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0"/>
  </p:notesMasterIdLst>
  <p:handoutMasterIdLst>
    <p:handoutMasterId r:id="rId201"/>
  </p:handoutMasterIdLst>
  <p:sldIdLst>
    <p:sldId id="256" r:id="rId2"/>
    <p:sldId id="433" r:id="rId3"/>
    <p:sldId id="257" r:id="rId4"/>
    <p:sldId id="604" r:id="rId5"/>
    <p:sldId id="258" r:id="rId6"/>
    <p:sldId id="757" r:id="rId7"/>
    <p:sldId id="607" r:id="rId8"/>
    <p:sldId id="782" r:id="rId9"/>
    <p:sldId id="608" r:id="rId10"/>
    <p:sldId id="609" r:id="rId11"/>
    <p:sldId id="610" r:id="rId12"/>
    <p:sldId id="611" r:id="rId13"/>
    <p:sldId id="605" r:id="rId14"/>
    <p:sldId id="606" r:id="rId15"/>
    <p:sldId id="612" r:id="rId16"/>
    <p:sldId id="613" r:id="rId17"/>
    <p:sldId id="758" r:id="rId18"/>
    <p:sldId id="614" r:id="rId19"/>
    <p:sldId id="616" r:id="rId20"/>
    <p:sldId id="615" r:id="rId21"/>
    <p:sldId id="617" r:id="rId22"/>
    <p:sldId id="618" r:id="rId23"/>
    <p:sldId id="619" r:id="rId24"/>
    <p:sldId id="620" r:id="rId25"/>
    <p:sldId id="621" r:id="rId26"/>
    <p:sldId id="622" r:id="rId27"/>
    <p:sldId id="783" r:id="rId28"/>
    <p:sldId id="623" r:id="rId29"/>
    <p:sldId id="624" r:id="rId30"/>
    <p:sldId id="759" r:id="rId31"/>
    <p:sldId id="760" r:id="rId32"/>
    <p:sldId id="626" r:id="rId33"/>
    <p:sldId id="761" r:id="rId34"/>
    <p:sldId id="627" r:id="rId35"/>
    <p:sldId id="629" r:id="rId36"/>
    <p:sldId id="630" r:id="rId37"/>
    <p:sldId id="628" r:id="rId38"/>
    <p:sldId id="631" r:id="rId39"/>
    <p:sldId id="633" r:id="rId40"/>
    <p:sldId id="632" r:id="rId41"/>
    <p:sldId id="837" r:id="rId42"/>
    <p:sldId id="838" r:id="rId43"/>
    <p:sldId id="839" r:id="rId44"/>
    <p:sldId id="840" r:id="rId45"/>
    <p:sldId id="634" r:id="rId46"/>
    <p:sldId id="635" r:id="rId47"/>
    <p:sldId id="637" r:id="rId48"/>
    <p:sldId id="638" r:id="rId49"/>
    <p:sldId id="763" r:id="rId50"/>
    <p:sldId id="639" r:id="rId51"/>
    <p:sldId id="640" r:id="rId52"/>
    <p:sldId id="641" r:id="rId53"/>
    <p:sldId id="642" r:id="rId54"/>
    <p:sldId id="643" r:id="rId55"/>
    <p:sldId id="644" r:id="rId56"/>
    <p:sldId id="645" r:id="rId57"/>
    <p:sldId id="646" r:id="rId58"/>
    <p:sldId id="647" r:id="rId59"/>
    <p:sldId id="648" r:id="rId60"/>
    <p:sldId id="649" r:id="rId61"/>
    <p:sldId id="650" r:id="rId62"/>
    <p:sldId id="651" r:id="rId63"/>
    <p:sldId id="652" r:id="rId64"/>
    <p:sldId id="654" r:id="rId65"/>
    <p:sldId id="655" r:id="rId66"/>
    <p:sldId id="658" r:id="rId67"/>
    <p:sldId id="659" r:id="rId68"/>
    <p:sldId id="660" r:id="rId69"/>
    <p:sldId id="661" r:id="rId70"/>
    <p:sldId id="662" r:id="rId71"/>
    <p:sldId id="663" r:id="rId72"/>
    <p:sldId id="666" r:id="rId73"/>
    <p:sldId id="667" r:id="rId74"/>
    <p:sldId id="668" r:id="rId75"/>
    <p:sldId id="669" r:id="rId76"/>
    <p:sldId id="670" r:id="rId77"/>
    <p:sldId id="671" r:id="rId78"/>
    <p:sldId id="672" r:id="rId79"/>
    <p:sldId id="673" r:id="rId80"/>
    <p:sldId id="674" r:id="rId81"/>
    <p:sldId id="675" r:id="rId82"/>
    <p:sldId id="765" r:id="rId83"/>
    <p:sldId id="846" r:id="rId84"/>
    <p:sldId id="841" r:id="rId85"/>
    <p:sldId id="842" r:id="rId86"/>
    <p:sldId id="843" r:id="rId87"/>
    <p:sldId id="844" r:id="rId88"/>
    <p:sldId id="845" r:id="rId89"/>
    <p:sldId id="764" r:id="rId90"/>
    <p:sldId id="676" r:id="rId91"/>
    <p:sldId id="677" r:id="rId92"/>
    <p:sldId id="680" r:id="rId93"/>
    <p:sldId id="681" r:id="rId94"/>
    <p:sldId id="682" r:id="rId95"/>
    <p:sldId id="762" r:id="rId96"/>
    <p:sldId id="678" r:id="rId97"/>
    <p:sldId id="679" r:id="rId98"/>
    <p:sldId id="683" r:id="rId99"/>
    <p:sldId id="684" r:id="rId100"/>
    <p:sldId id="685" r:id="rId101"/>
    <p:sldId id="686" r:id="rId102"/>
    <p:sldId id="687" r:id="rId103"/>
    <p:sldId id="688" r:id="rId104"/>
    <p:sldId id="689" r:id="rId105"/>
    <p:sldId id="690" r:id="rId106"/>
    <p:sldId id="691" r:id="rId107"/>
    <p:sldId id="692" r:id="rId108"/>
    <p:sldId id="693" r:id="rId109"/>
    <p:sldId id="694" r:id="rId110"/>
    <p:sldId id="696" r:id="rId111"/>
    <p:sldId id="695" r:id="rId112"/>
    <p:sldId id="697" r:id="rId113"/>
    <p:sldId id="698" r:id="rId114"/>
    <p:sldId id="768" r:id="rId115"/>
    <p:sldId id="699" r:id="rId116"/>
    <p:sldId id="700" r:id="rId117"/>
    <p:sldId id="701" r:id="rId118"/>
    <p:sldId id="702" r:id="rId119"/>
    <p:sldId id="703" r:id="rId120"/>
    <p:sldId id="704" r:id="rId121"/>
    <p:sldId id="847" r:id="rId122"/>
    <p:sldId id="848" r:id="rId123"/>
    <p:sldId id="849" r:id="rId124"/>
    <p:sldId id="850" r:id="rId125"/>
    <p:sldId id="705" r:id="rId126"/>
    <p:sldId id="706" r:id="rId127"/>
    <p:sldId id="707" r:id="rId128"/>
    <p:sldId id="708" r:id="rId129"/>
    <p:sldId id="709" r:id="rId130"/>
    <p:sldId id="710" r:id="rId131"/>
    <p:sldId id="711" r:id="rId132"/>
    <p:sldId id="788" r:id="rId133"/>
    <p:sldId id="789" r:id="rId134"/>
    <p:sldId id="713" r:id="rId135"/>
    <p:sldId id="714" r:id="rId136"/>
    <p:sldId id="715" r:id="rId137"/>
    <p:sldId id="716" r:id="rId138"/>
    <p:sldId id="717" r:id="rId139"/>
    <p:sldId id="718" r:id="rId140"/>
    <p:sldId id="720" r:id="rId141"/>
    <p:sldId id="719" r:id="rId142"/>
    <p:sldId id="769" r:id="rId143"/>
    <p:sldId id="721" r:id="rId144"/>
    <p:sldId id="722" r:id="rId145"/>
    <p:sldId id="723" r:id="rId146"/>
    <p:sldId id="724" r:id="rId147"/>
    <p:sldId id="767" r:id="rId148"/>
    <p:sldId id="727" r:id="rId149"/>
    <p:sldId id="726" r:id="rId150"/>
    <p:sldId id="728" r:id="rId151"/>
    <p:sldId id="729" r:id="rId152"/>
    <p:sldId id="730" r:id="rId153"/>
    <p:sldId id="731" r:id="rId154"/>
    <p:sldId id="732" r:id="rId155"/>
    <p:sldId id="733" r:id="rId156"/>
    <p:sldId id="851" r:id="rId157"/>
    <p:sldId id="852" r:id="rId158"/>
    <p:sldId id="853" r:id="rId159"/>
    <p:sldId id="854" r:id="rId160"/>
    <p:sldId id="855" r:id="rId161"/>
    <p:sldId id="734" r:id="rId162"/>
    <p:sldId id="735" r:id="rId163"/>
    <p:sldId id="738" r:id="rId164"/>
    <p:sldId id="736" r:id="rId165"/>
    <p:sldId id="737" r:id="rId166"/>
    <p:sldId id="781" r:id="rId167"/>
    <p:sldId id="739" r:id="rId168"/>
    <p:sldId id="740" r:id="rId169"/>
    <p:sldId id="741" r:id="rId170"/>
    <p:sldId id="742" r:id="rId171"/>
    <p:sldId id="743" r:id="rId172"/>
    <p:sldId id="744" r:id="rId173"/>
    <p:sldId id="745" r:id="rId174"/>
    <p:sldId id="746" r:id="rId175"/>
    <p:sldId id="747" r:id="rId176"/>
    <p:sldId id="748" r:id="rId177"/>
    <p:sldId id="749" r:id="rId178"/>
    <p:sldId id="771" r:id="rId179"/>
    <p:sldId id="821" r:id="rId180"/>
    <p:sldId id="750" r:id="rId181"/>
    <p:sldId id="752" r:id="rId182"/>
    <p:sldId id="772" r:id="rId183"/>
    <p:sldId id="751" r:id="rId184"/>
    <p:sldId id="773" r:id="rId185"/>
    <p:sldId id="774" r:id="rId186"/>
    <p:sldId id="775" r:id="rId187"/>
    <p:sldId id="753" r:id="rId188"/>
    <p:sldId id="754" r:id="rId189"/>
    <p:sldId id="776" r:id="rId190"/>
    <p:sldId id="755" r:id="rId191"/>
    <p:sldId id="777" r:id="rId192"/>
    <p:sldId id="778" r:id="rId193"/>
    <p:sldId id="780" r:id="rId194"/>
    <p:sldId id="779" r:id="rId195"/>
    <p:sldId id="756" r:id="rId196"/>
    <p:sldId id="793" r:id="rId197"/>
    <p:sldId id="795" r:id="rId198"/>
    <p:sldId id="794" r:id="rId199"/>
  </p:sldIdLst>
  <p:sldSz cx="9144000" cy="6858000" type="letter"/>
  <p:notesSz cx="9163050" cy="6877050"/>
  <p:kinsoku lang="zh-CN"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b="1" kern="1200">
        <a:solidFill>
          <a:schemeClr val="accent1"/>
        </a:solidFill>
        <a:latin typeface="Arial" panose="020B0604020202020204" pitchFamily="34" charset="0"/>
        <a:ea typeface="+mn-ea"/>
        <a:cs typeface="+mn-cs"/>
      </a:defRPr>
    </a:lvl1pPr>
    <a:lvl2pPr marL="457200" algn="l" rtl="0" eaLnBrk="0" fontAlgn="base" hangingPunct="0">
      <a:spcBef>
        <a:spcPct val="0"/>
      </a:spcBef>
      <a:spcAft>
        <a:spcPct val="0"/>
      </a:spcAft>
      <a:defRPr sz="2400" b="1" kern="1200">
        <a:solidFill>
          <a:schemeClr val="accent1"/>
        </a:solidFill>
        <a:latin typeface="Arial" panose="020B0604020202020204" pitchFamily="34" charset="0"/>
        <a:ea typeface="+mn-ea"/>
        <a:cs typeface="+mn-cs"/>
      </a:defRPr>
    </a:lvl2pPr>
    <a:lvl3pPr marL="914400" algn="l" rtl="0" eaLnBrk="0" fontAlgn="base" hangingPunct="0">
      <a:spcBef>
        <a:spcPct val="0"/>
      </a:spcBef>
      <a:spcAft>
        <a:spcPct val="0"/>
      </a:spcAft>
      <a:defRPr sz="2400" b="1" kern="1200">
        <a:solidFill>
          <a:schemeClr val="accent1"/>
        </a:solidFill>
        <a:latin typeface="Arial" panose="020B0604020202020204" pitchFamily="34" charset="0"/>
        <a:ea typeface="+mn-ea"/>
        <a:cs typeface="+mn-cs"/>
      </a:defRPr>
    </a:lvl3pPr>
    <a:lvl4pPr marL="1371600" algn="l" rtl="0" eaLnBrk="0" fontAlgn="base" hangingPunct="0">
      <a:spcBef>
        <a:spcPct val="0"/>
      </a:spcBef>
      <a:spcAft>
        <a:spcPct val="0"/>
      </a:spcAft>
      <a:defRPr sz="2400" b="1" kern="1200">
        <a:solidFill>
          <a:schemeClr val="accent1"/>
        </a:solidFill>
        <a:latin typeface="Arial" panose="020B0604020202020204" pitchFamily="34" charset="0"/>
        <a:ea typeface="+mn-ea"/>
        <a:cs typeface="+mn-cs"/>
      </a:defRPr>
    </a:lvl4pPr>
    <a:lvl5pPr marL="1828800" algn="l" rtl="0" eaLnBrk="0" fontAlgn="base" hangingPunct="0">
      <a:spcBef>
        <a:spcPct val="0"/>
      </a:spcBef>
      <a:spcAft>
        <a:spcPct val="0"/>
      </a:spcAft>
      <a:defRPr sz="2400" b="1" kern="1200">
        <a:solidFill>
          <a:schemeClr val="accent1"/>
        </a:solidFill>
        <a:latin typeface="Arial" panose="020B0604020202020204" pitchFamily="34" charset="0"/>
        <a:ea typeface="+mn-ea"/>
        <a:cs typeface="+mn-cs"/>
      </a:defRPr>
    </a:lvl5pPr>
    <a:lvl6pPr marL="2286000" algn="l" defTabSz="914400" rtl="0" eaLnBrk="1" latinLnBrk="0" hangingPunct="1">
      <a:defRPr sz="2400" b="1" kern="1200">
        <a:solidFill>
          <a:schemeClr val="accent1"/>
        </a:solidFill>
        <a:latin typeface="Arial" panose="020B0604020202020204" pitchFamily="34" charset="0"/>
        <a:ea typeface="+mn-ea"/>
        <a:cs typeface="+mn-cs"/>
      </a:defRPr>
    </a:lvl6pPr>
    <a:lvl7pPr marL="2743200" algn="l" defTabSz="914400" rtl="0" eaLnBrk="1" latinLnBrk="0" hangingPunct="1">
      <a:defRPr sz="2400" b="1" kern="1200">
        <a:solidFill>
          <a:schemeClr val="accent1"/>
        </a:solidFill>
        <a:latin typeface="Arial" panose="020B0604020202020204" pitchFamily="34" charset="0"/>
        <a:ea typeface="+mn-ea"/>
        <a:cs typeface="+mn-cs"/>
      </a:defRPr>
    </a:lvl7pPr>
    <a:lvl8pPr marL="3200400" algn="l" defTabSz="914400" rtl="0" eaLnBrk="1" latinLnBrk="0" hangingPunct="1">
      <a:defRPr sz="2400" b="1" kern="1200">
        <a:solidFill>
          <a:schemeClr val="accent1"/>
        </a:solidFill>
        <a:latin typeface="Arial" panose="020B0604020202020204" pitchFamily="34" charset="0"/>
        <a:ea typeface="+mn-ea"/>
        <a:cs typeface="+mn-cs"/>
      </a:defRPr>
    </a:lvl8pPr>
    <a:lvl9pPr marL="3657600" algn="l" defTabSz="914400" rtl="0" eaLnBrk="1" latinLnBrk="0" hangingPunct="1">
      <a:defRPr sz="2400" b="1" kern="1200">
        <a:solidFill>
          <a:schemeClr val="accent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76">
          <p15:clr>
            <a:srgbClr val="A4A3A4"/>
          </p15:clr>
        </p15:guide>
        <p15:guide id="2" pos="292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800000"/>
    <a:srgbClr val="92D050"/>
    <a:srgbClr val="005400"/>
    <a:srgbClr val="FF0000"/>
    <a:srgbClr val="CC0000"/>
    <a:srgbClr val="660066"/>
    <a:srgbClr val="000066"/>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746" autoAdjust="0"/>
    <p:restoredTop sz="96735" autoAdjust="0"/>
  </p:normalViewPr>
  <p:slideViewPr>
    <p:cSldViewPr>
      <p:cViewPr>
        <p:scale>
          <a:sx n="110" d="100"/>
          <a:sy n="110" d="100"/>
        </p:scale>
        <p:origin x="723" y="470"/>
      </p:cViewPr>
      <p:guideLst>
        <p:guide orient="horz" pos="2176"/>
        <p:guide pos="292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tableStyles" Target="tableStyle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204"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notesMaster" Target="notesMasters/notesMaster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handoutMaster" Target="handoutMasters/handoutMaster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presProps" Target="presProps.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idx="4294967295"/>
          </p:nvPr>
        </p:nvSpPr>
        <p:spPr bwMode="auto">
          <a:xfrm>
            <a:off x="2878138" y="441325"/>
            <a:ext cx="3424237" cy="256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2051" name="Rectangle 3"/>
          <p:cNvSpPr>
            <a:spLocks noGrp="1" noChangeArrowheads="1"/>
          </p:cNvSpPr>
          <p:nvPr>
            <p:ph type="body" sz="quarter" idx="3"/>
          </p:nvPr>
        </p:nvSpPr>
        <p:spPr bwMode="auto">
          <a:xfrm>
            <a:off x="687388" y="3267075"/>
            <a:ext cx="7899400" cy="309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92" tIns="44550" rIns="90692" bIns="44550" numCol="1" anchor="t" anchorCtr="0" compatLnSpc="1"/>
          <a:lstStyle/>
          <a:p>
            <a:pPr lvl="0"/>
            <a:r>
              <a:rPr lang="en-US" altLang="zh-CN" noProof="0"/>
              <a:t>We want this to be in font 11 and justify.</a:t>
            </a:r>
          </a:p>
        </p:txBody>
      </p:sp>
    </p:spTree>
  </p:cSld>
  <p:clrMap bg1="lt1" tx1="dk1" bg2="lt2" tx2="dk2" accent1="accent1" accent2="accent2" accent3="accent3" accent4="accent4" accent5="accent5" accent6="accent6" hlink="hlink" folHlink="folHlink"/>
  <p:hf hdr="0" ftr="0" dt="0"/>
  <p:notesStyle>
    <a:lvl1pPr algn="just" rtl="0" eaLnBrk="0" fontAlgn="base" hangingPunct="0">
      <a:lnSpc>
        <a:spcPct val="90000"/>
      </a:lnSpc>
      <a:spcBef>
        <a:spcPct val="40000"/>
      </a:spcBef>
      <a:spcAft>
        <a:spcPct val="0"/>
      </a:spcAft>
      <a:defRPr sz="1100" kern="1200">
        <a:solidFill>
          <a:schemeClr val="tx1"/>
        </a:solidFill>
        <a:latin typeface="Arial" panose="020B0604020202020204" pitchFamily="34" charset="0"/>
        <a:ea typeface="+mn-ea"/>
        <a:cs typeface="+mn-cs"/>
      </a:defRPr>
    </a:lvl1pPr>
    <a:lvl2pPr marL="742950" indent="-285750" algn="l" rtl="0" eaLnBrk="0" fontAlgn="base" hangingPunct="0">
      <a:lnSpc>
        <a:spcPct val="90000"/>
      </a:lnSpc>
      <a:spcBef>
        <a:spcPct val="30000"/>
      </a:spcBef>
      <a:spcAft>
        <a:spcPct val="0"/>
      </a:spcAft>
      <a:defRPr sz="1200" kern="1200">
        <a:solidFill>
          <a:schemeClr val="tx1"/>
        </a:solidFill>
        <a:latin typeface="Times New Roman" panose="02020603050405020304" pitchFamily="18" charset="0"/>
        <a:ea typeface="+mn-ea"/>
        <a:cs typeface="+mn-cs"/>
      </a:defRPr>
    </a:lvl2pPr>
    <a:lvl3pPr marL="1143000" indent="-228600" algn="l" rtl="0" eaLnBrk="0" fontAlgn="base" hangingPunct="0">
      <a:lnSpc>
        <a:spcPct val="90000"/>
      </a:lnSpc>
      <a:spcBef>
        <a:spcPct val="30000"/>
      </a:spcBef>
      <a:spcAft>
        <a:spcPct val="0"/>
      </a:spcAft>
      <a:defRPr sz="1200" kern="1200">
        <a:solidFill>
          <a:schemeClr val="tx1"/>
        </a:solidFill>
        <a:latin typeface="Times New Roman" panose="02020603050405020304" pitchFamily="18" charset="0"/>
        <a:ea typeface="+mn-ea"/>
        <a:cs typeface="+mn-cs"/>
      </a:defRPr>
    </a:lvl3pPr>
    <a:lvl4pPr marL="1600200" indent="-228600" algn="l" rtl="0" eaLnBrk="0" fontAlgn="base" hangingPunct="0">
      <a:lnSpc>
        <a:spcPct val="90000"/>
      </a:lnSpc>
      <a:spcBef>
        <a:spcPct val="30000"/>
      </a:spcBef>
      <a:spcAft>
        <a:spcPct val="0"/>
      </a:spcAft>
      <a:defRPr sz="1200" kern="1200">
        <a:solidFill>
          <a:schemeClr val="tx1"/>
        </a:solidFill>
        <a:latin typeface="Times New Roman" panose="02020603050405020304" pitchFamily="18" charset="0"/>
        <a:ea typeface="+mn-ea"/>
        <a:cs typeface="+mn-cs"/>
      </a:defRPr>
    </a:lvl4pPr>
    <a:lvl5pPr marL="2057400" indent="-228600" algn="l" rtl="0" eaLnBrk="0" fontAlgn="base" hangingPunct="0">
      <a:lnSpc>
        <a:spcPct val="90000"/>
      </a:lnSpc>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4294967295"/>
          </p:nvPr>
        </p:nvSpPr>
        <p:spPr>
          <a:ln/>
          <a:extLst>
            <a:ext uri="{91240B29-F687-4F45-9708-019B960494DF}">
              <a14:hiddenLine xmlns:a14="http://schemas.microsoft.com/office/drawing/2010/main" w="12700">
                <a:solidFill>
                  <a:srgbClr val="000000"/>
                </a:solidFill>
                <a:miter lim="800000"/>
                <a:headEnd/>
                <a:tailEnd/>
              </a14:hiddenLine>
            </a:ext>
          </a:extLst>
        </p:spPr>
        <p:txBody>
          <a:bodyPr>
            <a:prstTxWarp prst="textNoShape">
              <a:avLst/>
            </a:prstTxWarp>
          </a:bodyPr>
          <a:lstStyle/>
          <a:p>
            <a:endParaRPr lang="en-US" altLang="zh-CN" dirty="0"/>
          </a:p>
        </p:txBody>
      </p:sp>
      <p:sp>
        <p:nvSpPr>
          <p:cNvPr id="15363" name="Rectangle 3"/>
          <p:cNvSpPr>
            <a:spLocks noGrp="1" noRot="1" noChangeAspect="1" noChangeArrowheads="1" noTextEdit="1"/>
          </p:cNvSpPr>
          <p:nvPr>
            <p:ph type="sldImg" idx="4294967295"/>
          </p:nvPr>
        </p:nvSpPr>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082707544"/>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952710045"/>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50012910"/>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052686353"/>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097306424"/>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070064277"/>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810638020"/>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100632668"/>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29322285"/>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921381273"/>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034800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0" fontAlgn="base" latinLnBrk="0" hangingPunct="0">
              <a:lnSpc>
                <a:spcPct val="90000"/>
              </a:lnSpc>
              <a:spcBef>
                <a:spcPct val="40000"/>
              </a:spcBef>
              <a:spcAft>
                <a:spcPct val="0"/>
              </a:spcAft>
              <a:buClrTx/>
              <a:buSzTx/>
              <a:buFontTx/>
              <a:buNone/>
              <a:tabLst/>
              <a:defRPr/>
            </a:pPr>
            <a:endParaRPr lang="zh-CN" altLang="en-US" dirty="0"/>
          </a:p>
        </p:txBody>
      </p:sp>
    </p:spTree>
    <p:extLst>
      <p:ext uri="{BB962C8B-B14F-4D97-AF65-F5344CB8AC3E}">
        <p14:creationId xmlns:p14="http://schemas.microsoft.com/office/powerpoint/2010/main" val="234699628"/>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747757026"/>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92078768"/>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461430075"/>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120000"/>
              </a:lnSpc>
              <a:spcBef>
                <a:spcPct val="0"/>
              </a:spcBef>
              <a:buClrTx/>
              <a:buFontTx/>
              <a:buNone/>
            </a:pPr>
            <a:endParaRPr lang="zh-CN" altLang="en-US" dirty="0"/>
          </a:p>
        </p:txBody>
      </p:sp>
    </p:spTree>
    <p:extLst>
      <p:ext uri="{BB962C8B-B14F-4D97-AF65-F5344CB8AC3E}">
        <p14:creationId xmlns:p14="http://schemas.microsoft.com/office/powerpoint/2010/main" val="2765148225"/>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320484001"/>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640538654"/>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3469362175"/>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840888256"/>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748760456"/>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4566552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227347616"/>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413536747"/>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EBA66E-5A87-A1CD-BC12-EFC0AF7492F9}"/>
            </a:ext>
          </a:extLst>
        </p:cNvPr>
        <p:cNvGrpSpPr/>
        <p:nvPr/>
      </p:nvGrpSpPr>
      <p:grpSpPr>
        <a:xfrm>
          <a:off x="0" y="0"/>
          <a:ext cx="0" cy="0"/>
          <a:chOff x="0" y="0"/>
          <a:chExt cx="0" cy="0"/>
        </a:xfrm>
      </p:grpSpPr>
      <p:sp>
        <p:nvSpPr>
          <p:cNvPr id="15362" name="Rectangle 2">
            <a:extLst>
              <a:ext uri="{FF2B5EF4-FFF2-40B4-BE49-F238E27FC236}">
                <a16:creationId xmlns:a16="http://schemas.microsoft.com/office/drawing/2014/main" id="{0BDC9D5B-5166-E40D-D2EC-8E8D53AFFF63}"/>
              </a:ext>
            </a:extLst>
          </p:cNvPr>
          <p:cNvSpPr>
            <a:spLocks noGrp="1" noChangeArrowheads="1"/>
          </p:cNvSpPr>
          <p:nvPr>
            <p:ph type="body" idx="4294967295"/>
          </p:nvPr>
        </p:nvSpPr>
        <p:spPr>
          <a:ln/>
          <a:extLst>
            <a:ext uri="{91240B29-F687-4F45-9708-019B960494DF}">
              <a14:hiddenLine xmlns:a14="http://schemas.microsoft.com/office/drawing/2010/main" w="12700">
                <a:solidFill>
                  <a:srgbClr val="000000"/>
                </a:solidFill>
                <a:miter lim="800000"/>
                <a:headEnd/>
                <a:tailEnd/>
              </a14:hiddenLine>
            </a:ext>
          </a:extLst>
        </p:spPr>
        <p:txBody>
          <a:bodyPr>
            <a:prstTxWarp prst="textNoShape">
              <a:avLst/>
            </a:prstTxWarp>
          </a:bodyPr>
          <a:lstStyle/>
          <a:p>
            <a:endParaRPr lang="en-US" altLang="zh-CN" dirty="0"/>
          </a:p>
        </p:txBody>
      </p:sp>
      <p:sp>
        <p:nvSpPr>
          <p:cNvPr id="15363" name="Rectangle 3">
            <a:extLst>
              <a:ext uri="{FF2B5EF4-FFF2-40B4-BE49-F238E27FC236}">
                <a16:creationId xmlns:a16="http://schemas.microsoft.com/office/drawing/2014/main" id="{040DB0C2-FA22-F005-92AB-E9964B2D1ED6}"/>
              </a:ext>
            </a:extLst>
          </p:cNvPr>
          <p:cNvSpPr>
            <a:spLocks noGrp="1" noRot="1" noChangeAspect="1" noChangeArrowheads="1" noTextEdit="1"/>
          </p:cNvSpPr>
          <p:nvPr>
            <p:ph type="sldImg" idx="4294967295"/>
          </p:nvPr>
        </p:nvSpPr>
        <p:spPr/>
      </p:sp>
    </p:spTree>
    <p:extLst>
      <p:ext uri="{BB962C8B-B14F-4D97-AF65-F5344CB8AC3E}">
        <p14:creationId xmlns:p14="http://schemas.microsoft.com/office/powerpoint/2010/main" val="2223821027"/>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CA9FF0-EE52-A918-4655-E39737754DA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822B1BB-B51F-DBE1-20BD-9FDD6926011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5DB818C-2AE0-5320-D495-F36989CBFB75}"/>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891553301"/>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04F150-5938-9CF3-1CEB-9EFB4DAB0B5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C2E5ECB-0DE4-220B-DFBA-E05530EAAF9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5DD150B9-D921-D66D-54EC-04DBA5114E2F}"/>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822785706"/>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20AE94-87E2-155D-2D90-4D65DABA3D7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05D9CB5-310E-5378-1370-CE040DD21CB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3212905-ADD1-1632-8D21-ED7F634C792B}"/>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372999054"/>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863925494"/>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994819058"/>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139723223"/>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206508119"/>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1555084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975054688"/>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000690912"/>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45419400"/>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95067971"/>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582073382"/>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908044079"/>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907683426"/>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25061493"/>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47702641"/>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507727508"/>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2822667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992369686"/>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041199589"/>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772232351"/>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668697017"/>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0" fontAlgn="base" latinLnBrk="0" hangingPunct="0">
              <a:lnSpc>
                <a:spcPct val="90000"/>
              </a:lnSpc>
              <a:spcBef>
                <a:spcPct val="40000"/>
              </a:spcBef>
              <a:spcAft>
                <a:spcPct val="0"/>
              </a:spcAft>
              <a:buClrTx/>
              <a:buSzTx/>
              <a:buFontTx/>
              <a:buNone/>
              <a:tabLst/>
              <a:defRPr/>
            </a:pPr>
            <a:endParaRPr lang="zh-CN" altLang="en-US" dirty="0">
              <a:sym typeface="Symbol" panose="05050102010706020507" pitchFamily="18" charset="2"/>
            </a:endParaRPr>
          </a:p>
        </p:txBody>
      </p:sp>
    </p:spTree>
    <p:extLst>
      <p:ext uri="{BB962C8B-B14F-4D97-AF65-F5344CB8AC3E}">
        <p14:creationId xmlns:p14="http://schemas.microsoft.com/office/powerpoint/2010/main" val="3129554314"/>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18665856"/>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786965484"/>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161102001"/>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150712642"/>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2573592611"/>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0" fontAlgn="base" latinLnBrk="0" hangingPunct="0">
              <a:lnSpc>
                <a:spcPct val="90000"/>
              </a:lnSpc>
              <a:spcBef>
                <a:spcPct val="40000"/>
              </a:spcBef>
              <a:spcAft>
                <a:spcPct val="0"/>
              </a:spcAft>
              <a:buClrTx/>
              <a:buSzTx/>
              <a:buFontTx/>
              <a:buNone/>
              <a:tabLst/>
              <a:defRPr/>
            </a:pPr>
            <a:endParaRPr lang="zh-CN" altLang="en-US" dirty="0"/>
          </a:p>
        </p:txBody>
      </p:sp>
    </p:spTree>
    <p:extLst>
      <p:ext uri="{BB962C8B-B14F-4D97-AF65-F5344CB8AC3E}">
        <p14:creationId xmlns:p14="http://schemas.microsoft.com/office/powerpoint/2010/main" val="37225450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963524892"/>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581644534"/>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20031726"/>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70794742"/>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13162338"/>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901510859"/>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462267816"/>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BBEF80-BBD8-3012-043F-0030FC58B30E}"/>
            </a:ext>
          </a:extLst>
        </p:cNvPr>
        <p:cNvGrpSpPr/>
        <p:nvPr/>
      </p:nvGrpSpPr>
      <p:grpSpPr>
        <a:xfrm>
          <a:off x="0" y="0"/>
          <a:ext cx="0" cy="0"/>
          <a:chOff x="0" y="0"/>
          <a:chExt cx="0" cy="0"/>
        </a:xfrm>
      </p:grpSpPr>
      <p:sp>
        <p:nvSpPr>
          <p:cNvPr id="15362" name="Rectangle 2">
            <a:extLst>
              <a:ext uri="{FF2B5EF4-FFF2-40B4-BE49-F238E27FC236}">
                <a16:creationId xmlns:a16="http://schemas.microsoft.com/office/drawing/2014/main" id="{26C010D6-1838-AE12-9043-8A63B06017A5}"/>
              </a:ext>
            </a:extLst>
          </p:cNvPr>
          <p:cNvSpPr>
            <a:spLocks noGrp="1" noChangeArrowheads="1"/>
          </p:cNvSpPr>
          <p:nvPr>
            <p:ph type="body" idx="4294967295"/>
          </p:nvPr>
        </p:nvSpPr>
        <p:spPr>
          <a:ln/>
          <a:extLst>
            <a:ext uri="{91240B29-F687-4F45-9708-019B960494DF}">
              <a14:hiddenLine xmlns:a14="http://schemas.microsoft.com/office/drawing/2010/main" w="12700">
                <a:solidFill>
                  <a:srgbClr val="000000"/>
                </a:solidFill>
                <a:miter lim="800000"/>
                <a:headEnd/>
                <a:tailEnd/>
              </a14:hiddenLine>
            </a:ext>
          </a:extLst>
        </p:spPr>
        <p:txBody>
          <a:bodyPr>
            <a:prstTxWarp prst="textNoShape">
              <a:avLst/>
            </a:prstTxWarp>
          </a:bodyPr>
          <a:lstStyle/>
          <a:p>
            <a:endParaRPr lang="en-US" altLang="zh-CN" dirty="0"/>
          </a:p>
        </p:txBody>
      </p:sp>
      <p:sp>
        <p:nvSpPr>
          <p:cNvPr id="15363" name="Rectangle 3">
            <a:extLst>
              <a:ext uri="{FF2B5EF4-FFF2-40B4-BE49-F238E27FC236}">
                <a16:creationId xmlns:a16="http://schemas.microsoft.com/office/drawing/2014/main" id="{BC97BCB8-323A-E9EC-94B9-BBC671951FF5}"/>
              </a:ext>
            </a:extLst>
          </p:cNvPr>
          <p:cNvSpPr>
            <a:spLocks noGrp="1" noRot="1" noChangeAspect="1" noChangeArrowheads="1" noTextEdit="1"/>
          </p:cNvSpPr>
          <p:nvPr>
            <p:ph type="sldImg" idx="4294967295"/>
          </p:nvPr>
        </p:nvSpPr>
        <p:spPr/>
      </p:sp>
    </p:spTree>
    <p:extLst>
      <p:ext uri="{BB962C8B-B14F-4D97-AF65-F5344CB8AC3E}">
        <p14:creationId xmlns:p14="http://schemas.microsoft.com/office/powerpoint/2010/main" val="1910425498"/>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419D24-CEC1-B6B3-5D2E-50C586BA84E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A44E6DE-3F8A-D16D-669A-9496C2AD2C1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03182E1-AC1D-DCE8-1AFA-121E2DDBB44A}"/>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802062008"/>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89018E-0413-1D64-693C-C667081006B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19E617F-3439-E9DC-EEDD-328B03B63E88}"/>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1910CFC-BE20-A027-FB61-65F08719B2EF}"/>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945527185"/>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940D41-9942-F645-3163-C3048B19773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EEC909B-738A-ACD8-57E9-15AFB605BC9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9A92E5B-6990-2DBC-D66F-CFD787C60D9D}"/>
              </a:ext>
            </a:extLst>
          </p:cNvPr>
          <p:cNvSpPr>
            <a:spLocks noGrp="1"/>
          </p:cNvSpPr>
          <p:nvPr>
            <p:ph type="body" idx="1"/>
          </p:nvPr>
        </p:nvSpPr>
        <p:spPr/>
        <p:txBody>
          <a:bodyPr/>
          <a:lstStyle/>
          <a:p>
            <a:pPr marL="0" marR="0" lvl="0" indent="0" algn="just" defTabSz="914400" rtl="0" eaLnBrk="0" fontAlgn="base" latinLnBrk="0" hangingPunct="0">
              <a:lnSpc>
                <a:spcPct val="90000"/>
              </a:lnSpc>
              <a:spcBef>
                <a:spcPct val="40000"/>
              </a:spcBef>
              <a:spcAft>
                <a:spcPct val="0"/>
              </a:spcAft>
              <a:buClrTx/>
              <a:buSzTx/>
              <a:buFontTx/>
              <a:buNone/>
              <a:tabLst/>
              <a:defRPr/>
            </a:pPr>
            <a:endParaRPr lang="zh-CN" altLang="en-US" dirty="0"/>
          </a:p>
        </p:txBody>
      </p:sp>
    </p:spTree>
    <p:extLst>
      <p:ext uri="{BB962C8B-B14F-4D97-AF65-F5344CB8AC3E}">
        <p14:creationId xmlns:p14="http://schemas.microsoft.com/office/powerpoint/2010/main" val="487861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667327298"/>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2B498F-2D85-26EA-6BF5-54A7C25C8F5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46B3584-34A0-9020-4C41-D1C5DCA9B0A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8175551-5844-C546-E0D4-3DC6F68BC654}"/>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117804349"/>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948423833"/>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96225249"/>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836709693"/>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762948861"/>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837879322"/>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2505004"/>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250849551"/>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738017290"/>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2094036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93329770"/>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887630146"/>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117695723"/>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614219535"/>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913201301"/>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550401166"/>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338123140"/>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074146650"/>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673110462"/>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21213991"/>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9520622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758402697"/>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0" fontAlgn="base" latinLnBrk="0" hangingPunct="0">
              <a:lnSpc>
                <a:spcPct val="90000"/>
              </a:lnSpc>
              <a:spcBef>
                <a:spcPct val="40000"/>
              </a:spcBef>
              <a:spcAft>
                <a:spcPct val="0"/>
              </a:spcAft>
              <a:buClrTx/>
              <a:buSzTx/>
              <a:buFontTx/>
              <a:buNone/>
              <a:tabLst/>
              <a:defRPr/>
            </a:pPr>
            <a:endParaRPr lang="zh-CN" altLang="en-US" dirty="0"/>
          </a:p>
        </p:txBody>
      </p:sp>
    </p:spTree>
    <p:extLst>
      <p:ext uri="{BB962C8B-B14F-4D97-AF65-F5344CB8AC3E}">
        <p14:creationId xmlns:p14="http://schemas.microsoft.com/office/powerpoint/2010/main" val="618038952"/>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131202386"/>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669630722"/>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787228968"/>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572507561"/>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788133244"/>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0" fontAlgn="base" latinLnBrk="0" hangingPunct="0">
              <a:lnSpc>
                <a:spcPct val="90000"/>
              </a:lnSpc>
              <a:spcBef>
                <a:spcPct val="40000"/>
              </a:spcBef>
              <a:spcAft>
                <a:spcPct val="0"/>
              </a:spcAft>
              <a:buClrTx/>
              <a:buSzTx/>
              <a:buFontTx/>
              <a:buNone/>
              <a:tabLst/>
              <a:defRPr/>
            </a:pPr>
            <a:endParaRPr lang="zh-CN" altLang="en-US" dirty="0"/>
          </a:p>
        </p:txBody>
      </p:sp>
    </p:spTree>
    <p:extLst>
      <p:ext uri="{BB962C8B-B14F-4D97-AF65-F5344CB8AC3E}">
        <p14:creationId xmlns:p14="http://schemas.microsoft.com/office/powerpoint/2010/main" val="4040686394"/>
      </p:ext>
    </p:extLst>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047256550"/>
      </p:ext>
    </p:extLst>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020794885"/>
      </p:ext>
    </p:extLst>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1591114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220782533"/>
      </p:ext>
    </p:extLst>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468268427"/>
      </p:ext>
    </p:extLst>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880308793"/>
      </p:ext>
    </p:extLst>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184908766"/>
      </p:ext>
    </p:extLst>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224250445"/>
      </p:ext>
    </p:extLst>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72549248"/>
      </p:ext>
    </p:extLst>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897501936"/>
      </p:ext>
    </p:extLst>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1423627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4294967295"/>
          </p:nvPr>
        </p:nvSpPr>
        <p:spPr>
          <a:ln/>
          <a:extLst>
            <a:ext uri="{91240B29-F687-4F45-9708-019B960494DF}">
              <a14:hiddenLine xmlns:a14="http://schemas.microsoft.com/office/drawing/2010/main" w="12700">
                <a:solidFill>
                  <a:srgbClr val="000000"/>
                </a:solidFill>
                <a:miter lim="800000"/>
                <a:headEnd/>
                <a:tailEnd/>
              </a14:hiddenLine>
            </a:ext>
          </a:extLst>
        </p:spPr>
        <p:txBody>
          <a:bodyPr>
            <a:prstTxWarp prst="textNoShape">
              <a:avLst/>
            </a:prstTxWarp>
          </a:bodyPr>
          <a:lstStyle/>
          <a:p>
            <a:endParaRPr lang="en-US" altLang="zh-CN"/>
          </a:p>
        </p:txBody>
      </p:sp>
      <p:sp>
        <p:nvSpPr>
          <p:cNvPr id="15363" name="Rectangle 3"/>
          <p:cNvSpPr>
            <a:spLocks noGrp="1" noRot="1" noChangeAspect="1" noChangeArrowheads="1" noTextEdit="1"/>
          </p:cNvSpPr>
          <p:nvPr>
            <p:ph type="sldImg" idx="4294967295"/>
          </p:nvPr>
        </p:nvSpPr>
        <p:spPr/>
      </p:sp>
    </p:spTree>
    <p:extLst>
      <p:ext uri="{BB962C8B-B14F-4D97-AF65-F5344CB8AC3E}">
        <p14:creationId xmlns:p14="http://schemas.microsoft.com/office/powerpoint/2010/main" val="19096377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6070482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325702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124813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4449488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buClrTx/>
              <a:buFontTx/>
              <a:buNone/>
            </a:pPr>
            <a:endParaRPr lang="zh-CN" altLang="en-US" dirty="0"/>
          </a:p>
        </p:txBody>
      </p:sp>
    </p:spTree>
    <p:extLst>
      <p:ext uri="{BB962C8B-B14F-4D97-AF65-F5344CB8AC3E}">
        <p14:creationId xmlns:p14="http://schemas.microsoft.com/office/powerpoint/2010/main" val="25130836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2172439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5198527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034613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0968849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95197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4294967295"/>
          </p:nvPr>
        </p:nvSpPr>
        <p:spPr>
          <a:ln/>
          <a:extLst>
            <a:ext uri="{91240B29-F687-4F45-9708-019B960494DF}">
              <a14:hiddenLine xmlns:a14="http://schemas.microsoft.com/office/drawing/2010/main" w="12700">
                <a:solidFill>
                  <a:srgbClr val="000000"/>
                </a:solidFill>
                <a:miter lim="800000"/>
                <a:headEnd/>
                <a:tailEnd/>
              </a14:hiddenLine>
            </a:ext>
          </a:extLst>
        </p:spPr>
        <p:txBody>
          <a:bodyPr>
            <a:prstTxWarp prst="textNoShape">
              <a:avLst/>
            </a:prstTxWarp>
          </a:bodyPr>
          <a:lstStyle/>
          <a:p>
            <a:endParaRPr lang="en-US" altLang="zh-CN" dirty="0"/>
          </a:p>
        </p:txBody>
      </p:sp>
      <p:sp>
        <p:nvSpPr>
          <p:cNvPr id="19459" name="Rectangle 3"/>
          <p:cNvSpPr>
            <a:spLocks noGrp="1" noRot="1" noChangeAspect="1" noChangeArrowheads="1" noTextEdit="1"/>
          </p:cNvSpPr>
          <p:nvPr>
            <p:ph type="sldImg" idx="4294967295"/>
          </p:nvPr>
        </p:nvSpPr>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8384738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501094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4968505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8466712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0851788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9266139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6707836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5671130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5952065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996408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3022315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533614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C09AD1-44A1-25F5-C412-ED4D4B18019D}"/>
            </a:ext>
          </a:extLst>
        </p:cNvPr>
        <p:cNvGrpSpPr/>
        <p:nvPr/>
      </p:nvGrpSpPr>
      <p:grpSpPr>
        <a:xfrm>
          <a:off x="0" y="0"/>
          <a:ext cx="0" cy="0"/>
          <a:chOff x="0" y="0"/>
          <a:chExt cx="0" cy="0"/>
        </a:xfrm>
      </p:grpSpPr>
      <p:sp>
        <p:nvSpPr>
          <p:cNvPr id="15362" name="Rectangle 2">
            <a:extLst>
              <a:ext uri="{FF2B5EF4-FFF2-40B4-BE49-F238E27FC236}">
                <a16:creationId xmlns:a16="http://schemas.microsoft.com/office/drawing/2014/main" id="{0291DC72-C137-F1DB-5BA5-D4938F7D9D11}"/>
              </a:ext>
            </a:extLst>
          </p:cNvPr>
          <p:cNvSpPr>
            <a:spLocks noGrp="1" noChangeArrowheads="1"/>
          </p:cNvSpPr>
          <p:nvPr>
            <p:ph type="body" idx="4294967295"/>
          </p:nvPr>
        </p:nvSpPr>
        <p:spPr>
          <a:ln/>
          <a:extLst>
            <a:ext uri="{91240B29-F687-4F45-9708-019B960494DF}">
              <a14:hiddenLine xmlns:a14="http://schemas.microsoft.com/office/drawing/2010/main" w="12700">
                <a:solidFill>
                  <a:srgbClr val="000000"/>
                </a:solidFill>
                <a:miter lim="800000"/>
                <a:headEnd/>
                <a:tailEnd/>
              </a14:hiddenLine>
            </a:ext>
          </a:extLst>
        </p:spPr>
        <p:txBody>
          <a:bodyPr>
            <a:prstTxWarp prst="textNoShape">
              <a:avLst/>
            </a:prstTxWarp>
          </a:bodyPr>
          <a:lstStyle/>
          <a:p>
            <a:endParaRPr lang="en-US" altLang="zh-CN" dirty="0"/>
          </a:p>
        </p:txBody>
      </p:sp>
      <p:sp>
        <p:nvSpPr>
          <p:cNvPr id="15363" name="Rectangle 3">
            <a:extLst>
              <a:ext uri="{FF2B5EF4-FFF2-40B4-BE49-F238E27FC236}">
                <a16:creationId xmlns:a16="http://schemas.microsoft.com/office/drawing/2014/main" id="{A1913791-D8A5-B270-DACB-81141164C0B5}"/>
              </a:ext>
            </a:extLst>
          </p:cNvPr>
          <p:cNvSpPr>
            <a:spLocks noGrp="1" noRot="1" noChangeAspect="1" noChangeArrowheads="1" noTextEdit="1"/>
          </p:cNvSpPr>
          <p:nvPr>
            <p:ph type="sldImg" idx="4294967295"/>
          </p:nvPr>
        </p:nvSpPr>
        <p:spPr/>
      </p:sp>
    </p:spTree>
    <p:extLst>
      <p:ext uri="{BB962C8B-B14F-4D97-AF65-F5344CB8AC3E}">
        <p14:creationId xmlns:p14="http://schemas.microsoft.com/office/powerpoint/2010/main" val="409647280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04F269-AD8F-FA13-0675-90F6BC33220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17D7373-65DC-7825-FDA4-5D4F2DA5E37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18331ED-DE5F-BECA-F489-E620AF3FB96C}"/>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9831734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BC0CF4-4F8F-5662-4030-5497C465218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9936ADD-1DC7-CE6F-4D0A-0D2CEE47CA94}"/>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17F1BD7-1DF0-3C06-2465-002C9087D702}"/>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15486598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F20F12-7239-BC43-27D0-56E207DE038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EA573DE-BE5F-7DB7-6316-1985C31DC1F2}"/>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2FA47AD-A0AB-D51F-AAD3-5EEDAFFC4172}"/>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3671339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20122601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01673867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45375418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4002194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487870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72347273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0464389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16547774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38774361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50869006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40569666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02706728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76465063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58288107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51381830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1560680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310634096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7606814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62122043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86976193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29030987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027672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56485946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65019769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18079356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43230232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51309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56191679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6002665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61382740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419672797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79035870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94353056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94125841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5732748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23830220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26086071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5750627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72793317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42473029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39567799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1161329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62D765-7E7E-0BBB-784F-174F7C506FBB}"/>
            </a:ext>
          </a:extLst>
        </p:cNvPr>
        <p:cNvGrpSpPr/>
        <p:nvPr/>
      </p:nvGrpSpPr>
      <p:grpSpPr>
        <a:xfrm>
          <a:off x="0" y="0"/>
          <a:ext cx="0" cy="0"/>
          <a:chOff x="0" y="0"/>
          <a:chExt cx="0" cy="0"/>
        </a:xfrm>
      </p:grpSpPr>
      <p:sp>
        <p:nvSpPr>
          <p:cNvPr id="15362" name="Rectangle 2">
            <a:extLst>
              <a:ext uri="{FF2B5EF4-FFF2-40B4-BE49-F238E27FC236}">
                <a16:creationId xmlns:a16="http://schemas.microsoft.com/office/drawing/2014/main" id="{B1B48BB6-1F56-5AC6-1EED-83169558D8EA}"/>
              </a:ext>
            </a:extLst>
          </p:cNvPr>
          <p:cNvSpPr>
            <a:spLocks noGrp="1" noChangeArrowheads="1"/>
          </p:cNvSpPr>
          <p:nvPr>
            <p:ph type="body" idx="4294967295"/>
          </p:nvPr>
        </p:nvSpPr>
        <p:spPr>
          <a:ln/>
          <a:extLst>
            <a:ext uri="{91240B29-F687-4F45-9708-019B960494DF}">
              <a14:hiddenLine xmlns:a14="http://schemas.microsoft.com/office/drawing/2010/main" w="12700">
                <a:solidFill>
                  <a:srgbClr val="000000"/>
                </a:solidFill>
                <a:miter lim="800000"/>
                <a:headEnd/>
                <a:tailEnd/>
              </a14:hiddenLine>
            </a:ext>
          </a:extLst>
        </p:spPr>
        <p:txBody>
          <a:bodyPr>
            <a:prstTxWarp prst="textNoShape">
              <a:avLst/>
            </a:prstTxWarp>
          </a:bodyPr>
          <a:lstStyle/>
          <a:p>
            <a:endParaRPr lang="en-US" altLang="zh-CN" dirty="0"/>
          </a:p>
        </p:txBody>
      </p:sp>
      <p:sp>
        <p:nvSpPr>
          <p:cNvPr id="15363" name="Rectangle 3">
            <a:extLst>
              <a:ext uri="{FF2B5EF4-FFF2-40B4-BE49-F238E27FC236}">
                <a16:creationId xmlns:a16="http://schemas.microsoft.com/office/drawing/2014/main" id="{4BC03B14-EF52-79CC-7CCC-3EE3B486B7C0}"/>
              </a:ext>
            </a:extLst>
          </p:cNvPr>
          <p:cNvSpPr>
            <a:spLocks noGrp="1" noRot="1" noChangeAspect="1" noChangeArrowheads="1" noTextEdit="1"/>
          </p:cNvSpPr>
          <p:nvPr>
            <p:ph type="sldImg" idx="4294967295"/>
          </p:nvPr>
        </p:nvSpPr>
        <p:spPr/>
      </p:sp>
    </p:spTree>
    <p:extLst>
      <p:ext uri="{BB962C8B-B14F-4D97-AF65-F5344CB8AC3E}">
        <p14:creationId xmlns:p14="http://schemas.microsoft.com/office/powerpoint/2010/main" val="68610043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2B7E03-89E6-3E95-F5D5-0FD84D03962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B91ACE0-8188-DCA7-6D7A-A50DAC85533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A9B988B-2288-4647-76EE-E17F18BFC4B8}"/>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0718792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A09E87-D53E-42F6-344F-8AF4B714951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B350D0A-1B05-5C51-F9C6-09817F926AB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0688A8F-2C20-8AD3-B1E1-D77B615FCDB4}"/>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04152950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D5E0B7-D9AD-6B11-E6E0-A2BB4CA963E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CA731BE-6A43-8AF6-C651-E0A2288D2DA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9D86C8C-C801-34D8-CE66-33D02E0471C1}"/>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56504687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7CEA28-5B7C-FAC8-BD58-ACA5D6FA181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DDFC50A-4541-0055-F41A-FC76C166535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0FBA7CA-E809-72BE-E188-D1EE2B7B6984}"/>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3442785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4B8F6D-DFEA-ECF3-BB0F-02396AE1FBB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604A95B-E7DF-B21A-FE4E-9970C296EA6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4E84FC9-E612-2D02-053C-371E75AC872A}"/>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69869916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5982211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16292809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04888498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834611383"/>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42282757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849147203"/>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70153607"/>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153691452"/>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2993683446"/>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308146376"/>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77013261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102284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7042" name="Rectangle 1026"/>
          <p:cNvSpPr>
            <a:spLocks noGrp="1" noChangeArrowheads="1"/>
          </p:cNvSpPr>
          <p:nvPr>
            <p:ph type="ctrTitle"/>
          </p:nvPr>
        </p:nvSpPr>
        <p:spPr>
          <a:xfrm>
            <a:off x="2378075" y="2020888"/>
            <a:ext cx="4325938" cy="368300"/>
          </a:xfrm>
        </p:spPr>
        <p:txBody>
          <a:bodyPr/>
          <a:lstStyle>
            <a:lvl1pPr>
              <a:defRPr>
                <a:solidFill>
                  <a:schemeClr val="accent2"/>
                </a:solidFill>
              </a:defRPr>
            </a:lvl1pPr>
          </a:lstStyle>
          <a:p>
            <a:pPr lvl="0"/>
            <a:r>
              <a:rPr lang="en-US" altLang="zh-CN" noProof="0"/>
              <a:t>Click to edit Master title style</a:t>
            </a:r>
          </a:p>
        </p:txBody>
      </p:sp>
      <p:sp>
        <p:nvSpPr>
          <p:cNvPr id="87043" name="Rectangle 1027"/>
          <p:cNvSpPr>
            <a:spLocks noGrp="1" noChangeArrowheads="1"/>
          </p:cNvSpPr>
          <p:nvPr>
            <p:ph type="subTitle" idx="1"/>
          </p:nvPr>
        </p:nvSpPr>
        <p:spPr>
          <a:xfrm>
            <a:off x="1371600" y="3886200"/>
            <a:ext cx="6400800" cy="325438"/>
          </a:xfrm>
        </p:spPr>
        <p:txBody>
          <a:bodyPr/>
          <a:lstStyle>
            <a:lvl1pPr marL="0" indent="0" algn="ctr">
              <a:buFontTx/>
              <a:buNone/>
              <a:defRPr/>
            </a:lvl1pPr>
          </a:lstStyle>
          <a:p>
            <a:pPr lvl="0"/>
            <a:r>
              <a:rPr lang="en-US" altLang="zh-CN" noProof="0"/>
              <a:t>Click to edit Master subtitle style</a:t>
            </a:r>
          </a:p>
        </p:txBody>
      </p:sp>
    </p:spTree>
    <p:extLst>
      <p:ext uri="{BB962C8B-B14F-4D97-AF65-F5344CB8AC3E}">
        <p14:creationId xmlns:p14="http://schemas.microsoft.com/office/powerpoint/2010/main" val="1685579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440462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304800"/>
            <a:ext cx="1962150" cy="30480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85800" y="304800"/>
            <a:ext cx="5734050" cy="30480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990007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3841794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Tree>
    <p:extLst>
      <p:ext uri="{BB962C8B-B14F-4D97-AF65-F5344CB8AC3E}">
        <p14:creationId xmlns:p14="http://schemas.microsoft.com/office/powerpoint/2010/main" val="2875828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685800" y="1143000"/>
            <a:ext cx="3848100" cy="2209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86300" y="1143000"/>
            <a:ext cx="3848100" cy="2209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93309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4240401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2798684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7885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3121682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2357178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762000" y="304800"/>
            <a:ext cx="7524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none" lIns="63500" tIns="25400" rIns="63500" bIns="25400" numCol="1" anchor="t" anchorCtr="0" compatLnSpc="1">
            <a:prstTxWarp prst="textNoShape">
              <a:avLst/>
            </a:prstTxWarp>
            <a:spAutoFit/>
          </a:bodyPr>
          <a:lstStyle/>
          <a:p>
            <a:pPr lvl="0"/>
            <a:r>
              <a:rPr lang="en-US" altLang="zh-CN"/>
              <a:t>Title</a:t>
            </a:r>
          </a:p>
        </p:txBody>
      </p:sp>
      <p:sp>
        <p:nvSpPr>
          <p:cNvPr id="1027" name="Rectangle 5"/>
          <p:cNvSpPr>
            <a:spLocks noGrp="1" noChangeArrowheads="1"/>
          </p:cNvSpPr>
          <p:nvPr>
            <p:ph type="body" idx="4294967295"/>
          </p:nvPr>
        </p:nvSpPr>
        <p:spPr bwMode="auto">
          <a:xfrm>
            <a:off x="685800" y="1143000"/>
            <a:ext cx="78486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p>
            <a:pPr lvl="0"/>
            <a:r>
              <a:rPr lang="en-US" altLang="zh-CN"/>
              <a:t>This is our 1st Level Bullet</a:t>
            </a:r>
          </a:p>
          <a:p>
            <a:pPr lvl="1"/>
            <a:r>
              <a:rPr lang="en-US" altLang="zh-CN"/>
              <a:t>This is our 2nd level bullet</a:t>
            </a:r>
          </a:p>
          <a:p>
            <a:pPr lvl="2"/>
            <a:r>
              <a:rPr lang="en-US" altLang="zh-CN"/>
              <a:t>This is our 3rd level bullet</a:t>
            </a:r>
          </a:p>
          <a:p>
            <a:pPr lvl="0"/>
            <a:r>
              <a:rPr lang="en-US" altLang="zh-CN"/>
              <a:t>This is our next 1st Level Bullet</a:t>
            </a:r>
          </a:p>
          <a:p>
            <a:pPr lvl="1"/>
            <a:r>
              <a:rPr lang="en-US" altLang="zh-CN"/>
              <a:t>This is our 2nd level bullet</a:t>
            </a:r>
          </a:p>
          <a:p>
            <a:pPr lvl="2"/>
            <a:r>
              <a:rPr lang="en-US" altLang="zh-CN"/>
              <a:t>This is our 3rd level bullet</a:t>
            </a:r>
          </a:p>
        </p:txBody>
      </p:sp>
      <p:sp>
        <p:nvSpPr>
          <p:cNvPr id="1028" name="Line 7"/>
          <p:cNvSpPr>
            <a:spLocks noChangeShapeType="1"/>
          </p:cNvSpPr>
          <p:nvPr/>
        </p:nvSpPr>
        <p:spPr bwMode="auto">
          <a:xfrm>
            <a:off x="609600" y="635000"/>
            <a:ext cx="8059738" cy="0"/>
          </a:xfrm>
          <a:prstGeom prst="line">
            <a:avLst/>
          </a:prstGeom>
          <a:noFill/>
          <a:ln w="47625" cmpd="thickThin">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hf hdr="0" ftr="0" dt="0"/>
  <p:txStyles>
    <p:titleStyle>
      <a:lvl1pPr algn="l" rtl="0" eaLnBrk="0" fontAlgn="base" hangingPunct="0">
        <a:lnSpc>
          <a:spcPct val="87000"/>
        </a:lnSpc>
        <a:spcBef>
          <a:spcPct val="0"/>
        </a:spcBef>
        <a:spcAft>
          <a:spcPct val="0"/>
        </a:spcAft>
        <a:defRPr sz="2400" b="1">
          <a:solidFill>
            <a:schemeClr val="tx2"/>
          </a:solidFill>
          <a:latin typeface="+mj-lt"/>
          <a:ea typeface="+mj-ea"/>
          <a:cs typeface="+mj-cs"/>
        </a:defRPr>
      </a:lvl1pPr>
      <a:lvl2pPr algn="l" rtl="0" eaLnBrk="0" fontAlgn="base" hangingPunct="0">
        <a:lnSpc>
          <a:spcPct val="87000"/>
        </a:lnSpc>
        <a:spcBef>
          <a:spcPct val="0"/>
        </a:spcBef>
        <a:spcAft>
          <a:spcPct val="0"/>
        </a:spcAft>
        <a:defRPr sz="2400" b="1">
          <a:solidFill>
            <a:schemeClr val="tx2"/>
          </a:solidFill>
          <a:latin typeface="Arial" panose="020B0604020202020204" pitchFamily="34" charset="0"/>
        </a:defRPr>
      </a:lvl2pPr>
      <a:lvl3pPr algn="l" rtl="0" eaLnBrk="0" fontAlgn="base" hangingPunct="0">
        <a:lnSpc>
          <a:spcPct val="87000"/>
        </a:lnSpc>
        <a:spcBef>
          <a:spcPct val="0"/>
        </a:spcBef>
        <a:spcAft>
          <a:spcPct val="0"/>
        </a:spcAft>
        <a:defRPr sz="2400" b="1">
          <a:solidFill>
            <a:schemeClr val="tx2"/>
          </a:solidFill>
          <a:latin typeface="Arial" panose="020B0604020202020204" pitchFamily="34" charset="0"/>
        </a:defRPr>
      </a:lvl3pPr>
      <a:lvl4pPr algn="l" rtl="0" eaLnBrk="0" fontAlgn="base" hangingPunct="0">
        <a:lnSpc>
          <a:spcPct val="87000"/>
        </a:lnSpc>
        <a:spcBef>
          <a:spcPct val="0"/>
        </a:spcBef>
        <a:spcAft>
          <a:spcPct val="0"/>
        </a:spcAft>
        <a:defRPr sz="2400" b="1">
          <a:solidFill>
            <a:schemeClr val="tx2"/>
          </a:solidFill>
          <a:latin typeface="Arial" panose="020B0604020202020204" pitchFamily="34" charset="0"/>
        </a:defRPr>
      </a:lvl4pPr>
      <a:lvl5pPr algn="l" rtl="0" eaLnBrk="0" fontAlgn="base" hangingPunct="0">
        <a:lnSpc>
          <a:spcPct val="87000"/>
        </a:lnSpc>
        <a:spcBef>
          <a:spcPct val="0"/>
        </a:spcBef>
        <a:spcAft>
          <a:spcPct val="0"/>
        </a:spcAft>
        <a:defRPr sz="2400" b="1">
          <a:solidFill>
            <a:schemeClr val="tx2"/>
          </a:solidFill>
          <a:latin typeface="Arial" panose="020B0604020202020204" pitchFamily="34" charset="0"/>
        </a:defRPr>
      </a:lvl5pPr>
      <a:lvl6pPr marL="457200" algn="l" rtl="0" eaLnBrk="0" fontAlgn="base" hangingPunct="0">
        <a:lnSpc>
          <a:spcPct val="87000"/>
        </a:lnSpc>
        <a:spcBef>
          <a:spcPct val="0"/>
        </a:spcBef>
        <a:spcAft>
          <a:spcPct val="0"/>
        </a:spcAft>
        <a:defRPr sz="2400" b="1">
          <a:solidFill>
            <a:schemeClr val="tx2"/>
          </a:solidFill>
          <a:latin typeface="Arial" panose="020B0604020202020204" pitchFamily="34" charset="0"/>
        </a:defRPr>
      </a:lvl6pPr>
      <a:lvl7pPr marL="914400" algn="l" rtl="0" eaLnBrk="0" fontAlgn="base" hangingPunct="0">
        <a:lnSpc>
          <a:spcPct val="87000"/>
        </a:lnSpc>
        <a:spcBef>
          <a:spcPct val="0"/>
        </a:spcBef>
        <a:spcAft>
          <a:spcPct val="0"/>
        </a:spcAft>
        <a:defRPr sz="2400" b="1">
          <a:solidFill>
            <a:schemeClr val="tx2"/>
          </a:solidFill>
          <a:latin typeface="Arial" panose="020B0604020202020204" pitchFamily="34" charset="0"/>
        </a:defRPr>
      </a:lvl7pPr>
      <a:lvl8pPr marL="1371600" algn="l" rtl="0" eaLnBrk="0" fontAlgn="base" hangingPunct="0">
        <a:lnSpc>
          <a:spcPct val="87000"/>
        </a:lnSpc>
        <a:spcBef>
          <a:spcPct val="0"/>
        </a:spcBef>
        <a:spcAft>
          <a:spcPct val="0"/>
        </a:spcAft>
        <a:defRPr sz="2400" b="1">
          <a:solidFill>
            <a:schemeClr val="tx2"/>
          </a:solidFill>
          <a:latin typeface="Arial" panose="020B0604020202020204" pitchFamily="34" charset="0"/>
        </a:defRPr>
      </a:lvl8pPr>
      <a:lvl9pPr marL="1828800" algn="l" rtl="0" eaLnBrk="0" fontAlgn="base" hangingPunct="0">
        <a:lnSpc>
          <a:spcPct val="87000"/>
        </a:lnSpc>
        <a:spcBef>
          <a:spcPct val="0"/>
        </a:spcBef>
        <a:spcAft>
          <a:spcPct val="0"/>
        </a:spcAft>
        <a:defRPr sz="2400" b="1">
          <a:solidFill>
            <a:schemeClr val="tx2"/>
          </a:solidFill>
          <a:latin typeface="Arial" panose="020B0604020202020204" pitchFamily="34" charset="0"/>
        </a:defRPr>
      </a:lvl9pPr>
    </p:titleStyle>
    <p:body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notesSlide" Target="../notesSlides/notesSlide117.xml"/><Relationship Id="rId1" Type="http://schemas.openxmlformats.org/officeDocument/2006/relationships/slideLayout" Target="../slideLayouts/slideLayout2.xml"/><Relationship Id="rId4" Type="http://schemas.openxmlformats.org/officeDocument/2006/relationships/image" Target="../media/image280.png"/></Relationships>
</file>

<file path=ppt/slides/_rels/slide118.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notesSlide" Target="../notesSlides/notesSlide118.xml"/><Relationship Id="rId1" Type="http://schemas.openxmlformats.org/officeDocument/2006/relationships/slideLayout" Target="../slideLayouts/slideLayout2.xml"/><Relationship Id="rId4" Type="http://schemas.openxmlformats.org/officeDocument/2006/relationships/image" Target="../media/image300.png"/></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32.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33.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44.xml"/><Relationship Id="rId1" Type="http://schemas.openxmlformats.org/officeDocument/2006/relationships/slideLayout" Target="../slideLayouts/slideLayout2.xml"/><Relationship Id="rId4" Type="http://schemas.microsoft.com/office/2007/relationships/hdphoto" Target="../media/hdphoto5.wdp"/></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8" Type="http://schemas.openxmlformats.org/officeDocument/2006/relationships/image" Target="../media/image41.e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notesSlide" Target="../notesSlides/notesSlide148.xml"/><Relationship Id="rId1" Type="http://schemas.openxmlformats.org/officeDocument/2006/relationships/slideLayout" Target="../slideLayouts/slideLayout2.xml"/><Relationship Id="rId6" Type="http://schemas.openxmlformats.org/officeDocument/2006/relationships/image" Target="../media/image40.emf"/><Relationship Id="rId5" Type="http://schemas.openxmlformats.org/officeDocument/2006/relationships/oleObject" Target="../embeddings/oleObject3.bin"/><Relationship Id="rId4" Type="http://schemas.openxmlformats.org/officeDocument/2006/relationships/image" Target="../media/image39.emf"/></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microsoft.com/office/2007/relationships/hdphoto" Target="../media/hdphoto2.wdp"/><Relationship Id="rId5" Type="http://schemas.microsoft.com/office/2007/relationships/hdphoto" Target="../media/hdphoto1.wdp"/><Relationship Id="rId4" Type="http://schemas.openxmlformats.org/officeDocument/2006/relationships/image" Target="../media/image7.png"/></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51.xml"/><Relationship Id="rId1" Type="http://schemas.openxmlformats.org/officeDocument/2006/relationships/slideLayout" Target="../slideLayouts/slideLayout2.xml"/><Relationship Id="rId4" Type="http://schemas.microsoft.com/office/2007/relationships/hdphoto" Target="../media/hdphoto6.wdp"/></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notesSlide" Target="../notesSlides/notesSlide158.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60.xml"/><Relationship Id="rId1" Type="http://schemas.openxmlformats.org/officeDocument/2006/relationships/slideLayout" Target="../slideLayouts/slideLayout2.xml"/><Relationship Id="rId4" Type="http://schemas.microsoft.com/office/2007/relationships/hdphoto" Target="../media/hdphoto6.wdp"/></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62.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66.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player/Play.exe%20nta/arch5109.nta%200%200%200%20800%20600%200%200%200%20314"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7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8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90.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91.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92.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93.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94.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95.xml"/><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96.xml"/><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microsoft.com/office/2007/relationships/hdphoto" Target="../media/hdphoto3.wdp"/></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microsoft.com/office/2007/relationships/hdphoto" Target="../media/hdphoto4.wdp"/></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slide" Target="slide49.xml"/><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9.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1737193" y="1237626"/>
            <a:ext cx="5812489" cy="1836400"/>
          </a:xfrm>
        </p:spPr>
        <p:txBody>
          <a:bodyPr anchor="ctr"/>
          <a:lstStyle/>
          <a:p>
            <a:pPr algn="ctr">
              <a:lnSpc>
                <a:spcPct val="100000"/>
              </a:lnSpc>
            </a:pPr>
            <a:br>
              <a:rPr lang="en-US" altLang="zh-CN" dirty="0">
                <a:solidFill>
                  <a:srgbClr val="C00000"/>
                </a:solidFill>
                <a:latin typeface="Times New Roman" panose="02020603050405020304" pitchFamily="18" charset="0"/>
                <a:ea typeface="宋体" panose="02010600030101010101" pitchFamily="2" charset="-122"/>
              </a:rPr>
            </a:br>
            <a:r>
              <a:rPr lang="en-US" altLang="zh-CN" sz="4400" dirty="0">
                <a:solidFill>
                  <a:srgbClr val="C00000"/>
                </a:solidFill>
                <a:latin typeface="Times New Roman" panose="02020603050405020304" pitchFamily="18" charset="0"/>
                <a:ea typeface="宋体" panose="02010600030101010101" pitchFamily="2" charset="-122"/>
              </a:rPr>
              <a:t>Computer Architecture</a:t>
            </a:r>
            <a:br>
              <a:rPr lang="en-US" altLang="zh-CN" sz="4400" dirty="0">
                <a:solidFill>
                  <a:srgbClr val="C00000"/>
                </a:solidFill>
                <a:latin typeface="Times New Roman" panose="02020603050405020304" pitchFamily="18" charset="0"/>
                <a:ea typeface="宋体" panose="02010600030101010101" pitchFamily="2" charset="-122"/>
              </a:rPr>
            </a:br>
            <a:r>
              <a:rPr lang="zh-CN" altLang="en-US" sz="4800" dirty="0">
                <a:solidFill>
                  <a:srgbClr val="C00000"/>
                </a:solidFill>
                <a:latin typeface="华文隶书" panose="02010800040101010101" pitchFamily="2" charset="-122"/>
                <a:ea typeface="华文隶书" panose="02010800040101010101" pitchFamily="2" charset="-122"/>
              </a:rPr>
              <a:t>计算机体系结构</a:t>
            </a:r>
          </a:p>
        </p:txBody>
      </p:sp>
      <p:sp>
        <p:nvSpPr>
          <p:cNvPr id="14339" name="Text Box 8"/>
          <p:cNvSpPr txBox="1">
            <a:spLocks noChangeArrowheads="1"/>
          </p:cNvSpPr>
          <p:nvPr/>
        </p:nvSpPr>
        <p:spPr bwMode="auto">
          <a:xfrm>
            <a:off x="323850" y="3484563"/>
            <a:ext cx="8640763"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685800" indent="-190500">
              <a:lnSpc>
                <a:spcPct val="85000"/>
              </a:lnSpc>
              <a:spcBef>
                <a:spcPct val="40000"/>
              </a:spcBef>
              <a:buSzPct val="100000"/>
              <a:buChar char="•"/>
              <a:defRPr sz="2400" b="1">
                <a:solidFill>
                  <a:schemeClr val="tx1"/>
                </a:solidFill>
                <a:latin typeface="Arial" panose="020B0604020202020204" pitchFamily="34" charset="0"/>
              </a:defRPr>
            </a:lvl2pPr>
            <a:lvl3pPr marL="1257300" indent="-342900">
              <a:lnSpc>
                <a:spcPct val="85000"/>
              </a:lnSpc>
              <a:spcBef>
                <a:spcPct val="40000"/>
              </a:spcBef>
              <a:buSzPct val="100000"/>
              <a:buChar char="-"/>
              <a:defRPr sz="2400" b="1">
                <a:solidFill>
                  <a:schemeClr val="tx1"/>
                </a:solidFill>
                <a:latin typeface="Arial" panose="020B0604020202020204" pitchFamily="34" charset="0"/>
              </a:defRPr>
            </a:lvl3pPr>
            <a:lvl4pPr marL="1714500" indent="-342900">
              <a:lnSpc>
                <a:spcPct val="85000"/>
              </a:lnSpc>
              <a:spcBef>
                <a:spcPct val="20000"/>
              </a:spcBef>
              <a:buChar char="–"/>
              <a:defRPr sz="2000">
                <a:solidFill>
                  <a:schemeClr val="tx1"/>
                </a:solidFill>
                <a:latin typeface="Times New Roman" panose="02020603050405020304" pitchFamily="18" charset="0"/>
              </a:defRPr>
            </a:lvl4pPr>
            <a:lvl5pPr marL="2171700" indent="-342900">
              <a:lnSpc>
                <a:spcPct val="85000"/>
              </a:lnSpc>
              <a:spcBef>
                <a:spcPct val="20000"/>
              </a:spcBef>
              <a:buChar char="»"/>
              <a:defRPr sz="2000">
                <a:solidFill>
                  <a:schemeClr val="tx1"/>
                </a:solidFill>
                <a:latin typeface="Times New Roman" panose="02020603050405020304" pitchFamily="18" charset="0"/>
              </a:defRPr>
            </a:lvl5pPr>
            <a:lvl6pPr marL="2628900" indent="-34290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6pPr>
            <a:lvl7pPr marL="3086100" indent="-34290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7pPr>
            <a:lvl8pPr marL="3543300" indent="-34290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8pPr>
            <a:lvl9pPr marL="4000500" indent="-34290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9pPr>
          </a:lstStyle>
          <a:p>
            <a:pPr algn="ctr">
              <a:lnSpc>
                <a:spcPct val="100000"/>
              </a:lnSpc>
              <a:spcBef>
                <a:spcPct val="50000"/>
              </a:spcBef>
              <a:buSzTx/>
              <a:buFont typeface="Arial" panose="020B0604020202020204" pitchFamily="34" charset="0"/>
              <a:buNone/>
            </a:pPr>
            <a:r>
              <a:rPr lang="en-US" altLang="zh-CN" sz="2800" dirty="0">
                <a:latin typeface="Times New Roman" panose="02020603050405020304" pitchFamily="18" charset="0"/>
                <a:ea typeface="宋体" panose="02010600030101010101" pitchFamily="2" charset="-122"/>
              </a:rPr>
              <a:t>School of Computer and Information Technology                        Beijing </a:t>
            </a:r>
            <a:r>
              <a:rPr lang="en-US" altLang="zh-CN" sz="2800" dirty="0" err="1">
                <a:latin typeface="Times New Roman" panose="02020603050405020304" pitchFamily="18" charset="0"/>
                <a:ea typeface="宋体" panose="02010600030101010101" pitchFamily="2" charset="-122"/>
              </a:rPr>
              <a:t>Jiaotong</a:t>
            </a:r>
            <a:r>
              <a:rPr lang="en-US" altLang="zh-CN" sz="2800" dirty="0">
                <a:latin typeface="Times New Roman" panose="02020603050405020304" pitchFamily="18" charset="0"/>
                <a:ea typeface="宋体" panose="02010600030101010101" pitchFamily="2" charset="-122"/>
              </a:rPr>
              <a:t> </a:t>
            </a:r>
            <a:r>
              <a:rPr lang="en-US" altLang="zh-CN" sz="2800" dirty="0" err="1">
                <a:latin typeface="Times New Roman" panose="02020603050405020304" pitchFamily="18" charset="0"/>
                <a:ea typeface="宋体" panose="02010600030101010101" pitchFamily="2" charset="-122"/>
              </a:rPr>
              <a:t>Univeristy</a:t>
            </a:r>
            <a:endParaRPr lang="en-US" altLang="zh-CN" sz="2800" dirty="0">
              <a:latin typeface="Times New Roman" panose="02020603050405020304" pitchFamily="18" charset="0"/>
              <a:ea typeface="宋体" panose="02010600030101010101" pitchFamily="2" charset="-122"/>
            </a:endParaRPr>
          </a:p>
          <a:p>
            <a:pPr algn="ctr">
              <a:lnSpc>
                <a:spcPct val="100000"/>
              </a:lnSpc>
              <a:spcBef>
                <a:spcPct val="50000"/>
              </a:spcBef>
              <a:buSzTx/>
              <a:buFont typeface="Arial" panose="020B0604020202020204" pitchFamily="34" charset="0"/>
              <a:buNone/>
            </a:pPr>
            <a:r>
              <a:rPr lang="en-US" altLang="zh-CN" sz="2800" dirty="0">
                <a:latin typeface="Times New Roman" panose="02020603050405020304" pitchFamily="18" charset="0"/>
                <a:ea typeface="宋体" panose="02010600030101010101" pitchFamily="2" charset="-122"/>
              </a:rPr>
              <a:t>Yi Tian</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2976777" cy="479747"/>
          </a:xfrm>
        </p:spPr>
        <p:txBody>
          <a:bodyPr/>
          <a:lstStyle/>
          <a:p>
            <a:r>
              <a:rPr lang="en-US" altLang="zh-CN" sz="3200" dirty="0">
                <a:solidFill>
                  <a:srgbClr val="800000"/>
                </a:solidFill>
                <a:latin typeface="Times New Roman" panose="02020603050405020304" pitchFamily="18" charset="0"/>
                <a:ea typeface="宋体" panose="02010600030101010101" pitchFamily="2" charset="-122"/>
              </a:rPr>
              <a:t>4.1 Introduction</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9" name="Text Box 19"/>
          <p:cNvSpPr txBox="1">
            <a:spLocks noChangeArrowheads="1"/>
          </p:cNvSpPr>
          <p:nvPr/>
        </p:nvSpPr>
        <p:spPr bwMode="auto">
          <a:xfrm>
            <a:off x="117978" y="980728"/>
            <a:ext cx="8774502" cy="1473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eaLnBrk="0" fontAlgn="base" hangingPunct="0">
              <a:spcBef>
                <a:spcPct val="0"/>
              </a:spcBef>
              <a:spcAft>
                <a:spcPct val="0"/>
              </a:spcAft>
              <a:defRPr sz="2400">
                <a:solidFill>
                  <a:schemeClr val="accent1"/>
                </a:solidFill>
                <a:latin typeface="Arial" panose="020B0604020202020204" pitchFamily="34" charset="0"/>
              </a:defRPr>
            </a:lvl6pPr>
            <a:lvl7pPr marL="2971800" indent="-228600" eaLnBrk="0" fontAlgn="base" hangingPunct="0">
              <a:spcBef>
                <a:spcPct val="0"/>
              </a:spcBef>
              <a:spcAft>
                <a:spcPct val="0"/>
              </a:spcAft>
              <a:defRPr sz="2400">
                <a:solidFill>
                  <a:schemeClr val="accent1"/>
                </a:solidFill>
                <a:latin typeface="Arial" panose="020B0604020202020204" pitchFamily="34" charset="0"/>
              </a:defRPr>
            </a:lvl7pPr>
            <a:lvl8pPr marL="3429000" indent="-228600" eaLnBrk="0" fontAlgn="base" hangingPunct="0">
              <a:spcBef>
                <a:spcPct val="0"/>
              </a:spcBef>
              <a:spcAft>
                <a:spcPct val="0"/>
              </a:spcAft>
              <a:defRPr sz="2400">
                <a:solidFill>
                  <a:schemeClr val="accent1"/>
                </a:solidFill>
                <a:latin typeface="Arial" panose="020B0604020202020204" pitchFamily="34" charset="0"/>
              </a:defRPr>
            </a:lvl8pPr>
            <a:lvl9pPr marL="3886200" indent="-228600" eaLnBrk="0" fontAlgn="base" hangingPunct="0">
              <a:spcBef>
                <a:spcPct val="0"/>
              </a:spcBef>
              <a:spcAft>
                <a:spcPct val="0"/>
              </a:spcAft>
              <a:defRPr sz="2400">
                <a:solidFill>
                  <a:schemeClr val="accent1"/>
                </a:solidFill>
                <a:latin typeface="Arial" panose="020B0604020202020204" pitchFamily="34" charset="0"/>
              </a:defRPr>
            </a:lvl9pPr>
          </a:lstStyle>
          <a:p>
            <a:pPr marL="457200" indent="-457200" algn="just">
              <a:spcBef>
                <a:spcPct val="20000"/>
              </a:spcBef>
              <a:buFont typeface="Symbol" panose="05050102010706020507" pitchFamily="18" charset="2"/>
              <a:buChar char="¨"/>
            </a:pPr>
            <a:r>
              <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Figure 4.2</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The basic structure of a memory hierarchy</a:t>
            </a:r>
          </a:p>
          <a:p>
            <a:pPr algn="just">
              <a:spcBef>
                <a:spcPct val="20000"/>
              </a:spcBef>
            </a:pPr>
            <a:endPar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3" name="图片 2"/>
          <p:cNvPicPr>
            <a:picLocks noChangeAspect="1"/>
          </p:cNvPicPr>
          <p:nvPr/>
        </p:nvPicPr>
        <p:blipFill rotWithShape="1">
          <a:blip r:embed="rId3">
            <a:extLst>
              <a:ext uri="{28A0092B-C50C-407E-A947-70E740481C1C}">
                <a14:useLocalDpi xmlns:a14="http://schemas.microsoft.com/office/drawing/2010/main" val="0"/>
              </a:ext>
            </a:extLst>
          </a:blip>
          <a:srcRect t="1569" b="1"/>
          <a:stretch/>
        </p:blipFill>
        <p:spPr>
          <a:xfrm>
            <a:off x="827584" y="1844824"/>
            <a:ext cx="7862792" cy="4515971"/>
          </a:xfrm>
          <a:prstGeom prst="rect">
            <a:avLst/>
          </a:prstGeom>
        </p:spPr>
      </p:pic>
    </p:spTree>
    <p:extLst>
      <p:ext uri="{BB962C8B-B14F-4D97-AF65-F5344CB8AC3E}">
        <p14:creationId xmlns:p14="http://schemas.microsoft.com/office/powerpoint/2010/main" val="2580068297"/>
      </p:ext>
    </p:extLst>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7846700"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4.3 Measuring and Improving Cache Performance</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92043" y="1080706"/>
            <a:ext cx="8919964" cy="6209392"/>
          </a:xfrm>
          <a:prstGeom prst="rect">
            <a:avLst/>
          </a:prstGeom>
        </p:spPr>
        <p:txBody>
          <a:bodyPr wrap="square">
            <a:spAutoFit/>
          </a:bodyPr>
          <a:lstStyle/>
          <a:p>
            <a:pPr lvl="1" indent="-457200" algn="just">
              <a:lnSpc>
                <a:spcPts val="2900"/>
              </a:lnSpc>
              <a:spcBef>
                <a:spcPts val="0"/>
              </a:spcBef>
              <a:spcAft>
                <a:spcPts val="600"/>
              </a:spcAft>
              <a:buSzPct val="100000"/>
              <a:buFont typeface="Symbol" panose="05050102010706020507" pitchFamily="18" charset="2"/>
              <a:buChar char="¨"/>
            </a:pPr>
            <a:r>
              <a:rPr lang="en-US" altLang="zh-CN"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Figure 4.15:</a:t>
            </a:r>
            <a:endPar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lvl="1" indent="-457200" algn="just">
              <a:lnSpc>
                <a:spcPts val="2900"/>
              </a:lnSpc>
              <a:spcBef>
                <a:spcPts val="0"/>
              </a:spcBef>
              <a:spcAft>
                <a:spcPts val="600"/>
              </a:spcAft>
              <a:buSzPct val="100000"/>
              <a:buFont typeface="Symbol" panose="05050102010706020507" pitchFamily="18" charset="2"/>
              <a:buChar char="¨"/>
            </a:pPr>
            <a:r>
              <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The total size of cache in blocks is equal to the </a:t>
            </a:r>
            <a:r>
              <a:rPr lang="en-US" altLang="zh-CN" sz="26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number of sets times the associativity</a:t>
            </a:r>
            <a:r>
              <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的大小等于组数乘以相联性</a:t>
            </a:r>
          </a:p>
          <a:p>
            <a:pPr lvl="1" indent="-457200" algn="just">
              <a:lnSpc>
                <a:spcPts val="2900"/>
              </a:lnSpc>
              <a:spcBef>
                <a:spcPts val="0"/>
              </a:spcBef>
              <a:spcAft>
                <a:spcPts val="600"/>
              </a:spcAft>
              <a:buSzPct val="100000"/>
              <a:buFont typeface="Symbol" panose="05050102010706020507" pitchFamily="18" charset="2"/>
              <a:buChar char="¨"/>
            </a:pPr>
            <a:r>
              <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So, for fixed cache size, </a:t>
            </a:r>
            <a:r>
              <a:rPr lang="en-US" altLang="zh-CN" sz="26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increasing associativity decreases the number of sets</a:t>
            </a:r>
            <a:r>
              <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因此</a:t>
            </a:r>
            <a:r>
              <a:rPr lang="en-US" altLang="zh-CN"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若</a:t>
            </a:r>
            <a:r>
              <a:rPr lang="en-US" altLang="zh-CN"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大小固定</a:t>
            </a:r>
            <a:r>
              <a:rPr lang="en-US" altLang="zh-CN"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增加相联性就会减少组数</a:t>
            </a:r>
            <a:endParaRPr lang="en-US" altLang="zh-CN"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endParaRPr>
          </a:p>
          <a:p>
            <a:pPr marL="0" lvl="1" algn="just">
              <a:lnSpc>
                <a:spcPts val="2900"/>
              </a:lnSpc>
              <a:spcBef>
                <a:spcPts val="0"/>
              </a:spcBef>
              <a:spcAft>
                <a:spcPts val="600"/>
              </a:spcAft>
              <a:buSzPct val="100000"/>
            </a:pPr>
            <a:endParaRPr lang="en-US" altLang="zh-CN"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endParaRPr>
          </a:p>
          <a:p>
            <a:pPr lvl="1" indent="-457200" algn="just">
              <a:lnSpc>
                <a:spcPts val="2900"/>
              </a:lnSpc>
              <a:spcBef>
                <a:spcPts val="0"/>
              </a:spcBef>
              <a:spcAft>
                <a:spcPts val="600"/>
              </a:spcAft>
              <a:buSzPct val="100000"/>
              <a:buFont typeface="Symbol" panose="05050102010706020507" pitchFamily="18" charset="2"/>
              <a:buChar char="¨"/>
            </a:pPr>
            <a:r>
              <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The </a:t>
            </a:r>
            <a:r>
              <a:rPr lang="en-US" altLang="zh-CN" sz="26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advantage</a:t>
            </a:r>
            <a:r>
              <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of increasing associability is: usually </a:t>
            </a:r>
            <a:r>
              <a:rPr lang="en-US" altLang="zh-CN" sz="26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decreases miss rate. </a:t>
            </a:r>
            <a:r>
              <a:rPr lang="zh-CN" altLang="en-US"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增加相联性的好处是</a:t>
            </a:r>
            <a:r>
              <a:rPr lang="en-US" altLang="zh-CN"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通常降低缺失率</a:t>
            </a:r>
          </a:p>
          <a:p>
            <a:pPr lvl="1" indent="-457200" algn="just">
              <a:lnSpc>
                <a:spcPts val="2900"/>
              </a:lnSpc>
              <a:spcBef>
                <a:spcPts val="0"/>
              </a:spcBef>
              <a:spcAft>
                <a:spcPts val="600"/>
              </a:spcAft>
              <a:buSzPct val="100000"/>
              <a:buFont typeface="Symbol" panose="05050102010706020507" pitchFamily="18" charset="2"/>
              <a:buChar char="¨"/>
            </a:pPr>
            <a:r>
              <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The main </a:t>
            </a:r>
            <a:r>
              <a:rPr lang="en-US" altLang="zh-CN" sz="26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disadvantage</a:t>
            </a:r>
            <a:r>
              <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is </a:t>
            </a:r>
            <a:r>
              <a:rPr lang="en-US" altLang="zh-CN" sz="26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increase in hit time</a:t>
            </a:r>
            <a:r>
              <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坏处是</a:t>
            </a:r>
            <a:r>
              <a:rPr lang="en-US" altLang="zh-CN"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增加了命中时间</a:t>
            </a:r>
          </a:p>
          <a:p>
            <a:pPr lvl="1" indent="-457200" algn="just">
              <a:lnSpc>
                <a:spcPts val="2900"/>
              </a:lnSpc>
              <a:spcBef>
                <a:spcPts val="0"/>
              </a:spcBef>
              <a:spcAft>
                <a:spcPts val="600"/>
              </a:spcAft>
              <a:buSzPct val="100000"/>
              <a:buFont typeface="Symbol" panose="05050102010706020507" pitchFamily="18" charset="2"/>
              <a:buChar char="¨"/>
            </a:pPr>
            <a:endPar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endParaRPr>
          </a:p>
          <a:p>
            <a:pPr lvl="1" indent="-457200" algn="just">
              <a:lnSpc>
                <a:spcPts val="2900"/>
              </a:lnSpc>
              <a:spcBef>
                <a:spcPts val="0"/>
              </a:spcBef>
              <a:spcAft>
                <a:spcPts val="600"/>
              </a:spcAft>
              <a:buSzPct val="100000"/>
              <a:buFont typeface="Symbol" panose="05050102010706020507" pitchFamily="18" charset="2"/>
              <a:buChar char="¨"/>
            </a:pPr>
            <a:endPar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163081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7846700"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4.3 Measuring and Improving Cache Performance</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92043" y="1080706"/>
            <a:ext cx="8919964" cy="4349909"/>
          </a:xfrm>
          <a:prstGeom prst="rect">
            <a:avLst/>
          </a:prstGeom>
        </p:spPr>
        <p:txBody>
          <a:bodyPr wrap="square">
            <a:spAutoFit/>
          </a:bodyPr>
          <a:lstStyle/>
          <a:p>
            <a:pPr lvl="1" indent="-457200" algn="just">
              <a:lnSpc>
                <a:spcPts val="2900"/>
              </a:lnSpc>
              <a:spcBef>
                <a:spcPts val="0"/>
              </a:spcBef>
              <a:spcAft>
                <a:spcPts val="1200"/>
              </a:spcAft>
              <a:buSzPct val="100000"/>
              <a:buFont typeface="Symbol" panose="05050102010706020507" pitchFamily="18" charset="2"/>
              <a:buChar char="¨"/>
            </a:pPr>
            <a:r>
              <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Example</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There are three small caches, each consisting of </a:t>
            </a: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four one-word blocks</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a:p>
            <a:pPr lvl="1" indent="-457200" algn="just">
              <a:lnSpc>
                <a:spcPts val="2900"/>
              </a:lnSpc>
              <a:spcBef>
                <a:spcPts val="0"/>
              </a:spcBef>
              <a:spcAft>
                <a:spcPts val="600"/>
              </a:spcAft>
              <a:buSzPct val="50000"/>
              <a:buFont typeface="Wingdings" panose="05000000000000000000" pitchFamily="2" charset="2"/>
              <a:buChar char="Ø"/>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One cache is </a:t>
            </a: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fully associative</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lvl="1" indent="-457200" algn="just">
              <a:lnSpc>
                <a:spcPts val="2900"/>
              </a:lnSpc>
              <a:spcBef>
                <a:spcPts val="0"/>
              </a:spcBef>
              <a:spcAft>
                <a:spcPts val="600"/>
              </a:spcAft>
              <a:buSzPct val="50000"/>
              <a:buFont typeface="Wingdings" panose="05000000000000000000" pitchFamily="2" charset="2"/>
              <a:buChar char="Ø"/>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 second is </a:t>
            </a: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two-way set associative</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lvl="1" indent="-457200" algn="just">
              <a:lnSpc>
                <a:spcPts val="2900"/>
              </a:lnSpc>
              <a:spcBef>
                <a:spcPts val="0"/>
              </a:spcBef>
              <a:spcAft>
                <a:spcPts val="600"/>
              </a:spcAft>
              <a:buSzPct val="50000"/>
              <a:buFont typeface="Wingdings" panose="05000000000000000000" pitchFamily="2" charset="2"/>
              <a:buChar char="Ø"/>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And the third is </a:t>
            </a: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direct-mapped</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lvl="1" indent="-457200" algn="just">
              <a:lnSpc>
                <a:spcPts val="2900"/>
              </a:lnSpc>
              <a:spcBef>
                <a:spcPts val="0"/>
              </a:spcBef>
              <a:spcAft>
                <a:spcPts val="600"/>
              </a:spcAft>
              <a:buSzPct val="50000"/>
              <a:buFont typeface="Wingdings" panose="05000000000000000000" pitchFamily="2" charset="2"/>
              <a:buChar char="Ø"/>
            </a:pPr>
            <a:endPar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lvl="1" indent="-457200" algn="just">
              <a:lnSpc>
                <a:spcPts val="2900"/>
              </a:lnSpc>
              <a:spcBef>
                <a:spcPts val="0"/>
              </a:spcBef>
              <a:spcAft>
                <a:spcPts val="600"/>
              </a:spcAft>
              <a:buSzPct val="100000"/>
              <a:buFont typeface="Symbol" panose="05050102010706020507" pitchFamily="18" charset="2"/>
              <a:buChar char="¨"/>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Find the number of misses for each cache organization given the following sequence of the block addresses:0, 8, 0, 6, 8</a:t>
            </a:r>
            <a:endParaRPr lang="zh-CN" altLang="en-US"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endParaRPr>
          </a:p>
          <a:p>
            <a:pPr lvl="1" indent="-457200" algn="just">
              <a:lnSpc>
                <a:spcPts val="2900"/>
              </a:lnSpc>
              <a:spcBef>
                <a:spcPts val="0"/>
              </a:spcBef>
              <a:spcAft>
                <a:spcPts val="600"/>
              </a:spcAft>
              <a:buSzPct val="100000"/>
              <a:buFont typeface="Symbol" panose="05050102010706020507" pitchFamily="18" charset="2"/>
              <a:buChar char="¨"/>
            </a:pPr>
            <a:endPar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157723826"/>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7846700"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4.3 Measuring and Improving Cache Performance</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92043" y="1080706"/>
            <a:ext cx="8919964" cy="1361911"/>
          </a:xfrm>
          <a:prstGeom prst="rect">
            <a:avLst/>
          </a:prstGeom>
        </p:spPr>
        <p:txBody>
          <a:bodyPr wrap="square">
            <a:spAutoFit/>
          </a:bodyPr>
          <a:lstStyle/>
          <a:p>
            <a:pPr lvl="1" indent="-457200" algn="just">
              <a:lnSpc>
                <a:spcPts val="2900"/>
              </a:lnSpc>
              <a:spcBef>
                <a:spcPts val="0"/>
              </a:spcBef>
              <a:spcAft>
                <a:spcPts val="600"/>
              </a:spcAft>
              <a:buSzPct val="100000"/>
              <a:buFont typeface="Symbol" panose="05050102010706020507" pitchFamily="18" charset="2"/>
              <a:buChar char="¨"/>
            </a:pP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Answer</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lvl="1" indent="-457200" algn="just">
              <a:lnSpc>
                <a:spcPts val="2900"/>
              </a:lnSpc>
              <a:spcBef>
                <a:spcPts val="0"/>
              </a:spcBef>
              <a:spcAft>
                <a:spcPts val="600"/>
              </a:spcAft>
              <a:buSzPct val="50000"/>
              <a:buFont typeface="Wingdings" panose="05000000000000000000" pitchFamily="2" charset="2"/>
              <a:buChar char="Ø"/>
            </a:pP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Direct-mapped cache</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the number of misses is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5</a:t>
            </a:r>
          </a:p>
          <a:p>
            <a:pPr lvl="1" indent="-457200" algn="just">
              <a:lnSpc>
                <a:spcPts val="2900"/>
              </a:lnSpc>
              <a:spcBef>
                <a:spcPts val="0"/>
              </a:spcBef>
              <a:spcAft>
                <a:spcPts val="600"/>
              </a:spcAft>
              <a:buSzPct val="50000"/>
              <a:buFont typeface="Wingdings" panose="05000000000000000000" pitchFamily="2" charset="2"/>
              <a:buChar char="Ø"/>
            </a:pPr>
            <a:endPar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3060814130"/>
              </p:ext>
            </p:extLst>
          </p:nvPr>
        </p:nvGraphicFramePr>
        <p:xfrm>
          <a:off x="1799786" y="2051323"/>
          <a:ext cx="6096000" cy="15849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4288608227"/>
                    </a:ext>
                  </a:extLst>
                </a:gridCol>
                <a:gridCol w="3048000">
                  <a:extLst>
                    <a:ext uri="{9D8B030D-6E8A-4147-A177-3AD203B41FA5}">
                      <a16:colId xmlns:a16="http://schemas.microsoft.com/office/drawing/2014/main" val="4201842765"/>
                    </a:ext>
                  </a:extLst>
                </a:gridCol>
              </a:tblGrid>
              <a:tr h="370840">
                <a:tc>
                  <a:txBody>
                    <a:bodyPr/>
                    <a:lstStyle/>
                    <a:p>
                      <a:pPr algn="ctr"/>
                      <a:r>
                        <a:rPr lang="en-US" sz="2000" b="1" i="0" dirty="0">
                          <a:solidFill>
                            <a:srgbClr val="000000"/>
                          </a:solidFill>
                          <a:effectLst/>
                          <a:latin typeface="Times New Roman" panose="02020603050405020304" pitchFamily="18" charset="0"/>
                          <a:cs typeface="Times New Roman" panose="02020603050405020304" pitchFamily="18" charset="0"/>
                        </a:rPr>
                        <a:t>Memory block address </a:t>
                      </a:r>
                      <a:endParaRPr lang="en-US"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sz="2000" b="1" i="0">
                          <a:solidFill>
                            <a:srgbClr val="000000"/>
                          </a:solidFill>
                          <a:effectLst/>
                          <a:latin typeface="Times New Roman" panose="02020603050405020304" pitchFamily="18" charset="0"/>
                          <a:cs typeface="Times New Roman" panose="02020603050405020304" pitchFamily="18" charset="0"/>
                        </a:rPr>
                        <a:t>Cache block</a:t>
                      </a:r>
                      <a:endParaRPr lang="en-US">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604384725"/>
                  </a:ext>
                </a:extLst>
              </a:tr>
              <a:tr h="370840">
                <a:tc>
                  <a:txBody>
                    <a:bodyPr/>
                    <a:lstStyle/>
                    <a:p>
                      <a:pPr algn="ctr"/>
                      <a:r>
                        <a:rPr lang="en-US" altLang="zh-CN" sz="2000" b="0" i="0" dirty="0">
                          <a:solidFill>
                            <a:srgbClr val="000000"/>
                          </a:solidFill>
                          <a:effectLst/>
                          <a:latin typeface="Times New Roman" panose="02020603050405020304" pitchFamily="18" charset="0"/>
                          <a:cs typeface="Times New Roman" panose="02020603050405020304" pitchFamily="18" charset="0"/>
                        </a:rPr>
                        <a:t>0 </a:t>
                      </a:r>
                      <a:endParaRPr lang="zh-CN" altLang="en-US"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sz="2000" b="0" i="0">
                          <a:solidFill>
                            <a:srgbClr val="000000"/>
                          </a:solidFill>
                          <a:effectLst/>
                          <a:latin typeface="Times New Roman" panose="02020603050405020304" pitchFamily="18" charset="0"/>
                          <a:cs typeface="Times New Roman" panose="02020603050405020304" pitchFamily="18" charset="0"/>
                        </a:rPr>
                        <a:t>(0 modulo 4)=0</a:t>
                      </a:r>
                      <a:endParaRPr lang="en-US">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3727298595"/>
                  </a:ext>
                </a:extLst>
              </a:tr>
              <a:tr h="370840">
                <a:tc>
                  <a:txBody>
                    <a:bodyPr/>
                    <a:lstStyle/>
                    <a:p>
                      <a:pPr algn="ctr"/>
                      <a:r>
                        <a:rPr lang="en-US" altLang="zh-CN" sz="2000" b="0" i="0">
                          <a:solidFill>
                            <a:srgbClr val="000000"/>
                          </a:solidFill>
                          <a:effectLst/>
                          <a:latin typeface="Times New Roman" panose="02020603050405020304" pitchFamily="18" charset="0"/>
                          <a:cs typeface="Times New Roman" panose="02020603050405020304" pitchFamily="18" charset="0"/>
                        </a:rPr>
                        <a:t>6 </a:t>
                      </a:r>
                      <a:endParaRPr lang="zh-CN" altLang="en-US">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sz="2000" b="0" i="0" dirty="0">
                          <a:solidFill>
                            <a:srgbClr val="000000"/>
                          </a:solidFill>
                          <a:effectLst/>
                          <a:latin typeface="Times New Roman" panose="02020603050405020304" pitchFamily="18" charset="0"/>
                          <a:cs typeface="Times New Roman" panose="02020603050405020304" pitchFamily="18" charset="0"/>
                        </a:rPr>
                        <a:t>(6 modulo 4)=2</a:t>
                      </a:r>
                      <a:endParaRPr lang="en-US"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252536160"/>
                  </a:ext>
                </a:extLst>
              </a:tr>
              <a:tr h="370840">
                <a:tc>
                  <a:txBody>
                    <a:bodyPr/>
                    <a:lstStyle/>
                    <a:p>
                      <a:pPr algn="ctr"/>
                      <a:r>
                        <a:rPr lang="en-US" altLang="zh-CN" sz="2000" b="0" i="0" dirty="0">
                          <a:solidFill>
                            <a:srgbClr val="000000"/>
                          </a:solidFill>
                          <a:effectLst/>
                          <a:latin typeface="Times New Roman" panose="02020603050405020304" pitchFamily="18" charset="0"/>
                          <a:cs typeface="Times New Roman" panose="02020603050405020304" pitchFamily="18" charset="0"/>
                        </a:rPr>
                        <a:t>8 </a:t>
                      </a:r>
                      <a:endParaRPr lang="zh-CN" altLang="en-US"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sz="2000" b="0" i="0" dirty="0">
                          <a:solidFill>
                            <a:srgbClr val="000000"/>
                          </a:solidFill>
                          <a:effectLst/>
                          <a:latin typeface="Times New Roman" panose="02020603050405020304" pitchFamily="18" charset="0"/>
                          <a:cs typeface="Times New Roman" panose="02020603050405020304" pitchFamily="18" charset="0"/>
                        </a:rPr>
                        <a:t>(8 modulo 4)=0</a:t>
                      </a:r>
                      <a:endParaRPr lang="en-US"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4240749297"/>
                  </a:ext>
                </a:extLst>
              </a:tr>
            </a:tbl>
          </a:graphicData>
        </a:graphic>
      </p:graphicFrame>
      <p:graphicFrame>
        <p:nvGraphicFramePr>
          <p:cNvPr id="3" name="表格 2"/>
          <p:cNvGraphicFramePr>
            <a:graphicFrameLocks noGrp="1"/>
          </p:cNvGraphicFramePr>
          <p:nvPr>
            <p:extLst>
              <p:ext uri="{D42A27DB-BD31-4B8C-83A1-F6EECF244321}">
                <p14:modId xmlns:p14="http://schemas.microsoft.com/office/powerpoint/2010/main" val="575596236"/>
              </p:ext>
            </p:extLst>
          </p:nvPr>
        </p:nvGraphicFramePr>
        <p:xfrm>
          <a:off x="387806" y="3789040"/>
          <a:ext cx="8328438" cy="2895600"/>
        </p:xfrm>
        <a:graphic>
          <a:graphicData uri="http://schemas.openxmlformats.org/drawingml/2006/table">
            <a:tbl>
              <a:tblPr firstRow="1" bandRow="1">
                <a:tableStyleId>{5C22544A-7EE6-4342-B048-85BDC9FD1C3A}</a:tableStyleId>
              </a:tblPr>
              <a:tblGrid>
                <a:gridCol w="1735922">
                  <a:extLst>
                    <a:ext uri="{9D8B030D-6E8A-4147-A177-3AD203B41FA5}">
                      <a16:colId xmlns:a16="http://schemas.microsoft.com/office/drawing/2014/main" val="1269117574"/>
                    </a:ext>
                  </a:extLst>
                </a:gridCol>
                <a:gridCol w="1040224">
                  <a:extLst>
                    <a:ext uri="{9D8B030D-6E8A-4147-A177-3AD203B41FA5}">
                      <a16:colId xmlns:a16="http://schemas.microsoft.com/office/drawing/2014/main" val="497978018"/>
                    </a:ext>
                  </a:extLst>
                </a:gridCol>
                <a:gridCol w="1388073">
                  <a:extLst>
                    <a:ext uri="{9D8B030D-6E8A-4147-A177-3AD203B41FA5}">
                      <a16:colId xmlns:a16="http://schemas.microsoft.com/office/drawing/2014/main" val="2163162093"/>
                    </a:ext>
                  </a:extLst>
                </a:gridCol>
                <a:gridCol w="1388073">
                  <a:extLst>
                    <a:ext uri="{9D8B030D-6E8A-4147-A177-3AD203B41FA5}">
                      <a16:colId xmlns:a16="http://schemas.microsoft.com/office/drawing/2014/main" val="3493549203"/>
                    </a:ext>
                  </a:extLst>
                </a:gridCol>
                <a:gridCol w="1388073">
                  <a:extLst>
                    <a:ext uri="{9D8B030D-6E8A-4147-A177-3AD203B41FA5}">
                      <a16:colId xmlns:a16="http://schemas.microsoft.com/office/drawing/2014/main" val="2954985249"/>
                    </a:ext>
                  </a:extLst>
                </a:gridCol>
                <a:gridCol w="1388073">
                  <a:extLst>
                    <a:ext uri="{9D8B030D-6E8A-4147-A177-3AD203B41FA5}">
                      <a16:colId xmlns:a16="http://schemas.microsoft.com/office/drawing/2014/main" val="2069816211"/>
                    </a:ext>
                  </a:extLst>
                </a:gridCol>
              </a:tblGrid>
              <a:tr h="370840">
                <a:tc rowSpan="2">
                  <a:txBody>
                    <a:bodyPr/>
                    <a:lstStyle/>
                    <a:p>
                      <a:r>
                        <a:rPr lang="en-US" altLang="zh-CN" dirty="0">
                          <a:solidFill>
                            <a:schemeClr val="tx1"/>
                          </a:solidFill>
                          <a:latin typeface="Times New Roman" panose="02020603050405020304" pitchFamily="18" charset="0"/>
                          <a:cs typeface="Times New Roman" panose="02020603050405020304" pitchFamily="18" charset="0"/>
                        </a:rPr>
                        <a:t>Address</a:t>
                      </a:r>
                      <a:r>
                        <a:rPr lang="en-US" altLang="zh-CN" baseline="0" dirty="0">
                          <a:solidFill>
                            <a:schemeClr val="tx1"/>
                          </a:solidFill>
                          <a:latin typeface="Times New Roman" panose="02020603050405020304" pitchFamily="18" charset="0"/>
                          <a:cs typeface="Times New Roman" panose="02020603050405020304" pitchFamily="18" charset="0"/>
                        </a:rPr>
                        <a:t> of memory block accessed</a:t>
                      </a:r>
                      <a:endParaRPr lang="zh-CN"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r>
                        <a:rPr lang="en-US" altLang="zh-CN" dirty="0">
                          <a:solidFill>
                            <a:schemeClr val="tx1"/>
                          </a:solidFill>
                          <a:latin typeface="Times New Roman" panose="02020603050405020304" pitchFamily="18" charset="0"/>
                          <a:cs typeface="Times New Roman" panose="02020603050405020304" pitchFamily="18" charset="0"/>
                        </a:rPr>
                        <a:t>Hit or miss</a:t>
                      </a:r>
                      <a:endParaRPr lang="zh-CN"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r>
                        <a:rPr lang="en-US" altLang="zh-CN" dirty="0">
                          <a:solidFill>
                            <a:schemeClr val="tx1"/>
                          </a:solidFill>
                          <a:latin typeface="Times New Roman" panose="02020603050405020304" pitchFamily="18" charset="0"/>
                          <a:cs typeface="Times New Roman" panose="02020603050405020304" pitchFamily="18" charset="0"/>
                        </a:rPr>
                        <a:t>Contents of cache blocks after reference</a:t>
                      </a:r>
                      <a:endParaRPr lang="zh-CN"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82438071"/>
                  </a:ext>
                </a:extLst>
              </a:tr>
              <a:tr h="370840">
                <a:tc vMerge="1">
                  <a:txBody>
                    <a:bodyPr/>
                    <a:lstStyle/>
                    <a:p>
                      <a:endParaRPr lang="zh-CN"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zh-CN"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latin typeface="Times New Roman" panose="02020603050405020304" pitchFamily="18" charset="0"/>
                          <a:cs typeface="Times New Roman" panose="02020603050405020304" pitchFamily="18" charset="0"/>
                        </a:rPr>
                        <a:t>0</a:t>
                      </a:r>
                      <a:endParaRPr lang="zh-CN"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ltLang="zh-CN" dirty="0">
                          <a:solidFill>
                            <a:schemeClr val="tx1"/>
                          </a:solidFill>
                          <a:latin typeface="Times New Roman" panose="02020603050405020304" pitchFamily="18" charset="0"/>
                          <a:cs typeface="Times New Roman" panose="02020603050405020304" pitchFamily="18" charset="0"/>
                        </a:rPr>
                        <a:t>1</a:t>
                      </a:r>
                      <a:endParaRPr lang="zh-CN"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altLang="zh-CN" dirty="0">
                          <a:solidFill>
                            <a:schemeClr val="tx1"/>
                          </a:solidFill>
                          <a:latin typeface="Times New Roman" panose="02020603050405020304" pitchFamily="18" charset="0"/>
                          <a:cs typeface="Times New Roman" panose="02020603050405020304" pitchFamily="18" charset="0"/>
                        </a:rPr>
                        <a:t>2</a:t>
                      </a:r>
                      <a:endParaRPr lang="zh-CN"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altLang="zh-CN" dirty="0">
                          <a:solidFill>
                            <a:schemeClr val="tx1"/>
                          </a:solidFill>
                          <a:latin typeface="Times New Roman" panose="02020603050405020304" pitchFamily="18" charset="0"/>
                          <a:cs typeface="Times New Roman" panose="02020603050405020304" pitchFamily="18" charset="0"/>
                        </a:rPr>
                        <a:t>3</a:t>
                      </a:r>
                      <a:endParaRPr lang="zh-CN"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1879295082"/>
                  </a:ext>
                </a:extLst>
              </a:tr>
              <a:tr h="370840">
                <a:tc>
                  <a:txBody>
                    <a:bodyPr/>
                    <a:lstStyle/>
                    <a:p>
                      <a:r>
                        <a:rPr lang="en-US" altLang="zh-CN" sz="2000" b="0" i="0" dirty="0">
                          <a:solidFill>
                            <a:srgbClr val="000000"/>
                          </a:solidFill>
                          <a:effectLst/>
                          <a:latin typeface="Times New Roman" panose="02020603050405020304" pitchFamily="18" charset="0"/>
                          <a:cs typeface="Times New Roman" panose="02020603050405020304" pitchFamily="18" charset="0"/>
                        </a:rPr>
                        <a:t>0 </a:t>
                      </a:r>
                      <a:endParaRPr lang="zh-CN" altLang="en-US"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i="0" dirty="0">
                          <a:solidFill>
                            <a:srgbClr val="FF00FF"/>
                          </a:solidFill>
                          <a:effectLst/>
                          <a:latin typeface="Times New Roman" panose="02020603050405020304" pitchFamily="18" charset="0"/>
                          <a:cs typeface="Times New Roman" panose="02020603050405020304" pitchFamily="18" charset="0"/>
                        </a:rPr>
                        <a:t>miss </a:t>
                      </a:r>
                      <a:endParaRPr lang="en-US"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i="1" dirty="0">
                          <a:solidFill>
                            <a:srgbClr val="C00000"/>
                          </a:solidFill>
                          <a:effectLst/>
                          <a:latin typeface="Times New Roman" panose="02020603050405020304" pitchFamily="18" charset="0"/>
                          <a:cs typeface="Times New Roman" panose="02020603050405020304" pitchFamily="18" charset="0"/>
                        </a:rPr>
                        <a:t>Memory[0]</a:t>
                      </a:r>
                      <a:endParaRPr lang="en-US" b="1" i="1" dirty="0">
                        <a:solidFill>
                          <a:srgbClr val="C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zh-CN" alt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CN"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3860574723"/>
                  </a:ext>
                </a:extLst>
              </a:tr>
              <a:tr h="370840">
                <a:tc>
                  <a:txBody>
                    <a:bodyPr/>
                    <a:lstStyle/>
                    <a:p>
                      <a:r>
                        <a:rPr lang="en-US" altLang="zh-CN" sz="2000" b="0" i="0">
                          <a:solidFill>
                            <a:srgbClr val="000000"/>
                          </a:solidFill>
                          <a:effectLst/>
                          <a:latin typeface="Times New Roman" panose="02020603050405020304" pitchFamily="18" charset="0"/>
                          <a:cs typeface="Times New Roman" panose="02020603050405020304" pitchFamily="18" charset="0"/>
                        </a:rPr>
                        <a:t>8 </a:t>
                      </a:r>
                      <a:endParaRPr lang="zh-CN" altLang="en-US">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i="0" dirty="0">
                          <a:solidFill>
                            <a:srgbClr val="FF00FF"/>
                          </a:solidFill>
                          <a:effectLst/>
                          <a:latin typeface="Times New Roman" panose="02020603050405020304" pitchFamily="18" charset="0"/>
                          <a:cs typeface="Times New Roman" panose="02020603050405020304" pitchFamily="18" charset="0"/>
                        </a:rPr>
                        <a:t>miss </a:t>
                      </a:r>
                      <a:endParaRPr lang="en-US"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i="1" dirty="0">
                          <a:solidFill>
                            <a:srgbClr val="C00000"/>
                          </a:solidFill>
                          <a:effectLst/>
                          <a:latin typeface="Times New Roman" panose="02020603050405020304" pitchFamily="18" charset="0"/>
                          <a:cs typeface="Times New Roman" panose="02020603050405020304" pitchFamily="18" charset="0"/>
                        </a:rPr>
                        <a:t>Memory[8]</a:t>
                      </a:r>
                      <a:endParaRPr lang="en-US" b="1" i="1" dirty="0">
                        <a:solidFill>
                          <a:srgbClr val="C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zh-CN" alt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CN"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1027163088"/>
                  </a:ext>
                </a:extLst>
              </a:tr>
              <a:tr h="370840">
                <a:tc>
                  <a:txBody>
                    <a:bodyPr/>
                    <a:lstStyle/>
                    <a:p>
                      <a:r>
                        <a:rPr lang="en-US" altLang="zh-CN" sz="2000" b="0" i="0">
                          <a:solidFill>
                            <a:srgbClr val="000000"/>
                          </a:solidFill>
                          <a:effectLst/>
                          <a:latin typeface="Times New Roman" panose="02020603050405020304" pitchFamily="18" charset="0"/>
                          <a:cs typeface="Times New Roman" panose="02020603050405020304" pitchFamily="18" charset="0"/>
                        </a:rPr>
                        <a:t>0 </a:t>
                      </a:r>
                      <a:endParaRPr lang="zh-CN" altLang="en-US">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i="0" dirty="0">
                          <a:solidFill>
                            <a:srgbClr val="FF00FF"/>
                          </a:solidFill>
                          <a:effectLst/>
                          <a:latin typeface="Times New Roman" panose="02020603050405020304" pitchFamily="18" charset="0"/>
                          <a:cs typeface="Times New Roman" panose="02020603050405020304" pitchFamily="18" charset="0"/>
                        </a:rPr>
                        <a:t>miss </a:t>
                      </a:r>
                      <a:endParaRPr lang="en-US"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i="1" dirty="0">
                          <a:solidFill>
                            <a:srgbClr val="C00000"/>
                          </a:solidFill>
                          <a:effectLst/>
                          <a:latin typeface="Times New Roman" panose="02020603050405020304" pitchFamily="18" charset="0"/>
                          <a:cs typeface="Times New Roman" panose="02020603050405020304" pitchFamily="18" charset="0"/>
                        </a:rPr>
                        <a:t>Memory[0]</a:t>
                      </a:r>
                      <a:endParaRPr lang="en-US" b="1" i="1" dirty="0">
                        <a:solidFill>
                          <a:srgbClr val="C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zh-CN" alt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CN"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736397045"/>
                  </a:ext>
                </a:extLst>
              </a:tr>
              <a:tr h="370840">
                <a:tc>
                  <a:txBody>
                    <a:bodyPr/>
                    <a:lstStyle/>
                    <a:p>
                      <a:r>
                        <a:rPr lang="en-US" altLang="zh-CN" sz="2000" b="0" i="0">
                          <a:solidFill>
                            <a:srgbClr val="000000"/>
                          </a:solidFill>
                          <a:effectLst/>
                          <a:latin typeface="Times New Roman" panose="02020603050405020304" pitchFamily="18" charset="0"/>
                          <a:cs typeface="Times New Roman" panose="02020603050405020304" pitchFamily="18" charset="0"/>
                        </a:rPr>
                        <a:t>6 </a:t>
                      </a:r>
                      <a:endParaRPr lang="zh-CN" altLang="en-US">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i="0" dirty="0">
                          <a:solidFill>
                            <a:srgbClr val="FF00FF"/>
                          </a:solidFill>
                          <a:effectLst/>
                          <a:latin typeface="Times New Roman" panose="02020603050405020304" pitchFamily="18" charset="0"/>
                          <a:cs typeface="Times New Roman" panose="02020603050405020304" pitchFamily="18" charset="0"/>
                        </a:rPr>
                        <a:t>miss </a:t>
                      </a:r>
                      <a:endParaRPr lang="en-US"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i="0" dirty="0">
                          <a:solidFill>
                            <a:srgbClr val="000000"/>
                          </a:solidFill>
                          <a:effectLst/>
                          <a:latin typeface="Times New Roman" panose="02020603050405020304" pitchFamily="18" charset="0"/>
                          <a:cs typeface="Times New Roman" panose="02020603050405020304" pitchFamily="18" charset="0"/>
                        </a:rPr>
                        <a:t>Memory[0] </a:t>
                      </a:r>
                      <a:endParaRPr lang="en-US"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sz="2000" b="1" i="1" dirty="0">
                          <a:solidFill>
                            <a:srgbClr val="800000"/>
                          </a:solidFill>
                          <a:effectLst/>
                          <a:latin typeface="Times New Roman" panose="02020603050405020304" pitchFamily="18" charset="0"/>
                          <a:cs typeface="Times New Roman" panose="02020603050405020304" pitchFamily="18" charset="0"/>
                        </a:rPr>
                        <a:t>Memory[6]</a:t>
                      </a:r>
                      <a:endParaRPr lang="en-US" b="1" i="1" dirty="0">
                        <a:solidFill>
                          <a:srgbClr val="8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CN"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66928450"/>
                  </a:ext>
                </a:extLst>
              </a:tr>
              <a:tr h="370840">
                <a:tc>
                  <a:txBody>
                    <a:bodyPr/>
                    <a:lstStyle/>
                    <a:p>
                      <a:r>
                        <a:rPr lang="en-US" altLang="zh-CN" sz="2000" b="0" i="0" dirty="0">
                          <a:solidFill>
                            <a:srgbClr val="000000"/>
                          </a:solidFill>
                          <a:effectLst/>
                          <a:latin typeface="Times New Roman" panose="02020603050405020304" pitchFamily="18" charset="0"/>
                          <a:cs typeface="Times New Roman" panose="02020603050405020304" pitchFamily="18" charset="0"/>
                        </a:rPr>
                        <a:t>8 </a:t>
                      </a:r>
                      <a:endParaRPr lang="zh-CN" altLang="en-US"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i="0" dirty="0">
                          <a:solidFill>
                            <a:srgbClr val="FF00FF"/>
                          </a:solidFill>
                          <a:effectLst/>
                          <a:latin typeface="Times New Roman" panose="02020603050405020304" pitchFamily="18" charset="0"/>
                          <a:cs typeface="Times New Roman" panose="02020603050405020304" pitchFamily="18" charset="0"/>
                        </a:rPr>
                        <a:t>miss </a:t>
                      </a:r>
                      <a:endParaRPr lang="en-US"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i="1" dirty="0">
                          <a:solidFill>
                            <a:srgbClr val="C00000"/>
                          </a:solidFill>
                          <a:effectLst/>
                          <a:latin typeface="Times New Roman" panose="02020603050405020304" pitchFamily="18" charset="0"/>
                          <a:cs typeface="Times New Roman" panose="02020603050405020304" pitchFamily="18" charset="0"/>
                        </a:rPr>
                        <a:t>Memory[8]</a:t>
                      </a:r>
                      <a:r>
                        <a:rPr lang="en-US" sz="2000" b="1" i="1" dirty="0">
                          <a:solidFill>
                            <a:srgbClr val="000000"/>
                          </a:solidFill>
                          <a:effectLst/>
                          <a:latin typeface="Times New Roman" panose="02020603050405020304" pitchFamily="18" charset="0"/>
                          <a:cs typeface="Times New Roman" panose="02020603050405020304" pitchFamily="18" charset="0"/>
                        </a:rPr>
                        <a:t> </a:t>
                      </a:r>
                      <a:endParaRPr lang="en-US" b="1" i="1"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sz="2000" b="0" i="0" dirty="0">
                          <a:solidFill>
                            <a:srgbClr val="800000"/>
                          </a:solidFill>
                          <a:effectLst/>
                          <a:latin typeface="Times New Roman" panose="02020603050405020304" pitchFamily="18" charset="0"/>
                          <a:cs typeface="Times New Roman" panose="02020603050405020304" pitchFamily="18" charset="0"/>
                        </a:rPr>
                        <a:t>Memory[6]</a:t>
                      </a:r>
                      <a:endParaRPr lang="en-US" dirty="0">
                        <a:solidFill>
                          <a:srgbClr val="8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CN"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1938606862"/>
                  </a:ext>
                </a:extLst>
              </a:tr>
            </a:tbl>
          </a:graphicData>
        </a:graphic>
      </p:graphicFrame>
    </p:spTree>
    <p:extLst>
      <p:ext uri="{BB962C8B-B14F-4D97-AF65-F5344CB8AC3E}">
        <p14:creationId xmlns:p14="http://schemas.microsoft.com/office/powerpoint/2010/main" val="731636383"/>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7846700"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4.3 Measuring and Improving Cache Performance</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92043" y="1080706"/>
            <a:ext cx="8919964" cy="4490973"/>
          </a:xfrm>
          <a:prstGeom prst="rect">
            <a:avLst/>
          </a:prstGeom>
        </p:spPr>
        <p:txBody>
          <a:bodyPr wrap="square">
            <a:spAutoFit/>
          </a:bodyPr>
          <a:lstStyle/>
          <a:p>
            <a:pPr lvl="1" indent="-457200" algn="just">
              <a:lnSpc>
                <a:spcPts val="2900"/>
              </a:lnSpc>
              <a:spcBef>
                <a:spcPts val="0"/>
              </a:spcBef>
              <a:spcAft>
                <a:spcPts val="600"/>
              </a:spcAft>
              <a:buSzPct val="100000"/>
              <a:buFont typeface="Symbol" panose="05050102010706020507" pitchFamily="18" charset="2"/>
              <a:buChar char="¨"/>
            </a:pPr>
            <a:r>
              <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Answer</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lvl="1" indent="-457200" algn="just">
              <a:lnSpc>
                <a:spcPts val="2900"/>
              </a:lnSpc>
              <a:spcBef>
                <a:spcPts val="0"/>
              </a:spcBef>
              <a:spcAft>
                <a:spcPts val="600"/>
              </a:spcAft>
              <a:buSzPct val="50000"/>
              <a:buFont typeface="Wingdings" panose="05000000000000000000" pitchFamily="2" charset="2"/>
              <a:buChar char="Ø"/>
            </a:pP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Two-way set-associative </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a:p>
            <a:pPr lvl="1" indent="-457200" algn="just">
              <a:lnSpc>
                <a:spcPts val="2900"/>
              </a:lnSpc>
              <a:spcBef>
                <a:spcPts val="0"/>
              </a:spcBef>
              <a:spcAft>
                <a:spcPts val="600"/>
              </a:spcAft>
              <a:buSzPct val="50000"/>
              <a:buFont typeface="Wingdings" panose="05000000000000000000" pitchFamily="2" charset="2"/>
              <a:buChar char="Ø"/>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The two-way set-associative cache has </a:t>
            </a: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two sets </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(with indices 0 and 1) with two elements per set.</a:t>
            </a:r>
          </a:p>
          <a:p>
            <a:pPr lvl="1" indent="-457200" algn="just">
              <a:lnSpc>
                <a:spcPts val="2900"/>
              </a:lnSpc>
              <a:spcBef>
                <a:spcPts val="0"/>
              </a:spcBef>
              <a:spcAft>
                <a:spcPts val="600"/>
              </a:spcAft>
              <a:buSzPct val="50000"/>
              <a:buFont typeface="Wingdings" panose="05000000000000000000" pitchFamily="2" charset="2"/>
              <a:buChar char="Ø"/>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Because we have a choice of which entry in a set to replace on a miss ,we need </a:t>
            </a: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a replacement rule </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替换规则</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lvl="1" indent="-457200" algn="just">
              <a:lnSpc>
                <a:spcPts val="2900"/>
              </a:lnSpc>
              <a:spcBef>
                <a:spcPts val="0"/>
              </a:spcBef>
              <a:spcAft>
                <a:spcPts val="600"/>
              </a:spcAft>
              <a:buSzPct val="50000"/>
              <a:buFont typeface="Wingdings" panose="05000000000000000000" pitchFamily="2" charset="2"/>
              <a:buChar char="Ø"/>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Set-associative caches usually replace the </a:t>
            </a: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least recently used (LRU:</a:t>
            </a:r>
            <a:r>
              <a:rPr lang="zh-CN" altLang="en-US"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近期最少使用替换算法</a:t>
            </a: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 block within a set</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that is, the block that was used furthest in the past is replaced.</a:t>
            </a:r>
          </a:p>
        </p:txBody>
      </p:sp>
    </p:spTree>
    <p:extLst>
      <p:ext uri="{BB962C8B-B14F-4D97-AF65-F5344CB8AC3E}">
        <p14:creationId xmlns:p14="http://schemas.microsoft.com/office/powerpoint/2010/main" val="38972501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7846700"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4.3 Measuring and Improving Cache Performance</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92043" y="1080706"/>
            <a:ext cx="8919964" cy="913070"/>
          </a:xfrm>
          <a:prstGeom prst="rect">
            <a:avLst/>
          </a:prstGeom>
        </p:spPr>
        <p:txBody>
          <a:bodyPr wrap="square">
            <a:spAutoFit/>
          </a:bodyPr>
          <a:lstStyle/>
          <a:p>
            <a:pPr lvl="1" indent="-457200" algn="just">
              <a:lnSpc>
                <a:spcPts val="2900"/>
              </a:lnSpc>
              <a:spcBef>
                <a:spcPts val="0"/>
              </a:spcBef>
              <a:spcAft>
                <a:spcPts val="600"/>
              </a:spcAft>
              <a:buSzPct val="100000"/>
              <a:buFont typeface="Symbol" panose="05050102010706020507" pitchFamily="18" charset="2"/>
              <a:buChar char="¨"/>
            </a:pP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Answer</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lvl="1" indent="-457200" algn="just">
              <a:lnSpc>
                <a:spcPts val="2900"/>
              </a:lnSpc>
              <a:spcBef>
                <a:spcPts val="0"/>
              </a:spcBef>
              <a:spcAft>
                <a:spcPts val="600"/>
              </a:spcAft>
              <a:buSzPct val="50000"/>
              <a:buFont typeface="Wingdings" panose="05000000000000000000" pitchFamily="2" charset="2"/>
              <a:buChar char="Ø"/>
            </a:pP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Two-way set-associative</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the number of misses is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4</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p:txBody>
      </p:sp>
      <p:graphicFrame>
        <p:nvGraphicFramePr>
          <p:cNvPr id="7" name="表格 6"/>
          <p:cNvGraphicFramePr>
            <a:graphicFrameLocks noGrp="1"/>
          </p:cNvGraphicFramePr>
          <p:nvPr/>
        </p:nvGraphicFramePr>
        <p:xfrm>
          <a:off x="1799786" y="2051323"/>
          <a:ext cx="6096000" cy="15849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4288608227"/>
                    </a:ext>
                  </a:extLst>
                </a:gridCol>
                <a:gridCol w="3048000">
                  <a:extLst>
                    <a:ext uri="{9D8B030D-6E8A-4147-A177-3AD203B41FA5}">
                      <a16:colId xmlns:a16="http://schemas.microsoft.com/office/drawing/2014/main" val="4201842765"/>
                    </a:ext>
                  </a:extLst>
                </a:gridCol>
              </a:tblGrid>
              <a:tr h="370840">
                <a:tc>
                  <a:txBody>
                    <a:bodyPr/>
                    <a:lstStyle/>
                    <a:p>
                      <a:pPr algn="ctr"/>
                      <a:r>
                        <a:rPr lang="en-US" sz="2000" b="1" i="0" dirty="0">
                          <a:solidFill>
                            <a:srgbClr val="000000"/>
                          </a:solidFill>
                          <a:effectLst/>
                          <a:latin typeface="Times New Roman" panose="02020603050405020304" pitchFamily="18" charset="0"/>
                          <a:cs typeface="Times New Roman" panose="02020603050405020304" pitchFamily="18" charset="0"/>
                        </a:rPr>
                        <a:t>Memory block address </a:t>
                      </a:r>
                      <a:endParaRPr lang="en-US"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sz="2000" b="1" i="0" dirty="0">
                          <a:solidFill>
                            <a:srgbClr val="000000"/>
                          </a:solidFill>
                          <a:effectLst/>
                          <a:latin typeface="Times New Roman" panose="02020603050405020304" pitchFamily="18" charset="0"/>
                          <a:cs typeface="Times New Roman" panose="02020603050405020304" pitchFamily="18" charset="0"/>
                        </a:rPr>
                        <a:t>Cache Set</a:t>
                      </a:r>
                      <a:endParaRPr lang="en-US"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604384725"/>
                  </a:ext>
                </a:extLst>
              </a:tr>
              <a:tr h="370840">
                <a:tc>
                  <a:txBody>
                    <a:bodyPr/>
                    <a:lstStyle/>
                    <a:p>
                      <a:pPr algn="ctr"/>
                      <a:r>
                        <a:rPr lang="en-US" altLang="zh-CN" sz="2000" b="0" i="0">
                          <a:solidFill>
                            <a:srgbClr val="000000"/>
                          </a:solidFill>
                          <a:effectLst/>
                          <a:latin typeface="Times New Roman" panose="02020603050405020304" pitchFamily="18" charset="0"/>
                          <a:cs typeface="Times New Roman" panose="02020603050405020304" pitchFamily="18" charset="0"/>
                        </a:rPr>
                        <a:t>0 </a:t>
                      </a:r>
                      <a:endParaRPr lang="zh-CN" altLang="en-US">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sz="2000" b="0" i="0" dirty="0">
                          <a:solidFill>
                            <a:srgbClr val="000000"/>
                          </a:solidFill>
                          <a:effectLst/>
                          <a:latin typeface="Times New Roman" panose="02020603050405020304" pitchFamily="18" charset="0"/>
                          <a:cs typeface="Times New Roman" panose="02020603050405020304" pitchFamily="18" charset="0"/>
                        </a:rPr>
                        <a:t>(0 modulo 2)=0</a:t>
                      </a:r>
                      <a:endParaRPr lang="en-US"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3727298595"/>
                  </a:ext>
                </a:extLst>
              </a:tr>
              <a:tr h="370840">
                <a:tc>
                  <a:txBody>
                    <a:bodyPr/>
                    <a:lstStyle/>
                    <a:p>
                      <a:pPr algn="ctr"/>
                      <a:r>
                        <a:rPr lang="en-US" altLang="zh-CN" sz="2000" b="0" i="0">
                          <a:solidFill>
                            <a:srgbClr val="000000"/>
                          </a:solidFill>
                          <a:effectLst/>
                          <a:latin typeface="Times New Roman" panose="02020603050405020304" pitchFamily="18" charset="0"/>
                          <a:cs typeface="Times New Roman" panose="02020603050405020304" pitchFamily="18" charset="0"/>
                        </a:rPr>
                        <a:t>6 </a:t>
                      </a:r>
                      <a:endParaRPr lang="zh-CN" altLang="en-US">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sz="2000" b="0" i="0" dirty="0">
                          <a:solidFill>
                            <a:srgbClr val="000000"/>
                          </a:solidFill>
                          <a:effectLst/>
                          <a:latin typeface="Times New Roman" panose="02020603050405020304" pitchFamily="18" charset="0"/>
                          <a:cs typeface="Times New Roman" panose="02020603050405020304" pitchFamily="18" charset="0"/>
                        </a:rPr>
                        <a:t>(6 modulo 2)=0</a:t>
                      </a:r>
                      <a:endParaRPr lang="en-US"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252536160"/>
                  </a:ext>
                </a:extLst>
              </a:tr>
              <a:tr h="370840">
                <a:tc>
                  <a:txBody>
                    <a:bodyPr/>
                    <a:lstStyle/>
                    <a:p>
                      <a:pPr algn="ctr"/>
                      <a:r>
                        <a:rPr lang="en-US" altLang="zh-CN" sz="2000" b="0" i="0" dirty="0">
                          <a:solidFill>
                            <a:srgbClr val="000000"/>
                          </a:solidFill>
                          <a:effectLst/>
                          <a:latin typeface="Times New Roman" panose="02020603050405020304" pitchFamily="18" charset="0"/>
                          <a:cs typeface="Times New Roman" panose="02020603050405020304" pitchFamily="18" charset="0"/>
                        </a:rPr>
                        <a:t>8 </a:t>
                      </a:r>
                      <a:endParaRPr lang="zh-CN" altLang="en-US"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sz="2000" b="0" i="0" dirty="0">
                          <a:solidFill>
                            <a:srgbClr val="000000"/>
                          </a:solidFill>
                          <a:effectLst/>
                          <a:latin typeface="Times New Roman" panose="02020603050405020304" pitchFamily="18" charset="0"/>
                          <a:cs typeface="Times New Roman" panose="02020603050405020304" pitchFamily="18" charset="0"/>
                        </a:rPr>
                        <a:t>(8 modulo 2)=0</a:t>
                      </a:r>
                      <a:endParaRPr lang="en-US"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4240749297"/>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2413174590"/>
              </p:ext>
            </p:extLst>
          </p:nvPr>
        </p:nvGraphicFramePr>
        <p:xfrm>
          <a:off x="387804" y="3789040"/>
          <a:ext cx="8624202" cy="2895600"/>
        </p:xfrm>
        <a:graphic>
          <a:graphicData uri="http://schemas.openxmlformats.org/drawingml/2006/table">
            <a:tbl>
              <a:tblPr firstRow="1" bandRow="1">
                <a:tableStyleId>{5C22544A-7EE6-4342-B048-85BDC9FD1C3A}</a:tableStyleId>
              </a:tblPr>
              <a:tblGrid>
                <a:gridCol w="1663916">
                  <a:extLst>
                    <a:ext uri="{9D8B030D-6E8A-4147-A177-3AD203B41FA5}">
                      <a16:colId xmlns:a16="http://schemas.microsoft.com/office/drawing/2014/main" val="1269117574"/>
                    </a:ext>
                  </a:extLst>
                </a:gridCol>
                <a:gridCol w="936104">
                  <a:extLst>
                    <a:ext uri="{9D8B030D-6E8A-4147-A177-3AD203B41FA5}">
                      <a16:colId xmlns:a16="http://schemas.microsoft.com/office/drawing/2014/main" val="497978018"/>
                    </a:ext>
                  </a:extLst>
                </a:gridCol>
                <a:gridCol w="1584176">
                  <a:extLst>
                    <a:ext uri="{9D8B030D-6E8A-4147-A177-3AD203B41FA5}">
                      <a16:colId xmlns:a16="http://schemas.microsoft.com/office/drawing/2014/main" val="2163162093"/>
                    </a:ext>
                  </a:extLst>
                </a:gridCol>
                <a:gridCol w="1565272">
                  <a:extLst>
                    <a:ext uri="{9D8B030D-6E8A-4147-A177-3AD203B41FA5}">
                      <a16:colId xmlns:a16="http://schemas.microsoft.com/office/drawing/2014/main" val="3493549203"/>
                    </a:ext>
                  </a:extLst>
                </a:gridCol>
                <a:gridCol w="1437367">
                  <a:extLst>
                    <a:ext uri="{9D8B030D-6E8A-4147-A177-3AD203B41FA5}">
                      <a16:colId xmlns:a16="http://schemas.microsoft.com/office/drawing/2014/main" val="2954985249"/>
                    </a:ext>
                  </a:extLst>
                </a:gridCol>
                <a:gridCol w="1437367">
                  <a:extLst>
                    <a:ext uri="{9D8B030D-6E8A-4147-A177-3AD203B41FA5}">
                      <a16:colId xmlns:a16="http://schemas.microsoft.com/office/drawing/2014/main" val="2069816211"/>
                    </a:ext>
                  </a:extLst>
                </a:gridCol>
              </a:tblGrid>
              <a:tr h="370840">
                <a:tc rowSpan="2">
                  <a:txBody>
                    <a:bodyPr/>
                    <a:lstStyle/>
                    <a:p>
                      <a:r>
                        <a:rPr lang="en-US" altLang="zh-CN" dirty="0">
                          <a:solidFill>
                            <a:schemeClr val="tx1"/>
                          </a:solidFill>
                          <a:latin typeface="Times New Roman" panose="02020603050405020304" pitchFamily="18" charset="0"/>
                          <a:cs typeface="Times New Roman" panose="02020603050405020304" pitchFamily="18" charset="0"/>
                        </a:rPr>
                        <a:t>Address</a:t>
                      </a:r>
                      <a:r>
                        <a:rPr lang="en-US" altLang="zh-CN" baseline="0" dirty="0">
                          <a:solidFill>
                            <a:schemeClr val="tx1"/>
                          </a:solidFill>
                          <a:latin typeface="Times New Roman" panose="02020603050405020304" pitchFamily="18" charset="0"/>
                          <a:cs typeface="Times New Roman" panose="02020603050405020304" pitchFamily="18" charset="0"/>
                        </a:rPr>
                        <a:t> of memory block accessed</a:t>
                      </a:r>
                      <a:endParaRPr lang="zh-CN"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r>
                        <a:rPr lang="en-US" altLang="zh-CN" dirty="0">
                          <a:solidFill>
                            <a:schemeClr val="tx1"/>
                          </a:solidFill>
                          <a:latin typeface="Times New Roman" panose="02020603050405020304" pitchFamily="18" charset="0"/>
                          <a:cs typeface="Times New Roman" panose="02020603050405020304" pitchFamily="18" charset="0"/>
                        </a:rPr>
                        <a:t>Hit or miss</a:t>
                      </a:r>
                      <a:endParaRPr lang="zh-CN"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r>
                        <a:rPr lang="en-US" altLang="zh-CN" dirty="0">
                          <a:solidFill>
                            <a:schemeClr val="tx1"/>
                          </a:solidFill>
                          <a:latin typeface="Times New Roman" panose="02020603050405020304" pitchFamily="18" charset="0"/>
                          <a:cs typeface="Times New Roman" panose="02020603050405020304" pitchFamily="18" charset="0"/>
                        </a:rPr>
                        <a:t>Contents of cache blocks after reference</a:t>
                      </a:r>
                      <a:endParaRPr lang="zh-CN"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82438071"/>
                  </a:ext>
                </a:extLst>
              </a:tr>
              <a:tr h="370840">
                <a:tc vMerge="1">
                  <a:txBody>
                    <a:bodyPr/>
                    <a:lstStyle/>
                    <a:p>
                      <a:endParaRPr lang="zh-CN"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zh-CN"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latin typeface="Times New Roman" panose="02020603050405020304" pitchFamily="18" charset="0"/>
                          <a:cs typeface="Times New Roman" panose="02020603050405020304" pitchFamily="18" charset="0"/>
                        </a:rPr>
                        <a:t>0</a:t>
                      </a:r>
                      <a:endParaRPr lang="zh-CN"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ltLang="zh-CN" dirty="0">
                          <a:solidFill>
                            <a:schemeClr val="tx1"/>
                          </a:solidFill>
                          <a:latin typeface="Times New Roman" panose="02020603050405020304" pitchFamily="18" charset="0"/>
                          <a:cs typeface="Times New Roman" panose="02020603050405020304" pitchFamily="18" charset="0"/>
                        </a:rPr>
                        <a:t>1</a:t>
                      </a:r>
                      <a:endParaRPr lang="zh-CN"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ltLang="zh-CN" dirty="0">
                          <a:solidFill>
                            <a:schemeClr val="tx1"/>
                          </a:solidFill>
                          <a:latin typeface="Times New Roman" panose="02020603050405020304" pitchFamily="18" charset="0"/>
                          <a:cs typeface="Times New Roman" panose="02020603050405020304" pitchFamily="18" charset="0"/>
                        </a:rPr>
                        <a:t>2</a:t>
                      </a:r>
                      <a:endParaRPr lang="zh-CN"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altLang="zh-CN" dirty="0">
                          <a:solidFill>
                            <a:schemeClr val="tx1"/>
                          </a:solidFill>
                          <a:latin typeface="Times New Roman" panose="02020603050405020304" pitchFamily="18" charset="0"/>
                          <a:cs typeface="Times New Roman" panose="02020603050405020304" pitchFamily="18" charset="0"/>
                        </a:rPr>
                        <a:t>3</a:t>
                      </a:r>
                      <a:endParaRPr lang="zh-CN"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879295082"/>
                  </a:ext>
                </a:extLst>
              </a:tr>
              <a:tr h="370840">
                <a:tc>
                  <a:txBody>
                    <a:bodyPr/>
                    <a:lstStyle/>
                    <a:p>
                      <a:r>
                        <a:rPr lang="en-US" altLang="zh-CN" sz="2000" b="0" i="0" dirty="0">
                          <a:solidFill>
                            <a:srgbClr val="000000"/>
                          </a:solidFill>
                          <a:effectLst/>
                          <a:latin typeface="Times New Roman" panose="02020603050405020304" pitchFamily="18" charset="0"/>
                          <a:cs typeface="Times New Roman" panose="02020603050405020304" pitchFamily="18" charset="0"/>
                        </a:rPr>
                        <a:t>0 </a:t>
                      </a:r>
                      <a:endParaRPr lang="zh-CN" altLang="en-US"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i="0" dirty="0">
                          <a:solidFill>
                            <a:srgbClr val="FF00FF"/>
                          </a:solidFill>
                          <a:effectLst/>
                          <a:latin typeface="Times New Roman" panose="02020603050405020304" pitchFamily="18" charset="0"/>
                          <a:cs typeface="Times New Roman" panose="02020603050405020304" pitchFamily="18" charset="0"/>
                        </a:rPr>
                        <a:t>miss </a:t>
                      </a:r>
                      <a:endParaRPr lang="en-US"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i="1" dirty="0">
                          <a:solidFill>
                            <a:srgbClr val="C00000"/>
                          </a:solidFill>
                          <a:effectLst/>
                          <a:latin typeface="Times New Roman" panose="02020603050405020304" pitchFamily="18" charset="0"/>
                          <a:cs typeface="Times New Roman" panose="02020603050405020304" pitchFamily="18" charset="0"/>
                        </a:rPr>
                        <a:t>Memory[0]</a:t>
                      </a:r>
                      <a:endParaRPr lang="en-US" b="1" i="1" dirty="0">
                        <a:solidFill>
                          <a:srgbClr val="C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zh-CN" alt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zh-CN"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CN"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860574723"/>
                  </a:ext>
                </a:extLst>
              </a:tr>
              <a:tr h="370840">
                <a:tc>
                  <a:txBody>
                    <a:bodyPr/>
                    <a:lstStyle/>
                    <a:p>
                      <a:r>
                        <a:rPr lang="en-US" altLang="zh-CN" sz="2000" b="0" i="0">
                          <a:solidFill>
                            <a:srgbClr val="000000"/>
                          </a:solidFill>
                          <a:effectLst/>
                          <a:latin typeface="Times New Roman" panose="02020603050405020304" pitchFamily="18" charset="0"/>
                          <a:cs typeface="Times New Roman" panose="02020603050405020304" pitchFamily="18" charset="0"/>
                        </a:rPr>
                        <a:t>8 </a:t>
                      </a:r>
                      <a:endParaRPr lang="zh-CN" altLang="en-US">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i="0">
                          <a:solidFill>
                            <a:srgbClr val="FF00FF"/>
                          </a:solidFill>
                          <a:effectLst/>
                          <a:latin typeface="Times New Roman" panose="02020603050405020304" pitchFamily="18" charset="0"/>
                          <a:cs typeface="Times New Roman" panose="02020603050405020304" pitchFamily="18" charset="0"/>
                        </a:rPr>
                        <a:t>miss </a:t>
                      </a:r>
                      <a:endParaRPr lang="en-US">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i="0" dirty="0">
                          <a:solidFill>
                            <a:srgbClr val="000000"/>
                          </a:solidFill>
                          <a:effectLst/>
                          <a:latin typeface="Times New Roman" panose="02020603050405020304" pitchFamily="18" charset="0"/>
                          <a:cs typeface="Times New Roman" panose="02020603050405020304" pitchFamily="18" charset="0"/>
                        </a:rPr>
                        <a:t>Memory[0]</a:t>
                      </a:r>
                      <a:endParaRPr lang="en-US"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algn="l" defTabSz="914400" rtl="0" eaLnBrk="1" latinLnBrk="0" hangingPunct="1"/>
                      <a:r>
                        <a:rPr lang="en-US" sz="2000" b="1" i="1" kern="1200" dirty="0">
                          <a:solidFill>
                            <a:srgbClr val="800000"/>
                          </a:solidFill>
                          <a:effectLst/>
                          <a:latin typeface="Times New Roman" panose="02020603050405020304" pitchFamily="18" charset="0"/>
                          <a:ea typeface="+mn-ea"/>
                          <a:cs typeface="Times New Roman" panose="02020603050405020304" pitchFamily="18" charset="0"/>
                        </a:rPr>
                        <a:t>Memory[8]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zh-CN"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CN"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27163088"/>
                  </a:ext>
                </a:extLst>
              </a:tr>
              <a:tr h="370840">
                <a:tc>
                  <a:txBody>
                    <a:bodyPr/>
                    <a:lstStyle/>
                    <a:p>
                      <a:r>
                        <a:rPr lang="en-US" altLang="zh-CN" sz="2000" b="0" i="0">
                          <a:solidFill>
                            <a:srgbClr val="000000"/>
                          </a:solidFill>
                          <a:effectLst/>
                          <a:latin typeface="Times New Roman" panose="02020603050405020304" pitchFamily="18" charset="0"/>
                          <a:cs typeface="Times New Roman" panose="02020603050405020304" pitchFamily="18" charset="0"/>
                        </a:rPr>
                        <a:t>0 </a:t>
                      </a:r>
                      <a:endParaRPr lang="zh-CN" altLang="en-US">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i="0" dirty="0">
                          <a:solidFill>
                            <a:srgbClr val="800000"/>
                          </a:solidFill>
                          <a:effectLst/>
                          <a:latin typeface="Times New Roman" panose="02020603050405020304" pitchFamily="18" charset="0"/>
                          <a:cs typeface="Times New Roman" panose="02020603050405020304" pitchFamily="18" charset="0"/>
                        </a:rPr>
                        <a:t>hit </a:t>
                      </a:r>
                      <a:endParaRPr lang="en-US" dirty="0">
                        <a:solidFill>
                          <a:srgbClr val="8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i="0" dirty="0">
                          <a:solidFill>
                            <a:srgbClr val="800000"/>
                          </a:solidFill>
                          <a:effectLst/>
                          <a:latin typeface="Times New Roman" panose="02020603050405020304" pitchFamily="18" charset="0"/>
                          <a:cs typeface="Times New Roman" panose="02020603050405020304" pitchFamily="18" charset="0"/>
                        </a:rPr>
                        <a:t>Memory[0]</a:t>
                      </a:r>
                      <a:endParaRPr lang="en-US" dirty="0">
                        <a:solidFill>
                          <a:srgbClr val="8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algn="l" defTabSz="914400" rtl="0" eaLnBrk="1" latinLnBrk="0" hangingPunct="1"/>
                      <a:r>
                        <a:rPr lang="en-US" sz="2000" b="0" i="0" kern="1200" dirty="0">
                          <a:solidFill>
                            <a:srgbClr val="800000"/>
                          </a:solidFill>
                          <a:effectLst/>
                          <a:latin typeface="Times New Roman" panose="02020603050405020304" pitchFamily="18" charset="0"/>
                          <a:ea typeface="+mn-ea"/>
                          <a:cs typeface="Times New Roman" panose="02020603050405020304" pitchFamily="18" charset="0"/>
                        </a:rPr>
                        <a:t>Memory[8]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zh-CN"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CN"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736397045"/>
                  </a:ext>
                </a:extLst>
              </a:tr>
              <a:tr h="370840">
                <a:tc>
                  <a:txBody>
                    <a:bodyPr/>
                    <a:lstStyle/>
                    <a:p>
                      <a:r>
                        <a:rPr lang="en-US" altLang="zh-CN" sz="2000" b="0" i="0">
                          <a:solidFill>
                            <a:srgbClr val="000000"/>
                          </a:solidFill>
                          <a:effectLst/>
                          <a:latin typeface="Times New Roman" panose="02020603050405020304" pitchFamily="18" charset="0"/>
                          <a:cs typeface="Times New Roman" panose="02020603050405020304" pitchFamily="18" charset="0"/>
                        </a:rPr>
                        <a:t>6 </a:t>
                      </a:r>
                      <a:endParaRPr lang="zh-CN" altLang="en-US">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i="0">
                          <a:solidFill>
                            <a:srgbClr val="FF00FF"/>
                          </a:solidFill>
                          <a:effectLst/>
                          <a:latin typeface="Times New Roman" panose="02020603050405020304" pitchFamily="18" charset="0"/>
                          <a:cs typeface="Times New Roman" panose="02020603050405020304" pitchFamily="18" charset="0"/>
                        </a:rPr>
                        <a:t>miss </a:t>
                      </a:r>
                      <a:endParaRPr lang="en-US">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i="0" dirty="0">
                          <a:solidFill>
                            <a:srgbClr val="000000"/>
                          </a:solidFill>
                          <a:effectLst/>
                          <a:latin typeface="Times New Roman" panose="02020603050405020304" pitchFamily="18" charset="0"/>
                          <a:cs typeface="Times New Roman" panose="02020603050405020304" pitchFamily="18" charset="0"/>
                        </a:rPr>
                        <a:t>Memory[0] </a:t>
                      </a:r>
                      <a:endParaRPr lang="en-US"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i="1" kern="1200" dirty="0">
                          <a:solidFill>
                            <a:srgbClr val="800000"/>
                          </a:solidFill>
                          <a:effectLst/>
                          <a:latin typeface="Times New Roman" panose="02020603050405020304" pitchFamily="18" charset="0"/>
                          <a:ea typeface="+mn-ea"/>
                          <a:cs typeface="Times New Roman" panose="02020603050405020304" pitchFamily="18" charset="0"/>
                        </a:rPr>
                        <a:t>Memory[6]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solidFill>
                          <a:srgbClr val="8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CN"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66928450"/>
                  </a:ext>
                </a:extLst>
              </a:tr>
              <a:tr h="370840">
                <a:tc>
                  <a:txBody>
                    <a:bodyPr/>
                    <a:lstStyle/>
                    <a:p>
                      <a:r>
                        <a:rPr lang="en-US" altLang="zh-CN" sz="2000" b="0" i="0">
                          <a:solidFill>
                            <a:srgbClr val="000000"/>
                          </a:solidFill>
                          <a:effectLst/>
                          <a:latin typeface="Times New Roman" panose="02020603050405020304" pitchFamily="18" charset="0"/>
                          <a:cs typeface="Times New Roman" panose="02020603050405020304" pitchFamily="18" charset="0"/>
                        </a:rPr>
                        <a:t>8 </a:t>
                      </a:r>
                      <a:endParaRPr lang="zh-CN" altLang="en-US">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i="0">
                          <a:solidFill>
                            <a:srgbClr val="FF00FF"/>
                          </a:solidFill>
                          <a:effectLst/>
                          <a:latin typeface="Times New Roman" panose="02020603050405020304" pitchFamily="18" charset="0"/>
                          <a:cs typeface="Times New Roman" panose="02020603050405020304" pitchFamily="18" charset="0"/>
                        </a:rPr>
                        <a:t>miss </a:t>
                      </a:r>
                      <a:endParaRPr lang="en-US">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i="1" dirty="0">
                          <a:solidFill>
                            <a:srgbClr val="C00000"/>
                          </a:solidFill>
                          <a:effectLst/>
                          <a:latin typeface="Times New Roman" panose="02020603050405020304" pitchFamily="18" charset="0"/>
                          <a:cs typeface="Times New Roman" panose="02020603050405020304" pitchFamily="18" charset="0"/>
                        </a:rPr>
                        <a:t>Memory[8]</a:t>
                      </a:r>
                      <a:r>
                        <a:rPr lang="en-US" sz="2000" b="0" i="0" dirty="0">
                          <a:solidFill>
                            <a:srgbClr val="C00000"/>
                          </a:solidFill>
                          <a:effectLst/>
                          <a:latin typeface="Times New Roman" panose="02020603050405020304" pitchFamily="18" charset="0"/>
                          <a:cs typeface="Times New Roman" panose="02020603050405020304" pitchFamily="18" charset="0"/>
                        </a:rPr>
                        <a:t> </a:t>
                      </a:r>
                      <a:endParaRPr lang="en-US" dirty="0">
                        <a:solidFill>
                          <a:srgbClr val="C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0" i="0" kern="1200" dirty="0">
                          <a:solidFill>
                            <a:srgbClr val="800000"/>
                          </a:solidFill>
                          <a:effectLst/>
                          <a:latin typeface="Times New Roman" panose="02020603050405020304" pitchFamily="18" charset="0"/>
                          <a:ea typeface="+mn-ea"/>
                          <a:cs typeface="Times New Roman" panose="02020603050405020304" pitchFamily="18" charset="0"/>
                        </a:rPr>
                        <a:t>Memory[6]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solidFill>
                          <a:srgbClr val="8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CN"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938606862"/>
                  </a:ext>
                </a:extLst>
              </a:tr>
            </a:tbl>
          </a:graphicData>
        </a:graphic>
      </p:graphicFrame>
    </p:spTree>
    <p:extLst>
      <p:ext uri="{BB962C8B-B14F-4D97-AF65-F5344CB8AC3E}">
        <p14:creationId xmlns:p14="http://schemas.microsoft.com/office/powerpoint/2010/main" val="3513381165"/>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7846700"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4.3 Measuring and Improving Cache Performance</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92043" y="1080706"/>
            <a:ext cx="8919964" cy="1656864"/>
          </a:xfrm>
          <a:prstGeom prst="rect">
            <a:avLst/>
          </a:prstGeom>
        </p:spPr>
        <p:txBody>
          <a:bodyPr wrap="square">
            <a:spAutoFit/>
          </a:bodyPr>
          <a:lstStyle/>
          <a:p>
            <a:pPr lvl="1" indent="-457200" algn="just">
              <a:lnSpc>
                <a:spcPts val="2900"/>
              </a:lnSpc>
              <a:spcBef>
                <a:spcPts val="0"/>
              </a:spcBef>
              <a:spcAft>
                <a:spcPts val="600"/>
              </a:spcAft>
              <a:buSzPct val="100000"/>
              <a:buFont typeface="Symbol" panose="05050102010706020507" pitchFamily="18" charset="2"/>
              <a:buChar char="¨"/>
            </a:pPr>
            <a:r>
              <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Answer</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lvl="1" indent="-457200" algn="just">
              <a:lnSpc>
                <a:spcPts val="2900"/>
              </a:lnSpc>
              <a:spcBef>
                <a:spcPts val="0"/>
              </a:spcBef>
              <a:spcAft>
                <a:spcPts val="600"/>
              </a:spcAft>
              <a:buSzPct val="50000"/>
              <a:buFont typeface="Wingdings" panose="05000000000000000000" pitchFamily="2" charset="2"/>
              <a:buChar char="Ø"/>
            </a:pP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Fully associative cache</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has four cache blocks (in a single set); any memory block can be stored in any cache block. the number of misses is </a:t>
            </a: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3</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p:txBody>
      </p:sp>
      <p:graphicFrame>
        <p:nvGraphicFramePr>
          <p:cNvPr id="8" name="表格 7"/>
          <p:cNvGraphicFramePr>
            <a:graphicFrameLocks noGrp="1"/>
          </p:cNvGraphicFramePr>
          <p:nvPr>
            <p:extLst>
              <p:ext uri="{D42A27DB-BD31-4B8C-83A1-F6EECF244321}">
                <p14:modId xmlns:p14="http://schemas.microsoft.com/office/powerpoint/2010/main" val="3999665263"/>
              </p:ext>
            </p:extLst>
          </p:nvPr>
        </p:nvGraphicFramePr>
        <p:xfrm>
          <a:off x="390416" y="3140968"/>
          <a:ext cx="8624202" cy="2895600"/>
        </p:xfrm>
        <a:graphic>
          <a:graphicData uri="http://schemas.openxmlformats.org/drawingml/2006/table">
            <a:tbl>
              <a:tblPr firstRow="1" bandRow="1">
                <a:tableStyleId>{5C22544A-7EE6-4342-B048-85BDC9FD1C3A}</a:tableStyleId>
              </a:tblPr>
              <a:tblGrid>
                <a:gridCol w="1663916">
                  <a:extLst>
                    <a:ext uri="{9D8B030D-6E8A-4147-A177-3AD203B41FA5}">
                      <a16:colId xmlns:a16="http://schemas.microsoft.com/office/drawing/2014/main" val="1269117574"/>
                    </a:ext>
                  </a:extLst>
                </a:gridCol>
                <a:gridCol w="936104">
                  <a:extLst>
                    <a:ext uri="{9D8B030D-6E8A-4147-A177-3AD203B41FA5}">
                      <a16:colId xmlns:a16="http://schemas.microsoft.com/office/drawing/2014/main" val="497978018"/>
                    </a:ext>
                  </a:extLst>
                </a:gridCol>
                <a:gridCol w="1584176">
                  <a:extLst>
                    <a:ext uri="{9D8B030D-6E8A-4147-A177-3AD203B41FA5}">
                      <a16:colId xmlns:a16="http://schemas.microsoft.com/office/drawing/2014/main" val="2163162093"/>
                    </a:ext>
                  </a:extLst>
                </a:gridCol>
                <a:gridCol w="1565272">
                  <a:extLst>
                    <a:ext uri="{9D8B030D-6E8A-4147-A177-3AD203B41FA5}">
                      <a16:colId xmlns:a16="http://schemas.microsoft.com/office/drawing/2014/main" val="3493549203"/>
                    </a:ext>
                  </a:extLst>
                </a:gridCol>
                <a:gridCol w="1437367">
                  <a:extLst>
                    <a:ext uri="{9D8B030D-6E8A-4147-A177-3AD203B41FA5}">
                      <a16:colId xmlns:a16="http://schemas.microsoft.com/office/drawing/2014/main" val="2954985249"/>
                    </a:ext>
                  </a:extLst>
                </a:gridCol>
                <a:gridCol w="1437367">
                  <a:extLst>
                    <a:ext uri="{9D8B030D-6E8A-4147-A177-3AD203B41FA5}">
                      <a16:colId xmlns:a16="http://schemas.microsoft.com/office/drawing/2014/main" val="2069816211"/>
                    </a:ext>
                  </a:extLst>
                </a:gridCol>
              </a:tblGrid>
              <a:tr h="370840">
                <a:tc rowSpan="2">
                  <a:txBody>
                    <a:bodyPr/>
                    <a:lstStyle/>
                    <a:p>
                      <a:r>
                        <a:rPr lang="en-US" altLang="zh-CN" dirty="0">
                          <a:solidFill>
                            <a:schemeClr val="tx1"/>
                          </a:solidFill>
                          <a:latin typeface="Times New Roman" panose="02020603050405020304" pitchFamily="18" charset="0"/>
                          <a:cs typeface="Times New Roman" panose="02020603050405020304" pitchFamily="18" charset="0"/>
                        </a:rPr>
                        <a:t>Address</a:t>
                      </a:r>
                      <a:r>
                        <a:rPr lang="en-US" altLang="zh-CN" baseline="0" dirty="0">
                          <a:solidFill>
                            <a:schemeClr val="tx1"/>
                          </a:solidFill>
                          <a:latin typeface="Times New Roman" panose="02020603050405020304" pitchFamily="18" charset="0"/>
                          <a:cs typeface="Times New Roman" panose="02020603050405020304" pitchFamily="18" charset="0"/>
                        </a:rPr>
                        <a:t> of memory block accessed</a:t>
                      </a:r>
                      <a:endParaRPr lang="zh-CN"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r>
                        <a:rPr lang="en-US" altLang="zh-CN" dirty="0">
                          <a:solidFill>
                            <a:schemeClr val="tx1"/>
                          </a:solidFill>
                          <a:latin typeface="Times New Roman" panose="02020603050405020304" pitchFamily="18" charset="0"/>
                          <a:cs typeface="Times New Roman" panose="02020603050405020304" pitchFamily="18" charset="0"/>
                        </a:rPr>
                        <a:t>Hit or miss</a:t>
                      </a:r>
                      <a:endParaRPr lang="zh-CN"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r>
                        <a:rPr lang="en-US" altLang="zh-CN" dirty="0">
                          <a:solidFill>
                            <a:schemeClr val="tx1"/>
                          </a:solidFill>
                          <a:latin typeface="Times New Roman" panose="02020603050405020304" pitchFamily="18" charset="0"/>
                          <a:cs typeface="Times New Roman" panose="02020603050405020304" pitchFamily="18" charset="0"/>
                        </a:rPr>
                        <a:t>Contents of cache blocks after reference</a:t>
                      </a:r>
                      <a:endParaRPr lang="zh-CN"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82438071"/>
                  </a:ext>
                </a:extLst>
              </a:tr>
              <a:tr h="370840">
                <a:tc vMerge="1">
                  <a:txBody>
                    <a:bodyPr/>
                    <a:lstStyle/>
                    <a:p>
                      <a:endParaRPr lang="zh-CN"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zh-CN"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dirty="0">
                          <a:solidFill>
                            <a:schemeClr val="tx1"/>
                          </a:solidFill>
                          <a:latin typeface="Times New Roman" panose="02020603050405020304" pitchFamily="18" charset="0"/>
                          <a:cs typeface="Times New Roman" panose="02020603050405020304" pitchFamily="18" charset="0"/>
                        </a:rPr>
                        <a:t>Block</a:t>
                      </a:r>
                      <a:r>
                        <a:rPr lang="zh-CN" altLang="en-US" dirty="0">
                          <a:solidFill>
                            <a:schemeClr val="tx1"/>
                          </a:solidFill>
                          <a:latin typeface="Times New Roman" panose="02020603050405020304" pitchFamily="18" charset="0"/>
                          <a:cs typeface="Times New Roman" panose="02020603050405020304" pitchFamily="18" charset="0"/>
                        </a:rPr>
                        <a:t> </a:t>
                      </a:r>
                      <a:r>
                        <a:rPr lang="en-US" altLang="zh-CN" dirty="0">
                          <a:solidFill>
                            <a:schemeClr val="tx1"/>
                          </a:solidFill>
                          <a:latin typeface="Times New Roman" panose="02020603050405020304" pitchFamily="18" charset="0"/>
                          <a:cs typeface="Times New Roman" panose="02020603050405020304" pitchFamily="18" charset="0"/>
                        </a:rPr>
                        <a:t>0</a:t>
                      </a:r>
                      <a:endParaRPr lang="zh-CN"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ltLang="zh-CN" dirty="0">
                          <a:solidFill>
                            <a:schemeClr val="tx1"/>
                          </a:solidFill>
                          <a:latin typeface="Times New Roman" panose="02020603050405020304" pitchFamily="18" charset="0"/>
                          <a:cs typeface="Times New Roman" panose="02020603050405020304" pitchFamily="18" charset="0"/>
                        </a:rPr>
                        <a:t>Block</a:t>
                      </a:r>
                      <a:r>
                        <a:rPr lang="zh-CN" altLang="en-US" dirty="0">
                          <a:solidFill>
                            <a:schemeClr val="tx1"/>
                          </a:solidFill>
                          <a:latin typeface="Times New Roman" panose="02020603050405020304" pitchFamily="18" charset="0"/>
                          <a:cs typeface="Times New Roman" panose="02020603050405020304" pitchFamily="18" charset="0"/>
                        </a:rPr>
                        <a:t> </a:t>
                      </a:r>
                      <a:r>
                        <a:rPr lang="en-US" altLang="zh-CN" dirty="0">
                          <a:solidFill>
                            <a:schemeClr val="tx1"/>
                          </a:solidFill>
                          <a:latin typeface="Times New Roman" panose="02020603050405020304" pitchFamily="18" charset="0"/>
                          <a:cs typeface="Times New Roman" panose="02020603050405020304" pitchFamily="18" charset="0"/>
                        </a:rPr>
                        <a:t>1</a:t>
                      </a:r>
                      <a:endParaRPr lang="zh-CN"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en-US" altLang="zh-CN" dirty="0">
                          <a:solidFill>
                            <a:schemeClr val="tx1"/>
                          </a:solidFill>
                          <a:latin typeface="Times New Roman" panose="02020603050405020304" pitchFamily="18" charset="0"/>
                          <a:cs typeface="Times New Roman" panose="02020603050405020304" pitchFamily="18" charset="0"/>
                        </a:rPr>
                        <a:t>Block</a:t>
                      </a:r>
                      <a:r>
                        <a:rPr lang="zh-CN" altLang="en-US" dirty="0">
                          <a:solidFill>
                            <a:schemeClr val="tx1"/>
                          </a:solidFill>
                          <a:latin typeface="Times New Roman" panose="02020603050405020304" pitchFamily="18" charset="0"/>
                          <a:cs typeface="Times New Roman" panose="02020603050405020304" pitchFamily="18" charset="0"/>
                        </a:rPr>
                        <a:t> </a:t>
                      </a:r>
                      <a:r>
                        <a:rPr lang="en-US" altLang="zh-CN" dirty="0">
                          <a:solidFill>
                            <a:schemeClr val="tx1"/>
                          </a:solidFill>
                          <a:latin typeface="Times New Roman" panose="02020603050405020304" pitchFamily="18" charset="0"/>
                          <a:cs typeface="Times New Roman" panose="02020603050405020304" pitchFamily="18" charset="0"/>
                        </a:rPr>
                        <a:t>2</a:t>
                      </a:r>
                      <a:endParaRPr lang="zh-CN"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altLang="zh-CN" dirty="0">
                          <a:solidFill>
                            <a:schemeClr val="tx1"/>
                          </a:solidFill>
                          <a:latin typeface="Times New Roman" panose="02020603050405020304" pitchFamily="18" charset="0"/>
                          <a:cs typeface="Times New Roman" panose="02020603050405020304" pitchFamily="18" charset="0"/>
                        </a:rPr>
                        <a:t>Block</a:t>
                      </a:r>
                      <a:r>
                        <a:rPr lang="zh-CN" altLang="en-US" dirty="0">
                          <a:solidFill>
                            <a:schemeClr val="tx1"/>
                          </a:solidFill>
                          <a:latin typeface="Times New Roman" panose="02020603050405020304" pitchFamily="18" charset="0"/>
                          <a:cs typeface="Times New Roman" panose="02020603050405020304" pitchFamily="18" charset="0"/>
                        </a:rPr>
                        <a:t> </a:t>
                      </a:r>
                      <a:r>
                        <a:rPr lang="en-US" altLang="zh-CN" dirty="0">
                          <a:solidFill>
                            <a:schemeClr val="tx1"/>
                          </a:solidFill>
                          <a:latin typeface="Times New Roman" panose="02020603050405020304" pitchFamily="18" charset="0"/>
                          <a:cs typeface="Times New Roman" panose="02020603050405020304" pitchFamily="18" charset="0"/>
                        </a:rPr>
                        <a:t>3</a:t>
                      </a:r>
                      <a:endParaRPr lang="zh-CN"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1879295082"/>
                  </a:ext>
                </a:extLst>
              </a:tr>
              <a:tr h="370840">
                <a:tc>
                  <a:txBody>
                    <a:bodyPr/>
                    <a:lstStyle/>
                    <a:p>
                      <a:r>
                        <a:rPr lang="en-US" altLang="zh-CN" sz="2000" b="0" i="0" dirty="0">
                          <a:solidFill>
                            <a:srgbClr val="000000"/>
                          </a:solidFill>
                          <a:effectLst/>
                          <a:latin typeface="Times New Roman" panose="02020603050405020304" pitchFamily="18" charset="0"/>
                          <a:cs typeface="Times New Roman" panose="02020603050405020304" pitchFamily="18" charset="0"/>
                        </a:rPr>
                        <a:t>0 </a:t>
                      </a:r>
                      <a:endParaRPr lang="zh-CN" altLang="en-US"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i="0">
                          <a:solidFill>
                            <a:srgbClr val="FF00FF"/>
                          </a:solidFill>
                          <a:effectLst/>
                          <a:latin typeface="Times New Roman" panose="02020603050405020304" pitchFamily="18" charset="0"/>
                          <a:cs typeface="Times New Roman" panose="02020603050405020304" pitchFamily="18" charset="0"/>
                        </a:rPr>
                        <a:t>miss </a:t>
                      </a:r>
                      <a:endParaRPr lang="en-US">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1" i="1" dirty="0">
                          <a:solidFill>
                            <a:srgbClr val="C00000"/>
                          </a:solidFill>
                          <a:effectLst/>
                          <a:latin typeface="Times New Roman" panose="02020603050405020304" pitchFamily="18" charset="0"/>
                          <a:cs typeface="Times New Roman" panose="02020603050405020304" pitchFamily="18" charset="0"/>
                        </a:rPr>
                        <a:t>Memory[0]</a:t>
                      </a:r>
                      <a:endParaRPr lang="en-US" b="1" i="1" dirty="0">
                        <a:solidFill>
                          <a:srgbClr val="C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zh-CN" altLang="en-US" b="0" i="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CN"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3860574723"/>
                  </a:ext>
                </a:extLst>
              </a:tr>
              <a:tr h="370840">
                <a:tc>
                  <a:txBody>
                    <a:bodyPr/>
                    <a:lstStyle/>
                    <a:p>
                      <a:r>
                        <a:rPr lang="en-US" altLang="zh-CN" sz="2000" b="0" i="0">
                          <a:solidFill>
                            <a:srgbClr val="000000"/>
                          </a:solidFill>
                          <a:effectLst/>
                          <a:latin typeface="Times New Roman" panose="02020603050405020304" pitchFamily="18" charset="0"/>
                          <a:cs typeface="Times New Roman" panose="02020603050405020304" pitchFamily="18" charset="0"/>
                        </a:rPr>
                        <a:t>8 </a:t>
                      </a:r>
                      <a:endParaRPr lang="zh-CN" altLang="en-US">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i="0">
                          <a:solidFill>
                            <a:srgbClr val="FF00FF"/>
                          </a:solidFill>
                          <a:effectLst/>
                          <a:latin typeface="Times New Roman" panose="02020603050405020304" pitchFamily="18" charset="0"/>
                          <a:cs typeface="Times New Roman" panose="02020603050405020304" pitchFamily="18" charset="0"/>
                        </a:rPr>
                        <a:t>miss </a:t>
                      </a:r>
                      <a:endParaRPr lang="en-US">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i="0" dirty="0">
                          <a:solidFill>
                            <a:srgbClr val="000000"/>
                          </a:solidFill>
                          <a:effectLst/>
                          <a:latin typeface="Times New Roman" panose="02020603050405020304" pitchFamily="18" charset="0"/>
                          <a:cs typeface="Times New Roman" panose="02020603050405020304" pitchFamily="18" charset="0"/>
                        </a:rPr>
                        <a:t>Memory[0]</a:t>
                      </a:r>
                      <a:endParaRPr lang="en-US" b="0" i="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algn="l" defTabSz="914400" rtl="0" eaLnBrk="1" latinLnBrk="0" hangingPunct="1"/>
                      <a:r>
                        <a:rPr lang="en-US" sz="2000" b="1" i="1" kern="1200" dirty="0">
                          <a:solidFill>
                            <a:srgbClr val="800000"/>
                          </a:solidFill>
                          <a:effectLst/>
                          <a:latin typeface="Times New Roman" panose="02020603050405020304" pitchFamily="18" charset="0"/>
                          <a:ea typeface="+mn-ea"/>
                          <a:cs typeface="Times New Roman" panose="02020603050405020304" pitchFamily="18" charset="0"/>
                        </a:rPr>
                        <a:t>Memory[8]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CN"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1027163088"/>
                  </a:ext>
                </a:extLst>
              </a:tr>
              <a:tr h="370840">
                <a:tc>
                  <a:txBody>
                    <a:bodyPr/>
                    <a:lstStyle/>
                    <a:p>
                      <a:r>
                        <a:rPr lang="en-US" altLang="zh-CN" sz="2000" b="0" i="0">
                          <a:solidFill>
                            <a:srgbClr val="000000"/>
                          </a:solidFill>
                          <a:effectLst/>
                          <a:latin typeface="Times New Roman" panose="02020603050405020304" pitchFamily="18" charset="0"/>
                          <a:cs typeface="Times New Roman" panose="02020603050405020304" pitchFamily="18" charset="0"/>
                        </a:rPr>
                        <a:t>0 </a:t>
                      </a:r>
                      <a:endParaRPr lang="zh-CN" altLang="en-US">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i="0" dirty="0">
                          <a:solidFill>
                            <a:srgbClr val="800000"/>
                          </a:solidFill>
                          <a:effectLst/>
                          <a:latin typeface="Times New Roman" panose="02020603050405020304" pitchFamily="18" charset="0"/>
                          <a:cs typeface="Times New Roman" panose="02020603050405020304" pitchFamily="18" charset="0"/>
                        </a:rPr>
                        <a:t>hit </a:t>
                      </a:r>
                      <a:endParaRPr lang="en-US" dirty="0">
                        <a:solidFill>
                          <a:srgbClr val="8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i="0" dirty="0">
                          <a:solidFill>
                            <a:srgbClr val="800000"/>
                          </a:solidFill>
                          <a:effectLst/>
                          <a:latin typeface="Times New Roman" panose="02020603050405020304" pitchFamily="18" charset="0"/>
                          <a:cs typeface="Times New Roman" panose="02020603050405020304" pitchFamily="18" charset="0"/>
                        </a:rPr>
                        <a:t>Memory[0]</a:t>
                      </a:r>
                      <a:endParaRPr lang="en-US" b="0" i="0" dirty="0">
                        <a:solidFill>
                          <a:srgbClr val="8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algn="l" defTabSz="914400" rtl="0" eaLnBrk="1" latinLnBrk="0" hangingPunct="1"/>
                      <a:r>
                        <a:rPr lang="en-US" sz="2000" b="0" i="0" kern="1200" dirty="0">
                          <a:solidFill>
                            <a:srgbClr val="800000"/>
                          </a:solidFill>
                          <a:effectLst/>
                          <a:latin typeface="Times New Roman" panose="02020603050405020304" pitchFamily="18" charset="0"/>
                          <a:ea typeface="+mn-ea"/>
                          <a:cs typeface="Times New Roman" panose="02020603050405020304" pitchFamily="18" charset="0"/>
                        </a:rPr>
                        <a:t>Memory[8]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CN"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736397045"/>
                  </a:ext>
                </a:extLst>
              </a:tr>
              <a:tr h="370840">
                <a:tc>
                  <a:txBody>
                    <a:bodyPr/>
                    <a:lstStyle/>
                    <a:p>
                      <a:r>
                        <a:rPr lang="en-US" altLang="zh-CN" sz="2000" b="0" i="0">
                          <a:solidFill>
                            <a:srgbClr val="000000"/>
                          </a:solidFill>
                          <a:effectLst/>
                          <a:latin typeface="Times New Roman" panose="02020603050405020304" pitchFamily="18" charset="0"/>
                          <a:cs typeface="Times New Roman" panose="02020603050405020304" pitchFamily="18" charset="0"/>
                        </a:rPr>
                        <a:t>6 </a:t>
                      </a:r>
                      <a:endParaRPr lang="zh-CN" altLang="en-US">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i="0">
                          <a:solidFill>
                            <a:srgbClr val="FF00FF"/>
                          </a:solidFill>
                          <a:effectLst/>
                          <a:latin typeface="Times New Roman" panose="02020603050405020304" pitchFamily="18" charset="0"/>
                          <a:cs typeface="Times New Roman" panose="02020603050405020304" pitchFamily="18" charset="0"/>
                        </a:rPr>
                        <a:t>miss </a:t>
                      </a:r>
                      <a:endParaRPr lang="en-US">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i="0" dirty="0">
                          <a:solidFill>
                            <a:srgbClr val="000000"/>
                          </a:solidFill>
                          <a:effectLst/>
                          <a:latin typeface="Times New Roman" panose="02020603050405020304" pitchFamily="18" charset="0"/>
                          <a:cs typeface="Times New Roman" panose="02020603050405020304" pitchFamily="18" charset="0"/>
                        </a:rPr>
                        <a:t>Memory[0] </a:t>
                      </a:r>
                      <a:endParaRPr lang="en-US" b="0" i="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0" i="0" kern="1200" dirty="0">
                          <a:solidFill>
                            <a:srgbClr val="800000"/>
                          </a:solidFill>
                          <a:effectLst/>
                          <a:latin typeface="Times New Roman" panose="02020603050405020304" pitchFamily="18" charset="0"/>
                          <a:ea typeface="+mn-ea"/>
                          <a:cs typeface="Times New Roman" panose="02020603050405020304" pitchFamily="18" charset="0"/>
                        </a:rPr>
                        <a:t>Memory[8]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i="1" kern="1200" dirty="0">
                          <a:solidFill>
                            <a:srgbClr val="800000"/>
                          </a:solidFill>
                          <a:effectLst/>
                          <a:latin typeface="Times New Roman" panose="02020603050405020304" pitchFamily="18" charset="0"/>
                          <a:ea typeface="+mn-ea"/>
                          <a:cs typeface="Times New Roman" panose="02020603050405020304" pitchFamily="18" charset="0"/>
                        </a:rPr>
                        <a:t>Memory[6]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CN"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66928450"/>
                  </a:ext>
                </a:extLst>
              </a:tr>
              <a:tr h="370840">
                <a:tc>
                  <a:txBody>
                    <a:bodyPr/>
                    <a:lstStyle/>
                    <a:p>
                      <a:r>
                        <a:rPr lang="en-US" altLang="zh-CN" sz="2000" b="0" i="0">
                          <a:solidFill>
                            <a:srgbClr val="000000"/>
                          </a:solidFill>
                          <a:effectLst/>
                          <a:latin typeface="Times New Roman" panose="02020603050405020304" pitchFamily="18" charset="0"/>
                          <a:cs typeface="Times New Roman" panose="02020603050405020304" pitchFamily="18" charset="0"/>
                        </a:rPr>
                        <a:t>8 </a:t>
                      </a:r>
                      <a:endParaRPr lang="zh-CN" altLang="en-US">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i="0" dirty="0">
                          <a:solidFill>
                            <a:srgbClr val="800000"/>
                          </a:solidFill>
                          <a:effectLst/>
                          <a:latin typeface="Times New Roman" panose="02020603050405020304" pitchFamily="18" charset="0"/>
                          <a:cs typeface="Times New Roman" panose="02020603050405020304" pitchFamily="18" charset="0"/>
                        </a:rPr>
                        <a:t>hit </a:t>
                      </a:r>
                      <a:endParaRPr lang="en-US" dirty="0">
                        <a:solidFill>
                          <a:srgbClr val="8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b="0" i="0" dirty="0">
                          <a:solidFill>
                            <a:srgbClr val="800000"/>
                          </a:solidFill>
                          <a:effectLst/>
                          <a:latin typeface="Times New Roman" panose="02020603050405020304" pitchFamily="18" charset="0"/>
                          <a:cs typeface="Times New Roman" panose="02020603050405020304" pitchFamily="18" charset="0"/>
                        </a:rPr>
                        <a:t>Memory[0] </a:t>
                      </a:r>
                      <a:endParaRPr lang="en-US" b="0" i="0" dirty="0">
                        <a:solidFill>
                          <a:srgbClr val="8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0" i="0" kern="1200" dirty="0">
                          <a:solidFill>
                            <a:srgbClr val="800000"/>
                          </a:solidFill>
                          <a:effectLst/>
                          <a:latin typeface="Times New Roman" panose="02020603050405020304" pitchFamily="18" charset="0"/>
                          <a:ea typeface="+mn-ea"/>
                          <a:cs typeface="Times New Roman" panose="02020603050405020304" pitchFamily="18" charset="0"/>
                        </a:rPr>
                        <a:t>Memory[8]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0" i="0" kern="1200" dirty="0">
                          <a:solidFill>
                            <a:srgbClr val="800000"/>
                          </a:solidFill>
                          <a:effectLst/>
                          <a:latin typeface="Times New Roman" panose="02020603050405020304" pitchFamily="18" charset="0"/>
                          <a:ea typeface="+mn-ea"/>
                          <a:cs typeface="Times New Roman" panose="02020603050405020304" pitchFamily="18" charset="0"/>
                        </a:rPr>
                        <a:t>Memory[6]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CN"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1938606862"/>
                  </a:ext>
                </a:extLst>
              </a:tr>
            </a:tbl>
          </a:graphicData>
        </a:graphic>
      </p:graphicFrame>
    </p:spTree>
    <p:extLst>
      <p:ext uri="{BB962C8B-B14F-4D97-AF65-F5344CB8AC3E}">
        <p14:creationId xmlns:p14="http://schemas.microsoft.com/office/powerpoint/2010/main" val="3405419196"/>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7846700"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4.3 Measuring and Improving Cache Performance</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116532" y="1844824"/>
            <a:ext cx="8919964" cy="3298339"/>
          </a:xfrm>
          <a:prstGeom prst="rect">
            <a:avLst/>
          </a:prstGeom>
        </p:spPr>
        <p:txBody>
          <a:bodyPr wrap="square">
            <a:spAutoFit/>
          </a:bodyPr>
          <a:lstStyle/>
          <a:p>
            <a:pPr lvl="1" indent="-457200" algn="just">
              <a:lnSpc>
                <a:spcPts val="2900"/>
              </a:lnSpc>
              <a:spcBef>
                <a:spcPts val="0"/>
              </a:spcBef>
              <a:spcAft>
                <a:spcPts val="600"/>
              </a:spcAft>
              <a:buSzPct val="100000"/>
              <a:buFont typeface="Symbol" panose="05050102010706020507" pitchFamily="18" charset="2"/>
              <a:buChar char="¨"/>
            </a:pP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How find a block in a cache that is set associative?</a:t>
            </a:r>
          </a:p>
          <a:p>
            <a:pPr lvl="1" indent="-457200" algn="just">
              <a:lnSpc>
                <a:spcPts val="2900"/>
              </a:lnSpc>
              <a:spcBef>
                <a:spcPts val="0"/>
              </a:spcBef>
              <a:spcAft>
                <a:spcPts val="600"/>
              </a:spcAft>
              <a:buSzPct val="100000"/>
              <a:buFont typeface="Symbol" panose="05050102010706020507" pitchFamily="18" charset="2"/>
              <a:buChar char="¨"/>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Each block in a set-associative cache includes </a:t>
            </a: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an address tag </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that gives the block address.</a:t>
            </a:r>
          </a:p>
          <a:p>
            <a:pPr lvl="1" indent="-457200" algn="just">
              <a:lnSpc>
                <a:spcPts val="2900"/>
              </a:lnSpc>
              <a:spcBef>
                <a:spcPts val="0"/>
              </a:spcBef>
              <a:spcAft>
                <a:spcPts val="600"/>
              </a:spcAft>
              <a:buSzPct val="100000"/>
              <a:buFont typeface="Symbol" panose="05050102010706020507" pitchFamily="18" charset="2"/>
              <a:buChar char="¨"/>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The tag of every cache block within the appropriate set is checked to see if it matches the block address from the CPU.</a:t>
            </a:r>
          </a:p>
          <a:p>
            <a:pPr lvl="1" indent="-457200" algn="just">
              <a:lnSpc>
                <a:spcPts val="2900"/>
              </a:lnSpc>
              <a:spcBef>
                <a:spcPts val="0"/>
              </a:spcBef>
              <a:spcAft>
                <a:spcPts val="600"/>
              </a:spcAft>
              <a:buSzPct val="100000"/>
              <a:buFont typeface="Symbol" panose="05050102010706020507" pitchFamily="18" charset="2"/>
              <a:buChar char="¨"/>
            </a:pPr>
            <a:r>
              <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Example</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The portions of a memory address in a set-associative</a:t>
            </a:r>
          </a:p>
        </p:txBody>
      </p:sp>
      <p:sp>
        <p:nvSpPr>
          <p:cNvPr id="9" name="Text Box 3"/>
          <p:cNvSpPr txBox="1">
            <a:spLocks noChangeArrowheads="1"/>
          </p:cNvSpPr>
          <p:nvPr/>
        </p:nvSpPr>
        <p:spPr bwMode="auto">
          <a:xfrm>
            <a:off x="277428" y="1191363"/>
            <a:ext cx="8549456" cy="52540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defRPr>
            </a:lvl9pPr>
          </a:lstStyle>
          <a:p>
            <a:pPr algn="ctr">
              <a:spcBef>
                <a:spcPct val="20000"/>
              </a:spcBef>
            </a:pPr>
            <a:r>
              <a:rPr lang="en-US" altLang="zh-CN" sz="2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Locating a Block in the Cache  </a:t>
            </a:r>
            <a:r>
              <a:rPr lang="zh-CN" altLang="en-US" sz="2800" b="1"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在</a:t>
            </a:r>
            <a:r>
              <a:rPr lang="en-US" altLang="zh-CN" sz="2800" b="1"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800" b="1"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中定位块</a:t>
            </a:r>
          </a:p>
        </p:txBody>
      </p:sp>
      <p:graphicFrame>
        <p:nvGraphicFramePr>
          <p:cNvPr id="10" name="表格 9"/>
          <p:cNvGraphicFramePr>
            <a:graphicFrameLocks noGrp="1"/>
          </p:cNvGraphicFramePr>
          <p:nvPr>
            <p:extLst>
              <p:ext uri="{D42A27DB-BD31-4B8C-83A1-F6EECF244321}">
                <p14:modId xmlns:p14="http://schemas.microsoft.com/office/powerpoint/2010/main" val="541211648"/>
              </p:ext>
            </p:extLst>
          </p:nvPr>
        </p:nvGraphicFramePr>
        <p:xfrm>
          <a:off x="1259632" y="5511255"/>
          <a:ext cx="6984777" cy="534425"/>
        </p:xfrm>
        <a:graphic>
          <a:graphicData uri="http://schemas.openxmlformats.org/drawingml/2006/table">
            <a:tbl>
              <a:tblPr firstRow="1" bandRow="1">
                <a:tableStyleId>{5C22544A-7EE6-4342-B048-85BDC9FD1C3A}</a:tableStyleId>
              </a:tblPr>
              <a:tblGrid>
                <a:gridCol w="2328259">
                  <a:extLst>
                    <a:ext uri="{9D8B030D-6E8A-4147-A177-3AD203B41FA5}">
                      <a16:colId xmlns:a16="http://schemas.microsoft.com/office/drawing/2014/main" val="4288608227"/>
                    </a:ext>
                  </a:extLst>
                </a:gridCol>
                <a:gridCol w="2328259">
                  <a:extLst>
                    <a:ext uri="{9D8B030D-6E8A-4147-A177-3AD203B41FA5}">
                      <a16:colId xmlns:a16="http://schemas.microsoft.com/office/drawing/2014/main" val="4201842765"/>
                    </a:ext>
                  </a:extLst>
                </a:gridCol>
                <a:gridCol w="2328259">
                  <a:extLst>
                    <a:ext uri="{9D8B030D-6E8A-4147-A177-3AD203B41FA5}">
                      <a16:colId xmlns:a16="http://schemas.microsoft.com/office/drawing/2014/main" val="749498005"/>
                    </a:ext>
                  </a:extLst>
                </a:gridCol>
              </a:tblGrid>
              <a:tr h="534425">
                <a:tc>
                  <a:txBody>
                    <a:bodyPr/>
                    <a:lstStyle/>
                    <a:p>
                      <a:r>
                        <a:rPr lang="en-US" sz="2400" b="1" i="0" dirty="0">
                          <a:solidFill>
                            <a:srgbClr val="0000FF"/>
                          </a:solidFill>
                          <a:effectLst/>
                          <a:latin typeface="Times New Roman" panose="02020603050405020304" pitchFamily="18" charset="0"/>
                          <a:cs typeface="Times New Roman" panose="02020603050405020304" pitchFamily="18" charset="0"/>
                        </a:rPr>
                        <a:t>Tag </a:t>
                      </a:r>
                      <a:endParaRPr lang="en-US" sz="1800" b="1"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r>
                        <a:rPr lang="en-US" sz="2400" b="1" i="0" dirty="0">
                          <a:solidFill>
                            <a:srgbClr val="000000"/>
                          </a:solidFill>
                          <a:effectLst/>
                          <a:latin typeface="Times New Roman" panose="02020603050405020304" pitchFamily="18" charset="0"/>
                          <a:cs typeface="Times New Roman" panose="02020603050405020304" pitchFamily="18" charset="0"/>
                        </a:rPr>
                        <a:t>Index (</a:t>
                      </a:r>
                      <a:r>
                        <a:rPr lang="en-US" sz="2400" b="1" i="0" dirty="0">
                          <a:solidFill>
                            <a:srgbClr val="FF00FF"/>
                          </a:solidFill>
                          <a:effectLst/>
                          <a:latin typeface="Times New Roman" panose="02020603050405020304" pitchFamily="18" charset="0"/>
                          <a:cs typeface="Times New Roman" panose="02020603050405020304" pitchFamily="18" charset="0"/>
                        </a:rPr>
                        <a:t>set</a:t>
                      </a:r>
                      <a:r>
                        <a:rPr lang="en-US" sz="2400" b="1" i="0" dirty="0">
                          <a:solidFill>
                            <a:srgbClr val="000000"/>
                          </a:solidFill>
                          <a:effectLst/>
                          <a:latin typeface="Times New Roman" panose="02020603050405020304" pitchFamily="18" charset="0"/>
                          <a:cs typeface="Times New Roman" panose="02020603050405020304" pitchFamily="18" charset="0"/>
                        </a:rPr>
                        <a:t>) </a:t>
                      </a:r>
                      <a:endParaRPr lang="en-US" sz="1800" b="1"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r>
                        <a:rPr lang="en-US" sz="2400" b="1" i="0" dirty="0">
                          <a:solidFill>
                            <a:srgbClr val="000000"/>
                          </a:solidFill>
                          <a:effectLst/>
                          <a:latin typeface="Times New Roman" panose="02020603050405020304" pitchFamily="18" charset="0"/>
                          <a:cs typeface="Times New Roman" panose="02020603050405020304" pitchFamily="18" charset="0"/>
                        </a:rPr>
                        <a:t>Block Offset </a:t>
                      </a:r>
                      <a:endParaRPr lang="en-US" sz="1800" b="1"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604384725"/>
                  </a:ext>
                </a:extLst>
              </a:tr>
            </a:tbl>
          </a:graphicData>
        </a:graphic>
      </p:graphicFrame>
    </p:spTree>
    <p:extLst>
      <p:ext uri="{BB962C8B-B14F-4D97-AF65-F5344CB8AC3E}">
        <p14:creationId xmlns:p14="http://schemas.microsoft.com/office/powerpoint/2010/main" val="34978882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7846700"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4.3 Measuring and Improving Cache Performance</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92174" y="1196752"/>
            <a:ext cx="8919964" cy="3593291"/>
          </a:xfrm>
          <a:prstGeom prst="rect">
            <a:avLst/>
          </a:prstGeom>
        </p:spPr>
        <p:txBody>
          <a:bodyPr wrap="square">
            <a:spAutoFit/>
          </a:bodyPr>
          <a:lstStyle/>
          <a:p>
            <a:pPr lvl="1" indent="-457200" algn="just">
              <a:lnSpc>
                <a:spcPts val="2900"/>
              </a:lnSpc>
              <a:spcBef>
                <a:spcPts val="0"/>
              </a:spcBef>
              <a:spcAft>
                <a:spcPts val="600"/>
              </a:spcAft>
              <a:buSzPct val="100000"/>
              <a:buFont typeface="Symbol" panose="05050102010706020507" pitchFamily="18" charset="2"/>
              <a:buChar char="¨"/>
            </a:pP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The index value </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is used to select the </a:t>
            </a: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set</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containing the address of interest.</a:t>
            </a:r>
          </a:p>
          <a:p>
            <a:pPr lvl="1" indent="-457200" algn="just">
              <a:lnSpc>
                <a:spcPts val="2900"/>
              </a:lnSpc>
              <a:spcBef>
                <a:spcPts val="0"/>
              </a:spcBef>
              <a:spcAft>
                <a:spcPts val="600"/>
              </a:spcAft>
              <a:buSzPct val="100000"/>
              <a:buFont typeface="Symbol" panose="05050102010706020507" pitchFamily="18" charset="2"/>
              <a:buChar char="¨"/>
            </a:pP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The tags </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of all the blocks in the selected set must be searched </a:t>
            </a: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in parallel </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to choose the block.</a:t>
            </a:r>
            <a:r>
              <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Index</a:t>
            </a:r>
            <a:r>
              <a:rPr lang="zh-CN" altLang="en-US"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用于选择包含所需地址的组</a:t>
            </a:r>
            <a:r>
              <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zh-CN" altLang="en-US"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该组中所有模块的</a:t>
            </a:r>
            <a:r>
              <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tag</a:t>
            </a:r>
            <a:r>
              <a:rPr lang="zh-CN" altLang="en-US"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都必须被搜索。速度最重要</a:t>
            </a:r>
            <a:r>
              <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zh-CN" altLang="en-US"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因此对所选择组中的所有</a:t>
            </a:r>
            <a:r>
              <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tag</a:t>
            </a:r>
            <a:r>
              <a:rPr lang="zh-CN" altLang="en-US"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要并行搜索。</a:t>
            </a:r>
            <a:endPar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endParaRPr>
          </a:p>
          <a:p>
            <a:pPr lvl="1" indent="-457200" algn="just">
              <a:lnSpc>
                <a:spcPts val="2900"/>
              </a:lnSpc>
              <a:spcBef>
                <a:spcPts val="0"/>
              </a:spcBef>
              <a:spcAft>
                <a:spcPts val="600"/>
              </a:spcAft>
              <a:buSzPct val="100000"/>
              <a:buFont typeface="Symbol" panose="05050102010706020507" pitchFamily="18" charset="2"/>
              <a:buChar char="¨"/>
            </a:pP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The block offset </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is the address of the desired data within the block.</a:t>
            </a:r>
          </a:p>
        </p:txBody>
      </p:sp>
      <p:graphicFrame>
        <p:nvGraphicFramePr>
          <p:cNvPr id="10" name="表格 9"/>
          <p:cNvGraphicFramePr>
            <a:graphicFrameLocks noGrp="1"/>
          </p:cNvGraphicFramePr>
          <p:nvPr>
            <p:extLst>
              <p:ext uri="{D42A27DB-BD31-4B8C-83A1-F6EECF244321}">
                <p14:modId xmlns:p14="http://schemas.microsoft.com/office/powerpoint/2010/main" val="1975780244"/>
              </p:ext>
            </p:extLst>
          </p:nvPr>
        </p:nvGraphicFramePr>
        <p:xfrm>
          <a:off x="1187624" y="5301208"/>
          <a:ext cx="7128792" cy="534425"/>
        </p:xfrm>
        <a:graphic>
          <a:graphicData uri="http://schemas.openxmlformats.org/drawingml/2006/table">
            <a:tbl>
              <a:tblPr firstRow="1" bandRow="1">
                <a:tableStyleId>{5C22544A-7EE6-4342-B048-85BDC9FD1C3A}</a:tableStyleId>
              </a:tblPr>
              <a:tblGrid>
                <a:gridCol w="2376264">
                  <a:extLst>
                    <a:ext uri="{9D8B030D-6E8A-4147-A177-3AD203B41FA5}">
                      <a16:colId xmlns:a16="http://schemas.microsoft.com/office/drawing/2014/main" val="4288608227"/>
                    </a:ext>
                  </a:extLst>
                </a:gridCol>
                <a:gridCol w="2376264">
                  <a:extLst>
                    <a:ext uri="{9D8B030D-6E8A-4147-A177-3AD203B41FA5}">
                      <a16:colId xmlns:a16="http://schemas.microsoft.com/office/drawing/2014/main" val="4201842765"/>
                    </a:ext>
                  </a:extLst>
                </a:gridCol>
                <a:gridCol w="2376264">
                  <a:extLst>
                    <a:ext uri="{9D8B030D-6E8A-4147-A177-3AD203B41FA5}">
                      <a16:colId xmlns:a16="http://schemas.microsoft.com/office/drawing/2014/main" val="749498005"/>
                    </a:ext>
                  </a:extLst>
                </a:gridCol>
              </a:tblGrid>
              <a:tr h="534425">
                <a:tc>
                  <a:txBody>
                    <a:bodyPr/>
                    <a:lstStyle/>
                    <a:p>
                      <a:r>
                        <a:rPr lang="en-US" sz="2400" b="1" i="0" dirty="0">
                          <a:solidFill>
                            <a:srgbClr val="0000FF"/>
                          </a:solidFill>
                          <a:effectLst/>
                          <a:latin typeface="Times New Roman" panose="02020603050405020304" pitchFamily="18" charset="0"/>
                          <a:cs typeface="Times New Roman" panose="02020603050405020304" pitchFamily="18" charset="0"/>
                        </a:rPr>
                        <a:t>Tag </a:t>
                      </a:r>
                      <a:endParaRPr lang="en-US" sz="1800" b="1"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r>
                        <a:rPr lang="en-US" sz="2400" b="1" i="0" dirty="0">
                          <a:solidFill>
                            <a:srgbClr val="000000"/>
                          </a:solidFill>
                          <a:effectLst/>
                          <a:latin typeface="Times New Roman" panose="02020603050405020304" pitchFamily="18" charset="0"/>
                          <a:cs typeface="Times New Roman" panose="02020603050405020304" pitchFamily="18" charset="0"/>
                        </a:rPr>
                        <a:t>Index (</a:t>
                      </a:r>
                      <a:r>
                        <a:rPr lang="en-US" sz="2400" b="1" i="0" dirty="0">
                          <a:solidFill>
                            <a:srgbClr val="FF00FF"/>
                          </a:solidFill>
                          <a:effectLst/>
                          <a:latin typeface="Times New Roman" panose="02020603050405020304" pitchFamily="18" charset="0"/>
                          <a:cs typeface="Times New Roman" panose="02020603050405020304" pitchFamily="18" charset="0"/>
                        </a:rPr>
                        <a:t>set</a:t>
                      </a:r>
                      <a:r>
                        <a:rPr lang="en-US" sz="2400" b="1" i="0" dirty="0">
                          <a:solidFill>
                            <a:srgbClr val="000000"/>
                          </a:solidFill>
                          <a:effectLst/>
                          <a:latin typeface="Times New Roman" panose="02020603050405020304" pitchFamily="18" charset="0"/>
                          <a:cs typeface="Times New Roman" panose="02020603050405020304" pitchFamily="18" charset="0"/>
                        </a:rPr>
                        <a:t>) </a:t>
                      </a:r>
                      <a:endParaRPr lang="en-US" sz="1800" b="1"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r>
                        <a:rPr lang="en-US" sz="2400" b="1" i="0" dirty="0">
                          <a:solidFill>
                            <a:srgbClr val="000000"/>
                          </a:solidFill>
                          <a:effectLst/>
                          <a:latin typeface="Times New Roman" panose="02020603050405020304" pitchFamily="18" charset="0"/>
                          <a:cs typeface="Times New Roman" panose="02020603050405020304" pitchFamily="18" charset="0"/>
                        </a:rPr>
                        <a:t>Block Offset </a:t>
                      </a:r>
                      <a:endParaRPr lang="en-US" sz="1800" b="1"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604384725"/>
                  </a:ext>
                </a:extLst>
              </a:tr>
            </a:tbl>
          </a:graphicData>
        </a:graphic>
      </p:graphicFrame>
    </p:spTree>
    <p:extLst>
      <p:ext uri="{BB962C8B-B14F-4D97-AF65-F5344CB8AC3E}">
        <p14:creationId xmlns:p14="http://schemas.microsoft.com/office/powerpoint/2010/main" val="9143042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7846700"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4.3 Measuring and Improving Cache Performance</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92174" y="1196752"/>
            <a:ext cx="8919964" cy="3965188"/>
          </a:xfrm>
          <a:prstGeom prst="rect">
            <a:avLst/>
          </a:prstGeom>
        </p:spPr>
        <p:txBody>
          <a:bodyPr wrap="square">
            <a:spAutoFit/>
          </a:bodyPr>
          <a:lstStyle/>
          <a:p>
            <a:pPr lvl="1" indent="-457200" algn="just">
              <a:lnSpc>
                <a:spcPts val="2900"/>
              </a:lnSpc>
              <a:spcBef>
                <a:spcPts val="0"/>
              </a:spcBef>
              <a:spcAft>
                <a:spcPts val="1200"/>
              </a:spcAft>
              <a:buSzPct val="100000"/>
              <a:buFont typeface="Symbol" panose="05050102010706020507" pitchFamily="18" charset="2"/>
              <a:buChar char="¨"/>
            </a:pP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If the total size of cache is kept the same (block number), </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increasing the associativity increases the number of blocks per set , which is the number of simultaneous compares needed to perform the search in parallel: </a:t>
            </a: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each increase by a factor of two in associativity doubles the number of blocks per set, and halves the number of sets.</a:t>
            </a:r>
          </a:p>
          <a:p>
            <a:pPr lvl="1" indent="-457200" algn="just">
              <a:lnSpc>
                <a:spcPts val="2900"/>
              </a:lnSpc>
              <a:spcBef>
                <a:spcPts val="0"/>
              </a:spcBef>
              <a:spcAft>
                <a:spcPts val="600"/>
              </a:spcAft>
              <a:buSzPct val="100000"/>
              <a:buFont typeface="Symbol" panose="05050102010706020507" pitchFamily="18" charset="2"/>
              <a:buChar char="¨"/>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Each factor-of-two increase in associativity </a:t>
            </a: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decreases</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the size of </a:t>
            </a: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the index by 1 bit </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and </a:t>
            </a: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increases </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the size of </a:t>
            </a: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the tag by 1 bit.</a:t>
            </a:r>
          </a:p>
        </p:txBody>
      </p:sp>
    </p:spTree>
    <p:extLst>
      <p:ext uri="{BB962C8B-B14F-4D97-AF65-F5344CB8AC3E}">
        <p14:creationId xmlns:p14="http://schemas.microsoft.com/office/powerpoint/2010/main" val="17501761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7846700"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4.3 Measuring and Improving Cache Performance</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92174" y="1052736"/>
            <a:ext cx="8919964" cy="5901616"/>
          </a:xfrm>
          <a:prstGeom prst="rect">
            <a:avLst/>
          </a:prstGeom>
        </p:spPr>
        <p:txBody>
          <a:bodyPr wrap="square">
            <a:spAutoFit/>
          </a:bodyPr>
          <a:lstStyle/>
          <a:p>
            <a:pPr lvl="1" indent="-457200" algn="just">
              <a:lnSpc>
                <a:spcPts val="2900"/>
              </a:lnSpc>
              <a:spcBef>
                <a:spcPts val="0"/>
              </a:spcBef>
              <a:spcAft>
                <a:spcPts val="600"/>
              </a:spcAft>
              <a:buSzPct val="100000"/>
              <a:buFont typeface="Symbol" panose="05050102010706020507" pitchFamily="18" charset="2"/>
              <a:buChar char="¨"/>
            </a:pPr>
            <a:r>
              <a:rPr lang="en-US" altLang="zh-CN" sz="26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In a fully associative cache</a:t>
            </a:r>
            <a:r>
              <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there is no index, all the blocks must be checked in parallel, we search the entire cache without any indexing. </a:t>
            </a:r>
            <a:r>
              <a:rPr lang="zh-CN" altLang="en-US"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全相联</a:t>
            </a:r>
            <a:r>
              <a:rPr lang="en-US" altLang="zh-CN"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一个组</a:t>
            </a:r>
            <a:r>
              <a:rPr lang="en-US" altLang="zh-CN"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所有块并行检测</a:t>
            </a:r>
            <a:r>
              <a:rPr lang="en-US" altLang="zh-CN"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没有</a:t>
            </a:r>
            <a:r>
              <a:rPr lang="en-US" altLang="zh-CN"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index, </a:t>
            </a:r>
            <a:r>
              <a:rPr lang="zh-CN" altLang="en-US"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全部地址</a:t>
            </a:r>
            <a:r>
              <a:rPr lang="en-US" altLang="zh-CN"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除了</a:t>
            </a:r>
            <a:r>
              <a:rPr lang="en-US" altLang="zh-CN"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block offset)</a:t>
            </a:r>
            <a:r>
              <a:rPr lang="zh-CN" altLang="en-US"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与每个</a:t>
            </a:r>
            <a:r>
              <a:rPr lang="en-US" altLang="zh-CN"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block</a:t>
            </a:r>
            <a:r>
              <a:rPr lang="zh-CN" altLang="en-US"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的</a:t>
            </a:r>
            <a:r>
              <a:rPr lang="en-US" altLang="zh-CN"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tag</a:t>
            </a:r>
            <a:r>
              <a:rPr lang="zh-CN" altLang="en-US"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比较</a:t>
            </a:r>
            <a:endPar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lvl="1" indent="-457200" algn="just">
              <a:lnSpc>
                <a:spcPts val="2900"/>
              </a:lnSpc>
              <a:spcBef>
                <a:spcPts val="0"/>
              </a:spcBef>
              <a:spcAft>
                <a:spcPts val="600"/>
              </a:spcAft>
              <a:buSzPct val="100000"/>
              <a:buFont typeface="Symbol" panose="05050102010706020507" pitchFamily="18" charset="2"/>
              <a:buChar char="¨"/>
            </a:pPr>
            <a:r>
              <a:rPr lang="en-US" altLang="zh-CN" sz="26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In a direct-mapped cache</a:t>
            </a:r>
            <a:r>
              <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only a single comparator is needed, because the entry can be in only one block, we access the cache simply by indexing. </a:t>
            </a:r>
            <a:r>
              <a:rPr lang="zh-CN" altLang="en-US"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直接映像</a:t>
            </a:r>
            <a:r>
              <a:rPr lang="en-US" altLang="zh-CN"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只需一个比较器</a:t>
            </a:r>
            <a:r>
              <a:rPr lang="en-US" altLang="zh-CN"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只用</a:t>
            </a:r>
            <a:r>
              <a:rPr lang="en-US" altLang="zh-CN"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index</a:t>
            </a:r>
            <a:r>
              <a:rPr lang="zh-CN" altLang="en-US"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访问</a:t>
            </a:r>
            <a:r>
              <a:rPr lang="en-US" altLang="zh-CN"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cache</a:t>
            </a:r>
            <a:endPar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lvl="1" indent="-457200" algn="just">
              <a:lnSpc>
                <a:spcPts val="2900"/>
              </a:lnSpc>
              <a:spcBef>
                <a:spcPts val="0"/>
              </a:spcBef>
              <a:spcAft>
                <a:spcPts val="600"/>
              </a:spcAft>
              <a:buSzPct val="100000"/>
              <a:buFont typeface="Symbol" panose="05050102010706020507" pitchFamily="18" charset="2"/>
              <a:buChar char="¨"/>
            </a:pPr>
            <a:r>
              <a:rPr lang="en-US" altLang="zh-CN" sz="26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In a four-way set-associative cache</a:t>
            </a:r>
            <a:r>
              <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shown in Figure 4.16, four comparators are needed, together with a 4-to-1 multiplexor to choose among the four potential members of the selected set. </a:t>
            </a:r>
            <a:r>
              <a:rPr lang="en-US" altLang="zh-CN"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4-</a:t>
            </a:r>
            <a:r>
              <a:rPr lang="zh-CN" altLang="en-US"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路组相联</a:t>
            </a:r>
            <a:r>
              <a:rPr lang="en-US" altLang="zh-CN"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4</a:t>
            </a:r>
            <a:r>
              <a:rPr lang="zh-CN" altLang="en-US"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个比较器</a:t>
            </a:r>
            <a:r>
              <a:rPr lang="en-US" altLang="zh-CN"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4</a:t>
            </a:r>
            <a:r>
              <a:rPr lang="zh-CN" altLang="en-US"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到</a:t>
            </a:r>
            <a:r>
              <a:rPr lang="en-US" altLang="zh-CN"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多路选择器</a:t>
            </a:r>
            <a:r>
              <a:rPr lang="en-US" altLang="zh-CN"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cache</a:t>
            </a:r>
            <a:r>
              <a:rPr lang="zh-CN" altLang="en-US"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访问包括对组进行索引并搜索组中的块 </a:t>
            </a:r>
          </a:p>
          <a:p>
            <a:pPr lvl="1" indent="-457200" algn="just">
              <a:lnSpc>
                <a:spcPts val="2900"/>
              </a:lnSpc>
              <a:spcBef>
                <a:spcPts val="0"/>
              </a:spcBef>
              <a:spcAft>
                <a:spcPts val="600"/>
              </a:spcAft>
              <a:buSzPct val="100000"/>
              <a:buFont typeface="Symbol" panose="05050102010706020507" pitchFamily="18" charset="2"/>
              <a:buChar char="¨"/>
            </a:pPr>
            <a:endPar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66568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2976777" cy="479747"/>
          </a:xfrm>
        </p:spPr>
        <p:txBody>
          <a:bodyPr/>
          <a:lstStyle/>
          <a:p>
            <a:r>
              <a:rPr lang="en-US" altLang="zh-CN" sz="3200" dirty="0">
                <a:solidFill>
                  <a:srgbClr val="800000"/>
                </a:solidFill>
                <a:latin typeface="Times New Roman" panose="02020603050405020304" pitchFamily="18" charset="0"/>
                <a:ea typeface="宋体" panose="02010600030101010101" pitchFamily="2" charset="-122"/>
              </a:rPr>
              <a:t>4.1 Introduction</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9" name="Text Box 19"/>
          <p:cNvSpPr txBox="1">
            <a:spLocks noChangeArrowheads="1"/>
          </p:cNvSpPr>
          <p:nvPr/>
        </p:nvSpPr>
        <p:spPr bwMode="auto">
          <a:xfrm>
            <a:off x="117978" y="980728"/>
            <a:ext cx="8774502" cy="4514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eaLnBrk="0" fontAlgn="base" hangingPunct="0">
              <a:spcBef>
                <a:spcPct val="0"/>
              </a:spcBef>
              <a:spcAft>
                <a:spcPct val="0"/>
              </a:spcAft>
              <a:defRPr sz="2400">
                <a:solidFill>
                  <a:schemeClr val="accent1"/>
                </a:solidFill>
                <a:latin typeface="Arial" panose="020B0604020202020204" pitchFamily="34" charset="0"/>
              </a:defRPr>
            </a:lvl6pPr>
            <a:lvl7pPr marL="2971800" indent="-228600" eaLnBrk="0" fontAlgn="base" hangingPunct="0">
              <a:spcBef>
                <a:spcPct val="0"/>
              </a:spcBef>
              <a:spcAft>
                <a:spcPct val="0"/>
              </a:spcAft>
              <a:defRPr sz="2400">
                <a:solidFill>
                  <a:schemeClr val="accent1"/>
                </a:solidFill>
                <a:latin typeface="Arial" panose="020B0604020202020204" pitchFamily="34" charset="0"/>
              </a:defRPr>
            </a:lvl7pPr>
            <a:lvl8pPr marL="3429000" indent="-228600" eaLnBrk="0" fontAlgn="base" hangingPunct="0">
              <a:spcBef>
                <a:spcPct val="0"/>
              </a:spcBef>
              <a:spcAft>
                <a:spcPct val="0"/>
              </a:spcAft>
              <a:defRPr sz="2400">
                <a:solidFill>
                  <a:schemeClr val="accent1"/>
                </a:solidFill>
                <a:latin typeface="Arial" panose="020B0604020202020204" pitchFamily="34" charset="0"/>
              </a:defRPr>
            </a:lvl8pPr>
            <a:lvl9pPr marL="3886200" indent="-228600" eaLnBrk="0" fontAlgn="base" hangingPunct="0">
              <a:spcBef>
                <a:spcPct val="0"/>
              </a:spcBef>
              <a:spcAft>
                <a:spcPct val="0"/>
              </a:spcAft>
              <a:defRPr sz="2400">
                <a:solidFill>
                  <a:schemeClr val="accent1"/>
                </a:solidFill>
                <a:latin typeface="Arial" panose="020B0604020202020204" pitchFamily="34" charset="0"/>
              </a:defRPr>
            </a:lvl9pPr>
          </a:lstStyle>
          <a:p>
            <a:pPr marL="457200" indent="-457200" algn="just">
              <a:spcBef>
                <a:spcPct val="20000"/>
              </a:spcBef>
              <a:buFont typeface="Symbol" panose="05050102010706020507" pitchFamily="18" charset="2"/>
              <a:buChar char="¨"/>
            </a:pP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Memory hierarchy</a:t>
            </a:r>
          </a:p>
          <a:p>
            <a:pPr marL="457200" indent="457200" algn="just">
              <a:spcBef>
                <a:spcPct val="20000"/>
              </a:spcBef>
              <a:buSzPct val="50000"/>
              <a:buFont typeface="Wingdings" panose="05000000000000000000" pitchFamily="2" charset="2"/>
              <a:buChar char="Ø"/>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level closer to processor is a subset of any level further away, and all data is stored at lowest level.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最靠近处理器的层次是其它更低层次的子集</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所有数据都存储在最低层次</a:t>
            </a:r>
          </a:p>
          <a:p>
            <a:pPr marL="457200" indent="457200" algn="just">
              <a:spcBef>
                <a:spcPct val="20000"/>
              </a:spcBef>
              <a:buSzPct val="50000"/>
              <a:buFont typeface="Wingdings" panose="05000000000000000000" pitchFamily="2" charset="2"/>
              <a:buChar char="Ø"/>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can consist of multiple levels, but data is copied between only two adjacent levels at a time.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数据只能在相邻层次间拷贝</a:t>
            </a:r>
          </a:p>
          <a:p>
            <a:pPr marL="457200" indent="457200" algn="just">
              <a:spcBef>
                <a:spcPct val="20000"/>
              </a:spcBef>
              <a:buSzPct val="50000"/>
              <a:buFont typeface="Wingdings" panose="05000000000000000000" pitchFamily="2" charset="2"/>
              <a:buChar char="Ø"/>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upper level is smaller and faster than lower level.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上层比下层容量小</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但速度快</a:t>
            </a:r>
          </a:p>
          <a:p>
            <a:pPr marL="457200" indent="457200" algn="just">
              <a:spcBef>
                <a:spcPct val="20000"/>
              </a:spcBef>
              <a:buSzPct val="50000"/>
              <a:buFont typeface="Wingdings" panose="05000000000000000000" pitchFamily="2" charset="2"/>
              <a:buChar char="Ø"/>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The minimum unit of information that can be present/no-present in the two-level hierarchy is a called a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block</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as shown in Figure 4.3.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层次中信息的最小单位</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称为块</a:t>
            </a:r>
          </a:p>
        </p:txBody>
      </p:sp>
    </p:spTree>
    <p:extLst>
      <p:ext uri="{BB962C8B-B14F-4D97-AF65-F5344CB8AC3E}">
        <p14:creationId xmlns:p14="http://schemas.microsoft.com/office/powerpoint/2010/main" val="42649457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7846700"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4.3 Measuring and Improving Cache Performance</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92174" y="1052736"/>
            <a:ext cx="8919964" cy="1284967"/>
          </a:xfrm>
          <a:prstGeom prst="rect">
            <a:avLst/>
          </a:prstGeom>
        </p:spPr>
        <p:txBody>
          <a:bodyPr wrap="square">
            <a:spAutoFit/>
          </a:bodyPr>
          <a:lstStyle/>
          <a:p>
            <a:pPr lvl="1" indent="-457200" algn="just">
              <a:lnSpc>
                <a:spcPts val="2900"/>
              </a:lnSpc>
              <a:spcBef>
                <a:spcPts val="0"/>
              </a:spcBef>
              <a:spcAft>
                <a:spcPts val="600"/>
              </a:spcAft>
              <a:buSzPct val="100000"/>
              <a:buFont typeface="Symbol" panose="05050102010706020507" pitchFamily="18" charset="2"/>
              <a:buChar char="¨"/>
            </a:pP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Figure 4.16</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The implementation of a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four-way set-associative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cache requires four comparators and a 4-to-1 multiplexor.</a:t>
            </a:r>
            <a:endPar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endParaRPr>
          </a:p>
          <a:p>
            <a:pPr lvl="1" indent="-457200" algn="just">
              <a:lnSpc>
                <a:spcPts val="2900"/>
              </a:lnSpc>
              <a:spcBef>
                <a:spcPts val="0"/>
              </a:spcBef>
              <a:spcAft>
                <a:spcPts val="600"/>
              </a:spcAft>
              <a:buSzPct val="100000"/>
              <a:buFont typeface="Symbol" panose="05050102010706020507" pitchFamily="18" charset="2"/>
              <a:buChar char="¨"/>
            </a:pPr>
            <a:endPar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7" name="Picture 7"/>
          <p:cNvPicPr>
            <a:picLocks noChangeAspect="1" noChangeArrowheads="1"/>
          </p:cNvPicPr>
          <p:nvPr/>
        </p:nvPicPr>
        <p:blipFill>
          <a:blip r:embed="rId3">
            <a:lum/>
            <a:extLst>
              <a:ext uri="{28A0092B-C50C-407E-A947-70E740481C1C}">
                <a14:useLocalDpi xmlns:a14="http://schemas.microsoft.com/office/drawing/2010/main" val="0"/>
              </a:ext>
            </a:extLst>
          </a:blip>
          <a:srcRect/>
          <a:stretch>
            <a:fillRect/>
          </a:stretch>
        </p:blipFill>
        <p:spPr bwMode="auto">
          <a:xfrm>
            <a:off x="1259632" y="1844824"/>
            <a:ext cx="6572657" cy="4929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5364088" y="1911172"/>
            <a:ext cx="1475019" cy="307777"/>
          </a:xfrm>
          <a:prstGeom prst="rect">
            <a:avLst/>
          </a:prstGeom>
          <a:solidFill>
            <a:srgbClr val="FF0000"/>
          </a:solidFill>
        </p:spPr>
        <p:txBody>
          <a:bodyPr wrap="none">
            <a:spAutoFit/>
          </a:bodyPr>
          <a:lstStyle/>
          <a:p>
            <a:r>
              <a:rPr lang="en-US" altLang="zh-CN" sz="14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Memory address</a:t>
            </a:r>
            <a:endParaRPr lang="zh-CN" altLang="en-US" sz="1400" dirty="0"/>
          </a:p>
        </p:txBody>
      </p:sp>
      <p:sp>
        <p:nvSpPr>
          <p:cNvPr id="9" name="矩形 8"/>
          <p:cNvSpPr/>
          <p:nvPr/>
        </p:nvSpPr>
        <p:spPr>
          <a:xfrm>
            <a:off x="2627784" y="2218949"/>
            <a:ext cx="512833" cy="307777"/>
          </a:xfrm>
          <a:prstGeom prst="rect">
            <a:avLst/>
          </a:prstGeom>
          <a:solidFill>
            <a:srgbClr val="FF0000"/>
          </a:solidFill>
        </p:spPr>
        <p:txBody>
          <a:bodyPr wrap="none">
            <a:spAutoFit/>
          </a:bodyPr>
          <a:lstStyle/>
          <a:p>
            <a:r>
              <a:rPr lang="en-US" altLang="zh-CN" sz="14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Tag </a:t>
            </a:r>
            <a:endParaRPr lang="zh-CN" altLang="en-US" sz="1400" dirty="0"/>
          </a:p>
        </p:txBody>
      </p:sp>
      <p:sp>
        <p:nvSpPr>
          <p:cNvPr id="10" name="矩形 9"/>
          <p:cNvSpPr/>
          <p:nvPr/>
        </p:nvSpPr>
        <p:spPr>
          <a:xfrm>
            <a:off x="4851255" y="2576840"/>
            <a:ext cx="668773" cy="307777"/>
          </a:xfrm>
          <a:prstGeom prst="rect">
            <a:avLst/>
          </a:prstGeom>
          <a:solidFill>
            <a:srgbClr val="FF0000"/>
          </a:solidFill>
        </p:spPr>
        <p:txBody>
          <a:bodyPr wrap="none">
            <a:spAutoFit/>
          </a:bodyPr>
          <a:lstStyle/>
          <a:p>
            <a:r>
              <a:rPr lang="en-US" altLang="zh-CN" sz="14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Index </a:t>
            </a:r>
            <a:endParaRPr lang="zh-CN" altLang="en-US" sz="1400" dirty="0"/>
          </a:p>
        </p:txBody>
      </p:sp>
    </p:spTree>
    <p:extLst>
      <p:ext uri="{BB962C8B-B14F-4D97-AF65-F5344CB8AC3E}">
        <p14:creationId xmlns:p14="http://schemas.microsoft.com/office/powerpoint/2010/main" val="2213284895"/>
      </p:ext>
    </p:extLst>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7846700"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4.3 Measuring and Improving Cache Performance</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92174" y="1052736"/>
            <a:ext cx="8919964" cy="5991384"/>
          </a:xfrm>
          <a:prstGeom prst="rect">
            <a:avLst/>
          </a:prstGeom>
        </p:spPr>
        <p:txBody>
          <a:bodyPr wrap="square">
            <a:spAutoFit/>
          </a:bodyPr>
          <a:lstStyle/>
          <a:p>
            <a:pPr lvl="1" indent="-457200" algn="just">
              <a:lnSpc>
                <a:spcPts val="2900"/>
              </a:lnSpc>
              <a:spcBef>
                <a:spcPts val="0"/>
              </a:spcBef>
              <a:spcAft>
                <a:spcPts val="600"/>
              </a:spcAft>
              <a:buSzPct val="100000"/>
              <a:buFont typeface="Symbol" panose="05050102010706020507" pitchFamily="18" charset="2"/>
              <a:buChar char="¨"/>
            </a:pPr>
            <a:r>
              <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Example</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Size of Tags versus Set Associativity.</a:t>
            </a:r>
          </a:p>
          <a:p>
            <a:pPr lvl="1" indent="-457200" algn="just">
              <a:lnSpc>
                <a:spcPts val="2900"/>
              </a:lnSpc>
              <a:spcBef>
                <a:spcPts val="0"/>
              </a:spcBef>
              <a:spcAft>
                <a:spcPts val="600"/>
              </a:spcAft>
              <a:buSzPct val="100000"/>
              <a:buFont typeface="Symbol" panose="05050102010706020507" pitchFamily="18" charset="2"/>
              <a:buChar char="¨"/>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Assuming a cache of </a:t>
            </a:r>
            <a:r>
              <a:rPr lang="en-US" altLang="zh-CN" sz="28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4K blocks </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and a </a:t>
            </a:r>
            <a:r>
              <a:rPr lang="en-US" altLang="zh-CN" sz="28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32-bit address</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find the total number of sets and the total number of tag bits for caches that are </a:t>
            </a:r>
            <a:r>
              <a:rPr lang="en-US" altLang="zh-CN" sz="28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direct-mapped</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two-way</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and </a:t>
            </a:r>
            <a:r>
              <a:rPr lang="en-US" altLang="zh-CN" sz="28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four-way set associative</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and </a:t>
            </a:r>
            <a:r>
              <a:rPr lang="en-US" altLang="zh-CN" sz="28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fully associative</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lvl="1" indent="-457200" algn="just">
              <a:lnSpc>
                <a:spcPts val="2900"/>
              </a:lnSpc>
              <a:spcBef>
                <a:spcPts val="0"/>
              </a:spcBef>
              <a:spcAft>
                <a:spcPts val="600"/>
              </a:spcAft>
              <a:buSzPct val="100000"/>
              <a:buFont typeface="Symbol" panose="05050102010706020507" pitchFamily="18" charset="2"/>
              <a:buChar char="¨"/>
            </a:pPr>
            <a:r>
              <a:rPr lang="zh-CN" altLang="en-US"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这里隐含一个块是一个字节</a:t>
            </a:r>
          </a:p>
          <a:p>
            <a:pPr lvl="1" indent="-457200" algn="just">
              <a:lnSpc>
                <a:spcPts val="2900"/>
              </a:lnSpc>
              <a:spcBef>
                <a:spcPts val="0"/>
              </a:spcBef>
              <a:spcAft>
                <a:spcPts val="600"/>
              </a:spcAft>
              <a:buSzPct val="100000"/>
              <a:buFont typeface="Symbol" panose="05050102010706020507" pitchFamily="18" charset="2"/>
              <a:buChar char="¨"/>
            </a:pPr>
            <a:endPar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lvl="1" indent="-457200" algn="just">
              <a:lnSpc>
                <a:spcPts val="2900"/>
              </a:lnSpc>
              <a:spcBef>
                <a:spcPts val="0"/>
              </a:spcBef>
              <a:spcAft>
                <a:spcPts val="600"/>
              </a:spcAft>
              <a:buSzPct val="100000"/>
              <a:buFont typeface="Symbol" panose="05050102010706020507" pitchFamily="18" charset="2"/>
              <a:buChar char="¨"/>
            </a:pPr>
            <a:r>
              <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Answer: </a:t>
            </a:r>
          </a:p>
          <a:p>
            <a:pPr lvl="1" indent="-457200" algn="just">
              <a:lnSpc>
                <a:spcPts val="2900"/>
              </a:lnSpc>
              <a:spcBef>
                <a:spcPts val="0"/>
              </a:spcBef>
              <a:spcAft>
                <a:spcPts val="600"/>
              </a:spcAft>
              <a:buSzPct val="100000"/>
              <a:buFont typeface="Symbol" panose="05050102010706020507" pitchFamily="18" charset="2"/>
              <a:buChar char="¨"/>
            </a:pPr>
            <a:r>
              <a:rPr lang="en-US" altLang="zh-CN" sz="2800" i="1" u="sng"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Direct-mapped cache</a:t>
            </a:r>
          </a:p>
          <a:p>
            <a:pPr lvl="1" indent="457200" algn="just">
              <a:lnSpc>
                <a:spcPts val="2900"/>
              </a:lnSpc>
              <a:spcBef>
                <a:spcPts val="0"/>
              </a:spcBef>
              <a:spcAft>
                <a:spcPts val="600"/>
              </a:spcAft>
              <a:buSzPct val="50000"/>
              <a:buFont typeface="Wingdings" panose="05000000000000000000" pitchFamily="2" charset="2"/>
              <a:buChar char="Ø"/>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sets = blocks, hence </a:t>
            </a:r>
            <a:r>
              <a:rPr lang="en-US" altLang="zh-CN" sz="28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log</a:t>
            </a:r>
            <a:r>
              <a:rPr lang="en-US" altLang="zh-CN" sz="2800" baseline="-250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28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(4K)=12 </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bits of index.</a:t>
            </a:r>
          </a:p>
          <a:p>
            <a:pPr lvl="1" indent="457200" algn="just">
              <a:lnSpc>
                <a:spcPts val="2900"/>
              </a:lnSpc>
              <a:spcBef>
                <a:spcPts val="0"/>
              </a:spcBef>
              <a:spcAft>
                <a:spcPts val="600"/>
              </a:spcAft>
              <a:buSzPct val="50000"/>
              <a:buFont typeface="Wingdings" panose="05000000000000000000" pitchFamily="2" charset="2"/>
              <a:buChar char="Ø"/>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The total number of sets is </a:t>
            </a:r>
            <a:r>
              <a:rPr lang="en-US" altLang="zh-CN" sz="28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4K</a:t>
            </a:r>
          </a:p>
          <a:p>
            <a:pPr lvl="1" indent="457200" algn="just">
              <a:lnSpc>
                <a:spcPts val="2900"/>
              </a:lnSpc>
              <a:spcBef>
                <a:spcPts val="0"/>
              </a:spcBef>
              <a:spcAft>
                <a:spcPts val="600"/>
              </a:spcAft>
              <a:buSzPct val="50000"/>
              <a:buFont typeface="Wingdings" panose="05000000000000000000" pitchFamily="2" charset="2"/>
              <a:buChar char="Ø"/>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The total number of tag bits is </a:t>
            </a:r>
            <a:r>
              <a:rPr lang="en-US" altLang="zh-CN" sz="28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(32-12) ×1 ×4K = 80K</a:t>
            </a:r>
          </a:p>
          <a:p>
            <a:pPr lvl="1" indent="-457200" algn="just">
              <a:lnSpc>
                <a:spcPts val="2900"/>
              </a:lnSpc>
              <a:spcBef>
                <a:spcPts val="0"/>
              </a:spcBef>
              <a:spcAft>
                <a:spcPts val="600"/>
              </a:spcAft>
              <a:buSzPct val="100000"/>
              <a:buFont typeface="Symbol" panose="05050102010706020507" pitchFamily="18" charset="2"/>
              <a:buChar char="¨"/>
            </a:pPr>
            <a:endParaRPr lang="zh-CN" altLang="en-US" sz="2800" i="1" u="sng" dirty="0">
              <a:solidFill>
                <a:srgbClr val="C00000"/>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1252525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7846700"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4.3 Measuring and Improving Cache Performance</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92174" y="1052736"/>
            <a:ext cx="8919964" cy="1361911"/>
          </a:xfrm>
          <a:prstGeom prst="rect">
            <a:avLst/>
          </a:prstGeom>
        </p:spPr>
        <p:txBody>
          <a:bodyPr wrap="square">
            <a:spAutoFit/>
          </a:bodyPr>
          <a:lstStyle/>
          <a:p>
            <a:pPr lvl="1" indent="-457200" algn="just">
              <a:lnSpc>
                <a:spcPts val="2900"/>
              </a:lnSpc>
              <a:spcBef>
                <a:spcPts val="0"/>
              </a:spcBef>
              <a:spcAft>
                <a:spcPts val="600"/>
              </a:spcAft>
              <a:buSzPct val="100000"/>
              <a:buFont typeface="Symbol" panose="05050102010706020507" pitchFamily="18" charset="2"/>
              <a:buChar char="¨"/>
            </a:pPr>
            <a:r>
              <a:rPr lang="en-US" altLang="zh-CN" i="1" u="sng"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2-way set-associative cache</a:t>
            </a:r>
          </a:p>
          <a:p>
            <a:pPr lvl="1" indent="457200" algn="just">
              <a:lnSpc>
                <a:spcPts val="2900"/>
              </a:lnSpc>
              <a:spcBef>
                <a:spcPts val="0"/>
              </a:spcBef>
              <a:spcAft>
                <a:spcPts val="600"/>
              </a:spcAft>
              <a:buSzPct val="50000"/>
              <a:buFont typeface="Wingdings" panose="05000000000000000000" pitchFamily="2" charset="2"/>
              <a:buChar char="Ø"/>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The total number of sets is </a:t>
            </a:r>
            <a:r>
              <a:rPr lang="en-US" altLang="zh-CN"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4K/2=2K</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index=</a:t>
            </a:r>
            <a:r>
              <a:rPr lang="en-US" altLang="zh-CN"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log</a:t>
            </a:r>
            <a:r>
              <a:rPr lang="en-US" altLang="zh-CN" baseline="-250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2K</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lvl="1" indent="457200" algn="just">
              <a:lnSpc>
                <a:spcPts val="2900"/>
              </a:lnSpc>
              <a:spcBef>
                <a:spcPts val="0"/>
              </a:spcBef>
              <a:spcAft>
                <a:spcPts val="600"/>
              </a:spcAft>
              <a:buSzPct val="50000"/>
              <a:buFont typeface="Wingdings" panose="05000000000000000000" pitchFamily="2" charset="2"/>
              <a:buChar char="Ø"/>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The total number of tag bits </a:t>
            </a:r>
            <a:r>
              <a:rPr lang="en-US" altLang="zh-CN"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is (32-11)×2×2K=84K</a:t>
            </a:r>
            <a:endParaRPr lang="zh-CN" altLang="en-US" i="1" u="sng" dirty="0">
              <a:solidFill>
                <a:srgbClr val="C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矩形 7"/>
          <p:cNvSpPr/>
          <p:nvPr/>
        </p:nvSpPr>
        <p:spPr>
          <a:xfrm>
            <a:off x="92174" y="2492896"/>
            <a:ext cx="8919964" cy="1361911"/>
          </a:xfrm>
          <a:prstGeom prst="rect">
            <a:avLst/>
          </a:prstGeom>
        </p:spPr>
        <p:txBody>
          <a:bodyPr wrap="square">
            <a:spAutoFit/>
          </a:bodyPr>
          <a:lstStyle/>
          <a:p>
            <a:pPr lvl="1" indent="-457200" algn="just">
              <a:lnSpc>
                <a:spcPts val="2900"/>
              </a:lnSpc>
              <a:spcBef>
                <a:spcPts val="0"/>
              </a:spcBef>
              <a:spcAft>
                <a:spcPts val="600"/>
              </a:spcAft>
              <a:buSzPct val="100000"/>
              <a:buFont typeface="Symbol" panose="05050102010706020507" pitchFamily="18" charset="2"/>
              <a:buChar char="¨"/>
            </a:pPr>
            <a:r>
              <a:rPr lang="en-US" altLang="zh-CN" i="1" u="sng"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4-way set-associative cache</a:t>
            </a:r>
          </a:p>
          <a:p>
            <a:pPr lvl="1" indent="457200" algn="just">
              <a:lnSpc>
                <a:spcPts val="2900"/>
              </a:lnSpc>
              <a:spcBef>
                <a:spcPts val="0"/>
              </a:spcBef>
              <a:spcAft>
                <a:spcPts val="600"/>
              </a:spcAft>
              <a:buSzPct val="50000"/>
              <a:buFont typeface="Wingdings" panose="05000000000000000000" pitchFamily="2" charset="2"/>
              <a:buChar char="Ø"/>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The total number of sets is </a:t>
            </a:r>
            <a:r>
              <a:rPr lang="en-US" altLang="zh-CN"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4K/4=1K</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 index=</a:t>
            </a:r>
            <a:r>
              <a:rPr lang="en-US" altLang="zh-CN"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log</a:t>
            </a:r>
            <a:r>
              <a:rPr lang="en-US" altLang="zh-CN" baseline="-250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1K</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lvl="1" indent="457200" algn="just">
              <a:lnSpc>
                <a:spcPts val="2900"/>
              </a:lnSpc>
              <a:spcBef>
                <a:spcPts val="0"/>
              </a:spcBef>
              <a:spcAft>
                <a:spcPts val="600"/>
              </a:spcAft>
              <a:buSzPct val="50000"/>
              <a:buFont typeface="Wingdings" panose="05000000000000000000" pitchFamily="2" charset="2"/>
              <a:buChar char="Ø"/>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The total number of tag bits is </a:t>
            </a:r>
            <a:r>
              <a:rPr lang="en-US" altLang="zh-CN"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(32-10)×4×1K=88K</a:t>
            </a:r>
            <a:endParaRPr lang="zh-CN" altLang="en-US" i="1" u="sng" dirty="0">
              <a:solidFill>
                <a:srgbClr val="C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矩形 8"/>
          <p:cNvSpPr/>
          <p:nvPr/>
        </p:nvSpPr>
        <p:spPr>
          <a:xfrm>
            <a:off x="92174" y="4026498"/>
            <a:ext cx="8919964" cy="1361911"/>
          </a:xfrm>
          <a:prstGeom prst="rect">
            <a:avLst/>
          </a:prstGeom>
        </p:spPr>
        <p:txBody>
          <a:bodyPr wrap="square">
            <a:spAutoFit/>
          </a:bodyPr>
          <a:lstStyle/>
          <a:p>
            <a:pPr lvl="1" indent="-457200" algn="just">
              <a:lnSpc>
                <a:spcPts val="2900"/>
              </a:lnSpc>
              <a:spcBef>
                <a:spcPts val="0"/>
              </a:spcBef>
              <a:spcAft>
                <a:spcPts val="600"/>
              </a:spcAft>
              <a:buSzPct val="100000"/>
              <a:buFont typeface="Symbol" panose="05050102010706020507" pitchFamily="18" charset="2"/>
              <a:buChar char="¨"/>
            </a:pPr>
            <a:r>
              <a:rPr lang="en-US" altLang="zh-CN" i="1" u="sng"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Fully associative cache</a:t>
            </a:r>
          </a:p>
          <a:p>
            <a:pPr lvl="1" indent="457200" algn="just">
              <a:lnSpc>
                <a:spcPts val="2900"/>
              </a:lnSpc>
              <a:spcBef>
                <a:spcPts val="0"/>
              </a:spcBef>
              <a:spcAft>
                <a:spcPts val="600"/>
              </a:spcAft>
              <a:buSzPct val="50000"/>
              <a:buFont typeface="Wingdings" panose="05000000000000000000" pitchFamily="2" charset="2"/>
              <a:buChar char="Ø"/>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The total number of sets is </a:t>
            </a:r>
            <a:r>
              <a:rPr lang="en-US" altLang="zh-CN"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 index=</a:t>
            </a:r>
            <a:r>
              <a:rPr lang="en-US" altLang="zh-CN"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log</a:t>
            </a:r>
            <a:r>
              <a:rPr lang="en-US" altLang="zh-CN" baseline="-250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lvl="1" indent="457200" algn="just">
              <a:lnSpc>
                <a:spcPts val="2900"/>
              </a:lnSpc>
              <a:spcBef>
                <a:spcPts val="0"/>
              </a:spcBef>
              <a:spcAft>
                <a:spcPts val="600"/>
              </a:spcAft>
              <a:buSzPct val="50000"/>
              <a:buFont typeface="Wingdings" panose="05000000000000000000" pitchFamily="2" charset="2"/>
              <a:buChar char="Ø"/>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the total number of tag bits is </a:t>
            </a:r>
            <a:r>
              <a:rPr lang="en-US" altLang="zh-CN"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(32-0)×4K×1=128K</a:t>
            </a:r>
            <a:endParaRPr lang="zh-CN" altLang="en-US" i="1" u="sng" dirty="0">
              <a:solidFill>
                <a:srgbClr val="C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矩形 3"/>
          <p:cNvSpPr/>
          <p:nvPr/>
        </p:nvSpPr>
        <p:spPr>
          <a:xfrm>
            <a:off x="427034" y="5606884"/>
            <a:ext cx="8250244" cy="830997"/>
          </a:xfrm>
          <a:prstGeom prst="rect">
            <a:avLst/>
          </a:prstGeom>
        </p:spPr>
        <p:txBody>
          <a:bodyPr wrap="square">
            <a:spAutoFit/>
          </a:bodyPr>
          <a:lstStyle/>
          <a:p>
            <a:pPr algn="just"/>
            <a:r>
              <a:rPr lang="en-US" altLang="zh-CN" dirty="0">
                <a:solidFill>
                  <a:schemeClr val="tx1"/>
                </a:solidFill>
                <a:latin typeface="Times New Roman" panose="02020603050405020304" pitchFamily="18" charset="0"/>
                <a:cs typeface="Times New Roman" panose="02020603050405020304" pitchFamily="18" charset="0"/>
              </a:rPr>
              <a:t>So, increasing associativity requires more comparators, as well as tag bits per cache block.</a:t>
            </a:r>
            <a:endParaRPr lang="zh-CN" alt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17578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7846700"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4.3 Measuring and Improving Cache Performance</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92174" y="2060848"/>
            <a:ext cx="8919964" cy="4696157"/>
          </a:xfrm>
          <a:prstGeom prst="rect">
            <a:avLst/>
          </a:prstGeom>
        </p:spPr>
        <p:txBody>
          <a:bodyPr wrap="square">
            <a:spAutoFit/>
          </a:bodyPr>
          <a:lstStyle/>
          <a:p>
            <a:pPr lvl="1" indent="-457200" algn="just">
              <a:lnSpc>
                <a:spcPts val="2900"/>
              </a:lnSpc>
              <a:spcBef>
                <a:spcPts val="0"/>
              </a:spcBef>
              <a:spcAft>
                <a:spcPts val="600"/>
              </a:spcAft>
              <a:buSzPct val="100000"/>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When a miss occurs:</a:t>
            </a:r>
          </a:p>
          <a:p>
            <a:pPr lvl="1" indent="457200" algn="just">
              <a:lnSpc>
                <a:spcPts val="2700"/>
              </a:lnSpc>
              <a:spcBef>
                <a:spcPts val="0"/>
              </a:spcBef>
              <a:spcAft>
                <a:spcPts val="0"/>
              </a:spcAft>
              <a:buSzPct val="50000"/>
              <a:buFont typeface="Wingdings" panose="05000000000000000000" pitchFamily="2" charset="2"/>
              <a:buChar char="Ø"/>
            </a:pP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In a direct-mapped cache</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the request block can go in exactly one position.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endPar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endParaRPr>
          </a:p>
          <a:p>
            <a:pPr lvl="1" indent="457200" algn="just">
              <a:lnSpc>
                <a:spcPts val="2700"/>
              </a:lnSpc>
              <a:spcBef>
                <a:spcPts val="0"/>
              </a:spcBef>
              <a:spcAft>
                <a:spcPts val="0"/>
              </a:spcAft>
              <a:buSzPct val="50000"/>
              <a:buFont typeface="Wingdings" panose="05000000000000000000" pitchFamily="2" charset="2"/>
              <a:buChar char="Ø"/>
            </a:pP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In a fully associative cache</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all blocks are candidates for replacement.</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lvl="1" indent="457200" algn="just">
              <a:lnSpc>
                <a:spcPts val="2700"/>
              </a:lnSpc>
              <a:spcBef>
                <a:spcPts val="0"/>
              </a:spcBef>
              <a:spcAft>
                <a:spcPts val="0"/>
              </a:spcAft>
              <a:buSzPct val="50000"/>
              <a:buFont typeface="Wingdings" panose="05000000000000000000" pitchFamily="2" charset="2"/>
              <a:buChar char="Ø"/>
            </a:pP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In a set-associative cache</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,we must choose among the blocks in the selected set</a:t>
            </a:r>
          </a:p>
          <a:p>
            <a:pPr marL="1116000" lvl="1" indent="-457200" algn="just">
              <a:lnSpc>
                <a:spcPts val="2700"/>
              </a:lnSpc>
              <a:spcBef>
                <a:spcPts val="0"/>
              </a:spcBef>
              <a:spcAft>
                <a:spcPts val="0"/>
              </a:spcAft>
              <a:buSzPct val="50000"/>
              <a:buFont typeface="Arial" panose="020B0604020202020204" pitchFamily="34" charset="0"/>
              <a:buChar char="•"/>
            </a:pPr>
            <a:r>
              <a:rPr lang="en-US" altLang="zh-CN" sz="20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Least recently used (LRU)</a:t>
            </a:r>
            <a:r>
              <a:rPr lang="en-US" altLang="zh-CN"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block replaced is the one that has been unused for longest time. </a:t>
            </a:r>
            <a:r>
              <a:rPr lang="en-US" altLang="zh-CN" sz="2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LRU: </a:t>
            </a:r>
            <a:r>
              <a:rPr lang="zh-CN" altLang="en-US" sz="2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被替换的块是最久未使用的块</a:t>
            </a:r>
          </a:p>
          <a:p>
            <a:pPr marL="1116000" lvl="1" indent="-457200" algn="just">
              <a:lnSpc>
                <a:spcPts val="2700"/>
              </a:lnSpc>
              <a:spcBef>
                <a:spcPts val="0"/>
              </a:spcBef>
              <a:spcAft>
                <a:spcPts val="0"/>
              </a:spcAft>
              <a:buSzPct val="50000"/>
              <a:buFont typeface="Arial" panose="020B0604020202020204" pitchFamily="34" charset="0"/>
              <a:buChar char="•"/>
            </a:pPr>
            <a:r>
              <a:rPr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LRU is implemented by keeping track of relatively when each element in a set was used.  </a:t>
            </a:r>
            <a:r>
              <a:rPr lang="zh-CN" altLang="en-US" sz="2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必须跟踪块的使用情况</a:t>
            </a:r>
          </a:p>
          <a:p>
            <a:pPr marL="1116000" lvl="1" indent="-457200" algn="just">
              <a:lnSpc>
                <a:spcPts val="2700"/>
              </a:lnSpc>
              <a:spcBef>
                <a:spcPts val="0"/>
              </a:spcBef>
              <a:spcAft>
                <a:spcPts val="0"/>
              </a:spcAft>
              <a:buSzPct val="50000"/>
              <a:buFont typeface="Arial" panose="020B0604020202020204" pitchFamily="34" charset="0"/>
              <a:buChar char="•"/>
            </a:pPr>
            <a:r>
              <a:rPr lang="en-US" altLang="zh-CN"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As associativity increases, implementing LRU gets harder. </a:t>
            </a:r>
            <a:r>
              <a:rPr lang="zh-CN" altLang="en-US" sz="2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相联性越增加</a:t>
            </a:r>
            <a:r>
              <a:rPr lang="en-US" altLang="zh-CN" sz="2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实现越困难</a:t>
            </a:r>
          </a:p>
        </p:txBody>
      </p:sp>
      <p:sp>
        <p:nvSpPr>
          <p:cNvPr id="11" name="Text Box 3"/>
          <p:cNvSpPr txBox="1">
            <a:spLocks noChangeArrowheads="1"/>
          </p:cNvSpPr>
          <p:nvPr/>
        </p:nvSpPr>
        <p:spPr bwMode="auto">
          <a:xfrm>
            <a:off x="1316037" y="1108076"/>
            <a:ext cx="6472238" cy="87011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defRPr>
            </a:lvl9pPr>
          </a:lstStyle>
          <a:p>
            <a:pPr algn="ctr">
              <a:lnSpc>
                <a:spcPct val="80000"/>
              </a:lnSpc>
              <a:spcBef>
                <a:spcPct val="20000"/>
              </a:spcBef>
            </a:pPr>
            <a:r>
              <a:rPr lang="en-US" altLang="zh-CN" sz="2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Choosing Which Block to Replace</a:t>
            </a:r>
          </a:p>
          <a:p>
            <a:pPr algn="ctr">
              <a:lnSpc>
                <a:spcPct val="80000"/>
              </a:lnSpc>
              <a:spcBef>
                <a:spcPct val="20000"/>
              </a:spcBef>
            </a:pPr>
            <a:r>
              <a:rPr lang="zh-CN" altLang="en-US" sz="2800" b="1" dirty="0">
                <a:solidFill>
                  <a:srgbClr val="A50021"/>
                </a:solidFill>
                <a:latin typeface="Times New Roman" panose="02020603050405020304" pitchFamily="18" charset="0"/>
                <a:ea typeface="宋体" panose="02010600030101010101" pitchFamily="2" charset="-122"/>
                <a:cs typeface="Times New Roman" panose="02020603050405020304" pitchFamily="18" charset="0"/>
              </a:rPr>
              <a:t>选择替换的块</a:t>
            </a:r>
          </a:p>
        </p:txBody>
      </p:sp>
    </p:spTree>
    <p:extLst>
      <p:ext uri="{BB962C8B-B14F-4D97-AF65-F5344CB8AC3E}">
        <p14:creationId xmlns:p14="http://schemas.microsoft.com/office/powerpoint/2010/main" val="20157754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7846700"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4.3 Measuring and Improving Cache Performance</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124976" y="1124744"/>
            <a:ext cx="8690867" cy="4490973"/>
          </a:xfrm>
          <a:prstGeom prst="rect">
            <a:avLst/>
          </a:prstGeom>
        </p:spPr>
        <p:txBody>
          <a:bodyPr wrap="square">
            <a:spAutoFit/>
          </a:bodyPr>
          <a:lstStyle/>
          <a:p>
            <a:pPr marL="457200" indent="-457200" algn="just">
              <a:lnSpc>
                <a:spcPts val="2900"/>
              </a:lnSpc>
              <a:spcBef>
                <a:spcPts val="0"/>
              </a:spcBef>
              <a:spcAft>
                <a:spcPts val="1200"/>
              </a:spcAft>
              <a:buSzPct val="100000"/>
              <a:buFont typeface="Symbol" panose="05050102010706020507" pitchFamily="18" charset="2"/>
              <a:buChar char="¨"/>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Two different techniques for improving cache performance</a:t>
            </a:r>
          </a:p>
          <a:p>
            <a:pPr marL="914400" lvl="1" indent="-457200" algn="just">
              <a:lnSpc>
                <a:spcPts val="2900"/>
              </a:lnSpc>
              <a:spcBef>
                <a:spcPts val="0"/>
              </a:spcBef>
              <a:spcAft>
                <a:spcPts val="1200"/>
              </a:spcAft>
              <a:buSzPct val="50000"/>
              <a:buFont typeface="Wingdings" panose="05000000000000000000" pitchFamily="2" charset="2"/>
              <a:buChar char="Ø"/>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One focuses on </a:t>
            </a: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reducing the miss rate </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by reducing the probability that two different memory blocks will contend for the same cache location. </a:t>
            </a:r>
            <a:r>
              <a:rPr lang="zh-CN" altLang="en-US"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通过降低两个存储块竞争同一个</a:t>
            </a:r>
            <a:r>
              <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位置的概率来降低缺失率。</a:t>
            </a:r>
            <a:endPar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endParaRPr>
          </a:p>
          <a:p>
            <a:pPr marL="914400" lvl="1" indent="-457200" algn="just">
              <a:lnSpc>
                <a:spcPts val="2900"/>
              </a:lnSpc>
              <a:spcBef>
                <a:spcPts val="0"/>
              </a:spcBef>
              <a:spcAft>
                <a:spcPts val="1200"/>
              </a:spcAft>
              <a:buSzPct val="50000"/>
              <a:buFont typeface="Wingdings" panose="05000000000000000000" pitchFamily="2" charset="2"/>
              <a:buChar char="Ø"/>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The second technique </a:t>
            </a: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reduces the miss penalty </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by adding an additional level to the hierarchy (called multilevel caching) </a:t>
            </a:r>
            <a:r>
              <a:rPr lang="zh-CN" altLang="en-US"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通过向层次结构中再增加额外的层次来降低缺失惩罚</a:t>
            </a:r>
            <a:r>
              <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称为多级</a:t>
            </a:r>
            <a:r>
              <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矩形 1"/>
          <p:cNvSpPr/>
          <p:nvPr/>
        </p:nvSpPr>
        <p:spPr bwMode="auto">
          <a:xfrm>
            <a:off x="318899" y="3861048"/>
            <a:ext cx="8496944" cy="2088232"/>
          </a:xfrm>
          <a:prstGeom prst="rect">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0000" tIns="46800" rIns="90000" bIns="46800" numCol="1" rtlCol="0" anchor="t" anchorCtr="0" compatLnSpc="1">
            <a:spAutoFit/>
          </a:bodyPr>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400" b="1" i="0" u="none" strike="noStrike" cap="none" normalizeH="0" baseline="0">
              <a:ln>
                <a:noFill/>
              </a:ln>
              <a:solidFill>
                <a:schemeClr val="accent1"/>
              </a:solidFill>
              <a:effectLst/>
              <a:latin typeface="Arial" panose="020B0604020202020204" pitchFamily="34" charset="0"/>
            </a:endParaRPr>
          </a:p>
        </p:txBody>
      </p:sp>
    </p:spTree>
    <p:extLst>
      <p:ext uri="{BB962C8B-B14F-4D97-AF65-F5344CB8AC3E}">
        <p14:creationId xmlns:p14="http://schemas.microsoft.com/office/powerpoint/2010/main" val="500432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7846700"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4.3 Measuring and Improving Cache Performance</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92174" y="2060848"/>
            <a:ext cx="8919964" cy="4414029"/>
          </a:xfrm>
          <a:prstGeom prst="rect">
            <a:avLst/>
          </a:prstGeom>
        </p:spPr>
        <p:txBody>
          <a:bodyPr wrap="square">
            <a:spAutoFit/>
          </a:bodyPr>
          <a:lstStyle/>
          <a:p>
            <a:pPr lvl="1" indent="-457200" algn="just">
              <a:lnSpc>
                <a:spcPts val="2900"/>
              </a:lnSpc>
              <a:spcBef>
                <a:spcPts val="0"/>
              </a:spcBef>
              <a:spcAft>
                <a:spcPts val="600"/>
              </a:spcAft>
              <a:buSzPct val="100000"/>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To close the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gap</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between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fast microprocessor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and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the long time required to access DRAMs</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high performance microprocessors support an additional level of caching. </a:t>
            </a:r>
          </a:p>
          <a:p>
            <a:pPr lvl="1" indent="-457200" algn="just">
              <a:lnSpc>
                <a:spcPts val="2900"/>
              </a:lnSpc>
              <a:spcBef>
                <a:spcPts val="0"/>
              </a:spcBef>
              <a:spcAft>
                <a:spcPts val="600"/>
              </a:spcAft>
              <a:buSzPct val="100000"/>
              <a:buFont typeface="Symbol" panose="05050102010706020507" pitchFamily="18" charset="2"/>
              <a:buChar char="¨"/>
            </a:pP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This second-level cache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二级高速缓冲存储器</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often is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off-chip</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in a separate set of SRAMs, is accessed whenever a miss occurs in primary cache. </a:t>
            </a:r>
          </a:p>
          <a:p>
            <a:pPr lvl="1" indent="-457200" algn="just">
              <a:lnSpc>
                <a:spcPts val="2900"/>
              </a:lnSpc>
              <a:spcBef>
                <a:spcPts val="0"/>
              </a:spcBef>
              <a:spcAft>
                <a:spcPts val="600"/>
              </a:spcAft>
              <a:buSzPct val="100000"/>
              <a:buFont typeface="Symbol" panose="05050102010706020507" pitchFamily="18" charset="2"/>
              <a:buChar char="¨"/>
            </a:pP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If second-level cache hits</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the miss penalty will be the access time of the second-level cache, much less than that of main memory. </a:t>
            </a:r>
          </a:p>
          <a:p>
            <a:pPr lvl="1" indent="-457200" algn="just">
              <a:lnSpc>
                <a:spcPts val="2900"/>
              </a:lnSpc>
              <a:spcBef>
                <a:spcPts val="0"/>
              </a:spcBef>
              <a:spcAft>
                <a:spcPts val="600"/>
              </a:spcAft>
              <a:buSzPct val="100000"/>
              <a:buFont typeface="Symbol" panose="05050102010706020507" pitchFamily="18" charset="2"/>
              <a:buChar char="¨"/>
            </a:pP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If neither the primary nor secondary cache hits</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 main memory access is required. </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Text Box 3"/>
          <p:cNvSpPr txBox="1">
            <a:spLocks noChangeArrowheads="1"/>
          </p:cNvSpPr>
          <p:nvPr/>
        </p:nvSpPr>
        <p:spPr bwMode="auto">
          <a:xfrm>
            <a:off x="1316037" y="1051755"/>
            <a:ext cx="6472238" cy="83317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defRPr>
            </a:lvl9pPr>
          </a:lstStyle>
          <a:p>
            <a:pPr algn="ctr">
              <a:lnSpc>
                <a:spcPct val="90000"/>
              </a:lnSpc>
              <a:spcBef>
                <a:spcPct val="20000"/>
              </a:spcBef>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Reducing Miss Penalty Using Multilevel Caches</a:t>
            </a:r>
          </a:p>
          <a:p>
            <a:pPr algn="ctr">
              <a:lnSpc>
                <a:spcPct val="90000"/>
              </a:lnSpc>
              <a:spcBef>
                <a:spcPct val="20000"/>
              </a:spcBef>
            </a:pPr>
            <a:r>
              <a:rPr lang="zh-CN" altLang="en-US" dirty="0">
                <a:solidFill>
                  <a:srgbClr val="A50021"/>
                </a:solidFill>
                <a:latin typeface="Times New Roman" panose="02020603050405020304" pitchFamily="18" charset="0"/>
                <a:ea typeface="宋体" panose="02010600030101010101" pitchFamily="2" charset="-122"/>
                <a:cs typeface="Times New Roman" panose="02020603050405020304" pitchFamily="18" charset="0"/>
              </a:rPr>
              <a:t>采用多级</a:t>
            </a:r>
            <a:r>
              <a:rPr lang="en-US" altLang="zh-CN" dirty="0">
                <a:solidFill>
                  <a:srgbClr val="A5002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dirty="0">
                <a:solidFill>
                  <a:srgbClr val="A50021"/>
                </a:solidFill>
                <a:latin typeface="Times New Roman" panose="02020603050405020304" pitchFamily="18" charset="0"/>
                <a:ea typeface="宋体" panose="02010600030101010101" pitchFamily="2" charset="-122"/>
                <a:cs typeface="Times New Roman" panose="02020603050405020304" pitchFamily="18" charset="0"/>
              </a:rPr>
              <a:t>来降低缺失惩罚</a:t>
            </a:r>
          </a:p>
        </p:txBody>
      </p:sp>
    </p:spTree>
    <p:extLst>
      <p:ext uri="{BB962C8B-B14F-4D97-AF65-F5344CB8AC3E}">
        <p14:creationId xmlns:p14="http://schemas.microsoft.com/office/powerpoint/2010/main" val="9840344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7846700"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4.3 Measuring and Improving Cache Performance</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92174" y="1104150"/>
            <a:ext cx="8919964" cy="2926442"/>
          </a:xfrm>
          <a:prstGeom prst="rect">
            <a:avLst/>
          </a:prstGeom>
        </p:spPr>
        <p:txBody>
          <a:bodyPr wrap="square">
            <a:spAutoFit/>
          </a:bodyPr>
          <a:lstStyle/>
          <a:p>
            <a:pPr lvl="1" indent="-457200" algn="just">
              <a:lnSpc>
                <a:spcPts val="2900"/>
              </a:lnSpc>
              <a:spcBef>
                <a:spcPts val="0"/>
              </a:spcBef>
              <a:spcAft>
                <a:spcPts val="600"/>
              </a:spcAft>
              <a:buSzPct val="100000"/>
              <a:buFont typeface="Symbol" panose="05050102010706020507" pitchFamily="18" charset="2"/>
              <a:buChar char="¨"/>
            </a:pP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Example: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Performance of Multilevel Caches.</a:t>
            </a:r>
          </a:p>
          <a:p>
            <a:pPr lvl="1" indent="-457200" algn="just">
              <a:lnSpc>
                <a:spcPts val="2900"/>
              </a:lnSpc>
              <a:spcBef>
                <a:spcPts val="0"/>
              </a:spcBef>
              <a:spcAft>
                <a:spcPts val="600"/>
              </a:spcAft>
              <a:buSzPct val="100000"/>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Suppose: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base CPI=1.0</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clock rate=500MHz</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main memory access time=200ns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(including all miss handling),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miss rate at primary cache is 5%. </a:t>
            </a:r>
          </a:p>
          <a:p>
            <a:pPr lvl="1" indent="-457200" algn="just">
              <a:lnSpc>
                <a:spcPts val="2900"/>
              </a:lnSpc>
              <a:spcBef>
                <a:spcPts val="0"/>
              </a:spcBef>
              <a:spcAft>
                <a:spcPts val="600"/>
              </a:spcAft>
              <a:buSzPct val="100000"/>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If add a secondary cache, has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20ns access time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for either hit or miss, large enough to reduce miss rate to main memory to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a:p>
            <a:pPr lvl="1" indent="-457200" algn="just">
              <a:lnSpc>
                <a:spcPts val="2900"/>
              </a:lnSpc>
              <a:spcBef>
                <a:spcPts val="0"/>
              </a:spcBef>
              <a:spcAft>
                <a:spcPts val="600"/>
              </a:spcAft>
              <a:buSzPct val="100000"/>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How much faster will machine be ? </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451477068"/>
      </p:ext>
    </p:extLst>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7846700"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4.3 Measuring and Improving Cache Performance</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92174" y="1104150"/>
            <a:ext cx="8919964" cy="913070"/>
          </a:xfrm>
          <a:prstGeom prst="rect">
            <a:avLst/>
          </a:prstGeom>
        </p:spPr>
        <p:txBody>
          <a:bodyPr wrap="square">
            <a:spAutoFit/>
          </a:bodyPr>
          <a:lstStyle/>
          <a:p>
            <a:pPr lvl="1" indent="-457200" algn="just">
              <a:lnSpc>
                <a:spcPts val="2900"/>
              </a:lnSpc>
              <a:spcBef>
                <a:spcPts val="0"/>
              </a:spcBef>
              <a:spcAft>
                <a:spcPts val="600"/>
              </a:spcAft>
              <a:buSzPct val="100000"/>
              <a:buFont typeface="Symbol" panose="05050102010706020507" pitchFamily="18" charset="2"/>
              <a:buChar char="¨"/>
            </a:pP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Answer: </a:t>
            </a:r>
          </a:p>
          <a:p>
            <a:pPr lvl="1" indent="-457200" algn="just">
              <a:lnSpc>
                <a:spcPts val="2900"/>
              </a:lnSpc>
              <a:spcBef>
                <a:spcPts val="0"/>
              </a:spcBef>
              <a:spcAft>
                <a:spcPts val="600"/>
              </a:spcAft>
              <a:buSzPct val="100000"/>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The miss penalty to main memory is:</a:t>
            </a:r>
          </a:p>
        </p:txBody>
      </p:sp>
      <mc:AlternateContent xmlns:mc="http://schemas.openxmlformats.org/markup-compatibility/2006" xmlns:a14="http://schemas.microsoft.com/office/drawing/2010/main">
        <mc:Choice Requires="a14">
          <p:sp>
            <p:nvSpPr>
              <p:cNvPr id="2" name="文本框 1"/>
              <p:cNvSpPr txBox="1"/>
              <p:nvPr/>
            </p:nvSpPr>
            <p:spPr>
              <a:xfrm>
                <a:off x="2627784" y="2171230"/>
                <a:ext cx="4237762" cy="9962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CN" b="0" i="1" smtClean="0">
                              <a:solidFill>
                                <a:schemeClr val="tx1"/>
                              </a:solidFill>
                              <a:latin typeface="Cambria Math" panose="02040503050406030204" pitchFamily="18" charset="0"/>
                            </a:rPr>
                          </m:ctrlPr>
                        </m:fPr>
                        <m:num>
                          <m:r>
                            <a:rPr lang="en-US" altLang="zh-CN" b="0" i="0">
                              <a:solidFill>
                                <a:schemeClr val="tx1"/>
                              </a:solidFill>
                              <a:latin typeface="Cambria Math" panose="02040503050406030204" pitchFamily="18" charset="0"/>
                            </a:rPr>
                            <m:t>200 </m:t>
                          </m:r>
                          <m:r>
                            <m:rPr>
                              <m:sty m:val="p"/>
                            </m:rPr>
                            <a:rPr lang="en-US" altLang="zh-CN" b="0" i="0">
                              <a:solidFill>
                                <a:schemeClr val="tx1"/>
                              </a:solidFill>
                              <a:latin typeface="Cambria Math" panose="02040503050406030204" pitchFamily="18" charset="0"/>
                            </a:rPr>
                            <m:t>ns</m:t>
                          </m:r>
                        </m:num>
                        <m:den>
                          <m:r>
                            <a:rPr lang="en-US" altLang="zh-CN" b="0" i="0">
                              <a:solidFill>
                                <a:schemeClr val="tx1"/>
                              </a:solidFill>
                              <a:latin typeface="Cambria Math" panose="02040503050406030204" pitchFamily="18" charset="0"/>
                            </a:rPr>
                            <m:t>2</m:t>
                          </m:r>
                          <m:f>
                            <m:fPr>
                              <m:ctrlPr>
                                <a:rPr lang="en-US" altLang="zh-CN" b="0" i="1">
                                  <a:solidFill>
                                    <a:schemeClr val="tx1"/>
                                  </a:solidFill>
                                  <a:latin typeface="Cambria Math" panose="02040503050406030204" pitchFamily="18" charset="0"/>
                                </a:rPr>
                              </m:ctrlPr>
                            </m:fPr>
                            <m:num>
                              <m:r>
                                <m:rPr>
                                  <m:sty m:val="p"/>
                                </m:rPr>
                                <a:rPr lang="en-US" altLang="zh-CN" b="0" i="0">
                                  <a:solidFill>
                                    <a:schemeClr val="tx1"/>
                                  </a:solidFill>
                                  <a:latin typeface="Cambria Math" panose="02040503050406030204" pitchFamily="18" charset="0"/>
                                </a:rPr>
                                <m:t>ns</m:t>
                              </m:r>
                            </m:num>
                            <m:den>
                              <m:r>
                                <m:rPr>
                                  <m:sty m:val="p"/>
                                </m:rPr>
                                <a:rPr lang="en-US" altLang="zh-CN" b="0" i="0">
                                  <a:solidFill>
                                    <a:schemeClr val="tx1"/>
                                  </a:solidFill>
                                  <a:latin typeface="Cambria Math" panose="02040503050406030204" pitchFamily="18" charset="0"/>
                                </a:rPr>
                                <m:t>clock</m:t>
                              </m:r>
                              <m:r>
                                <a:rPr lang="en-US" altLang="zh-CN" b="0" i="0">
                                  <a:solidFill>
                                    <a:schemeClr val="tx1"/>
                                  </a:solidFill>
                                  <a:latin typeface="Cambria Math" panose="02040503050406030204" pitchFamily="18" charset="0"/>
                                </a:rPr>
                                <m:t> </m:t>
                              </m:r>
                              <m:r>
                                <m:rPr>
                                  <m:sty m:val="p"/>
                                </m:rPr>
                                <a:rPr lang="en-US" altLang="zh-CN" b="0" i="0">
                                  <a:solidFill>
                                    <a:schemeClr val="tx1"/>
                                  </a:solidFill>
                                  <a:latin typeface="Cambria Math" panose="02040503050406030204" pitchFamily="18" charset="0"/>
                                </a:rPr>
                                <m:t>cycle</m:t>
                              </m:r>
                            </m:den>
                          </m:f>
                        </m:den>
                      </m:f>
                      <m:r>
                        <a:rPr lang="en-US" altLang="zh-CN" b="0" i="0" smtClean="0">
                          <a:solidFill>
                            <a:schemeClr val="tx1"/>
                          </a:solidFill>
                          <a:latin typeface="Cambria Math" panose="02040503050406030204" pitchFamily="18" charset="0"/>
                        </a:rPr>
                        <m:t>=100 </m:t>
                      </m:r>
                      <m:r>
                        <m:rPr>
                          <m:sty m:val="p"/>
                        </m:rPr>
                        <a:rPr lang="en-US" altLang="zh-CN" b="0" i="0" smtClean="0">
                          <a:solidFill>
                            <a:schemeClr val="tx1"/>
                          </a:solidFill>
                          <a:latin typeface="Cambria Math" panose="02040503050406030204" pitchFamily="18" charset="0"/>
                        </a:rPr>
                        <m:t>clock</m:t>
                      </m:r>
                      <m:r>
                        <a:rPr lang="en-US" altLang="zh-CN" b="0" i="0" smtClean="0">
                          <a:solidFill>
                            <a:schemeClr val="tx1"/>
                          </a:solidFill>
                          <a:latin typeface="Cambria Math" panose="02040503050406030204" pitchFamily="18" charset="0"/>
                        </a:rPr>
                        <m:t> </m:t>
                      </m:r>
                      <m:r>
                        <m:rPr>
                          <m:sty m:val="p"/>
                        </m:rPr>
                        <a:rPr lang="en-US" altLang="zh-CN" b="0" i="0" smtClean="0">
                          <a:solidFill>
                            <a:schemeClr val="tx1"/>
                          </a:solidFill>
                          <a:latin typeface="Cambria Math" panose="02040503050406030204" pitchFamily="18" charset="0"/>
                        </a:rPr>
                        <m:t>cycles</m:t>
                      </m:r>
                    </m:oMath>
                  </m:oMathPara>
                </a14:m>
                <a:endParaRPr lang="zh-CN" altLang="en-US" b="0" dirty="0"/>
              </a:p>
            </p:txBody>
          </p:sp>
        </mc:Choice>
        <mc:Fallback xmlns="">
          <p:sp>
            <p:nvSpPr>
              <p:cNvPr id="2" name="文本框 1"/>
              <p:cNvSpPr txBox="1">
                <a:spLocks noRot="1" noChangeAspect="1" noMove="1" noResize="1" noEditPoints="1" noAdjustHandles="1" noChangeArrowheads="1" noChangeShapeType="1" noTextEdit="1"/>
              </p:cNvSpPr>
              <p:nvPr/>
            </p:nvSpPr>
            <p:spPr>
              <a:xfrm>
                <a:off x="2627784" y="2171230"/>
                <a:ext cx="4237762" cy="996235"/>
              </a:xfrm>
              <a:prstGeom prst="rect">
                <a:avLst/>
              </a:prstGeom>
              <a:blipFill>
                <a:blip r:embed="rId3"/>
                <a:stretch>
                  <a:fillRect/>
                </a:stretch>
              </a:blipFill>
            </p:spPr>
            <p:txBody>
              <a:bodyPr/>
              <a:lstStyle/>
              <a:p>
                <a:r>
                  <a:rPr lang="zh-CN" altLang="en-US">
                    <a:noFill/>
                  </a:rPr>
                  <a:t> </a:t>
                </a:r>
              </a:p>
            </p:txBody>
          </p:sp>
        </mc:Fallback>
      </mc:AlternateContent>
      <p:sp>
        <p:nvSpPr>
          <p:cNvPr id="3" name="矩形 2"/>
          <p:cNvSpPr/>
          <p:nvPr/>
        </p:nvSpPr>
        <p:spPr>
          <a:xfrm>
            <a:off x="92174" y="3273641"/>
            <a:ext cx="8291866" cy="443391"/>
          </a:xfrm>
          <a:prstGeom prst="rect">
            <a:avLst/>
          </a:prstGeom>
        </p:spPr>
        <p:txBody>
          <a:bodyPr wrap="square">
            <a:spAutoFit/>
          </a:bodyPr>
          <a:lstStyle/>
          <a:p>
            <a:pPr lvl="1" indent="-457200" algn="just">
              <a:lnSpc>
                <a:spcPts val="2900"/>
              </a:lnSpc>
              <a:spcBef>
                <a:spcPts val="0"/>
              </a:spcBef>
              <a:spcAft>
                <a:spcPts val="600"/>
              </a:spcAft>
              <a:buSzPct val="100000"/>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The effective CPI with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one-level of caching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is given by:</a:t>
            </a:r>
          </a:p>
        </p:txBody>
      </p:sp>
      <mc:AlternateContent xmlns:mc="http://schemas.openxmlformats.org/markup-compatibility/2006" xmlns:a14="http://schemas.microsoft.com/office/drawing/2010/main">
        <mc:Choice Requires="a14">
          <p:sp>
            <p:nvSpPr>
              <p:cNvPr id="4" name="矩形 3"/>
              <p:cNvSpPr/>
              <p:nvPr/>
            </p:nvSpPr>
            <p:spPr>
              <a:xfrm>
                <a:off x="637462" y="3822139"/>
                <a:ext cx="7829387" cy="8309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CN" b="0" smtClean="0">
                          <a:solidFill>
                            <a:schemeClr val="tx1"/>
                          </a:solidFill>
                          <a:latin typeface="Cambria Math" panose="02040503050406030204" pitchFamily="18" charset="0"/>
                        </a:rPr>
                        <m:t>t</m:t>
                      </m:r>
                      <m:r>
                        <m:rPr>
                          <m:sty m:val="p"/>
                        </m:rPr>
                        <a:rPr lang="en-US" altLang="zh-CN" b="0" i="0" smtClean="0">
                          <a:solidFill>
                            <a:schemeClr val="tx1"/>
                          </a:solidFill>
                          <a:latin typeface="Cambria Math" panose="02040503050406030204" pitchFamily="18" charset="0"/>
                        </a:rPr>
                        <m:t>otal</m:t>
                      </m:r>
                      <m:r>
                        <a:rPr lang="en-US" altLang="zh-CN" b="0" i="0" smtClean="0">
                          <a:solidFill>
                            <a:schemeClr val="tx1"/>
                          </a:solidFill>
                          <a:latin typeface="Cambria Math" panose="02040503050406030204" pitchFamily="18" charset="0"/>
                        </a:rPr>
                        <m:t> </m:t>
                      </m:r>
                      <m:r>
                        <m:rPr>
                          <m:sty m:val="p"/>
                        </m:rPr>
                        <a:rPr lang="en-US" altLang="zh-CN" b="0" i="0" smtClean="0">
                          <a:solidFill>
                            <a:schemeClr val="tx1"/>
                          </a:solidFill>
                          <a:latin typeface="Cambria Math" panose="02040503050406030204" pitchFamily="18" charset="0"/>
                        </a:rPr>
                        <m:t>CPI</m:t>
                      </m:r>
                      <m:r>
                        <a:rPr lang="en-US" altLang="zh-CN" b="0" i="0" smtClean="0">
                          <a:solidFill>
                            <a:schemeClr val="tx1"/>
                          </a:solidFill>
                          <a:latin typeface="Cambria Math" panose="02040503050406030204" pitchFamily="18" charset="0"/>
                        </a:rPr>
                        <m:t>=</m:t>
                      </m:r>
                      <m:r>
                        <m:rPr>
                          <m:sty m:val="p"/>
                        </m:rPr>
                        <a:rPr lang="en-US" altLang="zh-CN" b="0" i="0" smtClean="0">
                          <a:solidFill>
                            <a:schemeClr val="tx1"/>
                          </a:solidFill>
                          <a:latin typeface="Cambria Math" panose="02040503050406030204" pitchFamily="18" charset="0"/>
                        </a:rPr>
                        <m:t>baseCPI</m:t>
                      </m:r>
                      <m:r>
                        <a:rPr lang="en-US" altLang="zh-CN" b="0" i="0" smtClean="0">
                          <a:solidFill>
                            <a:schemeClr val="tx1"/>
                          </a:solidFill>
                          <a:latin typeface="Cambria Math" panose="02040503050406030204" pitchFamily="18" charset="0"/>
                        </a:rPr>
                        <m:t>+</m:t>
                      </m:r>
                      <m:r>
                        <m:rPr>
                          <m:sty m:val="p"/>
                        </m:rPr>
                        <a:rPr lang="en-US" altLang="zh-CN" b="0" i="0" smtClean="0">
                          <a:solidFill>
                            <a:schemeClr val="tx1"/>
                          </a:solidFill>
                          <a:latin typeface="Cambria Math" panose="02040503050406030204" pitchFamily="18" charset="0"/>
                        </a:rPr>
                        <m:t>Memory</m:t>
                      </m:r>
                      <m:r>
                        <a:rPr lang="en-US" altLang="zh-CN" b="0" i="0" smtClean="0">
                          <a:solidFill>
                            <a:schemeClr val="tx1"/>
                          </a:solidFill>
                          <a:latin typeface="Cambria Math" panose="02040503050406030204" pitchFamily="18" charset="0"/>
                        </a:rPr>
                        <m:t> </m:t>
                      </m:r>
                      <m:r>
                        <m:rPr>
                          <m:sty m:val="p"/>
                        </m:rPr>
                        <a:rPr lang="en-US" altLang="zh-CN" b="0" i="0" smtClean="0">
                          <a:solidFill>
                            <a:schemeClr val="tx1"/>
                          </a:solidFill>
                          <a:latin typeface="Cambria Math" panose="02040503050406030204" pitchFamily="18" charset="0"/>
                        </a:rPr>
                        <m:t>stall</m:t>
                      </m:r>
                      <m:r>
                        <a:rPr lang="en-US" altLang="zh-CN" b="0" i="0" smtClean="0">
                          <a:solidFill>
                            <a:schemeClr val="tx1"/>
                          </a:solidFill>
                          <a:latin typeface="Cambria Math" panose="02040503050406030204" pitchFamily="18" charset="0"/>
                        </a:rPr>
                        <m:t> </m:t>
                      </m:r>
                      <m:r>
                        <m:rPr>
                          <m:sty m:val="p"/>
                        </m:rPr>
                        <a:rPr lang="en-US" altLang="zh-CN" b="0" i="0" smtClean="0">
                          <a:solidFill>
                            <a:schemeClr val="tx1"/>
                          </a:solidFill>
                          <a:latin typeface="Cambria Math" panose="02040503050406030204" pitchFamily="18" charset="0"/>
                        </a:rPr>
                        <m:t>cycles</m:t>
                      </m:r>
                      <m:r>
                        <a:rPr lang="en-US" altLang="zh-CN" b="0" i="0" smtClean="0">
                          <a:solidFill>
                            <a:schemeClr val="tx1"/>
                          </a:solidFill>
                          <a:latin typeface="Cambria Math" panose="02040503050406030204" pitchFamily="18" charset="0"/>
                        </a:rPr>
                        <m:t> </m:t>
                      </m:r>
                      <m:r>
                        <m:rPr>
                          <m:sty m:val="p"/>
                        </m:rPr>
                        <a:rPr lang="en-US" altLang="zh-CN" b="0" i="0" smtClean="0">
                          <a:solidFill>
                            <a:schemeClr val="tx1"/>
                          </a:solidFill>
                          <a:latin typeface="Cambria Math" panose="02040503050406030204" pitchFamily="18" charset="0"/>
                        </a:rPr>
                        <m:t>per</m:t>
                      </m:r>
                      <m:r>
                        <a:rPr lang="en-US" altLang="zh-CN" b="0" i="0" smtClean="0">
                          <a:solidFill>
                            <a:schemeClr val="tx1"/>
                          </a:solidFill>
                          <a:latin typeface="Cambria Math" panose="02040503050406030204" pitchFamily="18" charset="0"/>
                        </a:rPr>
                        <m:t> </m:t>
                      </m:r>
                      <m:r>
                        <m:rPr>
                          <m:sty m:val="p"/>
                        </m:rPr>
                        <a:rPr lang="en-US" altLang="zh-CN" b="0" i="0" smtClean="0">
                          <a:solidFill>
                            <a:schemeClr val="tx1"/>
                          </a:solidFill>
                          <a:latin typeface="Cambria Math" panose="02040503050406030204" pitchFamily="18" charset="0"/>
                        </a:rPr>
                        <m:t>instruction</m:t>
                      </m:r>
                    </m:oMath>
                    <m:oMath xmlns:m="http://schemas.openxmlformats.org/officeDocument/2006/math">
                      <m:r>
                        <a:rPr lang="en-US" altLang="zh-CN" b="0" i="1" smtClean="0">
                          <a:solidFill>
                            <a:schemeClr val="tx1"/>
                          </a:solidFill>
                          <a:latin typeface="Cambria Math" panose="02040503050406030204" pitchFamily="18" charset="0"/>
                        </a:rPr>
                        <m:t>=1.0+5%</m:t>
                      </m:r>
                      <m:r>
                        <a:rPr lang="en-US" altLang="zh-CN" b="0" i="1" smtClean="0">
                          <a:solidFill>
                            <a:schemeClr val="tx1"/>
                          </a:solidFill>
                          <a:latin typeface="Cambria Math" panose="02040503050406030204" pitchFamily="18" charset="0"/>
                          <a:ea typeface="Cambria Math" panose="02040503050406030204" pitchFamily="18" charset="0"/>
                        </a:rPr>
                        <m:t>×100=6.0</m:t>
                      </m:r>
                    </m:oMath>
                  </m:oMathPara>
                </a14:m>
                <a:endParaRPr lang="zh-CN" altLang="en-US" dirty="0"/>
              </a:p>
            </p:txBody>
          </p:sp>
        </mc:Choice>
        <mc:Fallback xmlns="">
          <p:sp>
            <p:nvSpPr>
              <p:cNvPr id="4" name="矩形 3"/>
              <p:cNvSpPr>
                <a:spLocks noRot="1" noChangeAspect="1" noMove="1" noResize="1" noEditPoints="1" noAdjustHandles="1" noChangeArrowheads="1" noChangeShapeType="1" noTextEdit="1"/>
              </p:cNvSpPr>
              <p:nvPr/>
            </p:nvSpPr>
            <p:spPr>
              <a:xfrm>
                <a:off x="637462" y="3822139"/>
                <a:ext cx="7829387" cy="830997"/>
              </a:xfrm>
              <a:prstGeom prst="rect">
                <a:avLst/>
              </a:prstGeom>
              <a:blipFill>
                <a:blip r:embed="rId4"/>
                <a:stretch>
                  <a:fillRect b="-14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40303200"/>
      </p:ext>
    </p:extLst>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7846700"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4.3 Measuring and Improving Cache Performance</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92174" y="1104150"/>
            <a:ext cx="8919964" cy="443391"/>
          </a:xfrm>
          <a:prstGeom prst="rect">
            <a:avLst/>
          </a:prstGeom>
        </p:spPr>
        <p:txBody>
          <a:bodyPr wrap="square">
            <a:spAutoFit/>
          </a:bodyPr>
          <a:lstStyle/>
          <a:p>
            <a:pPr lvl="1" indent="-457200" algn="just">
              <a:lnSpc>
                <a:spcPts val="2900"/>
              </a:lnSpc>
              <a:spcBef>
                <a:spcPts val="0"/>
              </a:spcBef>
              <a:spcAft>
                <a:spcPts val="600"/>
              </a:spcAft>
              <a:buSzPct val="100000"/>
              <a:buFont typeface="Symbol" panose="05050102010706020507" pitchFamily="18" charset="2"/>
              <a:buChar char="¨"/>
            </a:pP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Answer: </a:t>
            </a:r>
          </a:p>
        </p:txBody>
      </p:sp>
      <mc:AlternateContent xmlns:mc="http://schemas.openxmlformats.org/markup-compatibility/2006" xmlns:a14="http://schemas.microsoft.com/office/drawing/2010/main">
        <mc:Choice Requires="a14">
          <p:sp>
            <p:nvSpPr>
              <p:cNvPr id="2" name="文本框 1"/>
              <p:cNvSpPr txBox="1"/>
              <p:nvPr/>
            </p:nvSpPr>
            <p:spPr>
              <a:xfrm>
                <a:off x="2699792" y="2477999"/>
                <a:ext cx="4067845" cy="9962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CN" b="0" i="1" smtClean="0">
                              <a:solidFill>
                                <a:schemeClr val="tx1"/>
                              </a:solidFill>
                              <a:latin typeface="Cambria Math" panose="02040503050406030204" pitchFamily="18" charset="0"/>
                            </a:rPr>
                          </m:ctrlPr>
                        </m:fPr>
                        <m:num>
                          <m:r>
                            <a:rPr lang="en-US" altLang="zh-CN" b="0" i="0">
                              <a:solidFill>
                                <a:schemeClr val="tx1"/>
                              </a:solidFill>
                              <a:latin typeface="Cambria Math" panose="02040503050406030204" pitchFamily="18" charset="0"/>
                            </a:rPr>
                            <m:t>20 </m:t>
                          </m:r>
                          <m:r>
                            <m:rPr>
                              <m:sty m:val="p"/>
                            </m:rPr>
                            <a:rPr lang="en-US" altLang="zh-CN" b="0" i="0">
                              <a:solidFill>
                                <a:schemeClr val="tx1"/>
                              </a:solidFill>
                              <a:latin typeface="Cambria Math" panose="02040503050406030204" pitchFamily="18" charset="0"/>
                            </a:rPr>
                            <m:t>ns</m:t>
                          </m:r>
                        </m:num>
                        <m:den>
                          <m:r>
                            <a:rPr lang="en-US" altLang="zh-CN" b="0" i="0">
                              <a:solidFill>
                                <a:schemeClr val="tx1"/>
                              </a:solidFill>
                              <a:latin typeface="Cambria Math" panose="02040503050406030204" pitchFamily="18" charset="0"/>
                            </a:rPr>
                            <m:t>2</m:t>
                          </m:r>
                          <m:f>
                            <m:fPr>
                              <m:ctrlPr>
                                <a:rPr lang="en-US" altLang="zh-CN" b="0" i="1">
                                  <a:solidFill>
                                    <a:schemeClr val="tx1"/>
                                  </a:solidFill>
                                  <a:latin typeface="Cambria Math" panose="02040503050406030204" pitchFamily="18" charset="0"/>
                                </a:rPr>
                              </m:ctrlPr>
                            </m:fPr>
                            <m:num>
                              <m:r>
                                <m:rPr>
                                  <m:sty m:val="p"/>
                                </m:rPr>
                                <a:rPr lang="en-US" altLang="zh-CN" b="0" i="0">
                                  <a:solidFill>
                                    <a:schemeClr val="tx1"/>
                                  </a:solidFill>
                                  <a:latin typeface="Cambria Math" panose="02040503050406030204" pitchFamily="18" charset="0"/>
                                </a:rPr>
                                <m:t>ns</m:t>
                              </m:r>
                            </m:num>
                            <m:den>
                              <m:r>
                                <m:rPr>
                                  <m:sty m:val="p"/>
                                </m:rPr>
                                <a:rPr lang="en-US" altLang="zh-CN" b="0" i="0">
                                  <a:solidFill>
                                    <a:schemeClr val="tx1"/>
                                  </a:solidFill>
                                  <a:latin typeface="Cambria Math" panose="02040503050406030204" pitchFamily="18" charset="0"/>
                                </a:rPr>
                                <m:t>clock</m:t>
                              </m:r>
                              <m:r>
                                <a:rPr lang="en-US" altLang="zh-CN" b="0" i="0">
                                  <a:solidFill>
                                    <a:schemeClr val="tx1"/>
                                  </a:solidFill>
                                  <a:latin typeface="Cambria Math" panose="02040503050406030204" pitchFamily="18" charset="0"/>
                                </a:rPr>
                                <m:t> </m:t>
                              </m:r>
                              <m:r>
                                <m:rPr>
                                  <m:sty m:val="p"/>
                                </m:rPr>
                                <a:rPr lang="en-US" altLang="zh-CN" b="0" i="0">
                                  <a:solidFill>
                                    <a:schemeClr val="tx1"/>
                                  </a:solidFill>
                                  <a:latin typeface="Cambria Math" panose="02040503050406030204" pitchFamily="18" charset="0"/>
                                </a:rPr>
                                <m:t>cycle</m:t>
                              </m:r>
                            </m:den>
                          </m:f>
                        </m:den>
                      </m:f>
                      <m:r>
                        <a:rPr lang="en-US" altLang="zh-CN" b="0" i="0" smtClean="0">
                          <a:solidFill>
                            <a:schemeClr val="tx1"/>
                          </a:solidFill>
                          <a:latin typeface="Cambria Math" panose="02040503050406030204" pitchFamily="18" charset="0"/>
                        </a:rPr>
                        <m:t>=10 </m:t>
                      </m:r>
                      <m:r>
                        <m:rPr>
                          <m:sty m:val="p"/>
                        </m:rPr>
                        <a:rPr lang="en-US" altLang="zh-CN" b="0" i="0" smtClean="0">
                          <a:solidFill>
                            <a:schemeClr val="tx1"/>
                          </a:solidFill>
                          <a:latin typeface="Cambria Math" panose="02040503050406030204" pitchFamily="18" charset="0"/>
                        </a:rPr>
                        <m:t>clock</m:t>
                      </m:r>
                      <m:r>
                        <a:rPr lang="en-US" altLang="zh-CN" b="0" i="0" smtClean="0">
                          <a:solidFill>
                            <a:schemeClr val="tx1"/>
                          </a:solidFill>
                          <a:latin typeface="Cambria Math" panose="02040503050406030204" pitchFamily="18" charset="0"/>
                        </a:rPr>
                        <m:t> </m:t>
                      </m:r>
                      <m:r>
                        <m:rPr>
                          <m:sty m:val="p"/>
                        </m:rPr>
                        <a:rPr lang="en-US" altLang="zh-CN" b="0" i="0" smtClean="0">
                          <a:solidFill>
                            <a:schemeClr val="tx1"/>
                          </a:solidFill>
                          <a:latin typeface="Cambria Math" panose="02040503050406030204" pitchFamily="18" charset="0"/>
                        </a:rPr>
                        <m:t>cycles</m:t>
                      </m:r>
                    </m:oMath>
                  </m:oMathPara>
                </a14:m>
                <a:endParaRPr lang="zh-CN" altLang="en-US" b="0" dirty="0"/>
              </a:p>
            </p:txBody>
          </p:sp>
        </mc:Choice>
        <mc:Fallback xmlns="">
          <p:sp>
            <p:nvSpPr>
              <p:cNvPr id="2" name="文本框 1"/>
              <p:cNvSpPr txBox="1">
                <a:spLocks noRot="1" noChangeAspect="1" noMove="1" noResize="1" noEditPoints="1" noAdjustHandles="1" noChangeArrowheads="1" noChangeShapeType="1" noTextEdit="1"/>
              </p:cNvSpPr>
              <p:nvPr/>
            </p:nvSpPr>
            <p:spPr>
              <a:xfrm>
                <a:off x="2699792" y="2477999"/>
                <a:ext cx="4067845" cy="996235"/>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p:cNvSpPr/>
              <p:nvPr/>
            </p:nvSpPr>
            <p:spPr>
              <a:xfrm>
                <a:off x="1646971" y="3789040"/>
                <a:ext cx="6173485" cy="12003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CN" b="0" smtClean="0">
                          <a:solidFill>
                            <a:schemeClr val="tx1"/>
                          </a:solidFill>
                          <a:latin typeface="Cambria Math" panose="02040503050406030204" pitchFamily="18" charset="0"/>
                        </a:rPr>
                        <m:t>t</m:t>
                      </m:r>
                      <m:r>
                        <m:rPr>
                          <m:sty m:val="p"/>
                        </m:rPr>
                        <a:rPr lang="en-US" altLang="zh-CN" b="0" i="0" smtClean="0">
                          <a:solidFill>
                            <a:schemeClr val="tx1"/>
                          </a:solidFill>
                          <a:latin typeface="Cambria Math" panose="02040503050406030204" pitchFamily="18" charset="0"/>
                        </a:rPr>
                        <m:t>otal</m:t>
                      </m:r>
                      <m:r>
                        <a:rPr lang="en-US" altLang="zh-CN" b="0" i="0" smtClean="0">
                          <a:solidFill>
                            <a:schemeClr val="tx1"/>
                          </a:solidFill>
                          <a:latin typeface="Cambria Math" panose="02040503050406030204" pitchFamily="18" charset="0"/>
                        </a:rPr>
                        <m:t> </m:t>
                      </m:r>
                      <m:r>
                        <m:rPr>
                          <m:sty m:val="p"/>
                        </m:rPr>
                        <a:rPr lang="en-US" altLang="zh-CN" b="0" i="0" smtClean="0">
                          <a:solidFill>
                            <a:schemeClr val="tx1"/>
                          </a:solidFill>
                          <a:latin typeface="Cambria Math" panose="02040503050406030204" pitchFamily="18" charset="0"/>
                        </a:rPr>
                        <m:t>CPI</m:t>
                      </m:r>
                      <m:r>
                        <a:rPr lang="en-US" altLang="zh-CN" b="0" i="0" smtClean="0">
                          <a:solidFill>
                            <a:schemeClr val="tx1"/>
                          </a:solidFill>
                          <a:latin typeface="Cambria Math" panose="02040503050406030204" pitchFamily="18" charset="0"/>
                        </a:rPr>
                        <m:t>=1+</m:t>
                      </m:r>
                      <m:r>
                        <m:rPr>
                          <m:sty m:val="p"/>
                        </m:rPr>
                        <a:rPr lang="en-US" altLang="zh-CN" b="0" i="0" smtClean="0">
                          <a:solidFill>
                            <a:schemeClr val="tx1"/>
                          </a:solidFill>
                          <a:latin typeface="Cambria Math" panose="02040503050406030204" pitchFamily="18" charset="0"/>
                        </a:rPr>
                        <m:t>Primary</m:t>
                      </m:r>
                      <m:r>
                        <a:rPr lang="en-US" altLang="zh-CN" b="0" i="0" smtClean="0">
                          <a:solidFill>
                            <a:schemeClr val="tx1"/>
                          </a:solidFill>
                          <a:latin typeface="Cambria Math" panose="02040503050406030204" pitchFamily="18" charset="0"/>
                        </a:rPr>
                        <m:t> </m:t>
                      </m:r>
                      <m:r>
                        <m:rPr>
                          <m:sty m:val="p"/>
                        </m:rPr>
                        <a:rPr lang="en-US" altLang="zh-CN" b="0" i="0" smtClean="0">
                          <a:solidFill>
                            <a:schemeClr val="tx1"/>
                          </a:solidFill>
                          <a:latin typeface="Cambria Math" panose="02040503050406030204" pitchFamily="18" charset="0"/>
                        </a:rPr>
                        <m:t>stalls</m:t>
                      </m:r>
                      <m:r>
                        <a:rPr lang="en-US" altLang="zh-CN" b="0" i="0" smtClean="0">
                          <a:solidFill>
                            <a:schemeClr val="tx1"/>
                          </a:solidFill>
                          <a:latin typeface="Cambria Math" panose="02040503050406030204" pitchFamily="18" charset="0"/>
                        </a:rPr>
                        <m:t> </m:t>
                      </m:r>
                      <m:r>
                        <m:rPr>
                          <m:sty m:val="p"/>
                        </m:rPr>
                        <a:rPr lang="en-US" altLang="zh-CN" b="0" i="0" smtClean="0">
                          <a:solidFill>
                            <a:schemeClr val="tx1"/>
                          </a:solidFill>
                          <a:latin typeface="Cambria Math" panose="02040503050406030204" pitchFamily="18" charset="0"/>
                        </a:rPr>
                        <m:t>per</m:t>
                      </m:r>
                      <m:r>
                        <a:rPr lang="en-US" altLang="zh-CN" b="0" i="0" smtClean="0">
                          <a:solidFill>
                            <a:schemeClr val="tx1"/>
                          </a:solidFill>
                          <a:latin typeface="Cambria Math" panose="02040503050406030204" pitchFamily="18" charset="0"/>
                        </a:rPr>
                        <m:t> </m:t>
                      </m:r>
                      <m:r>
                        <m:rPr>
                          <m:sty m:val="p"/>
                        </m:rPr>
                        <a:rPr lang="en-US" altLang="zh-CN" b="0" i="0" smtClean="0">
                          <a:solidFill>
                            <a:schemeClr val="tx1"/>
                          </a:solidFill>
                          <a:latin typeface="Cambria Math" panose="02040503050406030204" pitchFamily="18" charset="0"/>
                        </a:rPr>
                        <m:t>instruction</m:t>
                      </m:r>
                    </m:oMath>
                    <m:oMath xmlns:m="http://schemas.openxmlformats.org/officeDocument/2006/math">
                      <m:r>
                        <a:rPr lang="en-US" altLang="zh-CN" b="0" i="0" smtClean="0">
                          <a:solidFill>
                            <a:schemeClr val="tx1"/>
                          </a:solidFill>
                          <a:latin typeface="Cambria Math" panose="02040503050406030204" pitchFamily="18" charset="0"/>
                        </a:rPr>
                        <m:t>+</m:t>
                      </m:r>
                      <m:r>
                        <m:rPr>
                          <m:sty m:val="p"/>
                        </m:rPr>
                        <a:rPr lang="en-US" altLang="zh-CN" b="0" i="0" smtClean="0">
                          <a:solidFill>
                            <a:schemeClr val="tx1"/>
                          </a:solidFill>
                          <a:latin typeface="Cambria Math" panose="02040503050406030204" pitchFamily="18" charset="0"/>
                        </a:rPr>
                        <m:t>Secondary</m:t>
                      </m:r>
                      <m:r>
                        <a:rPr lang="en-US" altLang="zh-CN" b="0" i="0" smtClean="0">
                          <a:solidFill>
                            <a:schemeClr val="tx1"/>
                          </a:solidFill>
                          <a:latin typeface="Cambria Math" panose="02040503050406030204" pitchFamily="18" charset="0"/>
                        </a:rPr>
                        <m:t> </m:t>
                      </m:r>
                      <m:r>
                        <m:rPr>
                          <m:sty m:val="p"/>
                        </m:rPr>
                        <a:rPr lang="en-US" altLang="zh-CN" b="0" i="0" smtClean="0">
                          <a:solidFill>
                            <a:schemeClr val="tx1"/>
                          </a:solidFill>
                          <a:latin typeface="Cambria Math" panose="02040503050406030204" pitchFamily="18" charset="0"/>
                        </a:rPr>
                        <m:t>stalls</m:t>
                      </m:r>
                      <m:r>
                        <a:rPr lang="en-US" altLang="zh-CN" b="0" i="0" smtClean="0">
                          <a:solidFill>
                            <a:schemeClr val="tx1"/>
                          </a:solidFill>
                          <a:latin typeface="Cambria Math" panose="02040503050406030204" pitchFamily="18" charset="0"/>
                        </a:rPr>
                        <m:t> </m:t>
                      </m:r>
                      <m:r>
                        <m:rPr>
                          <m:sty m:val="p"/>
                        </m:rPr>
                        <a:rPr lang="en-US" altLang="zh-CN" b="0" i="0" smtClean="0">
                          <a:solidFill>
                            <a:schemeClr val="tx1"/>
                          </a:solidFill>
                          <a:latin typeface="Cambria Math" panose="02040503050406030204" pitchFamily="18" charset="0"/>
                        </a:rPr>
                        <m:t>per</m:t>
                      </m:r>
                      <m:r>
                        <a:rPr lang="en-US" altLang="zh-CN" b="0" i="0" smtClean="0">
                          <a:solidFill>
                            <a:schemeClr val="tx1"/>
                          </a:solidFill>
                          <a:latin typeface="Cambria Math" panose="02040503050406030204" pitchFamily="18" charset="0"/>
                        </a:rPr>
                        <m:t> </m:t>
                      </m:r>
                      <m:r>
                        <m:rPr>
                          <m:sty m:val="p"/>
                        </m:rPr>
                        <a:rPr lang="en-US" altLang="zh-CN" b="0" i="0" smtClean="0">
                          <a:solidFill>
                            <a:schemeClr val="tx1"/>
                          </a:solidFill>
                          <a:latin typeface="Cambria Math" panose="02040503050406030204" pitchFamily="18" charset="0"/>
                        </a:rPr>
                        <m:t>instruction</m:t>
                      </m:r>
                    </m:oMath>
                    <m:oMath xmlns:m="http://schemas.openxmlformats.org/officeDocument/2006/math">
                      <m:r>
                        <a:rPr lang="en-US" altLang="zh-CN" b="0" i="1" smtClean="0">
                          <a:solidFill>
                            <a:schemeClr val="tx1"/>
                          </a:solidFill>
                          <a:latin typeface="Cambria Math" panose="02040503050406030204" pitchFamily="18" charset="0"/>
                        </a:rPr>
                        <m:t>=1.0+5%</m:t>
                      </m:r>
                      <m:r>
                        <a:rPr lang="en-US" altLang="zh-CN" b="0" i="1" smtClean="0">
                          <a:solidFill>
                            <a:schemeClr val="tx1"/>
                          </a:solidFill>
                          <a:latin typeface="Cambria Math" panose="02040503050406030204" pitchFamily="18" charset="0"/>
                          <a:ea typeface="Cambria Math" panose="02040503050406030204" pitchFamily="18" charset="0"/>
                        </a:rPr>
                        <m:t>×10+2%×100=3.5</m:t>
                      </m:r>
                    </m:oMath>
                  </m:oMathPara>
                </a14:m>
                <a:endParaRPr lang="zh-CN" altLang="en-US" dirty="0"/>
              </a:p>
            </p:txBody>
          </p:sp>
        </mc:Choice>
        <mc:Fallback xmlns="">
          <p:sp>
            <p:nvSpPr>
              <p:cNvPr id="4" name="矩形 3"/>
              <p:cNvSpPr>
                <a:spLocks noRot="1" noChangeAspect="1" noMove="1" noResize="1" noEditPoints="1" noAdjustHandles="1" noChangeArrowheads="1" noChangeShapeType="1" noTextEdit="1"/>
              </p:cNvSpPr>
              <p:nvPr/>
            </p:nvSpPr>
            <p:spPr>
              <a:xfrm>
                <a:off x="1646971" y="3789040"/>
                <a:ext cx="6173485" cy="1200329"/>
              </a:xfrm>
              <a:prstGeom prst="rect">
                <a:avLst/>
              </a:prstGeom>
              <a:blipFill>
                <a:blip r:embed="rId4"/>
                <a:stretch>
                  <a:fillRect b="-1020"/>
                </a:stretch>
              </a:blipFill>
            </p:spPr>
            <p:txBody>
              <a:bodyPr/>
              <a:lstStyle/>
              <a:p>
                <a:r>
                  <a:rPr lang="zh-CN" altLang="en-US">
                    <a:noFill/>
                  </a:rPr>
                  <a:t> </a:t>
                </a:r>
              </a:p>
            </p:txBody>
          </p:sp>
        </mc:Fallback>
      </mc:AlternateContent>
      <p:sp>
        <p:nvSpPr>
          <p:cNvPr id="10" name="矩形 9"/>
          <p:cNvSpPr/>
          <p:nvPr/>
        </p:nvSpPr>
        <p:spPr>
          <a:xfrm>
            <a:off x="92174" y="1557437"/>
            <a:ext cx="8919964" cy="836126"/>
          </a:xfrm>
          <a:prstGeom prst="rect">
            <a:avLst/>
          </a:prstGeom>
        </p:spPr>
        <p:txBody>
          <a:bodyPr wrap="square">
            <a:spAutoFit/>
          </a:bodyPr>
          <a:lstStyle/>
          <a:p>
            <a:pPr lvl="1" indent="-457200" algn="just">
              <a:lnSpc>
                <a:spcPts val="2900"/>
              </a:lnSpc>
              <a:spcBef>
                <a:spcPts val="0"/>
              </a:spcBef>
              <a:spcAft>
                <a:spcPts val="600"/>
              </a:spcAft>
              <a:buSzPct val="100000"/>
              <a:buFont typeface="Symbol" panose="05050102010706020507" pitchFamily="18" charset="2"/>
              <a:buChar char="¨"/>
            </a:pP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With two levels of cache</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the miss penalty for an access to the second–level cache is:</a:t>
            </a:r>
          </a:p>
        </p:txBody>
      </p:sp>
      <p:sp>
        <p:nvSpPr>
          <p:cNvPr id="6" name="矩形 5"/>
          <p:cNvSpPr/>
          <p:nvPr/>
        </p:nvSpPr>
        <p:spPr>
          <a:xfrm>
            <a:off x="198164" y="5304175"/>
            <a:ext cx="8707983" cy="461665"/>
          </a:xfrm>
          <a:prstGeom prst="rect">
            <a:avLst/>
          </a:prstGeom>
        </p:spPr>
        <p:txBody>
          <a:bodyPr wrap="square">
            <a:spAutoFit/>
          </a:bodyPr>
          <a:lstStyle/>
          <a:p>
            <a:r>
              <a:rPr lang="en-US" altLang="zh-CN" dirty="0">
                <a:solidFill>
                  <a:srgbClr val="800000"/>
                </a:solidFill>
                <a:latin typeface="Times New Roman" panose="02020603050405020304" pitchFamily="18" charset="0"/>
                <a:cs typeface="Times New Roman" panose="02020603050405020304" pitchFamily="18" charset="0"/>
              </a:rPr>
              <a:t>So, the machine with the secondary cache is faster by 6.0/3.5=1.7</a:t>
            </a:r>
            <a:endParaRPr lang="zh-CN" altLang="en-US" dirty="0">
              <a:solidFill>
                <a:srgbClr val="8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1239247"/>
      </p:ext>
    </p:extLst>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7846700"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4.3 Measuring and Improving Cache Performance</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92174" y="1104150"/>
            <a:ext cx="8919964" cy="5234766"/>
          </a:xfrm>
          <a:prstGeom prst="rect">
            <a:avLst/>
          </a:prstGeom>
        </p:spPr>
        <p:txBody>
          <a:bodyPr wrap="square">
            <a:spAutoFit/>
          </a:bodyPr>
          <a:lstStyle/>
          <a:p>
            <a:pPr lvl="1" indent="-457200" algn="just">
              <a:lnSpc>
                <a:spcPts val="2900"/>
              </a:lnSpc>
              <a:spcBef>
                <a:spcPts val="0"/>
              </a:spcBef>
              <a:spcAft>
                <a:spcPts val="600"/>
              </a:spcAft>
              <a:buSzPct val="100000"/>
              <a:buFont typeface="Symbol" panose="05050102010706020507" pitchFamily="18" charset="2"/>
              <a:buChar char="¨"/>
            </a:pP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The design consideration of 2-level caches:</a:t>
            </a:r>
          </a:p>
          <a:p>
            <a:pPr lvl="1" indent="-457200" algn="just">
              <a:lnSpc>
                <a:spcPts val="2900"/>
              </a:lnSpc>
              <a:spcBef>
                <a:spcPts val="0"/>
              </a:spcBef>
              <a:spcAft>
                <a:spcPts val="600"/>
              </a:spcAft>
              <a:buSzPct val="100000"/>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Significantly different, because the presence of other cache changes the optimal choice. </a:t>
            </a:r>
          </a:p>
          <a:p>
            <a:pPr lvl="1" indent="-457200" algn="just">
              <a:lnSpc>
                <a:spcPts val="2900"/>
              </a:lnSpc>
              <a:spcBef>
                <a:spcPts val="0"/>
              </a:spcBef>
              <a:spcAft>
                <a:spcPts val="600"/>
              </a:spcAft>
              <a:buSzPct val="100000"/>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Allows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primary to focus on minimizing hit time</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secondary to focus on miss rate to reduce penalty</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初级专注于最小化命中时间</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二级专注于命中率</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以降低惩罚</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p>
          <a:p>
            <a:pPr lvl="1" indent="-457200" algn="just">
              <a:lnSpc>
                <a:spcPts val="2900"/>
              </a:lnSpc>
              <a:spcBef>
                <a:spcPts val="0"/>
              </a:spcBef>
              <a:spcAft>
                <a:spcPts val="600"/>
              </a:spcAft>
              <a:buSzPct val="100000"/>
              <a:buFont typeface="Symbol" panose="05050102010706020507" pitchFamily="18" charset="2"/>
              <a:buChar char="¨"/>
            </a:pP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Primary</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miss penalty is significantly reduced, allowing primary to be smaller and have a higher miss rate.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初级</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由于缺失惩罚大幅降低</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使得初级</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可以更小</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有更高的缺失率</a:t>
            </a:r>
          </a:p>
          <a:p>
            <a:pPr lvl="1" indent="-457200" algn="just">
              <a:lnSpc>
                <a:spcPts val="2900"/>
              </a:lnSpc>
              <a:spcBef>
                <a:spcPts val="0"/>
              </a:spcBef>
              <a:spcAft>
                <a:spcPts val="600"/>
              </a:spcAft>
              <a:buSzPct val="100000"/>
              <a:buFont typeface="Symbol" panose="05050102010706020507" pitchFamily="18" charset="2"/>
              <a:buChar char="¨"/>
            </a:pP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Secondary</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access time becomes less important, since it affects miss penalty of primary, rather than directly affecting primary hit time.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二级</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访问时间变得不重要</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因为它影响初级的缺失惩罚</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而不是直接影响初级的命中时间</a:t>
            </a:r>
          </a:p>
        </p:txBody>
      </p:sp>
    </p:spTree>
    <p:extLst>
      <p:ext uri="{BB962C8B-B14F-4D97-AF65-F5344CB8AC3E}">
        <p14:creationId xmlns:p14="http://schemas.microsoft.com/office/powerpoint/2010/main" val="35896267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2976777" cy="479747"/>
          </a:xfrm>
        </p:spPr>
        <p:txBody>
          <a:bodyPr/>
          <a:lstStyle/>
          <a:p>
            <a:r>
              <a:rPr lang="en-US" altLang="zh-CN" sz="3200" dirty="0">
                <a:solidFill>
                  <a:srgbClr val="800000"/>
                </a:solidFill>
                <a:latin typeface="Times New Roman" panose="02020603050405020304" pitchFamily="18" charset="0"/>
                <a:ea typeface="宋体" panose="02010600030101010101" pitchFamily="2" charset="-122"/>
              </a:rPr>
              <a:t>4.1 Introduction</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9" name="Text Box 19"/>
          <p:cNvSpPr txBox="1">
            <a:spLocks noChangeArrowheads="1"/>
          </p:cNvSpPr>
          <p:nvPr/>
        </p:nvSpPr>
        <p:spPr bwMode="auto">
          <a:xfrm>
            <a:off x="117978" y="980728"/>
            <a:ext cx="8774502" cy="1387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eaLnBrk="0" fontAlgn="base" hangingPunct="0">
              <a:spcBef>
                <a:spcPct val="0"/>
              </a:spcBef>
              <a:spcAft>
                <a:spcPct val="0"/>
              </a:spcAft>
              <a:defRPr sz="2400">
                <a:solidFill>
                  <a:schemeClr val="accent1"/>
                </a:solidFill>
                <a:latin typeface="Arial" panose="020B0604020202020204" pitchFamily="34" charset="0"/>
              </a:defRPr>
            </a:lvl6pPr>
            <a:lvl7pPr marL="2971800" indent="-228600" eaLnBrk="0" fontAlgn="base" hangingPunct="0">
              <a:spcBef>
                <a:spcPct val="0"/>
              </a:spcBef>
              <a:spcAft>
                <a:spcPct val="0"/>
              </a:spcAft>
              <a:defRPr sz="2400">
                <a:solidFill>
                  <a:schemeClr val="accent1"/>
                </a:solidFill>
                <a:latin typeface="Arial" panose="020B0604020202020204" pitchFamily="34" charset="0"/>
              </a:defRPr>
            </a:lvl7pPr>
            <a:lvl8pPr marL="3429000" indent="-228600" eaLnBrk="0" fontAlgn="base" hangingPunct="0">
              <a:spcBef>
                <a:spcPct val="0"/>
              </a:spcBef>
              <a:spcAft>
                <a:spcPct val="0"/>
              </a:spcAft>
              <a:defRPr sz="2400">
                <a:solidFill>
                  <a:schemeClr val="accent1"/>
                </a:solidFill>
                <a:latin typeface="Arial" panose="020B0604020202020204" pitchFamily="34" charset="0"/>
              </a:defRPr>
            </a:lvl8pPr>
            <a:lvl9pPr marL="3886200" indent="-228600" eaLnBrk="0" fontAlgn="base" hangingPunct="0">
              <a:spcBef>
                <a:spcPct val="0"/>
              </a:spcBef>
              <a:spcAft>
                <a:spcPct val="0"/>
              </a:spcAft>
              <a:defRPr sz="2400">
                <a:solidFill>
                  <a:schemeClr val="accent1"/>
                </a:solidFill>
                <a:latin typeface="Arial" panose="020B0604020202020204" pitchFamily="34" charset="0"/>
              </a:defRPr>
            </a:lvl9pPr>
          </a:lstStyle>
          <a:p>
            <a:pPr marL="457200" indent="-457200" algn="just">
              <a:spcBef>
                <a:spcPct val="20000"/>
              </a:spcBef>
              <a:buFont typeface="Symbol" panose="05050102010706020507" pitchFamily="18" charset="2"/>
              <a:buChar char="¨"/>
            </a:pPr>
            <a:r>
              <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Figure 4.3: </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Every pair of levels in the memory hierarchy can be thought of as having an upper and lower level</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672" y="2375493"/>
            <a:ext cx="6121693" cy="4044444"/>
          </a:xfrm>
          <a:prstGeom prst="rect">
            <a:avLst/>
          </a:prstGeom>
        </p:spPr>
      </p:pic>
    </p:spTree>
    <p:extLst>
      <p:ext uri="{BB962C8B-B14F-4D97-AF65-F5344CB8AC3E}">
        <p14:creationId xmlns:p14="http://schemas.microsoft.com/office/powerpoint/2010/main" val="1355876612"/>
      </p:ext>
    </p:extLst>
  </p:cSld>
  <p:clrMapOvr>
    <a:masterClrMapping/>
  </p:clrMapOvr>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7846700"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4.3 Measuring and Improving Cache Performance</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92174" y="1104150"/>
            <a:ext cx="8919964" cy="5311711"/>
          </a:xfrm>
          <a:prstGeom prst="rect">
            <a:avLst/>
          </a:prstGeom>
        </p:spPr>
        <p:txBody>
          <a:bodyPr wrap="square">
            <a:spAutoFit/>
          </a:bodyPr>
          <a:lstStyle/>
          <a:p>
            <a:pPr lvl="1" indent="-457200" algn="just">
              <a:lnSpc>
                <a:spcPts val="2900"/>
              </a:lnSpc>
              <a:spcBef>
                <a:spcPts val="0"/>
              </a:spcBef>
              <a:spcAft>
                <a:spcPts val="600"/>
              </a:spcAft>
              <a:buSzPct val="100000"/>
              <a:buFont typeface="Symbol" panose="05050102010706020507" pitchFamily="18" charset="2"/>
              <a:buChar char="¨"/>
            </a:pP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The effect of changes:</a:t>
            </a:r>
          </a:p>
          <a:p>
            <a:pPr lvl="1" indent="-457200" algn="just">
              <a:lnSpc>
                <a:spcPts val="2900"/>
              </a:lnSpc>
              <a:spcBef>
                <a:spcPts val="0"/>
              </a:spcBef>
              <a:spcAft>
                <a:spcPts val="600"/>
              </a:spcAft>
              <a:buSzPct val="100000"/>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In comparison to single-level cache, the primary cache is often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smaller</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与单级</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相比</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初级</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通常较小</a:t>
            </a:r>
          </a:p>
          <a:p>
            <a:pPr lvl="1" indent="-457200" algn="just">
              <a:lnSpc>
                <a:spcPts val="2900"/>
              </a:lnSpc>
              <a:spcBef>
                <a:spcPts val="0"/>
              </a:spcBef>
              <a:spcAft>
                <a:spcPts val="600"/>
              </a:spcAft>
              <a:buSzPct val="100000"/>
              <a:buFont typeface="Symbol" panose="05050102010706020507" pitchFamily="18" charset="2"/>
              <a:buChar char="¨"/>
            </a:pP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Primary cache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often uses a smaller block size, with smaller cache size and reduced miss penalty.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初级</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通常采用较小的块</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较小的</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cache,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以及较低的缺失惩罚    </a:t>
            </a:r>
          </a:p>
          <a:p>
            <a:pPr lvl="1" indent="-457200" algn="just">
              <a:lnSpc>
                <a:spcPts val="2900"/>
              </a:lnSpc>
              <a:spcBef>
                <a:spcPts val="0"/>
              </a:spcBef>
              <a:spcAft>
                <a:spcPts val="600"/>
              </a:spcAft>
              <a:buSzPct val="100000"/>
              <a:buFont typeface="Symbol" panose="05050102010706020507" pitchFamily="18" charset="2"/>
              <a:buChar char="¨"/>
            </a:pP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Secondary</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be larger than in single-level cache, since access time of secondary is less critical.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二级</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较大</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因为二级的访问时间较不重要</a:t>
            </a:r>
          </a:p>
          <a:p>
            <a:pPr lvl="1" indent="-457200" algn="just">
              <a:lnSpc>
                <a:spcPts val="2900"/>
              </a:lnSpc>
              <a:spcBef>
                <a:spcPts val="0"/>
              </a:spcBef>
              <a:spcAft>
                <a:spcPts val="600"/>
              </a:spcAft>
              <a:buSzPct val="100000"/>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With larger total size, the secondary cache often will use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larger block size</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than a single-level cache.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由于二级较大</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所以采用较大块</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比单级</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p>
          <a:p>
            <a:pPr lvl="1" indent="-457200" algn="just">
              <a:lnSpc>
                <a:spcPts val="2900"/>
              </a:lnSpc>
              <a:spcBef>
                <a:spcPts val="0"/>
              </a:spcBef>
              <a:spcAft>
                <a:spcPts val="600"/>
              </a:spcAft>
              <a:buSzPct val="100000"/>
              <a:buFont typeface="Symbol" panose="05050102010706020507" pitchFamily="18" charset="2"/>
              <a:buChar char="¨"/>
            </a:pPr>
            <a:endPar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5337435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BA61A-D73A-9D29-1335-16933A536DDB}"/>
            </a:ext>
          </a:extLst>
        </p:cNvPr>
        <p:cNvGrpSpPr/>
        <p:nvPr/>
      </p:nvGrpSpPr>
      <p:grpSpPr>
        <a:xfrm>
          <a:off x="0" y="0"/>
          <a:ext cx="0" cy="0"/>
          <a:chOff x="0" y="0"/>
          <a:chExt cx="0" cy="0"/>
        </a:xfrm>
      </p:grpSpPr>
      <p:sp>
        <p:nvSpPr>
          <p:cNvPr id="14338" name="Rectangle 2">
            <a:extLst>
              <a:ext uri="{FF2B5EF4-FFF2-40B4-BE49-F238E27FC236}">
                <a16:creationId xmlns:a16="http://schemas.microsoft.com/office/drawing/2014/main" id="{AD5ECA84-BB6E-82A6-645F-88B25EA27250}"/>
              </a:ext>
            </a:extLst>
          </p:cNvPr>
          <p:cNvSpPr>
            <a:spLocks noGrp="1" noChangeArrowheads="1"/>
          </p:cNvSpPr>
          <p:nvPr>
            <p:ph type="ctrTitle"/>
          </p:nvPr>
        </p:nvSpPr>
        <p:spPr>
          <a:xfrm>
            <a:off x="1737193" y="1237626"/>
            <a:ext cx="5812489" cy="1836400"/>
          </a:xfrm>
        </p:spPr>
        <p:txBody>
          <a:bodyPr anchor="ctr"/>
          <a:lstStyle/>
          <a:p>
            <a:pPr algn="ctr">
              <a:lnSpc>
                <a:spcPct val="100000"/>
              </a:lnSpc>
            </a:pPr>
            <a:br>
              <a:rPr lang="en-US" altLang="zh-CN" dirty="0">
                <a:solidFill>
                  <a:srgbClr val="C00000"/>
                </a:solidFill>
                <a:latin typeface="Times New Roman" panose="02020603050405020304" pitchFamily="18" charset="0"/>
                <a:ea typeface="宋体" panose="02010600030101010101" pitchFamily="2" charset="-122"/>
              </a:rPr>
            </a:br>
            <a:r>
              <a:rPr lang="en-US" altLang="zh-CN" sz="4400" dirty="0">
                <a:solidFill>
                  <a:srgbClr val="C00000"/>
                </a:solidFill>
                <a:latin typeface="Times New Roman" panose="02020603050405020304" pitchFamily="18" charset="0"/>
                <a:ea typeface="宋体" panose="02010600030101010101" pitchFamily="2" charset="-122"/>
              </a:rPr>
              <a:t>Computer Architecture</a:t>
            </a:r>
            <a:br>
              <a:rPr lang="en-US" altLang="zh-CN" sz="4400" dirty="0">
                <a:solidFill>
                  <a:srgbClr val="C00000"/>
                </a:solidFill>
                <a:latin typeface="Times New Roman" panose="02020603050405020304" pitchFamily="18" charset="0"/>
                <a:ea typeface="宋体" panose="02010600030101010101" pitchFamily="2" charset="-122"/>
              </a:rPr>
            </a:br>
            <a:r>
              <a:rPr lang="zh-CN" altLang="en-US" sz="4800" dirty="0">
                <a:solidFill>
                  <a:srgbClr val="C00000"/>
                </a:solidFill>
                <a:latin typeface="华文隶书" panose="02010800040101010101" pitchFamily="2" charset="-122"/>
                <a:ea typeface="华文隶书" panose="02010800040101010101" pitchFamily="2" charset="-122"/>
              </a:rPr>
              <a:t>计算机体系结构</a:t>
            </a:r>
          </a:p>
        </p:txBody>
      </p:sp>
      <p:sp>
        <p:nvSpPr>
          <p:cNvPr id="14339" name="Text Box 8">
            <a:extLst>
              <a:ext uri="{FF2B5EF4-FFF2-40B4-BE49-F238E27FC236}">
                <a16:creationId xmlns:a16="http://schemas.microsoft.com/office/drawing/2014/main" id="{9A0F6E32-40C4-739F-453C-526040C98569}"/>
              </a:ext>
            </a:extLst>
          </p:cNvPr>
          <p:cNvSpPr txBox="1">
            <a:spLocks noChangeArrowheads="1"/>
          </p:cNvSpPr>
          <p:nvPr/>
        </p:nvSpPr>
        <p:spPr bwMode="auto">
          <a:xfrm>
            <a:off x="323850" y="3484563"/>
            <a:ext cx="8640763"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685800" indent="-190500">
              <a:lnSpc>
                <a:spcPct val="85000"/>
              </a:lnSpc>
              <a:spcBef>
                <a:spcPct val="40000"/>
              </a:spcBef>
              <a:buSzPct val="100000"/>
              <a:buChar char="•"/>
              <a:defRPr sz="2400" b="1">
                <a:solidFill>
                  <a:schemeClr val="tx1"/>
                </a:solidFill>
                <a:latin typeface="Arial" panose="020B0604020202020204" pitchFamily="34" charset="0"/>
              </a:defRPr>
            </a:lvl2pPr>
            <a:lvl3pPr marL="1257300" indent="-342900">
              <a:lnSpc>
                <a:spcPct val="85000"/>
              </a:lnSpc>
              <a:spcBef>
                <a:spcPct val="40000"/>
              </a:spcBef>
              <a:buSzPct val="100000"/>
              <a:buChar char="-"/>
              <a:defRPr sz="2400" b="1">
                <a:solidFill>
                  <a:schemeClr val="tx1"/>
                </a:solidFill>
                <a:latin typeface="Arial" panose="020B0604020202020204" pitchFamily="34" charset="0"/>
              </a:defRPr>
            </a:lvl3pPr>
            <a:lvl4pPr marL="1714500" indent="-342900">
              <a:lnSpc>
                <a:spcPct val="85000"/>
              </a:lnSpc>
              <a:spcBef>
                <a:spcPct val="20000"/>
              </a:spcBef>
              <a:buChar char="–"/>
              <a:defRPr sz="2000">
                <a:solidFill>
                  <a:schemeClr val="tx1"/>
                </a:solidFill>
                <a:latin typeface="Times New Roman" panose="02020603050405020304" pitchFamily="18" charset="0"/>
              </a:defRPr>
            </a:lvl4pPr>
            <a:lvl5pPr marL="2171700" indent="-342900">
              <a:lnSpc>
                <a:spcPct val="85000"/>
              </a:lnSpc>
              <a:spcBef>
                <a:spcPct val="20000"/>
              </a:spcBef>
              <a:buChar char="»"/>
              <a:defRPr sz="2000">
                <a:solidFill>
                  <a:schemeClr val="tx1"/>
                </a:solidFill>
                <a:latin typeface="Times New Roman" panose="02020603050405020304" pitchFamily="18" charset="0"/>
              </a:defRPr>
            </a:lvl5pPr>
            <a:lvl6pPr marL="2628900" indent="-34290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6pPr>
            <a:lvl7pPr marL="3086100" indent="-34290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7pPr>
            <a:lvl8pPr marL="3543300" indent="-34290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8pPr>
            <a:lvl9pPr marL="4000500" indent="-34290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9pPr>
          </a:lstStyle>
          <a:p>
            <a:pPr algn="ctr">
              <a:lnSpc>
                <a:spcPct val="100000"/>
              </a:lnSpc>
              <a:spcBef>
                <a:spcPct val="50000"/>
              </a:spcBef>
              <a:buSzTx/>
              <a:buFont typeface="Arial" panose="020B0604020202020204" pitchFamily="34" charset="0"/>
              <a:buNone/>
            </a:pPr>
            <a:r>
              <a:rPr lang="en-US" altLang="zh-CN" sz="2800" dirty="0">
                <a:latin typeface="Times New Roman" panose="02020603050405020304" pitchFamily="18" charset="0"/>
                <a:ea typeface="宋体" panose="02010600030101010101" pitchFamily="2" charset="-122"/>
              </a:rPr>
              <a:t>School of Computer Science and Technology                        Beijing </a:t>
            </a:r>
            <a:r>
              <a:rPr lang="en-US" altLang="zh-CN" sz="2800" dirty="0" err="1">
                <a:latin typeface="Times New Roman" panose="02020603050405020304" pitchFamily="18" charset="0"/>
                <a:ea typeface="宋体" panose="02010600030101010101" pitchFamily="2" charset="-122"/>
              </a:rPr>
              <a:t>Jiaotong</a:t>
            </a:r>
            <a:r>
              <a:rPr lang="en-US" altLang="zh-CN" sz="2800" dirty="0">
                <a:latin typeface="Times New Roman" panose="02020603050405020304" pitchFamily="18" charset="0"/>
                <a:ea typeface="宋体" panose="02010600030101010101" pitchFamily="2" charset="-122"/>
              </a:rPr>
              <a:t> </a:t>
            </a:r>
            <a:r>
              <a:rPr lang="en-US" altLang="zh-CN" sz="2800" dirty="0" err="1">
                <a:latin typeface="Times New Roman" panose="02020603050405020304" pitchFamily="18" charset="0"/>
                <a:ea typeface="宋体" panose="02010600030101010101" pitchFamily="2" charset="-122"/>
              </a:rPr>
              <a:t>Univeristy</a:t>
            </a:r>
            <a:endParaRPr lang="en-US" altLang="zh-CN" sz="2800" dirty="0">
              <a:latin typeface="Times New Roman" panose="02020603050405020304" pitchFamily="18" charset="0"/>
              <a:ea typeface="宋体" panose="02010600030101010101" pitchFamily="2" charset="-122"/>
            </a:endParaRPr>
          </a:p>
          <a:p>
            <a:pPr algn="ctr">
              <a:lnSpc>
                <a:spcPct val="100000"/>
              </a:lnSpc>
              <a:spcBef>
                <a:spcPct val="50000"/>
              </a:spcBef>
              <a:buSzTx/>
              <a:buFont typeface="Arial" panose="020B0604020202020204" pitchFamily="34" charset="0"/>
              <a:buNone/>
            </a:pPr>
            <a:r>
              <a:rPr lang="en-US" altLang="zh-CN" sz="2800" dirty="0">
                <a:latin typeface="Times New Roman" panose="02020603050405020304" pitchFamily="18" charset="0"/>
                <a:ea typeface="宋体" panose="02010600030101010101" pitchFamily="2" charset="-122"/>
              </a:rPr>
              <a:t>Yi Tian</a:t>
            </a:r>
          </a:p>
        </p:txBody>
      </p:sp>
    </p:spTree>
    <p:extLst>
      <p:ext uri="{BB962C8B-B14F-4D97-AF65-F5344CB8AC3E}">
        <p14:creationId xmlns:p14="http://schemas.microsoft.com/office/powerpoint/2010/main" val="3429748156"/>
      </p:ext>
    </p:extLst>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BF63EF-5859-54CC-B213-B90DC83F022E}"/>
            </a:ext>
          </a:extLst>
        </p:cNvPr>
        <p:cNvGrpSpPr/>
        <p:nvPr/>
      </p:nvGrpSpPr>
      <p:grpSpPr>
        <a:xfrm>
          <a:off x="0" y="0"/>
          <a:ext cx="0" cy="0"/>
          <a:chOff x="0" y="0"/>
          <a:chExt cx="0" cy="0"/>
        </a:xfrm>
      </p:grpSpPr>
      <p:sp>
        <p:nvSpPr>
          <p:cNvPr id="20482" name="Rectangle 2">
            <a:extLst>
              <a:ext uri="{FF2B5EF4-FFF2-40B4-BE49-F238E27FC236}">
                <a16:creationId xmlns:a16="http://schemas.microsoft.com/office/drawing/2014/main" id="{F38A0300-EB77-392E-CED8-5EBC49548058}"/>
              </a:ext>
            </a:extLst>
          </p:cNvPr>
          <p:cNvSpPr>
            <a:spLocks noGrp="1" noChangeArrowheads="1"/>
          </p:cNvSpPr>
          <p:nvPr>
            <p:ph type="title"/>
          </p:nvPr>
        </p:nvSpPr>
        <p:spPr>
          <a:xfrm>
            <a:off x="201613" y="225425"/>
            <a:ext cx="7846700"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4.3 Measuring and Improving Cache Performance</a:t>
            </a:r>
          </a:p>
        </p:txBody>
      </p:sp>
      <p:grpSp>
        <p:nvGrpSpPr>
          <p:cNvPr id="20489" name="组合 15">
            <a:extLst>
              <a:ext uri="{FF2B5EF4-FFF2-40B4-BE49-F238E27FC236}">
                <a16:creationId xmlns:a16="http://schemas.microsoft.com/office/drawing/2014/main" id="{4F32DE2B-A48B-762A-B886-16EC4516F405}"/>
              </a:ext>
            </a:extLst>
          </p:cNvPr>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83CEB9A7-8AEF-0992-832F-A0AAE5A7B83B}"/>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2FDB027A-A667-D197-B653-63022B07FB53}"/>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 name="矩形 11">
            <a:extLst>
              <a:ext uri="{FF2B5EF4-FFF2-40B4-BE49-F238E27FC236}">
                <a16:creationId xmlns:a16="http://schemas.microsoft.com/office/drawing/2014/main" id="{E4B2B09A-E70A-D5CE-62D3-9048BFD3BB22}"/>
              </a:ext>
            </a:extLst>
          </p:cNvPr>
          <p:cNvSpPr/>
          <p:nvPr/>
        </p:nvSpPr>
        <p:spPr>
          <a:xfrm>
            <a:off x="92043" y="2060848"/>
            <a:ext cx="8919964" cy="4337085"/>
          </a:xfrm>
          <a:prstGeom prst="rect">
            <a:avLst/>
          </a:prstGeom>
        </p:spPr>
        <p:txBody>
          <a:bodyPr wrap="square">
            <a:spAutoFit/>
          </a:bodyPr>
          <a:lstStyle/>
          <a:p>
            <a:pPr lvl="1" indent="-457200" algn="just">
              <a:lnSpc>
                <a:spcPts val="2900"/>
              </a:lnSpc>
              <a:spcBef>
                <a:spcPts val="0"/>
              </a:spcBef>
              <a:spcAft>
                <a:spcPts val="600"/>
              </a:spcAft>
              <a:buSzPct val="100000"/>
              <a:buFont typeface="Symbol" panose="05050102010706020507" pitchFamily="18" charset="2"/>
              <a:buChar char="¨"/>
            </a:pPr>
            <a:r>
              <a:rPr lang="en-US" altLang="zh-CN" i="1" u="sng"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Direct mapped (one extreme):</a:t>
            </a:r>
            <a:r>
              <a:rPr lang="en-US" altLang="zh-CN" i="1" u="sng"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where a block can be placed in exact one location in cache.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一个极端是直接映像</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一个块只能置于</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中一个位置</a:t>
            </a:r>
          </a:p>
          <a:p>
            <a:pPr lvl="1" indent="-457200" algn="just">
              <a:lnSpc>
                <a:spcPts val="2900"/>
              </a:lnSpc>
              <a:spcBef>
                <a:spcPts val="0"/>
              </a:spcBef>
              <a:spcAft>
                <a:spcPts val="600"/>
              </a:spcAft>
              <a:buSzPct val="100000"/>
              <a:buFont typeface="Symbol" panose="05050102010706020507" pitchFamily="18" charset="2"/>
              <a:buChar char="¨"/>
            </a:pPr>
            <a:r>
              <a:rPr lang="en-US" altLang="zh-CN" i="1" u="sng"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Fully associative (other extreme):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 block in memory may be associated with any entry in cache.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另一个极端是全相联</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存储器中的块可放置于</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中任何位置</a:t>
            </a:r>
          </a:p>
          <a:p>
            <a:pPr lvl="1" indent="457200" algn="just">
              <a:lnSpc>
                <a:spcPts val="2900"/>
              </a:lnSpc>
              <a:spcBef>
                <a:spcPts val="0"/>
              </a:spcBef>
              <a:spcAft>
                <a:spcPts val="0"/>
              </a:spcAft>
              <a:buSzPct val="50000"/>
              <a:buFont typeface="Wingdings" panose="05000000000000000000" pitchFamily="2" charset="2"/>
              <a:buChar char="Ø"/>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To find a block, must search all entries in cache. </a:t>
            </a:r>
          </a:p>
          <a:p>
            <a:pPr lvl="1" indent="457200" algn="just">
              <a:lnSpc>
                <a:spcPts val="2900"/>
              </a:lnSpc>
              <a:spcBef>
                <a:spcPts val="0"/>
              </a:spcBef>
              <a:spcAft>
                <a:spcPts val="0"/>
              </a:spcAft>
              <a:buSzPct val="50000"/>
              <a:buFont typeface="Wingdings" panose="05000000000000000000" pitchFamily="2" charset="2"/>
              <a:buChar char="Ø"/>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To make practical, it is done in parallel with a comparator associated with each cache entry. </a:t>
            </a:r>
          </a:p>
          <a:p>
            <a:pPr lvl="1" indent="457200" algn="just">
              <a:lnSpc>
                <a:spcPts val="2900"/>
              </a:lnSpc>
              <a:spcBef>
                <a:spcPts val="0"/>
              </a:spcBef>
              <a:spcAft>
                <a:spcPts val="0"/>
              </a:spcAft>
              <a:buSzPct val="50000"/>
              <a:buFont typeface="Wingdings" panose="05000000000000000000" pitchFamily="2" charset="2"/>
              <a:buChar char="Ø"/>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So, increase hardware cost, practical only for caches with small number of blocks.   </a:t>
            </a:r>
            <a:endPar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Text Box 4">
            <a:extLst>
              <a:ext uri="{FF2B5EF4-FFF2-40B4-BE49-F238E27FC236}">
                <a16:creationId xmlns:a16="http://schemas.microsoft.com/office/drawing/2014/main" id="{4CEA30F0-94E0-2B70-0207-6191337F2397}"/>
              </a:ext>
            </a:extLst>
          </p:cNvPr>
          <p:cNvSpPr txBox="1">
            <a:spLocks noChangeArrowheads="1"/>
          </p:cNvSpPr>
          <p:nvPr/>
        </p:nvSpPr>
        <p:spPr bwMode="auto">
          <a:xfrm>
            <a:off x="92305" y="1082136"/>
            <a:ext cx="8919702" cy="89473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defRPr>
            </a:lvl9pPr>
          </a:lstStyle>
          <a:p>
            <a:pPr algn="ctr">
              <a:spcBef>
                <a:spcPct val="30000"/>
              </a:spcBef>
            </a:pPr>
            <a:r>
              <a:rPr lang="en-US" altLang="zh-CN" sz="26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Reducing Cache Misses by More Flexible Placement of Blocks      </a:t>
            </a:r>
            <a:r>
              <a:rPr lang="zh-CN" altLang="en-US" sz="2600" b="1">
                <a:solidFill>
                  <a:srgbClr val="A50021"/>
                </a:solidFill>
                <a:latin typeface="Times New Roman" panose="02020603050405020304" pitchFamily="18" charset="0"/>
                <a:ea typeface="宋体" panose="02010600030101010101" pitchFamily="2" charset="-122"/>
                <a:cs typeface="Times New Roman" panose="02020603050405020304" pitchFamily="18" charset="0"/>
              </a:rPr>
              <a:t>通过更灵活的块布局来降低</a:t>
            </a:r>
            <a:r>
              <a:rPr lang="en-US" altLang="zh-CN" sz="2600" b="1">
                <a:solidFill>
                  <a:srgbClr val="A5002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600" b="1">
                <a:solidFill>
                  <a:srgbClr val="A50021"/>
                </a:solidFill>
                <a:latin typeface="Times New Roman" panose="02020603050405020304" pitchFamily="18" charset="0"/>
                <a:ea typeface="宋体" panose="02010600030101010101" pitchFamily="2" charset="-122"/>
                <a:cs typeface="Times New Roman" panose="02020603050405020304" pitchFamily="18" charset="0"/>
              </a:rPr>
              <a:t>缺失</a:t>
            </a:r>
          </a:p>
        </p:txBody>
      </p:sp>
    </p:spTree>
    <p:extLst>
      <p:ext uri="{BB962C8B-B14F-4D97-AF65-F5344CB8AC3E}">
        <p14:creationId xmlns:p14="http://schemas.microsoft.com/office/powerpoint/2010/main" val="10393514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4EB5E2-FA10-C00D-94A7-485421DBDC6E}"/>
            </a:ext>
          </a:extLst>
        </p:cNvPr>
        <p:cNvGrpSpPr/>
        <p:nvPr/>
      </p:nvGrpSpPr>
      <p:grpSpPr>
        <a:xfrm>
          <a:off x="0" y="0"/>
          <a:ext cx="0" cy="0"/>
          <a:chOff x="0" y="0"/>
          <a:chExt cx="0" cy="0"/>
        </a:xfrm>
      </p:grpSpPr>
      <p:sp>
        <p:nvSpPr>
          <p:cNvPr id="20482" name="Rectangle 2">
            <a:extLst>
              <a:ext uri="{FF2B5EF4-FFF2-40B4-BE49-F238E27FC236}">
                <a16:creationId xmlns:a16="http://schemas.microsoft.com/office/drawing/2014/main" id="{C8449F42-B667-5CB6-3DC7-8065DA28D7AC}"/>
              </a:ext>
            </a:extLst>
          </p:cNvPr>
          <p:cNvSpPr>
            <a:spLocks noGrp="1" noChangeArrowheads="1"/>
          </p:cNvSpPr>
          <p:nvPr>
            <p:ph type="title"/>
          </p:nvPr>
        </p:nvSpPr>
        <p:spPr>
          <a:xfrm>
            <a:off x="201613" y="225425"/>
            <a:ext cx="7846700"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4.3 Measuring and Improving Cache Performance</a:t>
            </a:r>
          </a:p>
        </p:txBody>
      </p:sp>
      <p:grpSp>
        <p:nvGrpSpPr>
          <p:cNvPr id="20489" name="组合 15">
            <a:extLst>
              <a:ext uri="{FF2B5EF4-FFF2-40B4-BE49-F238E27FC236}">
                <a16:creationId xmlns:a16="http://schemas.microsoft.com/office/drawing/2014/main" id="{395F5655-C73F-FA27-AB3C-389B5EEA24EA}"/>
              </a:ext>
            </a:extLst>
          </p:cNvPr>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C92EA15C-D0E6-BFAE-9804-F48996AA094A}"/>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7D552628-C880-E84C-730E-65B8CB19A3C9}"/>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 name="矩形 11">
            <a:extLst>
              <a:ext uri="{FF2B5EF4-FFF2-40B4-BE49-F238E27FC236}">
                <a16:creationId xmlns:a16="http://schemas.microsoft.com/office/drawing/2014/main" id="{4F2FE4D9-F5FC-591E-710E-9838B5CF08C6}"/>
              </a:ext>
            </a:extLst>
          </p:cNvPr>
          <p:cNvSpPr/>
          <p:nvPr/>
        </p:nvSpPr>
        <p:spPr>
          <a:xfrm>
            <a:off x="92043" y="1080706"/>
            <a:ext cx="8919964" cy="5003934"/>
          </a:xfrm>
          <a:prstGeom prst="rect">
            <a:avLst/>
          </a:prstGeom>
        </p:spPr>
        <p:txBody>
          <a:bodyPr wrap="square">
            <a:spAutoFit/>
          </a:bodyPr>
          <a:lstStyle/>
          <a:p>
            <a:pPr lvl="1" indent="-457200" algn="just">
              <a:lnSpc>
                <a:spcPts val="2900"/>
              </a:lnSpc>
              <a:spcBef>
                <a:spcPts val="0"/>
              </a:spcBef>
              <a:spcAft>
                <a:spcPts val="600"/>
              </a:spcAft>
              <a:buSzPct val="100000"/>
              <a:buFont typeface="Symbol" panose="05050102010706020507" pitchFamily="18" charset="2"/>
              <a:buChar char="¨"/>
            </a:pPr>
            <a:r>
              <a:rPr lang="en-US" altLang="zh-CN" i="1" u="sng"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Set associative (</a:t>
            </a:r>
            <a:r>
              <a:rPr lang="zh-CN" altLang="en-US" i="1" u="sng"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组相联</a:t>
            </a:r>
            <a:r>
              <a:rPr lang="en-US" altLang="zh-CN" i="1" u="sng"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there are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a fixed number of locations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least two) where each block can be placed.</a:t>
            </a:r>
          </a:p>
          <a:p>
            <a:pPr lvl="1" indent="457200" algn="just">
              <a:lnSpc>
                <a:spcPts val="2900"/>
              </a:lnSpc>
              <a:spcBef>
                <a:spcPts val="0"/>
              </a:spcBef>
              <a:spcAft>
                <a:spcPts val="0"/>
              </a:spcAft>
              <a:buSzPct val="50000"/>
              <a:buFont typeface="Wingdings" panose="05000000000000000000" pitchFamily="2" charset="2"/>
              <a:buChar char="Ø"/>
            </a:pP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n-way set-associative cache</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consists of a number of sets, each consists of n blocks. </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n-</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路组相联</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一些组</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每组</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n</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个块</a:t>
            </a:r>
          </a:p>
          <a:p>
            <a:pPr lvl="1" indent="457200" algn="just">
              <a:lnSpc>
                <a:spcPts val="2900"/>
              </a:lnSpc>
              <a:spcBef>
                <a:spcPts val="0"/>
              </a:spcBef>
              <a:spcAft>
                <a:spcPts val="0"/>
              </a:spcAft>
              <a:buSzPct val="50000"/>
              <a:buFont typeface="Wingdings" panose="05000000000000000000" pitchFamily="2" charset="2"/>
              <a:buChar char="Ø"/>
            </a:pP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Each block in memory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maps to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a unique set in cache</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given by the index field, and can be placed in any element of that set.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每个模块只能放到</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中唯一一组中</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但可放到该组的任何位置中</a:t>
            </a:r>
          </a:p>
          <a:p>
            <a:pPr lvl="1" indent="457200" algn="just">
              <a:lnSpc>
                <a:spcPts val="2900"/>
              </a:lnSpc>
              <a:spcBef>
                <a:spcPts val="0"/>
              </a:spcBef>
              <a:spcAft>
                <a:spcPts val="0"/>
              </a:spcAft>
              <a:buSzPct val="50000"/>
              <a:buFont typeface="Wingdings" panose="05000000000000000000" pitchFamily="2" charset="2"/>
              <a:buChar char="Ø"/>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So, is combination of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direct-mapped</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and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fully associative</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block directly mapped to a set, then all the blocks in the set are searched.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是直接映像和全相联的结合</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块直接映像到一组中</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然后搜索组中所有块 </a:t>
            </a:r>
            <a:endPar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endParaRPr>
          </a:p>
          <a:p>
            <a:pPr lvl="1" indent="457200" algn="just">
              <a:lnSpc>
                <a:spcPts val="2900"/>
              </a:lnSpc>
              <a:spcBef>
                <a:spcPts val="0"/>
              </a:spcBef>
              <a:spcAft>
                <a:spcPts val="0"/>
              </a:spcAft>
              <a:buSzPct val="50000"/>
              <a:buFont typeface="Wingdings" panose="05000000000000000000" pitchFamily="2" charset="2"/>
              <a:buChar char="Ø"/>
            </a:pPr>
            <a:endPar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2610860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39ADF6-EF5F-7E3D-BF9E-423946D0AE22}"/>
            </a:ext>
          </a:extLst>
        </p:cNvPr>
        <p:cNvGrpSpPr/>
        <p:nvPr/>
      </p:nvGrpSpPr>
      <p:grpSpPr>
        <a:xfrm>
          <a:off x="0" y="0"/>
          <a:ext cx="0" cy="0"/>
          <a:chOff x="0" y="0"/>
          <a:chExt cx="0" cy="0"/>
        </a:xfrm>
      </p:grpSpPr>
      <p:sp>
        <p:nvSpPr>
          <p:cNvPr id="20482" name="Rectangle 2">
            <a:extLst>
              <a:ext uri="{FF2B5EF4-FFF2-40B4-BE49-F238E27FC236}">
                <a16:creationId xmlns:a16="http://schemas.microsoft.com/office/drawing/2014/main" id="{FD2344C8-742C-DBDE-17FE-499E8302ED5A}"/>
              </a:ext>
            </a:extLst>
          </p:cNvPr>
          <p:cNvSpPr>
            <a:spLocks noGrp="1" noChangeArrowheads="1"/>
          </p:cNvSpPr>
          <p:nvPr>
            <p:ph type="title"/>
          </p:nvPr>
        </p:nvSpPr>
        <p:spPr>
          <a:xfrm>
            <a:off x="201613" y="225425"/>
            <a:ext cx="7846700"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4.3 Measuring and Improving Cache Performance</a:t>
            </a:r>
          </a:p>
        </p:txBody>
      </p:sp>
      <p:grpSp>
        <p:nvGrpSpPr>
          <p:cNvPr id="20489" name="组合 15">
            <a:extLst>
              <a:ext uri="{FF2B5EF4-FFF2-40B4-BE49-F238E27FC236}">
                <a16:creationId xmlns:a16="http://schemas.microsoft.com/office/drawing/2014/main" id="{E66CCB39-B828-D136-4290-6386C959F133}"/>
              </a:ext>
            </a:extLst>
          </p:cNvPr>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23177A45-1B30-E2ED-282D-2786B06BCD6B}"/>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A3D39292-6DD1-9F2A-742E-AE6A4661E19D}"/>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 name="矩形 11">
            <a:extLst>
              <a:ext uri="{FF2B5EF4-FFF2-40B4-BE49-F238E27FC236}">
                <a16:creationId xmlns:a16="http://schemas.microsoft.com/office/drawing/2014/main" id="{C67E6EED-78D4-6B34-8E71-DE7B93B1B8AD}"/>
              </a:ext>
            </a:extLst>
          </p:cNvPr>
          <p:cNvSpPr/>
          <p:nvPr/>
        </p:nvSpPr>
        <p:spPr>
          <a:xfrm>
            <a:off x="92174" y="2060848"/>
            <a:ext cx="8919964" cy="4414029"/>
          </a:xfrm>
          <a:prstGeom prst="rect">
            <a:avLst/>
          </a:prstGeom>
        </p:spPr>
        <p:txBody>
          <a:bodyPr wrap="square">
            <a:spAutoFit/>
          </a:bodyPr>
          <a:lstStyle/>
          <a:p>
            <a:pPr lvl="1" indent="-457200" algn="just">
              <a:lnSpc>
                <a:spcPts val="2900"/>
              </a:lnSpc>
              <a:spcBef>
                <a:spcPts val="0"/>
              </a:spcBef>
              <a:spcAft>
                <a:spcPts val="600"/>
              </a:spcAft>
              <a:buSzPct val="100000"/>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To close the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gap</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between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fast microprocessor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and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the long time required to access DRAMs</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high performance microprocessors support an additional level of caching. </a:t>
            </a:r>
          </a:p>
          <a:p>
            <a:pPr lvl="1" indent="-457200" algn="just">
              <a:lnSpc>
                <a:spcPts val="2900"/>
              </a:lnSpc>
              <a:spcBef>
                <a:spcPts val="0"/>
              </a:spcBef>
              <a:spcAft>
                <a:spcPts val="600"/>
              </a:spcAft>
              <a:buSzPct val="100000"/>
              <a:buFont typeface="Symbol" panose="05050102010706020507" pitchFamily="18" charset="2"/>
              <a:buChar char="¨"/>
            </a:pP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This second-level cache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二级高速缓冲存储器</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often is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off-chip</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in a separate set of SRAMs, is accessed whenever a miss occurs in primary cache. </a:t>
            </a:r>
          </a:p>
          <a:p>
            <a:pPr lvl="1" indent="-457200" algn="just">
              <a:lnSpc>
                <a:spcPts val="2900"/>
              </a:lnSpc>
              <a:spcBef>
                <a:spcPts val="0"/>
              </a:spcBef>
              <a:spcAft>
                <a:spcPts val="600"/>
              </a:spcAft>
              <a:buSzPct val="100000"/>
              <a:buFont typeface="Symbol" panose="05050102010706020507" pitchFamily="18" charset="2"/>
              <a:buChar char="¨"/>
            </a:pP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If second-level cache hits</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the miss penalty will be the access time of the second-level cache, much less than that of main memory. </a:t>
            </a:r>
          </a:p>
          <a:p>
            <a:pPr lvl="1" indent="-457200" algn="just">
              <a:lnSpc>
                <a:spcPts val="2900"/>
              </a:lnSpc>
              <a:spcBef>
                <a:spcPts val="0"/>
              </a:spcBef>
              <a:spcAft>
                <a:spcPts val="600"/>
              </a:spcAft>
              <a:buSzPct val="100000"/>
              <a:buFont typeface="Symbol" panose="05050102010706020507" pitchFamily="18" charset="2"/>
              <a:buChar char="¨"/>
            </a:pP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If neither the primary nor secondary cache hits</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 main memory access is required. </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Text Box 3">
            <a:extLst>
              <a:ext uri="{FF2B5EF4-FFF2-40B4-BE49-F238E27FC236}">
                <a16:creationId xmlns:a16="http://schemas.microsoft.com/office/drawing/2014/main" id="{6ED3CE4B-56BC-7DBF-4EE4-99BFB1C4232D}"/>
              </a:ext>
            </a:extLst>
          </p:cNvPr>
          <p:cNvSpPr txBox="1">
            <a:spLocks noChangeArrowheads="1"/>
          </p:cNvSpPr>
          <p:nvPr/>
        </p:nvSpPr>
        <p:spPr bwMode="auto">
          <a:xfrm>
            <a:off x="1316037" y="1051755"/>
            <a:ext cx="6472238" cy="83317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defRPr>
            </a:lvl9pPr>
          </a:lstStyle>
          <a:p>
            <a:pPr algn="ctr">
              <a:lnSpc>
                <a:spcPct val="90000"/>
              </a:lnSpc>
              <a:spcBef>
                <a:spcPct val="20000"/>
              </a:spcBef>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Reducing Miss Penalty Using Multilevel Caches</a:t>
            </a:r>
          </a:p>
          <a:p>
            <a:pPr algn="ctr">
              <a:lnSpc>
                <a:spcPct val="90000"/>
              </a:lnSpc>
              <a:spcBef>
                <a:spcPct val="20000"/>
              </a:spcBef>
            </a:pPr>
            <a:r>
              <a:rPr lang="zh-CN" altLang="en-US" dirty="0">
                <a:solidFill>
                  <a:srgbClr val="A50021"/>
                </a:solidFill>
                <a:latin typeface="Times New Roman" panose="02020603050405020304" pitchFamily="18" charset="0"/>
                <a:ea typeface="宋体" panose="02010600030101010101" pitchFamily="2" charset="-122"/>
                <a:cs typeface="Times New Roman" panose="02020603050405020304" pitchFamily="18" charset="0"/>
              </a:rPr>
              <a:t>采用多级</a:t>
            </a:r>
            <a:r>
              <a:rPr lang="en-US" altLang="zh-CN" dirty="0">
                <a:solidFill>
                  <a:srgbClr val="A5002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dirty="0">
                <a:solidFill>
                  <a:srgbClr val="A50021"/>
                </a:solidFill>
                <a:latin typeface="Times New Roman" panose="02020603050405020304" pitchFamily="18" charset="0"/>
                <a:ea typeface="宋体" panose="02010600030101010101" pitchFamily="2" charset="-122"/>
                <a:cs typeface="Times New Roman" panose="02020603050405020304" pitchFamily="18" charset="0"/>
              </a:rPr>
              <a:t>来降低缺失惩罚</a:t>
            </a:r>
          </a:p>
        </p:txBody>
      </p:sp>
    </p:spTree>
    <p:extLst>
      <p:ext uri="{BB962C8B-B14F-4D97-AF65-F5344CB8AC3E}">
        <p14:creationId xmlns:p14="http://schemas.microsoft.com/office/powerpoint/2010/main" val="9781670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3188373"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4.4 Virtual Memory</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92174" y="1104150"/>
            <a:ext cx="8919964" cy="4375557"/>
          </a:xfrm>
          <a:prstGeom prst="rect">
            <a:avLst/>
          </a:prstGeom>
        </p:spPr>
        <p:txBody>
          <a:bodyPr wrap="square">
            <a:spAutoFit/>
          </a:bodyPr>
          <a:lstStyle/>
          <a:p>
            <a:pPr lvl="1" indent="-457200" algn="just">
              <a:lnSpc>
                <a:spcPts val="3100"/>
              </a:lnSpc>
              <a:spcBef>
                <a:spcPts val="0"/>
              </a:spcBef>
              <a:spcAft>
                <a:spcPts val="600"/>
              </a:spcAft>
              <a:buSzPct val="100000"/>
              <a:buFont typeface="Symbol" panose="05050102010706020507" pitchFamily="18" charset="2"/>
              <a:buChar char="¨"/>
            </a:pPr>
            <a:r>
              <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Virtual memory: </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main memory acts as “cache” for the secondary storage, usually implemented with magnetic disks.  </a:t>
            </a:r>
            <a:r>
              <a:rPr lang="zh-CN" altLang="en-US"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虚拟存储器</a:t>
            </a:r>
            <a:r>
              <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主存做为二级存储的“</a:t>
            </a:r>
            <a:r>
              <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cache”, </a:t>
            </a:r>
            <a:r>
              <a:rPr lang="zh-CN" altLang="en-US"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二级存储通常用磁盘实现</a:t>
            </a:r>
            <a:endPar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endParaRPr>
          </a:p>
          <a:p>
            <a:pPr lvl="1" indent="-457200" algn="just">
              <a:lnSpc>
                <a:spcPts val="3100"/>
              </a:lnSpc>
              <a:spcBef>
                <a:spcPts val="0"/>
              </a:spcBef>
              <a:spcAft>
                <a:spcPts val="600"/>
              </a:spcAft>
              <a:buSzPct val="100000"/>
              <a:buFont typeface="Symbol" panose="05050102010706020507" pitchFamily="18" charset="2"/>
              <a:buChar char="¨"/>
            </a:pPr>
            <a:endParaRPr lang="zh-CN" altLang="en-US"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endParaRPr>
          </a:p>
          <a:p>
            <a:pPr lvl="1" indent="-457200" algn="just">
              <a:lnSpc>
                <a:spcPts val="3100"/>
              </a:lnSpc>
              <a:spcBef>
                <a:spcPts val="0"/>
              </a:spcBef>
              <a:spcAft>
                <a:spcPts val="600"/>
              </a:spcAft>
              <a:buSzPct val="100000"/>
              <a:buFont typeface="Symbol" panose="05050102010706020507" pitchFamily="18" charset="2"/>
              <a:buChar char="¨"/>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Two </a:t>
            </a: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major motivations </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for virtual memory:</a:t>
            </a:r>
          </a:p>
          <a:p>
            <a:pPr lvl="1" indent="457200" algn="just">
              <a:lnSpc>
                <a:spcPts val="3100"/>
              </a:lnSpc>
              <a:spcBef>
                <a:spcPts val="0"/>
              </a:spcBef>
              <a:spcAft>
                <a:spcPts val="600"/>
              </a:spcAft>
              <a:buSzPct val="50000"/>
              <a:buFont typeface="Wingdings" panose="05000000000000000000" pitchFamily="2" charset="2"/>
              <a:buChar char="Ø"/>
            </a:pPr>
            <a:r>
              <a:rPr lang="zh-CN" altLang="en-US"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① </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allow efficient and safe sharing of memory among multiple programs</a:t>
            </a:r>
          </a:p>
          <a:p>
            <a:pPr lvl="1" indent="457200" algn="just">
              <a:lnSpc>
                <a:spcPts val="3100"/>
              </a:lnSpc>
              <a:spcBef>
                <a:spcPts val="0"/>
              </a:spcBef>
              <a:spcAft>
                <a:spcPts val="600"/>
              </a:spcAft>
              <a:buSzPct val="50000"/>
              <a:buFont typeface="Wingdings" panose="05000000000000000000" pitchFamily="2" charset="2"/>
              <a:buChar char="Ø"/>
            </a:pPr>
            <a:r>
              <a:rPr lang="zh-CN" altLang="en-US"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② </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allow a single user program to exceed the size of the primary memory</a:t>
            </a:r>
          </a:p>
        </p:txBody>
      </p:sp>
    </p:spTree>
    <p:extLst>
      <p:ext uri="{BB962C8B-B14F-4D97-AF65-F5344CB8AC3E}">
        <p14:creationId xmlns:p14="http://schemas.microsoft.com/office/powerpoint/2010/main" val="39832049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3188373"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4.4 Virtual Memory</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92174" y="1104150"/>
            <a:ext cx="8919964" cy="4196020"/>
          </a:xfrm>
          <a:prstGeom prst="rect">
            <a:avLst/>
          </a:prstGeom>
        </p:spPr>
        <p:txBody>
          <a:bodyPr wrap="square">
            <a:spAutoFit/>
          </a:bodyPr>
          <a:lstStyle/>
          <a:p>
            <a:pPr lvl="1" indent="-457200" algn="just">
              <a:lnSpc>
                <a:spcPts val="2900"/>
              </a:lnSpc>
              <a:spcBef>
                <a:spcPts val="0"/>
              </a:spcBef>
              <a:spcAft>
                <a:spcPts val="1200"/>
              </a:spcAft>
              <a:buSzPct val="100000"/>
              <a:buFont typeface="Symbol" panose="05050102010706020507" pitchFamily="18" charset="2"/>
              <a:buChar char="¨"/>
            </a:pPr>
            <a:r>
              <a:rPr lang="zh-CN" altLang="en-US" u="sng"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① </a:t>
            </a:r>
            <a:r>
              <a:rPr lang="en-US" altLang="zh-CN" i="1" u="sng"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Allow efficient and safe sharing of memory among multiple programs. </a:t>
            </a:r>
          </a:p>
          <a:p>
            <a:pPr lvl="1" indent="-457200" algn="just">
              <a:lnSpc>
                <a:spcPts val="2900"/>
              </a:lnSpc>
              <a:spcBef>
                <a:spcPts val="0"/>
              </a:spcBef>
              <a:spcAft>
                <a:spcPts val="600"/>
              </a:spcAft>
              <a:buSzPct val="100000"/>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Main memory need contain only the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active portions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of the many programs.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主存仅载入很多程序的活跃部分</a:t>
            </a:r>
            <a:endPar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endParaRPr>
          </a:p>
          <a:p>
            <a:pPr lvl="1" indent="457200" algn="just">
              <a:lnSpc>
                <a:spcPts val="2900"/>
              </a:lnSpc>
              <a:spcBef>
                <a:spcPts val="0"/>
              </a:spcBef>
              <a:spcAft>
                <a:spcPts val="600"/>
              </a:spcAft>
              <a:buSzPct val="50000"/>
              <a:buFont typeface="Wingdings" panose="05000000000000000000" pitchFamily="2" charset="2"/>
              <a:buChar char="Ø"/>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 cache contain only the active portion of one program</a:t>
            </a:r>
          </a:p>
          <a:p>
            <a:pPr lvl="1" indent="-457200" algn="just">
              <a:lnSpc>
                <a:spcPts val="2900"/>
              </a:lnSpc>
              <a:spcBef>
                <a:spcPts val="0"/>
              </a:spcBef>
              <a:spcAft>
                <a:spcPts val="600"/>
              </a:spcAft>
              <a:buSzPct val="100000"/>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 program can only read and write the portions of main memory that have been assigned to it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protection</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程序之间必须互相保护</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确保一个程序只能读写主存分配给它的区域</a:t>
            </a:r>
            <a:endPar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endParaRPr>
          </a:p>
          <a:p>
            <a:pPr lvl="1" indent="-457200" algn="just">
              <a:lnSpc>
                <a:spcPts val="2900"/>
              </a:lnSpc>
              <a:spcBef>
                <a:spcPts val="0"/>
              </a:spcBef>
              <a:spcAft>
                <a:spcPts val="600"/>
              </a:spcAft>
              <a:buSzPct val="100000"/>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Virtual memory implements the translation of a program’s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address space to physical addresses</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10460831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3188373"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4.4 Virtual Memory</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92174" y="1104150"/>
            <a:ext cx="8919964" cy="5157822"/>
          </a:xfrm>
          <a:prstGeom prst="rect">
            <a:avLst/>
          </a:prstGeom>
        </p:spPr>
        <p:txBody>
          <a:bodyPr wrap="square">
            <a:spAutoFit/>
          </a:bodyPr>
          <a:lstStyle/>
          <a:p>
            <a:pPr lvl="1" indent="-457200" algn="just">
              <a:lnSpc>
                <a:spcPts val="2900"/>
              </a:lnSpc>
              <a:spcBef>
                <a:spcPts val="0"/>
              </a:spcBef>
              <a:spcAft>
                <a:spcPts val="1200"/>
              </a:spcAft>
              <a:buSzPct val="100000"/>
              <a:buFont typeface="Symbol" panose="05050102010706020507" pitchFamily="18" charset="2"/>
              <a:buChar char="¨"/>
            </a:pPr>
            <a:r>
              <a:rPr lang="zh-CN" altLang="en-US" u="sng"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② </a:t>
            </a:r>
            <a:r>
              <a:rPr lang="en-US" altLang="zh-CN" i="1" u="sng"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Allow a single user program to exceed the size of the primary memory. Remove programming burdens of a small, limited amount of main memory</a:t>
            </a:r>
          </a:p>
          <a:p>
            <a:pPr lvl="1" indent="-457200" algn="just">
              <a:lnSpc>
                <a:spcPts val="2900"/>
              </a:lnSpc>
              <a:spcBef>
                <a:spcPts val="0"/>
              </a:spcBef>
              <a:spcAft>
                <a:spcPts val="600"/>
              </a:spcAft>
              <a:buSzPct val="100000"/>
              <a:buFont typeface="Symbol" panose="05050102010706020507" pitchFamily="18" charset="2"/>
              <a:buChar char="¨"/>
            </a:pP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Overlays</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Formerly, program too large for memory -&gt; programmer to make it fit -&gt; divided programs into pieces -&gt; identified the pieces mutually exclusive.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以前</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程序过大时</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程序员将持续分成片段</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要辨别出互相独立的片段</a:t>
            </a:r>
          </a:p>
          <a:p>
            <a:pPr lvl="1" indent="-457200" algn="just">
              <a:lnSpc>
                <a:spcPts val="2900"/>
              </a:lnSpc>
              <a:spcBef>
                <a:spcPts val="0"/>
              </a:spcBef>
              <a:spcAft>
                <a:spcPts val="600"/>
              </a:spcAft>
              <a:buSzPct val="100000"/>
              <a:buFont typeface="Symbol" panose="05050102010706020507" pitchFamily="18" charset="2"/>
              <a:buChar char="¨"/>
            </a:pP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Virtual memory</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which was invented to relieve programmers of this difficulty, automatically manages the two levels of the memory hierarchy represented by main memory (sometime called physical memory to distinguish it from virtual memory) and secondary storage.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虚拟存储器</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自动管理</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级存储层次</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主存和次级存储</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16093665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3188373"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4.4 Virtual Memory</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92174" y="1104150"/>
            <a:ext cx="8919964" cy="5284524"/>
          </a:xfrm>
          <a:prstGeom prst="rect">
            <a:avLst/>
          </a:prstGeom>
        </p:spPr>
        <p:txBody>
          <a:bodyPr wrap="square">
            <a:spAutoFit/>
          </a:bodyPr>
          <a:lstStyle/>
          <a:p>
            <a:pPr lvl="1" indent="-457200" algn="just">
              <a:lnSpc>
                <a:spcPts val="2900"/>
              </a:lnSpc>
              <a:spcBef>
                <a:spcPts val="0"/>
              </a:spcBef>
              <a:spcAft>
                <a:spcPts val="1200"/>
              </a:spcAft>
              <a:buSzPct val="100000"/>
              <a:buFont typeface="Symbol" panose="05050102010706020507" pitchFamily="18" charset="2"/>
              <a:buChar char="¨"/>
            </a:pP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Different terminology from caches in virtual memory</a:t>
            </a:r>
            <a:r>
              <a:rPr lang="en-US" altLang="zh-CN" i="1"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a:t>
            </a:r>
          </a:p>
          <a:p>
            <a:pPr marL="457200" lvl="2" algn="ctr">
              <a:lnSpc>
                <a:spcPts val="2900"/>
              </a:lnSpc>
              <a:spcBef>
                <a:spcPts val="0"/>
              </a:spcBef>
              <a:spcAft>
                <a:spcPts val="0"/>
              </a:spcAft>
              <a:buSzPct val="50000"/>
            </a:pPr>
            <a:endParaRPr lang="en-US" altLang="zh-CN"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gn="just">
              <a:spcBef>
                <a:spcPct val="20000"/>
              </a:spcBef>
              <a:buSzPct val="50000"/>
              <a:buFont typeface="Wingdings" panose="05000000000000000000" pitchFamily="2" charset="2"/>
              <a:buChar char="Ø"/>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 virtual memory block is called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 page</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and a virtual memory miss is called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 page fault</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虚拟存储器的块称为页</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虚拟存储器缺失称为页故障</a:t>
            </a:r>
          </a:p>
          <a:p>
            <a:pPr marL="342900" indent="-342900" algn="just">
              <a:spcBef>
                <a:spcPct val="20000"/>
              </a:spcBef>
              <a:buSzPct val="50000"/>
              <a:buFont typeface="Wingdings" panose="05000000000000000000" pitchFamily="2" charset="2"/>
              <a:buChar char="Ø"/>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CPU produces a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virtual address</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which is translated to a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physical address</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used to access main memory.  </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CPU</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产生虚拟地址</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并翻译成物理地址</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用来访问主存储器</a:t>
            </a:r>
            <a:endPar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marL="342900" indent="-342900" algn="just">
              <a:spcBef>
                <a:spcPct val="20000"/>
              </a:spcBef>
              <a:buSzPct val="50000"/>
              <a:buFont typeface="Wingdings" panose="05000000000000000000" pitchFamily="2" charset="2"/>
              <a:buChar char="Ø"/>
            </a:pPr>
            <a:endPar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marL="0" lvl="2" algn="ctr">
              <a:lnSpc>
                <a:spcPts val="2900"/>
              </a:lnSpc>
              <a:spcBef>
                <a:spcPts val="0"/>
              </a:spcBef>
              <a:spcAft>
                <a:spcPts val="0"/>
              </a:spcAft>
              <a:buSzPct val="50000"/>
            </a:pP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Page(</a:t>
            </a:r>
            <a:r>
              <a:rPr lang="zh-CN" altLang="en-US"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页</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block(</a:t>
            </a:r>
            <a:r>
              <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块</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marL="0" lvl="2" algn="ctr">
              <a:lnSpc>
                <a:spcPts val="2900"/>
              </a:lnSpc>
              <a:spcBef>
                <a:spcPts val="0"/>
              </a:spcBef>
              <a:spcAft>
                <a:spcPts val="0"/>
              </a:spcAft>
              <a:buSzPct val="50000"/>
            </a:pP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Page fault (miss)</a:t>
            </a:r>
            <a:r>
              <a:rPr lang="zh-CN" altLang="en-US"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 页故障</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block fault (miss)</a:t>
            </a:r>
          </a:p>
          <a:p>
            <a:pPr marL="0" lvl="2" algn="ctr">
              <a:lnSpc>
                <a:spcPts val="2900"/>
              </a:lnSpc>
              <a:spcBef>
                <a:spcPts val="0"/>
              </a:spcBef>
              <a:spcAft>
                <a:spcPts val="0"/>
              </a:spcAft>
              <a:buSzPct val="50000"/>
            </a:pP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A virtual address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 memory address</a:t>
            </a:r>
          </a:p>
          <a:p>
            <a:pPr marL="0" lvl="2" algn="ctr">
              <a:lnSpc>
                <a:spcPts val="2900"/>
              </a:lnSpc>
              <a:spcBef>
                <a:spcPts val="0"/>
              </a:spcBef>
              <a:spcAft>
                <a:spcPts val="0"/>
              </a:spcAft>
              <a:buSzPct val="50000"/>
            </a:pP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A physical address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 cache address</a:t>
            </a:r>
          </a:p>
        </p:txBody>
      </p:sp>
    </p:spTree>
    <p:extLst>
      <p:ext uri="{BB962C8B-B14F-4D97-AF65-F5344CB8AC3E}">
        <p14:creationId xmlns:p14="http://schemas.microsoft.com/office/powerpoint/2010/main" val="696696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3188373"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4.4 Virtual Memory</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92174" y="1104150"/>
            <a:ext cx="8919964" cy="1579920"/>
          </a:xfrm>
          <a:prstGeom prst="rect">
            <a:avLst/>
          </a:prstGeom>
        </p:spPr>
        <p:txBody>
          <a:bodyPr wrap="square">
            <a:spAutoFit/>
          </a:bodyPr>
          <a:lstStyle/>
          <a:p>
            <a:pPr lvl="1" indent="-457200" algn="just">
              <a:lnSpc>
                <a:spcPts val="2900"/>
              </a:lnSpc>
              <a:spcBef>
                <a:spcPts val="0"/>
              </a:spcBef>
              <a:spcAft>
                <a:spcPts val="1200"/>
              </a:spcAft>
              <a:buSzPct val="100000"/>
              <a:buFont typeface="Symbol" panose="05050102010706020507" pitchFamily="18" charset="2"/>
              <a:buChar char="¨"/>
            </a:pP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Figure 4.17: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In virtual memory, blocks of memory (called pages) are mapped from one set of addresses (called virtual addresses) to another set (called physical addresses)—</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memory mapping or address translation</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p:txBody>
      </p:sp>
      <p:pic>
        <p:nvPicPr>
          <p:cNvPr id="7" name="Picture 6"/>
          <p:cNvPicPr>
            <a:picLocks noChangeAspect="1" noChangeArrowheads="1"/>
          </p:cNvPicPr>
          <p:nvPr/>
        </p:nvPicPr>
        <p:blipFill>
          <a:blip r:embed="rId3">
            <a:lum contrast="20000"/>
            <a:extLst>
              <a:ext uri="{28A0092B-C50C-407E-A947-70E740481C1C}">
                <a14:useLocalDpi xmlns:a14="http://schemas.microsoft.com/office/drawing/2010/main" val="0"/>
              </a:ext>
            </a:extLst>
          </a:blip>
          <a:srcRect/>
          <a:stretch>
            <a:fillRect/>
          </a:stretch>
        </p:blipFill>
        <p:spPr bwMode="auto">
          <a:xfrm>
            <a:off x="2051720" y="2744924"/>
            <a:ext cx="5328592" cy="3996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Box 7"/>
          <p:cNvSpPr txBox="1">
            <a:spLocks noChangeArrowheads="1"/>
          </p:cNvSpPr>
          <p:nvPr/>
        </p:nvSpPr>
        <p:spPr bwMode="auto">
          <a:xfrm>
            <a:off x="1019386" y="2790704"/>
            <a:ext cx="103233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defRPr>
            </a:lvl9pPr>
          </a:lstStyle>
          <a:p>
            <a:pPr>
              <a:spcBef>
                <a:spcPct val="50000"/>
              </a:spcBef>
            </a:pPr>
            <a:r>
              <a:rPr lang="zh-CN" altLang="en-US" sz="2000" b="1" dirty="0">
                <a:solidFill>
                  <a:srgbClr val="00B050"/>
                </a:solidFill>
                <a:ea typeface="宋体" panose="02010600030101010101" pitchFamily="2" charset="-122"/>
              </a:rPr>
              <a:t>虚拟地址</a:t>
            </a:r>
          </a:p>
        </p:txBody>
      </p:sp>
      <p:sp>
        <p:nvSpPr>
          <p:cNvPr id="9" name="Text Box 8"/>
          <p:cNvSpPr txBox="1">
            <a:spLocks noChangeArrowheads="1"/>
          </p:cNvSpPr>
          <p:nvPr/>
        </p:nvSpPr>
        <p:spPr bwMode="auto">
          <a:xfrm>
            <a:off x="7380312" y="2746252"/>
            <a:ext cx="103233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defRPr>
            </a:lvl9pPr>
          </a:lstStyle>
          <a:p>
            <a:pPr>
              <a:spcBef>
                <a:spcPct val="50000"/>
              </a:spcBef>
            </a:pPr>
            <a:r>
              <a:rPr lang="zh-CN" altLang="en-US" sz="2000" b="1" dirty="0">
                <a:solidFill>
                  <a:srgbClr val="00B050"/>
                </a:solidFill>
                <a:ea typeface="宋体" panose="02010600030101010101" pitchFamily="2" charset="-122"/>
              </a:rPr>
              <a:t>物理地址</a:t>
            </a:r>
          </a:p>
        </p:txBody>
      </p:sp>
      <p:sp>
        <p:nvSpPr>
          <p:cNvPr id="10" name="Text Box 9"/>
          <p:cNvSpPr txBox="1">
            <a:spLocks noChangeArrowheads="1"/>
          </p:cNvSpPr>
          <p:nvPr/>
        </p:nvSpPr>
        <p:spPr bwMode="auto">
          <a:xfrm>
            <a:off x="7163891" y="5938126"/>
            <a:ext cx="103233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defRPr>
            </a:lvl9pPr>
          </a:lstStyle>
          <a:p>
            <a:pPr>
              <a:spcBef>
                <a:spcPct val="50000"/>
              </a:spcBef>
            </a:pPr>
            <a:r>
              <a:rPr lang="zh-CN" altLang="en-US" sz="2000" b="1" dirty="0">
                <a:solidFill>
                  <a:srgbClr val="00B050"/>
                </a:solidFill>
                <a:ea typeface="宋体" panose="02010600030101010101" pitchFamily="2" charset="-122"/>
              </a:rPr>
              <a:t>磁盘地址</a:t>
            </a:r>
          </a:p>
        </p:txBody>
      </p:sp>
      <p:sp>
        <p:nvSpPr>
          <p:cNvPr id="11" name="Text Box 10"/>
          <p:cNvSpPr txBox="1">
            <a:spLocks noChangeArrowheads="1"/>
          </p:cNvSpPr>
          <p:nvPr/>
        </p:nvSpPr>
        <p:spPr bwMode="auto">
          <a:xfrm>
            <a:off x="4199849" y="3268803"/>
            <a:ext cx="103233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defRPr>
            </a:lvl9pPr>
          </a:lstStyle>
          <a:p>
            <a:pPr>
              <a:spcBef>
                <a:spcPct val="50000"/>
              </a:spcBef>
            </a:pPr>
            <a:r>
              <a:rPr lang="zh-CN" altLang="en-US" sz="2000" b="1" dirty="0">
                <a:solidFill>
                  <a:srgbClr val="00B050"/>
                </a:solidFill>
                <a:ea typeface="宋体" panose="02010600030101010101" pitchFamily="2" charset="-122"/>
              </a:rPr>
              <a:t>地址转换</a:t>
            </a:r>
          </a:p>
        </p:txBody>
      </p:sp>
    </p:spTree>
    <p:extLst>
      <p:ext uri="{BB962C8B-B14F-4D97-AF65-F5344CB8AC3E}">
        <p14:creationId xmlns:p14="http://schemas.microsoft.com/office/powerpoint/2010/main" val="10079462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2976777" cy="479747"/>
          </a:xfrm>
        </p:spPr>
        <p:txBody>
          <a:bodyPr/>
          <a:lstStyle/>
          <a:p>
            <a:r>
              <a:rPr lang="en-US" altLang="zh-CN" sz="3200" dirty="0">
                <a:solidFill>
                  <a:srgbClr val="800000"/>
                </a:solidFill>
                <a:latin typeface="Times New Roman" panose="02020603050405020304" pitchFamily="18" charset="0"/>
                <a:ea typeface="宋体" panose="02010600030101010101" pitchFamily="2" charset="-122"/>
              </a:rPr>
              <a:t>4.1 Introduction</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9" name="Text Box 19"/>
          <p:cNvSpPr txBox="1">
            <a:spLocks noChangeArrowheads="1"/>
          </p:cNvSpPr>
          <p:nvPr/>
        </p:nvSpPr>
        <p:spPr bwMode="auto">
          <a:xfrm>
            <a:off x="117978" y="1118898"/>
            <a:ext cx="8774502" cy="4378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eaLnBrk="0" fontAlgn="base" hangingPunct="0">
              <a:spcBef>
                <a:spcPct val="0"/>
              </a:spcBef>
              <a:spcAft>
                <a:spcPct val="0"/>
              </a:spcAft>
              <a:defRPr sz="2400">
                <a:solidFill>
                  <a:schemeClr val="accent1"/>
                </a:solidFill>
                <a:latin typeface="Arial" panose="020B0604020202020204" pitchFamily="34" charset="0"/>
              </a:defRPr>
            </a:lvl6pPr>
            <a:lvl7pPr marL="2971800" indent="-228600" eaLnBrk="0" fontAlgn="base" hangingPunct="0">
              <a:spcBef>
                <a:spcPct val="0"/>
              </a:spcBef>
              <a:spcAft>
                <a:spcPct val="0"/>
              </a:spcAft>
              <a:defRPr sz="2400">
                <a:solidFill>
                  <a:schemeClr val="accent1"/>
                </a:solidFill>
                <a:latin typeface="Arial" panose="020B0604020202020204" pitchFamily="34" charset="0"/>
              </a:defRPr>
            </a:lvl7pPr>
            <a:lvl8pPr marL="3429000" indent="-228600" eaLnBrk="0" fontAlgn="base" hangingPunct="0">
              <a:spcBef>
                <a:spcPct val="0"/>
              </a:spcBef>
              <a:spcAft>
                <a:spcPct val="0"/>
              </a:spcAft>
              <a:defRPr sz="2400">
                <a:solidFill>
                  <a:schemeClr val="accent1"/>
                </a:solidFill>
                <a:latin typeface="Arial" panose="020B0604020202020204" pitchFamily="34" charset="0"/>
              </a:defRPr>
            </a:lvl8pPr>
            <a:lvl9pPr marL="3886200" indent="-228600" eaLnBrk="0" fontAlgn="base" hangingPunct="0">
              <a:spcBef>
                <a:spcPct val="0"/>
              </a:spcBef>
              <a:spcAft>
                <a:spcPct val="0"/>
              </a:spcAft>
              <a:defRPr sz="2400">
                <a:solidFill>
                  <a:schemeClr val="accent1"/>
                </a:solidFill>
                <a:latin typeface="Arial" panose="020B0604020202020204" pitchFamily="34" charset="0"/>
              </a:defRPr>
            </a:lvl9pPr>
          </a:lstStyle>
          <a:p>
            <a:pPr marL="457200" indent="-457200" algn="just">
              <a:spcBef>
                <a:spcPct val="20000"/>
              </a:spcBef>
              <a:buFont typeface="Symbol" panose="05050102010706020507" pitchFamily="18" charset="2"/>
              <a:buChar char="¨"/>
            </a:pP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The principle of locality: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the programs access a relatively small portion of address space at any instant of time.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程序在任意时刻都是访问地址空间的一小部分</a:t>
            </a:r>
          </a:p>
          <a:p>
            <a:pPr marL="457200" indent="-457200" algn="just">
              <a:spcBef>
                <a:spcPct val="20000"/>
              </a:spcBef>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Two types of locality: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时间局部性和空间局部性</a:t>
            </a:r>
          </a:p>
          <a:p>
            <a:pPr marL="457200" indent="457200" algn="just">
              <a:spcBef>
                <a:spcPct val="20000"/>
              </a:spcBef>
              <a:buSzPct val="50000"/>
              <a:buFont typeface="Wingdings" panose="05000000000000000000" pitchFamily="2" charset="2"/>
              <a:buChar char="Ø"/>
            </a:pP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Temporal locality (locality in time):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If an item is referenced, it will tend to be referenced again soon.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如果一个数据项被访问</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则其倾向于很快被再次访问</a:t>
            </a:r>
          </a:p>
          <a:p>
            <a:pPr marL="457200" indent="457200" algn="just">
              <a:spcBef>
                <a:spcPct val="20000"/>
              </a:spcBef>
              <a:buSzPct val="50000"/>
              <a:buFont typeface="Wingdings" panose="05000000000000000000" pitchFamily="2" charset="2"/>
              <a:buChar char="Ø"/>
            </a:pP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Spatial locality (locality in space):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If an item is referenced, items whose addresses are close by will tend to be referenced soon.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如果一个数据项被访问</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则其临近地址的数据项倾向于很快被访问</a:t>
            </a:r>
          </a:p>
        </p:txBody>
      </p:sp>
    </p:spTree>
    <p:extLst>
      <p:ext uri="{BB962C8B-B14F-4D97-AF65-F5344CB8AC3E}">
        <p14:creationId xmlns:p14="http://schemas.microsoft.com/office/powerpoint/2010/main" val="15922549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3188373"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4.4 Virtual Memory</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92174" y="1104150"/>
            <a:ext cx="8919964" cy="5324535"/>
          </a:xfrm>
          <a:prstGeom prst="rect">
            <a:avLst/>
          </a:prstGeom>
        </p:spPr>
        <p:txBody>
          <a:bodyPr wrap="square">
            <a:spAutoFit/>
          </a:bodyPr>
          <a:lstStyle/>
          <a:p>
            <a:pPr lvl="1" indent="-457200" algn="just">
              <a:lnSpc>
                <a:spcPts val="2900"/>
              </a:lnSpc>
              <a:spcBef>
                <a:spcPts val="0"/>
              </a:spcBef>
              <a:spcAft>
                <a:spcPts val="1200"/>
              </a:spcAft>
              <a:buSzPct val="100000"/>
              <a:buFont typeface="Symbol" panose="05050102010706020507" pitchFamily="18" charset="2"/>
              <a:buChar char="¨"/>
            </a:pP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Figure 4.17:</a:t>
            </a:r>
          </a:p>
          <a:p>
            <a:pPr lvl="1" indent="-457200" algn="just">
              <a:lnSpc>
                <a:spcPts val="2900"/>
              </a:lnSpc>
              <a:spcBef>
                <a:spcPts val="0"/>
              </a:spcBef>
              <a:spcAft>
                <a:spcPts val="1200"/>
              </a:spcAft>
              <a:buSzPct val="100000"/>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The processor generates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virtual addresses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while the memory is accessed using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physical addresses</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处理器产生虚拟地址</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而存储器用物理地址访问</a:t>
            </a:r>
          </a:p>
          <a:p>
            <a:pPr lvl="1" indent="-457200" algn="just">
              <a:lnSpc>
                <a:spcPts val="2900"/>
              </a:lnSpc>
              <a:spcBef>
                <a:spcPts val="0"/>
              </a:spcBef>
              <a:spcAft>
                <a:spcPts val="1200"/>
              </a:spcAft>
              <a:buSzPct val="100000"/>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Both virtual memory and physical memory are broken into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pages</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虚拟存储器和物理存储器都划分成页</a:t>
            </a:r>
          </a:p>
          <a:p>
            <a:pPr lvl="1" indent="-457200" algn="just">
              <a:lnSpc>
                <a:spcPts val="2900"/>
              </a:lnSpc>
              <a:spcBef>
                <a:spcPts val="0"/>
              </a:spcBef>
              <a:spcAft>
                <a:spcPts val="1200"/>
              </a:spcAft>
              <a:buSzPct val="100000"/>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Possible: a virtual page to be absent from main memory and not be mapped to a physical address.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虚拟页可能不在主存中</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就不映射到物理地址  </a:t>
            </a:r>
          </a:p>
          <a:p>
            <a:pPr lvl="1" indent="-457200" algn="just">
              <a:lnSpc>
                <a:spcPts val="2900"/>
              </a:lnSpc>
              <a:spcBef>
                <a:spcPts val="0"/>
              </a:spcBef>
              <a:spcAft>
                <a:spcPts val="1200"/>
              </a:spcAft>
              <a:buSzPct val="100000"/>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Physical pages can be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shared</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by having 2 virtual addresses point to same physical address.</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物理页可共享</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两个虚拟地址可指向同一个物理地址</a:t>
            </a:r>
            <a:endPar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3043966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3188373"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4.4 Virtual Memory</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92174" y="1104150"/>
            <a:ext cx="8919964" cy="2982548"/>
          </a:xfrm>
          <a:prstGeom prst="rect">
            <a:avLst/>
          </a:prstGeom>
        </p:spPr>
        <p:txBody>
          <a:bodyPr wrap="square">
            <a:spAutoFit/>
          </a:bodyPr>
          <a:lstStyle/>
          <a:p>
            <a:pPr lvl="1" indent="-457200" algn="just">
              <a:lnSpc>
                <a:spcPts val="2900"/>
              </a:lnSpc>
              <a:spcBef>
                <a:spcPts val="0"/>
              </a:spcBef>
              <a:spcAft>
                <a:spcPts val="1200"/>
              </a:spcAft>
              <a:buSzPct val="100000"/>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Virtual memory simplifies loading the program for execution by providing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relocation (</a:t>
            </a:r>
            <a:r>
              <a:rPr lang="zh-CN" altLang="en-US"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重定位</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a:t>
            </a:r>
          </a:p>
          <a:p>
            <a:pPr lvl="1" indent="-457200" algn="just">
              <a:lnSpc>
                <a:spcPts val="2900"/>
              </a:lnSpc>
              <a:spcBef>
                <a:spcPts val="0"/>
              </a:spcBef>
              <a:spcAft>
                <a:spcPts val="1200"/>
              </a:spcAft>
              <a:buSzPct val="100000"/>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Relocation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maps the virtual addresses used by a program to different physical addresses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before the addresses are used to access memory.</a:t>
            </a:r>
          </a:p>
          <a:p>
            <a:pPr lvl="1" indent="-457200" algn="just">
              <a:lnSpc>
                <a:spcPts val="2900"/>
              </a:lnSpc>
              <a:spcBef>
                <a:spcPts val="0"/>
              </a:spcBef>
              <a:spcAft>
                <a:spcPts val="1200"/>
              </a:spcAft>
              <a:buSzPct val="100000"/>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This relocation allows us to load the program into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any location in main memory</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(fully associative)</a:t>
            </a:r>
          </a:p>
        </p:txBody>
      </p:sp>
    </p:spTree>
    <p:extLst>
      <p:ext uri="{BB962C8B-B14F-4D97-AF65-F5344CB8AC3E}">
        <p14:creationId xmlns:p14="http://schemas.microsoft.com/office/powerpoint/2010/main" val="6869658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3188373"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4.4 Virtual Memory</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graphicFrame>
        <p:nvGraphicFramePr>
          <p:cNvPr id="7" name="Object 4">
            <a:extLst>
              <a:ext uri="{FF2B5EF4-FFF2-40B4-BE49-F238E27FC236}">
                <a16:creationId xmlns:a16="http://schemas.microsoft.com/office/drawing/2014/main" id="{8C4448E4-6856-E34D-A024-C70EB1B76B79}"/>
              </a:ext>
            </a:extLst>
          </p:cNvPr>
          <p:cNvGraphicFramePr>
            <a:graphicFrameLocks noChangeAspect="1"/>
          </p:cNvGraphicFramePr>
          <p:nvPr>
            <p:extLst>
              <p:ext uri="{D42A27DB-BD31-4B8C-83A1-F6EECF244321}">
                <p14:modId xmlns:p14="http://schemas.microsoft.com/office/powerpoint/2010/main" val="1340237811"/>
              </p:ext>
            </p:extLst>
          </p:nvPr>
        </p:nvGraphicFramePr>
        <p:xfrm>
          <a:off x="971550" y="1330324"/>
          <a:ext cx="7200900" cy="4968875"/>
        </p:xfrm>
        <a:graphic>
          <a:graphicData uri="http://schemas.openxmlformats.org/presentationml/2006/ole">
            <mc:AlternateContent xmlns:mc="http://schemas.openxmlformats.org/markup-compatibility/2006">
              <mc:Choice xmlns:v="urn:schemas-microsoft-com:vml" Requires="v">
                <p:oleObj r:id="rId3" imgW="2266950" imgH="1619250" progId="MSPhotoEd.3">
                  <p:embed/>
                </p:oleObj>
              </mc:Choice>
              <mc:Fallback>
                <p:oleObj r:id="rId3" imgW="2266950" imgH="1619250" progId="MSPhotoEd.3">
                  <p:embed/>
                  <p:pic>
                    <p:nvPicPr>
                      <p:cNvPr id="350212" name="Object 4">
                        <a:extLst>
                          <a:ext uri="{FF2B5EF4-FFF2-40B4-BE49-F238E27FC236}">
                            <a16:creationId xmlns:a16="http://schemas.microsoft.com/office/drawing/2014/main" id="{E8580BF7-78D5-3844-8BE6-A8002FAC60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1330324"/>
                        <a:ext cx="720090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148233676"/>
      </p:ext>
    </p:extLst>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3188373"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4.4 Virtual Memory</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92174" y="1104150"/>
            <a:ext cx="8919964" cy="1559081"/>
          </a:xfrm>
          <a:prstGeom prst="rect">
            <a:avLst/>
          </a:prstGeom>
        </p:spPr>
        <p:txBody>
          <a:bodyPr wrap="square">
            <a:spAutoFit/>
          </a:bodyPr>
          <a:lstStyle/>
          <a:p>
            <a:pPr lvl="1" indent="-457200" algn="just">
              <a:lnSpc>
                <a:spcPts val="2900"/>
              </a:lnSpc>
              <a:spcBef>
                <a:spcPts val="0"/>
              </a:spcBef>
              <a:spcAft>
                <a:spcPts val="0"/>
              </a:spcAft>
              <a:buSzPct val="100000"/>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In virtual memory, the virtual address is broken into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a virtual page number</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and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a page offset</a:t>
            </a:r>
          </a:p>
          <a:p>
            <a:pPr lvl="1" indent="-457200" algn="just">
              <a:lnSpc>
                <a:spcPts val="2900"/>
              </a:lnSpc>
              <a:spcBef>
                <a:spcPts val="0"/>
              </a:spcBef>
              <a:spcAft>
                <a:spcPts val="0"/>
              </a:spcAft>
              <a:buSzPct val="100000"/>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Physical address includes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physical page number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and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page offset</a:t>
            </a:r>
          </a:p>
          <a:p>
            <a:pPr lvl="1" indent="-457200" algn="just">
              <a:lnSpc>
                <a:spcPts val="2900"/>
              </a:lnSpc>
              <a:spcBef>
                <a:spcPts val="0"/>
              </a:spcBef>
              <a:spcAft>
                <a:spcPts val="0"/>
              </a:spcAft>
              <a:buSzPct val="100000"/>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Number of bits in the page offset field determines the page size</a:t>
            </a:r>
          </a:p>
        </p:txBody>
      </p:sp>
      <p:sp>
        <p:nvSpPr>
          <p:cNvPr id="7" name="矩形 6">
            <a:extLst>
              <a:ext uri="{FF2B5EF4-FFF2-40B4-BE49-F238E27FC236}">
                <a16:creationId xmlns:a16="http://schemas.microsoft.com/office/drawing/2014/main" id="{16CC5447-8E3D-2F44-A42F-F24CA0BDD09D}"/>
              </a:ext>
            </a:extLst>
          </p:cNvPr>
          <p:cNvSpPr/>
          <p:nvPr/>
        </p:nvSpPr>
        <p:spPr>
          <a:xfrm>
            <a:off x="92174" y="2564904"/>
            <a:ext cx="8919964" cy="431337"/>
          </a:xfrm>
          <a:prstGeom prst="rect">
            <a:avLst/>
          </a:prstGeom>
        </p:spPr>
        <p:txBody>
          <a:bodyPr wrap="square">
            <a:spAutoFit/>
          </a:bodyPr>
          <a:lstStyle/>
          <a:p>
            <a:pPr lvl="1" indent="-457200" algn="just">
              <a:lnSpc>
                <a:spcPts val="2900"/>
              </a:lnSpc>
              <a:spcBef>
                <a:spcPts val="0"/>
              </a:spcBef>
              <a:spcAft>
                <a:spcPts val="1200"/>
              </a:spcAft>
              <a:buSzPct val="100000"/>
              <a:buFont typeface="Symbol" panose="05050102010706020507" pitchFamily="18" charset="2"/>
              <a:buChar char="¨"/>
            </a:pPr>
            <a:r>
              <a:rPr lang="en-US" altLang="zh-CN" sz="2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Figure 4.18</a:t>
            </a:r>
            <a:r>
              <a:rPr lang="en-US" altLang="zh-CN"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Mapping from a virtual to a physical address.  </a:t>
            </a:r>
          </a:p>
        </p:txBody>
      </p:sp>
      <p:grpSp>
        <p:nvGrpSpPr>
          <p:cNvPr id="2" name="组合 1">
            <a:extLst>
              <a:ext uri="{FF2B5EF4-FFF2-40B4-BE49-F238E27FC236}">
                <a16:creationId xmlns:a16="http://schemas.microsoft.com/office/drawing/2014/main" id="{F3603147-4A51-C949-8306-CBA91DB20410}"/>
              </a:ext>
            </a:extLst>
          </p:cNvPr>
          <p:cNvGrpSpPr/>
          <p:nvPr/>
        </p:nvGrpSpPr>
        <p:grpSpPr>
          <a:xfrm>
            <a:off x="1795799" y="2930003"/>
            <a:ext cx="5642674" cy="3872789"/>
            <a:chOff x="1795799" y="2930003"/>
            <a:chExt cx="5642674" cy="3872789"/>
          </a:xfrm>
        </p:grpSpPr>
        <p:pic>
          <p:nvPicPr>
            <p:cNvPr id="8" name="Picture 8">
              <a:extLst>
                <a:ext uri="{FF2B5EF4-FFF2-40B4-BE49-F238E27FC236}">
                  <a16:creationId xmlns:a16="http://schemas.microsoft.com/office/drawing/2014/main" id="{71A564A7-8474-DF4A-929A-ACB5F6BFBAAE}"/>
                </a:ext>
              </a:extLst>
            </p:cNvPr>
            <p:cNvPicPr>
              <a:picLocks noChangeAspect="1" noChangeArrowheads="1"/>
            </p:cNvPicPr>
            <p:nvPr/>
          </p:nvPicPr>
          <p:blipFill>
            <a:blip r:embed="rId3">
              <a:lum contrast="20000"/>
              <a:extLst>
                <a:ext uri="{28A0092B-C50C-407E-A947-70E740481C1C}">
                  <a14:useLocalDpi xmlns:a14="http://schemas.microsoft.com/office/drawing/2010/main" val="0"/>
                </a:ext>
              </a:extLst>
            </a:blip>
            <a:srcRect/>
            <a:stretch>
              <a:fillRect/>
            </a:stretch>
          </p:blipFill>
          <p:spPr bwMode="auto">
            <a:xfrm>
              <a:off x="2096856" y="2988258"/>
              <a:ext cx="5040560" cy="3780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 Box 9">
              <a:extLst>
                <a:ext uri="{FF2B5EF4-FFF2-40B4-BE49-F238E27FC236}">
                  <a16:creationId xmlns:a16="http://schemas.microsoft.com/office/drawing/2014/main" id="{F0B2C40E-D911-5744-8BC1-5E1FE47161F2}"/>
                </a:ext>
              </a:extLst>
            </p:cNvPr>
            <p:cNvSpPr txBox="1">
              <a:spLocks noChangeArrowheads="1"/>
            </p:cNvSpPr>
            <p:nvPr/>
          </p:nvSpPr>
          <p:spPr bwMode="auto">
            <a:xfrm>
              <a:off x="5117808" y="2930003"/>
              <a:ext cx="10385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defRPr>
              </a:lvl9pPr>
            </a:lstStyle>
            <a:p>
              <a:pPr>
                <a:spcBef>
                  <a:spcPct val="50000"/>
                </a:spcBef>
              </a:pPr>
              <a:r>
                <a:rPr lang="zh-CN" altLang="en-US" sz="2000" b="1" dirty="0">
                  <a:solidFill>
                    <a:srgbClr val="00B050"/>
                  </a:solidFill>
                  <a:ea typeface="宋体" panose="02010600030101010101" pitchFamily="2" charset="-122"/>
                </a:rPr>
                <a:t>虚拟地址</a:t>
              </a:r>
            </a:p>
          </p:txBody>
        </p:sp>
        <p:sp>
          <p:nvSpPr>
            <p:cNvPr id="10" name="Text Box 10">
              <a:extLst>
                <a:ext uri="{FF2B5EF4-FFF2-40B4-BE49-F238E27FC236}">
                  <a16:creationId xmlns:a16="http://schemas.microsoft.com/office/drawing/2014/main" id="{0798ACAB-1449-3D4A-901A-C166928EBD86}"/>
                </a:ext>
              </a:extLst>
            </p:cNvPr>
            <p:cNvSpPr txBox="1">
              <a:spLocks noChangeArrowheads="1"/>
            </p:cNvSpPr>
            <p:nvPr/>
          </p:nvSpPr>
          <p:spPr bwMode="auto">
            <a:xfrm>
              <a:off x="1795799" y="3663864"/>
              <a:ext cx="10385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defRPr>
              </a:lvl9pPr>
            </a:lstStyle>
            <a:p>
              <a:pPr>
                <a:spcBef>
                  <a:spcPct val="50000"/>
                </a:spcBef>
              </a:pPr>
              <a:r>
                <a:rPr lang="zh-CN" altLang="en-US" sz="2000" b="1" dirty="0">
                  <a:solidFill>
                    <a:srgbClr val="00B050"/>
                  </a:solidFill>
                  <a:ea typeface="宋体" panose="02010600030101010101" pitchFamily="2" charset="-122"/>
                </a:rPr>
                <a:t>虚拟页号</a:t>
              </a:r>
            </a:p>
          </p:txBody>
        </p:sp>
        <p:sp>
          <p:nvSpPr>
            <p:cNvPr id="11" name="Text Box 11">
              <a:extLst>
                <a:ext uri="{FF2B5EF4-FFF2-40B4-BE49-F238E27FC236}">
                  <a16:creationId xmlns:a16="http://schemas.microsoft.com/office/drawing/2014/main" id="{D47CC771-F0E9-1B4F-8546-3BAEC8D1C02F}"/>
                </a:ext>
              </a:extLst>
            </p:cNvPr>
            <p:cNvSpPr txBox="1">
              <a:spLocks noChangeArrowheads="1"/>
            </p:cNvSpPr>
            <p:nvPr/>
          </p:nvSpPr>
          <p:spPr bwMode="auto">
            <a:xfrm>
              <a:off x="6636183" y="3681151"/>
              <a:ext cx="77889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defRPr>
              </a:lvl9pPr>
            </a:lstStyle>
            <a:p>
              <a:pPr>
                <a:spcBef>
                  <a:spcPct val="50000"/>
                </a:spcBef>
              </a:pPr>
              <a:r>
                <a:rPr lang="zh-CN" altLang="en-US" sz="2000" b="1" dirty="0">
                  <a:solidFill>
                    <a:srgbClr val="00B050"/>
                  </a:solidFill>
                  <a:ea typeface="宋体" panose="02010600030101010101" pitchFamily="2" charset="-122"/>
                </a:rPr>
                <a:t>页偏移</a:t>
              </a:r>
            </a:p>
          </p:txBody>
        </p:sp>
        <p:sp>
          <p:nvSpPr>
            <p:cNvPr id="13" name="Text Box 12">
              <a:extLst>
                <a:ext uri="{FF2B5EF4-FFF2-40B4-BE49-F238E27FC236}">
                  <a16:creationId xmlns:a16="http://schemas.microsoft.com/office/drawing/2014/main" id="{BFF9E6A4-9683-3746-BDBC-371766ABF17A}"/>
                </a:ext>
              </a:extLst>
            </p:cNvPr>
            <p:cNvSpPr txBox="1">
              <a:spLocks noChangeArrowheads="1"/>
            </p:cNvSpPr>
            <p:nvPr/>
          </p:nvSpPr>
          <p:spPr bwMode="auto">
            <a:xfrm>
              <a:off x="3993859" y="5254818"/>
              <a:ext cx="51926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defRPr>
              </a:lvl9pPr>
            </a:lstStyle>
            <a:p>
              <a:pPr>
                <a:spcBef>
                  <a:spcPct val="50000"/>
                </a:spcBef>
              </a:pPr>
              <a:r>
                <a:rPr lang="zh-CN" altLang="en-US" sz="2000" b="1" dirty="0">
                  <a:solidFill>
                    <a:srgbClr val="7030A0"/>
                  </a:solidFill>
                  <a:ea typeface="宋体" panose="02010600030101010101" pitchFamily="2" charset="-122"/>
                </a:rPr>
                <a:t>转换</a:t>
              </a:r>
            </a:p>
          </p:txBody>
        </p:sp>
        <p:sp>
          <p:nvSpPr>
            <p:cNvPr id="14" name="Text Box 13">
              <a:extLst>
                <a:ext uri="{FF2B5EF4-FFF2-40B4-BE49-F238E27FC236}">
                  <a16:creationId xmlns:a16="http://schemas.microsoft.com/office/drawing/2014/main" id="{55961428-ED22-6D49-86C3-750546629AE2}"/>
                </a:ext>
              </a:extLst>
            </p:cNvPr>
            <p:cNvSpPr txBox="1">
              <a:spLocks noChangeArrowheads="1"/>
            </p:cNvSpPr>
            <p:nvPr/>
          </p:nvSpPr>
          <p:spPr bwMode="auto">
            <a:xfrm>
              <a:off x="2005683" y="6021288"/>
              <a:ext cx="10385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defRPr>
              </a:lvl9pPr>
            </a:lstStyle>
            <a:p>
              <a:pPr>
                <a:spcBef>
                  <a:spcPct val="50000"/>
                </a:spcBef>
              </a:pPr>
              <a:r>
                <a:rPr lang="zh-CN" altLang="en-US" sz="2000" b="1" dirty="0">
                  <a:solidFill>
                    <a:schemeClr val="accent5">
                      <a:lumMod val="75000"/>
                    </a:schemeClr>
                  </a:solidFill>
                  <a:ea typeface="宋体" panose="02010600030101010101" pitchFamily="2" charset="-122"/>
                </a:rPr>
                <a:t>物理页号</a:t>
              </a:r>
            </a:p>
          </p:txBody>
        </p:sp>
        <p:sp>
          <p:nvSpPr>
            <p:cNvPr id="15" name="Text Box 14">
              <a:extLst>
                <a:ext uri="{FF2B5EF4-FFF2-40B4-BE49-F238E27FC236}">
                  <a16:creationId xmlns:a16="http://schemas.microsoft.com/office/drawing/2014/main" id="{21312D43-0E96-F54F-A9B7-B690ED2BC34E}"/>
                </a:ext>
              </a:extLst>
            </p:cNvPr>
            <p:cNvSpPr txBox="1">
              <a:spLocks noChangeArrowheads="1"/>
            </p:cNvSpPr>
            <p:nvPr/>
          </p:nvSpPr>
          <p:spPr bwMode="auto">
            <a:xfrm>
              <a:off x="6659576" y="6023735"/>
              <a:ext cx="77889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defRPr>
              </a:lvl9pPr>
            </a:lstStyle>
            <a:p>
              <a:pPr>
                <a:spcBef>
                  <a:spcPct val="50000"/>
                </a:spcBef>
              </a:pPr>
              <a:r>
                <a:rPr lang="zh-CN" altLang="en-US" sz="2000" b="1" dirty="0">
                  <a:solidFill>
                    <a:schemeClr val="accent5">
                      <a:lumMod val="75000"/>
                    </a:schemeClr>
                  </a:solidFill>
                  <a:ea typeface="宋体" panose="02010600030101010101" pitchFamily="2" charset="-122"/>
                </a:rPr>
                <a:t>页偏移</a:t>
              </a:r>
            </a:p>
          </p:txBody>
        </p:sp>
        <p:sp>
          <p:nvSpPr>
            <p:cNvPr id="16" name="Text Box 15">
              <a:extLst>
                <a:ext uri="{FF2B5EF4-FFF2-40B4-BE49-F238E27FC236}">
                  <a16:creationId xmlns:a16="http://schemas.microsoft.com/office/drawing/2014/main" id="{1F7F2F08-8982-3C42-8716-09ED276F5B9D}"/>
                </a:ext>
              </a:extLst>
            </p:cNvPr>
            <p:cNvSpPr txBox="1">
              <a:spLocks noChangeArrowheads="1"/>
            </p:cNvSpPr>
            <p:nvPr/>
          </p:nvSpPr>
          <p:spPr bwMode="auto">
            <a:xfrm>
              <a:off x="5307212" y="6495015"/>
              <a:ext cx="10385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defRPr>
              </a:lvl9pPr>
            </a:lstStyle>
            <a:p>
              <a:pPr>
                <a:spcBef>
                  <a:spcPct val="50000"/>
                </a:spcBef>
              </a:pPr>
              <a:r>
                <a:rPr lang="zh-CN" altLang="en-US" sz="2000" b="1" dirty="0">
                  <a:solidFill>
                    <a:schemeClr val="accent5">
                      <a:lumMod val="75000"/>
                    </a:schemeClr>
                  </a:solidFill>
                  <a:ea typeface="宋体" panose="02010600030101010101" pitchFamily="2" charset="-122"/>
                </a:rPr>
                <a:t>物理地址</a:t>
              </a:r>
            </a:p>
          </p:txBody>
        </p:sp>
      </p:grpSp>
    </p:spTree>
    <p:extLst>
      <p:ext uri="{BB962C8B-B14F-4D97-AF65-F5344CB8AC3E}">
        <p14:creationId xmlns:p14="http://schemas.microsoft.com/office/powerpoint/2010/main" val="26735246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3188373"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4.4 Virtual Memory</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92174" y="1104150"/>
            <a:ext cx="8919964" cy="969176"/>
          </a:xfrm>
          <a:prstGeom prst="rect">
            <a:avLst/>
          </a:prstGeom>
        </p:spPr>
        <p:txBody>
          <a:bodyPr wrap="square">
            <a:spAutoFit/>
          </a:bodyPr>
          <a:lstStyle/>
          <a:p>
            <a:pPr lvl="1" indent="-457200" algn="just">
              <a:lnSpc>
                <a:spcPts val="2900"/>
              </a:lnSpc>
              <a:spcBef>
                <a:spcPts val="0"/>
              </a:spcBef>
              <a:spcAft>
                <a:spcPts val="1200"/>
              </a:spcAft>
              <a:buSzPct val="100000"/>
              <a:buFont typeface="Symbol" panose="05050102010706020507" pitchFamily="18" charset="2"/>
              <a:buChar char="¨"/>
            </a:pP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Figure 4.18</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Mapping from a virtual to a physical address.</a:t>
            </a:r>
          </a:p>
          <a:p>
            <a:pPr marL="0" lvl="1" algn="just">
              <a:lnSpc>
                <a:spcPts val="2900"/>
              </a:lnSpc>
              <a:spcBef>
                <a:spcPts val="0"/>
              </a:spcBef>
              <a:spcAft>
                <a:spcPts val="1200"/>
              </a:spcAft>
              <a:buSzPct val="50000"/>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2" name="矩形 1">
            <a:extLst>
              <a:ext uri="{FF2B5EF4-FFF2-40B4-BE49-F238E27FC236}">
                <a16:creationId xmlns:a16="http://schemas.microsoft.com/office/drawing/2014/main" id="{851E2273-172F-CB4B-AD6F-CD83F31F860C}"/>
              </a:ext>
            </a:extLst>
          </p:cNvPr>
          <p:cNvSpPr/>
          <p:nvPr/>
        </p:nvSpPr>
        <p:spPr>
          <a:xfrm>
            <a:off x="4139952" y="1700808"/>
            <a:ext cx="4572000" cy="4888518"/>
          </a:xfrm>
          <a:prstGeom prst="rect">
            <a:avLst/>
          </a:prstGeom>
        </p:spPr>
        <p:txBody>
          <a:bodyPr>
            <a:spAutoFit/>
          </a:bodyPr>
          <a:lstStyle/>
          <a:p>
            <a:pPr lvl="1" indent="457200" algn="just">
              <a:lnSpc>
                <a:spcPts val="2500"/>
              </a:lnSpc>
              <a:spcBef>
                <a:spcPts val="0"/>
              </a:spcBef>
              <a:spcAft>
                <a:spcPts val="600"/>
              </a:spcAft>
              <a:buSzPct val="50000"/>
              <a:buFont typeface="Wingdings" panose="05000000000000000000" pitchFamily="2" charset="2"/>
              <a:buChar char="Ø"/>
            </a:pPr>
            <a:r>
              <a:rPr lang="en-US" altLang="zh-CN"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page size is 2</a:t>
            </a:r>
            <a:r>
              <a:rPr lang="en-US" altLang="zh-CN" sz="2200" baseline="30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12</a:t>
            </a:r>
            <a:r>
              <a:rPr lang="en-US" altLang="zh-CN"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 4KB. </a:t>
            </a:r>
          </a:p>
          <a:p>
            <a:pPr lvl="1" indent="457200" algn="just">
              <a:lnSpc>
                <a:spcPts val="2500"/>
              </a:lnSpc>
              <a:spcBef>
                <a:spcPts val="0"/>
              </a:spcBef>
              <a:spcAft>
                <a:spcPts val="600"/>
              </a:spcAft>
              <a:buSzPct val="50000"/>
              <a:buFont typeface="Wingdings" panose="05000000000000000000" pitchFamily="2" charset="2"/>
              <a:buChar char="Ø"/>
            </a:pPr>
            <a:r>
              <a:rPr lang="en-US" altLang="zh-CN"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physical pages allowed in memory is 2</a:t>
            </a:r>
            <a:r>
              <a:rPr lang="en-US" altLang="zh-CN" sz="2200" baseline="30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18</a:t>
            </a:r>
            <a:r>
              <a:rPr lang="en-US" altLang="zh-CN"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a:p>
            <a:pPr lvl="1" indent="457200" algn="just">
              <a:lnSpc>
                <a:spcPts val="2500"/>
              </a:lnSpc>
              <a:spcBef>
                <a:spcPts val="0"/>
              </a:spcBef>
              <a:spcAft>
                <a:spcPts val="600"/>
              </a:spcAft>
              <a:buSzPct val="50000"/>
              <a:buFont typeface="Wingdings" panose="05000000000000000000" pitchFamily="2" charset="2"/>
              <a:buChar char="Ø"/>
            </a:pPr>
            <a:r>
              <a:rPr lang="en-US" altLang="zh-CN"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main memory 1GB, virtual space is 4GB. </a:t>
            </a:r>
          </a:p>
          <a:p>
            <a:pPr lvl="1" indent="457200" algn="just">
              <a:lnSpc>
                <a:spcPts val="2500"/>
              </a:lnSpc>
              <a:spcBef>
                <a:spcPts val="0"/>
              </a:spcBef>
              <a:spcAft>
                <a:spcPts val="600"/>
              </a:spcAft>
              <a:buSzPct val="50000"/>
              <a:buFont typeface="Wingdings" panose="05000000000000000000" pitchFamily="2" charset="2"/>
              <a:buChar char="Ø"/>
            </a:pPr>
            <a:r>
              <a:rPr lang="en-US" altLang="zh-CN" sz="22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Physical address</a:t>
            </a:r>
            <a:r>
              <a:rPr lang="en-US" altLang="zh-CN"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physical page number constitutes </a:t>
            </a:r>
            <a:r>
              <a:rPr lang="en-US" altLang="zh-CN" sz="22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upper portion</a:t>
            </a:r>
            <a:r>
              <a:rPr lang="en-US" altLang="zh-CN"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page offset constitutes </a:t>
            </a:r>
            <a:r>
              <a:rPr lang="en-US" altLang="zh-CN" sz="22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lower portion</a:t>
            </a:r>
            <a:r>
              <a:rPr lang="en-US" altLang="zh-CN"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2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物理地址</a:t>
            </a:r>
            <a:r>
              <a:rPr lang="en-US" altLang="zh-CN" sz="22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2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物理页号</a:t>
            </a:r>
            <a:r>
              <a:rPr lang="en-US" altLang="zh-CN" sz="22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2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页偏移</a:t>
            </a:r>
          </a:p>
          <a:p>
            <a:pPr lvl="1" indent="457200" algn="just">
              <a:lnSpc>
                <a:spcPts val="2500"/>
              </a:lnSpc>
              <a:spcBef>
                <a:spcPts val="0"/>
              </a:spcBef>
              <a:spcAft>
                <a:spcPts val="600"/>
              </a:spcAft>
              <a:buSzPct val="50000"/>
              <a:buFont typeface="Wingdings" panose="05000000000000000000" pitchFamily="2" charset="2"/>
              <a:buChar char="Ø"/>
            </a:pPr>
            <a:r>
              <a:rPr lang="en-US" altLang="zh-CN"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The number of bits in the page offset field determines the page size. </a:t>
            </a:r>
            <a:r>
              <a:rPr lang="zh-CN" altLang="en-US" sz="22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页偏移的位数决定了页的大小</a:t>
            </a:r>
          </a:p>
        </p:txBody>
      </p:sp>
      <p:pic>
        <p:nvPicPr>
          <p:cNvPr id="8" name="Picture 8">
            <a:extLst>
              <a:ext uri="{FF2B5EF4-FFF2-40B4-BE49-F238E27FC236}">
                <a16:creationId xmlns:a16="http://schemas.microsoft.com/office/drawing/2014/main" id="{94DD54FE-0D00-B84A-BA40-CF2F479C2B4D}"/>
              </a:ext>
            </a:extLst>
          </p:cNvPr>
          <p:cNvPicPr>
            <a:picLocks noChangeAspect="1" noChangeArrowheads="1"/>
          </p:cNvPicPr>
          <p:nvPr/>
        </p:nvPicPr>
        <p:blipFill>
          <a:blip r:embed="rId3">
            <a:lum contrast="20000"/>
            <a:extLst>
              <a:ext uri="{28A0092B-C50C-407E-A947-70E740481C1C}">
                <a14:useLocalDpi xmlns:a14="http://schemas.microsoft.com/office/drawing/2010/main" val="0"/>
              </a:ext>
            </a:extLst>
          </a:blip>
          <a:srcRect/>
          <a:stretch>
            <a:fillRect/>
          </a:stretch>
        </p:blipFill>
        <p:spPr bwMode="auto">
          <a:xfrm>
            <a:off x="92174" y="2348880"/>
            <a:ext cx="4200155" cy="3150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81141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3188373"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4.4 Virtual Memory</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92174" y="1104150"/>
            <a:ext cx="8919964" cy="5606663"/>
          </a:xfrm>
          <a:prstGeom prst="rect">
            <a:avLst/>
          </a:prstGeom>
        </p:spPr>
        <p:txBody>
          <a:bodyPr wrap="square">
            <a:spAutoFit/>
          </a:bodyPr>
          <a:lstStyle/>
          <a:p>
            <a:pPr lvl="1" indent="-457200" algn="just">
              <a:lnSpc>
                <a:spcPts val="2900"/>
              </a:lnSpc>
              <a:spcBef>
                <a:spcPts val="0"/>
              </a:spcBef>
              <a:spcAft>
                <a:spcPts val="600"/>
              </a:spcAft>
              <a:buSzPct val="100000"/>
              <a:buFont typeface="Symbol" panose="05050102010706020507" pitchFamily="18" charset="2"/>
              <a:buChar char="¨"/>
            </a:pP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A page fault will take millions of cycles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to process. Dominated by time to get first word, leading to key decisions: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页故障需要百万周期来处理</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决定了如下决策</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p>
          <a:p>
            <a:pPr lvl="1" indent="-457200" algn="just">
              <a:lnSpc>
                <a:spcPts val="2900"/>
              </a:lnSpc>
              <a:spcBef>
                <a:spcPts val="0"/>
              </a:spcBef>
              <a:spcAft>
                <a:spcPts val="600"/>
              </a:spcAft>
              <a:buSzPct val="100000"/>
              <a:buFont typeface="Symbol" panose="05050102010706020507" pitchFamily="18" charset="2"/>
              <a:buChar char="¨"/>
            </a:pP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Pages should be large enough</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to amortize the high access time. </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16K, 32K, 64K.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页应足够大</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分摊处理时间</a:t>
            </a:r>
          </a:p>
          <a:p>
            <a:pPr lvl="1" indent="-457200" algn="just">
              <a:lnSpc>
                <a:spcPts val="2900"/>
              </a:lnSpc>
              <a:spcBef>
                <a:spcPts val="0"/>
              </a:spcBef>
              <a:spcAft>
                <a:spcPts val="600"/>
              </a:spcAft>
              <a:buSzPct val="100000"/>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Organizations that reduce the page fault rate are attractive. example: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fully associative</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降低页故障率的设计更有吸引力</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如采用全相联</a:t>
            </a:r>
          </a:p>
          <a:p>
            <a:pPr lvl="1" indent="-457200" algn="just">
              <a:lnSpc>
                <a:spcPts val="2900"/>
              </a:lnSpc>
              <a:spcBef>
                <a:spcPts val="0"/>
              </a:spcBef>
              <a:spcAft>
                <a:spcPts val="600"/>
              </a:spcAft>
              <a:buSzPct val="100000"/>
              <a:buFont typeface="Symbol" panose="05050102010706020507" pitchFamily="18" charset="2"/>
              <a:buChar char="¨"/>
            </a:pP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Page faults can be handled in software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because the overhead will be small, and software can afford to use clever algorithms.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采用软件解决页故障</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因为开销小</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且能采用巧妙的算法</a:t>
            </a:r>
          </a:p>
          <a:p>
            <a:pPr lvl="1" indent="-457200" algn="just">
              <a:lnSpc>
                <a:spcPts val="2900"/>
              </a:lnSpc>
              <a:spcBef>
                <a:spcPts val="0"/>
              </a:spcBef>
              <a:spcAft>
                <a:spcPts val="600"/>
              </a:spcAft>
              <a:buSzPct val="100000"/>
              <a:buFont typeface="Symbol" panose="05050102010706020507" pitchFamily="18" charset="2"/>
              <a:buChar char="¨"/>
            </a:pP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Write-through will not work</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since take too long. virtual memory systems use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write back</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通写不可行</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因为需要时间太长</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虚拟存储系统采用写回</a:t>
            </a:r>
          </a:p>
        </p:txBody>
      </p:sp>
    </p:spTree>
    <p:extLst>
      <p:ext uri="{BB962C8B-B14F-4D97-AF65-F5344CB8AC3E}">
        <p14:creationId xmlns:p14="http://schemas.microsoft.com/office/powerpoint/2010/main" val="23055151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3188373"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4.4 Virtual Memory</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92173" y="2115676"/>
            <a:ext cx="8919964" cy="3003386"/>
          </a:xfrm>
          <a:prstGeom prst="rect">
            <a:avLst/>
          </a:prstGeom>
        </p:spPr>
        <p:txBody>
          <a:bodyPr wrap="square">
            <a:spAutoFit/>
          </a:bodyPr>
          <a:lstStyle/>
          <a:p>
            <a:pPr lvl="1" indent="-457200" algn="just">
              <a:lnSpc>
                <a:spcPts val="2900"/>
              </a:lnSpc>
              <a:spcBef>
                <a:spcPts val="0"/>
              </a:spcBef>
              <a:spcAft>
                <a:spcPts val="600"/>
              </a:spcAft>
              <a:buSzPct val="100000"/>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high page fault penalty -&gt; reduce the number of page faults by optimizing page placement.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由于页故障惩罚高</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需要采用优化的页布局来降低页故障次数</a:t>
            </a:r>
          </a:p>
          <a:p>
            <a:pPr lvl="1" indent="-457200" algn="just">
              <a:lnSpc>
                <a:spcPts val="2900"/>
              </a:lnSpc>
              <a:spcBef>
                <a:spcPts val="0"/>
              </a:spcBef>
              <a:spcAft>
                <a:spcPts val="600"/>
              </a:spcAft>
              <a:buSzPct val="100000"/>
              <a:buFont typeface="Symbol" panose="05050102010706020507" pitchFamily="18" charset="2"/>
              <a:buChar char="¨"/>
            </a:pP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Use fully associative: </a:t>
            </a:r>
            <a:r>
              <a:rPr lang="zh-CN" altLang="en-US"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采用全相联</a:t>
            </a:r>
            <a:endPar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endParaRPr>
          </a:p>
          <a:p>
            <a:pPr lvl="1" indent="457200" algn="just">
              <a:lnSpc>
                <a:spcPts val="2900"/>
              </a:lnSpc>
              <a:spcBef>
                <a:spcPts val="0"/>
              </a:spcBef>
              <a:spcAft>
                <a:spcPts val="600"/>
              </a:spcAft>
              <a:buSzPct val="50000"/>
              <a:buFont typeface="Wingdings" panose="05000000000000000000" pitchFamily="2" charset="2"/>
              <a:buChar char="Ø"/>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Can use clever, flexible replacement scheme. Also reduces the page fault rate. </a:t>
            </a:r>
          </a:p>
          <a:p>
            <a:pPr lvl="1" algn="just">
              <a:lnSpc>
                <a:spcPts val="2900"/>
              </a:lnSpc>
              <a:spcBef>
                <a:spcPts val="0"/>
              </a:spcBef>
              <a:spcAft>
                <a:spcPts val="600"/>
              </a:spcAft>
              <a:buSzPct val="50000"/>
            </a:pPr>
            <a:endParaRPr lang="zh-CN" altLang="en-US" dirty="0">
              <a:solidFill>
                <a:srgbClr val="8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Text Box 4"/>
          <p:cNvSpPr txBox="1">
            <a:spLocks noChangeArrowheads="1"/>
          </p:cNvSpPr>
          <p:nvPr/>
        </p:nvSpPr>
        <p:spPr bwMode="auto">
          <a:xfrm>
            <a:off x="1201737" y="1109352"/>
            <a:ext cx="6700837" cy="87011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defRPr>
            </a:lvl9pPr>
          </a:lstStyle>
          <a:p>
            <a:pPr algn="ctr">
              <a:lnSpc>
                <a:spcPct val="80000"/>
              </a:lnSpc>
              <a:spcBef>
                <a:spcPct val="20000"/>
              </a:spcBef>
            </a:pPr>
            <a:r>
              <a:rPr lang="en-US" altLang="zh-CN" sz="2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Placing a Page and Finding It Again</a:t>
            </a:r>
          </a:p>
          <a:p>
            <a:pPr algn="ctr">
              <a:lnSpc>
                <a:spcPct val="80000"/>
              </a:lnSpc>
              <a:spcBef>
                <a:spcPct val="20000"/>
              </a:spcBef>
            </a:pPr>
            <a:r>
              <a:rPr lang="zh-CN" altLang="en-US" sz="2800" b="1" dirty="0">
                <a:solidFill>
                  <a:srgbClr val="A50021"/>
                </a:solidFill>
                <a:latin typeface="宋体" panose="02010600030101010101" pitchFamily="2" charset="-122"/>
                <a:ea typeface="宋体" panose="02010600030101010101" pitchFamily="2" charset="-122"/>
                <a:cs typeface="Times New Roman" panose="02020603050405020304" pitchFamily="18" charset="0"/>
              </a:rPr>
              <a:t>页的布局和寻找</a:t>
            </a:r>
          </a:p>
        </p:txBody>
      </p:sp>
    </p:spTree>
    <p:extLst>
      <p:ext uri="{BB962C8B-B14F-4D97-AF65-F5344CB8AC3E}">
        <p14:creationId xmlns:p14="http://schemas.microsoft.com/office/powerpoint/2010/main" val="41377439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3188373"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4.4 Virtual Memory</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92174" y="1048671"/>
            <a:ext cx="8919964" cy="5606663"/>
          </a:xfrm>
          <a:prstGeom prst="rect">
            <a:avLst/>
          </a:prstGeom>
        </p:spPr>
        <p:txBody>
          <a:bodyPr wrap="square">
            <a:spAutoFit/>
          </a:bodyPr>
          <a:lstStyle/>
          <a:p>
            <a:pPr lvl="1" indent="-457200" algn="just">
              <a:lnSpc>
                <a:spcPts val="2900"/>
              </a:lnSpc>
              <a:spcBef>
                <a:spcPts val="0"/>
              </a:spcBef>
              <a:spcAft>
                <a:spcPts val="600"/>
              </a:spcAft>
              <a:buSzPct val="100000"/>
              <a:buFont typeface="Symbol" panose="05050102010706020507" pitchFamily="18" charset="2"/>
              <a:buChar char="¨"/>
            </a:pP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Page table: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used by virtual memory to locate pages, is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a full table that indexes memory</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页表</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用来定位页</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是一个索引存储器的全表</a:t>
            </a:r>
          </a:p>
          <a:p>
            <a:pPr lvl="1" indent="457200" algn="just">
              <a:lnSpc>
                <a:spcPts val="2900"/>
              </a:lnSpc>
              <a:spcBef>
                <a:spcPts val="0"/>
              </a:spcBef>
              <a:spcAft>
                <a:spcPts val="600"/>
              </a:spcAft>
              <a:buSzPct val="50000"/>
              <a:buFont typeface="Wingdings" panose="05000000000000000000" pitchFamily="2" charset="2"/>
              <a:buChar char="Ø"/>
            </a:pP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Resides in memory</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indexed with page number from virtual address and contains corresponding physical page number.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驻留在内存中</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用虚拟地址的页号索引</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并包含相应的物理页号 </a:t>
            </a:r>
          </a:p>
          <a:p>
            <a:pPr lvl="1" indent="457200" algn="just">
              <a:lnSpc>
                <a:spcPts val="2900"/>
              </a:lnSpc>
              <a:spcBef>
                <a:spcPts val="0"/>
              </a:spcBef>
              <a:spcAft>
                <a:spcPts val="600"/>
              </a:spcAft>
              <a:buSzPct val="50000"/>
              <a:buFont typeface="Wingdings" panose="05000000000000000000" pitchFamily="2" charset="2"/>
              <a:buChar char="Ø"/>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Each program has its own page table, maps the virtual address space to main memory.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每个程序都有自己的页表</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将虚地址映射到主存</a:t>
            </a:r>
          </a:p>
          <a:p>
            <a:pPr lvl="1" indent="457200" algn="just">
              <a:lnSpc>
                <a:spcPts val="2900"/>
              </a:lnSpc>
              <a:spcBef>
                <a:spcPts val="0"/>
              </a:spcBef>
              <a:spcAft>
                <a:spcPts val="600"/>
              </a:spcAft>
              <a:buSzPct val="50000"/>
              <a:buFont typeface="Wingdings" panose="05000000000000000000" pitchFamily="2" charset="2"/>
              <a:buChar char="Ø"/>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To indicate the location of the page table in memory. Hardware includes a register that points to start of page table; called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page table register</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页表寄存器</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指向页表的起始地址 </a:t>
            </a:r>
          </a:p>
          <a:p>
            <a:pPr lvl="1" indent="457200" algn="just">
              <a:lnSpc>
                <a:spcPts val="2900"/>
              </a:lnSpc>
              <a:spcBef>
                <a:spcPts val="0"/>
              </a:spcBef>
              <a:spcAft>
                <a:spcPts val="600"/>
              </a:spcAft>
              <a:buSzPct val="50000"/>
              <a:buFont typeface="Wingdings" panose="05000000000000000000" pitchFamily="2" charset="2"/>
              <a:buChar char="Ø"/>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The page table may contain entries for </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pages not present in memory</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solidFill>
                <a:srgbClr val="800000"/>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729720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3188373"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4.4 Virtual Memory</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92174" y="1048671"/>
            <a:ext cx="8919964" cy="913070"/>
          </a:xfrm>
          <a:prstGeom prst="rect">
            <a:avLst/>
          </a:prstGeom>
        </p:spPr>
        <p:txBody>
          <a:bodyPr wrap="square">
            <a:spAutoFit/>
          </a:bodyPr>
          <a:lstStyle/>
          <a:p>
            <a:pPr lvl="1" indent="-457200" algn="just">
              <a:lnSpc>
                <a:spcPts val="2900"/>
              </a:lnSpc>
              <a:spcBef>
                <a:spcPts val="0"/>
              </a:spcBef>
              <a:spcAft>
                <a:spcPts val="600"/>
              </a:spcAft>
              <a:buSzPct val="100000"/>
              <a:buFont typeface="Symbol" panose="05050102010706020507" pitchFamily="18" charset="2"/>
              <a:buChar char="¨"/>
            </a:pP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Page table: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 page table for a program(</a:t>
            </a:r>
            <a:r>
              <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程序的页表</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marL="0" lvl="1" algn="just">
              <a:lnSpc>
                <a:spcPts val="2900"/>
              </a:lnSpc>
              <a:spcBef>
                <a:spcPts val="0"/>
              </a:spcBef>
              <a:spcAft>
                <a:spcPts val="600"/>
              </a:spcAft>
              <a:buSzPct val="100000"/>
            </a:pP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 </a:t>
            </a:r>
            <a:endParaRPr lang="zh-CN" altLang="en-US" dirty="0">
              <a:solidFill>
                <a:srgbClr val="800000"/>
              </a:solidFill>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4057900666"/>
              </p:ext>
            </p:extLst>
          </p:nvPr>
        </p:nvGraphicFramePr>
        <p:xfrm>
          <a:off x="459879" y="2276872"/>
          <a:ext cx="8184554" cy="3175000"/>
        </p:xfrm>
        <a:graphic>
          <a:graphicData uri="http://schemas.openxmlformats.org/drawingml/2006/table">
            <a:tbl>
              <a:tblPr firstRow="1" bandRow="1">
                <a:tableStyleId>{5C22544A-7EE6-4342-B048-85BDC9FD1C3A}</a:tableStyleId>
              </a:tblPr>
              <a:tblGrid>
                <a:gridCol w="1440159">
                  <a:extLst>
                    <a:ext uri="{9D8B030D-6E8A-4147-A177-3AD203B41FA5}">
                      <a16:colId xmlns:a16="http://schemas.microsoft.com/office/drawing/2014/main" val="2277476140"/>
                    </a:ext>
                  </a:extLst>
                </a:gridCol>
                <a:gridCol w="1080120">
                  <a:extLst>
                    <a:ext uri="{9D8B030D-6E8A-4147-A177-3AD203B41FA5}">
                      <a16:colId xmlns:a16="http://schemas.microsoft.com/office/drawing/2014/main" val="1762538808"/>
                    </a:ext>
                  </a:extLst>
                </a:gridCol>
                <a:gridCol w="1440160">
                  <a:extLst>
                    <a:ext uri="{9D8B030D-6E8A-4147-A177-3AD203B41FA5}">
                      <a16:colId xmlns:a16="http://schemas.microsoft.com/office/drawing/2014/main" val="3543267738"/>
                    </a:ext>
                  </a:extLst>
                </a:gridCol>
                <a:gridCol w="936104">
                  <a:extLst>
                    <a:ext uri="{9D8B030D-6E8A-4147-A177-3AD203B41FA5}">
                      <a16:colId xmlns:a16="http://schemas.microsoft.com/office/drawing/2014/main" val="1954530203"/>
                    </a:ext>
                  </a:extLst>
                </a:gridCol>
                <a:gridCol w="949567">
                  <a:extLst>
                    <a:ext uri="{9D8B030D-6E8A-4147-A177-3AD203B41FA5}">
                      <a16:colId xmlns:a16="http://schemas.microsoft.com/office/drawing/2014/main" val="1918158568"/>
                    </a:ext>
                  </a:extLst>
                </a:gridCol>
                <a:gridCol w="1498705">
                  <a:extLst>
                    <a:ext uri="{9D8B030D-6E8A-4147-A177-3AD203B41FA5}">
                      <a16:colId xmlns:a16="http://schemas.microsoft.com/office/drawing/2014/main" val="221721455"/>
                    </a:ext>
                  </a:extLst>
                </a:gridCol>
                <a:gridCol w="839739">
                  <a:extLst>
                    <a:ext uri="{9D8B030D-6E8A-4147-A177-3AD203B41FA5}">
                      <a16:colId xmlns:a16="http://schemas.microsoft.com/office/drawing/2014/main" val="568803320"/>
                    </a:ext>
                  </a:extLst>
                </a:gridCol>
              </a:tblGrid>
              <a:tr h="370840">
                <a:tc>
                  <a:txBody>
                    <a:bodyPr/>
                    <a:lstStyle/>
                    <a:p>
                      <a:r>
                        <a:rPr lang="en-US" sz="1600" b="1" i="0" dirty="0">
                          <a:solidFill>
                            <a:schemeClr val="bg1"/>
                          </a:solidFill>
                          <a:effectLst/>
                          <a:latin typeface="Times New Roman" panose="02020603050405020304" pitchFamily="18" charset="0"/>
                          <a:cs typeface="Times New Roman" panose="02020603050405020304" pitchFamily="18" charset="0"/>
                        </a:rPr>
                        <a:t>Virtual page</a:t>
                      </a:r>
                      <a:br>
                        <a:rPr lang="en-US" sz="1600" b="1" i="0" dirty="0">
                          <a:solidFill>
                            <a:schemeClr val="bg1"/>
                          </a:solidFill>
                          <a:effectLst/>
                          <a:latin typeface="Times New Roman" panose="02020603050405020304" pitchFamily="18" charset="0"/>
                          <a:cs typeface="Times New Roman" panose="02020603050405020304" pitchFamily="18" charset="0"/>
                        </a:rPr>
                      </a:br>
                      <a:r>
                        <a:rPr lang="en-US" sz="1600" b="1" i="0" dirty="0">
                          <a:solidFill>
                            <a:schemeClr val="bg1"/>
                          </a:solidFill>
                          <a:effectLst/>
                          <a:latin typeface="Times New Roman" panose="02020603050405020304" pitchFamily="18" charset="0"/>
                          <a:cs typeface="Times New Roman" panose="02020603050405020304" pitchFamily="18" charset="0"/>
                        </a:rPr>
                        <a:t>number</a:t>
                      </a:r>
                      <a:endParaRPr lang="en-US" dirty="0">
                        <a:solidFill>
                          <a:schemeClr val="bg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r>
                        <a:rPr lang="en-US" sz="1600" b="1" i="0" dirty="0">
                          <a:solidFill>
                            <a:schemeClr val="bg1"/>
                          </a:solidFill>
                          <a:effectLst/>
                          <a:latin typeface="Times New Roman" panose="02020603050405020304" pitchFamily="18" charset="0"/>
                          <a:cs typeface="Times New Roman" panose="02020603050405020304" pitchFamily="18" charset="0"/>
                        </a:rPr>
                        <a:t>Valid bit </a:t>
                      </a:r>
                      <a:endParaRPr lang="en-US" dirty="0">
                        <a:solidFill>
                          <a:schemeClr val="bg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r>
                        <a:rPr lang="en-US" sz="1600" b="1" i="0" dirty="0">
                          <a:solidFill>
                            <a:schemeClr val="bg1"/>
                          </a:solidFill>
                          <a:effectLst/>
                          <a:latin typeface="Times New Roman" panose="02020603050405020304" pitchFamily="18" charset="0"/>
                          <a:cs typeface="Times New Roman" panose="02020603050405020304" pitchFamily="18" charset="0"/>
                        </a:rPr>
                        <a:t>Physical page</a:t>
                      </a:r>
                      <a:br>
                        <a:rPr lang="en-US" sz="1600" b="1" i="0" dirty="0">
                          <a:solidFill>
                            <a:schemeClr val="bg1"/>
                          </a:solidFill>
                          <a:effectLst/>
                          <a:latin typeface="Times New Roman" panose="02020603050405020304" pitchFamily="18" charset="0"/>
                          <a:cs typeface="Times New Roman" panose="02020603050405020304" pitchFamily="18" charset="0"/>
                        </a:rPr>
                      </a:br>
                      <a:r>
                        <a:rPr lang="en-US" sz="1600" b="1" i="0" dirty="0">
                          <a:solidFill>
                            <a:schemeClr val="bg1"/>
                          </a:solidFill>
                          <a:effectLst/>
                          <a:latin typeface="Times New Roman" panose="02020603050405020304" pitchFamily="18" charset="0"/>
                          <a:cs typeface="Times New Roman" panose="02020603050405020304" pitchFamily="18" charset="0"/>
                        </a:rPr>
                        <a:t>number</a:t>
                      </a:r>
                      <a:endParaRPr lang="en-US" dirty="0">
                        <a:solidFill>
                          <a:schemeClr val="bg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r>
                        <a:rPr lang="en-US" sz="1600" b="1" i="0" dirty="0">
                          <a:solidFill>
                            <a:schemeClr val="bg1"/>
                          </a:solidFill>
                          <a:effectLst/>
                          <a:latin typeface="Times New Roman" panose="02020603050405020304" pitchFamily="18" charset="0"/>
                          <a:cs typeface="Times New Roman" panose="02020603050405020304" pitchFamily="18" charset="0"/>
                        </a:rPr>
                        <a:t>Use</a:t>
                      </a:r>
                      <a:r>
                        <a:rPr lang="en-US" sz="1600" b="1" i="0" baseline="0" dirty="0">
                          <a:solidFill>
                            <a:schemeClr val="bg1"/>
                          </a:solidFill>
                          <a:effectLst/>
                          <a:latin typeface="Times New Roman" panose="02020603050405020304" pitchFamily="18" charset="0"/>
                          <a:cs typeface="Times New Roman" panose="02020603050405020304" pitchFamily="18" charset="0"/>
                        </a:rPr>
                        <a:t> </a:t>
                      </a:r>
                      <a:r>
                        <a:rPr lang="en-US" sz="1600" b="1" i="0" dirty="0">
                          <a:solidFill>
                            <a:schemeClr val="bg1"/>
                          </a:solidFill>
                          <a:effectLst/>
                          <a:latin typeface="Times New Roman" panose="02020603050405020304" pitchFamily="18" charset="0"/>
                          <a:cs typeface="Times New Roman" panose="02020603050405020304" pitchFamily="18" charset="0"/>
                        </a:rPr>
                        <a:t>bit</a:t>
                      </a:r>
                      <a:endParaRPr lang="en-US" dirty="0">
                        <a:solidFill>
                          <a:schemeClr val="bg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r>
                        <a:rPr lang="en-US" sz="1600" b="1" i="0" dirty="0">
                          <a:solidFill>
                            <a:schemeClr val="bg1"/>
                          </a:solidFill>
                          <a:effectLst/>
                          <a:latin typeface="Times New Roman" panose="02020603050405020304" pitchFamily="18" charset="0"/>
                          <a:cs typeface="Times New Roman" panose="02020603050405020304" pitchFamily="18" charset="0"/>
                        </a:rPr>
                        <a:t>Dirty</a:t>
                      </a:r>
                      <a:r>
                        <a:rPr lang="en-US" sz="1600" b="1" i="0" baseline="0" dirty="0">
                          <a:solidFill>
                            <a:schemeClr val="bg1"/>
                          </a:solidFill>
                          <a:effectLst/>
                          <a:latin typeface="Times New Roman" panose="02020603050405020304" pitchFamily="18" charset="0"/>
                          <a:cs typeface="Times New Roman" panose="02020603050405020304" pitchFamily="18" charset="0"/>
                        </a:rPr>
                        <a:t> </a:t>
                      </a:r>
                      <a:r>
                        <a:rPr lang="en-US" sz="1600" b="1" i="0" dirty="0">
                          <a:solidFill>
                            <a:schemeClr val="bg1"/>
                          </a:solidFill>
                          <a:effectLst/>
                          <a:latin typeface="Times New Roman" panose="02020603050405020304" pitchFamily="18" charset="0"/>
                          <a:cs typeface="Times New Roman" panose="02020603050405020304" pitchFamily="18" charset="0"/>
                        </a:rPr>
                        <a:t>bit</a:t>
                      </a:r>
                      <a:endParaRPr lang="en-US" dirty="0">
                        <a:solidFill>
                          <a:schemeClr val="bg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r>
                        <a:rPr lang="en-US" sz="1600" b="1" i="0" dirty="0">
                          <a:solidFill>
                            <a:schemeClr val="bg1"/>
                          </a:solidFill>
                          <a:effectLst/>
                          <a:latin typeface="Times New Roman" panose="02020603050405020304" pitchFamily="18" charset="0"/>
                          <a:cs typeface="Times New Roman" panose="02020603050405020304" pitchFamily="18" charset="0"/>
                        </a:rPr>
                        <a:t>Protection</a:t>
                      </a:r>
                      <a:r>
                        <a:rPr lang="en-US" sz="1600" b="1" i="0" baseline="0" dirty="0">
                          <a:solidFill>
                            <a:schemeClr val="bg1"/>
                          </a:solidFill>
                          <a:effectLst/>
                          <a:latin typeface="Times New Roman" panose="02020603050405020304" pitchFamily="18" charset="0"/>
                          <a:cs typeface="Times New Roman" panose="02020603050405020304" pitchFamily="18" charset="0"/>
                        </a:rPr>
                        <a:t> </a:t>
                      </a:r>
                      <a:r>
                        <a:rPr lang="en-US" sz="1600" b="1" i="0" dirty="0">
                          <a:solidFill>
                            <a:schemeClr val="bg1"/>
                          </a:solidFill>
                          <a:effectLst/>
                          <a:latin typeface="Times New Roman" panose="02020603050405020304" pitchFamily="18" charset="0"/>
                          <a:cs typeface="Times New Roman" panose="02020603050405020304" pitchFamily="18" charset="0"/>
                        </a:rPr>
                        <a:t>bit</a:t>
                      </a:r>
                      <a:endParaRPr lang="en-US" dirty="0">
                        <a:solidFill>
                          <a:schemeClr val="bg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r>
                        <a:rPr lang="en-US" sz="1600" b="1" i="0" dirty="0">
                          <a:solidFill>
                            <a:schemeClr val="bg1"/>
                          </a:solidFill>
                          <a:effectLst/>
                          <a:latin typeface="Times New Roman" panose="02020603050405020304" pitchFamily="18" charset="0"/>
                          <a:cs typeface="Times New Roman" panose="02020603050405020304" pitchFamily="18" charset="0"/>
                        </a:rPr>
                        <a:t>Other</a:t>
                      </a:r>
                      <a:endParaRPr lang="en-US" dirty="0">
                        <a:solidFill>
                          <a:schemeClr val="bg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extLst>
                  <a:ext uri="{0D108BD9-81ED-4DB2-BD59-A6C34878D82A}">
                    <a16:rowId xmlns:a16="http://schemas.microsoft.com/office/drawing/2014/main" val="3961641626"/>
                  </a:ext>
                </a:extLst>
              </a:tr>
              <a:tr h="370840">
                <a:tc>
                  <a:txBody>
                    <a:bodyPr/>
                    <a:lstStyle/>
                    <a:p>
                      <a:endParaRPr lang="zh-CN" altLang="en-US"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endParaRPr lang="zh-CN" altLang="en-US">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2066044"/>
                  </a:ext>
                </a:extLst>
              </a:tr>
              <a:tr h="370840">
                <a:tc>
                  <a:txBody>
                    <a:bodyPr/>
                    <a:lstStyle/>
                    <a:p>
                      <a:endParaRPr lang="zh-CN" altLang="en-US"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endParaRPr lang="zh-CN" altLang="en-US">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5500767"/>
                  </a:ext>
                </a:extLst>
              </a:tr>
              <a:tr h="370840">
                <a:tc>
                  <a:txBody>
                    <a:bodyPr/>
                    <a:lstStyle/>
                    <a:p>
                      <a:endParaRPr lang="zh-CN" altLang="en-US"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endParaRPr lang="zh-CN" altLang="en-US">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4554050"/>
                  </a:ext>
                </a:extLst>
              </a:tr>
              <a:tr h="370840">
                <a:tc>
                  <a:txBody>
                    <a:bodyPr/>
                    <a:lstStyle/>
                    <a:p>
                      <a:endParaRPr lang="zh-CN" altLang="en-US"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endParaRPr lang="zh-CN" altLang="en-US">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0754407"/>
                  </a:ext>
                </a:extLst>
              </a:tr>
              <a:tr h="370840">
                <a:tc>
                  <a:txBody>
                    <a:bodyPr/>
                    <a:lstStyle/>
                    <a:p>
                      <a:endParaRPr lang="zh-CN" altLang="en-US"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endParaRPr lang="zh-CN" altLang="en-US">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8697733"/>
                  </a:ext>
                </a:extLst>
              </a:tr>
              <a:tr h="370840">
                <a:tc>
                  <a:txBody>
                    <a:bodyPr/>
                    <a:lstStyle/>
                    <a:p>
                      <a:endParaRPr lang="zh-CN" altLang="en-US"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endParaRPr lang="zh-CN" altLang="en-US">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283758"/>
                  </a:ext>
                </a:extLst>
              </a:tr>
              <a:tr h="370840">
                <a:tc>
                  <a:txBody>
                    <a:bodyPr/>
                    <a:lstStyle/>
                    <a:p>
                      <a:endParaRPr lang="zh-CN" altLang="en-US"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dash"/>
                      <a:round/>
                      <a:headEnd type="none" w="med" len="med"/>
                      <a:tailEnd type="none" w="med" len="med"/>
                    </a:lnL>
                    <a:lnR w="12700" cap="flat" cmpd="sng" algn="ctr">
                      <a:solidFill>
                        <a:schemeClr val="tx1"/>
                      </a:solidFill>
                      <a:prstDash val="dash"/>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tcPr>
                </a:tc>
                <a:tc>
                  <a:txBody>
                    <a:bodyPr/>
                    <a:lstStyle/>
                    <a:p>
                      <a:endParaRPr lang="zh-CN" altLang="en-US">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3478478"/>
                  </a:ext>
                </a:extLst>
              </a:tr>
            </a:tbl>
          </a:graphicData>
        </a:graphic>
      </p:graphicFrame>
    </p:spTree>
    <p:extLst>
      <p:ext uri="{BB962C8B-B14F-4D97-AF65-F5344CB8AC3E}">
        <p14:creationId xmlns:p14="http://schemas.microsoft.com/office/powerpoint/2010/main" val="1383080888"/>
      </p:ext>
    </p:extLst>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3188373"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4.4 Virtual Memory</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92174" y="1048671"/>
            <a:ext cx="8919964" cy="1208023"/>
          </a:xfrm>
          <a:prstGeom prst="rect">
            <a:avLst/>
          </a:prstGeom>
        </p:spPr>
        <p:txBody>
          <a:bodyPr wrap="square">
            <a:spAutoFit/>
          </a:bodyPr>
          <a:lstStyle/>
          <a:p>
            <a:pPr lvl="1" indent="-457200" algn="just">
              <a:lnSpc>
                <a:spcPts val="2900"/>
              </a:lnSpc>
              <a:spcBef>
                <a:spcPts val="0"/>
              </a:spcBef>
              <a:spcAft>
                <a:spcPts val="600"/>
              </a:spcAft>
              <a:buSzPct val="100000"/>
              <a:buFont typeface="Symbol" panose="05050102010706020507" pitchFamily="18" charset="2"/>
              <a:buChar char="¨"/>
            </a:pP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Figure 4.19: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The page table is indexed with the virtual page number to obtain the corresponding portion of the physical address</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 </a:t>
            </a:r>
            <a:endParaRPr lang="zh-CN" altLang="en-US" dirty="0">
              <a:solidFill>
                <a:srgbClr val="800000"/>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8" name="Picture 7"/>
          <p:cNvPicPr>
            <a:picLocks noChangeAspect="1" noChangeArrowheads="1"/>
          </p:cNvPicPr>
          <p:nvPr/>
        </p:nvPicPr>
        <p:blipFill>
          <a:blip r:embed="rId3">
            <a:lum/>
            <a:extLst>
              <a:ext uri="{28A0092B-C50C-407E-A947-70E740481C1C}">
                <a14:useLocalDpi xmlns:a14="http://schemas.microsoft.com/office/drawing/2010/main" val="0"/>
              </a:ext>
            </a:extLst>
          </a:blip>
          <a:srcRect/>
          <a:stretch>
            <a:fillRect/>
          </a:stretch>
        </p:blipFill>
        <p:spPr bwMode="auto">
          <a:xfrm>
            <a:off x="1979712" y="1916832"/>
            <a:ext cx="6426889" cy="4820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 Box 8"/>
          <p:cNvSpPr txBox="1">
            <a:spLocks noChangeArrowheads="1"/>
          </p:cNvSpPr>
          <p:nvPr/>
        </p:nvSpPr>
        <p:spPr bwMode="auto">
          <a:xfrm>
            <a:off x="2784705" y="1912747"/>
            <a:ext cx="129041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defRPr>
            </a:lvl9pPr>
          </a:lstStyle>
          <a:p>
            <a:pPr>
              <a:spcBef>
                <a:spcPct val="50000"/>
              </a:spcBef>
            </a:pPr>
            <a:r>
              <a:rPr lang="zh-CN" altLang="en-US" sz="2000" b="1" dirty="0">
                <a:solidFill>
                  <a:srgbClr val="00B050"/>
                </a:solidFill>
                <a:ea typeface="宋体" panose="02010600030101010101" pitchFamily="2" charset="-122"/>
              </a:rPr>
              <a:t>页表寄存器</a:t>
            </a:r>
          </a:p>
        </p:txBody>
      </p:sp>
      <p:sp>
        <p:nvSpPr>
          <p:cNvPr id="10" name="Text Box 9"/>
          <p:cNvSpPr txBox="1">
            <a:spLocks noChangeArrowheads="1"/>
          </p:cNvSpPr>
          <p:nvPr/>
        </p:nvSpPr>
        <p:spPr bwMode="auto">
          <a:xfrm>
            <a:off x="6275970" y="2204864"/>
            <a:ext cx="103233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defRPr>
            </a:lvl9pPr>
          </a:lstStyle>
          <a:p>
            <a:pPr>
              <a:spcBef>
                <a:spcPct val="50000"/>
              </a:spcBef>
            </a:pPr>
            <a:r>
              <a:rPr lang="zh-CN" altLang="en-US" sz="2000" b="1" dirty="0">
                <a:solidFill>
                  <a:srgbClr val="00B050"/>
                </a:solidFill>
                <a:ea typeface="宋体" panose="02010600030101010101" pitchFamily="2" charset="-122"/>
              </a:rPr>
              <a:t>虚拟地址</a:t>
            </a:r>
          </a:p>
        </p:txBody>
      </p:sp>
      <p:sp>
        <p:nvSpPr>
          <p:cNvPr id="11" name="Text Box 10"/>
          <p:cNvSpPr txBox="1">
            <a:spLocks noChangeArrowheads="1"/>
          </p:cNvSpPr>
          <p:nvPr/>
        </p:nvSpPr>
        <p:spPr bwMode="auto">
          <a:xfrm>
            <a:off x="2913747" y="2722294"/>
            <a:ext cx="103233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defRPr>
            </a:lvl9pPr>
          </a:lstStyle>
          <a:p>
            <a:pPr>
              <a:spcBef>
                <a:spcPct val="50000"/>
              </a:spcBef>
            </a:pPr>
            <a:r>
              <a:rPr lang="zh-CN" altLang="en-US" sz="2000" b="1" dirty="0">
                <a:solidFill>
                  <a:srgbClr val="00B050"/>
                </a:solidFill>
                <a:ea typeface="宋体" panose="02010600030101010101" pitchFamily="2" charset="-122"/>
              </a:rPr>
              <a:t>虚拟页号</a:t>
            </a:r>
          </a:p>
        </p:txBody>
      </p:sp>
      <p:sp>
        <p:nvSpPr>
          <p:cNvPr id="13" name="Text Box 11"/>
          <p:cNvSpPr txBox="1">
            <a:spLocks noChangeArrowheads="1"/>
          </p:cNvSpPr>
          <p:nvPr/>
        </p:nvSpPr>
        <p:spPr bwMode="auto">
          <a:xfrm>
            <a:off x="7775799" y="2722294"/>
            <a:ext cx="77425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defRPr>
            </a:lvl9pPr>
          </a:lstStyle>
          <a:p>
            <a:pPr>
              <a:spcBef>
                <a:spcPct val="50000"/>
              </a:spcBef>
            </a:pPr>
            <a:r>
              <a:rPr lang="zh-CN" altLang="en-US" sz="2000" b="1" dirty="0">
                <a:solidFill>
                  <a:srgbClr val="00B050"/>
                </a:solidFill>
                <a:ea typeface="宋体" panose="02010600030101010101" pitchFamily="2" charset="-122"/>
              </a:rPr>
              <a:t>页偏移</a:t>
            </a:r>
          </a:p>
        </p:txBody>
      </p:sp>
      <p:sp>
        <p:nvSpPr>
          <p:cNvPr id="14" name="Text Box 12"/>
          <p:cNvSpPr txBox="1">
            <a:spLocks noChangeArrowheads="1"/>
          </p:cNvSpPr>
          <p:nvPr/>
        </p:nvSpPr>
        <p:spPr bwMode="auto">
          <a:xfrm>
            <a:off x="5940152" y="3120625"/>
            <a:ext cx="103233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defRPr>
            </a:lvl9pPr>
          </a:lstStyle>
          <a:p>
            <a:pPr>
              <a:spcBef>
                <a:spcPct val="50000"/>
              </a:spcBef>
            </a:pPr>
            <a:r>
              <a:rPr lang="zh-CN" altLang="en-US" sz="2000" b="1" dirty="0">
                <a:solidFill>
                  <a:srgbClr val="FF0000"/>
                </a:solidFill>
                <a:ea typeface="宋体" panose="02010600030101010101" pitchFamily="2" charset="-122"/>
              </a:rPr>
              <a:t>物理页号</a:t>
            </a:r>
          </a:p>
        </p:txBody>
      </p:sp>
      <p:sp>
        <p:nvSpPr>
          <p:cNvPr id="15" name="Text Box 13"/>
          <p:cNvSpPr txBox="1">
            <a:spLocks noChangeArrowheads="1"/>
          </p:cNvSpPr>
          <p:nvPr/>
        </p:nvSpPr>
        <p:spPr bwMode="auto">
          <a:xfrm>
            <a:off x="2397580" y="4107227"/>
            <a:ext cx="516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defRPr>
            </a:lvl9pPr>
          </a:lstStyle>
          <a:p>
            <a:pPr>
              <a:spcBef>
                <a:spcPct val="50000"/>
              </a:spcBef>
            </a:pPr>
            <a:r>
              <a:rPr lang="zh-CN" altLang="en-US" sz="2000" b="1" dirty="0">
                <a:solidFill>
                  <a:srgbClr val="7030A0"/>
                </a:solidFill>
                <a:ea typeface="宋体" panose="02010600030101010101" pitchFamily="2" charset="-122"/>
              </a:rPr>
              <a:t>页表</a:t>
            </a:r>
          </a:p>
        </p:txBody>
      </p:sp>
      <p:sp>
        <p:nvSpPr>
          <p:cNvPr id="16" name="Text Box 14"/>
          <p:cNvSpPr txBox="1">
            <a:spLocks noChangeArrowheads="1"/>
          </p:cNvSpPr>
          <p:nvPr/>
        </p:nvSpPr>
        <p:spPr bwMode="auto">
          <a:xfrm>
            <a:off x="1506157" y="5434068"/>
            <a:ext cx="1883829"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defRPr>
            </a:lvl9pPr>
          </a:lstStyle>
          <a:p>
            <a:pPr>
              <a:lnSpc>
                <a:spcPct val="80000"/>
              </a:lnSpc>
              <a:spcBef>
                <a:spcPct val="5000"/>
              </a:spcBef>
            </a:pPr>
            <a:r>
              <a:rPr lang="zh-CN" altLang="en-US" sz="2000" b="1" dirty="0">
                <a:solidFill>
                  <a:srgbClr val="00B050"/>
                </a:solidFill>
                <a:ea typeface="宋体" panose="02010600030101010101" pitchFamily="2" charset="-122"/>
              </a:rPr>
              <a:t>为</a:t>
            </a:r>
            <a:r>
              <a:rPr lang="en-US" altLang="zh-CN" sz="2000" b="1" dirty="0">
                <a:solidFill>
                  <a:srgbClr val="00B050"/>
                </a:solidFill>
                <a:ea typeface="宋体" panose="02010600030101010101" pitchFamily="2" charset="-122"/>
              </a:rPr>
              <a:t>0</a:t>
            </a:r>
            <a:r>
              <a:rPr lang="zh-CN" altLang="en-US" sz="2000" b="1" dirty="0">
                <a:solidFill>
                  <a:srgbClr val="00B050"/>
                </a:solidFill>
                <a:ea typeface="宋体" panose="02010600030101010101" pitchFamily="2" charset="-122"/>
              </a:rPr>
              <a:t>则页</a:t>
            </a:r>
          </a:p>
          <a:p>
            <a:pPr>
              <a:lnSpc>
                <a:spcPct val="80000"/>
              </a:lnSpc>
              <a:spcBef>
                <a:spcPct val="5000"/>
              </a:spcBef>
            </a:pPr>
            <a:r>
              <a:rPr lang="zh-CN" altLang="en-US" sz="2000" b="1" dirty="0">
                <a:solidFill>
                  <a:srgbClr val="00B050"/>
                </a:solidFill>
                <a:ea typeface="宋体" panose="02010600030101010101" pitchFamily="2" charset="-122"/>
              </a:rPr>
              <a:t>不在主存</a:t>
            </a:r>
          </a:p>
        </p:txBody>
      </p:sp>
      <p:sp>
        <p:nvSpPr>
          <p:cNvPr id="19" name="Text Box 15"/>
          <p:cNvSpPr txBox="1">
            <a:spLocks noChangeArrowheads="1"/>
          </p:cNvSpPr>
          <p:nvPr/>
        </p:nvSpPr>
        <p:spPr bwMode="auto">
          <a:xfrm>
            <a:off x="3042789" y="6107714"/>
            <a:ext cx="103233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defRPr>
            </a:lvl9pPr>
          </a:lstStyle>
          <a:p>
            <a:pPr>
              <a:spcBef>
                <a:spcPct val="50000"/>
              </a:spcBef>
            </a:pPr>
            <a:r>
              <a:rPr lang="zh-CN" altLang="en-US" sz="2000" b="1" dirty="0">
                <a:solidFill>
                  <a:srgbClr val="FF0000"/>
                </a:solidFill>
                <a:ea typeface="宋体" panose="02010600030101010101" pitchFamily="2" charset="-122"/>
              </a:rPr>
              <a:t>物理页号</a:t>
            </a:r>
          </a:p>
        </p:txBody>
      </p:sp>
      <p:sp>
        <p:nvSpPr>
          <p:cNvPr id="20" name="Text Box 16"/>
          <p:cNvSpPr txBox="1">
            <a:spLocks noChangeArrowheads="1"/>
          </p:cNvSpPr>
          <p:nvPr/>
        </p:nvSpPr>
        <p:spPr bwMode="auto">
          <a:xfrm>
            <a:off x="7775798" y="6111776"/>
            <a:ext cx="77425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defRPr>
            </a:lvl9pPr>
          </a:lstStyle>
          <a:p>
            <a:pPr>
              <a:spcBef>
                <a:spcPct val="50000"/>
              </a:spcBef>
            </a:pPr>
            <a:r>
              <a:rPr lang="zh-CN" altLang="en-US" sz="2000" b="1" dirty="0">
                <a:solidFill>
                  <a:srgbClr val="FF0000"/>
                </a:solidFill>
                <a:ea typeface="宋体" panose="02010600030101010101" pitchFamily="2" charset="-122"/>
              </a:rPr>
              <a:t>页偏移</a:t>
            </a:r>
          </a:p>
        </p:txBody>
      </p:sp>
      <p:sp>
        <p:nvSpPr>
          <p:cNvPr id="21" name="Text Box 17"/>
          <p:cNvSpPr txBox="1">
            <a:spLocks noChangeArrowheads="1"/>
          </p:cNvSpPr>
          <p:nvPr/>
        </p:nvSpPr>
        <p:spPr bwMode="auto">
          <a:xfrm>
            <a:off x="6497063" y="6429222"/>
            <a:ext cx="103233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defRPr>
            </a:lvl9pPr>
          </a:lstStyle>
          <a:p>
            <a:pPr>
              <a:spcBef>
                <a:spcPct val="50000"/>
              </a:spcBef>
            </a:pPr>
            <a:r>
              <a:rPr lang="zh-CN" altLang="en-US" sz="2000" b="1" dirty="0">
                <a:solidFill>
                  <a:srgbClr val="FF0000"/>
                </a:solidFill>
                <a:ea typeface="宋体" panose="02010600030101010101" pitchFamily="2" charset="-122"/>
              </a:rPr>
              <a:t>物理地址</a:t>
            </a:r>
          </a:p>
        </p:txBody>
      </p:sp>
    </p:spTree>
    <p:extLst>
      <p:ext uri="{BB962C8B-B14F-4D97-AF65-F5344CB8AC3E}">
        <p14:creationId xmlns:p14="http://schemas.microsoft.com/office/powerpoint/2010/main" val="279885047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2976777" cy="479747"/>
          </a:xfrm>
        </p:spPr>
        <p:txBody>
          <a:bodyPr/>
          <a:lstStyle/>
          <a:p>
            <a:r>
              <a:rPr lang="en-US" altLang="zh-CN" sz="3200" dirty="0">
                <a:solidFill>
                  <a:srgbClr val="800000"/>
                </a:solidFill>
                <a:latin typeface="Times New Roman" panose="02020603050405020304" pitchFamily="18" charset="0"/>
                <a:ea typeface="宋体" panose="02010600030101010101" pitchFamily="2" charset="-122"/>
              </a:rPr>
              <a:t>4.1 Introduction</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9" name="Text Box 19"/>
          <p:cNvSpPr txBox="1">
            <a:spLocks noChangeArrowheads="1"/>
          </p:cNvSpPr>
          <p:nvPr/>
        </p:nvSpPr>
        <p:spPr bwMode="auto">
          <a:xfrm>
            <a:off x="117978" y="1118898"/>
            <a:ext cx="8774502" cy="5486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eaLnBrk="0" fontAlgn="base" hangingPunct="0">
              <a:spcBef>
                <a:spcPct val="0"/>
              </a:spcBef>
              <a:spcAft>
                <a:spcPct val="0"/>
              </a:spcAft>
              <a:defRPr sz="2400">
                <a:solidFill>
                  <a:schemeClr val="accent1"/>
                </a:solidFill>
                <a:latin typeface="Arial" panose="020B0604020202020204" pitchFamily="34" charset="0"/>
              </a:defRPr>
            </a:lvl6pPr>
            <a:lvl7pPr marL="2971800" indent="-228600" eaLnBrk="0" fontAlgn="base" hangingPunct="0">
              <a:spcBef>
                <a:spcPct val="0"/>
              </a:spcBef>
              <a:spcAft>
                <a:spcPct val="0"/>
              </a:spcAft>
              <a:defRPr sz="2400">
                <a:solidFill>
                  <a:schemeClr val="accent1"/>
                </a:solidFill>
                <a:latin typeface="Arial" panose="020B0604020202020204" pitchFamily="34" charset="0"/>
              </a:defRPr>
            </a:lvl7pPr>
            <a:lvl8pPr marL="3429000" indent="-228600" eaLnBrk="0" fontAlgn="base" hangingPunct="0">
              <a:spcBef>
                <a:spcPct val="0"/>
              </a:spcBef>
              <a:spcAft>
                <a:spcPct val="0"/>
              </a:spcAft>
              <a:defRPr sz="2400">
                <a:solidFill>
                  <a:schemeClr val="accent1"/>
                </a:solidFill>
                <a:latin typeface="Arial" panose="020B0604020202020204" pitchFamily="34" charset="0"/>
              </a:defRPr>
            </a:lvl8pPr>
            <a:lvl9pPr marL="3886200" indent="-228600" eaLnBrk="0" fontAlgn="base" hangingPunct="0">
              <a:spcBef>
                <a:spcPct val="0"/>
              </a:spcBef>
              <a:spcAft>
                <a:spcPct val="0"/>
              </a:spcAft>
              <a:defRPr sz="2400">
                <a:solidFill>
                  <a:schemeClr val="accent1"/>
                </a:solidFill>
                <a:latin typeface="Arial" panose="020B0604020202020204" pitchFamily="34" charset="0"/>
              </a:defRPr>
            </a:lvl9pPr>
          </a:lstStyle>
          <a:p>
            <a:pPr marL="457200" indent="-457200" algn="just">
              <a:spcBef>
                <a:spcPct val="20000"/>
              </a:spcBef>
              <a:buFont typeface="Symbol" panose="05050102010706020507" pitchFamily="18" charset="2"/>
              <a:buChar char="¨"/>
            </a:pP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The principle of locality</a:t>
            </a:r>
            <a:endPar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endParaRPr>
          </a:p>
          <a:p>
            <a:pPr marL="457200" indent="-457200" algn="just">
              <a:spcBef>
                <a:spcPct val="20000"/>
              </a:spcBef>
              <a:buFont typeface="Symbol" panose="05050102010706020507" pitchFamily="18" charset="2"/>
              <a:buChar char="¨"/>
            </a:pP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Temporal:</a:t>
            </a:r>
            <a:endParaRPr lang="zh-CN" altLang="en-US" dirty="0">
              <a:solidFill>
                <a:srgbClr val="800000"/>
              </a:solidFill>
              <a:latin typeface="Times New Roman" panose="02020603050405020304" pitchFamily="18" charset="0"/>
              <a:ea typeface="宋体" panose="02010600030101010101" pitchFamily="2" charset="-122"/>
              <a:cs typeface="Times New Roman" panose="02020603050405020304" pitchFamily="18" charset="0"/>
            </a:endParaRPr>
          </a:p>
          <a:p>
            <a:pPr marL="457200" indent="457200" algn="just">
              <a:spcBef>
                <a:spcPct val="20000"/>
              </a:spcBef>
              <a:buSzPct val="50000"/>
              <a:buFont typeface="Wingdings" panose="05000000000000000000" pitchFamily="2" charset="2"/>
              <a:buChar char="Ø"/>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Most programs contain loops, so instructions and data are likely to be addressed repeatedly.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多数程序包含循环</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所以指令和数据可能被重复访问</a:t>
            </a:r>
          </a:p>
          <a:p>
            <a:pPr marL="457200" indent="-457200" algn="just">
              <a:spcBef>
                <a:spcPct val="20000"/>
              </a:spcBef>
              <a:buFont typeface="Symbol" panose="05050102010706020507" pitchFamily="18" charset="2"/>
              <a:buChar char="¨"/>
            </a:pPr>
            <a:r>
              <a:rPr lang="zh-CN" altLang="en-US"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Spatial:     </a:t>
            </a:r>
            <a:endParaRPr lang="zh-CN" altLang="en-US" dirty="0">
              <a:solidFill>
                <a:srgbClr val="800000"/>
              </a:solidFill>
              <a:latin typeface="Times New Roman" panose="02020603050405020304" pitchFamily="18" charset="0"/>
              <a:ea typeface="宋体" panose="02010600030101010101" pitchFamily="2" charset="-122"/>
              <a:cs typeface="Times New Roman" panose="02020603050405020304" pitchFamily="18" charset="0"/>
            </a:endParaRPr>
          </a:p>
          <a:p>
            <a:pPr marL="457200" indent="457200" algn="just">
              <a:spcBef>
                <a:spcPct val="20000"/>
              </a:spcBef>
              <a:buSzPct val="50000"/>
              <a:buFont typeface="Wingdings" panose="05000000000000000000" pitchFamily="2" charset="2"/>
              <a:buChar char="Ø"/>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instructions are normally accessed sequentially.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指令通常顺序被访问</a:t>
            </a:r>
          </a:p>
          <a:p>
            <a:pPr marL="457200" indent="457200" algn="just">
              <a:spcBef>
                <a:spcPct val="20000"/>
              </a:spcBef>
              <a:buSzPct val="50000"/>
              <a:buFont typeface="Wingdings" panose="05000000000000000000" pitchFamily="2" charset="2"/>
              <a:buChar char="Ø"/>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accesses to elements of an array or a record.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访问数组、记录的元素</a:t>
            </a:r>
            <a:endPar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endParaRPr>
          </a:p>
          <a:p>
            <a:pPr marL="457200" indent="-457200" algn="just">
              <a:spcBef>
                <a:spcPct val="20000"/>
              </a:spcBef>
              <a:buSzPct val="100000"/>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We take advantage of the principle of locality by implementing the memory of a computer as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a memory hierarchy</a:t>
            </a:r>
            <a:endParaRPr lang="zh-CN" altLang="en-US" dirty="0">
              <a:solidFill>
                <a:srgbClr val="800000"/>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239274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3188373"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4.4 Virtual Memory</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92174" y="1048671"/>
            <a:ext cx="8919964" cy="5541838"/>
          </a:xfrm>
          <a:prstGeom prst="rect">
            <a:avLst/>
          </a:prstGeom>
        </p:spPr>
        <p:txBody>
          <a:bodyPr wrap="square">
            <a:spAutoFit/>
          </a:bodyPr>
          <a:lstStyle/>
          <a:p>
            <a:pPr lvl="1" indent="-457200" algn="just">
              <a:lnSpc>
                <a:spcPts val="2900"/>
              </a:lnSpc>
              <a:spcBef>
                <a:spcPts val="0"/>
              </a:spcBef>
              <a:spcAft>
                <a:spcPts val="600"/>
              </a:spcAft>
              <a:buSzPct val="100000"/>
              <a:buFont typeface="Symbol" panose="05050102010706020507" pitchFamily="18" charset="2"/>
              <a:buChar char="¨"/>
            </a:pP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Figure 4.19:</a:t>
            </a:r>
          </a:p>
          <a:p>
            <a:pPr lvl="1" indent="-457200" algn="just">
              <a:lnSpc>
                <a:spcPts val="2900"/>
              </a:lnSpc>
              <a:spcBef>
                <a:spcPts val="0"/>
              </a:spcBef>
              <a:spcAft>
                <a:spcPts val="600"/>
              </a:spcAft>
              <a:buSzPct val="100000"/>
              <a:buFont typeface="Symbol" panose="05050102010706020507" pitchFamily="18" charset="2"/>
              <a:buChar char="¨"/>
            </a:pPr>
            <a:endPar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lvl="1" indent="-457200" algn="just">
              <a:lnSpc>
                <a:spcPts val="2900"/>
              </a:lnSpc>
              <a:spcBef>
                <a:spcPts val="0"/>
              </a:spcBef>
              <a:spcAft>
                <a:spcPts val="600"/>
              </a:spcAft>
              <a:buSzPct val="100000"/>
              <a:buFont typeface="Symbol" panose="05050102010706020507" pitchFamily="18" charset="2"/>
              <a:buChar char="¨"/>
            </a:pPr>
            <a:endPar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lvl="1" indent="-457200" algn="just">
              <a:lnSpc>
                <a:spcPts val="2900"/>
              </a:lnSpc>
              <a:spcBef>
                <a:spcPts val="0"/>
              </a:spcBef>
              <a:spcAft>
                <a:spcPts val="600"/>
              </a:spcAft>
              <a:buSzPct val="100000"/>
              <a:buFont typeface="Symbol" panose="05050102010706020507" pitchFamily="18" charset="2"/>
              <a:buChar char="¨"/>
            </a:pPr>
            <a:endPar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lvl="1" indent="-457200" algn="just">
              <a:lnSpc>
                <a:spcPts val="2900"/>
              </a:lnSpc>
              <a:spcBef>
                <a:spcPts val="0"/>
              </a:spcBef>
              <a:spcAft>
                <a:spcPts val="600"/>
              </a:spcAft>
              <a:buSzPct val="100000"/>
              <a:buFont typeface="Symbol" panose="05050102010706020507" pitchFamily="18" charset="2"/>
              <a:buChar char="¨"/>
            </a:pPr>
            <a:endPar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0" lvl="1" algn="just">
              <a:lnSpc>
                <a:spcPts val="2900"/>
              </a:lnSpc>
              <a:spcBef>
                <a:spcPts val="0"/>
              </a:spcBef>
              <a:spcAft>
                <a:spcPts val="600"/>
              </a:spcAft>
              <a:buSzPct val="100000"/>
            </a:pPr>
            <a:endPar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lvl="1" indent="-457200" algn="just">
              <a:lnSpc>
                <a:spcPts val="2900"/>
              </a:lnSpc>
              <a:spcBef>
                <a:spcPts val="0"/>
              </a:spcBef>
              <a:spcAft>
                <a:spcPts val="600"/>
              </a:spcAft>
              <a:buSzPct val="100000"/>
              <a:buFont typeface="Symbol" panose="05050102010706020507" pitchFamily="18" charset="2"/>
              <a:buChar char="¨"/>
            </a:pPr>
            <a:endPar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lvl="1" indent="-457200" algn="just">
              <a:lnSpc>
                <a:spcPts val="2600"/>
              </a:lnSpc>
              <a:spcBef>
                <a:spcPts val="0"/>
              </a:spcBef>
              <a:spcAft>
                <a:spcPts val="0"/>
              </a:spcAft>
              <a:buSzPct val="100000"/>
              <a:buFont typeface="Symbol" panose="05050102010706020507" pitchFamily="18" charset="2"/>
              <a:buChar char="¨"/>
            </a:pPr>
            <a:r>
              <a:rPr lang="en-US" altLang="zh-CN"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The </a:t>
            </a:r>
            <a:r>
              <a:rPr lang="en-US" altLang="zh-CN" sz="20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starting address </a:t>
            </a:r>
            <a:r>
              <a:rPr lang="en-US" altLang="zh-CN"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of the page table is given by </a:t>
            </a:r>
            <a:r>
              <a:rPr lang="en-US" altLang="zh-CN" sz="20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page table register</a:t>
            </a:r>
            <a:r>
              <a:rPr lang="en-US" altLang="zh-CN"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页表的起始地址由页表寄存器给出</a:t>
            </a:r>
          </a:p>
          <a:p>
            <a:pPr lvl="1" indent="-457200" algn="just">
              <a:lnSpc>
                <a:spcPts val="2600"/>
              </a:lnSpc>
              <a:spcBef>
                <a:spcPts val="0"/>
              </a:spcBef>
              <a:spcAft>
                <a:spcPts val="0"/>
              </a:spcAft>
              <a:buSzPct val="100000"/>
              <a:buFont typeface="Symbol" panose="05050102010706020507" pitchFamily="18" charset="2"/>
              <a:buChar char="¨"/>
            </a:pPr>
            <a:r>
              <a:rPr lang="en-US" altLang="zh-CN" sz="20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The page size</a:t>
            </a:r>
            <a:r>
              <a:rPr lang="en-US" altLang="zh-CN"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is 2</a:t>
            </a:r>
            <a:r>
              <a:rPr lang="en-US" altLang="zh-CN" sz="2000" baseline="30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12</a:t>
            </a:r>
            <a:r>
              <a:rPr lang="en-US" altLang="zh-CN"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bytes, or 4KB. </a:t>
            </a:r>
            <a:r>
              <a:rPr lang="zh-CN" altLang="en-US" sz="2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页大小</a:t>
            </a:r>
            <a:r>
              <a:rPr lang="en-US" altLang="zh-CN" sz="2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=4KB</a:t>
            </a:r>
          </a:p>
          <a:p>
            <a:pPr lvl="1" indent="-457200" algn="just">
              <a:lnSpc>
                <a:spcPts val="2600"/>
              </a:lnSpc>
              <a:spcBef>
                <a:spcPts val="0"/>
              </a:spcBef>
              <a:spcAft>
                <a:spcPts val="0"/>
              </a:spcAft>
              <a:buSzPct val="100000"/>
              <a:buFont typeface="Symbol" panose="05050102010706020507" pitchFamily="18" charset="2"/>
              <a:buChar char="¨"/>
            </a:pPr>
            <a:r>
              <a:rPr lang="en-US" altLang="zh-CN" sz="20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Virtual address space </a:t>
            </a:r>
            <a:r>
              <a:rPr lang="en-US" altLang="zh-CN"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is 2</a:t>
            </a:r>
            <a:r>
              <a:rPr lang="en-US" altLang="zh-CN" sz="2000" baseline="30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32</a:t>
            </a:r>
            <a:r>
              <a:rPr lang="en-US" altLang="zh-CN"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bytes (4GB), </a:t>
            </a:r>
            <a:r>
              <a:rPr lang="en-US" altLang="zh-CN" sz="20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physical address space </a:t>
            </a:r>
            <a:r>
              <a:rPr lang="en-US" altLang="zh-CN"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is 2</a:t>
            </a:r>
            <a:r>
              <a:rPr lang="en-US" altLang="zh-CN" sz="2000" baseline="30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30</a:t>
            </a:r>
            <a:r>
              <a:rPr lang="en-US" altLang="zh-CN"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bytes (1GB).  </a:t>
            </a:r>
            <a:r>
              <a:rPr lang="zh-CN" altLang="en-US" sz="2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虚拟地址空间是</a:t>
            </a:r>
            <a:r>
              <a:rPr lang="en-US" altLang="zh-CN" sz="2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4GB, </a:t>
            </a:r>
            <a:r>
              <a:rPr lang="zh-CN" altLang="en-US" sz="2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物理地址空间是</a:t>
            </a:r>
            <a:r>
              <a:rPr lang="en-US" altLang="zh-CN" sz="2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1GB</a:t>
            </a:r>
          </a:p>
          <a:p>
            <a:pPr lvl="1" indent="-457200" algn="just">
              <a:lnSpc>
                <a:spcPts val="2600"/>
              </a:lnSpc>
              <a:spcBef>
                <a:spcPts val="0"/>
              </a:spcBef>
              <a:spcAft>
                <a:spcPts val="0"/>
              </a:spcAft>
              <a:buSzPct val="100000"/>
              <a:buFont typeface="Symbol" panose="05050102010706020507" pitchFamily="18" charset="2"/>
              <a:buChar char="¨"/>
            </a:pPr>
            <a:r>
              <a:rPr lang="en-US" altLang="zh-CN" sz="20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The number of entries</a:t>
            </a:r>
            <a:r>
              <a:rPr lang="en-US" altLang="zh-CN"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in page table is then 2</a:t>
            </a:r>
            <a:r>
              <a:rPr lang="en-US" altLang="zh-CN" sz="2000" baseline="30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20</a:t>
            </a:r>
            <a:r>
              <a:rPr lang="en-US" altLang="zh-CN"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页表入口数即为</a:t>
            </a:r>
            <a:r>
              <a:rPr lang="en-US" altLang="zh-CN" sz="2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2000" baseline="30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20</a:t>
            </a:r>
            <a:r>
              <a:rPr lang="en-US" altLang="zh-CN" sz="2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p>
          <a:p>
            <a:pPr lvl="1" indent="-457200" algn="just">
              <a:lnSpc>
                <a:spcPts val="2600"/>
              </a:lnSpc>
              <a:spcBef>
                <a:spcPts val="0"/>
              </a:spcBef>
              <a:spcAft>
                <a:spcPts val="0"/>
              </a:spcAft>
              <a:buSzPct val="100000"/>
              <a:buFont typeface="Symbol" panose="05050102010706020507" pitchFamily="18" charset="2"/>
              <a:buChar char="¨"/>
            </a:pPr>
            <a:r>
              <a:rPr lang="en-US" altLang="zh-CN" sz="20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Valid bit </a:t>
            </a:r>
            <a:r>
              <a:rPr lang="en-US" altLang="zh-CN"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indicates whether the mapping is legal. </a:t>
            </a:r>
            <a:r>
              <a:rPr lang="en-US" altLang="zh-CN" sz="2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Valid</a:t>
            </a:r>
            <a:r>
              <a:rPr lang="zh-CN" altLang="en-US" sz="2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位指明映射是否合法 </a:t>
            </a:r>
          </a:p>
        </p:txBody>
      </p:sp>
      <p:pic>
        <p:nvPicPr>
          <p:cNvPr id="7" name="Picture 7">
            <a:extLst>
              <a:ext uri="{FF2B5EF4-FFF2-40B4-BE49-F238E27FC236}">
                <a16:creationId xmlns:a16="http://schemas.microsoft.com/office/drawing/2014/main" id="{6FC1AEAD-0D73-1A4A-842B-C0C823B3767C}"/>
              </a:ext>
            </a:extLst>
          </p:cNvPr>
          <p:cNvPicPr>
            <a:picLocks noChangeAspect="1" noChangeArrowheads="1"/>
          </p:cNvPicPr>
          <p:nvPr/>
        </p:nvPicPr>
        <p:blipFill>
          <a:blip r:embed="rId3">
            <a:lum/>
            <a:extLst>
              <a:ext uri="{28A0092B-C50C-407E-A947-70E740481C1C}">
                <a14:useLocalDpi xmlns:a14="http://schemas.microsoft.com/office/drawing/2010/main" val="0"/>
              </a:ext>
            </a:extLst>
          </a:blip>
          <a:srcRect/>
          <a:stretch>
            <a:fillRect/>
          </a:stretch>
        </p:blipFill>
        <p:spPr bwMode="auto">
          <a:xfrm>
            <a:off x="3563888" y="217902"/>
            <a:ext cx="5331027" cy="3998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12209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3188373"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4.4 Virtual Memory</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92174" y="1048671"/>
            <a:ext cx="8919964" cy="5016758"/>
          </a:xfrm>
          <a:prstGeom prst="rect">
            <a:avLst/>
          </a:prstGeom>
        </p:spPr>
        <p:txBody>
          <a:bodyPr wrap="square">
            <a:spAutoFit/>
          </a:bodyPr>
          <a:lstStyle/>
          <a:p>
            <a:pPr lvl="1" indent="-457200" algn="just">
              <a:lnSpc>
                <a:spcPts val="2900"/>
              </a:lnSpc>
              <a:spcBef>
                <a:spcPts val="0"/>
              </a:spcBef>
              <a:spcAft>
                <a:spcPts val="600"/>
              </a:spcAft>
              <a:buSzPct val="100000"/>
              <a:buFont typeface="Symbol" panose="05050102010706020507" pitchFamily="18" charset="2"/>
              <a:buChar char="¨"/>
            </a:pP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Figure 4.19:</a:t>
            </a:r>
          </a:p>
          <a:p>
            <a:pPr lvl="1" indent="-457200" algn="just">
              <a:lnSpc>
                <a:spcPts val="2900"/>
              </a:lnSpc>
              <a:spcBef>
                <a:spcPts val="0"/>
              </a:spcBef>
              <a:spcAft>
                <a:spcPts val="600"/>
              </a:spcAft>
              <a:buSzPct val="100000"/>
              <a:buFont typeface="Symbol" panose="05050102010706020507" pitchFamily="18" charset="2"/>
              <a:buChar char="¨"/>
            </a:pPr>
            <a:endPar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endParaRPr>
          </a:p>
          <a:p>
            <a:pPr lvl="1" indent="-457200" algn="just">
              <a:lnSpc>
                <a:spcPts val="2900"/>
              </a:lnSpc>
              <a:spcBef>
                <a:spcPts val="0"/>
              </a:spcBef>
              <a:spcAft>
                <a:spcPts val="600"/>
              </a:spcAft>
              <a:buSzPct val="100000"/>
              <a:buFont typeface="Symbol" panose="05050102010706020507" pitchFamily="18" charset="2"/>
              <a:buChar char="¨"/>
            </a:pP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A valid bit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is used in each page table entry.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每个页表入口有一个有效位</a:t>
            </a:r>
          </a:p>
          <a:p>
            <a:pPr lvl="1" indent="457200" algn="just">
              <a:lnSpc>
                <a:spcPts val="2900"/>
              </a:lnSpc>
              <a:spcBef>
                <a:spcPts val="0"/>
              </a:spcBef>
              <a:spcAft>
                <a:spcPts val="600"/>
              </a:spcAft>
              <a:buSzPct val="50000"/>
              <a:buFont typeface="Wingdings" panose="05000000000000000000" pitchFamily="2" charset="2"/>
              <a:buChar char="Ø"/>
            </a:pP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If is off</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page is not present in main memory and a page fault occurs.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如果</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off,</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则页不在存储器中</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就是发生了页故障</a:t>
            </a:r>
          </a:p>
          <a:p>
            <a:pPr lvl="1" indent="457200" algn="just">
              <a:lnSpc>
                <a:spcPts val="2900"/>
              </a:lnSpc>
              <a:spcBef>
                <a:spcPts val="0"/>
              </a:spcBef>
              <a:spcAft>
                <a:spcPts val="600"/>
              </a:spcAft>
              <a:buSzPct val="50000"/>
              <a:buFont typeface="Wingdings" panose="05000000000000000000" pitchFamily="2" charset="2"/>
              <a:buChar char="Ø"/>
            </a:pP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If is on</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page is valid and the entry contains the physical page number.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如果</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on,</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该入口包含物理页号</a:t>
            </a:r>
            <a:endPar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endParaRPr>
          </a:p>
          <a:p>
            <a:pPr lvl="1" indent="457200" algn="just">
              <a:lnSpc>
                <a:spcPts val="2900"/>
              </a:lnSpc>
              <a:spcBef>
                <a:spcPts val="0"/>
              </a:spcBef>
              <a:spcAft>
                <a:spcPts val="600"/>
              </a:spcAft>
              <a:buSzPct val="50000"/>
              <a:buFont typeface="Wingdings" panose="05000000000000000000" pitchFamily="2" charset="2"/>
              <a:buChar char="Ø"/>
            </a:pPr>
            <a:endPar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endParaRPr>
          </a:p>
          <a:p>
            <a:pPr lvl="1" indent="-457200" algn="just">
              <a:lnSpc>
                <a:spcPts val="2900"/>
              </a:lnSpc>
              <a:spcBef>
                <a:spcPts val="0"/>
              </a:spcBef>
              <a:spcAft>
                <a:spcPts val="600"/>
              </a:spcAft>
              <a:buSzPct val="100000"/>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Because page table contains a mapping for every possible virtual page, no tags required.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由于页表对每一个虚页都包含一个映射</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因此不需要</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tag</a:t>
            </a:r>
            <a:endPar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6020717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3188373"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4.4 Virtual Memory</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92173" y="1124744"/>
            <a:ext cx="8919964" cy="3901068"/>
          </a:xfrm>
          <a:prstGeom prst="rect">
            <a:avLst/>
          </a:prstGeom>
        </p:spPr>
        <p:txBody>
          <a:bodyPr wrap="square">
            <a:spAutoFit/>
          </a:bodyPr>
          <a:lstStyle/>
          <a:p>
            <a:pPr lvl="1" indent="-457200" algn="just">
              <a:lnSpc>
                <a:spcPts val="2900"/>
              </a:lnSpc>
              <a:spcBef>
                <a:spcPts val="0"/>
              </a:spcBef>
              <a:spcAft>
                <a:spcPts val="600"/>
              </a:spcAft>
              <a:buSzPct val="100000"/>
              <a:buFont typeface="Symbol" panose="05050102010706020507" pitchFamily="18" charset="2"/>
              <a:buChar char="¨"/>
            </a:pP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Example</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endPar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endParaRPr>
          </a:p>
          <a:p>
            <a:pPr lvl="1" indent="-457200" algn="just">
              <a:lnSpc>
                <a:spcPts val="2900"/>
              </a:lnSpc>
              <a:spcBef>
                <a:spcPts val="0"/>
              </a:spcBef>
              <a:spcAft>
                <a:spcPts val="600"/>
              </a:spcAft>
              <a:buSzPct val="100000"/>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With a 32-bit virtual address, 4KB size pages and 4 bytes per page table entry, how many bytes the total page table size is?</a:t>
            </a:r>
          </a:p>
          <a:p>
            <a:pPr lvl="1" indent="-457200" algn="just">
              <a:lnSpc>
                <a:spcPts val="2900"/>
              </a:lnSpc>
              <a:spcBef>
                <a:spcPts val="0"/>
              </a:spcBef>
              <a:spcAft>
                <a:spcPts val="600"/>
              </a:spcAft>
              <a:buSzPct val="100000"/>
              <a:buFont typeface="Symbol" panose="05050102010706020507" pitchFamily="18" charset="2"/>
              <a:buChar char="¨"/>
            </a:pPr>
            <a:endPar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lvl="1" indent="-457200" algn="just">
              <a:lnSpc>
                <a:spcPts val="2900"/>
              </a:lnSpc>
              <a:spcBef>
                <a:spcPts val="0"/>
              </a:spcBef>
              <a:spcAft>
                <a:spcPts val="600"/>
              </a:spcAft>
              <a:buSzPct val="100000"/>
              <a:buFont typeface="Symbol" panose="05050102010706020507" pitchFamily="18" charset="2"/>
              <a:buChar char="¨"/>
            </a:pPr>
            <a:endPar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lvl="1" indent="-457200" algn="just">
              <a:lnSpc>
                <a:spcPts val="2900"/>
              </a:lnSpc>
              <a:spcBef>
                <a:spcPts val="0"/>
              </a:spcBef>
              <a:spcAft>
                <a:spcPts val="600"/>
              </a:spcAft>
              <a:buSzPct val="100000"/>
              <a:buFont typeface="Symbol" panose="05050102010706020507" pitchFamily="18" charset="2"/>
              <a:buChar char="¨"/>
            </a:pP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Answer</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marL="0" lvl="1" algn="ctr">
              <a:lnSpc>
                <a:spcPts val="2900"/>
              </a:lnSpc>
              <a:spcBef>
                <a:spcPts val="0"/>
              </a:spcBef>
              <a:spcAft>
                <a:spcPts val="600"/>
              </a:spcAft>
              <a:buSzPct val="100000"/>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Number of page table entries=2</a:t>
            </a:r>
            <a:r>
              <a:rPr lang="en-US" altLang="zh-CN" baseline="30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32</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baseline="30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12</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baseline="30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20</a:t>
            </a:r>
          </a:p>
          <a:p>
            <a:pPr marL="0" lvl="1" algn="ctr">
              <a:lnSpc>
                <a:spcPts val="2900"/>
              </a:lnSpc>
              <a:spcBef>
                <a:spcPts val="0"/>
              </a:spcBef>
              <a:spcAft>
                <a:spcPts val="600"/>
              </a:spcAft>
              <a:buSzPct val="100000"/>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Size of page table=2</a:t>
            </a:r>
            <a:r>
              <a:rPr lang="en-US" altLang="zh-CN" baseline="30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20</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page table entries × 2</a:t>
            </a:r>
            <a:r>
              <a:rPr lang="en-US" altLang="zh-CN" baseline="30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(bytes/page table entry)=4MB</a:t>
            </a:r>
          </a:p>
        </p:txBody>
      </p:sp>
    </p:spTree>
    <p:extLst>
      <p:ext uri="{BB962C8B-B14F-4D97-AF65-F5344CB8AC3E}">
        <p14:creationId xmlns:p14="http://schemas.microsoft.com/office/powerpoint/2010/main" val="3341890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3188373"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4.4 Virtual Memory</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92173" y="1772816"/>
            <a:ext cx="8919964" cy="5157822"/>
          </a:xfrm>
          <a:prstGeom prst="rect">
            <a:avLst/>
          </a:prstGeom>
        </p:spPr>
        <p:txBody>
          <a:bodyPr wrap="square">
            <a:spAutoFit/>
          </a:bodyPr>
          <a:lstStyle/>
          <a:p>
            <a:pPr lvl="1" indent="-457200" algn="just">
              <a:lnSpc>
                <a:spcPts val="2900"/>
              </a:lnSpc>
              <a:spcBef>
                <a:spcPts val="0"/>
              </a:spcBef>
              <a:spcAft>
                <a:spcPts val="600"/>
              </a:spcAft>
              <a:buSzPct val="100000"/>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If the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valid bit for a virtual page is off</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a page fault occurs</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The OS must be given control. The operating system gets control, it must find the page in the next level of the hierarchy and decide where to place the requested page in main memory.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如果某虚拟页的</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valid</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位为</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off,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则发生页故障</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OS</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必须接管</a:t>
            </a:r>
            <a:endPar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endParaRPr>
          </a:p>
          <a:p>
            <a:pPr lvl="1" indent="-457200" algn="just">
              <a:lnSpc>
                <a:spcPts val="2900"/>
              </a:lnSpc>
              <a:spcBef>
                <a:spcPts val="0"/>
              </a:spcBef>
              <a:spcAft>
                <a:spcPts val="600"/>
              </a:spcAft>
              <a:buSzPct val="100000"/>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We must keep track of the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location on disk of each page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in the virtual address space</a:t>
            </a:r>
          </a:p>
          <a:p>
            <a:pPr lvl="1" indent="-457200" algn="just">
              <a:lnSpc>
                <a:spcPts val="2900"/>
              </a:lnSpc>
              <a:spcBef>
                <a:spcPts val="0"/>
              </a:spcBef>
              <a:spcAft>
                <a:spcPts val="600"/>
              </a:spcAft>
              <a:buSzPct val="100000"/>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The OS creates a data structure to record where each virtual page is stored on disk</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创建一个数据结构来记录每个虚拟页存储在磁盘的哪里</a:t>
            </a:r>
            <a:endPar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endParaRPr>
          </a:p>
          <a:p>
            <a:pPr lvl="1" indent="-457200" algn="just">
              <a:lnSpc>
                <a:spcPts val="2900"/>
              </a:lnSpc>
              <a:spcBef>
                <a:spcPts val="0"/>
              </a:spcBef>
              <a:spcAft>
                <a:spcPts val="600"/>
              </a:spcAft>
              <a:buSzPct val="100000"/>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This data structure may be part of the page table or may be an auxiliary data structure indexed in the same way as the page table. </a:t>
            </a:r>
          </a:p>
        </p:txBody>
      </p:sp>
      <p:sp>
        <p:nvSpPr>
          <p:cNvPr id="7" name="Text Box 4"/>
          <p:cNvSpPr txBox="1">
            <a:spLocks noChangeArrowheads="1"/>
          </p:cNvSpPr>
          <p:nvPr/>
        </p:nvSpPr>
        <p:spPr bwMode="auto">
          <a:xfrm>
            <a:off x="2665412" y="1136238"/>
            <a:ext cx="3773487" cy="52540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defRPr>
            </a:lvl9pPr>
          </a:lstStyle>
          <a:p>
            <a:pPr algn="ctr">
              <a:spcBef>
                <a:spcPct val="50000"/>
              </a:spcBef>
            </a:pPr>
            <a:r>
              <a:rPr lang="en-US" altLang="zh-CN" sz="2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Page Faults  </a:t>
            </a:r>
            <a:r>
              <a:rPr lang="zh-CN" altLang="en-US" sz="2800" b="1" dirty="0">
                <a:solidFill>
                  <a:srgbClr val="A50021"/>
                </a:solidFill>
                <a:latin typeface="Times New Roman" panose="02020603050405020304" pitchFamily="18" charset="0"/>
                <a:ea typeface="宋体" panose="02010600030101010101" pitchFamily="2" charset="-122"/>
                <a:cs typeface="Times New Roman" panose="02020603050405020304" pitchFamily="18" charset="0"/>
              </a:rPr>
              <a:t>页故障</a:t>
            </a:r>
          </a:p>
        </p:txBody>
      </p:sp>
    </p:spTree>
    <p:extLst>
      <p:ext uri="{BB962C8B-B14F-4D97-AF65-F5344CB8AC3E}">
        <p14:creationId xmlns:p14="http://schemas.microsoft.com/office/powerpoint/2010/main" val="11592214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3188373"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4.4 Virtual Memory</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92173" y="1124744"/>
            <a:ext cx="8919964" cy="1656864"/>
          </a:xfrm>
          <a:prstGeom prst="rect">
            <a:avLst/>
          </a:prstGeom>
        </p:spPr>
        <p:txBody>
          <a:bodyPr wrap="square">
            <a:spAutoFit/>
          </a:bodyPr>
          <a:lstStyle/>
          <a:p>
            <a:pPr lvl="1" indent="-457200" algn="just">
              <a:lnSpc>
                <a:spcPts val="2900"/>
              </a:lnSpc>
              <a:spcBef>
                <a:spcPts val="0"/>
              </a:spcBef>
              <a:spcAft>
                <a:spcPts val="600"/>
              </a:spcAft>
              <a:buSzPct val="100000"/>
              <a:buFont typeface="Symbol" panose="05050102010706020507" pitchFamily="18" charset="2"/>
              <a:buChar char="¨"/>
            </a:pP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Figure 4.20</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The page table maps each pages in virtual memory to either a page in main memory or a page stored on disk, which is the next level in the hierarchy</a:t>
            </a:r>
            <a:endPar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endParaRPr>
          </a:p>
          <a:p>
            <a:pPr lvl="1" indent="-457200" algn="just">
              <a:lnSpc>
                <a:spcPts val="2900"/>
              </a:lnSpc>
              <a:spcBef>
                <a:spcPts val="0"/>
              </a:spcBef>
              <a:spcAft>
                <a:spcPts val="600"/>
              </a:spcAft>
              <a:buSzPct val="100000"/>
              <a:buFont typeface="Symbol" panose="05050102010706020507" pitchFamily="18" charset="2"/>
              <a:buChar char="¨"/>
            </a:pPr>
            <a:endPar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8" name="Picture 5"/>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1763688" y="2348880"/>
            <a:ext cx="5733418" cy="4293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8098039"/>
      </p:ext>
    </p:extLst>
  </p:cSld>
  <p:clrMapOvr>
    <a:masterClrMapping/>
  </p:clrMapOvr>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3188373"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4.4 Virtual Memory</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92173" y="1124744"/>
            <a:ext cx="8919964" cy="5093702"/>
          </a:xfrm>
          <a:prstGeom prst="rect">
            <a:avLst/>
          </a:prstGeom>
        </p:spPr>
        <p:txBody>
          <a:bodyPr wrap="square">
            <a:spAutoFit/>
          </a:bodyPr>
          <a:lstStyle/>
          <a:p>
            <a:pPr lvl="1" indent="-457200" algn="just">
              <a:lnSpc>
                <a:spcPts val="2900"/>
              </a:lnSpc>
              <a:spcBef>
                <a:spcPts val="0"/>
              </a:spcBef>
              <a:spcAft>
                <a:spcPts val="600"/>
              </a:spcAft>
              <a:buSzPct val="100000"/>
              <a:buFont typeface="Symbol" panose="05050102010706020507" pitchFamily="18" charset="2"/>
              <a:buChar char="¨"/>
            </a:pP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Figure 4.20</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lvl="1" indent="-457200" algn="just">
              <a:lnSpc>
                <a:spcPts val="2900"/>
              </a:lnSpc>
              <a:spcBef>
                <a:spcPts val="0"/>
              </a:spcBef>
              <a:spcAft>
                <a:spcPts val="600"/>
              </a:spcAft>
              <a:buSzPct val="100000"/>
              <a:buFont typeface="Symbol" panose="05050102010706020507" pitchFamily="18" charset="2"/>
              <a:buChar char="¨"/>
            </a:pP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Virtual page number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is used to index page table.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虚拟页号用于索引页表</a:t>
            </a:r>
          </a:p>
          <a:p>
            <a:pPr lvl="1" indent="-457200" algn="just">
              <a:lnSpc>
                <a:spcPts val="2900"/>
              </a:lnSpc>
              <a:spcBef>
                <a:spcPts val="0"/>
              </a:spcBef>
              <a:spcAft>
                <a:spcPts val="600"/>
              </a:spcAft>
              <a:buSzPct val="100000"/>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If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valid bit is on</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page table supplies the physical page number.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如果</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valid</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为</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on,</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页表提供的是物理页号</a:t>
            </a:r>
          </a:p>
          <a:p>
            <a:pPr lvl="1" indent="-457200" algn="just">
              <a:lnSpc>
                <a:spcPts val="2900"/>
              </a:lnSpc>
              <a:spcBef>
                <a:spcPts val="0"/>
              </a:spcBef>
              <a:spcAft>
                <a:spcPts val="600"/>
              </a:spcAft>
              <a:buSzPct val="100000"/>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If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valid bit is off</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page currently resides on disk.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如果</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valid</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为</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off,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页目前在磁盘中</a:t>
            </a:r>
          </a:p>
          <a:p>
            <a:pPr lvl="1" indent="-457200" algn="just">
              <a:lnSpc>
                <a:spcPts val="2900"/>
              </a:lnSpc>
              <a:spcBef>
                <a:spcPts val="0"/>
              </a:spcBef>
              <a:spcAft>
                <a:spcPts val="600"/>
              </a:spcAft>
              <a:buSzPct val="100000"/>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In many systems, the table of physical page addresses and disk page addresses is stored in two separate data structures.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在很多系统中</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物理页地址的和磁盘页地址的表存储在两个不同的数据结构中 </a:t>
            </a:r>
          </a:p>
          <a:p>
            <a:pPr lvl="1" indent="-457200" algn="just">
              <a:lnSpc>
                <a:spcPts val="2900"/>
              </a:lnSpc>
              <a:spcBef>
                <a:spcPts val="0"/>
              </a:spcBef>
              <a:spcAft>
                <a:spcPts val="600"/>
              </a:spcAft>
              <a:buSzPct val="100000"/>
              <a:buFont typeface="Symbol" panose="05050102010706020507" pitchFamily="18" charset="2"/>
              <a:buChar char="¨"/>
            </a:pPr>
            <a:endPar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1768894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3188373"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4.4 Virtual Memory</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92173" y="1124744"/>
            <a:ext cx="8919964" cy="5093702"/>
          </a:xfrm>
          <a:prstGeom prst="rect">
            <a:avLst/>
          </a:prstGeom>
        </p:spPr>
        <p:txBody>
          <a:bodyPr wrap="square">
            <a:spAutoFit/>
          </a:bodyPr>
          <a:lstStyle/>
          <a:p>
            <a:pPr lvl="1" indent="-457200" algn="just">
              <a:lnSpc>
                <a:spcPts val="2900"/>
              </a:lnSpc>
              <a:spcBef>
                <a:spcPts val="0"/>
              </a:spcBef>
              <a:spcAft>
                <a:spcPts val="600"/>
              </a:spcAft>
              <a:buSzPct val="100000"/>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When page fault occurs, if all pages in main memory are in use, OS must choose a page to replace.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当发生页故障时</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如果存储器中的所有页都在使用中</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则</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OS</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必须选择一个页来替换</a:t>
            </a:r>
          </a:p>
          <a:p>
            <a:pPr lvl="1" indent="-457200" algn="just">
              <a:lnSpc>
                <a:spcPts val="2900"/>
              </a:lnSpc>
              <a:spcBef>
                <a:spcPts val="0"/>
              </a:spcBef>
              <a:spcAft>
                <a:spcPts val="600"/>
              </a:spcAft>
              <a:buSzPct val="100000"/>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OS follows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LRU scheme</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OS</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采用近期最少使用方案</a:t>
            </a:r>
          </a:p>
          <a:p>
            <a:pPr lvl="1" indent="457200" algn="just">
              <a:lnSpc>
                <a:spcPts val="2900"/>
              </a:lnSpc>
              <a:spcBef>
                <a:spcPts val="0"/>
              </a:spcBef>
              <a:spcAft>
                <a:spcPts val="600"/>
              </a:spcAft>
              <a:buSzPct val="50000"/>
              <a:buFont typeface="Wingdings" panose="05000000000000000000" pitchFamily="2" charset="2"/>
              <a:buChar char="Ø"/>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suppose the most recent page references were 10, 12, 9, 7, 11, 10, and then we referenced page 8, which was not present in memory.  </a:t>
            </a:r>
          </a:p>
          <a:p>
            <a:pPr lvl="1" indent="457200" algn="just">
              <a:lnSpc>
                <a:spcPts val="2900"/>
              </a:lnSpc>
              <a:spcBef>
                <a:spcPts val="0"/>
              </a:spcBef>
              <a:spcAft>
                <a:spcPts val="600"/>
              </a:spcAft>
              <a:buSzPct val="50000"/>
              <a:buFont typeface="Wingdings" panose="05000000000000000000" pitchFamily="2" charset="2"/>
              <a:buChar char="Ø"/>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The LRU page is 12; we would replace 12 with  8.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最近最少使用的页是</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12</a:t>
            </a:r>
          </a:p>
          <a:p>
            <a:pPr lvl="1" indent="457200" algn="just">
              <a:lnSpc>
                <a:spcPts val="2900"/>
              </a:lnSpc>
              <a:spcBef>
                <a:spcPts val="0"/>
              </a:spcBef>
              <a:spcAft>
                <a:spcPts val="600"/>
              </a:spcAft>
              <a:buSzPct val="50000"/>
              <a:buFont typeface="Wingdings" panose="05000000000000000000" pitchFamily="2" charset="2"/>
              <a:buChar char="Ø"/>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If the next reference is also a page fault, then replace 9.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下次就该是</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9</a:t>
            </a:r>
          </a:p>
          <a:p>
            <a:pPr lvl="1" indent="-457200" algn="just">
              <a:lnSpc>
                <a:spcPts val="2900"/>
              </a:lnSpc>
              <a:spcBef>
                <a:spcPts val="0"/>
              </a:spcBef>
              <a:spcAft>
                <a:spcPts val="600"/>
              </a:spcAft>
              <a:buSzPct val="100000"/>
              <a:buFont typeface="Symbol" panose="05050102010706020507" pitchFamily="18" charset="2"/>
              <a:buChar char="¨"/>
            </a:pPr>
            <a:endPar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2016947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3188373"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4.4 Virtual Memory</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92173" y="1124744"/>
            <a:ext cx="8919964" cy="5234766"/>
          </a:xfrm>
          <a:prstGeom prst="rect">
            <a:avLst/>
          </a:prstGeom>
        </p:spPr>
        <p:txBody>
          <a:bodyPr wrap="square">
            <a:spAutoFit/>
          </a:bodyPr>
          <a:lstStyle/>
          <a:p>
            <a:pPr lvl="1" indent="-457200" algn="just">
              <a:lnSpc>
                <a:spcPts val="2900"/>
              </a:lnSpc>
              <a:spcBef>
                <a:spcPts val="0"/>
              </a:spcBef>
              <a:spcAft>
                <a:spcPts val="600"/>
              </a:spcAft>
              <a:buSzPct val="100000"/>
              <a:buFont typeface="Symbol" panose="05050102010706020507" pitchFamily="18" charset="2"/>
              <a:buChar char="¨"/>
            </a:pP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What about writes?</a:t>
            </a:r>
          </a:p>
          <a:p>
            <a:pPr lvl="1" indent="-457200" algn="just">
              <a:lnSpc>
                <a:spcPts val="2900"/>
              </a:lnSpc>
              <a:spcBef>
                <a:spcPts val="0"/>
              </a:spcBef>
              <a:spcAft>
                <a:spcPts val="600"/>
              </a:spcAft>
              <a:buSzPct val="100000"/>
              <a:buFont typeface="Symbol" panose="05050102010706020507" pitchFamily="18" charset="2"/>
              <a:buChar char="¨"/>
            </a:pPr>
            <a:endPar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endParaRPr>
          </a:p>
          <a:p>
            <a:pPr lvl="1" indent="-457200" algn="just">
              <a:lnSpc>
                <a:spcPts val="2900"/>
              </a:lnSpc>
              <a:spcBef>
                <a:spcPts val="0"/>
              </a:spcBef>
              <a:spcAft>
                <a:spcPts val="600"/>
              </a:spcAft>
              <a:buSzPct val="100000"/>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In a virtual memory system, writes to the next level of the hierarchy(disk) take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millions of processor clock cycles</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Write through (with write buffer)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would be completely impractical.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向磁盘写需要数百万个时钟周期</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因此</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通写</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带写缓冲器</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完全不现实</a:t>
            </a:r>
            <a:endPar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lvl="1" indent="-457200" algn="just">
              <a:lnSpc>
                <a:spcPts val="2900"/>
              </a:lnSpc>
              <a:spcBef>
                <a:spcPts val="0"/>
              </a:spcBef>
              <a:spcAft>
                <a:spcPts val="600"/>
              </a:spcAft>
              <a:buSzPct val="100000"/>
              <a:buFont typeface="Symbol" panose="05050102010706020507" pitchFamily="18" charset="2"/>
              <a:buChar char="¨"/>
            </a:pPr>
            <a:endPar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lvl="1" indent="-457200" algn="just">
              <a:lnSpc>
                <a:spcPts val="2900"/>
              </a:lnSpc>
              <a:spcBef>
                <a:spcPts val="0"/>
              </a:spcBef>
              <a:spcAft>
                <a:spcPts val="600"/>
              </a:spcAft>
              <a:buSzPct val="100000"/>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Virtual memory systems must use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write-back (copy back)</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performing the individual writes into the page in memory and copying the page back to disk when it is replaced in the memory.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虚拟存储系统必须采用写回</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即在向存储器写页时</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并且在页在存储器中被替换时写回磁盘</a:t>
            </a:r>
            <a:endPar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8865811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3188373"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4.4 Virtual Memory</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92173" y="1124744"/>
            <a:ext cx="8919964" cy="464230"/>
          </a:xfrm>
          <a:prstGeom prst="rect">
            <a:avLst/>
          </a:prstGeom>
        </p:spPr>
        <p:txBody>
          <a:bodyPr wrap="square">
            <a:spAutoFit/>
          </a:bodyPr>
          <a:lstStyle/>
          <a:p>
            <a:pPr lvl="1" indent="-457200" algn="just">
              <a:lnSpc>
                <a:spcPts val="2900"/>
              </a:lnSpc>
              <a:spcBef>
                <a:spcPts val="0"/>
              </a:spcBef>
              <a:spcAft>
                <a:spcPts val="600"/>
              </a:spcAft>
              <a:buSzPct val="100000"/>
              <a:buFont typeface="Symbol" panose="05050102010706020507" pitchFamily="18" charset="2"/>
              <a:buChar char="¨"/>
            </a:pPr>
            <a:r>
              <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Example: </a:t>
            </a:r>
            <a:endPar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8" name="Object 8"/>
          <p:cNvGraphicFramePr>
            <a:graphicFrameLocks noGrp="1" noChangeAspect="1"/>
          </p:cNvGraphicFramePr>
          <p:nvPr>
            <p:ph sz="quarter" idx="4294967295"/>
            <p:extLst>
              <p:ext uri="{D42A27DB-BD31-4B8C-83A1-F6EECF244321}">
                <p14:modId xmlns:p14="http://schemas.microsoft.com/office/powerpoint/2010/main" val="1365082090"/>
              </p:ext>
            </p:extLst>
          </p:nvPr>
        </p:nvGraphicFramePr>
        <p:xfrm>
          <a:off x="420688" y="1108076"/>
          <a:ext cx="8474075" cy="5040313"/>
        </p:xfrm>
        <a:graphic>
          <a:graphicData uri="http://schemas.openxmlformats.org/presentationml/2006/ole">
            <mc:AlternateContent xmlns:mc="http://schemas.openxmlformats.org/markup-compatibility/2006">
              <mc:Choice xmlns:v="urn:schemas-microsoft-com:vml" Requires="v">
                <p:oleObj name="Visio" r:id="rId3" imgW="6248400" imgH="3716122" progId="Visio.Drawing.11">
                  <p:embed/>
                </p:oleObj>
              </mc:Choice>
              <mc:Fallback>
                <p:oleObj name="Visio" r:id="rId3" imgW="6248400" imgH="3716122" progId="Visio.Drawing.11">
                  <p:embed/>
                  <p:pic>
                    <p:nvPicPr>
                      <p:cNvPr id="304131"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688" y="1108076"/>
                        <a:ext cx="8474075" cy="504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Text Box 12"/>
          <p:cNvSpPr txBox="1">
            <a:spLocks noChangeArrowheads="1"/>
          </p:cNvSpPr>
          <p:nvPr/>
        </p:nvSpPr>
        <p:spPr bwMode="auto">
          <a:xfrm>
            <a:off x="420688" y="4614863"/>
            <a:ext cx="2376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2400" b="1">
                <a:solidFill>
                  <a:srgbClr val="003366"/>
                </a:solidFill>
                <a:latin typeface="Verdana" panose="020B0604030504040204" pitchFamily="34" charset="0"/>
                <a:ea typeface="华文中宋" panose="02010600040101010101" pitchFamily="2" charset="-122"/>
              </a:defRPr>
            </a:lvl1pPr>
            <a:lvl2pPr marL="742950" indent="-285750">
              <a:spcBef>
                <a:spcPct val="20000"/>
              </a:spcBef>
              <a:buClr>
                <a:schemeClr val="accent2"/>
              </a:buClr>
              <a:buFont typeface="Wingdings" panose="05000000000000000000" pitchFamily="2" charset="2"/>
              <a:buChar char="n"/>
              <a:defRPr sz="2400" b="1">
                <a:solidFill>
                  <a:srgbClr val="003366"/>
                </a:solidFill>
                <a:latin typeface="Verdana" panose="020B0604030504040204" pitchFamily="34" charset="0"/>
                <a:ea typeface="华文中宋" panose="02010600040101010101" pitchFamily="2" charset="-122"/>
              </a:defRPr>
            </a:lvl2pPr>
            <a:lvl3pPr marL="1143000" indent="-228600">
              <a:spcBef>
                <a:spcPct val="20000"/>
              </a:spcBef>
              <a:buClr>
                <a:schemeClr val="accent2"/>
              </a:buClr>
              <a:buFont typeface="Wingdings" panose="05000000000000000000" pitchFamily="2" charset="2"/>
              <a:buChar char="o"/>
              <a:defRPr sz="2400" b="1">
                <a:solidFill>
                  <a:srgbClr val="003366"/>
                </a:solidFill>
                <a:latin typeface="Verdana" panose="020B0604030504040204" pitchFamily="34" charset="0"/>
                <a:ea typeface="华文中宋" panose="02010600040101010101" pitchFamily="2" charset="-122"/>
              </a:defRPr>
            </a:lvl3pPr>
            <a:lvl4pPr marL="1600200" indent="-228600">
              <a:spcBef>
                <a:spcPct val="20000"/>
              </a:spcBef>
              <a:buClr>
                <a:schemeClr val="accent2"/>
              </a:buClr>
              <a:buFont typeface="Wingdings" panose="05000000000000000000" pitchFamily="2" charset="2"/>
              <a:buChar char="n"/>
              <a:defRPr sz="2400" b="1">
                <a:solidFill>
                  <a:srgbClr val="003366"/>
                </a:solidFill>
                <a:latin typeface="Verdana" panose="020B0604030504040204" pitchFamily="34" charset="0"/>
                <a:ea typeface="华文中宋" panose="02010600040101010101" pitchFamily="2" charset="-122"/>
              </a:defRPr>
            </a:lvl4pPr>
            <a:lvl5pPr marL="2057400" indent="-228600">
              <a:spcBef>
                <a:spcPct val="25000"/>
              </a:spcBef>
              <a:buClr>
                <a:schemeClr val="accent2"/>
              </a:buClr>
              <a:buFont typeface="Wingdings" panose="05000000000000000000" pitchFamily="2" charset="2"/>
              <a:buChar char="§"/>
              <a:defRPr sz="2400" b="1">
                <a:solidFill>
                  <a:srgbClr val="003366"/>
                </a:solidFill>
                <a:latin typeface="Verdana" panose="020B0604030504040204" pitchFamily="34" charset="0"/>
                <a:ea typeface="华文中宋" panose="0201060004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rgbClr val="003366"/>
                </a:solidFill>
                <a:latin typeface="Verdana" panose="020B0604030504040204" pitchFamily="34" charset="0"/>
                <a:ea typeface="华文中宋" panose="0201060004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rgbClr val="003366"/>
                </a:solidFill>
                <a:latin typeface="Verdana" panose="020B0604030504040204" pitchFamily="34" charset="0"/>
                <a:ea typeface="华文中宋" panose="0201060004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rgbClr val="003366"/>
                </a:solidFill>
                <a:latin typeface="Verdana" panose="020B0604030504040204" pitchFamily="34" charset="0"/>
                <a:ea typeface="华文中宋" panose="0201060004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rgbClr val="003366"/>
                </a:solidFill>
                <a:latin typeface="Verdana" panose="020B0604030504040204" pitchFamily="34" charset="0"/>
                <a:ea typeface="华文中宋" panose="02010600040101010101" pitchFamily="2" charset="-122"/>
              </a:defRPr>
            </a:lvl9pPr>
          </a:lstStyle>
          <a:p>
            <a:pPr eaLnBrk="1" hangingPunct="1">
              <a:spcBef>
                <a:spcPct val="50000"/>
              </a:spcBef>
              <a:buClrTx/>
              <a:buFontTx/>
              <a:buNone/>
            </a:pPr>
            <a:r>
              <a:rPr lang="en-US" altLang="zh-CN" dirty="0">
                <a:solidFill>
                  <a:schemeClr val="tx1"/>
                </a:solidFill>
                <a:ea typeface="宋体" panose="02010600030101010101" pitchFamily="2" charset="-122"/>
              </a:rPr>
              <a:t>01001 001</a:t>
            </a:r>
          </a:p>
        </p:txBody>
      </p:sp>
      <p:graphicFrame>
        <p:nvGraphicFramePr>
          <p:cNvPr id="10" name="Object 20"/>
          <p:cNvGraphicFramePr>
            <a:graphicFrameLocks noChangeAspect="1"/>
          </p:cNvGraphicFramePr>
          <p:nvPr>
            <p:extLst>
              <p:ext uri="{D42A27DB-BD31-4B8C-83A1-F6EECF244321}">
                <p14:modId xmlns:p14="http://schemas.microsoft.com/office/powerpoint/2010/main" val="2725559603"/>
              </p:ext>
            </p:extLst>
          </p:nvPr>
        </p:nvGraphicFramePr>
        <p:xfrm>
          <a:off x="3707904" y="3501057"/>
          <a:ext cx="1116012" cy="1008063"/>
        </p:xfrm>
        <a:graphic>
          <a:graphicData uri="http://schemas.openxmlformats.org/presentationml/2006/ole">
            <mc:AlternateContent xmlns:mc="http://schemas.openxmlformats.org/markup-compatibility/2006">
              <mc:Choice xmlns:v="urn:schemas-microsoft-com:vml" Requires="v">
                <p:oleObj name="Visio" r:id="rId5" imgW="662635" imgH="757733" progId="Visio.Drawing.11">
                  <p:embed/>
                </p:oleObj>
              </mc:Choice>
              <mc:Fallback>
                <p:oleObj name="Visio" r:id="rId5" imgW="662635" imgH="757733" progId="Visio.Drawing.11">
                  <p:embed/>
                  <p:pic>
                    <p:nvPicPr>
                      <p:cNvPr id="362516"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7904" y="3501057"/>
                        <a:ext cx="1116012" cy="100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 name="Object 22"/>
          <p:cNvGraphicFramePr>
            <a:graphicFrameLocks noChangeAspect="1"/>
          </p:cNvGraphicFramePr>
          <p:nvPr/>
        </p:nvGraphicFramePr>
        <p:xfrm>
          <a:off x="179388" y="5264150"/>
          <a:ext cx="2916237" cy="1533525"/>
        </p:xfrm>
        <a:graphic>
          <a:graphicData uri="http://schemas.openxmlformats.org/presentationml/2006/ole">
            <mc:AlternateContent xmlns:mc="http://schemas.openxmlformats.org/markup-compatibility/2006">
              <mc:Choice xmlns:v="urn:schemas-microsoft-com:vml" Requires="v">
                <p:oleObj name="Visio" r:id="rId7" imgW="1486814" imgH="766877" progId="Visio.Drawing.11">
                  <p:embed/>
                </p:oleObj>
              </mc:Choice>
              <mc:Fallback>
                <p:oleObj name="Visio" r:id="rId7" imgW="1486814" imgH="766877" progId="Visio.Drawing.11">
                  <p:embed/>
                  <p:pic>
                    <p:nvPicPr>
                      <p:cNvPr id="362518" name="Object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9388" y="5264150"/>
                        <a:ext cx="2916237" cy="153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9918803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3188373"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4.4 Virtual Memory</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92174" y="2082312"/>
            <a:ext cx="8919964" cy="4708981"/>
          </a:xfrm>
          <a:prstGeom prst="rect">
            <a:avLst/>
          </a:prstGeom>
        </p:spPr>
        <p:txBody>
          <a:bodyPr wrap="square">
            <a:spAutoFit/>
          </a:bodyPr>
          <a:lstStyle/>
          <a:p>
            <a:pPr lvl="1" indent="-457200" algn="just">
              <a:lnSpc>
                <a:spcPts val="2900"/>
              </a:lnSpc>
              <a:spcBef>
                <a:spcPts val="0"/>
              </a:spcBef>
              <a:spcAft>
                <a:spcPts val="600"/>
              </a:spcAft>
              <a:buSzPct val="100000"/>
              <a:buFont typeface="Symbol" panose="05050102010706020507" pitchFamily="18" charset="2"/>
              <a:buChar char="¨"/>
            </a:pP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Page tables </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are stored in main memory -&gt;, every access </a:t>
            </a: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take twice as long</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one obtain physical address </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and </a:t>
            </a: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one to get the data</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页表存储在主存储器中</a:t>
            </a:r>
            <a:r>
              <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每个访问需要两次</a:t>
            </a:r>
            <a:r>
              <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一次获得物理地址</a:t>
            </a:r>
            <a:r>
              <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一次获得数据</a:t>
            </a:r>
          </a:p>
          <a:p>
            <a:pPr lvl="1" indent="-457200" algn="just">
              <a:lnSpc>
                <a:spcPts val="2900"/>
              </a:lnSpc>
              <a:spcBef>
                <a:spcPts val="0"/>
              </a:spcBef>
              <a:spcAft>
                <a:spcPts val="600"/>
              </a:spcAft>
              <a:buSzPct val="100000"/>
              <a:buFont typeface="Symbol" panose="05050102010706020507" pitchFamily="18" charset="2"/>
              <a:buChar char="¨"/>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The key to improving access performance is to rely on </a:t>
            </a: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locality of reference to page table</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提高访问性能的关键是依赖于页表访问的局部性</a:t>
            </a:r>
          </a:p>
          <a:p>
            <a:pPr lvl="1" indent="-457200" algn="just">
              <a:lnSpc>
                <a:spcPts val="2900"/>
              </a:lnSpc>
              <a:spcBef>
                <a:spcPts val="0"/>
              </a:spcBef>
              <a:spcAft>
                <a:spcPts val="600"/>
              </a:spcAft>
              <a:buSzPct val="100000"/>
              <a:buFont typeface="Symbol" panose="05050102010706020507" pitchFamily="18" charset="2"/>
              <a:buChar char="¨"/>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When a translation is used, it will probably be needed again in near future: for the references to words on that page have both temporal and spatial locality.  </a:t>
            </a:r>
            <a:r>
              <a:rPr lang="zh-CN" altLang="en-US"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当一个转换被使用时</a:t>
            </a:r>
            <a:r>
              <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它可能在近未来还需要</a:t>
            </a:r>
            <a:r>
              <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因为对页中字的访问既有空间局部性又有时间局部性</a:t>
            </a:r>
          </a:p>
        </p:txBody>
      </p:sp>
      <p:sp>
        <p:nvSpPr>
          <p:cNvPr id="7" name="Text Box 4"/>
          <p:cNvSpPr txBox="1">
            <a:spLocks noChangeArrowheads="1"/>
          </p:cNvSpPr>
          <p:nvPr/>
        </p:nvSpPr>
        <p:spPr bwMode="auto">
          <a:xfrm>
            <a:off x="941251" y="1108076"/>
            <a:ext cx="7221810" cy="87011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defRPr>
            </a:lvl9pPr>
          </a:lstStyle>
          <a:p>
            <a:pPr algn="ctr">
              <a:lnSpc>
                <a:spcPct val="80000"/>
              </a:lnSpc>
              <a:spcBef>
                <a:spcPct val="20000"/>
              </a:spcBef>
            </a:pPr>
            <a:r>
              <a:rPr lang="en-US" altLang="zh-CN" sz="2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Making Address Translation Fast: The TLB</a:t>
            </a:r>
          </a:p>
          <a:p>
            <a:pPr algn="ctr">
              <a:lnSpc>
                <a:spcPct val="80000"/>
              </a:lnSpc>
              <a:spcBef>
                <a:spcPct val="20000"/>
              </a:spcBef>
            </a:pPr>
            <a:r>
              <a:rPr lang="zh-CN" altLang="en-US" sz="2800" b="1" dirty="0">
                <a:solidFill>
                  <a:srgbClr val="A50021"/>
                </a:solidFill>
                <a:latin typeface="宋体" panose="02010600030101010101" pitchFamily="2" charset="-122"/>
                <a:ea typeface="宋体" panose="02010600030101010101" pitchFamily="2" charset="-122"/>
                <a:cs typeface="Times New Roman" panose="02020603050405020304" pitchFamily="18" charset="0"/>
              </a:rPr>
              <a:t>加快地址转换：快表</a:t>
            </a:r>
          </a:p>
        </p:txBody>
      </p:sp>
    </p:spTree>
    <p:extLst>
      <p:ext uri="{BB962C8B-B14F-4D97-AF65-F5344CB8AC3E}">
        <p14:creationId xmlns:p14="http://schemas.microsoft.com/office/powerpoint/2010/main" val="20656920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2976777" cy="479747"/>
          </a:xfrm>
        </p:spPr>
        <p:txBody>
          <a:bodyPr/>
          <a:lstStyle/>
          <a:p>
            <a:r>
              <a:rPr lang="en-US" altLang="zh-CN" sz="3200" dirty="0">
                <a:solidFill>
                  <a:srgbClr val="800000"/>
                </a:solidFill>
                <a:latin typeface="Times New Roman" panose="02020603050405020304" pitchFamily="18" charset="0"/>
                <a:ea typeface="宋体" panose="02010600030101010101" pitchFamily="2" charset="-122"/>
              </a:rPr>
              <a:t>4.1 Introduction</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9" name="Text Box 19"/>
          <p:cNvSpPr txBox="1">
            <a:spLocks noChangeArrowheads="1"/>
          </p:cNvSpPr>
          <p:nvPr/>
        </p:nvSpPr>
        <p:spPr bwMode="auto">
          <a:xfrm>
            <a:off x="117978" y="1143346"/>
            <a:ext cx="8774502" cy="3572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eaLnBrk="0" fontAlgn="base" hangingPunct="0">
              <a:spcBef>
                <a:spcPct val="0"/>
              </a:spcBef>
              <a:spcAft>
                <a:spcPct val="0"/>
              </a:spcAft>
              <a:defRPr sz="2400">
                <a:solidFill>
                  <a:schemeClr val="accent1"/>
                </a:solidFill>
                <a:latin typeface="Arial" panose="020B0604020202020204" pitchFamily="34" charset="0"/>
              </a:defRPr>
            </a:lvl6pPr>
            <a:lvl7pPr marL="2971800" indent="-228600" eaLnBrk="0" fontAlgn="base" hangingPunct="0">
              <a:spcBef>
                <a:spcPct val="0"/>
              </a:spcBef>
              <a:spcAft>
                <a:spcPct val="0"/>
              </a:spcAft>
              <a:defRPr sz="2400">
                <a:solidFill>
                  <a:schemeClr val="accent1"/>
                </a:solidFill>
                <a:latin typeface="Arial" panose="020B0604020202020204" pitchFamily="34" charset="0"/>
              </a:defRPr>
            </a:lvl7pPr>
            <a:lvl8pPr marL="3429000" indent="-228600" eaLnBrk="0" fontAlgn="base" hangingPunct="0">
              <a:spcBef>
                <a:spcPct val="0"/>
              </a:spcBef>
              <a:spcAft>
                <a:spcPct val="0"/>
              </a:spcAft>
              <a:defRPr sz="2400">
                <a:solidFill>
                  <a:schemeClr val="accent1"/>
                </a:solidFill>
                <a:latin typeface="Arial" panose="020B0604020202020204" pitchFamily="34" charset="0"/>
              </a:defRPr>
            </a:lvl8pPr>
            <a:lvl9pPr marL="3886200" indent="-228600" eaLnBrk="0" fontAlgn="base" hangingPunct="0">
              <a:spcBef>
                <a:spcPct val="0"/>
              </a:spcBef>
              <a:spcAft>
                <a:spcPct val="0"/>
              </a:spcAft>
              <a:defRPr sz="2400">
                <a:solidFill>
                  <a:schemeClr val="accent1"/>
                </a:solidFill>
                <a:latin typeface="Arial" panose="020B0604020202020204" pitchFamily="34" charset="0"/>
              </a:defRPr>
            </a:lvl9pPr>
          </a:lstStyle>
          <a:p>
            <a:pPr marL="457200" indent="-457200" algn="just">
              <a:spcBef>
                <a:spcPct val="20000"/>
              </a:spcBef>
              <a:buFont typeface="Symbol" panose="05050102010706020507" pitchFamily="18" charset="2"/>
              <a:buChar char="¨"/>
            </a:pPr>
            <a:r>
              <a:rPr lang="zh-CN" altLang="en-US"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相关基本概念</a:t>
            </a:r>
            <a:endPar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endParaRPr>
          </a:p>
          <a:p>
            <a:pPr marL="457200" indent="-457200" algn="just">
              <a:spcBef>
                <a:spcPts val="0"/>
              </a:spcBef>
              <a:buFont typeface="Symbol" panose="05050102010706020507" pitchFamily="18" charset="2"/>
              <a:buChar char="¨"/>
            </a:pPr>
            <a:r>
              <a:rPr lang="en-US" altLang="zh-CN" sz="22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Hit</a:t>
            </a:r>
            <a:r>
              <a:rPr lang="en-US" altLang="zh-CN"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data requested appears in some block in upper level. </a:t>
            </a:r>
            <a:r>
              <a:rPr lang="zh-CN" altLang="en-US" sz="22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命中</a:t>
            </a:r>
            <a:r>
              <a:rPr lang="en-US" altLang="zh-CN" sz="22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2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需要的数据出现在高层某块中</a:t>
            </a:r>
          </a:p>
          <a:p>
            <a:pPr marL="457200" indent="-457200" algn="just">
              <a:spcBef>
                <a:spcPts val="0"/>
              </a:spcBef>
              <a:buFont typeface="Symbol" panose="05050102010706020507" pitchFamily="18" charset="2"/>
              <a:buChar char="¨"/>
            </a:pPr>
            <a:r>
              <a:rPr lang="en-US" altLang="zh-CN" sz="22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Miss</a:t>
            </a:r>
            <a:r>
              <a:rPr lang="en-US" altLang="zh-CN"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data is not found in upper level. lower level is then accessed to retrieve the block containing the requested data. </a:t>
            </a:r>
            <a:r>
              <a:rPr lang="zh-CN" altLang="en-US" sz="22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缺失</a:t>
            </a:r>
            <a:r>
              <a:rPr lang="en-US" altLang="zh-CN" sz="22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2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数据在高层未找到</a:t>
            </a:r>
            <a:r>
              <a:rPr lang="en-US" altLang="zh-CN" sz="22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2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需要访问底层来寻找包含所需数据的块</a:t>
            </a:r>
          </a:p>
          <a:p>
            <a:pPr marL="457200" indent="-457200" algn="just">
              <a:spcBef>
                <a:spcPts val="0"/>
              </a:spcBef>
              <a:buFont typeface="Symbol" panose="05050102010706020507" pitchFamily="18" charset="2"/>
              <a:buChar char="¨"/>
            </a:pPr>
            <a:r>
              <a:rPr lang="en-US" altLang="zh-CN" sz="22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Hit rate, or hit ratio</a:t>
            </a:r>
            <a:r>
              <a:rPr lang="en-US" altLang="zh-CN"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the fraction of accesses found in upper level;    </a:t>
            </a:r>
            <a:r>
              <a:rPr lang="zh-CN" altLang="en-US" sz="22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命中率</a:t>
            </a:r>
            <a:r>
              <a:rPr lang="en-US" altLang="zh-CN" sz="22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2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数据在高层找到的比率 </a:t>
            </a:r>
          </a:p>
          <a:p>
            <a:pPr marL="457200" indent="-457200" algn="just">
              <a:spcBef>
                <a:spcPts val="0"/>
              </a:spcBef>
              <a:buFont typeface="Symbol" panose="05050102010706020507" pitchFamily="18" charset="2"/>
              <a:buChar char="¨"/>
            </a:pPr>
            <a:r>
              <a:rPr lang="en-US" altLang="zh-CN" sz="22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Miss rate</a:t>
            </a:r>
            <a:r>
              <a:rPr lang="en-US" altLang="zh-CN"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the fraction of accesses not found in upper level. </a:t>
            </a:r>
            <a:r>
              <a:rPr lang="zh-CN" altLang="en-US" sz="22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缺失率</a:t>
            </a:r>
            <a:r>
              <a:rPr lang="en-US" altLang="zh-CN" sz="22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2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数据在高层找不到的比率</a:t>
            </a:r>
          </a:p>
        </p:txBody>
      </p:sp>
      <p:grpSp>
        <p:nvGrpSpPr>
          <p:cNvPr id="5" name="组合 4">
            <a:extLst>
              <a:ext uri="{FF2B5EF4-FFF2-40B4-BE49-F238E27FC236}">
                <a16:creationId xmlns:a16="http://schemas.microsoft.com/office/drawing/2014/main" id="{6F89C5B3-0CFE-FA4B-9C04-0BAD98B6110E}"/>
              </a:ext>
            </a:extLst>
          </p:cNvPr>
          <p:cNvGrpSpPr/>
          <p:nvPr/>
        </p:nvGrpSpPr>
        <p:grpSpPr>
          <a:xfrm>
            <a:off x="1979712" y="4517630"/>
            <a:ext cx="5578437" cy="2331040"/>
            <a:chOff x="2233923" y="4437112"/>
            <a:chExt cx="5578437" cy="2331040"/>
          </a:xfrm>
        </p:grpSpPr>
        <p:pic>
          <p:nvPicPr>
            <p:cNvPr id="2" name="图片 1">
              <a:extLst>
                <a:ext uri="{FF2B5EF4-FFF2-40B4-BE49-F238E27FC236}">
                  <a16:creationId xmlns:a16="http://schemas.microsoft.com/office/drawing/2014/main" id="{40B58871-4CA5-074E-A8B5-97AF8AC1ECCC}"/>
                </a:ext>
              </a:extLst>
            </p:cNvPr>
            <p:cNvPicPr>
              <a:picLocks noChangeAspect="1"/>
            </p:cNvPicPr>
            <p:nvPr/>
          </p:nvPicPr>
          <p:blipFill>
            <a:blip r:embed="rId3"/>
            <a:stretch>
              <a:fillRect/>
            </a:stretch>
          </p:blipFill>
          <p:spPr>
            <a:xfrm>
              <a:off x="2233923" y="4872333"/>
              <a:ext cx="1270686" cy="1726638"/>
            </a:xfrm>
            <a:prstGeom prst="rect">
              <a:avLst/>
            </a:prstGeom>
          </p:spPr>
        </p:pic>
        <p:pic>
          <p:nvPicPr>
            <p:cNvPr id="3" name="图片 2">
              <a:extLst>
                <a:ext uri="{FF2B5EF4-FFF2-40B4-BE49-F238E27FC236}">
                  <a16:creationId xmlns:a16="http://schemas.microsoft.com/office/drawing/2014/main" id="{CEAA1B27-5297-9A45-AF41-05F447F65671}"/>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0" b="99836" l="0" r="100000"/>
                      </a14:imgEffect>
                    </a14:imgLayer>
                  </a14:imgProps>
                </a:ext>
              </a:extLst>
            </a:blip>
            <a:stretch>
              <a:fillRect/>
            </a:stretch>
          </p:blipFill>
          <p:spPr>
            <a:xfrm>
              <a:off x="4549310" y="4854401"/>
              <a:ext cx="1368152" cy="1363666"/>
            </a:xfrm>
            <a:prstGeom prst="rect">
              <a:avLst/>
            </a:prstGeom>
            <a:scene3d>
              <a:camera prst="orthographicFront">
                <a:rot lat="0" lon="4200000" rev="0"/>
              </a:camera>
              <a:lightRig rig="threePt" dir="t"/>
            </a:scene3d>
          </p:spPr>
        </p:pic>
        <p:pic>
          <p:nvPicPr>
            <p:cNvPr id="9" name="图片 8">
              <a:extLst>
                <a:ext uri="{FF2B5EF4-FFF2-40B4-BE49-F238E27FC236}">
                  <a16:creationId xmlns:a16="http://schemas.microsoft.com/office/drawing/2014/main" id="{FF969D7E-B5B0-724B-A57C-07A9C6DC19BC}"/>
                </a:ext>
              </a:extLst>
            </p:cNvPr>
            <p:cNvPicPr>
              <a:picLocks noChangeAspect="1"/>
            </p:cNvPicPr>
            <p:nvPr/>
          </p:nvPicPr>
          <p:blipFill>
            <a:blip r:embed="rId4">
              <a:extLst>
                <a:ext uri="{BEBA8EAE-BF5A-486C-A8C5-ECC9F3942E4B}">
                  <a14:imgProps xmlns:a14="http://schemas.microsoft.com/office/drawing/2010/main">
                    <a14:imgLayer r:embed="rId6">
                      <a14:imgEffect>
                        <a14:backgroundRemoval t="0" b="99836" l="0" r="100000"/>
                      </a14:imgEffect>
                    </a14:imgLayer>
                  </a14:imgProps>
                </a:ext>
              </a:extLst>
            </a:blip>
            <a:stretch>
              <a:fillRect/>
            </a:stretch>
          </p:blipFill>
          <p:spPr>
            <a:xfrm>
              <a:off x="5803602" y="4437112"/>
              <a:ext cx="2008758" cy="2002172"/>
            </a:xfrm>
            <a:prstGeom prst="rect">
              <a:avLst/>
            </a:prstGeom>
            <a:scene3d>
              <a:camera prst="orthographicFront">
                <a:rot lat="0" lon="4200000" rev="0"/>
              </a:camera>
              <a:lightRig rig="threePt" dir="t"/>
            </a:scene3d>
          </p:spPr>
        </p:pic>
        <p:sp>
          <p:nvSpPr>
            <p:cNvPr id="4" name="矩形 3">
              <a:extLst>
                <a:ext uri="{FF2B5EF4-FFF2-40B4-BE49-F238E27FC236}">
                  <a16:creationId xmlns:a16="http://schemas.microsoft.com/office/drawing/2014/main" id="{5BD78D04-C37E-4247-932B-11EE22C3E6B6}"/>
                </a:ext>
              </a:extLst>
            </p:cNvPr>
            <p:cNvSpPr/>
            <p:nvPr/>
          </p:nvSpPr>
          <p:spPr>
            <a:xfrm>
              <a:off x="4892587" y="6306487"/>
              <a:ext cx="579005" cy="461665"/>
            </a:xfrm>
            <a:prstGeom prst="rect">
              <a:avLst/>
            </a:prstGeom>
          </p:spPr>
          <p:txBody>
            <a:bodyPr wrap="none">
              <a:spAutoFit/>
            </a:bodyPr>
            <a:lstStyle/>
            <a:p>
              <a:r>
                <a:rPr lang="en-US" altLang="zh-CN" dirty="0">
                  <a:solidFill>
                    <a:schemeClr val="tx1"/>
                  </a:solidFill>
                </a:rPr>
                <a:t>N1</a:t>
              </a:r>
              <a:endParaRPr lang="zh-CN" altLang="en-US" dirty="0">
                <a:solidFill>
                  <a:schemeClr val="tx1"/>
                </a:solidFill>
              </a:endParaRPr>
            </a:p>
          </p:txBody>
        </p:sp>
        <p:sp>
          <p:nvSpPr>
            <p:cNvPr id="11" name="矩形 10">
              <a:extLst>
                <a:ext uri="{FF2B5EF4-FFF2-40B4-BE49-F238E27FC236}">
                  <a16:creationId xmlns:a16="http://schemas.microsoft.com/office/drawing/2014/main" id="{EB5FA88C-6EB4-BD42-B4DC-9AC0F5D4ABCE}"/>
                </a:ext>
              </a:extLst>
            </p:cNvPr>
            <p:cNvSpPr/>
            <p:nvPr/>
          </p:nvSpPr>
          <p:spPr>
            <a:xfrm>
              <a:off x="6513275" y="6306487"/>
              <a:ext cx="579005" cy="461665"/>
            </a:xfrm>
            <a:prstGeom prst="rect">
              <a:avLst/>
            </a:prstGeom>
          </p:spPr>
          <p:txBody>
            <a:bodyPr wrap="none">
              <a:spAutoFit/>
            </a:bodyPr>
            <a:lstStyle/>
            <a:p>
              <a:r>
                <a:rPr lang="en-US" altLang="zh-CN" dirty="0">
                  <a:solidFill>
                    <a:schemeClr val="tx1"/>
                  </a:solidFill>
                </a:rPr>
                <a:t>N2</a:t>
              </a:r>
              <a:endParaRPr lang="zh-CN" altLang="en-US" dirty="0">
                <a:solidFill>
                  <a:schemeClr val="tx1"/>
                </a:solidFill>
              </a:endParaRPr>
            </a:p>
          </p:txBody>
        </p:sp>
      </p:grpSp>
    </p:spTree>
    <p:extLst>
      <p:ext uri="{BB962C8B-B14F-4D97-AF65-F5344CB8AC3E}">
        <p14:creationId xmlns:p14="http://schemas.microsoft.com/office/powerpoint/2010/main" val="26736854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3188373"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4.4 Virtual Memory</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92174" y="1108076"/>
            <a:ext cx="8919964" cy="4785926"/>
          </a:xfrm>
          <a:prstGeom prst="rect">
            <a:avLst/>
          </a:prstGeom>
        </p:spPr>
        <p:txBody>
          <a:bodyPr wrap="square">
            <a:spAutoFit/>
          </a:bodyPr>
          <a:lstStyle/>
          <a:p>
            <a:pPr lvl="1" indent="-457200" algn="just">
              <a:lnSpc>
                <a:spcPts val="2900"/>
              </a:lnSpc>
              <a:spcBef>
                <a:spcPts val="0"/>
              </a:spcBef>
              <a:spcAft>
                <a:spcPts val="600"/>
              </a:spcAft>
              <a:buSzPct val="100000"/>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Modern machines include a special cache that keeps track of recently used translations, called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a translation-lookaside buffer (TLB)</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现代计算机包括一个特殊的</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用来保存最近使用的转换的情况</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称为转换旁路缓冲器</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(TLB)</a:t>
            </a:r>
          </a:p>
          <a:p>
            <a:pPr lvl="1" indent="-457200" algn="just">
              <a:lnSpc>
                <a:spcPts val="2900"/>
              </a:lnSpc>
              <a:spcBef>
                <a:spcPts val="0"/>
              </a:spcBef>
              <a:spcAft>
                <a:spcPts val="600"/>
              </a:spcAft>
              <a:buSzPct val="100000"/>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 TLB is a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cache</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that holds only page table mappings.  </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TLB</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是只保存页表映射的</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cache</a:t>
            </a:r>
          </a:p>
          <a:p>
            <a:pPr lvl="1" indent="-457200" algn="just">
              <a:lnSpc>
                <a:spcPts val="2900"/>
              </a:lnSpc>
              <a:spcBef>
                <a:spcPts val="0"/>
              </a:spcBef>
              <a:spcAft>
                <a:spcPts val="600"/>
              </a:spcAft>
              <a:buSzPct val="100000"/>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Thus,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each tag entry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in TLB holds a portion of the virtual page number, and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each data entry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of the TLB holds a physical page number. </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TLB</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中每个</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tag</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入口保存虚拟页号的一部分</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每个数据入口保存物理页号</a:t>
            </a:r>
          </a:p>
          <a:p>
            <a:pPr lvl="1" indent="-457200" algn="just">
              <a:lnSpc>
                <a:spcPts val="2900"/>
              </a:lnSpc>
              <a:spcBef>
                <a:spcPts val="0"/>
              </a:spcBef>
              <a:spcAft>
                <a:spcPts val="600"/>
              </a:spcAft>
              <a:buSzPct val="100000"/>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TLB need to include other bits, such as the reference and the dirty bit.  </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TLB</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还需要包括其他的位</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如访问位和脏位</a:t>
            </a:r>
          </a:p>
        </p:txBody>
      </p:sp>
    </p:spTree>
    <p:extLst>
      <p:ext uri="{BB962C8B-B14F-4D97-AF65-F5344CB8AC3E}">
        <p14:creationId xmlns:p14="http://schemas.microsoft.com/office/powerpoint/2010/main" val="37371248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3188373"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4.4 Virtual Memory</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92174" y="1108076"/>
            <a:ext cx="8919964" cy="836126"/>
          </a:xfrm>
          <a:prstGeom prst="rect">
            <a:avLst/>
          </a:prstGeom>
        </p:spPr>
        <p:txBody>
          <a:bodyPr wrap="square">
            <a:spAutoFit/>
          </a:bodyPr>
          <a:lstStyle/>
          <a:p>
            <a:pPr lvl="1" indent="-457200" algn="just">
              <a:lnSpc>
                <a:spcPts val="2900"/>
              </a:lnSpc>
              <a:spcBef>
                <a:spcPts val="0"/>
              </a:spcBef>
              <a:spcAft>
                <a:spcPts val="600"/>
              </a:spcAft>
              <a:buSzPct val="100000"/>
              <a:buFont typeface="Symbol" panose="05050102010706020507" pitchFamily="18" charset="2"/>
              <a:buChar char="¨"/>
            </a:pP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Figure 4.21: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The TLB acts as a cache on the page table for the entries that map to physical page only </a:t>
            </a:r>
            <a:endPar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7" name="Picture 6"/>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475656" y="1909065"/>
            <a:ext cx="6516216" cy="4887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Box 7"/>
          <p:cNvSpPr txBox="1">
            <a:spLocks noChangeArrowheads="1"/>
          </p:cNvSpPr>
          <p:nvPr/>
        </p:nvSpPr>
        <p:spPr bwMode="auto">
          <a:xfrm>
            <a:off x="453306" y="2179952"/>
            <a:ext cx="10223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defRPr>
            </a:lvl9pPr>
          </a:lstStyle>
          <a:p>
            <a:pPr>
              <a:spcBef>
                <a:spcPct val="50000"/>
              </a:spcBef>
            </a:pPr>
            <a:r>
              <a:rPr lang="zh-CN" altLang="en-US" sz="2000" b="1" dirty="0">
                <a:solidFill>
                  <a:srgbClr val="00B050"/>
                </a:solidFill>
                <a:ea typeface="宋体" panose="02010600030101010101" pitchFamily="2" charset="-122"/>
              </a:rPr>
              <a:t>虚拟页号</a:t>
            </a:r>
          </a:p>
        </p:txBody>
      </p:sp>
      <p:sp>
        <p:nvSpPr>
          <p:cNvPr id="9" name="Text Box 8"/>
          <p:cNvSpPr txBox="1">
            <a:spLocks noChangeArrowheads="1"/>
          </p:cNvSpPr>
          <p:nvPr/>
        </p:nvSpPr>
        <p:spPr bwMode="auto">
          <a:xfrm>
            <a:off x="5508104" y="2179952"/>
            <a:ext cx="129041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defRPr>
            </a:lvl9pPr>
          </a:lstStyle>
          <a:p>
            <a:pPr>
              <a:spcBef>
                <a:spcPct val="50000"/>
              </a:spcBef>
            </a:pPr>
            <a:r>
              <a:rPr lang="zh-CN" altLang="en-US" sz="2000" b="1" dirty="0">
                <a:solidFill>
                  <a:srgbClr val="00B050"/>
                </a:solidFill>
                <a:ea typeface="宋体" panose="02010600030101010101" pitchFamily="2" charset="-122"/>
              </a:rPr>
              <a:t>物理页地址</a:t>
            </a:r>
          </a:p>
        </p:txBody>
      </p:sp>
      <p:sp>
        <p:nvSpPr>
          <p:cNvPr id="10" name="Text Box 9"/>
          <p:cNvSpPr txBox="1">
            <a:spLocks noChangeArrowheads="1"/>
          </p:cNvSpPr>
          <p:nvPr/>
        </p:nvSpPr>
        <p:spPr bwMode="auto">
          <a:xfrm>
            <a:off x="2337947" y="3844279"/>
            <a:ext cx="5111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defRPr>
            </a:lvl9pPr>
          </a:lstStyle>
          <a:p>
            <a:pPr>
              <a:spcBef>
                <a:spcPct val="50000"/>
              </a:spcBef>
            </a:pPr>
            <a:r>
              <a:rPr lang="zh-CN" altLang="en-US" sz="2000" b="1" dirty="0">
                <a:solidFill>
                  <a:srgbClr val="00B050"/>
                </a:solidFill>
                <a:ea typeface="宋体" panose="02010600030101010101" pitchFamily="2" charset="-122"/>
              </a:rPr>
              <a:t>页表</a:t>
            </a:r>
          </a:p>
        </p:txBody>
      </p:sp>
      <p:sp>
        <p:nvSpPr>
          <p:cNvPr id="11" name="Text Box 10"/>
          <p:cNvSpPr txBox="1">
            <a:spLocks noChangeArrowheads="1"/>
          </p:cNvSpPr>
          <p:nvPr/>
        </p:nvSpPr>
        <p:spPr bwMode="auto">
          <a:xfrm>
            <a:off x="4222589" y="3896667"/>
            <a:ext cx="102235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defRPr>
            </a:lvl9pPr>
          </a:lstStyle>
          <a:p>
            <a:pPr>
              <a:lnSpc>
                <a:spcPct val="80000"/>
              </a:lnSpc>
              <a:spcBef>
                <a:spcPct val="5000"/>
              </a:spcBef>
            </a:pPr>
            <a:r>
              <a:rPr lang="zh-CN" altLang="en-US" sz="2000" b="1" dirty="0">
                <a:solidFill>
                  <a:srgbClr val="00B050"/>
                </a:solidFill>
                <a:ea typeface="宋体" panose="02010600030101010101" pitchFamily="2" charset="-122"/>
              </a:rPr>
              <a:t>物理页或</a:t>
            </a:r>
          </a:p>
          <a:p>
            <a:pPr>
              <a:lnSpc>
                <a:spcPct val="80000"/>
              </a:lnSpc>
              <a:spcBef>
                <a:spcPct val="5000"/>
              </a:spcBef>
            </a:pPr>
            <a:r>
              <a:rPr lang="zh-CN" altLang="en-US" sz="2000" b="1" dirty="0">
                <a:solidFill>
                  <a:srgbClr val="00B050"/>
                </a:solidFill>
                <a:ea typeface="宋体" panose="02010600030101010101" pitchFamily="2" charset="-122"/>
              </a:rPr>
              <a:t>磁盘地址</a:t>
            </a:r>
          </a:p>
        </p:txBody>
      </p:sp>
    </p:spTree>
    <p:extLst>
      <p:ext uri="{BB962C8B-B14F-4D97-AF65-F5344CB8AC3E}">
        <p14:creationId xmlns:p14="http://schemas.microsoft.com/office/powerpoint/2010/main" val="2178370239"/>
      </p:ext>
    </p:extLst>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3188373"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4.4 Virtual Memory</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92174" y="1108076"/>
            <a:ext cx="8919964" cy="6222216"/>
          </a:xfrm>
          <a:prstGeom prst="rect">
            <a:avLst/>
          </a:prstGeom>
        </p:spPr>
        <p:txBody>
          <a:bodyPr wrap="square">
            <a:spAutoFit/>
          </a:bodyPr>
          <a:lstStyle/>
          <a:p>
            <a:pPr lvl="1" indent="-457200" algn="just">
              <a:lnSpc>
                <a:spcPts val="2900"/>
              </a:lnSpc>
              <a:spcBef>
                <a:spcPts val="0"/>
              </a:spcBef>
              <a:spcAft>
                <a:spcPts val="600"/>
              </a:spcAft>
              <a:buSzPct val="100000"/>
              <a:buFont typeface="Symbol" panose="05050102010706020507" pitchFamily="18" charset="2"/>
              <a:buChar char="¨"/>
            </a:pP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Figure 4.21:</a:t>
            </a:r>
          </a:p>
          <a:p>
            <a:pPr lvl="1" indent="-457200" algn="just">
              <a:lnSpc>
                <a:spcPts val="2700"/>
              </a:lnSpc>
              <a:spcBef>
                <a:spcPts val="0"/>
              </a:spcBef>
              <a:spcAft>
                <a:spcPts val="600"/>
              </a:spcAft>
              <a:buSzPct val="100000"/>
              <a:buFont typeface="Symbol" panose="05050102010706020507" pitchFamily="18" charset="2"/>
              <a:buChar char="¨"/>
            </a:pPr>
            <a:r>
              <a:rPr lang="en-US" altLang="zh-CN" sz="22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TLB</a:t>
            </a:r>
            <a:r>
              <a:rPr lang="en-US" altLang="zh-CN"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contains a </a:t>
            </a:r>
            <a:r>
              <a:rPr lang="en-US" altLang="zh-CN" sz="22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subset</a:t>
            </a:r>
            <a:r>
              <a:rPr lang="en-US" altLang="zh-CN"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of virtual-to-physical mappings in the page table</a:t>
            </a:r>
            <a:r>
              <a:rPr lang="en-US" altLang="zh-CN" sz="22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TLB</a:t>
            </a:r>
            <a:r>
              <a:rPr lang="zh-CN" altLang="en-US" sz="22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包含了页表中虚</a:t>
            </a:r>
            <a:r>
              <a:rPr lang="en-US" altLang="zh-CN" sz="22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2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实映射的一个子集</a:t>
            </a:r>
          </a:p>
          <a:p>
            <a:pPr lvl="1" indent="-457200" algn="just">
              <a:lnSpc>
                <a:spcPts val="2700"/>
              </a:lnSpc>
              <a:spcBef>
                <a:spcPts val="0"/>
              </a:spcBef>
              <a:spcAft>
                <a:spcPts val="600"/>
              </a:spcAft>
              <a:buSzPct val="100000"/>
              <a:buFont typeface="Symbol" panose="05050102010706020507" pitchFamily="18" charset="2"/>
              <a:buChar char="¨"/>
            </a:pPr>
            <a:r>
              <a:rPr lang="en-US" altLang="zh-CN" sz="22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TLB</a:t>
            </a:r>
            <a:r>
              <a:rPr lang="en-US" altLang="zh-CN"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mappings are shown in color</a:t>
            </a:r>
            <a:r>
              <a:rPr lang="en-US" altLang="zh-CN" sz="22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TLB</a:t>
            </a:r>
            <a:r>
              <a:rPr lang="zh-CN" altLang="en-US" sz="22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映射用颜色呈现</a:t>
            </a:r>
          </a:p>
          <a:p>
            <a:pPr lvl="1" indent="-457200" algn="just">
              <a:lnSpc>
                <a:spcPts val="2700"/>
              </a:lnSpc>
              <a:spcBef>
                <a:spcPts val="0"/>
              </a:spcBef>
              <a:spcAft>
                <a:spcPts val="600"/>
              </a:spcAft>
              <a:buSzPct val="100000"/>
              <a:buFont typeface="Symbol" panose="05050102010706020507" pitchFamily="18" charset="2"/>
              <a:buChar char="¨"/>
            </a:pPr>
            <a:r>
              <a:rPr lang="en-US" altLang="zh-CN"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Because TLB is a cache, it must </a:t>
            </a:r>
            <a:r>
              <a:rPr lang="en-US" altLang="zh-CN" sz="22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have a tag field</a:t>
            </a:r>
            <a:r>
              <a:rPr lang="en-US" altLang="zh-CN"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2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因为</a:t>
            </a:r>
            <a:r>
              <a:rPr lang="en-US" altLang="zh-CN" sz="22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TLB</a:t>
            </a:r>
            <a:r>
              <a:rPr lang="zh-CN" altLang="en-US" sz="22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是</a:t>
            </a:r>
            <a:r>
              <a:rPr lang="en-US" altLang="zh-CN" sz="22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cache, </a:t>
            </a:r>
            <a:r>
              <a:rPr lang="zh-CN" altLang="en-US" sz="22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所以必有</a:t>
            </a:r>
            <a:r>
              <a:rPr lang="en-US" altLang="zh-CN" sz="22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tag</a:t>
            </a:r>
            <a:r>
              <a:rPr lang="zh-CN" altLang="en-US" sz="22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域</a:t>
            </a:r>
          </a:p>
          <a:p>
            <a:pPr lvl="1" indent="-457200" algn="just">
              <a:lnSpc>
                <a:spcPts val="2700"/>
              </a:lnSpc>
              <a:spcBef>
                <a:spcPts val="0"/>
              </a:spcBef>
              <a:spcAft>
                <a:spcPts val="600"/>
              </a:spcAft>
              <a:buSzPct val="100000"/>
              <a:buFont typeface="Symbol" panose="05050102010706020507" pitchFamily="18" charset="2"/>
              <a:buChar char="¨"/>
            </a:pPr>
            <a:r>
              <a:rPr lang="en-US" altLang="zh-CN"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If there is </a:t>
            </a:r>
            <a:r>
              <a:rPr lang="en-US" altLang="zh-CN" sz="22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no matching entry in TLB </a:t>
            </a:r>
            <a:r>
              <a:rPr lang="en-US" altLang="zh-CN"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for a page, the page table must be examined.  </a:t>
            </a:r>
            <a:r>
              <a:rPr lang="en-US" altLang="zh-CN" sz="22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TLB</a:t>
            </a:r>
            <a:r>
              <a:rPr lang="zh-CN" altLang="en-US" sz="22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中没有匹配的入口</a:t>
            </a:r>
            <a:r>
              <a:rPr lang="en-US" altLang="zh-CN" sz="22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2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就必须在页表中找</a:t>
            </a:r>
          </a:p>
          <a:p>
            <a:pPr lvl="1" indent="-457200" algn="just">
              <a:lnSpc>
                <a:spcPts val="2700"/>
              </a:lnSpc>
              <a:spcBef>
                <a:spcPts val="0"/>
              </a:spcBef>
              <a:spcAft>
                <a:spcPts val="600"/>
              </a:spcAft>
              <a:buSzPct val="100000"/>
              <a:buFont typeface="Symbol" panose="05050102010706020507" pitchFamily="18" charset="2"/>
              <a:buChar char="¨"/>
            </a:pPr>
            <a:r>
              <a:rPr lang="en-US" altLang="zh-CN"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The </a:t>
            </a:r>
            <a:r>
              <a:rPr lang="en-US" altLang="zh-CN" sz="22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page table </a:t>
            </a:r>
            <a:r>
              <a:rPr lang="en-US" altLang="zh-CN"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either supplies a physical page number for the page (which can then be used to build a TLB entry) or indicates that a page fault occurs.  </a:t>
            </a:r>
            <a:r>
              <a:rPr lang="zh-CN" altLang="en-US" sz="22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页表或者提供一个物理页号</a:t>
            </a:r>
            <a:r>
              <a:rPr lang="en-US" altLang="zh-CN" sz="22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2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并用于建立一个</a:t>
            </a:r>
            <a:r>
              <a:rPr lang="en-US" altLang="zh-CN" sz="22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TLB</a:t>
            </a:r>
            <a:r>
              <a:rPr lang="zh-CN" altLang="en-US" sz="22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入口</a:t>
            </a:r>
            <a:r>
              <a:rPr lang="en-US" altLang="zh-CN" sz="22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2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或者提示页故障</a:t>
            </a:r>
          </a:p>
          <a:p>
            <a:pPr lvl="1" indent="-457200" algn="just">
              <a:lnSpc>
                <a:spcPts val="2700"/>
              </a:lnSpc>
              <a:spcBef>
                <a:spcPts val="0"/>
              </a:spcBef>
              <a:spcAft>
                <a:spcPts val="600"/>
              </a:spcAft>
              <a:buSzPct val="100000"/>
              <a:buFont typeface="Symbol" panose="05050102010706020507" pitchFamily="18" charset="2"/>
              <a:buChar char="¨"/>
            </a:pPr>
            <a:r>
              <a:rPr lang="en-US" altLang="zh-CN"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Since </a:t>
            </a:r>
            <a:r>
              <a:rPr lang="en-US" altLang="zh-CN" sz="22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page table </a:t>
            </a:r>
            <a:r>
              <a:rPr lang="en-US" altLang="zh-CN"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has an entry for every virtual page (it is not a cache), </a:t>
            </a:r>
            <a:r>
              <a:rPr lang="en-US" altLang="zh-CN" sz="22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no tag field is needed</a:t>
            </a:r>
            <a:r>
              <a:rPr lang="en-US" altLang="zh-CN"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2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由于页表对于每个虚拟页都有入口</a:t>
            </a:r>
            <a:r>
              <a:rPr lang="en-US" altLang="zh-CN" sz="22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2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不是</a:t>
            </a:r>
            <a:r>
              <a:rPr lang="en-US" altLang="zh-CN" sz="22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cache), </a:t>
            </a:r>
            <a:r>
              <a:rPr lang="zh-CN" altLang="en-US" sz="22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所以不需要</a:t>
            </a:r>
            <a:r>
              <a:rPr lang="en-US" altLang="zh-CN" sz="22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tag</a:t>
            </a:r>
            <a:r>
              <a:rPr lang="zh-CN" altLang="en-US" sz="22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域</a:t>
            </a:r>
          </a:p>
          <a:p>
            <a:pPr lvl="1" indent="-457200" algn="just">
              <a:lnSpc>
                <a:spcPts val="2900"/>
              </a:lnSpc>
              <a:spcBef>
                <a:spcPts val="0"/>
              </a:spcBef>
              <a:spcAft>
                <a:spcPts val="600"/>
              </a:spcAft>
              <a:buSzPct val="100000"/>
              <a:buFont typeface="Symbol" panose="05050102010706020507" pitchFamily="18" charset="2"/>
              <a:buChar char="¨"/>
            </a:pPr>
            <a:endPar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267147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3188373"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4.4 Virtual Memory</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92174" y="1108076"/>
            <a:ext cx="8919964" cy="4196020"/>
          </a:xfrm>
          <a:prstGeom prst="rect">
            <a:avLst/>
          </a:prstGeom>
        </p:spPr>
        <p:txBody>
          <a:bodyPr wrap="square">
            <a:spAutoFit/>
          </a:bodyPr>
          <a:lstStyle/>
          <a:p>
            <a:pPr lvl="1" indent="-457200" algn="just">
              <a:lnSpc>
                <a:spcPts val="2900"/>
              </a:lnSpc>
              <a:spcBef>
                <a:spcPts val="0"/>
              </a:spcBef>
              <a:spcAft>
                <a:spcPts val="600"/>
              </a:spcAft>
              <a:buSzPct val="100000"/>
              <a:buFont typeface="Symbol" panose="05050102010706020507" pitchFamily="18" charset="2"/>
              <a:buChar char="¨"/>
            </a:pPr>
            <a:endPar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lvl="1" indent="-457200" algn="just">
              <a:lnSpc>
                <a:spcPts val="2900"/>
              </a:lnSpc>
              <a:spcBef>
                <a:spcPts val="0"/>
              </a:spcBef>
              <a:spcAft>
                <a:spcPts val="600"/>
              </a:spcAft>
              <a:buSzPct val="100000"/>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On every reference, we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look up virtual page number in TLB</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先在</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TLB</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查找虚拟页号</a:t>
            </a:r>
          </a:p>
          <a:p>
            <a:pPr lvl="1" indent="-457200" algn="just">
              <a:lnSpc>
                <a:spcPts val="2900"/>
              </a:lnSpc>
              <a:spcBef>
                <a:spcPts val="0"/>
              </a:spcBef>
              <a:spcAft>
                <a:spcPts val="600"/>
              </a:spcAft>
              <a:buSzPct val="100000"/>
              <a:buFont typeface="Symbol" panose="05050102010706020507" pitchFamily="18" charset="2"/>
              <a:buChar char="¨"/>
            </a:pP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If hit</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lvl="1" indent="457200" algn="just">
              <a:lnSpc>
                <a:spcPts val="2900"/>
              </a:lnSpc>
              <a:spcBef>
                <a:spcPts val="0"/>
              </a:spcBef>
              <a:spcAft>
                <a:spcPts val="600"/>
              </a:spcAft>
              <a:buSzPct val="50000"/>
              <a:buFont typeface="Wingdings" panose="05000000000000000000" pitchFamily="2" charset="2"/>
              <a:buChar char="Ø"/>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Physical page number is used to form address, correspond reference bit is turned on.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如果命中</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物理页号用来构成地址</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Ref</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位置位</a:t>
            </a:r>
          </a:p>
          <a:p>
            <a:pPr lvl="1" indent="457200" algn="just">
              <a:lnSpc>
                <a:spcPts val="2900"/>
              </a:lnSpc>
              <a:spcBef>
                <a:spcPts val="0"/>
              </a:spcBef>
              <a:spcAft>
                <a:spcPts val="600"/>
              </a:spcAft>
              <a:buSzPct val="50000"/>
              <a:buFont typeface="Wingdings" panose="05000000000000000000" pitchFamily="2" charset="2"/>
              <a:buChar char="Ø"/>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If performing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write</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dirty bit is also turned on.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如果执行写</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dirty</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位也置位</a:t>
            </a:r>
          </a:p>
          <a:p>
            <a:pPr lvl="1" indent="-457200" algn="just">
              <a:lnSpc>
                <a:spcPts val="2900"/>
              </a:lnSpc>
              <a:spcBef>
                <a:spcPts val="0"/>
              </a:spcBef>
              <a:spcAft>
                <a:spcPts val="600"/>
              </a:spcAft>
              <a:buSzPct val="100000"/>
              <a:buFont typeface="Symbol" panose="05050102010706020507" pitchFamily="18" charset="2"/>
              <a:buChar char="¨"/>
            </a:pP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8194700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3188373"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4.4 Virtual Memory</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92174" y="1108076"/>
            <a:ext cx="8919964" cy="5093702"/>
          </a:xfrm>
          <a:prstGeom prst="rect">
            <a:avLst/>
          </a:prstGeom>
        </p:spPr>
        <p:txBody>
          <a:bodyPr wrap="square">
            <a:spAutoFit/>
          </a:bodyPr>
          <a:lstStyle/>
          <a:p>
            <a:pPr lvl="1" indent="-457200" algn="just">
              <a:lnSpc>
                <a:spcPts val="2900"/>
              </a:lnSpc>
              <a:spcBef>
                <a:spcPts val="0"/>
              </a:spcBef>
              <a:spcAft>
                <a:spcPts val="600"/>
              </a:spcAft>
              <a:buSzPct val="100000"/>
              <a:buFont typeface="Symbol" panose="05050102010706020507" pitchFamily="18" charset="2"/>
              <a:buChar char="¨"/>
            </a:pPr>
            <a:endPar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lvl="1" indent="-457200" algn="just">
              <a:lnSpc>
                <a:spcPts val="2900"/>
              </a:lnSpc>
              <a:spcBef>
                <a:spcPts val="0"/>
              </a:spcBef>
              <a:spcAft>
                <a:spcPts val="600"/>
              </a:spcAft>
              <a:buSzPct val="100000"/>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On every reference, we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look up virtual page number in TLB</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先在</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TLB</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查找虚拟页号</a:t>
            </a:r>
          </a:p>
          <a:p>
            <a:pPr lvl="1" indent="-457200" algn="just">
              <a:lnSpc>
                <a:spcPts val="2900"/>
              </a:lnSpc>
              <a:spcBef>
                <a:spcPts val="0"/>
              </a:spcBef>
              <a:spcAft>
                <a:spcPts val="600"/>
              </a:spcAft>
              <a:buSzPct val="100000"/>
              <a:buFont typeface="Symbol" panose="05050102010706020507" pitchFamily="18" charset="2"/>
              <a:buChar char="¨"/>
            </a:pP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If miss</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a:p>
            <a:pPr lvl="1" indent="457200" algn="just">
              <a:lnSpc>
                <a:spcPts val="2900"/>
              </a:lnSpc>
              <a:spcBef>
                <a:spcPts val="0"/>
              </a:spcBef>
              <a:spcAft>
                <a:spcPts val="600"/>
              </a:spcAft>
              <a:buSzPct val="50000"/>
              <a:buFont typeface="Wingdings" panose="05000000000000000000" pitchFamily="2" charset="2"/>
              <a:buChar char="Ø"/>
            </a:pP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TLB miss but not a page fault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(CPU can handle the TLB miss by loading the translation from the page table into TLB and trying the reference again.)</a:t>
            </a:r>
          </a:p>
          <a:p>
            <a:pPr lvl="1" indent="457200" algn="just">
              <a:lnSpc>
                <a:spcPts val="2900"/>
              </a:lnSpc>
              <a:spcBef>
                <a:spcPts val="0"/>
              </a:spcBef>
              <a:spcAft>
                <a:spcPts val="600"/>
              </a:spcAft>
              <a:buSzPct val="50000"/>
              <a:buFont typeface="Wingdings" panose="05000000000000000000" pitchFamily="2" charset="2"/>
              <a:buChar char="Ø"/>
            </a:pP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TLB miss and a page fault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(CPU invokes the OS using an exception)</a:t>
            </a:r>
          </a:p>
          <a:p>
            <a:pPr lvl="1" indent="-457200" algn="just">
              <a:lnSpc>
                <a:spcPts val="2900"/>
              </a:lnSpc>
              <a:spcBef>
                <a:spcPts val="0"/>
              </a:spcBef>
              <a:spcAft>
                <a:spcPts val="600"/>
              </a:spcAft>
              <a:buSzPct val="100000"/>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TLB misses can be handled either in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hardware or software</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In practice, there is little performance difference between the two approaches .</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7612728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3188373"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4.4 Virtual Memory</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92174" y="1108076"/>
            <a:ext cx="8919964" cy="5585825"/>
          </a:xfrm>
          <a:prstGeom prst="rect">
            <a:avLst/>
          </a:prstGeom>
        </p:spPr>
        <p:txBody>
          <a:bodyPr wrap="square">
            <a:spAutoFit/>
          </a:bodyPr>
          <a:lstStyle/>
          <a:p>
            <a:pPr lvl="1" indent="-457200" algn="just">
              <a:lnSpc>
                <a:spcPts val="2900"/>
              </a:lnSpc>
              <a:spcBef>
                <a:spcPts val="0"/>
              </a:spcBef>
              <a:spcAft>
                <a:spcPts val="600"/>
              </a:spcAft>
              <a:buSzPct val="100000"/>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After a TLB miss occurs and the missing translation has been retrieved from the page table, we will need to select a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TLB entry to replace</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lvl="1" indent="-457200" algn="just">
              <a:lnSpc>
                <a:spcPts val="2900"/>
              </a:lnSpc>
              <a:spcBef>
                <a:spcPts val="0"/>
              </a:spcBef>
              <a:spcAft>
                <a:spcPts val="600"/>
              </a:spcAft>
              <a:buSzPct val="100000"/>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Because the reference and dirty bits are contained in the TLB entry,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we need to copy these bits back to the page table entry when we replace an entry</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These bits are the only portion of the TLB entry that can be changed. </a:t>
            </a:r>
          </a:p>
          <a:p>
            <a:pPr lvl="1" indent="-457200" algn="just">
              <a:lnSpc>
                <a:spcPts val="2900"/>
              </a:lnSpc>
              <a:spcBef>
                <a:spcPts val="0"/>
              </a:spcBef>
              <a:spcAft>
                <a:spcPts val="600"/>
              </a:spcAft>
              <a:buSzPct val="100000"/>
              <a:buFont typeface="Symbol" panose="05050102010706020507" pitchFamily="18" charset="2"/>
              <a:buChar char="¨"/>
            </a:pP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实现硬件的</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LRU</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过于昂贵。由于</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TLB</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缺失比页故障频繁得多</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适用于页故障的</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代价大的软件算法不可行。因此</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很多系统为随机选择一项进行替换的策略提供一些支持</a:t>
            </a:r>
            <a:endPar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lvl="1" indent="-457200" algn="just">
              <a:lnSpc>
                <a:spcPts val="2900"/>
              </a:lnSpc>
              <a:spcBef>
                <a:spcPts val="0"/>
              </a:spcBef>
              <a:spcAft>
                <a:spcPts val="600"/>
              </a:spcAft>
              <a:buSzPct val="100000"/>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Using a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write-back strategy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(that is ,copying these entries back at miss time rather than whenever they are written) is very efficient.</a:t>
            </a:r>
            <a:r>
              <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endPar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lvl="1" indent="-457200" algn="just">
              <a:lnSpc>
                <a:spcPts val="2900"/>
              </a:lnSpc>
              <a:spcBef>
                <a:spcPts val="0"/>
              </a:spcBef>
              <a:spcAft>
                <a:spcPts val="600"/>
              </a:spcAft>
              <a:buSzPct val="100000"/>
              <a:buFont typeface="Symbol" panose="05050102010706020507" pitchFamily="18" charset="2"/>
              <a:buChar char="¨"/>
            </a:pP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2751290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09C6A0-D78B-9DB4-8E68-00D147FB1F57}"/>
            </a:ext>
          </a:extLst>
        </p:cNvPr>
        <p:cNvGrpSpPr/>
        <p:nvPr/>
      </p:nvGrpSpPr>
      <p:grpSpPr>
        <a:xfrm>
          <a:off x="0" y="0"/>
          <a:ext cx="0" cy="0"/>
          <a:chOff x="0" y="0"/>
          <a:chExt cx="0" cy="0"/>
        </a:xfrm>
      </p:grpSpPr>
      <p:sp>
        <p:nvSpPr>
          <p:cNvPr id="14338" name="Rectangle 2">
            <a:extLst>
              <a:ext uri="{FF2B5EF4-FFF2-40B4-BE49-F238E27FC236}">
                <a16:creationId xmlns:a16="http://schemas.microsoft.com/office/drawing/2014/main" id="{B3FDE58F-855F-D5DC-2AE1-178A7C15C52C}"/>
              </a:ext>
            </a:extLst>
          </p:cNvPr>
          <p:cNvSpPr>
            <a:spLocks noGrp="1" noChangeArrowheads="1"/>
          </p:cNvSpPr>
          <p:nvPr>
            <p:ph type="ctrTitle"/>
          </p:nvPr>
        </p:nvSpPr>
        <p:spPr>
          <a:xfrm>
            <a:off x="1737193" y="1237626"/>
            <a:ext cx="5812489" cy="1836400"/>
          </a:xfrm>
        </p:spPr>
        <p:txBody>
          <a:bodyPr anchor="ctr"/>
          <a:lstStyle/>
          <a:p>
            <a:pPr algn="ctr">
              <a:lnSpc>
                <a:spcPct val="100000"/>
              </a:lnSpc>
            </a:pPr>
            <a:br>
              <a:rPr lang="en-US" altLang="zh-CN" dirty="0">
                <a:solidFill>
                  <a:srgbClr val="C00000"/>
                </a:solidFill>
                <a:latin typeface="Times New Roman" panose="02020603050405020304" pitchFamily="18" charset="0"/>
                <a:ea typeface="宋体" panose="02010600030101010101" pitchFamily="2" charset="-122"/>
              </a:rPr>
            </a:br>
            <a:r>
              <a:rPr lang="en-US" altLang="zh-CN" sz="4400" dirty="0">
                <a:solidFill>
                  <a:srgbClr val="C00000"/>
                </a:solidFill>
                <a:latin typeface="Times New Roman" panose="02020603050405020304" pitchFamily="18" charset="0"/>
                <a:ea typeface="宋体" panose="02010600030101010101" pitchFamily="2" charset="-122"/>
              </a:rPr>
              <a:t>Computer Architecture</a:t>
            </a:r>
            <a:br>
              <a:rPr lang="en-US" altLang="zh-CN" sz="4400" dirty="0">
                <a:solidFill>
                  <a:srgbClr val="C00000"/>
                </a:solidFill>
                <a:latin typeface="Times New Roman" panose="02020603050405020304" pitchFamily="18" charset="0"/>
                <a:ea typeface="宋体" panose="02010600030101010101" pitchFamily="2" charset="-122"/>
              </a:rPr>
            </a:br>
            <a:r>
              <a:rPr lang="zh-CN" altLang="en-US" sz="4800" dirty="0">
                <a:solidFill>
                  <a:srgbClr val="C00000"/>
                </a:solidFill>
                <a:latin typeface="华文隶书" panose="02010800040101010101" pitchFamily="2" charset="-122"/>
                <a:ea typeface="华文隶书" panose="02010800040101010101" pitchFamily="2" charset="-122"/>
              </a:rPr>
              <a:t>计算机体系结构</a:t>
            </a:r>
          </a:p>
        </p:txBody>
      </p:sp>
      <p:sp>
        <p:nvSpPr>
          <p:cNvPr id="14339" name="Text Box 8">
            <a:extLst>
              <a:ext uri="{FF2B5EF4-FFF2-40B4-BE49-F238E27FC236}">
                <a16:creationId xmlns:a16="http://schemas.microsoft.com/office/drawing/2014/main" id="{B0C63F85-6828-68C9-525F-2D60A04990D3}"/>
              </a:ext>
            </a:extLst>
          </p:cNvPr>
          <p:cNvSpPr txBox="1">
            <a:spLocks noChangeArrowheads="1"/>
          </p:cNvSpPr>
          <p:nvPr/>
        </p:nvSpPr>
        <p:spPr bwMode="auto">
          <a:xfrm>
            <a:off x="323850" y="3484563"/>
            <a:ext cx="8640763"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685800" indent="-190500">
              <a:lnSpc>
                <a:spcPct val="85000"/>
              </a:lnSpc>
              <a:spcBef>
                <a:spcPct val="40000"/>
              </a:spcBef>
              <a:buSzPct val="100000"/>
              <a:buChar char="•"/>
              <a:defRPr sz="2400" b="1">
                <a:solidFill>
                  <a:schemeClr val="tx1"/>
                </a:solidFill>
                <a:latin typeface="Arial" panose="020B0604020202020204" pitchFamily="34" charset="0"/>
              </a:defRPr>
            </a:lvl2pPr>
            <a:lvl3pPr marL="1257300" indent="-342900">
              <a:lnSpc>
                <a:spcPct val="85000"/>
              </a:lnSpc>
              <a:spcBef>
                <a:spcPct val="40000"/>
              </a:spcBef>
              <a:buSzPct val="100000"/>
              <a:buChar char="-"/>
              <a:defRPr sz="2400" b="1">
                <a:solidFill>
                  <a:schemeClr val="tx1"/>
                </a:solidFill>
                <a:latin typeface="Arial" panose="020B0604020202020204" pitchFamily="34" charset="0"/>
              </a:defRPr>
            </a:lvl3pPr>
            <a:lvl4pPr marL="1714500" indent="-342900">
              <a:lnSpc>
                <a:spcPct val="85000"/>
              </a:lnSpc>
              <a:spcBef>
                <a:spcPct val="20000"/>
              </a:spcBef>
              <a:buChar char="–"/>
              <a:defRPr sz="2000">
                <a:solidFill>
                  <a:schemeClr val="tx1"/>
                </a:solidFill>
                <a:latin typeface="Times New Roman" panose="02020603050405020304" pitchFamily="18" charset="0"/>
              </a:defRPr>
            </a:lvl4pPr>
            <a:lvl5pPr marL="2171700" indent="-342900">
              <a:lnSpc>
                <a:spcPct val="85000"/>
              </a:lnSpc>
              <a:spcBef>
                <a:spcPct val="20000"/>
              </a:spcBef>
              <a:buChar char="»"/>
              <a:defRPr sz="2000">
                <a:solidFill>
                  <a:schemeClr val="tx1"/>
                </a:solidFill>
                <a:latin typeface="Times New Roman" panose="02020603050405020304" pitchFamily="18" charset="0"/>
              </a:defRPr>
            </a:lvl5pPr>
            <a:lvl6pPr marL="2628900" indent="-34290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6pPr>
            <a:lvl7pPr marL="3086100" indent="-34290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7pPr>
            <a:lvl8pPr marL="3543300" indent="-34290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8pPr>
            <a:lvl9pPr marL="4000500" indent="-34290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9pPr>
          </a:lstStyle>
          <a:p>
            <a:pPr algn="ctr">
              <a:lnSpc>
                <a:spcPct val="100000"/>
              </a:lnSpc>
              <a:spcBef>
                <a:spcPct val="50000"/>
              </a:spcBef>
              <a:buSzTx/>
              <a:buFont typeface="Arial" panose="020B0604020202020204" pitchFamily="34" charset="0"/>
              <a:buNone/>
            </a:pPr>
            <a:r>
              <a:rPr lang="en-US" altLang="zh-CN" sz="2800" dirty="0">
                <a:latin typeface="Times New Roman" panose="02020603050405020304" pitchFamily="18" charset="0"/>
                <a:ea typeface="宋体" panose="02010600030101010101" pitchFamily="2" charset="-122"/>
              </a:rPr>
              <a:t>School of Computer Science and Technology                        Beijing </a:t>
            </a:r>
            <a:r>
              <a:rPr lang="en-US" altLang="zh-CN" sz="2800" dirty="0" err="1">
                <a:latin typeface="Times New Roman" panose="02020603050405020304" pitchFamily="18" charset="0"/>
                <a:ea typeface="宋体" panose="02010600030101010101" pitchFamily="2" charset="-122"/>
              </a:rPr>
              <a:t>Jiaotong</a:t>
            </a:r>
            <a:r>
              <a:rPr lang="en-US" altLang="zh-CN" sz="2800" dirty="0">
                <a:latin typeface="Times New Roman" panose="02020603050405020304" pitchFamily="18" charset="0"/>
                <a:ea typeface="宋体" panose="02010600030101010101" pitchFamily="2" charset="-122"/>
              </a:rPr>
              <a:t> </a:t>
            </a:r>
            <a:r>
              <a:rPr lang="en-US" altLang="zh-CN" sz="2800" dirty="0" err="1">
                <a:latin typeface="Times New Roman" panose="02020603050405020304" pitchFamily="18" charset="0"/>
                <a:ea typeface="宋体" panose="02010600030101010101" pitchFamily="2" charset="-122"/>
              </a:rPr>
              <a:t>Univeristy</a:t>
            </a:r>
            <a:endParaRPr lang="en-US" altLang="zh-CN" sz="2800" dirty="0">
              <a:latin typeface="Times New Roman" panose="02020603050405020304" pitchFamily="18" charset="0"/>
              <a:ea typeface="宋体" panose="02010600030101010101" pitchFamily="2" charset="-122"/>
            </a:endParaRPr>
          </a:p>
          <a:p>
            <a:pPr algn="ctr">
              <a:lnSpc>
                <a:spcPct val="100000"/>
              </a:lnSpc>
              <a:spcBef>
                <a:spcPct val="50000"/>
              </a:spcBef>
              <a:buSzTx/>
              <a:buFont typeface="Arial" panose="020B0604020202020204" pitchFamily="34" charset="0"/>
              <a:buNone/>
            </a:pPr>
            <a:r>
              <a:rPr lang="en-US" altLang="zh-CN" sz="2800" dirty="0">
                <a:latin typeface="Times New Roman" panose="02020603050405020304" pitchFamily="18" charset="0"/>
                <a:ea typeface="宋体" panose="02010600030101010101" pitchFamily="2" charset="-122"/>
              </a:rPr>
              <a:t>Yi Tian</a:t>
            </a:r>
          </a:p>
        </p:txBody>
      </p:sp>
    </p:spTree>
    <p:extLst>
      <p:ext uri="{BB962C8B-B14F-4D97-AF65-F5344CB8AC3E}">
        <p14:creationId xmlns:p14="http://schemas.microsoft.com/office/powerpoint/2010/main" val="421326493"/>
      </p:ext>
    </p:extLst>
  </p:cSld>
  <p:clrMapOvr>
    <a:masterClrMapping/>
  </p:clrMapOvr>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5654B8-4EE9-28F3-D2DB-5F8038AC8219}"/>
            </a:ext>
          </a:extLst>
        </p:cNvPr>
        <p:cNvGrpSpPr/>
        <p:nvPr/>
      </p:nvGrpSpPr>
      <p:grpSpPr>
        <a:xfrm>
          <a:off x="0" y="0"/>
          <a:ext cx="0" cy="0"/>
          <a:chOff x="0" y="0"/>
          <a:chExt cx="0" cy="0"/>
        </a:xfrm>
      </p:grpSpPr>
      <p:sp>
        <p:nvSpPr>
          <p:cNvPr id="20482" name="Rectangle 2">
            <a:extLst>
              <a:ext uri="{FF2B5EF4-FFF2-40B4-BE49-F238E27FC236}">
                <a16:creationId xmlns:a16="http://schemas.microsoft.com/office/drawing/2014/main" id="{7E47B22A-B157-C474-F7E5-B281BA652530}"/>
              </a:ext>
            </a:extLst>
          </p:cNvPr>
          <p:cNvSpPr>
            <a:spLocks noGrp="1" noChangeArrowheads="1"/>
          </p:cNvSpPr>
          <p:nvPr>
            <p:ph type="title"/>
          </p:nvPr>
        </p:nvSpPr>
        <p:spPr>
          <a:xfrm>
            <a:off x="201613" y="225425"/>
            <a:ext cx="3188373"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4.4 Virtual Memory</a:t>
            </a:r>
          </a:p>
        </p:txBody>
      </p:sp>
      <p:grpSp>
        <p:nvGrpSpPr>
          <p:cNvPr id="20489" name="组合 15">
            <a:extLst>
              <a:ext uri="{FF2B5EF4-FFF2-40B4-BE49-F238E27FC236}">
                <a16:creationId xmlns:a16="http://schemas.microsoft.com/office/drawing/2014/main" id="{77F0DC1C-AD16-8C23-8D84-74EFAAB63E6A}"/>
              </a:ext>
            </a:extLst>
          </p:cNvPr>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A47ED6B3-D1F4-8068-C43F-D99A887299D5}"/>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0474721-52A8-9129-2DDB-E84769BF81D7}"/>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 name="矩形 11">
            <a:extLst>
              <a:ext uri="{FF2B5EF4-FFF2-40B4-BE49-F238E27FC236}">
                <a16:creationId xmlns:a16="http://schemas.microsoft.com/office/drawing/2014/main" id="{1C89D440-6F49-8897-4810-69DD786AA751}"/>
              </a:ext>
            </a:extLst>
          </p:cNvPr>
          <p:cNvSpPr/>
          <p:nvPr/>
        </p:nvSpPr>
        <p:spPr>
          <a:xfrm>
            <a:off x="92174" y="1048671"/>
            <a:ext cx="8919964" cy="5606663"/>
          </a:xfrm>
          <a:prstGeom prst="rect">
            <a:avLst/>
          </a:prstGeom>
        </p:spPr>
        <p:txBody>
          <a:bodyPr wrap="square">
            <a:spAutoFit/>
          </a:bodyPr>
          <a:lstStyle/>
          <a:p>
            <a:pPr lvl="1" indent="-457200" algn="just">
              <a:lnSpc>
                <a:spcPts val="2900"/>
              </a:lnSpc>
              <a:spcBef>
                <a:spcPts val="0"/>
              </a:spcBef>
              <a:spcAft>
                <a:spcPts val="600"/>
              </a:spcAft>
              <a:buSzPct val="100000"/>
              <a:buFont typeface="Symbol" panose="05050102010706020507" pitchFamily="18" charset="2"/>
              <a:buChar char="¨"/>
            </a:pP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Page table: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used by virtual memory to locate pages, is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a full table that indexes memory</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页表</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用来定位页</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是一个索引存储器的全表</a:t>
            </a:r>
          </a:p>
          <a:p>
            <a:pPr lvl="1" indent="457200" algn="just">
              <a:lnSpc>
                <a:spcPts val="2900"/>
              </a:lnSpc>
              <a:spcBef>
                <a:spcPts val="0"/>
              </a:spcBef>
              <a:spcAft>
                <a:spcPts val="600"/>
              </a:spcAft>
              <a:buSzPct val="50000"/>
              <a:buFont typeface="Wingdings" panose="05000000000000000000" pitchFamily="2" charset="2"/>
              <a:buChar char="Ø"/>
            </a:pP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Resides in memory</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indexed with page number from virtual address and contains corresponding physical page number.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驻留在内存中</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用虚拟地址的页号索引</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并包含相应的物理页号 </a:t>
            </a:r>
          </a:p>
          <a:p>
            <a:pPr lvl="1" indent="457200" algn="just">
              <a:lnSpc>
                <a:spcPts val="2900"/>
              </a:lnSpc>
              <a:spcBef>
                <a:spcPts val="0"/>
              </a:spcBef>
              <a:spcAft>
                <a:spcPts val="600"/>
              </a:spcAft>
              <a:buSzPct val="50000"/>
              <a:buFont typeface="Wingdings" panose="05000000000000000000" pitchFamily="2" charset="2"/>
              <a:buChar char="Ø"/>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Each program has its own page table, maps the virtual address space to main memory.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每个程序都有自己的页表</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将虚地址映射到主存</a:t>
            </a:r>
          </a:p>
          <a:p>
            <a:pPr lvl="1" indent="457200" algn="just">
              <a:lnSpc>
                <a:spcPts val="2900"/>
              </a:lnSpc>
              <a:spcBef>
                <a:spcPts val="0"/>
              </a:spcBef>
              <a:spcAft>
                <a:spcPts val="600"/>
              </a:spcAft>
              <a:buSzPct val="50000"/>
              <a:buFont typeface="Wingdings" panose="05000000000000000000" pitchFamily="2" charset="2"/>
              <a:buChar char="Ø"/>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To indicate the location of the page table in memory. Hardware includes a register that points to start of page table; called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page table register</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页表寄存器</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指向页表的起始地址 </a:t>
            </a:r>
          </a:p>
          <a:p>
            <a:pPr lvl="1" indent="457200" algn="just">
              <a:lnSpc>
                <a:spcPts val="2900"/>
              </a:lnSpc>
              <a:spcBef>
                <a:spcPts val="0"/>
              </a:spcBef>
              <a:spcAft>
                <a:spcPts val="600"/>
              </a:spcAft>
              <a:buSzPct val="50000"/>
              <a:buFont typeface="Wingdings" panose="05000000000000000000" pitchFamily="2" charset="2"/>
              <a:buChar char="Ø"/>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The page table may contain entries for </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pages not present in memory</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solidFill>
                <a:srgbClr val="800000"/>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2637400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620DF5-AA58-DA57-ED2F-76802C57FD09}"/>
            </a:ext>
          </a:extLst>
        </p:cNvPr>
        <p:cNvGrpSpPr/>
        <p:nvPr/>
      </p:nvGrpSpPr>
      <p:grpSpPr>
        <a:xfrm>
          <a:off x="0" y="0"/>
          <a:ext cx="0" cy="0"/>
          <a:chOff x="0" y="0"/>
          <a:chExt cx="0" cy="0"/>
        </a:xfrm>
      </p:grpSpPr>
      <p:sp>
        <p:nvSpPr>
          <p:cNvPr id="20482" name="Rectangle 2">
            <a:extLst>
              <a:ext uri="{FF2B5EF4-FFF2-40B4-BE49-F238E27FC236}">
                <a16:creationId xmlns:a16="http://schemas.microsoft.com/office/drawing/2014/main" id="{5F05D0C3-2E89-4642-F1E6-51327819A0A5}"/>
              </a:ext>
            </a:extLst>
          </p:cNvPr>
          <p:cNvSpPr>
            <a:spLocks noGrp="1" noChangeArrowheads="1"/>
          </p:cNvSpPr>
          <p:nvPr>
            <p:ph type="title"/>
          </p:nvPr>
        </p:nvSpPr>
        <p:spPr>
          <a:xfrm>
            <a:off x="201613" y="225425"/>
            <a:ext cx="3188373"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4.4 Virtual Memory</a:t>
            </a:r>
          </a:p>
        </p:txBody>
      </p:sp>
      <p:grpSp>
        <p:nvGrpSpPr>
          <p:cNvPr id="20489" name="组合 15">
            <a:extLst>
              <a:ext uri="{FF2B5EF4-FFF2-40B4-BE49-F238E27FC236}">
                <a16:creationId xmlns:a16="http://schemas.microsoft.com/office/drawing/2014/main" id="{693419E2-D1BA-B8E8-04C1-7E4521167D1F}"/>
              </a:ext>
            </a:extLst>
          </p:cNvPr>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C3A61D1B-A9C8-247A-7C98-B01262F13815}"/>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B75AC600-B313-E108-9951-2884B032D2B7}"/>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 name="矩形 11">
            <a:extLst>
              <a:ext uri="{FF2B5EF4-FFF2-40B4-BE49-F238E27FC236}">
                <a16:creationId xmlns:a16="http://schemas.microsoft.com/office/drawing/2014/main" id="{C23C32F3-1C0E-5048-35F2-65E19FD3D801}"/>
              </a:ext>
            </a:extLst>
          </p:cNvPr>
          <p:cNvSpPr/>
          <p:nvPr/>
        </p:nvSpPr>
        <p:spPr>
          <a:xfrm>
            <a:off x="92174" y="1048671"/>
            <a:ext cx="8919964" cy="1208023"/>
          </a:xfrm>
          <a:prstGeom prst="rect">
            <a:avLst/>
          </a:prstGeom>
        </p:spPr>
        <p:txBody>
          <a:bodyPr wrap="square">
            <a:spAutoFit/>
          </a:bodyPr>
          <a:lstStyle/>
          <a:p>
            <a:pPr lvl="1" indent="-457200" algn="just">
              <a:lnSpc>
                <a:spcPts val="2900"/>
              </a:lnSpc>
              <a:spcBef>
                <a:spcPts val="0"/>
              </a:spcBef>
              <a:spcAft>
                <a:spcPts val="600"/>
              </a:spcAft>
              <a:buSzPct val="100000"/>
              <a:buFont typeface="Symbol" panose="05050102010706020507" pitchFamily="18" charset="2"/>
              <a:buChar char="¨"/>
            </a:pP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Figure 4.19: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The page table is indexed with the virtual page number to obtain the corresponding portion of the physical address</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 </a:t>
            </a:r>
            <a:endParaRPr lang="zh-CN" altLang="en-US" dirty="0">
              <a:solidFill>
                <a:srgbClr val="800000"/>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8" name="Picture 7">
            <a:extLst>
              <a:ext uri="{FF2B5EF4-FFF2-40B4-BE49-F238E27FC236}">
                <a16:creationId xmlns:a16="http://schemas.microsoft.com/office/drawing/2014/main" id="{D373E312-0D8C-13F3-B1A6-DA7BB94A9269}"/>
              </a:ext>
            </a:extLst>
          </p:cNvPr>
          <p:cNvPicPr>
            <a:picLocks noChangeAspect="1" noChangeArrowheads="1"/>
          </p:cNvPicPr>
          <p:nvPr/>
        </p:nvPicPr>
        <p:blipFill>
          <a:blip r:embed="rId3">
            <a:lum/>
            <a:extLst>
              <a:ext uri="{28A0092B-C50C-407E-A947-70E740481C1C}">
                <a14:useLocalDpi xmlns:a14="http://schemas.microsoft.com/office/drawing/2010/main" val="0"/>
              </a:ext>
            </a:extLst>
          </a:blip>
          <a:srcRect/>
          <a:stretch>
            <a:fillRect/>
          </a:stretch>
        </p:blipFill>
        <p:spPr bwMode="auto">
          <a:xfrm>
            <a:off x="1979712" y="1916832"/>
            <a:ext cx="6426889" cy="4820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 Box 8">
            <a:extLst>
              <a:ext uri="{FF2B5EF4-FFF2-40B4-BE49-F238E27FC236}">
                <a16:creationId xmlns:a16="http://schemas.microsoft.com/office/drawing/2014/main" id="{C5CE3A0C-F659-8FC9-98E5-5619532011FB}"/>
              </a:ext>
            </a:extLst>
          </p:cNvPr>
          <p:cNvSpPr txBox="1">
            <a:spLocks noChangeArrowheads="1"/>
          </p:cNvSpPr>
          <p:nvPr/>
        </p:nvSpPr>
        <p:spPr bwMode="auto">
          <a:xfrm>
            <a:off x="2784705" y="1912747"/>
            <a:ext cx="129041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defRPr>
            </a:lvl9pPr>
          </a:lstStyle>
          <a:p>
            <a:pPr>
              <a:spcBef>
                <a:spcPct val="50000"/>
              </a:spcBef>
            </a:pPr>
            <a:r>
              <a:rPr lang="zh-CN" altLang="en-US" sz="2000" b="1" dirty="0">
                <a:solidFill>
                  <a:srgbClr val="00B050"/>
                </a:solidFill>
                <a:ea typeface="宋体" panose="02010600030101010101" pitchFamily="2" charset="-122"/>
              </a:rPr>
              <a:t>页表寄存器</a:t>
            </a:r>
          </a:p>
        </p:txBody>
      </p:sp>
      <p:sp>
        <p:nvSpPr>
          <p:cNvPr id="10" name="Text Box 9">
            <a:extLst>
              <a:ext uri="{FF2B5EF4-FFF2-40B4-BE49-F238E27FC236}">
                <a16:creationId xmlns:a16="http://schemas.microsoft.com/office/drawing/2014/main" id="{B0B8D9F1-4A5F-2CFD-3DF2-43C05F3B801F}"/>
              </a:ext>
            </a:extLst>
          </p:cNvPr>
          <p:cNvSpPr txBox="1">
            <a:spLocks noChangeArrowheads="1"/>
          </p:cNvSpPr>
          <p:nvPr/>
        </p:nvSpPr>
        <p:spPr bwMode="auto">
          <a:xfrm>
            <a:off x="6275970" y="2204864"/>
            <a:ext cx="103233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defRPr>
            </a:lvl9pPr>
          </a:lstStyle>
          <a:p>
            <a:pPr>
              <a:spcBef>
                <a:spcPct val="50000"/>
              </a:spcBef>
            </a:pPr>
            <a:r>
              <a:rPr lang="zh-CN" altLang="en-US" sz="2000" b="1" dirty="0">
                <a:solidFill>
                  <a:srgbClr val="00B050"/>
                </a:solidFill>
                <a:ea typeface="宋体" panose="02010600030101010101" pitchFamily="2" charset="-122"/>
              </a:rPr>
              <a:t>虚拟地址</a:t>
            </a:r>
          </a:p>
        </p:txBody>
      </p:sp>
      <p:sp>
        <p:nvSpPr>
          <p:cNvPr id="11" name="Text Box 10">
            <a:extLst>
              <a:ext uri="{FF2B5EF4-FFF2-40B4-BE49-F238E27FC236}">
                <a16:creationId xmlns:a16="http://schemas.microsoft.com/office/drawing/2014/main" id="{5CD0D670-5219-43E4-7641-233B47225DB4}"/>
              </a:ext>
            </a:extLst>
          </p:cNvPr>
          <p:cNvSpPr txBox="1">
            <a:spLocks noChangeArrowheads="1"/>
          </p:cNvSpPr>
          <p:nvPr/>
        </p:nvSpPr>
        <p:spPr bwMode="auto">
          <a:xfrm>
            <a:off x="2913747" y="2722294"/>
            <a:ext cx="103233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defRPr>
            </a:lvl9pPr>
          </a:lstStyle>
          <a:p>
            <a:pPr>
              <a:spcBef>
                <a:spcPct val="50000"/>
              </a:spcBef>
            </a:pPr>
            <a:r>
              <a:rPr lang="zh-CN" altLang="en-US" sz="2000" b="1" dirty="0">
                <a:solidFill>
                  <a:srgbClr val="00B050"/>
                </a:solidFill>
                <a:ea typeface="宋体" panose="02010600030101010101" pitchFamily="2" charset="-122"/>
              </a:rPr>
              <a:t>虚拟页号</a:t>
            </a:r>
          </a:p>
        </p:txBody>
      </p:sp>
      <p:sp>
        <p:nvSpPr>
          <p:cNvPr id="13" name="Text Box 11">
            <a:extLst>
              <a:ext uri="{FF2B5EF4-FFF2-40B4-BE49-F238E27FC236}">
                <a16:creationId xmlns:a16="http://schemas.microsoft.com/office/drawing/2014/main" id="{8C069007-E814-4E55-23EE-D6EA495F8850}"/>
              </a:ext>
            </a:extLst>
          </p:cNvPr>
          <p:cNvSpPr txBox="1">
            <a:spLocks noChangeArrowheads="1"/>
          </p:cNvSpPr>
          <p:nvPr/>
        </p:nvSpPr>
        <p:spPr bwMode="auto">
          <a:xfrm>
            <a:off x="7775799" y="2722294"/>
            <a:ext cx="77425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defRPr>
            </a:lvl9pPr>
          </a:lstStyle>
          <a:p>
            <a:pPr>
              <a:spcBef>
                <a:spcPct val="50000"/>
              </a:spcBef>
            </a:pPr>
            <a:r>
              <a:rPr lang="zh-CN" altLang="en-US" sz="2000" b="1" dirty="0">
                <a:solidFill>
                  <a:srgbClr val="00B050"/>
                </a:solidFill>
                <a:ea typeface="宋体" panose="02010600030101010101" pitchFamily="2" charset="-122"/>
              </a:rPr>
              <a:t>页偏移</a:t>
            </a:r>
          </a:p>
        </p:txBody>
      </p:sp>
      <p:sp>
        <p:nvSpPr>
          <p:cNvPr id="14" name="Text Box 12">
            <a:extLst>
              <a:ext uri="{FF2B5EF4-FFF2-40B4-BE49-F238E27FC236}">
                <a16:creationId xmlns:a16="http://schemas.microsoft.com/office/drawing/2014/main" id="{62EEB997-22E6-7345-ED83-229883D580F2}"/>
              </a:ext>
            </a:extLst>
          </p:cNvPr>
          <p:cNvSpPr txBox="1">
            <a:spLocks noChangeArrowheads="1"/>
          </p:cNvSpPr>
          <p:nvPr/>
        </p:nvSpPr>
        <p:spPr bwMode="auto">
          <a:xfrm>
            <a:off x="5940152" y="3120625"/>
            <a:ext cx="103233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defRPr>
            </a:lvl9pPr>
          </a:lstStyle>
          <a:p>
            <a:pPr>
              <a:spcBef>
                <a:spcPct val="50000"/>
              </a:spcBef>
            </a:pPr>
            <a:r>
              <a:rPr lang="zh-CN" altLang="en-US" sz="2000" b="1" dirty="0">
                <a:solidFill>
                  <a:srgbClr val="FF0000"/>
                </a:solidFill>
                <a:ea typeface="宋体" panose="02010600030101010101" pitchFamily="2" charset="-122"/>
              </a:rPr>
              <a:t>物理页号</a:t>
            </a:r>
          </a:p>
        </p:txBody>
      </p:sp>
      <p:sp>
        <p:nvSpPr>
          <p:cNvPr id="15" name="Text Box 13">
            <a:extLst>
              <a:ext uri="{FF2B5EF4-FFF2-40B4-BE49-F238E27FC236}">
                <a16:creationId xmlns:a16="http://schemas.microsoft.com/office/drawing/2014/main" id="{8B9F5066-5CAF-88AE-E6DC-6C1503A9FD4F}"/>
              </a:ext>
            </a:extLst>
          </p:cNvPr>
          <p:cNvSpPr txBox="1">
            <a:spLocks noChangeArrowheads="1"/>
          </p:cNvSpPr>
          <p:nvPr/>
        </p:nvSpPr>
        <p:spPr bwMode="auto">
          <a:xfrm>
            <a:off x="2397580" y="4107227"/>
            <a:ext cx="5161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defRPr>
            </a:lvl9pPr>
          </a:lstStyle>
          <a:p>
            <a:pPr>
              <a:spcBef>
                <a:spcPct val="50000"/>
              </a:spcBef>
            </a:pPr>
            <a:r>
              <a:rPr lang="zh-CN" altLang="en-US" sz="2000" b="1" dirty="0">
                <a:solidFill>
                  <a:srgbClr val="7030A0"/>
                </a:solidFill>
                <a:ea typeface="宋体" panose="02010600030101010101" pitchFamily="2" charset="-122"/>
              </a:rPr>
              <a:t>页表</a:t>
            </a:r>
          </a:p>
        </p:txBody>
      </p:sp>
      <p:sp>
        <p:nvSpPr>
          <p:cNvPr id="16" name="Text Box 14">
            <a:extLst>
              <a:ext uri="{FF2B5EF4-FFF2-40B4-BE49-F238E27FC236}">
                <a16:creationId xmlns:a16="http://schemas.microsoft.com/office/drawing/2014/main" id="{142AFD62-23FF-CB4D-5FD6-DE40A0E87FE9}"/>
              </a:ext>
            </a:extLst>
          </p:cNvPr>
          <p:cNvSpPr txBox="1">
            <a:spLocks noChangeArrowheads="1"/>
          </p:cNvSpPr>
          <p:nvPr/>
        </p:nvSpPr>
        <p:spPr bwMode="auto">
          <a:xfrm>
            <a:off x="1506157" y="5434068"/>
            <a:ext cx="1883829"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defRPr>
            </a:lvl9pPr>
          </a:lstStyle>
          <a:p>
            <a:pPr>
              <a:lnSpc>
                <a:spcPct val="80000"/>
              </a:lnSpc>
              <a:spcBef>
                <a:spcPct val="5000"/>
              </a:spcBef>
            </a:pPr>
            <a:r>
              <a:rPr lang="zh-CN" altLang="en-US" sz="2000" b="1" dirty="0">
                <a:solidFill>
                  <a:srgbClr val="00B050"/>
                </a:solidFill>
                <a:ea typeface="宋体" panose="02010600030101010101" pitchFamily="2" charset="-122"/>
              </a:rPr>
              <a:t>为</a:t>
            </a:r>
            <a:r>
              <a:rPr lang="en-US" altLang="zh-CN" sz="2000" b="1" dirty="0">
                <a:solidFill>
                  <a:srgbClr val="00B050"/>
                </a:solidFill>
                <a:ea typeface="宋体" panose="02010600030101010101" pitchFamily="2" charset="-122"/>
              </a:rPr>
              <a:t>0</a:t>
            </a:r>
            <a:r>
              <a:rPr lang="zh-CN" altLang="en-US" sz="2000" b="1" dirty="0">
                <a:solidFill>
                  <a:srgbClr val="00B050"/>
                </a:solidFill>
                <a:ea typeface="宋体" panose="02010600030101010101" pitchFamily="2" charset="-122"/>
              </a:rPr>
              <a:t>则页</a:t>
            </a:r>
          </a:p>
          <a:p>
            <a:pPr>
              <a:lnSpc>
                <a:spcPct val="80000"/>
              </a:lnSpc>
              <a:spcBef>
                <a:spcPct val="5000"/>
              </a:spcBef>
            </a:pPr>
            <a:r>
              <a:rPr lang="zh-CN" altLang="en-US" sz="2000" b="1" dirty="0">
                <a:solidFill>
                  <a:srgbClr val="00B050"/>
                </a:solidFill>
                <a:ea typeface="宋体" panose="02010600030101010101" pitchFamily="2" charset="-122"/>
              </a:rPr>
              <a:t>不在主存</a:t>
            </a:r>
          </a:p>
        </p:txBody>
      </p:sp>
      <p:sp>
        <p:nvSpPr>
          <p:cNvPr id="19" name="Text Box 15">
            <a:extLst>
              <a:ext uri="{FF2B5EF4-FFF2-40B4-BE49-F238E27FC236}">
                <a16:creationId xmlns:a16="http://schemas.microsoft.com/office/drawing/2014/main" id="{A3150708-0656-3ABB-ED99-0D3828510CFF}"/>
              </a:ext>
            </a:extLst>
          </p:cNvPr>
          <p:cNvSpPr txBox="1">
            <a:spLocks noChangeArrowheads="1"/>
          </p:cNvSpPr>
          <p:nvPr/>
        </p:nvSpPr>
        <p:spPr bwMode="auto">
          <a:xfrm>
            <a:off x="3042789" y="6107714"/>
            <a:ext cx="103233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defRPr>
            </a:lvl9pPr>
          </a:lstStyle>
          <a:p>
            <a:pPr>
              <a:spcBef>
                <a:spcPct val="50000"/>
              </a:spcBef>
            </a:pPr>
            <a:r>
              <a:rPr lang="zh-CN" altLang="en-US" sz="2000" b="1" dirty="0">
                <a:solidFill>
                  <a:srgbClr val="FF0000"/>
                </a:solidFill>
                <a:ea typeface="宋体" panose="02010600030101010101" pitchFamily="2" charset="-122"/>
              </a:rPr>
              <a:t>物理页号</a:t>
            </a:r>
          </a:p>
        </p:txBody>
      </p:sp>
      <p:sp>
        <p:nvSpPr>
          <p:cNvPr id="20" name="Text Box 16">
            <a:extLst>
              <a:ext uri="{FF2B5EF4-FFF2-40B4-BE49-F238E27FC236}">
                <a16:creationId xmlns:a16="http://schemas.microsoft.com/office/drawing/2014/main" id="{70725EE5-BA76-D364-B7EC-4C2C1ADBCC53}"/>
              </a:ext>
            </a:extLst>
          </p:cNvPr>
          <p:cNvSpPr txBox="1">
            <a:spLocks noChangeArrowheads="1"/>
          </p:cNvSpPr>
          <p:nvPr/>
        </p:nvSpPr>
        <p:spPr bwMode="auto">
          <a:xfrm>
            <a:off x="7775798" y="6111776"/>
            <a:ext cx="77425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defRPr>
            </a:lvl9pPr>
          </a:lstStyle>
          <a:p>
            <a:pPr>
              <a:spcBef>
                <a:spcPct val="50000"/>
              </a:spcBef>
            </a:pPr>
            <a:r>
              <a:rPr lang="zh-CN" altLang="en-US" sz="2000" b="1" dirty="0">
                <a:solidFill>
                  <a:srgbClr val="FF0000"/>
                </a:solidFill>
                <a:ea typeface="宋体" panose="02010600030101010101" pitchFamily="2" charset="-122"/>
              </a:rPr>
              <a:t>页偏移</a:t>
            </a:r>
          </a:p>
        </p:txBody>
      </p:sp>
      <p:sp>
        <p:nvSpPr>
          <p:cNvPr id="21" name="Text Box 17">
            <a:extLst>
              <a:ext uri="{FF2B5EF4-FFF2-40B4-BE49-F238E27FC236}">
                <a16:creationId xmlns:a16="http://schemas.microsoft.com/office/drawing/2014/main" id="{935ADE7A-2004-7729-E969-726B66B77F9A}"/>
              </a:ext>
            </a:extLst>
          </p:cNvPr>
          <p:cNvSpPr txBox="1">
            <a:spLocks noChangeArrowheads="1"/>
          </p:cNvSpPr>
          <p:nvPr/>
        </p:nvSpPr>
        <p:spPr bwMode="auto">
          <a:xfrm>
            <a:off x="6497063" y="6429222"/>
            <a:ext cx="103233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defRPr>
            </a:lvl9pPr>
          </a:lstStyle>
          <a:p>
            <a:pPr>
              <a:spcBef>
                <a:spcPct val="50000"/>
              </a:spcBef>
            </a:pPr>
            <a:r>
              <a:rPr lang="zh-CN" altLang="en-US" sz="2000" b="1" dirty="0">
                <a:solidFill>
                  <a:srgbClr val="FF0000"/>
                </a:solidFill>
                <a:ea typeface="宋体" panose="02010600030101010101" pitchFamily="2" charset="-122"/>
              </a:rPr>
              <a:t>物理地址</a:t>
            </a:r>
          </a:p>
        </p:txBody>
      </p:sp>
    </p:spTree>
    <p:extLst>
      <p:ext uri="{BB962C8B-B14F-4D97-AF65-F5344CB8AC3E}">
        <p14:creationId xmlns:p14="http://schemas.microsoft.com/office/powerpoint/2010/main" val="2018443965"/>
      </p:ext>
    </p:extLst>
  </p:cSld>
  <p:clrMapOvr>
    <a:masterClrMapping/>
  </p:clrMapOvr>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95D9CB-D666-50D7-2CB9-4EC40955D6D6}"/>
            </a:ext>
          </a:extLst>
        </p:cNvPr>
        <p:cNvGrpSpPr/>
        <p:nvPr/>
      </p:nvGrpSpPr>
      <p:grpSpPr>
        <a:xfrm>
          <a:off x="0" y="0"/>
          <a:ext cx="0" cy="0"/>
          <a:chOff x="0" y="0"/>
          <a:chExt cx="0" cy="0"/>
        </a:xfrm>
      </p:grpSpPr>
      <p:sp>
        <p:nvSpPr>
          <p:cNvPr id="20482" name="Rectangle 2">
            <a:extLst>
              <a:ext uri="{FF2B5EF4-FFF2-40B4-BE49-F238E27FC236}">
                <a16:creationId xmlns:a16="http://schemas.microsoft.com/office/drawing/2014/main" id="{58FC5416-FD00-65A3-3DCD-8E9A16214E2F}"/>
              </a:ext>
            </a:extLst>
          </p:cNvPr>
          <p:cNvSpPr>
            <a:spLocks noGrp="1" noChangeArrowheads="1"/>
          </p:cNvSpPr>
          <p:nvPr>
            <p:ph type="title"/>
          </p:nvPr>
        </p:nvSpPr>
        <p:spPr>
          <a:xfrm>
            <a:off x="201613" y="225425"/>
            <a:ext cx="3188373"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4.4 Virtual Memory</a:t>
            </a:r>
          </a:p>
        </p:txBody>
      </p:sp>
      <p:grpSp>
        <p:nvGrpSpPr>
          <p:cNvPr id="20489" name="组合 15">
            <a:extLst>
              <a:ext uri="{FF2B5EF4-FFF2-40B4-BE49-F238E27FC236}">
                <a16:creationId xmlns:a16="http://schemas.microsoft.com/office/drawing/2014/main" id="{63EAB3B7-95CD-D074-9FFE-9B4FC3A110E0}"/>
              </a:ext>
            </a:extLst>
          </p:cNvPr>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7E708BB5-DFD5-FFF0-4808-09F48D3E008F}"/>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D3142950-F3CA-AA39-6D96-6F0ABB939358}"/>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 name="矩形 11">
            <a:extLst>
              <a:ext uri="{FF2B5EF4-FFF2-40B4-BE49-F238E27FC236}">
                <a16:creationId xmlns:a16="http://schemas.microsoft.com/office/drawing/2014/main" id="{49E71489-263F-60B4-8AAF-3E006BEDDE5C}"/>
              </a:ext>
            </a:extLst>
          </p:cNvPr>
          <p:cNvSpPr/>
          <p:nvPr/>
        </p:nvSpPr>
        <p:spPr>
          <a:xfrm>
            <a:off x="92174" y="2082312"/>
            <a:ext cx="8919964" cy="4708981"/>
          </a:xfrm>
          <a:prstGeom prst="rect">
            <a:avLst/>
          </a:prstGeom>
        </p:spPr>
        <p:txBody>
          <a:bodyPr wrap="square">
            <a:spAutoFit/>
          </a:bodyPr>
          <a:lstStyle/>
          <a:p>
            <a:pPr lvl="1" indent="-457200" algn="just">
              <a:lnSpc>
                <a:spcPts val="2900"/>
              </a:lnSpc>
              <a:spcBef>
                <a:spcPts val="0"/>
              </a:spcBef>
              <a:spcAft>
                <a:spcPts val="600"/>
              </a:spcAft>
              <a:buSzPct val="100000"/>
              <a:buFont typeface="Symbol" panose="05050102010706020507" pitchFamily="18" charset="2"/>
              <a:buChar char="¨"/>
            </a:pP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Page tables </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are stored in main memory -&gt;, every access </a:t>
            </a: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take twice as long</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one obtain physical address </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and </a:t>
            </a: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one to get the data</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页表存储在主存储器中</a:t>
            </a:r>
            <a:r>
              <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每个访问需要两次</a:t>
            </a:r>
            <a:r>
              <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一次获得物理地址</a:t>
            </a:r>
            <a:r>
              <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一次获得数据</a:t>
            </a:r>
          </a:p>
          <a:p>
            <a:pPr lvl="1" indent="-457200" algn="just">
              <a:lnSpc>
                <a:spcPts val="2900"/>
              </a:lnSpc>
              <a:spcBef>
                <a:spcPts val="0"/>
              </a:spcBef>
              <a:spcAft>
                <a:spcPts val="600"/>
              </a:spcAft>
              <a:buSzPct val="100000"/>
              <a:buFont typeface="Symbol" panose="05050102010706020507" pitchFamily="18" charset="2"/>
              <a:buChar char="¨"/>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The key to improving access performance is to rely on </a:t>
            </a: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locality of reference to page table</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提高访问性能的关键是依赖于页表访问的局部性</a:t>
            </a:r>
          </a:p>
          <a:p>
            <a:pPr lvl="1" indent="-457200" algn="just">
              <a:lnSpc>
                <a:spcPts val="2900"/>
              </a:lnSpc>
              <a:spcBef>
                <a:spcPts val="0"/>
              </a:spcBef>
              <a:spcAft>
                <a:spcPts val="600"/>
              </a:spcAft>
              <a:buSzPct val="100000"/>
              <a:buFont typeface="Symbol" panose="05050102010706020507" pitchFamily="18" charset="2"/>
              <a:buChar char="¨"/>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When a translation is used, it will probably be needed again in near future: for the references to words on that page have both temporal and spatial locality.  </a:t>
            </a:r>
            <a:r>
              <a:rPr lang="zh-CN" altLang="en-US"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当一个转换被使用时</a:t>
            </a:r>
            <a:r>
              <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它可能在近未来还需要</a:t>
            </a:r>
            <a:r>
              <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因为对页中字的访问既有空间局部性又有时间局部性</a:t>
            </a:r>
          </a:p>
        </p:txBody>
      </p:sp>
      <p:sp>
        <p:nvSpPr>
          <p:cNvPr id="7" name="Text Box 4">
            <a:extLst>
              <a:ext uri="{FF2B5EF4-FFF2-40B4-BE49-F238E27FC236}">
                <a16:creationId xmlns:a16="http://schemas.microsoft.com/office/drawing/2014/main" id="{469B6B98-7D16-3537-2905-E6E55022E2A5}"/>
              </a:ext>
            </a:extLst>
          </p:cNvPr>
          <p:cNvSpPr txBox="1">
            <a:spLocks noChangeArrowheads="1"/>
          </p:cNvSpPr>
          <p:nvPr/>
        </p:nvSpPr>
        <p:spPr bwMode="auto">
          <a:xfrm>
            <a:off x="941251" y="1108076"/>
            <a:ext cx="7221810" cy="87011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defRPr>
            </a:lvl9pPr>
          </a:lstStyle>
          <a:p>
            <a:pPr algn="ctr">
              <a:lnSpc>
                <a:spcPct val="80000"/>
              </a:lnSpc>
              <a:spcBef>
                <a:spcPct val="20000"/>
              </a:spcBef>
            </a:pPr>
            <a:r>
              <a:rPr lang="en-US" altLang="zh-CN" sz="2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Making Address Translation Fast: The TLB</a:t>
            </a:r>
          </a:p>
          <a:p>
            <a:pPr algn="ctr">
              <a:lnSpc>
                <a:spcPct val="80000"/>
              </a:lnSpc>
              <a:spcBef>
                <a:spcPct val="20000"/>
              </a:spcBef>
            </a:pPr>
            <a:r>
              <a:rPr lang="zh-CN" altLang="en-US" sz="2800" b="1" dirty="0">
                <a:solidFill>
                  <a:srgbClr val="A50021"/>
                </a:solidFill>
                <a:latin typeface="宋体" panose="02010600030101010101" pitchFamily="2" charset="-122"/>
                <a:ea typeface="宋体" panose="02010600030101010101" pitchFamily="2" charset="-122"/>
                <a:cs typeface="Times New Roman" panose="02020603050405020304" pitchFamily="18" charset="0"/>
              </a:rPr>
              <a:t>加快地址转换：快表</a:t>
            </a:r>
          </a:p>
        </p:txBody>
      </p:sp>
    </p:spTree>
    <p:extLst>
      <p:ext uri="{BB962C8B-B14F-4D97-AF65-F5344CB8AC3E}">
        <p14:creationId xmlns:p14="http://schemas.microsoft.com/office/powerpoint/2010/main" val="11905245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2976777" cy="479747"/>
          </a:xfrm>
        </p:spPr>
        <p:txBody>
          <a:bodyPr/>
          <a:lstStyle/>
          <a:p>
            <a:r>
              <a:rPr lang="en-US" altLang="zh-CN" sz="3200" dirty="0">
                <a:solidFill>
                  <a:srgbClr val="800000"/>
                </a:solidFill>
                <a:latin typeface="Times New Roman" panose="02020603050405020304" pitchFamily="18" charset="0"/>
                <a:ea typeface="宋体" panose="02010600030101010101" pitchFamily="2" charset="-122"/>
              </a:rPr>
              <a:t>4.1 Introduction</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9" name="Text Box 19"/>
          <p:cNvSpPr txBox="1">
            <a:spLocks noChangeArrowheads="1"/>
          </p:cNvSpPr>
          <p:nvPr/>
        </p:nvSpPr>
        <p:spPr bwMode="auto">
          <a:xfrm>
            <a:off x="117978" y="1143346"/>
            <a:ext cx="8774502" cy="3412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eaLnBrk="0" fontAlgn="base" hangingPunct="0">
              <a:spcBef>
                <a:spcPct val="0"/>
              </a:spcBef>
              <a:spcAft>
                <a:spcPct val="0"/>
              </a:spcAft>
              <a:defRPr sz="2400">
                <a:solidFill>
                  <a:schemeClr val="accent1"/>
                </a:solidFill>
                <a:latin typeface="Arial" panose="020B0604020202020204" pitchFamily="34" charset="0"/>
              </a:defRPr>
            </a:lvl6pPr>
            <a:lvl7pPr marL="2971800" indent="-228600" eaLnBrk="0" fontAlgn="base" hangingPunct="0">
              <a:spcBef>
                <a:spcPct val="0"/>
              </a:spcBef>
              <a:spcAft>
                <a:spcPct val="0"/>
              </a:spcAft>
              <a:defRPr sz="2400">
                <a:solidFill>
                  <a:schemeClr val="accent1"/>
                </a:solidFill>
                <a:latin typeface="Arial" panose="020B0604020202020204" pitchFamily="34" charset="0"/>
              </a:defRPr>
            </a:lvl7pPr>
            <a:lvl8pPr marL="3429000" indent="-228600" eaLnBrk="0" fontAlgn="base" hangingPunct="0">
              <a:spcBef>
                <a:spcPct val="0"/>
              </a:spcBef>
              <a:spcAft>
                <a:spcPct val="0"/>
              </a:spcAft>
              <a:defRPr sz="2400">
                <a:solidFill>
                  <a:schemeClr val="accent1"/>
                </a:solidFill>
                <a:latin typeface="Arial" panose="020B0604020202020204" pitchFamily="34" charset="0"/>
              </a:defRPr>
            </a:lvl8pPr>
            <a:lvl9pPr marL="3886200" indent="-228600" eaLnBrk="0" fontAlgn="base" hangingPunct="0">
              <a:spcBef>
                <a:spcPct val="0"/>
              </a:spcBef>
              <a:spcAft>
                <a:spcPct val="0"/>
              </a:spcAft>
              <a:defRPr sz="2400">
                <a:solidFill>
                  <a:schemeClr val="accent1"/>
                </a:solidFill>
                <a:latin typeface="Arial" panose="020B0604020202020204" pitchFamily="34" charset="0"/>
              </a:defRPr>
            </a:lvl9pPr>
          </a:lstStyle>
          <a:p>
            <a:pPr marL="457200" indent="-457200" algn="just">
              <a:spcBef>
                <a:spcPct val="20000"/>
              </a:spcBef>
              <a:buFont typeface="Symbol" panose="05050102010706020507" pitchFamily="18" charset="2"/>
              <a:buChar char="¨"/>
            </a:pPr>
            <a:r>
              <a:rPr lang="zh-CN" altLang="en-US"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相关基本概念</a:t>
            </a:r>
            <a:endPar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endParaRPr>
          </a:p>
          <a:p>
            <a:pPr marL="457200" indent="-457200" algn="just">
              <a:spcBef>
                <a:spcPts val="0"/>
              </a:spcBef>
              <a:buFont typeface="Symbol" panose="05050102010706020507" pitchFamily="18" charset="2"/>
              <a:buChar char="¨"/>
            </a:pPr>
            <a:r>
              <a:rPr lang="en-US" altLang="zh-CN" sz="22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Hit time</a:t>
            </a:r>
            <a:r>
              <a:rPr lang="en-US" altLang="zh-CN"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the time to access upper level of the memory hierarchy, includes the time needed to determine whether the access is a hit or a miss. </a:t>
            </a:r>
            <a:r>
              <a:rPr lang="zh-CN" altLang="en-US" sz="22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命中时间</a:t>
            </a:r>
            <a:r>
              <a:rPr lang="en-US" altLang="zh-CN" sz="22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2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访问高层的时间</a:t>
            </a:r>
            <a:r>
              <a:rPr lang="en-US" altLang="zh-CN" sz="22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2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包括确定该访问是命中还是缺失所需时间 </a:t>
            </a:r>
          </a:p>
          <a:p>
            <a:pPr marL="457200" indent="-457200" algn="just">
              <a:spcBef>
                <a:spcPts val="0"/>
              </a:spcBef>
              <a:buFont typeface="Symbol" panose="05050102010706020507" pitchFamily="18" charset="2"/>
              <a:buChar char="¨"/>
            </a:pPr>
            <a:r>
              <a:rPr lang="en-US" altLang="zh-CN" sz="22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Miss penalty</a:t>
            </a:r>
            <a:r>
              <a:rPr lang="en-US" altLang="zh-CN"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the time to replace a block in upper level with corresponding block from lower level, plus time to deliver the block to processor. </a:t>
            </a:r>
            <a:r>
              <a:rPr lang="zh-CN" altLang="en-US" sz="22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缺失惩罚</a:t>
            </a:r>
            <a:endParaRPr lang="en-US" altLang="zh-CN" sz="22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endParaRPr>
          </a:p>
          <a:p>
            <a:pPr marL="457200" indent="-457200" algn="just">
              <a:spcBef>
                <a:spcPct val="20000"/>
              </a:spcBef>
              <a:buFont typeface="Symbol" panose="05050102010706020507" pitchFamily="18" charset="2"/>
              <a:buChar char="¨"/>
            </a:pPr>
            <a:endParaRPr lang="zh-CN" altLang="en-US"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7" name="组合 6">
            <a:extLst>
              <a:ext uri="{FF2B5EF4-FFF2-40B4-BE49-F238E27FC236}">
                <a16:creationId xmlns:a16="http://schemas.microsoft.com/office/drawing/2014/main" id="{417AD7FF-533B-CA46-9B89-E0CBE793D256}"/>
              </a:ext>
            </a:extLst>
          </p:cNvPr>
          <p:cNvGrpSpPr/>
          <p:nvPr/>
        </p:nvGrpSpPr>
        <p:grpSpPr>
          <a:xfrm>
            <a:off x="904921" y="4293096"/>
            <a:ext cx="6835431" cy="2225570"/>
            <a:chOff x="617841" y="3429000"/>
            <a:chExt cx="7914599" cy="2520280"/>
          </a:xfrm>
        </p:grpSpPr>
        <p:sp>
          <p:nvSpPr>
            <p:cNvPr id="8" name="矩形 7">
              <a:extLst>
                <a:ext uri="{FF2B5EF4-FFF2-40B4-BE49-F238E27FC236}">
                  <a16:creationId xmlns:a16="http://schemas.microsoft.com/office/drawing/2014/main" id="{374FBB57-66DA-854C-A810-377E2AA0532F}"/>
                </a:ext>
              </a:extLst>
            </p:cNvPr>
            <p:cNvSpPr/>
            <p:nvPr/>
          </p:nvSpPr>
          <p:spPr bwMode="auto">
            <a:xfrm>
              <a:off x="2339752" y="3429000"/>
              <a:ext cx="6192688" cy="2520280"/>
            </a:xfrm>
            <a:prstGeom prst="rect">
              <a:avLst/>
            </a:prstGeom>
            <a:solidFill>
              <a:srgbClr val="92D050">
                <a:alpha val="61176"/>
              </a:srgbClr>
            </a:solidFill>
            <a:ln w="12700" cap="flat" cmpd="sng" algn="ctr">
              <a:solidFill>
                <a:schemeClr val="tx1"/>
              </a:solidFill>
              <a:prstDash val="dash"/>
              <a:round/>
              <a:headEnd type="none" w="med" len="med"/>
              <a:tailEnd type="none" w="med" len="med"/>
            </a:ln>
          </p:spPr>
          <p:txBody>
            <a:bodyPr vert="horz" wrap="square" lIns="90000" tIns="46800" rIns="90000" bIns="46800" numCol="1" rtlCol="0" anchor="t" anchorCtr="0" compatLnSpc="1">
              <a:spAutoFit/>
            </a:bodyPr>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b="1" i="0" u="none" strike="noStrike" cap="none" normalizeH="0" baseline="0">
                <a:ln>
                  <a:noFill/>
                </a:ln>
                <a:solidFill>
                  <a:schemeClr val="accent1"/>
                </a:solidFill>
                <a:effectLst/>
                <a:latin typeface="Arial" panose="020B0604020202020204" pitchFamily="34" charset="0"/>
              </a:endParaRPr>
            </a:p>
          </p:txBody>
        </p:sp>
        <p:sp>
          <p:nvSpPr>
            <p:cNvPr id="9" name="矩形 8">
              <a:extLst>
                <a:ext uri="{FF2B5EF4-FFF2-40B4-BE49-F238E27FC236}">
                  <a16:creationId xmlns:a16="http://schemas.microsoft.com/office/drawing/2014/main" id="{0C07C295-41F8-E14C-9337-50AE277691BD}"/>
                </a:ext>
              </a:extLst>
            </p:cNvPr>
            <p:cNvSpPr/>
            <p:nvPr/>
          </p:nvSpPr>
          <p:spPr bwMode="auto">
            <a:xfrm>
              <a:off x="617841" y="4424613"/>
              <a:ext cx="1186234" cy="525268"/>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0000" tIns="46800" rIns="90000" bIns="46800" numCol="1" rtlCol="0" anchor="t" anchorCtr="0" compatLnSpc="1">
              <a:sp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i="0" u="none" strike="noStrike" normalizeH="0" baseline="0" dirty="0">
                  <a:latin typeface="Arial" panose="020B0604020202020204" pitchFamily="34" charset="0"/>
                </a:rPr>
                <a:t>CPU</a:t>
              </a:r>
            </a:p>
          </p:txBody>
        </p:sp>
        <p:sp>
          <p:nvSpPr>
            <p:cNvPr id="10" name="矩形 9">
              <a:extLst>
                <a:ext uri="{FF2B5EF4-FFF2-40B4-BE49-F238E27FC236}">
                  <a16:creationId xmlns:a16="http://schemas.microsoft.com/office/drawing/2014/main" id="{CDD49DCF-9464-504A-B63A-5301EEB0E536}"/>
                </a:ext>
              </a:extLst>
            </p:cNvPr>
            <p:cNvSpPr/>
            <p:nvPr/>
          </p:nvSpPr>
          <p:spPr bwMode="auto">
            <a:xfrm>
              <a:off x="2763834" y="4401108"/>
              <a:ext cx="1008112" cy="576064"/>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0000" tIns="46800" rIns="90000" bIns="46800" numCol="1" rtlCol="0" anchor="t" anchorCtr="0" compatLnSpc="1">
              <a:spAutoFit/>
            </a:bodyPr>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b="1" i="0" u="none" strike="noStrike" cap="none" normalizeH="0" baseline="0" dirty="0">
                <a:ln>
                  <a:noFill/>
                </a:ln>
                <a:solidFill>
                  <a:schemeClr val="accent1"/>
                </a:solidFill>
                <a:effectLst/>
                <a:latin typeface="Arial" panose="020B0604020202020204" pitchFamily="34" charset="0"/>
              </a:endParaRPr>
            </a:p>
          </p:txBody>
        </p:sp>
        <p:sp>
          <p:nvSpPr>
            <p:cNvPr id="11" name="矩形 10">
              <a:extLst>
                <a:ext uri="{FF2B5EF4-FFF2-40B4-BE49-F238E27FC236}">
                  <a16:creationId xmlns:a16="http://schemas.microsoft.com/office/drawing/2014/main" id="{B45A89D9-4E96-9249-B6AC-F0085EEE11C0}"/>
                </a:ext>
              </a:extLst>
            </p:cNvPr>
            <p:cNvSpPr/>
            <p:nvPr/>
          </p:nvSpPr>
          <p:spPr bwMode="auto">
            <a:xfrm>
              <a:off x="4505229" y="4149140"/>
              <a:ext cx="1584176" cy="1080000"/>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0000" tIns="46800" rIns="90000" bIns="46800" numCol="1" rtlCol="0" anchor="t" anchorCtr="0" compatLnSpc="1">
              <a:spAutoFit/>
            </a:bodyPr>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b="1" i="0" u="none" strike="noStrike" cap="none" normalizeH="0" baseline="0">
                <a:ln>
                  <a:noFill/>
                </a:ln>
                <a:solidFill>
                  <a:schemeClr val="accent1"/>
                </a:solidFill>
                <a:effectLst/>
                <a:latin typeface="Arial" panose="020B0604020202020204" pitchFamily="34" charset="0"/>
              </a:endParaRPr>
            </a:p>
          </p:txBody>
        </p:sp>
        <p:sp>
          <p:nvSpPr>
            <p:cNvPr id="12" name="矩形 11">
              <a:extLst>
                <a:ext uri="{FF2B5EF4-FFF2-40B4-BE49-F238E27FC236}">
                  <a16:creationId xmlns:a16="http://schemas.microsoft.com/office/drawing/2014/main" id="{9F899E5D-855F-3148-A270-615359A9121C}"/>
                </a:ext>
              </a:extLst>
            </p:cNvPr>
            <p:cNvSpPr/>
            <p:nvPr/>
          </p:nvSpPr>
          <p:spPr bwMode="auto">
            <a:xfrm>
              <a:off x="6822688" y="3609140"/>
              <a:ext cx="1565736" cy="2160000"/>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0000" tIns="46800" rIns="90000" bIns="46800" numCol="1" rtlCol="0" anchor="t" anchorCtr="0" compatLnSpc="1">
              <a:spAutoFit/>
            </a:bodyPr>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b="1" i="0" u="none" strike="noStrike" cap="none" normalizeH="0" baseline="0">
                <a:ln>
                  <a:noFill/>
                </a:ln>
                <a:solidFill>
                  <a:schemeClr val="accent1"/>
                </a:solidFill>
                <a:effectLst/>
                <a:latin typeface="Arial" panose="020B0604020202020204" pitchFamily="34" charset="0"/>
              </a:endParaRPr>
            </a:p>
          </p:txBody>
        </p:sp>
        <p:sp>
          <p:nvSpPr>
            <p:cNvPr id="13" name="矩形 12">
              <a:extLst>
                <a:ext uri="{FF2B5EF4-FFF2-40B4-BE49-F238E27FC236}">
                  <a16:creationId xmlns:a16="http://schemas.microsoft.com/office/drawing/2014/main" id="{A6A46D42-AF78-B64B-AA98-A5071E57AE56}"/>
                </a:ext>
              </a:extLst>
            </p:cNvPr>
            <p:cNvSpPr/>
            <p:nvPr/>
          </p:nvSpPr>
          <p:spPr>
            <a:xfrm>
              <a:off x="2953541" y="4426837"/>
              <a:ext cx="628698" cy="461665"/>
            </a:xfrm>
            <a:prstGeom prst="rect">
              <a:avLst/>
            </a:prstGeom>
          </p:spPr>
          <p:txBody>
            <a:bodyPr wrap="none">
              <a:spAutoFit/>
            </a:bodyPr>
            <a:lstStyle/>
            <a:p>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M1</a:t>
              </a:r>
              <a:endParaRPr lang="zh-CN" altLang="en-US" dirty="0"/>
            </a:p>
          </p:txBody>
        </p:sp>
        <p:sp>
          <p:nvSpPr>
            <p:cNvPr id="14" name="矩形 13">
              <a:extLst>
                <a:ext uri="{FF2B5EF4-FFF2-40B4-BE49-F238E27FC236}">
                  <a16:creationId xmlns:a16="http://schemas.microsoft.com/office/drawing/2014/main" id="{F25F1F3D-8643-A242-BB8F-9BC722A01AED}"/>
                </a:ext>
              </a:extLst>
            </p:cNvPr>
            <p:cNvSpPr/>
            <p:nvPr/>
          </p:nvSpPr>
          <p:spPr>
            <a:xfrm>
              <a:off x="4982968" y="4439293"/>
              <a:ext cx="628698" cy="461665"/>
            </a:xfrm>
            <a:prstGeom prst="rect">
              <a:avLst/>
            </a:prstGeom>
          </p:spPr>
          <p:txBody>
            <a:bodyPr wrap="none">
              <a:spAutoFit/>
            </a:bodyPr>
            <a:lstStyle/>
            <a:p>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M2</a:t>
              </a:r>
              <a:endParaRPr lang="zh-CN" altLang="en-US" dirty="0"/>
            </a:p>
          </p:txBody>
        </p:sp>
        <p:sp>
          <p:nvSpPr>
            <p:cNvPr id="15" name="矩形 14">
              <a:extLst>
                <a:ext uri="{FF2B5EF4-FFF2-40B4-BE49-F238E27FC236}">
                  <a16:creationId xmlns:a16="http://schemas.microsoft.com/office/drawing/2014/main" id="{F684938B-CF42-2142-A0C2-9EA575491FA2}"/>
                </a:ext>
              </a:extLst>
            </p:cNvPr>
            <p:cNvSpPr/>
            <p:nvPr/>
          </p:nvSpPr>
          <p:spPr>
            <a:xfrm>
              <a:off x="7291207" y="4426837"/>
              <a:ext cx="646331" cy="461665"/>
            </a:xfrm>
            <a:prstGeom prst="rect">
              <a:avLst/>
            </a:prstGeom>
          </p:spPr>
          <p:txBody>
            <a:bodyPr wrap="none">
              <a:spAutoFit/>
            </a:bodyPr>
            <a:lstStyle/>
            <a:p>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Mn</a:t>
              </a:r>
              <a:endParaRPr lang="zh-CN" altLang="en-US" dirty="0"/>
            </a:p>
          </p:txBody>
        </p:sp>
        <p:cxnSp>
          <p:nvCxnSpPr>
            <p:cNvPr id="16" name="直线箭头连接符 15">
              <a:extLst>
                <a:ext uri="{FF2B5EF4-FFF2-40B4-BE49-F238E27FC236}">
                  <a16:creationId xmlns:a16="http://schemas.microsoft.com/office/drawing/2014/main" id="{3270217F-D323-104A-86D4-0F791D63BC0F}"/>
                </a:ext>
              </a:extLst>
            </p:cNvPr>
            <p:cNvCxnSpPr>
              <a:cxnSpLocks/>
              <a:stCxn id="9" idx="3"/>
              <a:endCxn id="8" idx="1"/>
            </p:cNvCxnSpPr>
            <p:nvPr/>
          </p:nvCxnSpPr>
          <p:spPr bwMode="auto">
            <a:xfrm>
              <a:off x="1804075" y="4687248"/>
              <a:ext cx="535677" cy="1892"/>
            </a:xfrm>
            <a:prstGeom prst="straightConnector1">
              <a:avLst/>
            </a:prstGeom>
            <a:noFill/>
            <a:ln w="12700" cap="flat" cmpd="sng" algn="ctr">
              <a:solidFill>
                <a:schemeClr val="tx1"/>
              </a:solidFill>
              <a:prstDash val="solid"/>
              <a:round/>
              <a:headEnd type="triangle"/>
              <a:tailEnd type="triangle"/>
            </a:ln>
          </p:spPr>
        </p:cxnSp>
        <p:cxnSp>
          <p:nvCxnSpPr>
            <p:cNvPr id="20" name="直线箭头连接符 19">
              <a:extLst>
                <a:ext uri="{FF2B5EF4-FFF2-40B4-BE49-F238E27FC236}">
                  <a16:creationId xmlns:a16="http://schemas.microsoft.com/office/drawing/2014/main" id="{3BDAE140-A3EB-1D46-A6A7-5089E32BCD6D}"/>
                </a:ext>
              </a:extLst>
            </p:cNvPr>
            <p:cNvCxnSpPr>
              <a:cxnSpLocks/>
              <a:stCxn id="8" idx="1"/>
              <a:endCxn id="10" idx="1"/>
            </p:cNvCxnSpPr>
            <p:nvPr/>
          </p:nvCxnSpPr>
          <p:spPr bwMode="auto">
            <a:xfrm>
              <a:off x="2339752" y="4689140"/>
              <a:ext cx="424082" cy="0"/>
            </a:xfrm>
            <a:prstGeom prst="straightConnector1">
              <a:avLst/>
            </a:prstGeom>
            <a:noFill/>
            <a:ln w="12700" cap="flat" cmpd="sng" algn="ctr">
              <a:solidFill>
                <a:schemeClr val="tx1"/>
              </a:solidFill>
              <a:prstDash val="solid"/>
              <a:round/>
              <a:headEnd type="triangle"/>
              <a:tailEnd type="triangle"/>
            </a:ln>
          </p:spPr>
        </p:cxnSp>
        <p:cxnSp>
          <p:nvCxnSpPr>
            <p:cNvPr id="21" name="直线箭头连接符 20">
              <a:extLst>
                <a:ext uri="{FF2B5EF4-FFF2-40B4-BE49-F238E27FC236}">
                  <a16:creationId xmlns:a16="http://schemas.microsoft.com/office/drawing/2014/main" id="{208CC566-C6A1-A640-BF0D-013AFC0324DF}"/>
                </a:ext>
              </a:extLst>
            </p:cNvPr>
            <p:cNvCxnSpPr>
              <a:cxnSpLocks/>
              <a:stCxn id="10" idx="3"/>
              <a:endCxn id="11" idx="1"/>
            </p:cNvCxnSpPr>
            <p:nvPr/>
          </p:nvCxnSpPr>
          <p:spPr bwMode="auto">
            <a:xfrm>
              <a:off x="3771946" y="4689140"/>
              <a:ext cx="733283" cy="0"/>
            </a:xfrm>
            <a:prstGeom prst="straightConnector1">
              <a:avLst/>
            </a:prstGeom>
            <a:noFill/>
            <a:ln w="12700" cap="flat" cmpd="sng" algn="ctr">
              <a:solidFill>
                <a:schemeClr val="tx1"/>
              </a:solidFill>
              <a:prstDash val="solid"/>
              <a:round/>
              <a:headEnd type="triangle"/>
              <a:tailEnd type="triangle"/>
            </a:ln>
          </p:spPr>
        </p:cxnSp>
        <p:cxnSp>
          <p:nvCxnSpPr>
            <p:cNvPr id="22" name="直线箭头连接符 21">
              <a:extLst>
                <a:ext uri="{FF2B5EF4-FFF2-40B4-BE49-F238E27FC236}">
                  <a16:creationId xmlns:a16="http://schemas.microsoft.com/office/drawing/2014/main" id="{FB14CBFB-3000-E843-B520-C23B8F7AD290}"/>
                </a:ext>
              </a:extLst>
            </p:cNvPr>
            <p:cNvCxnSpPr>
              <a:cxnSpLocks/>
              <a:stCxn id="11" idx="3"/>
              <a:endCxn id="12" idx="1"/>
            </p:cNvCxnSpPr>
            <p:nvPr/>
          </p:nvCxnSpPr>
          <p:spPr bwMode="auto">
            <a:xfrm>
              <a:off x="6089405" y="4689140"/>
              <a:ext cx="733283" cy="0"/>
            </a:xfrm>
            <a:prstGeom prst="straightConnector1">
              <a:avLst/>
            </a:prstGeom>
            <a:noFill/>
            <a:ln w="12700" cap="flat" cmpd="sng" algn="ctr">
              <a:solidFill>
                <a:schemeClr val="tx1"/>
              </a:solidFill>
              <a:prstDash val="solid"/>
              <a:round/>
              <a:headEnd type="triangle"/>
              <a:tailEnd type="triangle"/>
            </a:ln>
          </p:spPr>
        </p:cxnSp>
      </p:grpSp>
    </p:spTree>
    <p:extLst>
      <p:ext uri="{BB962C8B-B14F-4D97-AF65-F5344CB8AC3E}">
        <p14:creationId xmlns:p14="http://schemas.microsoft.com/office/powerpoint/2010/main" val="37961615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0A08BC-0149-0B47-E950-4B32B08FEAF5}"/>
            </a:ext>
          </a:extLst>
        </p:cNvPr>
        <p:cNvGrpSpPr/>
        <p:nvPr/>
      </p:nvGrpSpPr>
      <p:grpSpPr>
        <a:xfrm>
          <a:off x="0" y="0"/>
          <a:ext cx="0" cy="0"/>
          <a:chOff x="0" y="0"/>
          <a:chExt cx="0" cy="0"/>
        </a:xfrm>
      </p:grpSpPr>
      <p:sp>
        <p:nvSpPr>
          <p:cNvPr id="20482" name="Rectangle 2">
            <a:extLst>
              <a:ext uri="{FF2B5EF4-FFF2-40B4-BE49-F238E27FC236}">
                <a16:creationId xmlns:a16="http://schemas.microsoft.com/office/drawing/2014/main" id="{A643EDD8-E8E2-DBA1-123F-115C4800E940}"/>
              </a:ext>
            </a:extLst>
          </p:cNvPr>
          <p:cNvSpPr>
            <a:spLocks noGrp="1" noChangeArrowheads="1"/>
          </p:cNvSpPr>
          <p:nvPr>
            <p:ph type="title"/>
          </p:nvPr>
        </p:nvSpPr>
        <p:spPr>
          <a:xfrm>
            <a:off x="201613" y="225425"/>
            <a:ext cx="3188373"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4.4 Virtual Memory</a:t>
            </a:r>
          </a:p>
        </p:txBody>
      </p:sp>
      <p:grpSp>
        <p:nvGrpSpPr>
          <p:cNvPr id="20489" name="组合 15">
            <a:extLst>
              <a:ext uri="{FF2B5EF4-FFF2-40B4-BE49-F238E27FC236}">
                <a16:creationId xmlns:a16="http://schemas.microsoft.com/office/drawing/2014/main" id="{67204236-0A5D-EED7-DAFF-E616C3688565}"/>
              </a:ext>
            </a:extLst>
          </p:cNvPr>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D4FA8B0F-6664-14AF-9566-62B0CCF7DE61}"/>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781F4FDD-B62D-0438-1AE9-8C525AA0B059}"/>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 name="矩形 11">
            <a:extLst>
              <a:ext uri="{FF2B5EF4-FFF2-40B4-BE49-F238E27FC236}">
                <a16:creationId xmlns:a16="http://schemas.microsoft.com/office/drawing/2014/main" id="{15A79B91-9997-898E-C1EA-A23329CDB9C0}"/>
              </a:ext>
            </a:extLst>
          </p:cNvPr>
          <p:cNvSpPr/>
          <p:nvPr/>
        </p:nvSpPr>
        <p:spPr>
          <a:xfrm>
            <a:off x="92174" y="1108076"/>
            <a:ext cx="8919964" cy="836126"/>
          </a:xfrm>
          <a:prstGeom prst="rect">
            <a:avLst/>
          </a:prstGeom>
        </p:spPr>
        <p:txBody>
          <a:bodyPr wrap="square">
            <a:spAutoFit/>
          </a:bodyPr>
          <a:lstStyle/>
          <a:p>
            <a:pPr lvl="1" indent="-457200" algn="just">
              <a:lnSpc>
                <a:spcPts val="2900"/>
              </a:lnSpc>
              <a:spcBef>
                <a:spcPts val="0"/>
              </a:spcBef>
              <a:spcAft>
                <a:spcPts val="600"/>
              </a:spcAft>
              <a:buSzPct val="100000"/>
              <a:buFont typeface="Symbol" panose="05050102010706020507" pitchFamily="18" charset="2"/>
              <a:buChar char="¨"/>
            </a:pP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Figure 4.21: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The TLB acts as a cache on the page table for the entries that map to physical page only </a:t>
            </a:r>
            <a:endPar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7" name="Picture 6">
            <a:extLst>
              <a:ext uri="{FF2B5EF4-FFF2-40B4-BE49-F238E27FC236}">
                <a16:creationId xmlns:a16="http://schemas.microsoft.com/office/drawing/2014/main" id="{E3E0D41D-9A4A-0CBD-0B77-2DF823A2EA33}"/>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475656" y="1909065"/>
            <a:ext cx="6516216" cy="4887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Box 7">
            <a:extLst>
              <a:ext uri="{FF2B5EF4-FFF2-40B4-BE49-F238E27FC236}">
                <a16:creationId xmlns:a16="http://schemas.microsoft.com/office/drawing/2014/main" id="{00A2BBEA-F23D-315B-DD49-90A21107F7D8}"/>
              </a:ext>
            </a:extLst>
          </p:cNvPr>
          <p:cNvSpPr txBox="1">
            <a:spLocks noChangeArrowheads="1"/>
          </p:cNvSpPr>
          <p:nvPr/>
        </p:nvSpPr>
        <p:spPr bwMode="auto">
          <a:xfrm>
            <a:off x="453306" y="2179952"/>
            <a:ext cx="10223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defRPr>
            </a:lvl9pPr>
          </a:lstStyle>
          <a:p>
            <a:pPr>
              <a:spcBef>
                <a:spcPct val="50000"/>
              </a:spcBef>
            </a:pPr>
            <a:r>
              <a:rPr lang="zh-CN" altLang="en-US" sz="2000" b="1" dirty="0">
                <a:solidFill>
                  <a:srgbClr val="00B050"/>
                </a:solidFill>
                <a:ea typeface="宋体" panose="02010600030101010101" pitchFamily="2" charset="-122"/>
              </a:rPr>
              <a:t>虚拟页号</a:t>
            </a:r>
          </a:p>
        </p:txBody>
      </p:sp>
      <p:sp>
        <p:nvSpPr>
          <p:cNvPr id="9" name="Text Box 8">
            <a:extLst>
              <a:ext uri="{FF2B5EF4-FFF2-40B4-BE49-F238E27FC236}">
                <a16:creationId xmlns:a16="http://schemas.microsoft.com/office/drawing/2014/main" id="{57E2E2B4-4209-4137-F5E3-F07CFB733918}"/>
              </a:ext>
            </a:extLst>
          </p:cNvPr>
          <p:cNvSpPr txBox="1">
            <a:spLocks noChangeArrowheads="1"/>
          </p:cNvSpPr>
          <p:nvPr/>
        </p:nvSpPr>
        <p:spPr bwMode="auto">
          <a:xfrm>
            <a:off x="5508104" y="2179952"/>
            <a:ext cx="129041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defRPr>
            </a:lvl9pPr>
          </a:lstStyle>
          <a:p>
            <a:pPr>
              <a:spcBef>
                <a:spcPct val="50000"/>
              </a:spcBef>
            </a:pPr>
            <a:r>
              <a:rPr lang="zh-CN" altLang="en-US" sz="2000" b="1" dirty="0">
                <a:solidFill>
                  <a:srgbClr val="00B050"/>
                </a:solidFill>
                <a:ea typeface="宋体" panose="02010600030101010101" pitchFamily="2" charset="-122"/>
              </a:rPr>
              <a:t>物理页地址</a:t>
            </a:r>
          </a:p>
        </p:txBody>
      </p:sp>
      <p:sp>
        <p:nvSpPr>
          <p:cNvPr id="10" name="Text Box 9">
            <a:extLst>
              <a:ext uri="{FF2B5EF4-FFF2-40B4-BE49-F238E27FC236}">
                <a16:creationId xmlns:a16="http://schemas.microsoft.com/office/drawing/2014/main" id="{AE3ECDDF-5FF1-2F1F-83BF-C04E0735D869}"/>
              </a:ext>
            </a:extLst>
          </p:cNvPr>
          <p:cNvSpPr txBox="1">
            <a:spLocks noChangeArrowheads="1"/>
          </p:cNvSpPr>
          <p:nvPr/>
        </p:nvSpPr>
        <p:spPr bwMode="auto">
          <a:xfrm>
            <a:off x="2337947" y="3844279"/>
            <a:ext cx="5111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defRPr>
            </a:lvl9pPr>
          </a:lstStyle>
          <a:p>
            <a:pPr>
              <a:spcBef>
                <a:spcPct val="50000"/>
              </a:spcBef>
            </a:pPr>
            <a:r>
              <a:rPr lang="zh-CN" altLang="en-US" sz="2000" b="1" dirty="0">
                <a:solidFill>
                  <a:srgbClr val="00B050"/>
                </a:solidFill>
                <a:ea typeface="宋体" panose="02010600030101010101" pitchFamily="2" charset="-122"/>
              </a:rPr>
              <a:t>页表</a:t>
            </a:r>
          </a:p>
        </p:txBody>
      </p:sp>
      <p:sp>
        <p:nvSpPr>
          <p:cNvPr id="11" name="Text Box 10">
            <a:extLst>
              <a:ext uri="{FF2B5EF4-FFF2-40B4-BE49-F238E27FC236}">
                <a16:creationId xmlns:a16="http://schemas.microsoft.com/office/drawing/2014/main" id="{545980E1-B0E4-A2B4-B217-CF4231DDE758}"/>
              </a:ext>
            </a:extLst>
          </p:cNvPr>
          <p:cNvSpPr txBox="1">
            <a:spLocks noChangeArrowheads="1"/>
          </p:cNvSpPr>
          <p:nvPr/>
        </p:nvSpPr>
        <p:spPr bwMode="auto">
          <a:xfrm>
            <a:off x="4222589" y="3896667"/>
            <a:ext cx="102235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defRPr>
            </a:lvl9pPr>
          </a:lstStyle>
          <a:p>
            <a:pPr>
              <a:lnSpc>
                <a:spcPct val="80000"/>
              </a:lnSpc>
              <a:spcBef>
                <a:spcPct val="5000"/>
              </a:spcBef>
            </a:pPr>
            <a:r>
              <a:rPr lang="zh-CN" altLang="en-US" sz="2000" b="1" dirty="0">
                <a:solidFill>
                  <a:srgbClr val="00B050"/>
                </a:solidFill>
                <a:ea typeface="宋体" panose="02010600030101010101" pitchFamily="2" charset="-122"/>
              </a:rPr>
              <a:t>物理页或</a:t>
            </a:r>
          </a:p>
          <a:p>
            <a:pPr>
              <a:lnSpc>
                <a:spcPct val="80000"/>
              </a:lnSpc>
              <a:spcBef>
                <a:spcPct val="5000"/>
              </a:spcBef>
            </a:pPr>
            <a:r>
              <a:rPr lang="zh-CN" altLang="en-US" sz="2000" b="1" dirty="0">
                <a:solidFill>
                  <a:srgbClr val="00B050"/>
                </a:solidFill>
                <a:ea typeface="宋体" panose="02010600030101010101" pitchFamily="2" charset="-122"/>
              </a:rPr>
              <a:t>磁盘地址</a:t>
            </a:r>
          </a:p>
        </p:txBody>
      </p:sp>
    </p:spTree>
    <p:extLst>
      <p:ext uri="{BB962C8B-B14F-4D97-AF65-F5344CB8AC3E}">
        <p14:creationId xmlns:p14="http://schemas.microsoft.com/office/powerpoint/2010/main" val="2797975696"/>
      </p:ext>
    </p:extLst>
  </p:cSld>
  <p:clrMapOvr>
    <a:masterClrMapping/>
  </p:clrMapOvr>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3188373"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4.4 Virtual Memory</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92174" y="1755340"/>
            <a:ext cx="8919964" cy="4490973"/>
          </a:xfrm>
          <a:prstGeom prst="rect">
            <a:avLst/>
          </a:prstGeom>
        </p:spPr>
        <p:txBody>
          <a:bodyPr wrap="square">
            <a:spAutoFit/>
          </a:bodyPr>
          <a:lstStyle/>
          <a:p>
            <a:pPr lvl="1" indent="-457200" algn="just">
              <a:lnSpc>
                <a:spcPts val="2900"/>
              </a:lnSpc>
              <a:spcBef>
                <a:spcPts val="0"/>
              </a:spcBef>
              <a:spcAft>
                <a:spcPts val="600"/>
              </a:spcAft>
              <a:buSzPct val="100000"/>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This TLB is simple but exhibits most of the characteristics in more recent TLBs. </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lvl="1" indent="457200" algn="just">
              <a:lnSpc>
                <a:spcPts val="2900"/>
              </a:lnSpc>
              <a:spcBef>
                <a:spcPts val="0"/>
              </a:spcBef>
              <a:spcAft>
                <a:spcPts val="600"/>
              </a:spcAft>
              <a:buSzPct val="50000"/>
              <a:buFont typeface="Wingdings" panose="05000000000000000000" pitchFamily="2" charset="2"/>
              <a:buChar char="Ø"/>
            </a:pP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4-KB pages</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32bit  address space</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thus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virtual page number is 20 bits</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a:p>
            <a:pPr lvl="1" indent="457200" algn="just">
              <a:lnSpc>
                <a:spcPts val="2900"/>
              </a:lnSpc>
              <a:spcBef>
                <a:spcPts val="0"/>
              </a:spcBef>
              <a:spcAft>
                <a:spcPts val="600"/>
              </a:spcAft>
              <a:buSzPct val="50000"/>
              <a:buFont typeface="Wingdings" panose="05000000000000000000" pitchFamily="2" charset="2"/>
              <a:buChar char="Ø"/>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The physical address is the same size as the virtual address. </a:t>
            </a:r>
          </a:p>
          <a:p>
            <a:pPr lvl="1" indent="457200" algn="just">
              <a:lnSpc>
                <a:spcPts val="2900"/>
              </a:lnSpc>
              <a:spcBef>
                <a:spcPts val="0"/>
              </a:spcBef>
              <a:spcAft>
                <a:spcPts val="600"/>
              </a:spcAft>
              <a:buSzPct val="50000"/>
              <a:buFont typeface="Wingdings" panose="05000000000000000000" pitchFamily="2" charset="2"/>
              <a:buChar char="Ø"/>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contains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64 entries</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is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fully associative</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and shared between instruction and data references. </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lvl="1" indent="457200" algn="just">
              <a:lnSpc>
                <a:spcPts val="2900"/>
              </a:lnSpc>
              <a:spcBef>
                <a:spcPts val="0"/>
              </a:spcBef>
              <a:spcAft>
                <a:spcPts val="600"/>
              </a:spcAft>
              <a:buSzPct val="50000"/>
              <a:buFont typeface="Wingdings" panose="05000000000000000000" pitchFamily="2" charset="2"/>
              <a:buChar char="Ø"/>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Each entry is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64 bits wide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and contains a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20-bit tag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(the virtual page number for that entry), the physical page number (also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20 bits</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a valid bit</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a dirty bit</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and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several other bookkeeping bits</a:t>
            </a:r>
            <a:endPar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Text Box 4"/>
          <p:cNvSpPr txBox="1">
            <a:spLocks noChangeArrowheads="1"/>
          </p:cNvSpPr>
          <p:nvPr/>
        </p:nvSpPr>
        <p:spPr bwMode="auto">
          <a:xfrm>
            <a:off x="2454575" y="1101539"/>
            <a:ext cx="4021137" cy="52540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defRPr>
            </a:lvl9pPr>
          </a:lstStyle>
          <a:p>
            <a:pPr algn="l">
              <a:spcBef>
                <a:spcPct val="50000"/>
              </a:spcBef>
            </a:pPr>
            <a:r>
              <a:rPr lang="en-US" altLang="zh-CN" sz="2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The MIPS R2000 TLB</a:t>
            </a:r>
          </a:p>
        </p:txBody>
      </p:sp>
    </p:spTree>
    <p:extLst>
      <p:ext uri="{BB962C8B-B14F-4D97-AF65-F5344CB8AC3E}">
        <p14:creationId xmlns:p14="http://schemas.microsoft.com/office/powerpoint/2010/main" val="36727513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3188373"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4.4 Virtual Memory</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92174" y="980728"/>
            <a:ext cx="8919964" cy="1208023"/>
          </a:xfrm>
          <a:prstGeom prst="rect">
            <a:avLst/>
          </a:prstGeom>
        </p:spPr>
        <p:txBody>
          <a:bodyPr wrap="square">
            <a:spAutoFit/>
          </a:bodyPr>
          <a:lstStyle/>
          <a:p>
            <a:pPr lvl="1" indent="-457200" algn="just">
              <a:lnSpc>
                <a:spcPts val="2900"/>
              </a:lnSpc>
              <a:spcBef>
                <a:spcPts val="0"/>
              </a:spcBef>
              <a:spcAft>
                <a:spcPts val="600"/>
              </a:spcAft>
              <a:buSzPct val="100000"/>
              <a:buFont typeface="Symbol" panose="05050102010706020507" pitchFamily="18" charset="2"/>
              <a:buChar char="¨"/>
            </a:pP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Figure 4.22</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The TLB and cache implement the process of going from a virtual address to a data item in the </a:t>
            </a:r>
            <a:r>
              <a:rPr lang="en-US" altLang="zh-CN"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DECStation</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3100 </a:t>
            </a:r>
          </a:p>
        </p:txBody>
      </p:sp>
      <p:pic>
        <p:nvPicPr>
          <p:cNvPr id="2" name="图片 1"/>
          <p:cNvPicPr>
            <a:picLocks noChangeAspect="1"/>
          </p:cNvPicPr>
          <p:nvPr/>
        </p:nvPicPr>
        <p:blipFill>
          <a:blip r:embed="rId3"/>
          <a:stretch>
            <a:fillRect/>
          </a:stretch>
        </p:blipFill>
        <p:spPr>
          <a:xfrm>
            <a:off x="1763688" y="1703410"/>
            <a:ext cx="5976664" cy="5119869"/>
          </a:xfrm>
          <a:prstGeom prst="rect">
            <a:avLst/>
          </a:prstGeom>
        </p:spPr>
      </p:pic>
    </p:spTree>
    <p:extLst>
      <p:ext uri="{BB962C8B-B14F-4D97-AF65-F5344CB8AC3E}">
        <p14:creationId xmlns:p14="http://schemas.microsoft.com/office/powerpoint/2010/main" val="1424398142"/>
      </p:ext>
    </p:extLst>
  </p:cSld>
  <p:clrMapOvr>
    <a:masterClrMapping/>
  </p:clrMapOvr>
  <p:transition/>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3188373"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4.4 Virtual Memory</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92174" y="1108076"/>
            <a:ext cx="8919964" cy="4862870"/>
          </a:xfrm>
          <a:prstGeom prst="rect">
            <a:avLst/>
          </a:prstGeom>
        </p:spPr>
        <p:txBody>
          <a:bodyPr wrap="square">
            <a:spAutoFit/>
          </a:bodyPr>
          <a:lstStyle/>
          <a:p>
            <a:pPr lvl="1" indent="-457200" algn="just">
              <a:lnSpc>
                <a:spcPts val="2900"/>
              </a:lnSpc>
              <a:spcBef>
                <a:spcPts val="0"/>
              </a:spcBef>
              <a:spcAft>
                <a:spcPts val="600"/>
              </a:spcAft>
              <a:buSzPct val="100000"/>
              <a:buFont typeface="Symbol" panose="05050102010706020507" pitchFamily="18" charset="2"/>
              <a:buChar char="¨"/>
            </a:pP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Figure 4.22</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lvl="1" indent="-457200" algn="just">
              <a:lnSpc>
                <a:spcPts val="2900"/>
              </a:lnSpc>
              <a:spcBef>
                <a:spcPts val="0"/>
              </a:spcBef>
              <a:spcAft>
                <a:spcPts val="600"/>
              </a:spcAft>
              <a:buSzPct val="100000"/>
              <a:buFont typeface="Symbol" panose="05050102010706020507" pitchFamily="18" charset="2"/>
              <a:buChar char="¨"/>
            </a:pP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TLB hit:</a:t>
            </a:r>
            <a:endParaRPr lang="zh-CN" altLang="en-US" dirty="0">
              <a:solidFill>
                <a:srgbClr val="800000"/>
              </a:solidFill>
              <a:latin typeface="Times New Roman" panose="02020603050405020304" pitchFamily="18" charset="0"/>
              <a:ea typeface="宋体" panose="02010600030101010101" pitchFamily="2" charset="-122"/>
              <a:cs typeface="Times New Roman" panose="02020603050405020304" pitchFamily="18" charset="0"/>
            </a:endParaRPr>
          </a:p>
          <a:p>
            <a:pPr lvl="1" indent="457200" algn="just">
              <a:lnSpc>
                <a:spcPts val="2900"/>
              </a:lnSpc>
              <a:spcBef>
                <a:spcPts val="0"/>
              </a:spcBef>
              <a:spcAft>
                <a:spcPts val="600"/>
              </a:spcAft>
              <a:buSzPct val="50000"/>
              <a:buFont typeface="Wingdings" panose="05000000000000000000" pitchFamily="2" charset="2"/>
              <a:buChar char="Ø"/>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If the TLB generates a hit, the cache can be accessed with the resulting physical address.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当发生</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TLB</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命中时</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可用得到的物理地址来访问</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cache</a:t>
            </a:r>
          </a:p>
          <a:p>
            <a:pPr lvl="1" indent="457200" algn="just">
              <a:lnSpc>
                <a:spcPts val="2900"/>
              </a:lnSpc>
              <a:spcBef>
                <a:spcPts val="0"/>
              </a:spcBef>
              <a:spcAft>
                <a:spcPts val="600"/>
              </a:spcAft>
              <a:buSzPct val="50000"/>
              <a:buFont typeface="Wingdings" panose="05000000000000000000" pitchFamily="2" charset="2"/>
              <a:buChar char="Ø"/>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If the operation is a write, the cache entry is overwritten and the data is sent to the write buffer.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若该操作是写</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则</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入口被覆写</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并将数据送入写缓冲器</a:t>
            </a:r>
          </a:p>
          <a:p>
            <a:pPr lvl="1" indent="457200" algn="just">
              <a:lnSpc>
                <a:spcPts val="2900"/>
              </a:lnSpc>
              <a:spcBef>
                <a:spcPts val="0"/>
              </a:spcBef>
              <a:spcAft>
                <a:spcPts val="600"/>
              </a:spcAft>
              <a:buSzPct val="50000"/>
              <a:buFont typeface="Wingdings" panose="05000000000000000000" pitchFamily="2" charset="2"/>
              <a:buChar char="Ø"/>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For a read, the cache generates a hit or miss and supplies the data or causes a stall while the data is brought from memory.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对于读</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产生</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命中</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得到数据。缺失</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从存储器取来数据</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并导致阻塞。</a:t>
            </a:r>
          </a:p>
        </p:txBody>
      </p:sp>
    </p:spTree>
    <p:extLst>
      <p:ext uri="{BB962C8B-B14F-4D97-AF65-F5344CB8AC3E}">
        <p14:creationId xmlns:p14="http://schemas.microsoft.com/office/powerpoint/2010/main" val="32731748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3188373"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4.4 Virtual Memory</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92174" y="1108076"/>
            <a:ext cx="8919964" cy="4862870"/>
          </a:xfrm>
          <a:prstGeom prst="rect">
            <a:avLst/>
          </a:prstGeom>
        </p:spPr>
        <p:txBody>
          <a:bodyPr wrap="square">
            <a:spAutoFit/>
          </a:bodyPr>
          <a:lstStyle/>
          <a:p>
            <a:pPr lvl="1" indent="-457200" algn="just">
              <a:lnSpc>
                <a:spcPts val="2900"/>
              </a:lnSpc>
              <a:spcBef>
                <a:spcPts val="0"/>
              </a:spcBef>
              <a:spcAft>
                <a:spcPts val="600"/>
              </a:spcAft>
              <a:buSzPct val="100000"/>
              <a:buFont typeface="Symbol" panose="05050102010706020507" pitchFamily="18" charset="2"/>
              <a:buChar char="¨"/>
            </a:pP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Figure 4.22</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lvl="1" indent="-457200" algn="just">
              <a:lnSpc>
                <a:spcPts val="2900"/>
              </a:lnSpc>
              <a:spcBef>
                <a:spcPts val="0"/>
              </a:spcBef>
              <a:spcAft>
                <a:spcPts val="600"/>
              </a:spcAft>
              <a:buSzPct val="100000"/>
              <a:buFont typeface="Symbol" panose="05050102010706020507" pitchFamily="18" charset="2"/>
              <a:buChar char="¨"/>
            </a:pP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TLB miss:</a:t>
            </a:r>
            <a:endParaRPr lang="zh-CN" altLang="en-US" dirty="0">
              <a:solidFill>
                <a:srgbClr val="800000"/>
              </a:solidFill>
              <a:latin typeface="Times New Roman" panose="02020603050405020304" pitchFamily="18" charset="0"/>
              <a:ea typeface="宋体" panose="02010600030101010101" pitchFamily="2" charset="-122"/>
              <a:cs typeface="Times New Roman" panose="02020603050405020304" pitchFamily="18" charset="0"/>
            </a:endParaRPr>
          </a:p>
          <a:p>
            <a:pPr lvl="1" indent="457200" algn="just">
              <a:lnSpc>
                <a:spcPts val="2900"/>
              </a:lnSpc>
              <a:spcBef>
                <a:spcPts val="0"/>
              </a:spcBef>
              <a:spcAft>
                <a:spcPts val="600"/>
              </a:spcAft>
              <a:buSzPct val="50000"/>
              <a:buFont typeface="Wingdings" panose="05000000000000000000" pitchFamily="2" charset="2"/>
              <a:buChar char="Ø"/>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When a TLB miss occurs, the MIPS hardware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saves the page number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in a special register and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generates an exception</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当发生</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TLB</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缺失时</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产生一个异常</a:t>
            </a:r>
          </a:p>
          <a:p>
            <a:pPr lvl="1" indent="457200" algn="just">
              <a:lnSpc>
                <a:spcPts val="2900"/>
              </a:lnSpc>
              <a:spcBef>
                <a:spcPts val="0"/>
              </a:spcBef>
              <a:spcAft>
                <a:spcPts val="600"/>
              </a:spcAft>
              <a:buSzPct val="50000"/>
              <a:buFont typeface="Wingdings" panose="05000000000000000000" pitchFamily="2" charset="2"/>
              <a:buChar char="Ø"/>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The exception invokes the OS, which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handles the miss in software</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该异常调用操作系统来处理缺失</a:t>
            </a:r>
          </a:p>
          <a:p>
            <a:pPr lvl="1" indent="457200" algn="just">
              <a:lnSpc>
                <a:spcPts val="2900"/>
              </a:lnSpc>
              <a:spcBef>
                <a:spcPts val="0"/>
              </a:spcBef>
              <a:spcAft>
                <a:spcPts val="600"/>
              </a:spcAft>
              <a:buSzPct val="50000"/>
              <a:buFont typeface="Wingdings" panose="05000000000000000000" pitchFamily="2" charset="2"/>
              <a:buChar char="Ø"/>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To find the physical address for the missing page, the TLB miss routine indexes the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page table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using the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page number of the virtual address</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and the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page table register</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which indicates the starting address of the active process page table.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用虚拟地址的页号和页表寄存器索引</a:t>
            </a:r>
            <a:r>
              <a:rPr lang="zh-CN" altLang="en-US"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页表</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12560368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3188373"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4.4 Virtual Memory</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92174" y="1108076"/>
            <a:ext cx="8919964" cy="5683607"/>
          </a:xfrm>
          <a:prstGeom prst="rect">
            <a:avLst/>
          </a:prstGeom>
        </p:spPr>
        <p:txBody>
          <a:bodyPr wrap="square">
            <a:spAutoFit/>
          </a:bodyPr>
          <a:lstStyle/>
          <a:p>
            <a:pPr lvl="1" indent="-457200" algn="just">
              <a:lnSpc>
                <a:spcPts val="2900"/>
              </a:lnSpc>
              <a:spcBef>
                <a:spcPts val="0"/>
              </a:spcBef>
              <a:spcAft>
                <a:spcPts val="600"/>
              </a:spcAft>
              <a:buSzPct val="100000"/>
              <a:buFont typeface="Symbol" panose="05050102010706020507" pitchFamily="18" charset="2"/>
              <a:buChar char="¨"/>
            </a:pP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Figure 4.22</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lvl="1" indent="-457200" algn="just">
              <a:lnSpc>
                <a:spcPts val="2900"/>
              </a:lnSpc>
              <a:spcBef>
                <a:spcPts val="0"/>
              </a:spcBef>
              <a:spcAft>
                <a:spcPts val="600"/>
              </a:spcAft>
              <a:buSzPct val="100000"/>
              <a:buFont typeface="Symbol" panose="05050102010706020507" pitchFamily="18" charset="2"/>
              <a:buChar char="¨"/>
            </a:pP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TLB miss:</a:t>
            </a:r>
            <a:endParaRPr lang="zh-CN" altLang="en-US" dirty="0">
              <a:solidFill>
                <a:srgbClr val="800000"/>
              </a:solidFill>
              <a:latin typeface="Times New Roman" panose="02020603050405020304" pitchFamily="18" charset="0"/>
              <a:ea typeface="宋体" panose="02010600030101010101" pitchFamily="2" charset="-122"/>
              <a:cs typeface="Times New Roman" panose="02020603050405020304" pitchFamily="18" charset="0"/>
            </a:endParaRPr>
          </a:p>
          <a:p>
            <a:pPr lvl="1" indent="457200" algn="just">
              <a:lnSpc>
                <a:spcPts val="2900"/>
              </a:lnSpc>
              <a:spcBef>
                <a:spcPts val="0"/>
              </a:spcBef>
              <a:spcAft>
                <a:spcPts val="600"/>
              </a:spcAft>
              <a:buSzPct val="50000"/>
              <a:buFont typeface="Wingdings" panose="05000000000000000000" pitchFamily="2" charset="2"/>
              <a:buChar char="Ø"/>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Using a special set of system instructions that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can update the TLB</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the OS places the physical address from the page table into the TLB.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更新</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TLB,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即</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OS</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将来自页表的物理地址放入</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TLB</a:t>
            </a:r>
          </a:p>
          <a:p>
            <a:pPr lvl="1" indent="457200" algn="just">
              <a:lnSpc>
                <a:spcPts val="2900"/>
              </a:lnSpc>
              <a:spcBef>
                <a:spcPts val="0"/>
              </a:spcBef>
              <a:spcAft>
                <a:spcPts val="600"/>
              </a:spcAft>
              <a:buSzPct val="50000"/>
              <a:buFont typeface="Wingdings" panose="05000000000000000000" pitchFamily="2" charset="2"/>
              <a:buChar char="Ø"/>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true page fault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occurs if the page table entry does not have a valid physical address.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当页表没有有效的物理地址时</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是真正的页故障</a:t>
            </a:r>
          </a:p>
          <a:p>
            <a:pPr lvl="1" indent="457200" algn="just">
              <a:lnSpc>
                <a:spcPts val="2900"/>
              </a:lnSpc>
              <a:spcBef>
                <a:spcPts val="0"/>
              </a:spcBef>
              <a:spcAft>
                <a:spcPts val="600"/>
              </a:spcAft>
              <a:buSzPct val="50000"/>
              <a:buFont typeface="Wingdings" panose="05000000000000000000" pitchFamily="2" charset="2"/>
              <a:buChar char="Ø"/>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 TLB miss can take as few as 10 cycles, but on average takes 16 cycles. </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TLB</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缺失少则需要</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10</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个周期</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平均需要</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16</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个周期</a:t>
            </a:r>
          </a:p>
          <a:p>
            <a:pPr lvl="1" indent="457200" algn="just">
              <a:lnSpc>
                <a:spcPts val="2900"/>
              </a:lnSpc>
              <a:spcBef>
                <a:spcPts val="0"/>
              </a:spcBef>
              <a:spcAft>
                <a:spcPts val="600"/>
              </a:spcAft>
              <a:buSzPct val="50000"/>
              <a:buFont typeface="Wingdings" panose="05000000000000000000" pitchFamily="2" charset="2"/>
              <a:buChar char="Ø"/>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Hardware maintains an index that indicates the recommended entry to replace; the recommended entry is chosen randomly.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替换采用随机策略</a:t>
            </a:r>
          </a:p>
        </p:txBody>
      </p:sp>
    </p:spTree>
    <p:extLst>
      <p:ext uri="{BB962C8B-B14F-4D97-AF65-F5344CB8AC3E}">
        <p14:creationId xmlns:p14="http://schemas.microsoft.com/office/powerpoint/2010/main" val="40100050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3188373"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4.4 Virtual Memory</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pic>
        <p:nvPicPr>
          <p:cNvPr id="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124744"/>
            <a:ext cx="7448066" cy="5593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4251006"/>
      </p:ext>
    </p:extLst>
  </p:cSld>
  <p:clrMapOvr>
    <a:masterClrMapping/>
  </p:clrMapOvr>
  <p:transition/>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3188373"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4.4 Virtual Memory</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7" name="Text Box 9"/>
          <p:cNvSpPr txBox="1">
            <a:spLocks noChangeArrowheads="1"/>
          </p:cNvSpPr>
          <p:nvPr/>
        </p:nvSpPr>
        <p:spPr bwMode="auto">
          <a:xfrm>
            <a:off x="487772" y="1108076"/>
            <a:ext cx="8128768" cy="52540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defRPr>
            </a:lvl9pPr>
          </a:lstStyle>
          <a:p>
            <a:pPr algn="ctr">
              <a:spcBef>
                <a:spcPct val="50000"/>
              </a:spcBef>
            </a:pPr>
            <a:r>
              <a:rPr lang="en-US" altLang="zh-CN" sz="2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Integrating Virtual Memory, TLBs, and Caches</a:t>
            </a:r>
            <a:endParaRPr lang="en-US" altLang="zh-CN" sz="3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矩形 1"/>
          <p:cNvSpPr/>
          <p:nvPr/>
        </p:nvSpPr>
        <p:spPr>
          <a:xfrm>
            <a:off x="201612" y="2002869"/>
            <a:ext cx="8762875" cy="3298339"/>
          </a:xfrm>
          <a:prstGeom prst="rect">
            <a:avLst/>
          </a:prstGeom>
        </p:spPr>
        <p:txBody>
          <a:bodyPr wrap="square">
            <a:spAutoFit/>
          </a:bodyPr>
          <a:lstStyle/>
          <a:p>
            <a:pPr lvl="1" indent="-457200" algn="just">
              <a:lnSpc>
                <a:spcPts val="2900"/>
              </a:lnSpc>
              <a:spcBef>
                <a:spcPts val="0"/>
              </a:spcBef>
              <a:spcAft>
                <a:spcPts val="600"/>
              </a:spcAft>
              <a:buSzPct val="100000"/>
              <a:buFont typeface="Symbol" panose="05050102010706020507" pitchFamily="18" charset="2"/>
              <a:buChar char="¨"/>
            </a:pP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The best of circumstances</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 virtual address is translated by the TLB and sent to the cache where the appropriate data is found, retrieved ,and sent back to the CPU.</a:t>
            </a:r>
          </a:p>
          <a:p>
            <a:pPr lvl="1" indent="-457200" algn="just">
              <a:lnSpc>
                <a:spcPts val="2900"/>
              </a:lnSpc>
              <a:spcBef>
                <a:spcPts val="0"/>
              </a:spcBef>
              <a:spcAft>
                <a:spcPts val="600"/>
              </a:spcAft>
              <a:buSzPct val="100000"/>
              <a:buFont typeface="Symbol" panose="05050102010706020507" pitchFamily="18" charset="2"/>
              <a:buChar char="¨"/>
            </a:pPr>
            <a:endPar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lvl="1" indent="-457200" algn="just">
              <a:lnSpc>
                <a:spcPts val="2900"/>
              </a:lnSpc>
              <a:spcBef>
                <a:spcPts val="0"/>
              </a:spcBef>
              <a:spcAft>
                <a:spcPts val="600"/>
              </a:spcAft>
              <a:buSzPct val="100000"/>
              <a:buFont typeface="Symbol" panose="05050102010706020507" pitchFamily="18" charset="2"/>
              <a:buChar char="¨"/>
            </a:pPr>
            <a:endPar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lvl="1" indent="-457200" algn="just">
              <a:lnSpc>
                <a:spcPts val="2900"/>
              </a:lnSpc>
              <a:spcBef>
                <a:spcPts val="0"/>
              </a:spcBef>
              <a:spcAft>
                <a:spcPts val="600"/>
              </a:spcAft>
              <a:buSzPct val="100000"/>
              <a:buFont typeface="Symbol" panose="05050102010706020507" pitchFamily="18" charset="2"/>
              <a:buChar char="¨"/>
            </a:pP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The worst case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 reference can miss in all three components of the memory hierarchy: the TLB, the page table, and the cache.</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7419718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3188373"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4.4 Virtual Memory</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7" name="Text Box 9"/>
          <p:cNvSpPr txBox="1">
            <a:spLocks noChangeArrowheads="1"/>
          </p:cNvSpPr>
          <p:nvPr/>
        </p:nvSpPr>
        <p:spPr bwMode="auto">
          <a:xfrm>
            <a:off x="487772" y="1108076"/>
            <a:ext cx="8128768" cy="52540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defRPr>
            </a:lvl9pPr>
          </a:lstStyle>
          <a:p>
            <a:pPr algn="ctr">
              <a:spcBef>
                <a:spcPct val="50000"/>
              </a:spcBef>
            </a:pPr>
            <a:r>
              <a:rPr lang="en-US" altLang="zh-CN" sz="2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Integrating Virtual Memory, TLBs, and Caches</a:t>
            </a:r>
            <a:endParaRPr lang="en-US" altLang="zh-CN" sz="3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矩形 1"/>
          <p:cNvSpPr/>
          <p:nvPr/>
        </p:nvSpPr>
        <p:spPr>
          <a:xfrm>
            <a:off x="201612" y="2002869"/>
            <a:ext cx="8762875" cy="4119076"/>
          </a:xfrm>
          <a:prstGeom prst="rect">
            <a:avLst/>
          </a:prstGeom>
        </p:spPr>
        <p:txBody>
          <a:bodyPr wrap="square">
            <a:spAutoFit/>
          </a:bodyPr>
          <a:lstStyle/>
          <a:p>
            <a:pPr lvl="1" indent="-457200" algn="just">
              <a:lnSpc>
                <a:spcPts val="2900"/>
              </a:lnSpc>
              <a:spcBef>
                <a:spcPts val="0"/>
              </a:spcBef>
              <a:spcAft>
                <a:spcPts val="600"/>
              </a:spcAft>
              <a:buSzPct val="100000"/>
              <a:buFont typeface="Symbol" panose="05050102010706020507" pitchFamily="18" charset="2"/>
              <a:buChar char="¨"/>
            </a:pP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Example: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Overall Operation of Memory Hierarchy</a:t>
            </a:r>
          </a:p>
          <a:p>
            <a:pPr lvl="1" indent="-457200" algn="just">
              <a:lnSpc>
                <a:spcPts val="2900"/>
              </a:lnSpc>
              <a:spcBef>
                <a:spcPts val="0"/>
              </a:spcBef>
              <a:spcAft>
                <a:spcPts val="600"/>
              </a:spcAft>
              <a:buSzPct val="100000"/>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Memory reference can encounter 3 types of misses: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cache miss, TLB miss, page fault</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类缺失</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cache</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缺失</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TLB</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缺失</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页故障</a:t>
            </a:r>
          </a:p>
          <a:p>
            <a:pPr lvl="1" indent="457200" algn="just">
              <a:lnSpc>
                <a:spcPts val="2900"/>
              </a:lnSpc>
              <a:spcBef>
                <a:spcPts val="0"/>
              </a:spcBef>
              <a:spcAft>
                <a:spcPts val="600"/>
              </a:spcAft>
              <a:buSzPct val="50000"/>
              <a:buFont typeface="Wingdings" panose="05000000000000000000" pitchFamily="2" charset="2"/>
              <a:buChar char="Ø"/>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Consider all combinations of these three events with one or more occurring (seven possibilities). </a:t>
            </a:r>
          </a:p>
          <a:p>
            <a:pPr lvl="1" indent="457200" algn="just">
              <a:lnSpc>
                <a:spcPts val="2900"/>
              </a:lnSpc>
              <a:spcBef>
                <a:spcPts val="0"/>
              </a:spcBef>
              <a:spcAft>
                <a:spcPts val="600"/>
              </a:spcAft>
              <a:buSzPct val="50000"/>
              <a:buFont typeface="Wingdings" panose="05000000000000000000" pitchFamily="2" charset="2"/>
              <a:buChar char="Ø"/>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For each possibility, state whether this event can actually occur and under what circumstances.</a:t>
            </a:r>
          </a:p>
          <a:p>
            <a:pPr lvl="1" indent="-457200" algn="just">
              <a:lnSpc>
                <a:spcPts val="2900"/>
              </a:lnSpc>
              <a:spcBef>
                <a:spcPts val="0"/>
              </a:spcBef>
              <a:spcAft>
                <a:spcPts val="600"/>
              </a:spcAft>
              <a:buSzPct val="100000"/>
              <a:buFont typeface="Symbol" panose="05050102010706020507" pitchFamily="18" charset="2"/>
              <a:buChar char="¨"/>
            </a:pP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Figure 4.23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shows the possible circumstances and whether they can arise in practice or not.</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0311982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3188373"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4.4 Virtual Memory</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 name="矩形 1"/>
          <p:cNvSpPr/>
          <p:nvPr/>
        </p:nvSpPr>
        <p:spPr>
          <a:xfrm>
            <a:off x="197375" y="963614"/>
            <a:ext cx="8762875" cy="784830"/>
          </a:xfrm>
          <a:prstGeom prst="rect">
            <a:avLst/>
          </a:prstGeom>
        </p:spPr>
        <p:txBody>
          <a:bodyPr wrap="square">
            <a:spAutoFit/>
          </a:bodyPr>
          <a:lstStyle/>
          <a:p>
            <a:pPr lvl="1" indent="-457200" algn="just">
              <a:lnSpc>
                <a:spcPts val="2700"/>
              </a:lnSpc>
              <a:spcBef>
                <a:spcPts val="0"/>
              </a:spcBef>
              <a:spcAft>
                <a:spcPts val="600"/>
              </a:spcAft>
              <a:buSzPct val="100000"/>
              <a:buFont typeface="Symbol" panose="05050102010706020507" pitchFamily="18" charset="2"/>
              <a:buChar char="¨"/>
            </a:pPr>
            <a:r>
              <a:rPr lang="en-US" altLang="zh-CN" sz="22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Figure 4.23: </a:t>
            </a:r>
            <a:r>
              <a:rPr lang="en-US" altLang="zh-CN"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assume that all memory address are translated </a:t>
            </a:r>
            <a:r>
              <a:rPr lang="en-US" altLang="zh-CN" sz="2200" dirty="0">
                <a:solidFill>
                  <a:schemeClr val="tx1"/>
                </a:solidFill>
                <a:latin typeface="Times New Roman" panose="02020603050405020304" pitchFamily="18" charset="0"/>
                <a:cs typeface="Times New Roman" panose="02020603050405020304" pitchFamily="18" charset="0"/>
              </a:rPr>
              <a:t>to physical address before the cache is accessed</a:t>
            </a:r>
            <a:r>
              <a:rPr lang="en-US" altLang="zh-CN"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200" dirty="0">
              <a:solidFill>
                <a:schemeClr val="tx1"/>
              </a:solidFill>
              <a:latin typeface="Times New Roman" panose="02020603050405020304" pitchFamily="18" charset="0"/>
              <a:cs typeface="Times New Roman" panose="02020603050405020304" pitchFamily="18" charset="0"/>
            </a:endParaRPr>
          </a:p>
        </p:txBody>
      </p:sp>
      <p:graphicFrame>
        <p:nvGraphicFramePr>
          <p:cNvPr id="3" name="表格 2"/>
          <p:cNvGraphicFramePr>
            <a:graphicFrameLocks noGrp="1"/>
          </p:cNvGraphicFramePr>
          <p:nvPr>
            <p:extLst>
              <p:ext uri="{D42A27DB-BD31-4B8C-83A1-F6EECF244321}">
                <p14:modId xmlns:p14="http://schemas.microsoft.com/office/powerpoint/2010/main" val="656200368"/>
              </p:ext>
            </p:extLst>
          </p:nvPr>
        </p:nvGraphicFramePr>
        <p:xfrm>
          <a:off x="539553" y="1692736"/>
          <a:ext cx="8208911" cy="5120640"/>
        </p:xfrm>
        <a:graphic>
          <a:graphicData uri="http://schemas.openxmlformats.org/drawingml/2006/table">
            <a:tbl>
              <a:tblPr firstRow="1" bandRow="1">
                <a:tableStyleId>{5C22544A-7EE6-4342-B048-85BDC9FD1C3A}</a:tableStyleId>
              </a:tblPr>
              <a:tblGrid>
                <a:gridCol w="1076279">
                  <a:extLst>
                    <a:ext uri="{9D8B030D-6E8A-4147-A177-3AD203B41FA5}">
                      <a16:colId xmlns:a16="http://schemas.microsoft.com/office/drawing/2014/main" val="3086961642"/>
                    </a:ext>
                  </a:extLst>
                </a:gridCol>
                <a:gridCol w="960162">
                  <a:extLst>
                    <a:ext uri="{9D8B030D-6E8A-4147-A177-3AD203B41FA5}">
                      <a16:colId xmlns:a16="http://schemas.microsoft.com/office/drawing/2014/main" val="2449546572"/>
                    </a:ext>
                  </a:extLst>
                </a:gridCol>
                <a:gridCol w="1097328">
                  <a:extLst>
                    <a:ext uri="{9D8B030D-6E8A-4147-A177-3AD203B41FA5}">
                      <a16:colId xmlns:a16="http://schemas.microsoft.com/office/drawing/2014/main" val="1247203932"/>
                    </a:ext>
                  </a:extLst>
                </a:gridCol>
                <a:gridCol w="5075142">
                  <a:extLst>
                    <a:ext uri="{9D8B030D-6E8A-4147-A177-3AD203B41FA5}">
                      <a16:colId xmlns:a16="http://schemas.microsoft.com/office/drawing/2014/main" val="986609127"/>
                    </a:ext>
                  </a:extLst>
                </a:gridCol>
              </a:tblGrid>
              <a:tr h="633024">
                <a:tc>
                  <a:txBody>
                    <a:bodyPr/>
                    <a:lstStyle/>
                    <a:p>
                      <a:r>
                        <a:rPr lang="en-US" sz="1800" b="1" i="0" dirty="0">
                          <a:solidFill>
                            <a:srgbClr val="000000"/>
                          </a:solidFill>
                          <a:effectLst/>
                          <a:latin typeface="Times New Roman" panose="02020603050405020304" pitchFamily="18" charset="0"/>
                          <a:cs typeface="Times New Roman" panose="02020603050405020304" pitchFamily="18" charset="0"/>
                        </a:rPr>
                        <a:t>Cache  </a:t>
                      </a:r>
                      <a:endParaRPr lang="en-US"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i="0" dirty="0">
                          <a:solidFill>
                            <a:srgbClr val="000000"/>
                          </a:solidFill>
                          <a:effectLst/>
                          <a:latin typeface="Times New Roman" panose="02020603050405020304" pitchFamily="18" charset="0"/>
                          <a:cs typeface="Times New Roman" panose="02020603050405020304" pitchFamily="18" charset="0"/>
                        </a:rPr>
                        <a:t>TLB </a:t>
                      </a:r>
                      <a:endParaRPr lang="en-US"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i="0" dirty="0">
                          <a:solidFill>
                            <a:srgbClr val="000000"/>
                          </a:solidFill>
                          <a:effectLst/>
                          <a:latin typeface="Times New Roman" panose="02020603050405020304" pitchFamily="18" charset="0"/>
                          <a:cs typeface="Times New Roman" panose="02020603050405020304" pitchFamily="18" charset="0"/>
                        </a:rPr>
                        <a:t>Virtual</a:t>
                      </a:r>
                      <a:br>
                        <a:rPr lang="en-US" sz="1800" b="1" i="0" dirty="0">
                          <a:solidFill>
                            <a:srgbClr val="000000"/>
                          </a:solidFill>
                          <a:effectLst/>
                          <a:latin typeface="Times New Roman" panose="02020603050405020304" pitchFamily="18" charset="0"/>
                          <a:cs typeface="Times New Roman" panose="02020603050405020304" pitchFamily="18" charset="0"/>
                        </a:rPr>
                      </a:br>
                      <a:r>
                        <a:rPr lang="en-US" sz="1800" b="1" i="0" dirty="0">
                          <a:solidFill>
                            <a:srgbClr val="000000"/>
                          </a:solidFill>
                          <a:effectLst/>
                          <a:latin typeface="Times New Roman" panose="02020603050405020304" pitchFamily="18" charset="0"/>
                          <a:cs typeface="Times New Roman" panose="02020603050405020304" pitchFamily="18" charset="0"/>
                        </a:rPr>
                        <a:t>memory</a:t>
                      </a:r>
                      <a:endParaRPr lang="en-US"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i="0" dirty="0">
                          <a:solidFill>
                            <a:srgbClr val="000000"/>
                          </a:solidFill>
                          <a:effectLst/>
                          <a:latin typeface="Times New Roman" panose="02020603050405020304" pitchFamily="18" charset="0"/>
                          <a:cs typeface="Times New Roman" panose="02020603050405020304" pitchFamily="18" charset="0"/>
                        </a:rPr>
                        <a:t>Possible? if so, under what circumstance?</a:t>
                      </a:r>
                      <a:endParaRPr lang="en-US"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4245687"/>
                  </a:ext>
                </a:extLst>
              </a:tr>
              <a:tr h="633024">
                <a:tc>
                  <a:txBody>
                    <a:bodyPr/>
                    <a:lstStyle/>
                    <a:p>
                      <a:r>
                        <a:rPr lang="en-US" sz="1600" b="0" i="0" dirty="0">
                          <a:solidFill>
                            <a:srgbClr val="000000"/>
                          </a:solidFill>
                          <a:effectLst/>
                          <a:latin typeface="Times New Roman" panose="02020603050405020304" pitchFamily="18" charset="0"/>
                          <a:cs typeface="Times New Roman" panose="02020603050405020304" pitchFamily="18" charset="0"/>
                        </a:rPr>
                        <a:t>Miss </a:t>
                      </a:r>
                      <a:endParaRPr lang="en-US"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dirty="0">
                          <a:solidFill>
                            <a:srgbClr val="000000"/>
                          </a:solidFill>
                          <a:effectLst/>
                          <a:latin typeface="Times New Roman" panose="02020603050405020304" pitchFamily="18" charset="0"/>
                          <a:cs typeface="Times New Roman" panose="02020603050405020304" pitchFamily="18" charset="0"/>
                        </a:rPr>
                        <a:t>Hit </a:t>
                      </a:r>
                      <a:endParaRPr lang="en-US"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dirty="0">
                          <a:solidFill>
                            <a:srgbClr val="000000"/>
                          </a:solidFill>
                          <a:effectLst/>
                          <a:latin typeface="Times New Roman" panose="02020603050405020304" pitchFamily="18" charset="0"/>
                          <a:cs typeface="Times New Roman" panose="02020603050405020304" pitchFamily="18" charset="0"/>
                        </a:rPr>
                        <a:t>Hit </a:t>
                      </a:r>
                      <a:endParaRPr lang="en-US"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US" dirty="0">
                        <a:effectLst/>
                        <a:latin typeface="Times New Roman" panose="02020603050405020304" pitchFamily="18" charset="0"/>
                        <a:cs typeface="Times New Roman" panose="02020603050405020304" pitchFamily="18" charset="0"/>
                      </a:endParaRPr>
                    </a:p>
                    <a:p>
                      <a:pPr algn="just"/>
                      <a:endParaRPr lang="en-US"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0065165"/>
                  </a:ext>
                </a:extLst>
              </a:tr>
              <a:tr h="633024">
                <a:tc>
                  <a:txBody>
                    <a:bodyPr/>
                    <a:lstStyle/>
                    <a:p>
                      <a:r>
                        <a:rPr lang="en-US" sz="1600" b="0" i="0" dirty="0">
                          <a:solidFill>
                            <a:srgbClr val="000000"/>
                          </a:solidFill>
                          <a:effectLst/>
                          <a:latin typeface="Times New Roman" panose="02020603050405020304" pitchFamily="18" charset="0"/>
                          <a:cs typeface="Times New Roman" panose="02020603050405020304" pitchFamily="18" charset="0"/>
                        </a:rPr>
                        <a:t>Hit </a:t>
                      </a:r>
                      <a:endParaRPr lang="en-US"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dirty="0">
                          <a:solidFill>
                            <a:srgbClr val="000000"/>
                          </a:solidFill>
                          <a:effectLst/>
                          <a:latin typeface="Times New Roman" panose="02020603050405020304" pitchFamily="18" charset="0"/>
                          <a:cs typeface="Times New Roman" panose="02020603050405020304" pitchFamily="18" charset="0"/>
                        </a:rPr>
                        <a:t>Miss </a:t>
                      </a:r>
                      <a:endParaRPr lang="en-US"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dirty="0">
                          <a:solidFill>
                            <a:srgbClr val="000000"/>
                          </a:solidFill>
                          <a:effectLst/>
                          <a:latin typeface="Times New Roman" panose="02020603050405020304" pitchFamily="18" charset="0"/>
                          <a:cs typeface="Times New Roman" panose="02020603050405020304" pitchFamily="18" charset="0"/>
                        </a:rPr>
                        <a:t>Hit </a:t>
                      </a:r>
                      <a:endParaRPr lang="en-US"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US" dirty="0">
                        <a:effectLst/>
                        <a:latin typeface="Times New Roman" panose="02020603050405020304" pitchFamily="18" charset="0"/>
                        <a:cs typeface="Times New Roman" panose="02020603050405020304" pitchFamily="18" charset="0"/>
                      </a:endParaRPr>
                    </a:p>
                    <a:p>
                      <a:pPr algn="just"/>
                      <a:endParaRPr lang="en-US"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239673"/>
                  </a:ext>
                </a:extLst>
              </a:tr>
              <a:tr h="633024">
                <a:tc>
                  <a:txBody>
                    <a:bodyPr/>
                    <a:lstStyle/>
                    <a:p>
                      <a:r>
                        <a:rPr lang="en-US" sz="1600" b="0" i="0" dirty="0">
                          <a:solidFill>
                            <a:srgbClr val="000000"/>
                          </a:solidFill>
                          <a:effectLst/>
                          <a:latin typeface="Times New Roman" panose="02020603050405020304" pitchFamily="18" charset="0"/>
                          <a:cs typeface="Times New Roman" panose="02020603050405020304" pitchFamily="18" charset="0"/>
                        </a:rPr>
                        <a:t>Miss </a:t>
                      </a:r>
                      <a:endParaRPr lang="en-US"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dirty="0">
                          <a:solidFill>
                            <a:srgbClr val="000000"/>
                          </a:solidFill>
                          <a:effectLst/>
                          <a:latin typeface="Times New Roman" panose="02020603050405020304" pitchFamily="18" charset="0"/>
                          <a:cs typeface="Times New Roman" panose="02020603050405020304" pitchFamily="18" charset="0"/>
                        </a:rPr>
                        <a:t>Miss </a:t>
                      </a:r>
                      <a:endParaRPr lang="en-US"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dirty="0">
                          <a:solidFill>
                            <a:srgbClr val="000000"/>
                          </a:solidFill>
                          <a:effectLst/>
                          <a:latin typeface="Times New Roman" panose="02020603050405020304" pitchFamily="18" charset="0"/>
                          <a:cs typeface="Times New Roman" panose="02020603050405020304" pitchFamily="18" charset="0"/>
                        </a:rPr>
                        <a:t>Hit </a:t>
                      </a:r>
                      <a:endParaRPr lang="en-US"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US" dirty="0">
                        <a:effectLst/>
                        <a:latin typeface="Times New Roman" panose="02020603050405020304" pitchFamily="18" charset="0"/>
                        <a:cs typeface="Times New Roman" panose="02020603050405020304" pitchFamily="18" charset="0"/>
                      </a:endParaRPr>
                    </a:p>
                    <a:p>
                      <a:pPr algn="just"/>
                      <a:endParaRPr lang="en-US"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4232361"/>
                  </a:ext>
                </a:extLst>
              </a:tr>
              <a:tr h="633024">
                <a:tc>
                  <a:txBody>
                    <a:bodyPr/>
                    <a:lstStyle/>
                    <a:p>
                      <a:r>
                        <a:rPr lang="en-US" sz="1600" b="0" i="0" dirty="0">
                          <a:solidFill>
                            <a:srgbClr val="000000"/>
                          </a:solidFill>
                          <a:effectLst/>
                          <a:latin typeface="Times New Roman" panose="02020603050405020304" pitchFamily="18" charset="0"/>
                          <a:cs typeface="Times New Roman" panose="02020603050405020304" pitchFamily="18" charset="0"/>
                        </a:rPr>
                        <a:t>Miss </a:t>
                      </a:r>
                      <a:endParaRPr lang="en-US"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dirty="0">
                          <a:solidFill>
                            <a:srgbClr val="000000"/>
                          </a:solidFill>
                          <a:effectLst/>
                          <a:latin typeface="Times New Roman" panose="02020603050405020304" pitchFamily="18" charset="0"/>
                          <a:cs typeface="Times New Roman" panose="02020603050405020304" pitchFamily="18" charset="0"/>
                        </a:rPr>
                        <a:t>Miss </a:t>
                      </a:r>
                      <a:endParaRPr lang="en-US"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dirty="0">
                          <a:solidFill>
                            <a:srgbClr val="000000"/>
                          </a:solidFill>
                          <a:effectLst/>
                          <a:latin typeface="Times New Roman" panose="02020603050405020304" pitchFamily="18" charset="0"/>
                          <a:cs typeface="Times New Roman" panose="02020603050405020304" pitchFamily="18" charset="0"/>
                        </a:rPr>
                        <a:t>Miss </a:t>
                      </a:r>
                      <a:endParaRPr lang="en-US"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US" dirty="0">
                        <a:effectLst/>
                        <a:latin typeface="Times New Roman" panose="02020603050405020304" pitchFamily="18" charset="0"/>
                        <a:cs typeface="Times New Roman" panose="02020603050405020304" pitchFamily="18" charset="0"/>
                      </a:endParaRPr>
                    </a:p>
                    <a:p>
                      <a:pPr algn="just"/>
                      <a:endParaRPr lang="en-US"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1255611"/>
                  </a:ext>
                </a:extLst>
              </a:tr>
              <a:tr h="633024">
                <a:tc>
                  <a:txBody>
                    <a:bodyPr/>
                    <a:lstStyle/>
                    <a:p>
                      <a:r>
                        <a:rPr lang="en-US" sz="1600" b="0" i="0" dirty="0">
                          <a:solidFill>
                            <a:srgbClr val="000000"/>
                          </a:solidFill>
                          <a:effectLst/>
                          <a:latin typeface="Times New Roman" panose="02020603050405020304" pitchFamily="18" charset="0"/>
                          <a:cs typeface="Times New Roman" panose="02020603050405020304" pitchFamily="18" charset="0"/>
                        </a:rPr>
                        <a:t>Miss </a:t>
                      </a:r>
                      <a:endParaRPr lang="en-US"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dirty="0">
                          <a:solidFill>
                            <a:srgbClr val="FF0000"/>
                          </a:solidFill>
                          <a:effectLst/>
                          <a:latin typeface="Times New Roman" panose="02020603050405020304" pitchFamily="18" charset="0"/>
                          <a:cs typeface="Times New Roman" panose="02020603050405020304" pitchFamily="18" charset="0"/>
                        </a:rPr>
                        <a:t>Hit </a:t>
                      </a:r>
                      <a:endParaRPr lang="en-US"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dirty="0">
                          <a:solidFill>
                            <a:srgbClr val="FF0000"/>
                          </a:solidFill>
                          <a:effectLst/>
                          <a:latin typeface="Times New Roman" panose="02020603050405020304" pitchFamily="18" charset="0"/>
                          <a:cs typeface="Times New Roman" panose="02020603050405020304" pitchFamily="18" charset="0"/>
                        </a:rPr>
                        <a:t>Miss </a:t>
                      </a:r>
                      <a:endParaRPr lang="en-US"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US" dirty="0">
                        <a:effectLst/>
                        <a:latin typeface="Times New Roman" panose="02020603050405020304" pitchFamily="18" charset="0"/>
                        <a:cs typeface="Times New Roman" panose="02020603050405020304" pitchFamily="18" charset="0"/>
                      </a:endParaRPr>
                    </a:p>
                    <a:p>
                      <a:pPr algn="just"/>
                      <a:endParaRPr lang="en-US"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16788495"/>
                  </a:ext>
                </a:extLst>
              </a:tr>
              <a:tr h="633024">
                <a:tc>
                  <a:txBody>
                    <a:bodyPr/>
                    <a:lstStyle/>
                    <a:p>
                      <a:r>
                        <a:rPr lang="en-US" sz="1600" b="0" i="0">
                          <a:solidFill>
                            <a:srgbClr val="000000"/>
                          </a:solidFill>
                          <a:effectLst/>
                          <a:latin typeface="Times New Roman" panose="02020603050405020304" pitchFamily="18" charset="0"/>
                          <a:cs typeface="Times New Roman" panose="02020603050405020304" pitchFamily="18" charset="0"/>
                        </a:rPr>
                        <a:t>Hit </a:t>
                      </a:r>
                      <a:endParaRPr lang="en-US">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dirty="0">
                          <a:solidFill>
                            <a:srgbClr val="FF0000"/>
                          </a:solidFill>
                          <a:effectLst/>
                          <a:latin typeface="Times New Roman" panose="02020603050405020304" pitchFamily="18" charset="0"/>
                          <a:cs typeface="Times New Roman" panose="02020603050405020304" pitchFamily="18" charset="0"/>
                        </a:rPr>
                        <a:t>Hit </a:t>
                      </a:r>
                      <a:endParaRPr lang="en-US"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a:solidFill>
                            <a:srgbClr val="FF0000"/>
                          </a:solidFill>
                          <a:effectLst/>
                          <a:latin typeface="Times New Roman" panose="02020603050405020304" pitchFamily="18" charset="0"/>
                          <a:cs typeface="Times New Roman" panose="02020603050405020304" pitchFamily="18" charset="0"/>
                        </a:rPr>
                        <a:t>Miss </a:t>
                      </a:r>
                      <a:endParaRPr lang="en-US">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US" dirty="0">
                        <a:effectLst/>
                        <a:latin typeface="Times New Roman" panose="02020603050405020304" pitchFamily="18" charset="0"/>
                        <a:cs typeface="Times New Roman" panose="02020603050405020304" pitchFamily="18" charset="0"/>
                      </a:endParaRPr>
                    </a:p>
                    <a:p>
                      <a:pPr algn="just"/>
                      <a:endParaRPr lang="en-US"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2444282"/>
                  </a:ext>
                </a:extLst>
              </a:tr>
              <a:tr h="633024">
                <a:tc>
                  <a:txBody>
                    <a:bodyPr/>
                    <a:lstStyle/>
                    <a:p>
                      <a:r>
                        <a:rPr lang="en-US" sz="1600" b="0" i="0">
                          <a:solidFill>
                            <a:srgbClr val="FF0000"/>
                          </a:solidFill>
                          <a:effectLst/>
                          <a:latin typeface="Times New Roman" panose="02020603050405020304" pitchFamily="18" charset="0"/>
                          <a:cs typeface="Times New Roman" panose="02020603050405020304" pitchFamily="18" charset="0"/>
                        </a:rPr>
                        <a:t>Hit </a:t>
                      </a:r>
                      <a:endParaRPr lang="en-US">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dirty="0">
                          <a:solidFill>
                            <a:srgbClr val="000000"/>
                          </a:solidFill>
                          <a:effectLst/>
                          <a:latin typeface="Times New Roman" panose="02020603050405020304" pitchFamily="18" charset="0"/>
                          <a:cs typeface="Times New Roman" panose="02020603050405020304" pitchFamily="18" charset="0"/>
                        </a:rPr>
                        <a:t>Miss </a:t>
                      </a:r>
                      <a:endParaRPr lang="en-US"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i="0" dirty="0">
                          <a:solidFill>
                            <a:srgbClr val="FF0000"/>
                          </a:solidFill>
                          <a:effectLst/>
                          <a:latin typeface="Times New Roman" panose="02020603050405020304" pitchFamily="18" charset="0"/>
                          <a:cs typeface="Times New Roman" panose="02020603050405020304" pitchFamily="18" charset="0"/>
                        </a:rPr>
                        <a:t>Miss </a:t>
                      </a:r>
                      <a:endParaRPr lang="en-US"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endParaRPr lang="en-US" dirty="0">
                        <a:effectLst/>
                        <a:latin typeface="Times New Roman" panose="02020603050405020304" pitchFamily="18" charset="0"/>
                        <a:cs typeface="Times New Roman" panose="02020603050405020304" pitchFamily="18" charset="0"/>
                      </a:endParaRPr>
                    </a:p>
                    <a:p>
                      <a:pPr algn="just"/>
                      <a:endParaRPr lang="en-US"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72222595"/>
                  </a:ext>
                </a:extLst>
              </a:tr>
            </a:tbl>
          </a:graphicData>
        </a:graphic>
      </p:graphicFrame>
      <p:sp>
        <p:nvSpPr>
          <p:cNvPr id="4" name="矩形 3"/>
          <p:cNvSpPr/>
          <p:nvPr/>
        </p:nvSpPr>
        <p:spPr>
          <a:xfrm>
            <a:off x="3707904" y="2374074"/>
            <a:ext cx="4572000" cy="584775"/>
          </a:xfrm>
          <a:prstGeom prst="rect">
            <a:avLst/>
          </a:prstGeom>
        </p:spPr>
        <p:txBody>
          <a:bodyPr>
            <a:spAutoFit/>
          </a:bodyPr>
          <a:lstStyle/>
          <a:p>
            <a:pPr algn="just"/>
            <a:r>
              <a:rPr lang="en-US" altLang="zh-CN" sz="1600" b="0" dirty="0">
                <a:solidFill>
                  <a:srgbClr val="0000FF"/>
                </a:solidFill>
                <a:latin typeface="Times New Roman" panose="02020603050405020304" pitchFamily="18" charset="0"/>
                <a:cs typeface="Times New Roman" panose="02020603050405020304" pitchFamily="18" charset="0"/>
              </a:rPr>
              <a:t>Possible</a:t>
            </a:r>
            <a:r>
              <a:rPr lang="en-US" altLang="zh-CN" sz="1600" b="0" dirty="0">
                <a:solidFill>
                  <a:srgbClr val="000000"/>
                </a:solidFill>
                <a:latin typeface="Times New Roman" panose="02020603050405020304" pitchFamily="18" charset="0"/>
                <a:cs typeface="Times New Roman" panose="02020603050405020304" pitchFamily="18" charset="0"/>
              </a:rPr>
              <a:t>, although the page table is never really checked if TLB hits.</a:t>
            </a:r>
            <a:endParaRPr lang="en-US" altLang="zh-CN" sz="1600" dirty="0">
              <a:latin typeface="Times New Roman" panose="02020603050405020304" pitchFamily="18" charset="0"/>
              <a:cs typeface="Times New Roman" panose="02020603050405020304" pitchFamily="18" charset="0"/>
            </a:endParaRPr>
          </a:p>
        </p:txBody>
      </p:sp>
      <p:sp>
        <p:nvSpPr>
          <p:cNvPr id="5" name="矩形 4"/>
          <p:cNvSpPr/>
          <p:nvPr/>
        </p:nvSpPr>
        <p:spPr>
          <a:xfrm>
            <a:off x="3707904" y="2979995"/>
            <a:ext cx="4572000" cy="584775"/>
          </a:xfrm>
          <a:prstGeom prst="rect">
            <a:avLst/>
          </a:prstGeom>
        </p:spPr>
        <p:txBody>
          <a:bodyPr>
            <a:spAutoFit/>
          </a:bodyPr>
          <a:lstStyle/>
          <a:p>
            <a:pPr algn="just"/>
            <a:r>
              <a:rPr lang="en-US" altLang="zh-CN" sz="1600" b="0" dirty="0">
                <a:solidFill>
                  <a:srgbClr val="0000FF"/>
                </a:solidFill>
                <a:latin typeface="Times New Roman" panose="02020603050405020304" pitchFamily="18" charset="0"/>
                <a:cs typeface="Times New Roman" panose="02020603050405020304" pitchFamily="18" charset="0"/>
              </a:rPr>
              <a:t>Possible</a:t>
            </a:r>
            <a:r>
              <a:rPr lang="en-US" altLang="zh-CN" sz="1600" b="0" dirty="0">
                <a:solidFill>
                  <a:srgbClr val="000000"/>
                </a:solidFill>
                <a:latin typeface="Times New Roman" panose="02020603050405020304" pitchFamily="18" charset="0"/>
                <a:cs typeface="Times New Roman" panose="02020603050405020304" pitchFamily="18" charset="0"/>
              </a:rPr>
              <a:t>, TLB misses ,but entry found in page table; after retry, data is found in cache.</a:t>
            </a:r>
            <a:endParaRPr lang="en-US" altLang="zh-CN" sz="1600" dirty="0">
              <a:latin typeface="Times New Roman" panose="02020603050405020304" pitchFamily="18" charset="0"/>
              <a:cs typeface="Times New Roman" panose="02020603050405020304" pitchFamily="18" charset="0"/>
            </a:endParaRPr>
          </a:p>
        </p:txBody>
      </p:sp>
      <p:sp>
        <p:nvSpPr>
          <p:cNvPr id="6" name="矩形 5"/>
          <p:cNvSpPr/>
          <p:nvPr/>
        </p:nvSpPr>
        <p:spPr>
          <a:xfrm>
            <a:off x="3707904" y="3640187"/>
            <a:ext cx="4572000" cy="584775"/>
          </a:xfrm>
          <a:prstGeom prst="rect">
            <a:avLst/>
          </a:prstGeom>
        </p:spPr>
        <p:txBody>
          <a:bodyPr>
            <a:spAutoFit/>
          </a:bodyPr>
          <a:lstStyle/>
          <a:p>
            <a:pPr algn="just"/>
            <a:r>
              <a:rPr lang="en-US" altLang="zh-CN" sz="1600" b="0" dirty="0">
                <a:solidFill>
                  <a:srgbClr val="0000FF"/>
                </a:solidFill>
                <a:latin typeface="Times New Roman" panose="02020603050405020304" pitchFamily="18" charset="0"/>
                <a:cs typeface="Times New Roman" panose="02020603050405020304" pitchFamily="18" charset="0"/>
              </a:rPr>
              <a:t>Possible</a:t>
            </a:r>
            <a:r>
              <a:rPr lang="en-US" altLang="zh-CN" sz="1600" b="0" dirty="0">
                <a:solidFill>
                  <a:srgbClr val="000000"/>
                </a:solidFill>
                <a:latin typeface="Times New Roman" panose="02020603050405020304" pitchFamily="18" charset="0"/>
                <a:cs typeface="Times New Roman" panose="02020603050405020304" pitchFamily="18" charset="0"/>
              </a:rPr>
              <a:t>, TLB misses, but entry found in page</a:t>
            </a:r>
            <a:br>
              <a:rPr lang="en-US" altLang="zh-CN" sz="1600" b="0" dirty="0">
                <a:solidFill>
                  <a:srgbClr val="000000"/>
                </a:solidFill>
                <a:latin typeface="Times New Roman" panose="02020603050405020304" pitchFamily="18" charset="0"/>
                <a:cs typeface="Times New Roman" panose="02020603050405020304" pitchFamily="18" charset="0"/>
              </a:rPr>
            </a:br>
            <a:r>
              <a:rPr lang="en-US" altLang="zh-CN" sz="1600" b="0" dirty="0">
                <a:solidFill>
                  <a:srgbClr val="000000"/>
                </a:solidFill>
                <a:latin typeface="Times New Roman" panose="02020603050405020304" pitchFamily="18" charset="0"/>
                <a:cs typeface="Times New Roman" panose="02020603050405020304" pitchFamily="18" charset="0"/>
              </a:rPr>
              <a:t>table; after retry, data misses in cache.</a:t>
            </a:r>
            <a:endParaRPr lang="en-US" altLang="zh-CN" sz="1600" dirty="0">
              <a:latin typeface="Times New Roman" panose="02020603050405020304" pitchFamily="18" charset="0"/>
              <a:cs typeface="Times New Roman" panose="02020603050405020304" pitchFamily="18" charset="0"/>
            </a:endParaRPr>
          </a:p>
        </p:txBody>
      </p:sp>
      <p:sp>
        <p:nvSpPr>
          <p:cNvPr id="7" name="矩形 6"/>
          <p:cNvSpPr/>
          <p:nvPr/>
        </p:nvSpPr>
        <p:spPr>
          <a:xfrm>
            <a:off x="3707904" y="4300479"/>
            <a:ext cx="4572000" cy="584775"/>
          </a:xfrm>
          <a:prstGeom prst="rect">
            <a:avLst/>
          </a:prstGeom>
        </p:spPr>
        <p:txBody>
          <a:bodyPr>
            <a:spAutoFit/>
          </a:bodyPr>
          <a:lstStyle/>
          <a:p>
            <a:pPr algn="just"/>
            <a:r>
              <a:rPr lang="en-US" altLang="zh-CN" sz="1600" b="0" dirty="0">
                <a:solidFill>
                  <a:srgbClr val="0000FF"/>
                </a:solidFill>
                <a:latin typeface="Times New Roman" panose="02020603050405020304" pitchFamily="18" charset="0"/>
                <a:cs typeface="Times New Roman" panose="02020603050405020304" pitchFamily="18" charset="0"/>
              </a:rPr>
              <a:t>Possible</a:t>
            </a:r>
            <a:r>
              <a:rPr lang="en-US" altLang="zh-CN" sz="1600" b="0" dirty="0">
                <a:solidFill>
                  <a:srgbClr val="000000"/>
                </a:solidFill>
                <a:latin typeface="Times New Roman" panose="02020603050405020304" pitchFamily="18" charset="0"/>
                <a:cs typeface="Times New Roman" panose="02020603050405020304" pitchFamily="18" charset="0"/>
              </a:rPr>
              <a:t>, TLB misses and is followed by a page</a:t>
            </a:r>
            <a:br>
              <a:rPr lang="en-US" altLang="zh-CN" sz="1600" b="0" dirty="0">
                <a:solidFill>
                  <a:srgbClr val="000000"/>
                </a:solidFill>
                <a:latin typeface="Times New Roman" panose="02020603050405020304" pitchFamily="18" charset="0"/>
                <a:cs typeface="Times New Roman" panose="02020603050405020304" pitchFamily="18" charset="0"/>
              </a:rPr>
            </a:br>
            <a:r>
              <a:rPr lang="en-US" altLang="zh-CN" sz="1600" b="0" dirty="0">
                <a:solidFill>
                  <a:srgbClr val="000000"/>
                </a:solidFill>
                <a:latin typeface="Times New Roman" panose="02020603050405020304" pitchFamily="18" charset="0"/>
                <a:cs typeface="Times New Roman" panose="02020603050405020304" pitchFamily="18" charset="0"/>
              </a:rPr>
              <a:t>fault; after retry, data must miss in cache</a:t>
            </a:r>
            <a:endParaRPr lang="en-US" altLang="zh-CN" sz="1600" dirty="0">
              <a:latin typeface="Times New Roman" panose="02020603050405020304" pitchFamily="18" charset="0"/>
              <a:cs typeface="Times New Roman" panose="02020603050405020304" pitchFamily="18" charset="0"/>
            </a:endParaRPr>
          </a:p>
        </p:txBody>
      </p:sp>
      <p:sp>
        <p:nvSpPr>
          <p:cNvPr id="8" name="矩形 7"/>
          <p:cNvSpPr/>
          <p:nvPr/>
        </p:nvSpPr>
        <p:spPr>
          <a:xfrm>
            <a:off x="3705087" y="4900401"/>
            <a:ext cx="4572000" cy="584775"/>
          </a:xfrm>
          <a:prstGeom prst="rect">
            <a:avLst/>
          </a:prstGeom>
        </p:spPr>
        <p:txBody>
          <a:bodyPr>
            <a:spAutoFit/>
          </a:bodyPr>
          <a:lstStyle/>
          <a:p>
            <a:pPr algn="just"/>
            <a:r>
              <a:rPr lang="en-US" altLang="zh-CN" sz="1600" b="0" dirty="0">
                <a:solidFill>
                  <a:srgbClr val="FF0000"/>
                </a:solidFill>
                <a:latin typeface="Times New Roman" panose="02020603050405020304" pitchFamily="18" charset="0"/>
                <a:cs typeface="Times New Roman" panose="02020603050405020304" pitchFamily="18" charset="0"/>
              </a:rPr>
              <a:t>Impossible</a:t>
            </a:r>
            <a:r>
              <a:rPr lang="en-US" altLang="zh-CN" sz="1600" b="0" dirty="0">
                <a:solidFill>
                  <a:srgbClr val="000000"/>
                </a:solidFill>
                <a:latin typeface="Times New Roman" panose="02020603050405020304" pitchFamily="18" charset="0"/>
                <a:cs typeface="Times New Roman" panose="02020603050405020304" pitchFamily="18" charset="0"/>
              </a:rPr>
              <a:t>: cannot have a translation in TLB if page is not present in memory</a:t>
            </a:r>
            <a:endParaRPr lang="en-US" altLang="zh-CN" sz="1600" dirty="0">
              <a:latin typeface="Times New Roman" panose="02020603050405020304" pitchFamily="18" charset="0"/>
              <a:cs typeface="Times New Roman" panose="02020603050405020304" pitchFamily="18" charset="0"/>
            </a:endParaRPr>
          </a:p>
        </p:txBody>
      </p:sp>
      <p:sp>
        <p:nvSpPr>
          <p:cNvPr id="9" name="矩形 8"/>
          <p:cNvSpPr/>
          <p:nvPr/>
        </p:nvSpPr>
        <p:spPr>
          <a:xfrm>
            <a:off x="3705087" y="5579766"/>
            <a:ext cx="4572000" cy="584775"/>
          </a:xfrm>
          <a:prstGeom prst="rect">
            <a:avLst/>
          </a:prstGeom>
        </p:spPr>
        <p:txBody>
          <a:bodyPr>
            <a:spAutoFit/>
          </a:bodyPr>
          <a:lstStyle/>
          <a:p>
            <a:pPr algn="just"/>
            <a:r>
              <a:rPr lang="en-US" altLang="zh-CN" sz="1600" b="0" dirty="0">
                <a:solidFill>
                  <a:srgbClr val="FF0000"/>
                </a:solidFill>
                <a:latin typeface="Times New Roman" panose="02020603050405020304" pitchFamily="18" charset="0"/>
                <a:cs typeface="Times New Roman" panose="02020603050405020304" pitchFamily="18" charset="0"/>
              </a:rPr>
              <a:t>Impossible</a:t>
            </a:r>
            <a:r>
              <a:rPr lang="en-US" altLang="zh-CN" sz="1600" b="0" dirty="0">
                <a:solidFill>
                  <a:srgbClr val="000000"/>
                </a:solidFill>
                <a:latin typeface="Times New Roman" panose="02020603050405020304" pitchFamily="18" charset="0"/>
                <a:cs typeface="Times New Roman" panose="02020603050405020304" pitchFamily="18" charset="0"/>
              </a:rPr>
              <a:t>: cannot have a translation in TLB if page is not present in memory</a:t>
            </a:r>
            <a:endParaRPr lang="en-US" altLang="zh-CN" sz="1600" dirty="0">
              <a:latin typeface="Times New Roman" panose="02020603050405020304" pitchFamily="18" charset="0"/>
              <a:cs typeface="Times New Roman" panose="02020603050405020304" pitchFamily="18" charset="0"/>
            </a:endParaRPr>
          </a:p>
        </p:txBody>
      </p:sp>
      <p:sp>
        <p:nvSpPr>
          <p:cNvPr id="10" name="矩形 9"/>
          <p:cNvSpPr/>
          <p:nvPr/>
        </p:nvSpPr>
        <p:spPr>
          <a:xfrm>
            <a:off x="3705087" y="6172149"/>
            <a:ext cx="4572000" cy="584775"/>
          </a:xfrm>
          <a:prstGeom prst="rect">
            <a:avLst/>
          </a:prstGeom>
        </p:spPr>
        <p:txBody>
          <a:bodyPr>
            <a:spAutoFit/>
          </a:bodyPr>
          <a:lstStyle/>
          <a:p>
            <a:pPr algn="just"/>
            <a:r>
              <a:rPr lang="en-US" altLang="zh-CN" sz="1600" b="0" dirty="0">
                <a:solidFill>
                  <a:srgbClr val="FF0000"/>
                </a:solidFill>
                <a:latin typeface="Times New Roman" panose="02020603050405020304" pitchFamily="18" charset="0"/>
                <a:cs typeface="Times New Roman" panose="02020603050405020304" pitchFamily="18" charset="0"/>
              </a:rPr>
              <a:t>Impossible</a:t>
            </a:r>
            <a:r>
              <a:rPr lang="en-US" altLang="zh-CN" sz="1600" b="0" dirty="0">
                <a:solidFill>
                  <a:srgbClr val="000000"/>
                </a:solidFill>
                <a:latin typeface="Times New Roman" panose="02020603050405020304" pitchFamily="18" charset="0"/>
                <a:cs typeface="Times New Roman" panose="02020603050405020304" pitchFamily="18" charset="0"/>
              </a:rPr>
              <a:t>: data cannot be allowed in Cache if the</a:t>
            </a:r>
            <a:br>
              <a:rPr lang="en-US" altLang="zh-CN" sz="1600" b="0" dirty="0">
                <a:solidFill>
                  <a:srgbClr val="000000"/>
                </a:solidFill>
                <a:latin typeface="Times New Roman" panose="02020603050405020304" pitchFamily="18" charset="0"/>
                <a:cs typeface="Times New Roman" panose="02020603050405020304" pitchFamily="18" charset="0"/>
              </a:rPr>
            </a:br>
            <a:r>
              <a:rPr lang="en-US" altLang="zh-CN" sz="1600" b="0" dirty="0">
                <a:solidFill>
                  <a:srgbClr val="000000"/>
                </a:solidFill>
                <a:latin typeface="Times New Roman" panose="02020603050405020304" pitchFamily="18" charset="0"/>
                <a:cs typeface="Times New Roman" panose="02020603050405020304" pitchFamily="18" charset="0"/>
              </a:rPr>
              <a:t>page is not in memory</a:t>
            </a:r>
            <a:endParaRPr lang="en-US" altLang="zh-C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03912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2976777" cy="479747"/>
          </a:xfrm>
        </p:spPr>
        <p:txBody>
          <a:bodyPr/>
          <a:lstStyle/>
          <a:p>
            <a:r>
              <a:rPr lang="en-US" altLang="zh-CN" sz="3200" dirty="0">
                <a:solidFill>
                  <a:srgbClr val="800000"/>
                </a:solidFill>
                <a:latin typeface="Times New Roman" panose="02020603050405020304" pitchFamily="18" charset="0"/>
                <a:ea typeface="宋体" panose="02010600030101010101" pitchFamily="2" charset="-122"/>
              </a:rPr>
              <a:t>4.1 Introduction</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9" name="Text Box 19"/>
          <p:cNvSpPr txBox="1">
            <a:spLocks noChangeArrowheads="1"/>
          </p:cNvSpPr>
          <p:nvPr/>
        </p:nvSpPr>
        <p:spPr bwMode="auto">
          <a:xfrm>
            <a:off x="117978" y="1143346"/>
            <a:ext cx="8774502" cy="5560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eaLnBrk="0" fontAlgn="base" hangingPunct="0">
              <a:spcBef>
                <a:spcPct val="0"/>
              </a:spcBef>
              <a:spcAft>
                <a:spcPct val="0"/>
              </a:spcAft>
              <a:defRPr sz="2400">
                <a:solidFill>
                  <a:schemeClr val="accent1"/>
                </a:solidFill>
                <a:latin typeface="Arial" panose="020B0604020202020204" pitchFamily="34" charset="0"/>
              </a:defRPr>
            </a:lvl6pPr>
            <a:lvl7pPr marL="2971800" indent="-228600" eaLnBrk="0" fontAlgn="base" hangingPunct="0">
              <a:spcBef>
                <a:spcPct val="0"/>
              </a:spcBef>
              <a:spcAft>
                <a:spcPct val="0"/>
              </a:spcAft>
              <a:defRPr sz="2400">
                <a:solidFill>
                  <a:schemeClr val="accent1"/>
                </a:solidFill>
                <a:latin typeface="Arial" panose="020B0604020202020204" pitchFamily="34" charset="0"/>
              </a:defRPr>
            </a:lvl7pPr>
            <a:lvl8pPr marL="3429000" indent="-228600" eaLnBrk="0" fontAlgn="base" hangingPunct="0">
              <a:spcBef>
                <a:spcPct val="0"/>
              </a:spcBef>
              <a:spcAft>
                <a:spcPct val="0"/>
              </a:spcAft>
              <a:defRPr sz="2400">
                <a:solidFill>
                  <a:schemeClr val="accent1"/>
                </a:solidFill>
                <a:latin typeface="Arial" panose="020B0604020202020204" pitchFamily="34" charset="0"/>
              </a:defRPr>
            </a:lvl8pPr>
            <a:lvl9pPr marL="3886200" indent="-228600" eaLnBrk="0" fontAlgn="base" hangingPunct="0">
              <a:spcBef>
                <a:spcPct val="0"/>
              </a:spcBef>
              <a:spcAft>
                <a:spcPct val="0"/>
              </a:spcAft>
              <a:defRPr sz="2400">
                <a:solidFill>
                  <a:schemeClr val="accent1"/>
                </a:solidFill>
                <a:latin typeface="Arial" panose="020B0604020202020204" pitchFamily="34" charset="0"/>
              </a:defRPr>
            </a:lvl9pPr>
          </a:lstStyle>
          <a:p>
            <a:pPr marL="457200" indent="-457200" algn="just">
              <a:spcBef>
                <a:spcPct val="20000"/>
              </a:spcBef>
              <a:buFont typeface="Symbol" panose="05050102010706020507" pitchFamily="18" charset="2"/>
              <a:buChar char="¨"/>
            </a:pP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Example:</a:t>
            </a:r>
          </a:p>
          <a:p>
            <a:pPr marL="457200" indent="-457200" algn="just">
              <a:spcBef>
                <a:spcPct val="20000"/>
              </a:spcBef>
              <a:buFont typeface="Symbol" panose="05050102010706020507" pitchFamily="18" charset="2"/>
              <a:buChar char="¨"/>
            </a:pPr>
            <a:r>
              <a:rPr lang="zh-CN" altLang="en-US"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两层存储体系，</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M1, M2</a:t>
            </a:r>
            <a:r>
              <a:rPr lang="zh-CN" altLang="en-US"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M1</a:t>
            </a:r>
            <a:r>
              <a:rPr lang="zh-CN" altLang="en-US"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命中率</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H1</a:t>
            </a:r>
            <a:r>
              <a:rPr lang="zh-CN" altLang="en-US"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M1</a:t>
            </a:r>
            <a:r>
              <a:rPr lang="zh-CN" altLang="en-US"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命中时间</a:t>
            </a:r>
            <a:r>
              <a:rPr kumimoji="1" lang="en-US" altLang="zh-CN" sz="2800" i="1" dirty="0">
                <a:solidFill>
                  <a:schemeClr val="tx1"/>
                </a:solidFill>
                <a:latin typeface="Times New Roman" panose="02020603050405020304" pitchFamily="18" charset="0"/>
                <a:cs typeface="Times New Roman" panose="02020603050405020304" pitchFamily="18" charset="0"/>
              </a:rPr>
              <a:t>T</a:t>
            </a:r>
            <a:r>
              <a:rPr kumimoji="1" lang="en-US" altLang="zh-CN" sz="2800" i="1" baseline="-25000" dirty="0">
                <a:solidFill>
                  <a:schemeClr val="tx1"/>
                </a:solidFill>
                <a:latin typeface="Times New Roman" panose="02020603050405020304" pitchFamily="18" charset="0"/>
                <a:cs typeface="Times New Roman" panose="02020603050405020304" pitchFamily="18" charset="0"/>
              </a:rPr>
              <a:t>A1</a:t>
            </a:r>
            <a:r>
              <a:rPr kumimoji="1" lang="en-US" altLang="zh-CN" sz="2800" i="1" dirty="0">
                <a:solidFill>
                  <a:schemeClr val="tx1"/>
                </a:solidFill>
                <a:latin typeface="Times New Roman" panose="02020603050405020304" pitchFamily="18" charset="0"/>
                <a:cs typeface="Times New Roman" panose="02020603050405020304" pitchFamily="18" charset="0"/>
              </a:rPr>
              <a:t> </a:t>
            </a:r>
            <a:r>
              <a:rPr kumimoji="1" lang="zh-CN" altLang="en-US" sz="2800" i="1" dirty="0">
                <a:solidFill>
                  <a:schemeClr val="tx1"/>
                </a:solidFill>
                <a:latin typeface="Times New Roman" panose="02020603050405020304" pitchFamily="18" charset="0"/>
                <a:cs typeface="Times New Roman" panose="02020603050405020304" pitchFamily="18" charset="0"/>
              </a:rPr>
              <a:t>，</a:t>
            </a:r>
            <a:r>
              <a:rPr kumimoji="1" lang="en-US" altLang="zh-CN" sz="2800" i="1" dirty="0">
                <a:solidFill>
                  <a:schemeClr val="tx1"/>
                </a:solidFill>
                <a:latin typeface="Times New Roman" panose="02020603050405020304" pitchFamily="18" charset="0"/>
                <a:cs typeface="Times New Roman" panose="02020603050405020304" pitchFamily="18" charset="0"/>
              </a:rPr>
              <a:t>M2</a:t>
            </a:r>
            <a:r>
              <a:rPr kumimoji="1" lang="zh-CN" altLang="en-US" sz="2800" dirty="0">
                <a:solidFill>
                  <a:schemeClr val="tx1"/>
                </a:solidFill>
                <a:latin typeface="Times New Roman" panose="02020603050405020304" pitchFamily="18" charset="0"/>
                <a:cs typeface="Times New Roman" panose="02020603050405020304" pitchFamily="18" charset="0"/>
              </a:rPr>
              <a:t>命中时间</a:t>
            </a:r>
            <a:r>
              <a:rPr kumimoji="1" lang="en-US" altLang="zh-CN" sz="2800" i="1" dirty="0">
                <a:solidFill>
                  <a:schemeClr val="tx1"/>
                </a:solidFill>
                <a:latin typeface="Times New Roman" panose="02020603050405020304" pitchFamily="18" charset="0"/>
                <a:cs typeface="Times New Roman" panose="02020603050405020304" pitchFamily="18" charset="0"/>
              </a:rPr>
              <a:t>T</a:t>
            </a:r>
            <a:r>
              <a:rPr kumimoji="1" lang="en-US" altLang="zh-CN" sz="2800" i="1" baseline="-25000" dirty="0">
                <a:solidFill>
                  <a:schemeClr val="tx1"/>
                </a:solidFill>
                <a:latin typeface="Times New Roman" panose="02020603050405020304" pitchFamily="18" charset="0"/>
                <a:cs typeface="Times New Roman" panose="02020603050405020304" pitchFamily="18" charset="0"/>
              </a:rPr>
              <a:t>M </a:t>
            </a:r>
            <a:r>
              <a:rPr kumimoji="1" lang="zh-CN" altLang="en-US" sz="2800" dirty="0">
                <a:solidFill>
                  <a:schemeClr val="tx1"/>
                </a:solidFill>
                <a:latin typeface="Times New Roman" panose="02020603050405020304" pitchFamily="18" charset="0"/>
                <a:cs typeface="Times New Roman" panose="02020603050405020304" pitchFamily="18" charset="0"/>
              </a:rPr>
              <a:t>，求平均访问时间</a:t>
            </a:r>
            <a:r>
              <a:rPr kumimoji="1" lang="en-US" altLang="zh-CN" sz="2800" i="1" dirty="0">
                <a:solidFill>
                  <a:schemeClr val="tx1"/>
                </a:solidFill>
                <a:latin typeface="Times New Roman" panose="02020603050405020304" pitchFamily="18" charset="0"/>
                <a:cs typeface="Times New Roman" panose="02020603050405020304" pitchFamily="18" charset="0"/>
              </a:rPr>
              <a:t>T</a:t>
            </a:r>
            <a:r>
              <a:rPr kumimoji="1" lang="en-US" altLang="zh-CN" sz="2800" i="1" baseline="-25000" dirty="0">
                <a:solidFill>
                  <a:schemeClr val="tx1"/>
                </a:solidFill>
                <a:latin typeface="Times New Roman" panose="02020603050405020304" pitchFamily="18" charset="0"/>
                <a:cs typeface="Times New Roman" panose="02020603050405020304" pitchFamily="18" charset="0"/>
              </a:rPr>
              <a:t>A</a:t>
            </a:r>
            <a:r>
              <a:rPr kumimoji="1" lang="zh-CN" altLang="en-US" sz="2800" i="1" baseline="-25000" dirty="0">
                <a:solidFill>
                  <a:schemeClr val="tx1"/>
                </a:solidFill>
                <a:latin typeface="Times New Roman" panose="02020603050405020304" pitchFamily="18" charset="0"/>
                <a:cs typeface="Times New Roman" panose="02020603050405020304" pitchFamily="18" charset="0"/>
              </a:rPr>
              <a:t>。</a:t>
            </a:r>
            <a:endParaRPr kumimoji="1" lang="en-US" altLang="zh-CN" sz="2800" i="1" baseline="-25000" dirty="0">
              <a:solidFill>
                <a:schemeClr val="tx1"/>
              </a:solidFill>
              <a:latin typeface="Times New Roman" panose="02020603050405020304" pitchFamily="18" charset="0"/>
              <a:cs typeface="Times New Roman" panose="02020603050405020304" pitchFamily="18" charset="0"/>
            </a:endParaRPr>
          </a:p>
          <a:p>
            <a:pPr marL="457200" indent="-457200" algn="just">
              <a:spcBef>
                <a:spcPct val="20000"/>
              </a:spcBef>
              <a:buFont typeface="Symbol" panose="05050102010706020507" pitchFamily="18" charset="2"/>
              <a:buChar char="¨"/>
            </a:pPr>
            <a:r>
              <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a:t>
            </a:r>
            <a:r>
              <a:rPr lang="zh-CN" altLang="en-US"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i="1" dirty="0">
                <a:solidFill>
                  <a:schemeClr val="tx1"/>
                </a:solidFill>
                <a:latin typeface="Times New Roman" panose="02020603050405020304" pitchFamily="18" charset="0"/>
                <a:cs typeface="Times New Roman" panose="02020603050405020304" pitchFamily="18" charset="0"/>
              </a:rPr>
              <a:t>T</a:t>
            </a:r>
            <a:r>
              <a:rPr kumimoji="1" lang="en-US" altLang="zh-CN" sz="2800" i="1" baseline="-25000" dirty="0">
                <a:solidFill>
                  <a:schemeClr val="tx1"/>
                </a:solidFill>
                <a:latin typeface="Times New Roman" panose="02020603050405020304" pitchFamily="18" charset="0"/>
                <a:cs typeface="Times New Roman" panose="02020603050405020304" pitchFamily="18" charset="0"/>
              </a:rPr>
              <a:t>A1</a:t>
            </a:r>
            <a:r>
              <a:rPr kumimoji="1" lang="zh-CN" altLang="en-US" sz="2800" dirty="0">
                <a:solidFill>
                  <a:schemeClr val="tx1"/>
                </a:solidFill>
                <a:latin typeface="Times New Roman" panose="02020603050405020304" pitchFamily="18" charset="0"/>
                <a:cs typeface="Times New Roman" panose="02020603050405020304" pitchFamily="18" charset="0"/>
              </a:rPr>
              <a:t>＋</a:t>
            </a:r>
            <a:r>
              <a:rPr kumimoji="1" lang="en-US" altLang="zh-CN" sz="2800" dirty="0">
                <a:solidFill>
                  <a:schemeClr val="tx1"/>
                </a:solidFill>
                <a:latin typeface="Times New Roman" panose="02020603050405020304" pitchFamily="18" charset="0"/>
                <a:cs typeface="Times New Roman" panose="02020603050405020304" pitchFamily="18" charset="0"/>
              </a:rPr>
              <a:t>(</a:t>
            </a:r>
            <a:r>
              <a:rPr kumimoji="1" lang="en-US" altLang="zh-CN" sz="2800" i="1" dirty="0">
                <a:solidFill>
                  <a:schemeClr val="tx1"/>
                </a:solidFill>
                <a:latin typeface="Times New Roman" panose="02020603050405020304" pitchFamily="18" charset="0"/>
                <a:cs typeface="Times New Roman" panose="02020603050405020304" pitchFamily="18" charset="0"/>
              </a:rPr>
              <a:t>1</a:t>
            </a:r>
            <a:r>
              <a:rPr kumimoji="1" lang="zh-CN" altLang="en-US" sz="2800" dirty="0">
                <a:solidFill>
                  <a:schemeClr val="tx1"/>
                </a:solidFill>
                <a:latin typeface="Times New Roman" panose="02020603050405020304" pitchFamily="18" charset="0"/>
                <a:cs typeface="Times New Roman" panose="02020603050405020304" pitchFamily="18" charset="0"/>
              </a:rPr>
              <a:t>－</a:t>
            </a:r>
            <a:r>
              <a:rPr kumimoji="1" lang="en-US" altLang="zh-CN" sz="2800" i="1" dirty="0">
                <a:solidFill>
                  <a:schemeClr val="tx1"/>
                </a:solidFill>
                <a:latin typeface="Times New Roman" panose="02020603050405020304" pitchFamily="18" charset="0"/>
                <a:cs typeface="Times New Roman" panose="02020603050405020304" pitchFamily="18" charset="0"/>
              </a:rPr>
              <a:t>H1 </a:t>
            </a:r>
            <a:r>
              <a:rPr kumimoji="1" lang="en-US" altLang="zh-CN" sz="2800" dirty="0">
                <a:solidFill>
                  <a:schemeClr val="tx1"/>
                </a:solidFill>
                <a:latin typeface="Times New Roman" panose="02020603050405020304" pitchFamily="18" charset="0"/>
                <a:cs typeface="Times New Roman" panose="02020603050405020304" pitchFamily="18" charset="0"/>
              </a:rPr>
              <a:t>)</a:t>
            </a:r>
            <a:r>
              <a:rPr kumimoji="1" lang="en-US" altLang="zh-CN" sz="2800" i="1" dirty="0">
                <a:solidFill>
                  <a:schemeClr val="tx1"/>
                </a:solidFill>
                <a:latin typeface="Times New Roman" panose="02020603050405020304" pitchFamily="18" charset="0"/>
                <a:cs typeface="Times New Roman" panose="02020603050405020304" pitchFamily="18" charset="0"/>
              </a:rPr>
              <a:t>T</a:t>
            </a:r>
            <a:r>
              <a:rPr kumimoji="1" lang="en-US" altLang="zh-CN" sz="2800" i="1" baseline="-25000" dirty="0">
                <a:solidFill>
                  <a:schemeClr val="tx1"/>
                </a:solidFill>
                <a:latin typeface="Times New Roman" panose="02020603050405020304" pitchFamily="18" charset="0"/>
                <a:cs typeface="Times New Roman" panose="02020603050405020304" pitchFamily="18" charset="0"/>
              </a:rPr>
              <a:t>M</a:t>
            </a:r>
            <a:r>
              <a:rPr kumimoji="1" lang="en-US" altLang="zh-CN" sz="2800" dirty="0">
                <a:solidFill>
                  <a:schemeClr val="tx1"/>
                </a:solidFill>
                <a:latin typeface="Times New Roman" panose="02020603050405020304" pitchFamily="18" charset="0"/>
                <a:cs typeface="Times New Roman" panose="02020603050405020304" pitchFamily="18" charset="0"/>
              </a:rPr>
              <a:t> </a:t>
            </a:r>
            <a:r>
              <a:rPr kumimoji="1" lang="zh-CN" altLang="en-US" sz="2800" dirty="0">
                <a:solidFill>
                  <a:schemeClr val="tx1"/>
                </a:solidFill>
                <a:latin typeface="Times New Roman" panose="02020603050405020304" pitchFamily="18" charset="0"/>
                <a:cs typeface="Times New Roman" panose="02020603050405020304" pitchFamily="18" charset="0"/>
              </a:rPr>
              <a:t>；</a:t>
            </a:r>
            <a:r>
              <a:rPr kumimoji="1" lang="en-US" altLang="zh-CN" sz="2800" dirty="0">
                <a:solidFill>
                  <a:schemeClr val="accent2"/>
                </a:solidFill>
                <a:latin typeface="Times New Roman" panose="02020603050405020304" pitchFamily="18" charset="0"/>
                <a:cs typeface="Times New Roman" panose="02020603050405020304" pitchFamily="18" charset="0"/>
              </a:rPr>
              <a:t>B</a:t>
            </a:r>
            <a:r>
              <a:rPr kumimoji="1" lang="zh-CN" altLang="en-US" sz="2800" dirty="0">
                <a:solidFill>
                  <a:schemeClr val="accent2"/>
                </a:solidFill>
                <a:latin typeface="Times New Roman" panose="02020603050405020304" pitchFamily="18" charset="0"/>
                <a:cs typeface="Times New Roman" panose="02020603050405020304" pitchFamily="18" charset="0"/>
              </a:rPr>
              <a:t>：</a:t>
            </a:r>
            <a:r>
              <a:rPr kumimoji="1" lang="en-US" altLang="zh-CN" sz="2800" i="1" dirty="0">
                <a:solidFill>
                  <a:schemeClr val="tx1"/>
                </a:solidFill>
                <a:latin typeface="Times New Roman" panose="02020603050405020304" pitchFamily="18" charset="0"/>
                <a:cs typeface="Times New Roman" panose="02020603050405020304" pitchFamily="18" charset="0"/>
              </a:rPr>
              <a:t>H1×T</a:t>
            </a:r>
            <a:r>
              <a:rPr kumimoji="1" lang="en-US" altLang="zh-CN" sz="2800" i="1" baseline="-25000" dirty="0">
                <a:solidFill>
                  <a:schemeClr val="tx1"/>
                </a:solidFill>
                <a:latin typeface="Times New Roman" panose="02020603050405020304" pitchFamily="18" charset="0"/>
                <a:cs typeface="Times New Roman" panose="02020603050405020304" pitchFamily="18" charset="0"/>
              </a:rPr>
              <a:t>A1</a:t>
            </a:r>
            <a:r>
              <a:rPr kumimoji="1" lang="zh-CN" altLang="en-US" sz="2800" dirty="0">
                <a:solidFill>
                  <a:schemeClr val="tx1"/>
                </a:solidFill>
                <a:latin typeface="Times New Roman" panose="02020603050405020304" pitchFamily="18" charset="0"/>
                <a:cs typeface="Times New Roman" panose="02020603050405020304" pitchFamily="18" charset="0"/>
              </a:rPr>
              <a:t>＋</a:t>
            </a:r>
            <a:r>
              <a:rPr kumimoji="1" lang="en-US" altLang="zh-CN" sz="2800" dirty="0">
                <a:solidFill>
                  <a:schemeClr val="tx1"/>
                </a:solidFill>
                <a:latin typeface="Times New Roman" panose="02020603050405020304" pitchFamily="18" charset="0"/>
                <a:cs typeface="Times New Roman" panose="02020603050405020304" pitchFamily="18" charset="0"/>
              </a:rPr>
              <a:t>(</a:t>
            </a:r>
            <a:r>
              <a:rPr kumimoji="1" lang="en-US" altLang="zh-CN" sz="2800" i="1" dirty="0">
                <a:solidFill>
                  <a:schemeClr val="tx1"/>
                </a:solidFill>
                <a:latin typeface="Times New Roman" panose="02020603050405020304" pitchFamily="18" charset="0"/>
                <a:cs typeface="Times New Roman" panose="02020603050405020304" pitchFamily="18" charset="0"/>
              </a:rPr>
              <a:t>1</a:t>
            </a:r>
            <a:r>
              <a:rPr kumimoji="1" lang="zh-CN" altLang="en-US" sz="2800" dirty="0">
                <a:solidFill>
                  <a:schemeClr val="tx1"/>
                </a:solidFill>
                <a:latin typeface="Times New Roman" panose="02020603050405020304" pitchFamily="18" charset="0"/>
                <a:cs typeface="Times New Roman" panose="02020603050405020304" pitchFamily="18" charset="0"/>
              </a:rPr>
              <a:t>－</a:t>
            </a:r>
            <a:r>
              <a:rPr kumimoji="1" lang="en-US" altLang="zh-CN" sz="2800" i="1" dirty="0">
                <a:solidFill>
                  <a:schemeClr val="tx1"/>
                </a:solidFill>
                <a:latin typeface="Times New Roman" panose="02020603050405020304" pitchFamily="18" charset="0"/>
                <a:cs typeface="Times New Roman" panose="02020603050405020304" pitchFamily="18" charset="0"/>
              </a:rPr>
              <a:t>H1 </a:t>
            </a:r>
            <a:r>
              <a:rPr kumimoji="1" lang="en-US" altLang="zh-CN" sz="2800" dirty="0">
                <a:solidFill>
                  <a:schemeClr val="tx1"/>
                </a:solidFill>
                <a:latin typeface="Times New Roman" panose="02020603050405020304" pitchFamily="18" charset="0"/>
                <a:cs typeface="Times New Roman" panose="02020603050405020304" pitchFamily="18" charset="0"/>
              </a:rPr>
              <a:t>)</a:t>
            </a:r>
            <a:r>
              <a:rPr kumimoji="1" lang="en-US" altLang="zh-CN" sz="2800" i="1" dirty="0">
                <a:solidFill>
                  <a:schemeClr val="tx1"/>
                </a:solidFill>
                <a:latin typeface="Times New Roman" panose="02020603050405020304" pitchFamily="18" charset="0"/>
                <a:cs typeface="Times New Roman" panose="02020603050405020304" pitchFamily="18" charset="0"/>
              </a:rPr>
              <a:t>T</a:t>
            </a:r>
            <a:r>
              <a:rPr kumimoji="1" lang="en-US" altLang="zh-CN" sz="2800" i="1" baseline="-25000" dirty="0">
                <a:solidFill>
                  <a:schemeClr val="tx1"/>
                </a:solidFill>
                <a:latin typeface="Times New Roman" panose="02020603050405020304" pitchFamily="18" charset="0"/>
                <a:cs typeface="Times New Roman" panose="02020603050405020304" pitchFamily="18" charset="0"/>
              </a:rPr>
              <a:t>M</a:t>
            </a:r>
            <a:r>
              <a:rPr kumimoji="1" lang="en-US" altLang="zh-CN" sz="2800" dirty="0">
                <a:solidFill>
                  <a:schemeClr val="tx1"/>
                </a:solidFill>
                <a:latin typeface="Times New Roman" panose="02020603050405020304" pitchFamily="18" charset="0"/>
                <a:cs typeface="Times New Roman" panose="02020603050405020304" pitchFamily="18" charset="0"/>
              </a:rPr>
              <a:t> </a:t>
            </a:r>
          </a:p>
          <a:p>
            <a:pPr marL="457200" indent="-457200" algn="just">
              <a:spcBef>
                <a:spcPct val="20000"/>
              </a:spcBef>
              <a:buFont typeface="Symbol" panose="05050102010706020507" pitchFamily="18" charset="2"/>
              <a:buChar char="¨"/>
            </a:pPr>
            <a:r>
              <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C</a:t>
            </a:r>
            <a:r>
              <a:rPr lang="zh-CN" altLang="en-US"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i="1" dirty="0">
                <a:solidFill>
                  <a:schemeClr val="tx1"/>
                </a:solidFill>
                <a:latin typeface="Times New Roman" panose="02020603050405020304" pitchFamily="18" charset="0"/>
                <a:cs typeface="Times New Roman" panose="02020603050405020304" pitchFamily="18" charset="0"/>
              </a:rPr>
              <a:t>T</a:t>
            </a:r>
            <a:r>
              <a:rPr kumimoji="1" lang="en-US" altLang="zh-CN" sz="2800" i="1" baseline="-25000" dirty="0">
                <a:solidFill>
                  <a:schemeClr val="tx1"/>
                </a:solidFill>
                <a:latin typeface="Times New Roman" panose="02020603050405020304" pitchFamily="18" charset="0"/>
                <a:cs typeface="Times New Roman" panose="02020603050405020304" pitchFamily="18" charset="0"/>
              </a:rPr>
              <a:t>A1</a:t>
            </a:r>
            <a:r>
              <a:rPr kumimoji="1" lang="zh-CN" altLang="en-US" sz="2800" dirty="0">
                <a:solidFill>
                  <a:schemeClr val="tx1"/>
                </a:solidFill>
                <a:latin typeface="Times New Roman" panose="02020603050405020304" pitchFamily="18" charset="0"/>
                <a:cs typeface="Times New Roman" panose="02020603050405020304" pitchFamily="18" charset="0"/>
              </a:rPr>
              <a:t>＋</a:t>
            </a:r>
            <a:r>
              <a:rPr kumimoji="1" lang="en-US" altLang="zh-CN" sz="2800" i="1" dirty="0">
                <a:solidFill>
                  <a:schemeClr val="tx1"/>
                </a:solidFill>
                <a:latin typeface="Times New Roman" panose="02020603050405020304" pitchFamily="18" charset="0"/>
                <a:cs typeface="Times New Roman" panose="02020603050405020304" pitchFamily="18" charset="0"/>
              </a:rPr>
              <a:t>T</a:t>
            </a:r>
            <a:r>
              <a:rPr kumimoji="1" lang="en-US" altLang="zh-CN" sz="2800" i="1" baseline="-25000" dirty="0">
                <a:solidFill>
                  <a:schemeClr val="tx1"/>
                </a:solidFill>
                <a:latin typeface="Times New Roman" panose="02020603050405020304" pitchFamily="18" charset="0"/>
                <a:cs typeface="Times New Roman" panose="02020603050405020304" pitchFamily="18" charset="0"/>
              </a:rPr>
              <a:t>M</a:t>
            </a:r>
            <a:r>
              <a:rPr kumimoji="1" lang="en-US" altLang="zh-CN" sz="2800" dirty="0">
                <a:solidFill>
                  <a:schemeClr val="tx1"/>
                </a:solidFill>
                <a:latin typeface="Times New Roman" panose="02020603050405020304" pitchFamily="18" charset="0"/>
                <a:cs typeface="Times New Roman" panose="02020603050405020304" pitchFamily="18" charset="0"/>
              </a:rPr>
              <a:t> </a:t>
            </a:r>
            <a:r>
              <a:rPr kumimoji="1" lang="zh-CN" altLang="en-US" sz="2800" dirty="0">
                <a:solidFill>
                  <a:schemeClr val="tx1"/>
                </a:solidFill>
                <a:latin typeface="Times New Roman" panose="02020603050405020304" pitchFamily="18" charset="0"/>
                <a:cs typeface="Times New Roman" panose="02020603050405020304" pitchFamily="18" charset="0"/>
              </a:rPr>
              <a:t>；               </a:t>
            </a:r>
            <a:r>
              <a:rPr kumimoji="1" lang="en-US" altLang="zh-CN" sz="2800" dirty="0">
                <a:solidFill>
                  <a:schemeClr val="accent2"/>
                </a:solidFill>
                <a:latin typeface="Times New Roman" panose="02020603050405020304" pitchFamily="18" charset="0"/>
                <a:cs typeface="Times New Roman" panose="02020603050405020304" pitchFamily="18" charset="0"/>
              </a:rPr>
              <a:t>D</a:t>
            </a:r>
            <a:r>
              <a:rPr kumimoji="1" lang="zh-CN" altLang="en-US" sz="2800" dirty="0">
                <a:solidFill>
                  <a:schemeClr val="accent2"/>
                </a:solidFill>
                <a:latin typeface="Times New Roman" panose="02020603050405020304" pitchFamily="18" charset="0"/>
                <a:cs typeface="Times New Roman" panose="02020603050405020304" pitchFamily="18" charset="0"/>
              </a:rPr>
              <a:t>：</a:t>
            </a:r>
            <a:r>
              <a:rPr kumimoji="1" lang="en-US" altLang="zh-CN" sz="2800" i="1" dirty="0">
                <a:solidFill>
                  <a:schemeClr val="tx1"/>
                </a:solidFill>
                <a:latin typeface="Times New Roman" panose="02020603050405020304" pitchFamily="18" charset="0"/>
                <a:cs typeface="Times New Roman" panose="02020603050405020304" pitchFamily="18" charset="0"/>
              </a:rPr>
              <a:t>H1×T</a:t>
            </a:r>
            <a:r>
              <a:rPr kumimoji="1" lang="en-US" altLang="zh-CN" sz="2800" i="1" baseline="-25000" dirty="0">
                <a:solidFill>
                  <a:schemeClr val="tx1"/>
                </a:solidFill>
                <a:latin typeface="Times New Roman" panose="02020603050405020304" pitchFamily="18" charset="0"/>
                <a:cs typeface="Times New Roman" panose="02020603050405020304" pitchFamily="18" charset="0"/>
              </a:rPr>
              <a:t>A1</a:t>
            </a:r>
            <a:r>
              <a:rPr kumimoji="1" lang="zh-CN" altLang="en-US" sz="2800" dirty="0">
                <a:solidFill>
                  <a:schemeClr val="tx1"/>
                </a:solidFill>
                <a:latin typeface="Times New Roman" panose="02020603050405020304" pitchFamily="18" charset="0"/>
                <a:cs typeface="Times New Roman" panose="02020603050405020304" pitchFamily="18" charset="0"/>
              </a:rPr>
              <a:t>＋</a:t>
            </a:r>
            <a:r>
              <a:rPr kumimoji="1" lang="en-US" altLang="zh-CN" sz="2800" i="1" dirty="0">
                <a:solidFill>
                  <a:schemeClr val="tx1"/>
                </a:solidFill>
                <a:latin typeface="Times New Roman" panose="02020603050405020304" pitchFamily="18" charset="0"/>
                <a:cs typeface="Times New Roman" panose="02020603050405020304" pitchFamily="18" charset="0"/>
              </a:rPr>
              <a:t>T</a:t>
            </a:r>
            <a:r>
              <a:rPr kumimoji="1" lang="en-US" altLang="zh-CN" sz="2800" i="1" baseline="-25000" dirty="0">
                <a:solidFill>
                  <a:schemeClr val="tx1"/>
                </a:solidFill>
                <a:latin typeface="Times New Roman" panose="02020603050405020304" pitchFamily="18" charset="0"/>
                <a:cs typeface="Times New Roman" panose="02020603050405020304" pitchFamily="18" charset="0"/>
              </a:rPr>
              <a:t>M</a:t>
            </a:r>
            <a:r>
              <a:rPr kumimoji="1" lang="en-US" altLang="zh-CN" sz="2800" dirty="0">
                <a:solidFill>
                  <a:schemeClr val="tx1"/>
                </a:solidFill>
                <a:latin typeface="Times New Roman" panose="02020603050405020304" pitchFamily="18" charset="0"/>
                <a:cs typeface="Times New Roman" panose="02020603050405020304" pitchFamily="18" charset="0"/>
              </a:rPr>
              <a:t> </a:t>
            </a:r>
            <a:endPar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457200" indent="-457200" algn="just">
              <a:spcBef>
                <a:spcPct val="20000"/>
              </a:spcBef>
              <a:buFont typeface="Symbol" panose="05050102010706020507" pitchFamily="18" charset="2"/>
              <a:buChar char="¨"/>
            </a:pPr>
            <a:endParaRPr lang="en-US" altLang="zh-CN"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457200" indent="-457200" algn="just">
              <a:lnSpc>
                <a:spcPct val="120000"/>
              </a:lnSpc>
              <a:spcBef>
                <a:spcPct val="20000"/>
              </a:spcBef>
              <a:buFont typeface="Symbol" panose="05050102010706020507" pitchFamily="18" charset="2"/>
              <a:buChar char="¨"/>
            </a:pPr>
            <a:r>
              <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Answer</a:t>
            </a:r>
            <a:r>
              <a:rPr lang="zh-CN" altLang="en-US"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hlinkClick r:id="rId3" action="ppaction://program"/>
            </a:endParaRPr>
          </a:p>
          <a:p>
            <a:pPr marL="457200" indent="-457200" algn="just">
              <a:lnSpc>
                <a:spcPct val="120000"/>
              </a:lnSpc>
              <a:spcBef>
                <a:spcPct val="20000"/>
              </a:spcBef>
              <a:buFont typeface="Symbol" panose="05050102010706020507" pitchFamily="18" charset="2"/>
              <a:buChar char="¨"/>
            </a:pPr>
            <a:r>
              <a:rPr lang="zh-CN" altLang="en-US"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平均访问时间</a:t>
            </a:r>
            <a:r>
              <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TA</a:t>
            </a:r>
          </a:p>
          <a:p>
            <a:pPr eaLnBrk="1" hangingPunct="1">
              <a:lnSpc>
                <a:spcPct val="120000"/>
              </a:lnSpc>
            </a:pPr>
            <a:r>
              <a:rPr kumimoji="1" lang="en-US" altLang="zh-CN" sz="2800" dirty="0">
                <a:solidFill>
                  <a:schemeClr val="accent2"/>
                </a:solidFill>
                <a:latin typeface="华文中宋" panose="02010600040101010101" pitchFamily="2" charset="-122"/>
              </a:rPr>
              <a:t>    </a:t>
            </a:r>
            <a:r>
              <a:rPr kumimoji="1" lang="en-US" altLang="zh-CN" sz="2800" i="1" dirty="0">
                <a:solidFill>
                  <a:schemeClr val="accent2"/>
                </a:solidFill>
                <a:latin typeface="华文中宋" panose="02010600040101010101" pitchFamily="2" charset="-122"/>
              </a:rPr>
              <a:t>T</a:t>
            </a:r>
            <a:r>
              <a:rPr kumimoji="1" lang="en-US" altLang="zh-CN" sz="2800" i="1" baseline="-25000" dirty="0">
                <a:solidFill>
                  <a:schemeClr val="accent2"/>
                </a:solidFill>
                <a:latin typeface="华文中宋" panose="02010600040101010101" pitchFamily="2" charset="-122"/>
              </a:rPr>
              <a:t>A</a:t>
            </a:r>
            <a:r>
              <a:rPr kumimoji="1" lang="zh-CN" altLang="en-US" sz="2800" dirty="0">
                <a:solidFill>
                  <a:schemeClr val="accent2"/>
                </a:solidFill>
                <a:latin typeface="华文中宋" panose="02010600040101010101" pitchFamily="2" charset="-122"/>
              </a:rPr>
              <a:t>＝</a:t>
            </a:r>
            <a:r>
              <a:rPr kumimoji="1" lang="en-US" altLang="zh-CN" sz="2800" i="1" dirty="0">
                <a:solidFill>
                  <a:schemeClr val="accent2"/>
                </a:solidFill>
                <a:latin typeface="华文中宋" panose="02010600040101010101" pitchFamily="2" charset="-122"/>
              </a:rPr>
              <a:t>T</a:t>
            </a:r>
            <a:r>
              <a:rPr kumimoji="1" lang="en-US" altLang="zh-CN" sz="2800" i="1" baseline="-25000" dirty="0">
                <a:solidFill>
                  <a:schemeClr val="accent2"/>
                </a:solidFill>
                <a:latin typeface="华文中宋" panose="02010600040101010101" pitchFamily="2" charset="-122"/>
              </a:rPr>
              <a:t>A1</a:t>
            </a:r>
            <a:r>
              <a:rPr kumimoji="1" lang="zh-CN" altLang="en-US" sz="2800" dirty="0">
                <a:solidFill>
                  <a:schemeClr val="accent2"/>
                </a:solidFill>
                <a:latin typeface="华文中宋" panose="02010600040101010101" pitchFamily="2" charset="-122"/>
              </a:rPr>
              <a:t>＋</a:t>
            </a:r>
            <a:r>
              <a:rPr kumimoji="1" lang="en-US" altLang="zh-CN" sz="2800" dirty="0">
                <a:solidFill>
                  <a:schemeClr val="accent2"/>
                </a:solidFill>
                <a:latin typeface="华文中宋" panose="02010600040101010101" pitchFamily="2" charset="-122"/>
              </a:rPr>
              <a:t>(</a:t>
            </a:r>
            <a:r>
              <a:rPr kumimoji="1" lang="en-US" altLang="zh-CN" sz="2800" i="1" dirty="0">
                <a:solidFill>
                  <a:schemeClr val="accent2"/>
                </a:solidFill>
                <a:latin typeface="华文中宋" panose="02010600040101010101" pitchFamily="2" charset="-122"/>
              </a:rPr>
              <a:t>1</a:t>
            </a:r>
            <a:r>
              <a:rPr kumimoji="1" lang="zh-CN" altLang="en-US" sz="2800" dirty="0">
                <a:solidFill>
                  <a:schemeClr val="accent2"/>
                </a:solidFill>
                <a:latin typeface="华文中宋" panose="02010600040101010101" pitchFamily="2" charset="-122"/>
              </a:rPr>
              <a:t>－</a:t>
            </a:r>
            <a:r>
              <a:rPr kumimoji="1" lang="en-US" altLang="zh-CN" sz="2800" i="1" dirty="0">
                <a:solidFill>
                  <a:schemeClr val="accent2"/>
                </a:solidFill>
                <a:latin typeface="华文中宋" panose="02010600040101010101" pitchFamily="2" charset="-122"/>
              </a:rPr>
              <a:t>H1 </a:t>
            </a:r>
            <a:r>
              <a:rPr kumimoji="1" lang="en-US" altLang="zh-CN" sz="2800" dirty="0">
                <a:solidFill>
                  <a:schemeClr val="accent2"/>
                </a:solidFill>
                <a:latin typeface="华文中宋" panose="02010600040101010101" pitchFamily="2" charset="-122"/>
              </a:rPr>
              <a:t>)</a:t>
            </a:r>
            <a:r>
              <a:rPr kumimoji="1" lang="en-US" altLang="zh-CN" sz="2800" i="1" dirty="0">
                <a:solidFill>
                  <a:schemeClr val="accent2"/>
                </a:solidFill>
                <a:latin typeface="华文中宋" panose="02010600040101010101" pitchFamily="2" charset="-122"/>
              </a:rPr>
              <a:t>T</a:t>
            </a:r>
            <a:r>
              <a:rPr kumimoji="1" lang="en-US" altLang="zh-CN" sz="2800" i="1" baseline="-25000" dirty="0">
                <a:solidFill>
                  <a:schemeClr val="accent2"/>
                </a:solidFill>
                <a:latin typeface="华文中宋" panose="02010600040101010101" pitchFamily="2" charset="-122"/>
              </a:rPr>
              <a:t>M</a:t>
            </a:r>
            <a:r>
              <a:rPr kumimoji="1" lang="en-US" altLang="zh-CN" sz="2800" dirty="0">
                <a:solidFill>
                  <a:schemeClr val="accent2"/>
                </a:solidFill>
                <a:latin typeface="华文中宋" panose="02010600040101010101" pitchFamily="2" charset="-122"/>
              </a:rPr>
              <a:t>  </a:t>
            </a:r>
            <a:r>
              <a:rPr kumimoji="1" lang="zh-CN" altLang="en-US" sz="2800" dirty="0">
                <a:solidFill>
                  <a:schemeClr val="accent2"/>
                </a:solidFill>
                <a:latin typeface="华文中宋" panose="02010600040101010101" pitchFamily="2" charset="-122"/>
              </a:rPr>
              <a:t>或  </a:t>
            </a:r>
            <a:r>
              <a:rPr kumimoji="1" lang="en-US" altLang="zh-CN" sz="2800" i="1" dirty="0">
                <a:solidFill>
                  <a:schemeClr val="accent2"/>
                </a:solidFill>
                <a:latin typeface="华文中宋" panose="02010600040101010101" pitchFamily="2" charset="-122"/>
              </a:rPr>
              <a:t>T</a:t>
            </a:r>
            <a:r>
              <a:rPr kumimoji="1" lang="en-US" altLang="zh-CN" sz="2800" i="1" baseline="-25000" dirty="0">
                <a:solidFill>
                  <a:schemeClr val="accent2"/>
                </a:solidFill>
                <a:latin typeface="华文中宋" panose="02010600040101010101" pitchFamily="2" charset="-122"/>
              </a:rPr>
              <a:t>A</a:t>
            </a:r>
            <a:r>
              <a:rPr kumimoji="1" lang="zh-CN" altLang="en-US" sz="2800" dirty="0">
                <a:solidFill>
                  <a:schemeClr val="accent2"/>
                </a:solidFill>
                <a:latin typeface="华文中宋" panose="02010600040101010101" pitchFamily="2" charset="-122"/>
              </a:rPr>
              <a:t>＝</a:t>
            </a:r>
            <a:r>
              <a:rPr kumimoji="1" lang="en-US" altLang="zh-CN" sz="2800" i="1" dirty="0">
                <a:solidFill>
                  <a:schemeClr val="accent2"/>
                </a:solidFill>
                <a:latin typeface="华文中宋" panose="02010600040101010101" pitchFamily="2" charset="-122"/>
              </a:rPr>
              <a:t>T</a:t>
            </a:r>
            <a:r>
              <a:rPr kumimoji="1" lang="en-US" altLang="zh-CN" sz="2800" i="1" baseline="-25000" dirty="0">
                <a:solidFill>
                  <a:schemeClr val="accent2"/>
                </a:solidFill>
                <a:latin typeface="华文中宋" panose="02010600040101010101" pitchFamily="2" charset="-122"/>
              </a:rPr>
              <a:t>A1</a:t>
            </a:r>
            <a:r>
              <a:rPr kumimoji="1" lang="zh-CN" altLang="en-US" sz="2800" dirty="0">
                <a:solidFill>
                  <a:schemeClr val="accent2"/>
                </a:solidFill>
                <a:latin typeface="华文中宋" panose="02010600040101010101" pitchFamily="2" charset="-122"/>
              </a:rPr>
              <a:t>＋</a:t>
            </a:r>
            <a:r>
              <a:rPr kumimoji="1" lang="en-US" altLang="zh-CN" sz="2800" i="1" dirty="0">
                <a:solidFill>
                  <a:schemeClr val="accent2"/>
                </a:solidFill>
                <a:latin typeface="华文中宋" panose="02010600040101010101" pitchFamily="2" charset="-122"/>
              </a:rPr>
              <a:t>F T</a:t>
            </a:r>
            <a:r>
              <a:rPr kumimoji="1" lang="en-US" altLang="zh-CN" sz="2800" i="1" baseline="-25000" dirty="0">
                <a:solidFill>
                  <a:schemeClr val="accent2"/>
                </a:solidFill>
                <a:latin typeface="华文中宋" panose="02010600040101010101" pitchFamily="2" charset="-122"/>
              </a:rPr>
              <a:t>M</a:t>
            </a:r>
            <a:endParaRPr kumimoji="1" lang="en-US" altLang="zh-CN" sz="2800" i="1" dirty="0">
              <a:solidFill>
                <a:schemeClr val="accent2"/>
              </a:solidFill>
              <a:latin typeface="华文中宋" panose="02010600040101010101" pitchFamily="2" charset="-122"/>
            </a:endParaRPr>
          </a:p>
          <a:p>
            <a:pPr eaLnBrk="1" hangingPunct="1">
              <a:lnSpc>
                <a:spcPct val="120000"/>
              </a:lnSpc>
            </a:pPr>
            <a:r>
              <a:rPr kumimoji="1" lang="en-US" altLang="zh-CN" sz="2800" dirty="0">
                <a:solidFill>
                  <a:schemeClr val="accent2"/>
                </a:solidFill>
                <a:latin typeface="华文中宋" panose="02010600040101010101" pitchFamily="2" charset="-122"/>
              </a:rPr>
              <a:t>    </a:t>
            </a:r>
            <a:r>
              <a:rPr kumimoji="1" lang="en-US" altLang="zh-CN" sz="2800" i="1" dirty="0">
                <a:solidFill>
                  <a:schemeClr val="accent2"/>
                </a:solidFill>
                <a:latin typeface="华文中宋" panose="02010600040101010101" pitchFamily="2" charset="-122"/>
              </a:rPr>
              <a:t>T</a:t>
            </a:r>
            <a:r>
              <a:rPr kumimoji="1" lang="en-US" altLang="zh-CN" sz="2800" i="1" baseline="-25000" dirty="0">
                <a:solidFill>
                  <a:schemeClr val="accent2"/>
                </a:solidFill>
                <a:latin typeface="华文中宋" panose="02010600040101010101" pitchFamily="2" charset="-122"/>
              </a:rPr>
              <a:t>A1</a:t>
            </a:r>
            <a:r>
              <a:rPr kumimoji="1" lang="en-US" altLang="zh-CN" sz="2800" dirty="0">
                <a:solidFill>
                  <a:schemeClr val="accent2"/>
                </a:solidFill>
                <a:latin typeface="华文中宋" panose="02010600040101010101" pitchFamily="2" charset="-122"/>
              </a:rPr>
              <a:t> ── </a:t>
            </a:r>
            <a:r>
              <a:rPr kumimoji="1" lang="zh-CN" altLang="en-US" sz="2800" dirty="0">
                <a:solidFill>
                  <a:schemeClr val="accent2"/>
                </a:solidFill>
                <a:latin typeface="华文中宋" panose="02010600040101010101" pitchFamily="2" charset="-122"/>
              </a:rPr>
              <a:t>命中时间</a:t>
            </a:r>
          </a:p>
          <a:p>
            <a:pPr eaLnBrk="1" hangingPunct="1">
              <a:lnSpc>
                <a:spcPct val="120000"/>
              </a:lnSpc>
            </a:pPr>
            <a:r>
              <a:rPr kumimoji="1" lang="zh-CN" altLang="en-US" sz="2800" dirty="0">
                <a:solidFill>
                  <a:schemeClr val="accent2"/>
                </a:solidFill>
                <a:latin typeface="华文中宋" panose="02010600040101010101" pitchFamily="2" charset="-122"/>
              </a:rPr>
              <a:t>    </a:t>
            </a:r>
            <a:r>
              <a:rPr kumimoji="1" lang="en-US" altLang="zh-CN" sz="2800" i="1" dirty="0">
                <a:solidFill>
                  <a:schemeClr val="accent2"/>
                </a:solidFill>
                <a:latin typeface="华文中宋" panose="02010600040101010101" pitchFamily="2" charset="-122"/>
              </a:rPr>
              <a:t>T</a:t>
            </a:r>
            <a:r>
              <a:rPr kumimoji="1" lang="en-US" altLang="zh-CN" sz="2800" i="1" baseline="-25000" dirty="0">
                <a:solidFill>
                  <a:schemeClr val="accent2"/>
                </a:solidFill>
                <a:latin typeface="华文中宋" panose="02010600040101010101" pitchFamily="2" charset="-122"/>
              </a:rPr>
              <a:t>M</a:t>
            </a:r>
            <a:r>
              <a:rPr kumimoji="1" lang="en-US" altLang="zh-CN" sz="2800" baseline="-25000" dirty="0">
                <a:solidFill>
                  <a:schemeClr val="accent2"/>
                </a:solidFill>
                <a:latin typeface="华文中宋" panose="02010600040101010101" pitchFamily="2" charset="-122"/>
              </a:rPr>
              <a:t> </a:t>
            </a:r>
            <a:r>
              <a:rPr kumimoji="1" lang="en-US" altLang="zh-CN" sz="2800" dirty="0">
                <a:solidFill>
                  <a:schemeClr val="accent2"/>
                </a:solidFill>
                <a:latin typeface="华文中宋" panose="02010600040101010101" pitchFamily="2" charset="-122"/>
              </a:rPr>
              <a:t> ── </a:t>
            </a:r>
            <a:r>
              <a:rPr kumimoji="1" lang="zh-CN" altLang="en-US" sz="2800" dirty="0">
                <a:solidFill>
                  <a:schemeClr val="accent2"/>
                </a:solidFill>
                <a:latin typeface="华文中宋" panose="02010600040101010101" pitchFamily="2" charset="-122"/>
              </a:rPr>
              <a:t>失效开销</a:t>
            </a:r>
          </a:p>
        </p:txBody>
      </p:sp>
    </p:spTree>
    <p:extLst>
      <p:ext uri="{BB962C8B-B14F-4D97-AF65-F5344CB8AC3E}">
        <p14:creationId xmlns:p14="http://schemas.microsoft.com/office/powerpoint/2010/main" val="5971545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3188373"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4.4 Virtual Memory</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 name="矩形 1"/>
          <p:cNvSpPr/>
          <p:nvPr/>
        </p:nvSpPr>
        <p:spPr>
          <a:xfrm>
            <a:off x="170718" y="2032817"/>
            <a:ext cx="8762875" cy="4644861"/>
          </a:xfrm>
          <a:prstGeom prst="rect">
            <a:avLst/>
          </a:prstGeom>
        </p:spPr>
        <p:txBody>
          <a:bodyPr wrap="square">
            <a:spAutoFit/>
          </a:bodyPr>
          <a:lstStyle/>
          <a:p>
            <a:pPr lvl="1" indent="-457200" algn="just">
              <a:lnSpc>
                <a:spcPts val="2900"/>
              </a:lnSpc>
              <a:spcBef>
                <a:spcPts val="0"/>
              </a:spcBef>
              <a:spcAft>
                <a:spcPts val="1200"/>
              </a:spcAft>
              <a:buSzPct val="100000"/>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One of the most important functions for virtual memory is to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allow sharing of a single main memory by multiple processes</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while providing memory protection among these processes and the operating system.</a:t>
            </a:r>
          </a:p>
          <a:p>
            <a:pPr lvl="1" indent="-457200" algn="just">
              <a:lnSpc>
                <a:spcPts val="2900"/>
              </a:lnSpc>
              <a:spcBef>
                <a:spcPts val="0"/>
              </a:spcBef>
              <a:spcAft>
                <a:spcPts val="1200"/>
              </a:spcAft>
              <a:buSzPct val="100000"/>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Protection mechanism ensure: one process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cannot write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into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the address space of another process or OS</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保护机制要确保</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一个进程不能写其它进程或</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OS</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的地址空间</a:t>
            </a:r>
          </a:p>
          <a:p>
            <a:pPr lvl="1" indent="-457200" algn="just">
              <a:lnSpc>
                <a:spcPts val="2900"/>
              </a:lnSpc>
              <a:spcBef>
                <a:spcPts val="0"/>
              </a:spcBef>
              <a:spcAft>
                <a:spcPts val="1200"/>
              </a:spcAft>
              <a:buSzPct val="100000"/>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The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write access bit in TLB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can protect a page from being written.  </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TLB</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的写访问位能保护一个页不被写</a:t>
            </a:r>
          </a:p>
          <a:p>
            <a:pPr lvl="1" indent="-457200" algn="just">
              <a:lnSpc>
                <a:spcPts val="2900"/>
              </a:lnSpc>
              <a:spcBef>
                <a:spcPts val="0"/>
              </a:spcBef>
              <a:spcAft>
                <a:spcPts val="1200"/>
              </a:spcAft>
              <a:buSzPct val="100000"/>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We also want to prevent one process from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reading the data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of another process.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也想确保一个进程不能读另一个进程的数据</a:t>
            </a:r>
          </a:p>
        </p:txBody>
      </p:sp>
      <p:sp>
        <p:nvSpPr>
          <p:cNvPr id="8" name="Text Box 1027"/>
          <p:cNvSpPr txBox="1">
            <a:spLocks noChangeArrowheads="1"/>
          </p:cNvSpPr>
          <p:nvPr/>
        </p:nvSpPr>
        <p:spPr bwMode="auto">
          <a:xfrm>
            <a:off x="681109" y="1086389"/>
            <a:ext cx="7742092" cy="83317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defRPr>
            </a:lvl9pPr>
          </a:lstStyle>
          <a:p>
            <a:pPr algn="ctr">
              <a:spcBef>
                <a:spcPts val="0"/>
              </a:spcBef>
            </a:pPr>
            <a:r>
              <a:rPr lang="en-US" altLang="zh-CN"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Implementing Protection with Virtual Memory </a:t>
            </a:r>
          </a:p>
          <a:p>
            <a:pPr algn="ctr">
              <a:spcBef>
                <a:spcPts val="0"/>
              </a:spcBef>
            </a:pPr>
            <a:r>
              <a:rPr lang="zh-CN" altLang="en-US" b="1" dirty="0">
                <a:solidFill>
                  <a:srgbClr val="A50021"/>
                </a:solidFill>
                <a:latin typeface="Times New Roman" panose="02020603050405020304" pitchFamily="18" charset="0"/>
                <a:ea typeface="黑体" panose="02010609060101010101" pitchFamily="49" charset="-122"/>
                <a:cs typeface="Times New Roman" panose="02020603050405020304" pitchFamily="18" charset="0"/>
              </a:rPr>
              <a:t>用虚拟存储器实现保护</a:t>
            </a:r>
          </a:p>
        </p:txBody>
      </p:sp>
    </p:spTree>
    <p:extLst>
      <p:ext uri="{BB962C8B-B14F-4D97-AF65-F5344CB8AC3E}">
        <p14:creationId xmlns:p14="http://schemas.microsoft.com/office/powerpoint/2010/main" val="19907122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3188373"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4.4 Virtual Memory</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 name="矩形 1"/>
          <p:cNvSpPr/>
          <p:nvPr/>
        </p:nvSpPr>
        <p:spPr>
          <a:xfrm>
            <a:off x="170718" y="1110229"/>
            <a:ext cx="8762875" cy="5016758"/>
          </a:xfrm>
          <a:prstGeom prst="rect">
            <a:avLst/>
          </a:prstGeom>
        </p:spPr>
        <p:txBody>
          <a:bodyPr wrap="square">
            <a:spAutoFit/>
          </a:bodyPr>
          <a:lstStyle/>
          <a:p>
            <a:pPr lvl="1" indent="-457200" algn="just">
              <a:lnSpc>
                <a:spcPts val="2900"/>
              </a:lnSpc>
              <a:spcBef>
                <a:spcPts val="0"/>
              </a:spcBef>
              <a:spcAft>
                <a:spcPts val="1200"/>
              </a:spcAft>
              <a:buSzPct val="100000"/>
              <a:buFont typeface="Symbol" panose="05050102010706020507" pitchFamily="18" charset="2"/>
              <a:buChar char="¨"/>
            </a:pP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Each process has its own virtual space</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If the page tables is organized so that independent virtual pages map to disjoint physical pages, one process would not access another’s data.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每个进程有其自己虚拟空间</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如果页表组织成不相关的虚拟页映射到不连接的物理页</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则一个进程就不能访问另一个进程的数据</a:t>
            </a:r>
          </a:p>
          <a:p>
            <a:pPr lvl="1" indent="-457200" algn="just">
              <a:lnSpc>
                <a:spcPts val="2900"/>
              </a:lnSpc>
              <a:spcBef>
                <a:spcPts val="0"/>
              </a:spcBef>
              <a:spcAft>
                <a:spcPts val="1200"/>
              </a:spcAft>
              <a:buSzPct val="100000"/>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OS can assure safety if it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prevents the user process from modifying its own page tables</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通过避免让用户修改自己的页表</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,OS</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可确保安全性</a:t>
            </a:r>
          </a:p>
          <a:p>
            <a:pPr lvl="1" indent="-457200" algn="just">
              <a:lnSpc>
                <a:spcPts val="2900"/>
              </a:lnSpc>
              <a:spcBef>
                <a:spcPts val="0"/>
              </a:spcBef>
              <a:spcAft>
                <a:spcPts val="1200"/>
              </a:spcAft>
              <a:buSzPct val="100000"/>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Yet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OS must be able to modify page tables</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OS</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能修改页表</a:t>
            </a:r>
          </a:p>
          <a:p>
            <a:pPr lvl="1" indent="-457200" algn="just">
              <a:lnSpc>
                <a:spcPts val="2900"/>
              </a:lnSpc>
              <a:spcBef>
                <a:spcPts val="0"/>
              </a:spcBef>
              <a:spcAft>
                <a:spcPts val="1200"/>
              </a:spcAft>
              <a:buSzPct val="100000"/>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Placing page tables in address space of OS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satisfies both requirements</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将页表置于</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OS</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的地址空间能满足这两个要求</a:t>
            </a:r>
          </a:p>
        </p:txBody>
      </p:sp>
    </p:spTree>
    <p:extLst>
      <p:ext uri="{BB962C8B-B14F-4D97-AF65-F5344CB8AC3E}">
        <p14:creationId xmlns:p14="http://schemas.microsoft.com/office/powerpoint/2010/main" val="34082686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3188373"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4.4 Virtual Memory</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 name="矩形 1"/>
          <p:cNvSpPr/>
          <p:nvPr/>
        </p:nvSpPr>
        <p:spPr>
          <a:xfrm>
            <a:off x="170717" y="1988840"/>
            <a:ext cx="8762875" cy="4798750"/>
          </a:xfrm>
          <a:prstGeom prst="rect">
            <a:avLst/>
          </a:prstGeom>
        </p:spPr>
        <p:txBody>
          <a:bodyPr wrap="square">
            <a:spAutoFit/>
          </a:bodyPr>
          <a:lstStyle/>
          <a:p>
            <a:pPr lvl="1" indent="-457200" algn="just">
              <a:lnSpc>
                <a:spcPts val="2900"/>
              </a:lnSpc>
              <a:spcBef>
                <a:spcPts val="600"/>
              </a:spcBef>
              <a:spcAft>
                <a:spcPts val="0"/>
              </a:spcAft>
              <a:buSzPct val="100000"/>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TLB miss has two possibilities: </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TLB</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缺失的两种可能性</a:t>
            </a:r>
          </a:p>
          <a:p>
            <a:pPr lvl="1" indent="457200" algn="just">
              <a:lnSpc>
                <a:spcPts val="2700"/>
              </a:lnSpc>
              <a:spcBef>
                <a:spcPts val="0"/>
              </a:spcBef>
              <a:spcAft>
                <a:spcPts val="0"/>
              </a:spcAft>
              <a:buSzPct val="50000"/>
              <a:buFont typeface="Wingdings" panose="05000000000000000000" pitchFamily="2" charset="2"/>
              <a:buChar char="Ø"/>
            </a:pPr>
            <a:r>
              <a:rPr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The page is present in memory</a:t>
            </a:r>
            <a:r>
              <a:rPr lang="en-US" altLang="zh-CN"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we need only create the missing TLB entry.  </a:t>
            </a:r>
            <a:r>
              <a:rPr lang="zh-CN" altLang="en-US" sz="2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页在存储器中</a:t>
            </a:r>
            <a:r>
              <a:rPr lang="en-US" altLang="zh-CN" sz="2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我们只需生成缺失的</a:t>
            </a:r>
            <a:r>
              <a:rPr lang="en-US" altLang="zh-CN" sz="2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TLB</a:t>
            </a:r>
            <a:endParaRPr lang="zh-CN" altLang="en-US" sz="2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endParaRPr>
          </a:p>
          <a:p>
            <a:pPr lvl="1" indent="457200" algn="just">
              <a:lnSpc>
                <a:spcPts val="2700"/>
              </a:lnSpc>
              <a:spcBef>
                <a:spcPts val="0"/>
              </a:spcBef>
              <a:spcAft>
                <a:spcPts val="0"/>
              </a:spcAft>
              <a:buSzPct val="50000"/>
              <a:buFont typeface="Wingdings" panose="05000000000000000000" pitchFamily="2" charset="2"/>
              <a:buChar char="Ø"/>
            </a:pPr>
            <a:r>
              <a:rPr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The page is not in memory</a:t>
            </a:r>
            <a:r>
              <a:rPr lang="en-US" altLang="zh-CN"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need to transfer control to OS to deal with a page fault. </a:t>
            </a:r>
            <a:r>
              <a:rPr lang="zh-CN" altLang="en-US" sz="2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页不在存储器中</a:t>
            </a:r>
            <a:r>
              <a:rPr lang="en-US" altLang="zh-CN" sz="2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需要将控制转交给</a:t>
            </a:r>
            <a:r>
              <a:rPr lang="en-US" altLang="zh-CN" sz="2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OS</a:t>
            </a:r>
            <a:r>
              <a:rPr lang="zh-CN" altLang="en-US" sz="2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来处理这个页故障</a:t>
            </a:r>
          </a:p>
          <a:p>
            <a:pPr lvl="1" indent="-457200" algn="just">
              <a:lnSpc>
                <a:spcPts val="2900"/>
              </a:lnSpc>
              <a:spcBef>
                <a:spcPts val="600"/>
              </a:spcBef>
              <a:spcAft>
                <a:spcPts val="0"/>
              </a:spcAft>
              <a:buSzPct val="100000"/>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How to know which occurred? </a:t>
            </a:r>
          </a:p>
          <a:p>
            <a:pPr lvl="1" indent="457200" algn="just">
              <a:lnSpc>
                <a:spcPts val="2700"/>
              </a:lnSpc>
              <a:spcBef>
                <a:spcPts val="0"/>
              </a:spcBef>
              <a:spcAft>
                <a:spcPts val="0"/>
              </a:spcAft>
              <a:buSzPct val="50000"/>
              <a:buFont typeface="Wingdings" panose="05000000000000000000" pitchFamily="2" charset="2"/>
              <a:buChar char="Ø"/>
            </a:pPr>
            <a:r>
              <a:rPr lang="en-US" altLang="zh-CN"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When TLB miss, look for a page table entry. </a:t>
            </a:r>
            <a:r>
              <a:rPr lang="zh-CN" altLang="en-US" sz="2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当</a:t>
            </a:r>
            <a:r>
              <a:rPr lang="en-US" altLang="zh-CN" sz="2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TLB</a:t>
            </a:r>
            <a:r>
              <a:rPr lang="zh-CN" altLang="en-US" sz="2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缺失时</a:t>
            </a:r>
            <a:r>
              <a:rPr lang="en-US" altLang="zh-CN" sz="2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在页表中寻找</a:t>
            </a:r>
          </a:p>
          <a:p>
            <a:pPr lvl="1" indent="457200" algn="just">
              <a:lnSpc>
                <a:spcPts val="2700"/>
              </a:lnSpc>
              <a:spcBef>
                <a:spcPts val="0"/>
              </a:spcBef>
              <a:spcAft>
                <a:spcPts val="0"/>
              </a:spcAft>
              <a:buSzPct val="50000"/>
              <a:buFont typeface="Wingdings" panose="05000000000000000000" pitchFamily="2" charset="2"/>
              <a:buChar char="Ø"/>
            </a:pPr>
            <a:r>
              <a:rPr lang="en-US" altLang="zh-CN"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If matching page table entry has a valid bit that is turned off, then page fault. </a:t>
            </a:r>
            <a:r>
              <a:rPr lang="zh-CN" altLang="en-US" sz="2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如果匹配入口的</a:t>
            </a:r>
            <a:r>
              <a:rPr lang="en-US" altLang="zh-CN" sz="2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valid</a:t>
            </a:r>
            <a:r>
              <a:rPr lang="zh-CN" altLang="en-US" sz="2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位</a:t>
            </a:r>
            <a:r>
              <a:rPr lang="en-US" altLang="zh-CN" sz="2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off,</a:t>
            </a:r>
            <a:r>
              <a:rPr lang="zh-CN" altLang="en-US" sz="2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则是页故障</a:t>
            </a:r>
          </a:p>
          <a:p>
            <a:pPr lvl="1" indent="457200" algn="just">
              <a:lnSpc>
                <a:spcPts val="2700"/>
              </a:lnSpc>
              <a:spcBef>
                <a:spcPts val="0"/>
              </a:spcBef>
              <a:spcAft>
                <a:spcPts val="0"/>
              </a:spcAft>
              <a:buSzPct val="50000"/>
              <a:buFont typeface="Wingdings" panose="05000000000000000000" pitchFamily="2" charset="2"/>
              <a:buChar char="Ø"/>
            </a:pPr>
            <a:r>
              <a:rPr lang="en-US" altLang="zh-CN"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If valid bit is on, retrieve physical page number from page table entry and create TLB entry.  </a:t>
            </a:r>
            <a:r>
              <a:rPr lang="zh-CN" altLang="en-US" sz="2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如果是</a:t>
            </a:r>
            <a:r>
              <a:rPr lang="en-US" altLang="zh-CN" sz="2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on,</a:t>
            </a:r>
            <a:r>
              <a:rPr lang="zh-CN" altLang="en-US" sz="2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就从相应页表入口找到物理页号并生成</a:t>
            </a:r>
            <a:r>
              <a:rPr lang="en-US" altLang="zh-CN" sz="2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TLB</a:t>
            </a:r>
            <a:endParaRPr lang="zh-CN" altLang="en-US" sz="2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Text Box 1027"/>
          <p:cNvSpPr txBox="1">
            <a:spLocks noChangeArrowheads="1"/>
          </p:cNvSpPr>
          <p:nvPr/>
        </p:nvSpPr>
        <p:spPr bwMode="auto">
          <a:xfrm>
            <a:off x="1418578" y="1094753"/>
            <a:ext cx="6267154" cy="83317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defRPr>
            </a:lvl9pPr>
          </a:lstStyle>
          <a:p>
            <a:pPr algn="ctr">
              <a:spcBef>
                <a:spcPts val="0"/>
              </a:spcBef>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Handling page Faults and TLB Misses </a:t>
            </a:r>
          </a:p>
          <a:p>
            <a:pPr algn="ctr">
              <a:spcBef>
                <a:spcPts val="0"/>
              </a:spcBef>
            </a:pPr>
            <a:r>
              <a:rPr lang="zh-CN" altLang="en-US" dirty="0">
                <a:solidFill>
                  <a:srgbClr val="A50021"/>
                </a:solidFill>
                <a:latin typeface="Times New Roman" panose="02020603050405020304" pitchFamily="18" charset="0"/>
                <a:ea typeface="黑体" panose="02010609060101010101" pitchFamily="49" charset="-122"/>
                <a:cs typeface="Times New Roman" panose="02020603050405020304" pitchFamily="18" charset="0"/>
              </a:rPr>
              <a:t>处理页故障和</a:t>
            </a:r>
            <a:r>
              <a:rPr lang="en-US" altLang="zh-CN" dirty="0">
                <a:solidFill>
                  <a:srgbClr val="A50021"/>
                </a:solidFill>
                <a:latin typeface="Times New Roman" panose="02020603050405020304" pitchFamily="18" charset="0"/>
                <a:ea typeface="黑体" panose="02010609060101010101" pitchFamily="49" charset="-122"/>
                <a:cs typeface="Times New Roman" panose="02020603050405020304" pitchFamily="18" charset="0"/>
              </a:rPr>
              <a:t>TLB</a:t>
            </a:r>
            <a:r>
              <a:rPr lang="zh-CN" altLang="en-US" dirty="0">
                <a:solidFill>
                  <a:srgbClr val="A50021"/>
                </a:solidFill>
                <a:latin typeface="Times New Roman" panose="02020603050405020304" pitchFamily="18" charset="0"/>
                <a:ea typeface="黑体" panose="02010609060101010101" pitchFamily="49" charset="-122"/>
                <a:cs typeface="Times New Roman" panose="02020603050405020304" pitchFamily="18" charset="0"/>
              </a:rPr>
              <a:t>缺失</a:t>
            </a:r>
          </a:p>
        </p:txBody>
      </p:sp>
    </p:spTree>
    <p:extLst>
      <p:ext uri="{BB962C8B-B14F-4D97-AF65-F5344CB8AC3E}">
        <p14:creationId xmlns:p14="http://schemas.microsoft.com/office/powerpoint/2010/main" val="34724409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3188373"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4.4 Virtual Memory</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 name="矩形 1"/>
          <p:cNvSpPr/>
          <p:nvPr/>
        </p:nvSpPr>
        <p:spPr>
          <a:xfrm>
            <a:off x="170718" y="1108076"/>
            <a:ext cx="8762875" cy="5452775"/>
          </a:xfrm>
          <a:prstGeom prst="rect">
            <a:avLst/>
          </a:prstGeom>
        </p:spPr>
        <p:txBody>
          <a:bodyPr wrap="square">
            <a:spAutoFit/>
          </a:bodyPr>
          <a:lstStyle/>
          <a:p>
            <a:pPr lvl="1" indent="-457200" algn="just">
              <a:lnSpc>
                <a:spcPts val="2900"/>
              </a:lnSpc>
              <a:spcBef>
                <a:spcPts val="600"/>
              </a:spcBef>
              <a:spcAft>
                <a:spcPts val="0"/>
              </a:spcAft>
              <a:buSzPct val="100000"/>
              <a:buFont typeface="Symbol" panose="05050102010706020507" pitchFamily="18" charset="2"/>
              <a:buChar char="¨"/>
            </a:pP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A TLB miss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can be handled in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software or hardware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because it requires only a short sequence of operations to copy a valid page table entry from memory into the TLB. </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TLB</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缺失可用软件或硬件处理</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因为只需要小段操作将有效的页表入口从内存拷贝到</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TLB</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中</a:t>
            </a:r>
          </a:p>
          <a:p>
            <a:pPr lvl="1" indent="-457200" algn="just">
              <a:lnSpc>
                <a:spcPts val="2900"/>
              </a:lnSpc>
              <a:spcBef>
                <a:spcPts val="600"/>
              </a:spcBef>
              <a:spcAft>
                <a:spcPts val="0"/>
              </a:spcAft>
              <a:buSzPct val="100000"/>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Handling page fault requires using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exception mechanism</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to interrupt the active process, transferring control to OS, and later resuming.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处理页故障要用异常机制来中断活动进程</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将控制移交给</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OS,</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之后再恢复</a:t>
            </a:r>
          </a:p>
          <a:p>
            <a:pPr lvl="1" indent="-457200" algn="just">
              <a:lnSpc>
                <a:spcPts val="2900"/>
              </a:lnSpc>
              <a:spcBef>
                <a:spcPts val="600"/>
              </a:spcBef>
              <a:spcAft>
                <a:spcPts val="0"/>
              </a:spcAft>
              <a:buSzPct val="100000"/>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To restart the instruction after page fault is handled, the PC of the instruction that caused page fault must be saved.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Exception program counter (EPC)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is used to hold this value.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要在处理完页故障后重新启动指令</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就必须保存导致页故障指令的</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PC,</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异常程序计数器</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(EPC)</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就用来保存此值</a:t>
            </a:r>
          </a:p>
        </p:txBody>
      </p:sp>
    </p:spTree>
    <p:extLst>
      <p:ext uri="{BB962C8B-B14F-4D97-AF65-F5344CB8AC3E}">
        <p14:creationId xmlns:p14="http://schemas.microsoft.com/office/powerpoint/2010/main" val="1372781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3188373"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4.4 Virtual Memory</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 name="矩形 1"/>
          <p:cNvSpPr/>
          <p:nvPr/>
        </p:nvSpPr>
        <p:spPr>
          <a:xfrm>
            <a:off x="170718" y="1007893"/>
            <a:ext cx="8762875" cy="5670783"/>
          </a:xfrm>
          <a:prstGeom prst="rect">
            <a:avLst/>
          </a:prstGeom>
        </p:spPr>
        <p:txBody>
          <a:bodyPr wrap="square">
            <a:spAutoFit/>
          </a:bodyPr>
          <a:lstStyle/>
          <a:p>
            <a:pPr lvl="1" indent="-457200" algn="just">
              <a:lnSpc>
                <a:spcPts val="2900"/>
              </a:lnSpc>
              <a:spcBef>
                <a:spcPts val="600"/>
              </a:spcBef>
              <a:spcAft>
                <a:spcPts val="0"/>
              </a:spcAft>
              <a:buSzPct val="100000"/>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Once OS knows the virtual address that caused the page fault, it must complete 3 steps:</a:t>
            </a:r>
          </a:p>
          <a:p>
            <a:pPr lvl="1" indent="457200" algn="just">
              <a:lnSpc>
                <a:spcPts val="2900"/>
              </a:lnSpc>
              <a:spcBef>
                <a:spcPts val="0"/>
              </a:spcBef>
              <a:spcAft>
                <a:spcPts val="0"/>
              </a:spcAft>
              <a:buSzPct val="50000"/>
              <a:buFont typeface="Wingdings" panose="05000000000000000000" pitchFamily="2" charset="2"/>
              <a:buChar char="Ø"/>
            </a:pPr>
            <a:r>
              <a:rPr lang="en-US" altLang="zh-CN" sz="21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Step1:</a:t>
            </a:r>
            <a:r>
              <a:rPr lang="en-US" altLang="zh-CN" sz="2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Look up page table entry using virtual address and find location of the referenced page on disk. </a:t>
            </a:r>
            <a:r>
              <a:rPr lang="zh-CN" altLang="en-US" sz="21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用虚拟地址找到页表入口</a:t>
            </a:r>
            <a:r>
              <a:rPr lang="en-US" altLang="zh-CN" sz="21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1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并在磁盘上找到被引用页的地址</a:t>
            </a:r>
          </a:p>
          <a:p>
            <a:pPr lvl="1" indent="457200" algn="just">
              <a:lnSpc>
                <a:spcPts val="2900"/>
              </a:lnSpc>
              <a:spcBef>
                <a:spcPts val="0"/>
              </a:spcBef>
              <a:spcAft>
                <a:spcPts val="0"/>
              </a:spcAft>
              <a:buSzPct val="50000"/>
              <a:buFont typeface="Wingdings" panose="05000000000000000000" pitchFamily="2" charset="2"/>
              <a:buChar char="Ø"/>
            </a:pPr>
            <a:r>
              <a:rPr lang="en-US" altLang="zh-CN" sz="21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Step2:</a:t>
            </a:r>
            <a:r>
              <a:rPr lang="en-US" altLang="zh-CN" sz="2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Choose a physical page to replace; if chosen page is dirty, it must be written out to disk before we bring a new virtual page into the physical page. </a:t>
            </a:r>
            <a:r>
              <a:rPr lang="zh-CN" altLang="en-US" sz="21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选择要替换的物理页</a:t>
            </a:r>
            <a:r>
              <a:rPr lang="en-US" altLang="zh-CN" sz="21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1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如果选择的页脏</a:t>
            </a:r>
            <a:r>
              <a:rPr lang="en-US" altLang="zh-CN" sz="21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1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就必须先写回磁盘</a:t>
            </a:r>
            <a:r>
              <a:rPr lang="en-US" altLang="zh-CN" sz="21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p>
          <a:p>
            <a:pPr lvl="1" indent="457200" algn="just">
              <a:lnSpc>
                <a:spcPts val="2900"/>
              </a:lnSpc>
              <a:spcBef>
                <a:spcPts val="0"/>
              </a:spcBef>
              <a:spcAft>
                <a:spcPts val="0"/>
              </a:spcAft>
              <a:buSzPct val="50000"/>
              <a:buFont typeface="Wingdings" panose="05000000000000000000" pitchFamily="2" charset="2"/>
              <a:buChar char="Ø"/>
            </a:pPr>
            <a:r>
              <a:rPr lang="en-US" altLang="zh-CN" sz="21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Step3:</a:t>
            </a:r>
            <a:r>
              <a:rPr lang="en-US" altLang="zh-CN" sz="2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Start a read to bring the referenced page from disk into the chosen physical page.  </a:t>
            </a:r>
            <a:r>
              <a:rPr lang="zh-CN" altLang="en-US" sz="21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将该页从磁盘读到选择的物理页中</a:t>
            </a:r>
          </a:p>
          <a:p>
            <a:pPr lvl="1" indent="457200" algn="just">
              <a:lnSpc>
                <a:spcPts val="2900"/>
              </a:lnSpc>
              <a:spcBef>
                <a:spcPts val="0"/>
              </a:spcBef>
              <a:spcAft>
                <a:spcPts val="0"/>
              </a:spcAft>
              <a:buSzPct val="50000"/>
              <a:buFont typeface="Wingdings" panose="05000000000000000000" pitchFamily="2" charset="2"/>
              <a:buChar char="Ø"/>
            </a:pPr>
            <a:r>
              <a:rPr lang="en-US" altLang="zh-CN" sz="2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The last step will take millions of clock cycle; so OS will usually select another process to execute until disk access completes.   </a:t>
            </a:r>
            <a:r>
              <a:rPr lang="zh-CN" altLang="en-US" sz="21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最后一个步骤需要数百万个周期</a:t>
            </a:r>
            <a:r>
              <a:rPr lang="en-US" altLang="zh-CN" sz="21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1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所以</a:t>
            </a:r>
            <a:r>
              <a:rPr lang="en-US" altLang="zh-CN" sz="21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OS</a:t>
            </a:r>
            <a:r>
              <a:rPr lang="zh-CN" altLang="en-US" sz="21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通常选择另一个进程执行直至磁盘访问完成</a:t>
            </a:r>
            <a:r>
              <a:rPr lang="en-US" altLang="zh-CN" sz="21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8516498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3188373"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4.4 Virtual Memory</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 name="矩形 1"/>
          <p:cNvSpPr/>
          <p:nvPr/>
        </p:nvSpPr>
        <p:spPr>
          <a:xfrm>
            <a:off x="23410" y="1105278"/>
            <a:ext cx="8865778" cy="3144451"/>
          </a:xfrm>
          <a:prstGeom prst="rect">
            <a:avLst/>
          </a:prstGeom>
        </p:spPr>
        <p:txBody>
          <a:bodyPr wrap="square">
            <a:spAutoFit/>
          </a:bodyPr>
          <a:lstStyle/>
          <a:p>
            <a:pPr lvl="1" indent="-457200" algn="just">
              <a:lnSpc>
                <a:spcPts val="2900"/>
              </a:lnSpc>
              <a:spcBef>
                <a:spcPts val="600"/>
              </a:spcBef>
              <a:spcAft>
                <a:spcPts val="0"/>
              </a:spcAft>
              <a:buSzPct val="100000"/>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When read from disk is complete, OS restore state of process that caused page fault and execute instruction that returns from exception.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从磁盘读完后</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,OS</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恢复导致页故障进程的状态</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执行从异常返回的指令</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p>
          <a:p>
            <a:pPr lvl="1" indent="-457200" algn="just">
              <a:lnSpc>
                <a:spcPts val="2900"/>
              </a:lnSpc>
              <a:spcBef>
                <a:spcPts val="600"/>
              </a:spcBef>
              <a:spcAft>
                <a:spcPts val="0"/>
              </a:spcAft>
              <a:buSzPct val="100000"/>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The user process then re-executes the instruction that faulted, accesses the requested page successfully, and continues execution.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用户进程重新执行故障的指令</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成功地访问所需的页</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并继续执行</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16011409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8261877"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4.5 A Common Framework for Memory Hierarchies </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 name="矩形 1"/>
          <p:cNvSpPr/>
          <p:nvPr/>
        </p:nvSpPr>
        <p:spPr>
          <a:xfrm>
            <a:off x="170718" y="1120672"/>
            <a:ext cx="8762875" cy="3901068"/>
          </a:xfrm>
          <a:prstGeom prst="rect">
            <a:avLst/>
          </a:prstGeom>
        </p:spPr>
        <p:txBody>
          <a:bodyPr wrap="square">
            <a:spAutoFit/>
          </a:bodyPr>
          <a:lstStyle/>
          <a:p>
            <a:pPr lvl="1" indent="-457200" algn="just">
              <a:lnSpc>
                <a:spcPts val="2900"/>
              </a:lnSpc>
              <a:spcBef>
                <a:spcPts val="600"/>
              </a:spcBef>
              <a:spcAft>
                <a:spcPts val="0"/>
              </a:spcAft>
              <a:buSzPct val="100000"/>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We will discuss the common operational aspects of memory hierarchies and how these determine their behavior.</a:t>
            </a:r>
          </a:p>
          <a:p>
            <a:pPr lvl="1" indent="-457200" algn="just">
              <a:lnSpc>
                <a:spcPts val="2900"/>
              </a:lnSpc>
              <a:spcBef>
                <a:spcPts val="600"/>
              </a:spcBef>
              <a:spcAft>
                <a:spcPts val="0"/>
              </a:spcAft>
              <a:buSzPct val="100000"/>
              <a:buFont typeface="Symbol" panose="05050102010706020507" pitchFamily="18" charset="2"/>
              <a:buChar char="¨"/>
            </a:pPr>
            <a:endPar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lvl="1" indent="-457200" algn="just">
              <a:lnSpc>
                <a:spcPts val="2900"/>
              </a:lnSpc>
              <a:spcBef>
                <a:spcPts val="600"/>
              </a:spcBef>
              <a:spcAft>
                <a:spcPts val="0"/>
              </a:spcAft>
              <a:buSzPct val="100000"/>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We will examine these policies as a series of four questions that apply between any two levels of a memory hierarchy.</a:t>
            </a:r>
            <a:endPar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endParaRPr>
          </a:p>
          <a:p>
            <a:pPr lvl="1" indent="457200" algn="just">
              <a:lnSpc>
                <a:spcPts val="2900"/>
              </a:lnSpc>
              <a:spcBef>
                <a:spcPts val="600"/>
              </a:spcBef>
              <a:spcAft>
                <a:spcPts val="0"/>
              </a:spcAft>
              <a:buSzPct val="50000"/>
              <a:buFont typeface="Wingdings" panose="05000000000000000000" pitchFamily="2" charset="2"/>
              <a:buChar char="Ø"/>
            </a:pP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Where can a block be placed?</a:t>
            </a:r>
          </a:p>
          <a:p>
            <a:pPr lvl="1" indent="457200" algn="just">
              <a:lnSpc>
                <a:spcPts val="2900"/>
              </a:lnSpc>
              <a:spcBef>
                <a:spcPts val="600"/>
              </a:spcBef>
              <a:spcAft>
                <a:spcPts val="0"/>
              </a:spcAft>
              <a:buSzPct val="50000"/>
              <a:buFont typeface="Wingdings" panose="05000000000000000000" pitchFamily="2" charset="2"/>
              <a:buChar char="Ø"/>
            </a:pP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How is a block found?</a:t>
            </a:r>
          </a:p>
          <a:p>
            <a:pPr lvl="1" indent="457200" algn="just">
              <a:lnSpc>
                <a:spcPts val="2900"/>
              </a:lnSpc>
              <a:spcBef>
                <a:spcPts val="600"/>
              </a:spcBef>
              <a:spcAft>
                <a:spcPts val="0"/>
              </a:spcAft>
              <a:buSzPct val="50000"/>
              <a:buFont typeface="Wingdings" panose="05000000000000000000" pitchFamily="2" charset="2"/>
              <a:buChar char="Ø"/>
            </a:pP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Which block should be replaced on a cache miss?</a:t>
            </a:r>
          </a:p>
          <a:p>
            <a:pPr lvl="1" indent="457200" algn="just">
              <a:lnSpc>
                <a:spcPts val="2900"/>
              </a:lnSpc>
              <a:spcBef>
                <a:spcPts val="600"/>
              </a:spcBef>
              <a:spcAft>
                <a:spcPts val="0"/>
              </a:spcAft>
              <a:buSzPct val="50000"/>
              <a:buFont typeface="Wingdings" panose="05000000000000000000" pitchFamily="2" charset="2"/>
              <a:buChar char="Ø"/>
            </a:pP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What happens on a write?</a:t>
            </a:r>
          </a:p>
        </p:txBody>
      </p:sp>
    </p:spTree>
    <p:extLst>
      <p:ext uri="{BB962C8B-B14F-4D97-AF65-F5344CB8AC3E}">
        <p14:creationId xmlns:p14="http://schemas.microsoft.com/office/powerpoint/2010/main" val="24488723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8261877"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4.5 A Common Framework for Memory Hierarchies </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 name="矩形 1"/>
          <p:cNvSpPr/>
          <p:nvPr/>
        </p:nvSpPr>
        <p:spPr>
          <a:xfrm>
            <a:off x="225868" y="1777900"/>
            <a:ext cx="8762875" cy="2772554"/>
          </a:xfrm>
          <a:prstGeom prst="rect">
            <a:avLst/>
          </a:prstGeom>
        </p:spPr>
        <p:txBody>
          <a:bodyPr wrap="square">
            <a:spAutoFit/>
          </a:bodyPr>
          <a:lstStyle/>
          <a:p>
            <a:pPr lvl="1" indent="-457200" algn="just">
              <a:lnSpc>
                <a:spcPts val="2900"/>
              </a:lnSpc>
              <a:spcBef>
                <a:spcPts val="600"/>
              </a:spcBef>
              <a:spcAft>
                <a:spcPts val="0"/>
              </a:spcAft>
              <a:buSzPct val="100000"/>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Block placement in the upper level of the hierarchy can use a range of schemes, from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direct mapped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to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set associative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to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fully associative</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一系列的方案</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从直接映像</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到组相联</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到全相联</a:t>
            </a:r>
            <a:endPar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endParaRPr>
          </a:p>
          <a:p>
            <a:pPr lvl="1" indent="-457200" algn="just">
              <a:lnSpc>
                <a:spcPts val="2900"/>
              </a:lnSpc>
              <a:spcBef>
                <a:spcPts val="600"/>
              </a:spcBef>
              <a:spcAft>
                <a:spcPts val="0"/>
              </a:spcAft>
              <a:buSzPct val="100000"/>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is variations on a set-associative: the number of sets and the number of blocks per set varies.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都是组相联的变形</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组数和每组内块数变化</a:t>
            </a:r>
            <a:endPar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Text Box 4"/>
          <p:cNvSpPr txBox="1">
            <a:spLocks noChangeArrowheads="1"/>
          </p:cNvSpPr>
          <p:nvPr/>
        </p:nvSpPr>
        <p:spPr bwMode="auto">
          <a:xfrm>
            <a:off x="1208547" y="1112819"/>
            <a:ext cx="6696744" cy="52540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defRPr>
            </a:lvl9pPr>
          </a:lstStyle>
          <a:p>
            <a:pPr algn="ctr">
              <a:spcBef>
                <a:spcPct val="50000"/>
              </a:spcBef>
            </a:pPr>
            <a:r>
              <a:rPr lang="en-US" altLang="zh-CN" sz="2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Where Can a Block Be Placed?  </a:t>
            </a:r>
            <a:endParaRPr lang="zh-CN" altLang="en-US" sz="2800" b="1" dirty="0">
              <a:solidFill>
                <a:srgbClr val="A50021"/>
              </a:solidFill>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9" name="表格 8"/>
          <p:cNvGraphicFramePr>
            <a:graphicFrameLocks noGrp="1"/>
          </p:cNvGraphicFramePr>
          <p:nvPr>
            <p:extLst>
              <p:ext uri="{D42A27DB-BD31-4B8C-83A1-F6EECF244321}">
                <p14:modId xmlns:p14="http://schemas.microsoft.com/office/powerpoint/2010/main" val="408617343"/>
              </p:ext>
            </p:extLst>
          </p:nvPr>
        </p:nvGraphicFramePr>
        <p:xfrm>
          <a:off x="683568" y="4662157"/>
          <a:ext cx="8064895" cy="1727003"/>
        </p:xfrm>
        <a:graphic>
          <a:graphicData uri="http://schemas.openxmlformats.org/drawingml/2006/table">
            <a:tbl>
              <a:tblPr firstRow="1" bandRow="1">
                <a:tableStyleId>{21E4AEA4-8DFA-4A89-87EB-49C32662AFE0}</a:tableStyleId>
              </a:tblPr>
              <a:tblGrid>
                <a:gridCol w="1944215">
                  <a:extLst>
                    <a:ext uri="{9D8B030D-6E8A-4147-A177-3AD203B41FA5}">
                      <a16:colId xmlns:a16="http://schemas.microsoft.com/office/drawing/2014/main" val="3086961642"/>
                    </a:ext>
                  </a:extLst>
                </a:gridCol>
                <a:gridCol w="2952328">
                  <a:extLst>
                    <a:ext uri="{9D8B030D-6E8A-4147-A177-3AD203B41FA5}">
                      <a16:colId xmlns:a16="http://schemas.microsoft.com/office/drawing/2014/main" val="2449546572"/>
                    </a:ext>
                  </a:extLst>
                </a:gridCol>
                <a:gridCol w="3168352">
                  <a:extLst>
                    <a:ext uri="{9D8B030D-6E8A-4147-A177-3AD203B41FA5}">
                      <a16:colId xmlns:a16="http://schemas.microsoft.com/office/drawing/2014/main" val="1247203932"/>
                    </a:ext>
                  </a:extLst>
                </a:gridCol>
              </a:tblGrid>
              <a:tr h="358854">
                <a:tc>
                  <a:txBody>
                    <a:bodyPr/>
                    <a:lstStyle/>
                    <a:p>
                      <a:r>
                        <a:rPr lang="en-US" sz="1800" b="1" i="0" dirty="0">
                          <a:solidFill>
                            <a:schemeClr val="bg1"/>
                          </a:solidFill>
                          <a:effectLst/>
                          <a:latin typeface="Times New Roman" panose="02020603050405020304" pitchFamily="18" charset="0"/>
                          <a:cs typeface="Times New Roman" panose="02020603050405020304" pitchFamily="18" charset="0"/>
                        </a:rPr>
                        <a:t>Scheme name </a:t>
                      </a:r>
                      <a:endParaRPr lang="en-US" dirty="0">
                        <a:solidFill>
                          <a:schemeClr val="bg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i="0" dirty="0">
                          <a:solidFill>
                            <a:schemeClr val="bg1"/>
                          </a:solidFill>
                          <a:effectLst/>
                          <a:latin typeface="Times New Roman" panose="02020603050405020304" pitchFamily="18" charset="0"/>
                          <a:cs typeface="Times New Roman" panose="02020603050405020304" pitchFamily="18" charset="0"/>
                        </a:rPr>
                        <a:t>Number of sets </a:t>
                      </a:r>
                      <a:endParaRPr lang="en-US" dirty="0">
                        <a:solidFill>
                          <a:schemeClr val="bg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i="0" dirty="0">
                          <a:solidFill>
                            <a:schemeClr val="bg1"/>
                          </a:solidFill>
                          <a:effectLst/>
                          <a:latin typeface="Times New Roman" panose="02020603050405020304" pitchFamily="18" charset="0"/>
                          <a:cs typeface="Times New Roman" panose="02020603050405020304" pitchFamily="18" charset="0"/>
                        </a:rPr>
                        <a:t>Blocks per set</a:t>
                      </a:r>
                      <a:endParaRPr lang="en-US" dirty="0">
                        <a:solidFill>
                          <a:schemeClr val="bg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4245687"/>
                  </a:ext>
                </a:extLst>
              </a:tr>
              <a:tr h="338036">
                <a:tc>
                  <a:txBody>
                    <a:bodyPr/>
                    <a:lstStyle/>
                    <a:p>
                      <a:r>
                        <a:rPr lang="en-US" sz="1600" b="1" i="0" dirty="0">
                          <a:solidFill>
                            <a:srgbClr val="000000"/>
                          </a:solidFill>
                          <a:effectLst/>
                          <a:latin typeface="Times New Roman" panose="02020603050405020304" pitchFamily="18" charset="0"/>
                          <a:cs typeface="Times New Roman" panose="02020603050405020304" pitchFamily="18" charset="0"/>
                        </a:rPr>
                        <a:t>Direct mapped </a:t>
                      </a:r>
                      <a:endParaRPr lang="en-US"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i="0" dirty="0">
                          <a:solidFill>
                            <a:srgbClr val="000000"/>
                          </a:solidFill>
                          <a:effectLst/>
                          <a:latin typeface="Times New Roman" panose="02020603050405020304" pitchFamily="18" charset="0"/>
                          <a:cs typeface="Times New Roman" panose="02020603050405020304" pitchFamily="18" charset="0"/>
                        </a:rPr>
                        <a:t>Number of blocks in cache </a:t>
                      </a:r>
                      <a:endParaRPr lang="en-US"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600" b="1" i="0">
                          <a:solidFill>
                            <a:srgbClr val="000000"/>
                          </a:solidFill>
                          <a:effectLst/>
                          <a:latin typeface="Times New Roman" panose="02020603050405020304" pitchFamily="18" charset="0"/>
                          <a:cs typeface="Times New Roman" panose="02020603050405020304" pitchFamily="18" charset="0"/>
                        </a:rPr>
                        <a:t>1</a:t>
                      </a:r>
                      <a:endParaRPr lang="zh-CN" altLang="en-US">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0065165"/>
                  </a:ext>
                </a:extLst>
              </a:tr>
              <a:tr h="444087">
                <a:tc>
                  <a:txBody>
                    <a:bodyPr/>
                    <a:lstStyle/>
                    <a:p>
                      <a:r>
                        <a:rPr lang="en-US" sz="1600" b="1" i="0" dirty="0">
                          <a:solidFill>
                            <a:srgbClr val="000000"/>
                          </a:solidFill>
                          <a:effectLst/>
                          <a:latin typeface="Times New Roman" panose="02020603050405020304" pitchFamily="18" charset="0"/>
                          <a:cs typeface="Times New Roman" panose="02020603050405020304" pitchFamily="18" charset="0"/>
                        </a:rPr>
                        <a:t>Set associative </a:t>
                      </a:r>
                      <a:endParaRPr lang="en-US"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i="0">
                          <a:solidFill>
                            <a:srgbClr val="000000"/>
                          </a:solidFill>
                          <a:effectLst/>
                          <a:latin typeface="Times New Roman" panose="02020603050405020304" pitchFamily="18" charset="0"/>
                          <a:cs typeface="Times New Roman" panose="02020603050405020304" pitchFamily="18" charset="0"/>
                        </a:rPr>
                        <a:t>Number of blocks in cache</a:t>
                      </a:r>
                      <a:br>
                        <a:rPr lang="en-US" sz="1600" b="1" i="0">
                          <a:solidFill>
                            <a:srgbClr val="000000"/>
                          </a:solidFill>
                          <a:effectLst/>
                          <a:latin typeface="Times New Roman" panose="02020603050405020304" pitchFamily="18" charset="0"/>
                          <a:cs typeface="Times New Roman" panose="02020603050405020304" pitchFamily="18" charset="0"/>
                        </a:rPr>
                      </a:br>
                      <a:r>
                        <a:rPr lang="en-US" sz="1600" b="1" i="0">
                          <a:solidFill>
                            <a:srgbClr val="000000"/>
                          </a:solidFill>
                          <a:effectLst/>
                          <a:latin typeface="Times New Roman" panose="02020603050405020304" pitchFamily="18" charset="0"/>
                          <a:cs typeface="Times New Roman" panose="02020603050405020304" pitchFamily="18" charset="0"/>
                        </a:rPr>
                        <a:t>associativity</a:t>
                      </a:r>
                      <a:endParaRPr lang="en-US">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i="0" dirty="0">
                          <a:solidFill>
                            <a:srgbClr val="000000"/>
                          </a:solidFill>
                          <a:effectLst/>
                          <a:latin typeface="Times New Roman" panose="02020603050405020304" pitchFamily="18" charset="0"/>
                          <a:cs typeface="Times New Roman" panose="02020603050405020304" pitchFamily="18" charset="0"/>
                        </a:rPr>
                        <a:t>Associativity (typically 2-8)</a:t>
                      </a:r>
                      <a:endParaRPr lang="en-US"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239673"/>
                  </a:ext>
                </a:extLst>
              </a:tr>
              <a:tr h="444087">
                <a:tc>
                  <a:txBody>
                    <a:bodyPr/>
                    <a:lstStyle/>
                    <a:p>
                      <a:r>
                        <a:rPr lang="en-US" sz="1600" b="1" i="0">
                          <a:solidFill>
                            <a:srgbClr val="000000"/>
                          </a:solidFill>
                          <a:effectLst/>
                          <a:latin typeface="Times New Roman" panose="02020603050405020304" pitchFamily="18" charset="0"/>
                          <a:cs typeface="Times New Roman" panose="02020603050405020304" pitchFamily="18" charset="0"/>
                        </a:rPr>
                        <a:t>Fully associative </a:t>
                      </a:r>
                      <a:endParaRPr lang="en-US">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600" b="1" i="0">
                          <a:solidFill>
                            <a:srgbClr val="000000"/>
                          </a:solidFill>
                          <a:effectLst/>
                          <a:latin typeface="Times New Roman" panose="02020603050405020304" pitchFamily="18" charset="0"/>
                          <a:cs typeface="Times New Roman" panose="02020603050405020304" pitchFamily="18" charset="0"/>
                        </a:rPr>
                        <a:t>1 </a:t>
                      </a:r>
                      <a:endParaRPr lang="zh-CN" altLang="en-US">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i="0" dirty="0">
                          <a:solidFill>
                            <a:srgbClr val="000000"/>
                          </a:solidFill>
                          <a:effectLst/>
                          <a:latin typeface="Times New Roman" panose="02020603050405020304" pitchFamily="18" charset="0"/>
                          <a:cs typeface="Times New Roman" panose="02020603050405020304" pitchFamily="18" charset="0"/>
                        </a:rPr>
                        <a:t>Number of blocks in the</a:t>
                      </a:r>
                      <a:r>
                        <a:rPr lang="en-US" sz="1600" b="1" i="0" baseline="0" dirty="0">
                          <a:solidFill>
                            <a:srgbClr val="000000"/>
                          </a:solidFill>
                          <a:effectLst/>
                          <a:latin typeface="Times New Roman" panose="02020603050405020304" pitchFamily="18" charset="0"/>
                          <a:cs typeface="Times New Roman" panose="02020603050405020304" pitchFamily="18" charset="0"/>
                        </a:rPr>
                        <a:t> </a:t>
                      </a:r>
                      <a:r>
                        <a:rPr lang="en-US" sz="1600" b="1" i="0" dirty="0">
                          <a:solidFill>
                            <a:srgbClr val="000000"/>
                          </a:solidFill>
                          <a:effectLst/>
                          <a:latin typeface="Times New Roman" panose="02020603050405020304" pitchFamily="18" charset="0"/>
                          <a:cs typeface="Times New Roman" panose="02020603050405020304" pitchFamily="18" charset="0"/>
                        </a:rPr>
                        <a:t>cache</a:t>
                      </a:r>
                      <a:endParaRPr lang="en-US"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4232361"/>
                  </a:ext>
                </a:extLst>
              </a:tr>
            </a:tbl>
          </a:graphicData>
        </a:graphic>
      </p:graphicFrame>
    </p:spTree>
    <p:extLst>
      <p:ext uri="{BB962C8B-B14F-4D97-AF65-F5344CB8AC3E}">
        <p14:creationId xmlns:p14="http://schemas.microsoft.com/office/powerpoint/2010/main" val="7551121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8261877"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4.5 A Common Framework for Memory Hierarchies </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 name="矩形 1"/>
          <p:cNvSpPr/>
          <p:nvPr/>
        </p:nvSpPr>
        <p:spPr>
          <a:xfrm>
            <a:off x="225868" y="1777900"/>
            <a:ext cx="8762875" cy="2376100"/>
          </a:xfrm>
          <a:prstGeom prst="rect">
            <a:avLst/>
          </a:prstGeom>
        </p:spPr>
        <p:txBody>
          <a:bodyPr wrap="square">
            <a:spAutoFit/>
          </a:bodyPr>
          <a:lstStyle/>
          <a:p>
            <a:pPr lvl="1" indent="-457200" algn="just">
              <a:lnSpc>
                <a:spcPts val="2900"/>
              </a:lnSpc>
              <a:spcBef>
                <a:spcPts val="600"/>
              </a:spcBef>
              <a:spcAft>
                <a:spcPts val="0"/>
              </a:spcAft>
              <a:buSzPct val="100000"/>
              <a:buFont typeface="Symbol" panose="05050102010706020507" pitchFamily="18" charset="2"/>
              <a:buChar char="¨"/>
            </a:pP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The advantage of increasing the degree of associativity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is that it usually decrease the miss rate.</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提高相联性的优势是通常降低缺失率</a:t>
            </a:r>
            <a:endPar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endParaRPr>
          </a:p>
          <a:p>
            <a:pPr lvl="1" indent="-457200" algn="just">
              <a:lnSpc>
                <a:spcPts val="2900"/>
              </a:lnSpc>
              <a:spcBef>
                <a:spcPts val="600"/>
              </a:spcBef>
              <a:spcAft>
                <a:spcPts val="0"/>
              </a:spcAft>
              <a:buSzPct val="100000"/>
              <a:buFont typeface="Symbol" panose="05050102010706020507" pitchFamily="18" charset="2"/>
              <a:buChar char="¨"/>
            </a:pP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miss rate improvement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comes from reducing misses that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compete</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for the same location.</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缺失率的改进来自于对同一位置竞争引起的缺失降低</a:t>
            </a:r>
          </a:p>
        </p:txBody>
      </p:sp>
      <p:sp>
        <p:nvSpPr>
          <p:cNvPr id="7" name="Text Box 4"/>
          <p:cNvSpPr txBox="1">
            <a:spLocks noChangeArrowheads="1"/>
          </p:cNvSpPr>
          <p:nvPr/>
        </p:nvSpPr>
        <p:spPr bwMode="auto">
          <a:xfrm>
            <a:off x="1208547" y="1112819"/>
            <a:ext cx="6696744" cy="52540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defRPr>
            </a:lvl9pPr>
          </a:lstStyle>
          <a:p>
            <a:pPr algn="ctr">
              <a:spcBef>
                <a:spcPct val="50000"/>
              </a:spcBef>
            </a:pPr>
            <a:r>
              <a:rPr lang="en-US" altLang="zh-CN" sz="2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Where Can a Block Be Placed?  </a:t>
            </a:r>
            <a:endParaRPr lang="zh-CN" altLang="en-US" sz="2800" b="1" dirty="0">
              <a:solidFill>
                <a:srgbClr val="A50021"/>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5473186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8261877"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4.5 A Common Framework for Memory Hierarchies </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 name="矩形 1"/>
          <p:cNvSpPr/>
          <p:nvPr/>
        </p:nvSpPr>
        <p:spPr>
          <a:xfrm>
            <a:off x="225868" y="1772816"/>
            <a:ext cx="8762875" cy="2376100"/>
          </a:xfrm>
          <a:prstGeom prst="rect">
            <a:avLst/>
          </a:prstGeom>
        </p:spPr>
        <p:txBody>
          <a:bodyPr wrap="square">
            <a:spAutoFit/>
          </a:bodyPr>
          <a:lstStyle/>
          <a:p>
            <a:pPr lvl="1" indent="-457200" algn="just">
              <a:lnSpc>
                <a:spcPts val="2900"/>
              </a:lnSpc>
              <a:spcBef>
                <a:spcPts val="600"/>
              </a:spcBef>
              <a:spcAft>
                <a:spcPts val="0"/>
              </a:spcAft>
              <a:buSzPct val="100000"/>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As cache sizes grow, improvement from associativity is constant or increases slightly;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随着</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大小增加</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来自相联性的改进是恒定的或者略微增加</a:t>
            </a:r>
          </a:p>
          <a:p>
            <a:pPr lvl="1" indent="-457200" algn="just">
              <a:lnSpc>
                <a:spcPts val="2900"/>
              </a:lnSpc>
              <a:spcBef>
                <a:spcPts val="600"/>
              </a:spcBef>
              <a:spcAft>
                <a:spcPts val="0"/>
              </a:spcAft>
              <a:buSzPct val="100000"/>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The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potential disadvantages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of associativity are increased cost and slower access time.</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相联性的潜在劣势是成本增加和访问时间变慢</a:t>
            </a:r>
          </a:p>
        </p:txBody>
      </p:sp>
      <p:sp>
        <p:nvSpPr>
          <p:cNvPr id="7" name="Text Box 4"/>
          <p:cNvSpPr txBox="1">
            <a:spLocks noChangeArrowheads="1"/>
          </p:cNvSpPr>
          <p:nvPr/>
        </p:nvSpPr>
        <p:spPr bwMode="auto">
          <a:xfrm>
            <a:off x="1208547" y="1112819"/>
            <a:ext cx="6696744" cy="52540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defRPr>
            </a:lvl9pPr>
          </a:lstStyle>
          <a:p>
            <a:pPr algn="ctr">
              <a:spcBef>
                <a:spcPct val="50000"/>
              </a:spcBef>
            </a:pPr>
            <a:r>
              <a:rPr lang="en-US" altLang="zh-CN" sz="2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Where Can a Block Be Placed?  </a:t>
            </a:r>
            <a:endParaRPr lang="zh-CN" altLang="en-US" sz="2800" b="1" dirty="0">
              <a:solidFill>
                <a:srgbClr val="A50021"/>
              </a:solidFill>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4" name="图片 3">
            <a:extLst>
              <a:ext uri="{FF2B5EF4-FFF2-40B4-BE49-F238E27FC236}">
                <a16:creationId xmlns:a16="http://schemas.microsoft.com/office/drawing/2014/main" id="{8877EDCF-265D-1FE4-D5F0-72BAC6C426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1680" y="3789040"/>
            <a:ext cx="4040952" cy="2998522"/>
          </a:xfrm>
          <a:prstGeom prst="rect">
            <a:avLst/>
          </a:prstGeom>
        </p:spPr>
      </p:pic>
    </p:spTree>
    <p:extLst>
      <p:ext uri="{BB962C8B-B14F-4D97-AF65-F5344CB8AC3E}">
        <p14:creationId xmlns:p14="http://schemas.microsoft.com/office/powerpoint/2010/main" val="10258215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2976777" cy="479747"/>
          </a:xfrm>
        </p:spPr>
        <p:txBody>
          <a:bodyPr/>
          <a:lstStyle/>
          <a:p>
            <a:r>
              <a:rPr lang="en-US" altLang="zh-CN" sz="3200" dirty="0">
                <a:solidFill>
                  <a:srgbClr val="800000"/>
                </a:solidFill>
                <a:latin typeface="Times New Roman" panose="02020603050405020304" pitchFamily="18" charset="0"/>
                <a:ea typeface="宋体" panose="02010600030101010101" pitchFamily="2" charset="-122"/>
              </a:rPr>
              <a:t>4.1 Introduction</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9" name="Text Box 19"/>
          <p:cNvSpPr txBox="1">
            <a:spLocks noChangeArrowheads="1"/>
          </p:cNvSpPr>
          <p:nvPr/>
        </p:nvSpPr>
        <p:spPr bwMode="auto">
          <a:xfrm>
            <a:off x="117978" y="1143346"/>
            <a:ext cx="8774502" cy="5178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eaLnBrk="0" fontAlgn="base" hangingPunct="0">
              <a:spcBef>
                <a:spcPct val="0"/>
              </a:spcBef>
              <a:spcAft>
                <a:spcPct val="0"/>
              </a:spcAft>
              <a:defRPr sz="2400">
                <a:solidFill>
                  <a:schemeClr val="accent1"/>
                </a:solidFill>
                <a:latin typeface="Arial" panose="020B0604020202020204" pitchFamily="34" charset="0"/>
              </a:defRPr>
            </a:lvl6pPr>
            <a:lvl7pPr marL="2971800" indent="-228600" eaLnBrk="0" fontAlgn="base" hangingPunct="0">
              <a:spcBef>
                <a:spcPct val="0"/>
              </a:spcBef>
              <a:spcAft>
                <a:spcPct val="0"/>
              </a:spcAft>
              <a:defRPr sz="2400">
                <a:solidFill>
                  <a:schemeClr val="accent1"/>
                </a:solidFill>
                <a:latin typeface="Arial" panose="020B0604020202020204" pitchFamily="34" charset="0"/>
              </a:defRPr>
            </a:lvl7pPr>
            <a:lvl8pPr marL="3429000" indent="-228600" eaLnBrk="0" fontAlgn="base" hangingPunct="0">
              <a:spcBef>
                <a:spcPct val="0"/>
              </a:spcBef>
              <a:spcAft>
                <a:spcPct val="0"/>
              </a:spcAft>
              <a:defRPr sz="2400">
                <a:solidFill>
                  <a:schemeClr val="accent1"/>
                </a:solidFill>
                <a:latin typeface="Arial" panose="020B0604020202020204" pitchFamily="34" charset="0"/>
              </a:defRPr>
            </a:lvl8pPr>
            <a:lvl9pPr marL="3886200" indent="-228600" eaLnBrk="0" fontAlgn="base" hangingPunct="0">
              <a:spcBef>
                <a:spcPct val="0"/>
              </a:spcBef>
              <a:spcAft>
                <a:spcPct val="0"/>
              </a:spcAft>
              <a:defRPr sz="2400">
                <a:solidFill>
                  <a:schemeClr val="accent1"/>
                </a:solidFill>
                <a:latin typeface="Arial" panose="020B0604020202020204" pitchFamily="34" charset="0"/>
              </a:defRPr>
            </a:lvl9pPr>
          </a:lstStyle>
          <a:p>
            <a:pPr marL="457200" indent="-457200" algn="just">
              <a:spcBef>
                <a:spcPct val="20000"/>
              </a:spcBef>
              <a:buFont typeface="Symbol" panose="05050102010706020507" pitchFamily="18" charset="2"/>
              <a:buChar char="¨"/>
            </a:pP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Memory hierarchy influence the performance</a:t>
            </a:r>
          </a:p>
          <a:p>
            <a:pPr marL="457200" indent="-457200" algn="just">
              <a:spcBef>
                <a:spcPct val="20000"/>
              </a:spcBef>
              <a:buFont typeface="Symbol" panose="05050102010706020507" pitchFamily="18" charset="2"/>
              <a:buChar char="¨"/>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All programs spend much time accessing memory, so memory system is a major factor in determine performance. </a:t>
            </a:r>
            <a:r>
              <a:rPr lang="zh-CN" altLang="en-US"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所有程序都花费大量时间访问存储器</a:t>
            </a:r>
            <a:r>
              <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所以存储系统是决定性能的主要因素</a:t>
            </a:r>
          </a:p>
          <a:p>
            <a:pPr marL="457200" indent="-457200" algn="just">
              <a:spcBef>
                <a:spcPct val="20000"/>
              </a:spcBef>
              <a:buFont typeface="Symbol" panose="05050102010706020507" pitchFamily="18" charset="2"/>
              <a:buChar char="¨"/>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Programmers need to know how memory hierarchies work to get good performance. </a:t>
            </a:r>
            <a:r>
              <a:rPr lang="zh-CN" altLang="en-US"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程序员需要知道存储层次如何工作以得到好的性能</a:t>
            </a:r>
          </a:p>
          <a:p>
            <a:pPr marL="457200" indent="-457200" algn="just">
              <a:spcBef>
                <a:spcPct val="20000"/>
              </a:spcBef>
              <a:buFont typeface="Symbol" panose="05050102010706020507" pitchFamily="18" charset="2"/>
              <a:buChar char="¨"/>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Designers have developed sophisticated mechanisms for improving the performance of memory system.  </a:t>
            </a:r>
            <a:r>
              <a:rPr lang="zh-CN" altLang="en-US"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设计者已设计出复杂的机制来提高存储系统的性能</a:t>
            </a:r>
          </a:p>
        </p:txBody>
      </p:sp>
    </p:spTree>
    <p:extLst>
      <p:ext uri="{BB962C8B-B14F-4D97-AF65-F5344CB8AC3E}">
        <p14:creationId xmlns:p14="http://schemas.microsoft.com/office/powerpoint/2010/main" val="32002353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8261877"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4.5 A Common Framework for Memory Hierarchies </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 name="矩形 1"/>
          <p:cNvSpPr/>
          <p:nvPr/>
        </p:nvSpPr>
        <p:spPr>
          <a:xfrm>
            <a:off x="225868" y="1777900"/>
            <a:ext cx="8762875" cy="815288"/>
          </a:xfrm>
          <a:prstGeom prst="rect">
            <a:avLst/>
          </a:prstGeom>
        </p:spPr>
        <p:txBody>
          <a:bodyPr wrap="square">
            <a:spAutoFit/>
          </a:bodyPr>
          <a:lstStyle/>
          <a:p>
            <a:pPr lvl="1" indent="-457200" algn="just">
              <a:lnSpc>
                <a:spcPts val="2900"/>
              </a:lnSpc>
              <a:spcBef>
                <a:spcPts val="600"/>
              </a:spcBef>
              <a:spcAft>
                <a:spcPts val="0"/>
              </a:spcAft>
              <a:buSzPct val="100000"/>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Choice of how we locate a block depends on the block placement scheme.</a:t>
            </a:r>
          </a:p>
        </p:txBody>
      </p:sp>
      <p:sp>
        <p:nvSpPr>
          <p:cNvPr id="7" name="Text Box 4"/>
          <p:cNvSpPr txBox="1">
            <a:spLocks noChangeArrowheads="1"/>
          </p:cNvSpPr>
          <p:nvPr/>
        </p:nvSpPr>
        <p:spPr bwMode="auto">
          <a:xfrm>
            <a:off x="1208547" y="1112819"/>
            <a:ext cx="6696744" cy="52540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defRPr>
            </a:lvl9pPr>
          </a:lstStyle>
          <a:p>
            <a:pPr algn="ctr">
              <a:spcBef>
                <a:spcPct val="50000"/>
              </a:spcBef>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How Is a Block Found?</a:t>
            </a:r>
            <a:endParaRPr lang="zh-CN" altLang="en-US" sz="2800" b="1" dirty="0">
              <a:solidFill>
                <a:srgbClr val="A50021"/>
              </a:solidFill>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8" name="表格 7"/>
          <p:cNvGraphicFramePr>
            <a:graphicFrameLocks noGrp="1"/>
          </p:cNvGraphicFramePr>
          <p:nvPr>
            <p:extLst>
              <p:ext uri="{D42A27DB-BD31-4B8C-83A1-F6EECF244321}">
                <p14:modId xmlns:p14="http://schemas.microsoft.com/office/powerpoint/2010/main" val="2476684994"/>
              </p:ext>
            </p:extLst>
          </p:nvPr>
        </p:nvGraphicFramePr>
        <p:xfrm>
          <a:off x="755576" y="2996952"/>
          <a:ext cx="8064895" cy="2259774"/>
        </p:xfrm>
        <a:graphic>
          <a:graphicData uri="http://schemas.openxmlformats.org/drawingml/2006/table">
            <a:tbl>
              <a:tblPr firstRow="1" bandRow="1">
                <a:tableStyleId>{21E4AEA4-8DFA-4A89-87EB-49C32662AFE0}</a:tableStyleId>
              </a:tblPr>
              <a:tblGrid>
                <a:gridCol w="1944215">
                  <a:extLst>
                    <a:ext uri="{9D8B030D-6E8A-4147-A177-3AD203B41FA5}">
                      <a16:colId xmlns:a16="http://schemas.microsoft.com/office/drawing/2014/main" val="3086961642"/>
                    </a:ext>
                  </a:extLst>
                </a:gridCol>
                <a:gridCol w="2952328">
                  <a:extLst>
                    <a:ext uri="{9D8B030D-6E8A-4147-A177-3AD203B41FA5}">
                      <a16:colId xmlns:a16="http://schemas.microsoft.com/office/drawing/2014/main" val="2449546572"/>
                    </a:ext>
                  </a:extLst>
                </a:gridCol>
                <a:gridCol w="3168352">
                  <a:extLst>
                    <a:ext uri="{9D8B030D-6E8A-4147-A177-3AD203B41FA5}">
                      <a16:colId xmlns:a16="http://schemas.microsoft.com/office/drawing/2014/main" val="1247203932"/>
                    </a:ext>
                  </a:extLst>
                </a:gridCol>
              </a:tblGrid>
              <a:tr h="358854">
                <a:tc>
                  <a:txBody>
                    <a:bodyPr/>
                    <a:lstStyle/>
                    <a:p>
                      <a:r>
                        <a:rPr lang="en-US" sz="1800" b="1" i="0" dirty="0">
                          <a:solidFill>
                            <a:schemeClr val="bg1"/>
                          </a:solidFill>
                          <a:effectLst/>
                          <a:latin typeface="Times New Roman" panose="02020603050405020304" pitchFamily="18" charset="0"/>
                          <a:cs typeface="Times New Roman" panose="02020603050405020304" pitchFamily="18" charset="0"/>
                        </a:rPr>
                        <a:t>Associativity </a:t>
                      </a:r>
                      <a:endParaRPr lang="en-US" sz="1800" dirty="0">
                        <a:solidFill>
                          <a:schemeClr val="bg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i="0">
                          <a:solidFill>
                            <a:schemeClr val="bg1"/>
                          </a:solidFill>
                          <a:effectLst/>
                          <a:latin typeface="Times New Roman" panose="02020603050405020304" pitchFamily="18" charset="0"/>
                          <a:cs typeface="Times New Roman" panose="02020603050405020304" pitchFamily="18" charset="0"/>
                        </a:rPr>
                        <a:t>Location method </a:t>
                      </a:r>
                      <a:endParaRPr lang="en-US" sz="1800">
                        <a:solidFill>
                          <a:schemeClr val="bg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i="0" dirty="0">
                          <a:solidFill>
                            <a:schemeClr val="bg1"/>
                          </a:solidFill>
                          <a:effectLst/>
                          <a:latin typeface="Times New Roman" panose="02020603050405020304" pitchFamily="18" charset="0"/>
                          <a:cs typeface="Times New Roman" panose="02020603050405020304" pitchFamily="18" charset="0"/>
                        </a:rPr>
                        <a:t>Comparisons required</a:t>
                      </a:r>
                      <a:endParaRPr lang="en-US" sz="1800" dirty="0">
                        <a:solidFill>
                          <a:schemeClr val="bg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4245687"/>
                  </a:ext>
                </a:extLst>
              </a:tr>
              <a:tr h="358854">
                <a:tc>
                  <a:txBody>
                    <a:bodyPr/>
                    <a:lstStyle/>
                    <a:p>
                      <a:r>
                        <a:rPr lang="en-US" sz="1800" b="0" i="0">
                          <a:solidFill>
                            <a:srgbClr val="000000"/>
                          </a:solidFill>
                          <a:effectLst/>
                          <a:latin typeface="Times New Roman" panose="02020603050405020304" pitchFamily="18" charset="0"/>
                          <a:cs typeface="Times New Roman" panose="02020603050405020304" pitchFamily="18" charset="0"/>
                        </a:rPr>
                        <a:t>Direct mapped </a:t>
                      </a:r>
                      <a:endParaRPr lang="en-US" sz="180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i="0">
                          <a:solidFill>
                            <a:srgbClr val="000000"/>
                          </a:solidFill>
                          <a:effectLst/>
                          <a:latin typeface="Times New Roman" panose="02020603050405020304" pitchFamily="18" charset="0"/>
                          <a:cs typeface="Times New Roman" panose="02020603050405020304" pitchFamily="18" charset="0"/>
                        </a:rPr>
                        <a:t>index </a:t>
                      </a:r>
                      <a:endParaRPr lang="en-US" sz="180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b="0" i="0">
                          <a:solidFill>
                            <a:srgbClr val="000000"/>
                          </a:solidFill>
                          <a:effectLst/>
                          <a:latin typeface="Times New Roman" panose="02020603050405020304" pitchFamily="18" charset="0"/>
                          <a:cs typeface="Times New Roman" panose="02020603050405020304" pitchFamily="18" charset="0"/>
                        </a:rPr>
                        <a:t>1</a:t>
                      </a:r>
                      <a:endParaRPr lang="zh-CN" altLang="en-US" sz="180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4546670"/>
                  </a:ext>
                </a:extLst>
              </a:tr>
              <a:tr h="338036">
                <a:tc>
                  <a:txBody>
                    <a:bodyPr/>
                    <a:lstStyle/>
                    <a:p>
                      <a:r>
                        <a:rPr lang="en-US" sz="1800" b="0" i="0" dirty="0">
                          <a:solidFill>
                            <a:srgbClr val="000000"/>
                          </a:solidFill>
                          <a:effectLst/>
                          <a:latin typeface="Times New Roman" panose="02020603050405020304" pitchFamily="18" charset="0"/>
                          <a:cs typeface="Times New Roman" panose="02020603050405020304" pitchFamily="18" charset="0"/>
                        </a:rPr>
                        <a:t>Set associative </a:t>
                      </a:r>
                      <a:endParaRPr lang="en-US" sz="180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i="0" dirty="0">
                          <a:solidFill>
                            <a:srgbClr val="000000"/>
                          </a:solidFill>
                          <a:effectLst/>
                          <a:latin typeface="Times New Roman" panose="02020603050405020304" pitchFamily="18" charset="0"/>
                          <a:cs typeface="Times New Roman" panose="02020603050405020304" pitchFamily="18" charset="0"/>
                        </a:rPr>
                        <a:t>Index the set, search</a:t>
                      </a:r>
                      <a:r>
                        <a:rPr lang="en-US" sz="1800" b="0" i="0" baseline="0" dirty="0">
                          <a:solidFill>
                            <a:srgbClr val="000000"/>
                          </a:solidFill>
                          <a:effectLst/>
                          <a:latin typeface="Times New Roman" panose="02020603050405020304" pitchFamily="18" charset="0"/>
                          <a:cs typeface="Times New Roman" panose="02020603050405020304" pitchFamily="18" charset="0"/>
                        </a:rPr>
                        <a:t> </a:t>
                      </a:r>
                      <a:r>
                        <a:rPr lang="en-US" sz="1800" b="0" i="0" dirty="0">
                          <a:solidFill>
                            <a:srgbClr val="000000"/>
                          </a:solidFill>
                          <a:effectLst/>
                          <a:latin typeface="Times New Roman" panose="02020603050405020304" pitchFamily="18" charset="0"/>
                          <a:cs typeface="Times New Roman" panose="02020603050405020304" pitchFamily="18" charset="0"/>
                        </a:rPr>
                        <a:t>among elements</a:t>
                      </a:r>
                      <a:endParaRPr lang="en-US" sz="180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i="0">
                          <a:solidFill>
                            <a:srgbClr val="000000"/>
                          </a:solidFill>
                          <a:effectLst/>
                          <a:latin typeface="Times New Roman" panose="02020603050405020304" pitchFamily="18" charset="0"/>
                          <a:cs typeface="Times New Roman" panose="02020603050405020304" pitchFamily="18" charset="0"/>
                        </a:rPr>
                        <a:t>Degree of associativity</a:t>
                      </a:r>
                      <a:endParaRPr lang="en-US" sz="180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0065165"/>
                  </a:ext>
                </a:extLst>
              </a:tr>
              <a:tr h="444087">
                <a:tc rowSpan="2">
                  <a:txBody>
                    <a:bodyPr/>
                    <a:lstStyle/>
                    <a:p>
                      <a:r>
                        <a:rPr lang="en-US" sz="1800" dirty="0">
                          <a:effectLst/>
                          <a:latin typeface="Times New Roman" panose="02020603050405020304" pitchFamily="18" charset="0"/>
                          <a:cs typeface="Times New Roman" panose="02020603050405020304" pitchFamily="18" charset="0"/>
                        </a:rPr>
                        <a:t>F</a:t>
                      </a:r>
                      <a:r>
                        <a:rPr lang="en-US" altLang="zh-CN" sz="1800" dirty="0">
                          <a:effectLst/>
                          <a:latin typeface="Times New Roman" panose="02020603050405020304" pitchFamily="18" charset="0"/>
                          <a:cs typeface="Times New Roman" panose="02020603050405020304" pitchFamily="18" charset="0"/>
                        </a:rPr>
                        <a:t>ull</a:t>
                      </a:r>
                      <a:endParaRPr lang="en-US" sz="180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dirty="0">
                          <a:solidFill>
                            <a:srgbClr val="000000"/>
                          </a:solidFill>
                          <a:effectLst/>
                          <a:latin typeface="Times New Roman" panose="02020603050405020304" pitchFamily="18" charset="0"/>
                          <a:cs typeface="Times New Roman" panose="02020603050405020304" pitchFamily="18" charset="0"/>
                        </a:rPr>
                        <a:t>Search all cache entries </a:t>
                      </a:r>
                      <a:endParaRPr lang="en-US" altLang="zh-CN" sz="180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dirty="0">
                          <a:solidFill>
                            <a:srgbClr val="000000"/>
                          </a:solidFill>
                          <a:effectLst/>
                          <a:latin typeface="Times New Roman" panose="02020603050405020304" pitchFamily="18" charset="0"/>
                          <a:cs typeface="Times New Roman" panose="02020603050405020304" pitchFamily="18" charset="0"/>
                        </a:rPr>
                        <a:t>Size of the cache</a:t>
                      </a:r>
                      <a:endParaRPr lang="en-US" altLang="zh-CN" sz="180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239673"/>
                  </a:ext>
                </a:extLst>
              </a:tr>
              <a:tr h="444087">
                <a:tc vMerge="1">
                  <a:txBody>
                    <a:bodyPr/>
                    <a:lstStyle/>
                    <a:p>
                      <a:endParaRPr lang="en-US"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b="0" i="0" dirty="0">
                          <a:solidFill>
                            <a:srgbClr val="000000"/>
                          </a:solidFill>
                          <a:effectLst/>
                          <a:latin typeface="Times New Roman" panose="02020603050405020304" pitchFamily="18" charset="0"/>
                          <a:cs typeface="Times New Roman" panose="02020603050405020304" pitchFamily="18" charset="0"/>
                        </a:rPr>
                        <a:t>Separate lookup table </a:t>
                      </a:r>
                      <a:endParaRPr lang="en-US" altLang="zh-CN" sz="180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800" dirty="0">
                          <a:latin typeface="Times New Roman" panose="02020603050405020304" pitchFamily="18" charset="0"/>
                          <a:cs typeface="Times New Roman" panose="02020603050405020304" pitchFamily="18" charset="0"/>
                        </a:rPr>
                        <a:t>0</a:t>
                      </a:r>
                      <a:endParaRPr lang="zh-CN" altLang="en-US"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4232361"/>
                  </a:ext>
                </a:extLst>
              </a:tr>
            </a:tbl>
          </a:graphicData>
        </a:graphic>
      </p:graphicFrame>
    </p:spTree>
    <p:extLst>
      <p:ext uri="{BB962C8B-B14F-4D97-AF65-F5344CB8AC3E}">
        <p14:creationId xmlns:p14="http://schemas.microsoft.com/office/powerpoint/2010/main" val="3683726863"/>
      </p:ext>
    </p:extLst>
  </p:cSld>
  <p:clrMapOvr>
    <a:masterClrMapping/>
  </p:clrMapOvr>
  <p:transition/>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8261877"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4.5 A Common Framework for Memory Hierarchies </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 name="矩形 1"/>
          <p:cNvSpPr/>
          <p:nvPr/>
        </p:nvSpPr>
        <p:spPr>
          <a:xfrm>
            <a:off x="201613" y="1108076"/>
            <a:ext cx="8762875" cy="4632037"/>
          </a:xfrm>
          <a:prstGeom prst="rect">
            <a:avLst/>
          </a:prstGeom>
        </p:spPr>
        <p:txBody>
          <a:bodyPr wrap="square">
            <a:spAutoFit/>
          </a:bodyPr>
          <a:lstStyle/>
          <a:p>
            <a:pPr lvl="1" indent="-457200" algn="just">
              <a:lnSpc>
                <a:spcPts val="2900"/>
              </a:lnSpc>
              <a:spcBef>
                <a:spcPts val="600"/>
              </a:spcBef>
              <a:spcAft>
                <a:spcPts val="0"/>
              </a:spcAft>
              <a:buSzPct val="100000"/>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Virtual memory systems always use fully associative placement.</a:t>
            </a:r>
          </a:p>
          <a:p>
            <a:pPr lvl="1" indent="-457200" algn="just">
              <a:lnSpc>
                <a:spcPts val="2900"/>
              </a:lnSpc>
              <a:spcBef>
                <a:spcPts val="600"/>
              </a:spcBef>
              <a:spcAft>
                <a:spcPts val="0"/>
              </a:spcAft>
              <a:buSzPct val="100000"/>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The choice of full associativity and the extra table is motivated by four facts:</a:t>
            </a:r>
          </a:p>
          <a:p>
            <a:pPr lvl="1" indent="457200" algn="just">
              <a:lnSpc>
                <a:spcPts val="2900"/>
              </a:lnSpc>
              <a:spcBef>
                <a:spcPts val="0"/>
              </a:spcBef>
              <a:spcAft>
                <a:spcPts val="0"/>
              </a:spcAft>
              <a:buSzPct val="50000"/>
              <a:buFont typeface="Wingdings" panose="05000000000000000000" pitchFamily="2" charset="2"/>
              <a:buChar char="Ø"/>
            </a:pPr>
            <a:r>
              <a:rPr lang="en-US" altLang="zh-CN"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Full associativity is beneficial, since misses are very expensive. </a:t>
            </a:r>
            <a:r>
              <a:rPr lang="zh-CN" altLang="en-US" sz="2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缺失处理非常昂贵</a:t>
            </a:r>
            <a:endParaRPr lang="en-US" altLang="zh-CN" sz="2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endParaRPr>
          </a:p>
          <a:p>
            <a:pPr lvl="1" indent="457200" algn="just">
              <a:lnSpc>
                <a:spcPts val="2900"/>
              </a:lnSpc>
              <a:spcBef>
                <a:spcPts val="0"/>
              </a:spcBef>
              <a:spcAft>
                <a:spcPts val="0"/>
              </a:spcAft>
              <a:buSzPct val="50000"/>
              <a:buFont typeface="Wingdings" panose="05000000000000000000" pitchFamily="2" charset="2"/>
              <a:buChar char="Ø"/>
            </a:pPr>
            <a:r>
              <a:rPr lang="en-US" altLang="zh-CN"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Full associativity allows software to use sophisticated replacement schemes that are designed to reduce the miss rate. </a:t>
            </a:r>
            <a:r>
              <a:rPr lang="zh-CN" altLang="en-US" sz="2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能实现复杂的替换方案</a:t>
            </a:r>
            <a:endParaRPr lang="en-US" altLang="zh-CN" sz="2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endParaRPr>
          </a:p>
          <a:p>
            <a:pPr lvl="1" indent="457200" algn="just">
              <a:lnSpc>
                <a:spcPts val="2900"/>
              </a:lnSpc>
              <a:spcBef>
                <a:spcPts val="0"/>
              </a:spcBef>
              <a:spcAft>
                <a:spcPts val="0"/>
              </a:spcAft>
              <a:buSzPct val="50000"/>
              <a:buFont typeface="Wingdings" panose="05000000000000000000" pitchFamily="2" charset="2"/>
              <a:buChar char="Ø"/>
            </a:pPr>
            <a:r>
              <a:rPr lang="en-US" altLang="zh-CN"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The full map can be easily indexed with no extra hardware and no searching required. </a:t>
            </a:r>
            <a:r>
              <a:rPr lang="zh-CN" altLang="en-US" sz="2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索引</a:t>
            </a:r>
            <a:r>
              <a:rPr lang="en-US" altLang="zh-CN" sz="2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无需硬件和搜索</a:t>
            </a:r>
            <a:endParaRPr lang="en-US" altLang="zh-CN" sz="2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endParaRPr>
          </a:p>
          <a:p>
            <a:pPr lvl="1" indent="457200" algn="just">
              <a:lnSpc>
                <a:spcPts val="2900"/>
              </a:lnSpc>
              <a:spcBef>
                <a:spcPts val="0"/>
              </a:spcBef>
              <a:spcAft>
                <a:spcPts val="0"/>
              </a:spcAft>
              <a:buSzPct val="50000"/>
              <a:buFont typeface="Wingdings" panose="05000000000000000000" pitchFamily="2" charset="2"/>
              <a:buChar char="Ø"/>
            </a:pPr>
            <a:r>
              <a:rPr lang="en-US" altLang="zh-CN"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The large page size means the page table size overhead is relatively small. </a:t>
            </a:r>
            <a:r>
              <a:rPr lang="zh-CN" altLang="en-US" sz="2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由于页很大</a:t>
            </a:r>
            <a:r>
              <a:rPr lang="en-US" altLang="zh-CN" sz="2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页表大小开销相对小</a:t>
            </a:r>
            <a:endParaRPr lang="en-US" altLang="zh-CN" sz="2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6933810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8261877"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4.5 A Common Framework for Memory Hierarchies </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 name="矩形 1"/>
          <p:cNvSpPr/>
          <p:nvPr/>
        </p:nvSpPr>
        <p:spPr>
          <a:xfrm>
            <a:off x="201613" y="1108076"/>
            <a:ext cx="8762875" cy="3273781"/>
          </a:xfrm>
          <a:prstGeom prst="rect">
            <a:avLst/>
          </a:prstGeom>
        </p:spPr>
        <p:txBody>
          <a:bodyPr wrap="square">
            <a:spAutoFit/>
          </a:bodyPr>
          <a:lstStyle/>
          <a:p>
            <a:pPr lvl="1" indent="-457200" algn="just">
              <a:lnSpc>
                <a:spcPts val="2900"/>
              </a:lnSpc>
              <a:spcBef>
                <a:spcPts val="600"/>
              </a:spcBef>
              <a:spcAft>
                <a:spcPts val="0"/>
              </a:spcAft>
              <a:buSzPct val="100000"/>
              <a:buFont typeface="Symbol" panose="05050102010706020507" pitchFamily="18" charset="2"/>
              <a:buChar char="¨"/>
            </a:pP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Caches and TLBs</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often use Set-associative, where access combines indexing and search of a small set.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通常采用组相联：结合了索引和搜索</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在一小组内</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的技术</a:t>
            </a:r>
          </a:p>
          <a:p>
            <a:pPr lvl="1" indent="-457200" algn="just">
              <a:lnSpc>
                <a:spcPts val="2900"/>
              </a:lnSpc>
              <a:spcBef>
                <a:spcPts val="600"/>
              </a:spcBef>
              <a:spcAft>
                <a:spcPts val="0"/>
              </a:spcAft>
              <a:buSzPct val="100000"/>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Many recent systems used direct-mapped, for its advantage in access time and simplicity.</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最近的系统采用直接映像</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因其在访问时间和简单性上的优势</a:t>
            </a:r>
          </a:p>
          <a:p>
            <a:pPr lvl="1" indent="-457200" algn="just">
              <a:lnSpc>
                <a:spcPts val="2900"/>
              </a:lnSpc>
              <a:spcBef>
                <a:spcPts val="600"/>
              </a:spcBef>
              <a:spcAft>
                <a:spcPts val="0"/>
              </a:spcAft>
              <a:buSzPct val="100000"/>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design choices depend on many details of the implementing.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设计决策取决于实现的细节</a:t>
            </a:r>
          </a:p>
        </p:txBody>
      </p:sp>
    </p:spTree>
    <p:extLst>
      <p:ext uri="{BB962C8B-B14F-4D97-AF65-F5344CB8AC3E}">
        <p14:creationId xmlns:p14="http://schemas.microsoft.com/office/powerpoint/2010/main" val="31762965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8261877"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4.5 A Common Framework for Memory Hierarchies </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 name="矩形 1"/>
          <p:cNvSpPr/>
          <p:nvPr/>
        </p:nvSpPr>
        <p:spPr>
          <a:xfrm>
            <a:off x="201613" y="2208787"/>
            <a:ext cx="8762875" cy="2926442"/>
          </a:xfrm>
          <a:prstGeom prst="rect">
            <a:avLst/>
          </a:prstGeom>
        </p:spPr>
        <p:txBody>
          <a:bodyPr wrap="square">
            <a:spAutoFit/>
          </a:bodyPr>
          <a:lstStyle/>
          <a:p>
            <a:pPr lvl="1" indent="-457200" algn="just">
              <a:lnSpc>
                <a:spcPts val="2900"/>
              </a:lnSpc>
              <a:spcBef>
                <a:spcPts val="600"/>
              </a:spcBef>
              <a:spcAft>
                <a:spcPts val="0"/>
              </a:spcAft>
              <a:buSzPct val="100000"/>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Miss occurs, decide which block to replace. </a:t>
            </a:r>
          </a:p>
          <a:p>
            <a:pPr lvl="1" indent="457200" algn="just">
              <a:lnSpc>
                <a:spcPts val="2900"/>
              </a:lnSpc>
              <a:spcBef>
                <a:spcPts val="600"/>
              </a:spcBef>
              <a:spcAft>
                <a:spcPts val="0"/>
              </a:spcAft>
              <a:buSzPct val="50000"/>
              <a:buFont typeface="Wingdings" panose="05000000000000000000" pitchFamily="2" charset="2"/>
              <a:buChar char="l"/>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In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fully associative</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all blocks are candidates.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对于全相联</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所有块都是候选者</a:t>
            </a:r>
          </a:p>
          <a:p>
            <a:pPr lvl="1" indent="457200" algn="just">
              <a:lnSpc>
                <a:spcPts val="2900"/>
              </a:lnSpc>
              <a:spcBef>
                <a:spcPts val="600"/>
              </a:spcBef>
              <a:spcAft>
                <a:spcPts val="0"/>
              </a:spcAft>
              <a:buSzPct val="50000"/>
              <a:buFont typeface="Wingdings" panose="05000000000000000000" pitchFamily="2" charset="2"/>
              <a:buChar char="l"/>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For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set associative</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choose among blocks in set.</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对于组相联</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在一个组中选择块 </a:t>
            </a:r>
          </a:p>
          <a:p>
            <a:pPr lvl="1" indent="457200" algn="just">
              <a:lnSpc>
                <a:spcPts val="2900"/>
              </a:lnSpc>
              <a:spcBef>
                <a:spcPts val="600"/>
              </a:spcBef>
              <a:spcAft>
                <a:spcPts val="0"/>
              </a:spcAft>
              <a:buSzPct val="50000"/>
              <a:buFont typeface="Wingdings" panose="05000000000000000000" pitchFamily="2" charset="2"/>
              <a:buChar char="l"/>
            </a:pP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Direct-mapped</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only one candidate.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直接映像</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只有一个候选者</a:t>
            </a:r>
          </a:p>
        </p:txBody>
      </p:sp>
      <p:sp>
        <p:nvSpPr>
          <p:cNvPr id="9" name="Text Box 4"/>
          <p:cNvSpPr txBox="1">
            <a:spLocks noChangeArrowheads="1"/>
          </p:cNvSpPr>
          <p:nvPr/>
        </p:nvSpPr>
        <p:spPr bwMode="auto">
          <a:xfrm>
            <a:off x="1208547" y="1112819"/>
            <a:ext cx="6696744" cy="9562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defRPr>
            </a:lvl9pPr>
          </a:lstStyle>
          <a:p>
            <a:pPr algn="ctr">
              <a:spcBef>
                <a:spcPts val="0"/>
              </a:spcBef>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Which Block Should be Replace</a:t>
            </a:r>
          </a:p>
          <a:p>
            <a:pPr algn="ctr">
              <a:spcBef>
                <a:spcPts val="0"/>
              </a:spcBef>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on a Cache Miss?  </a:t>
            </a:r>
            <a:endParaRPr lang="zh-CN" altLang="en-US" sz="2800" b="1" dirty="0">
              <a:solidFill>
                <a:srgbClr val="A50021"/>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2824437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8261877"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4.5 A Common Framework for Memory Hierarchies </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 name="矩形 1"/>
          <p:cNvSpPr/>
          <p:nvPr/>
        </p:nvSpPr>
        <p:spPr>
          <a:xfrm>
            <a:off x="201613" y="2208787"/>
            <a:ext cx="8762875" cy="3670236"/>
          </a:xfrm>
          <a:prstGeom prst="rect">
            <a:avLst/>
          </a:prstGeom>
        </p:spPr>
        <p:txBody>
          <a:bodyPr wrap="square">
            <a:spAutoFit/>
          </a:bodyPr>
          <a:lstStyle/>
          <a:p>
            <a:pPr lvl="1" indent="-457200" algn="just">
              <a:lnSpc>
                <a:spcPts val="2900"/>
              </a:lnSpc>
              <a:spcBef>
                <a:spcPts val="600"/>
              </a:spcBef>
              <a:spcAft>
                <a:spcPts val="0"/>
              </a:spcAft>
              <a:buSzPct val="100000"/>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The two primary strategies for replacement in set-associative or fully associative caches:</a:t>
            </a:r>
          </a:p>
          <a:p>
            <a:pPr lvl="1" indent="457200" algn="just">
              <a:lnSpc>
                <a:spcPts val="2900"/>
              </a:lnSpc>
              <a:spcBef>
                <a:spcPts val="600"/>
              </a:spcBef>
              <a:spcAft>
                <a:spcPts val="0"/>
              </a:spcAft>
              <a:buSzPct val="50000"/>
              <a:buFont typeface="Wingdings" panose="05000000000000000000" pitchFamily="2" charset="2"/>
              <a:buChar char="Ø"/>
            </a:pP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Random (</a:t>
            </a:r>
            <a:r>
              <a:rPr lang="zh-CN" altLang="en-US"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随机</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:Candidate blocks are randomly selected, possibly using some hardware assistance</a:t>
            </a:r>
          </a:p>
          <a:p>
            <a:pPr lvl="1" indent="457200" algn="just">
              <a:lnSpc>
                <a:spcPts val="2900"/>
              </a:lnSpc>
              <a:spcBef>
                <a:spcPts val="600"/>
              </a:spcBef>
              <a:spcAft>
                <a:spcPts val="0"/>
              </a:spcAft>
              <a:buSzPct val="50000"/>
              <a:buFont typeface="Wingdings" panose="05000000000000000000" pitchFamily="2" charset="2"/>
              <a:buChar char="Ø"/>
            </a:pP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Least recently used(LRU):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The block replaced is the one that has been unused for the longest time</a:t>
            </a:r>
          </a:p>
          <a:p>
            <a:pPr lvl="1" indent="-457200" algn="just">
              <a:lnSpc>
                <a:spcPts val="2900"/>
              </a:lnSpc>
              <a:spcBef>
                <a:spcPts val="600"/>
              </a:spcBef>
              <a:spcAft>
                <a:spcPts val="0"/>
              </a:spcAft>
              <a:buSzPct val="100000"/>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In practice,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LRU is too costly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to implement for hierarchies with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more than a small degree of associativity (two to four, typically)</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since tracking the information is costly</a:t>
            </a:r>
            <a:endPar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Text Box 4"/>
          <p:cNvSpPr txBox="1">
            <a:spLocks noChangeArrowheads="1"/>
          </p:cNvSpPr>
          <p:nvPr/>
        </p:nvSpPr>
        <p:spPr bwMode="auto">
          <a:xfrm>
            <a:off x="1208547" y="1112819"/>
            <a:ext cx="6696744" cy="9562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defRPr>
            </a:lvl9pPr>
          </a:lstStyle>
          <a:p>
            <a:pPr algn="ctr">
              <a:spcBef>
                <a:spcPts val="0"/>
              </a:spcBef>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Which Block Should be Replace</a:t>
            </a:r>
          </a:p>
          <a:p>
            <a:pPr algn="ctr">
              <a:spcBef>
                <a:spcPts val="0"/>
              </a:spcBef>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on a Cache Miss?  </a:t>
            </a:r>
            <a:endParaRPr lang="zh-CN" altLang="en-US" sz="2800" b="1" dirty="0">
              <a:solidFill>
                <a:srgbClr val="A50021"/>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1857054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8261877"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4.5 A Common Framework for Memory Hierarchies </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 name="矩形 1"/>
          <p:cNvSpPr/>
          <p:nvPr/>
        </p:nvSpPr>
        <p:spPr>
          <a:xfrm>
            <a:off x="201613" y="2133784"/>
            <a:ext cx="8762875" cy="4915256"/>
          </a:xfrm>
          <a:prstGeom prst="rect">
            <a:avLst/>
          </a:prstGeom>
        </p:spPr>
        <p:txBody>
          <a:bodyPr wrap="square">
            <a:spAutoFit/>
          </a:bodyPr>
          <a:lstStyle/>
          <a:p>
            <a:pPr lvl="1" indent="-457200" algn="just">
              <a:lnSpc>
                <a:spcPts val="2900"/>
              </a:lnSpc>
              <a:spcBef>
                <a:spcPts val="600"/>
              </a:spcBef>
              <a:spcAft>
                <a:spcPts val="0"/>
              </a:spcAft>
              <a:buSzPct val="100000"/>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LRU is too costly to implement for hierarchies with more degree of associativity (2-4, typically), since tracking information is costly.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对于高相联性</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,LRU</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实现成本高</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因为跟踪信息成本高</a:t>
            </a:r>
          </a:p>
          <a:p>
            <a:pPr lvl="1" indent="-457200" algn="just">
              <a:lnSpc>
                <a:spcPts val="2900"/>
              </a:lnSpc>
              <a:spcBef>
                <a:spcPts val="600"/>
              </a:spcBef>
              <a:spcAft>
                <a:spcPts val="0"/>
              </a:spcAft>
              <a:buSzPct val="100000"/>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Even for 4-way set associativity, LRU is often approximated.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即使对</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4-</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路组相联</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,LRU</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也经常近似实现</a:t>
            </a:r>
          </a:p>
          <a:p>
            <a:pPr lvl="1" indent="-457200" algn="just">
              <a:lnSpc>
                <a:spcPts val="2900"/>
              </a:lnSpc>
              <a:spcBef>
                <a:spcPts val="600"/>
              </a:spcBef>
              <a:spcAft>
                <a:spcPts val="0"/>
              </a:spcAft>
              <a:buSzPct val="100000"/>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For larger associativity, LRU is either approximated or random replacement is used.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对于更大相联性</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或者采用近似</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LRU,</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或者采用随机替换</a:t>
            </a:r>
          </a:p>
          <a:p>
            <a:pPr lvl="1" indent="-457200" algn="just">
              <a:lnSpc>
                <a:spcPts val="2900"/>
              </a:lnSpc>
              <a:spcBef>
                <a:spcPts val="600"/>
              </a:spcBef>
              <a:spcAft>
                <a:spcPts val="0"/>
              </a:spcAft>
              <a:buSzPct val="100000"/>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In caches, the replacement algorithm is in hardware, which means the scheme should be easy to implement.  </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的替换算法在硬件中</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意味着方案应易于实现</a:t>
            </a:r>
          </a:p>
        </p:txBody>
      </p:sp>
      <p:sp>
        <p:nvSpPr>
          <p:cNvPr id="9" name="Text Box 4"/>
          <p:cNvSpPr txBox="1">
            <a:spLocks noChangeArrowheads="1"/>
          </p:cNvSpPr>
          <p:nvPr/>
        </p:nvSpPr>
        <p:spPr bwMode="auto">
          <a:xfrm>
            <a:off x="1208547" y="1112819"/>
            <a:ext cx="6696744" cy="9562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defRPr>
            </a:lvl9pPr>
          </a:lstStyle>
          <a:p>
            <a:pPr algn="ctr">
              <a:spcBef>
                <a:spcPts val="0"/>
              </a:spcBef>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Which Block Should be Replace</a:t>
            </a:r>
          </a:p>
          <a:p>
            <a:pPr algn="ctr">
              <a:spcBef>
                <a:spcPts val="0"/>
              </a:spcBef>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on a Cache Miss?  </a:t>
            </a:r>
            <a:endParaRPr lang="zh-CN" altLang="en-US" sz="2800" b="1" dirty="0">
              <a:solidFill>
                <a:srgbClr val="A50021"/>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9189715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8261877"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4.5 A Common Framework for Memory Hierarchies </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 name="矩形 1"/>
          <p:cNvSpPr/>
          <p:nvPr/>
        </p:nvSpPr>
        <p:spPr>
          <a:xfrm>
            <a:off x="201613" y="2133784"/>
            <a:ext cx="8762875" cy="4414029"/>
          </a:xfrm>
          <a:prstGeom prst="rect">
            <a:avLst/>
          </a:prstGeom>
        </p:spPr>
        <p:txBody>
          <a:bodyPr wrap="square">
            <a:spAutoFit/>
          </a:bodyPr>
          <a:lstStyle/>
          <a:p>
            <a:pPr lvl="1" indent="-457200" algn="just">
              <a:lnSpc>
                <a:spcPts val="2900"/>
              </a:lnSpc>
              <a:spcBef>
                <a:spcPts val="600"/>
              </a:spcBef>
              <a:spcAft>
                <a:spcPts val="0"/>
              </a:spcAft>
              <a:buSzPct val="100000"/>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Random replacement is simple to build in hardware.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随机替换的硬件实现简单</a:t>
            </a:r>
          </a:p>
          <a:p>
            <a:pPr lvl="1" indent="-457200" algn="just">
              <a:lnSpc>
                <a:spcPts val="2900"/>
              </a:lnSpc>
              <a:spcBef>
                <a:spcPts val="600"/>
              </a:spcBef>
              <a:spcAft>
                <a:spcPts val="0"/>
              </a:spcAft>
              <a:buSzPct val="100000"/>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As caches become larger, miss rate for both replacement strategies falls, and the absolute difference becomes small.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随着</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增大</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两种替换策略的缺失率都下降</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则绝对差异变小</a:t>
            </a:r>
          </a:p>
          <a:p>
            <a:pPr lvl="1" indent="-457200" algn="just">
              <a:lnSpc>
                <a:spcPts val="2900"/>
              </a:lnSpc>
              <a:spcBef>
                <a:spcPts val="600"/>
              </a:spcBef>
              <a:spcAft>
                <a:spcPts val="0"/>
              </a:spcAft>
              <a:buSzPct val="100000"/>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In fact, random replacement is sometimes better than simple LRU approximations that can be easily implemented in hardware.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事实上</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随机替换有时比简单的近似</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LRU</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还好</a:t>
            </a:r>
            <a:endPar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endParaRPr>
          </a:p>
          <a:p>
            <a:pPr lvl="1" indent="-457200" algn="just">
              <a:lnSpc>
                <a:spcPts val="2900"/>
              </a:lnSpc>
              <a:spcBef>
                <a:spcPts val="600"/>
              </a:spcBef>
              <a:spcAft>
                <a:spcPts val="0"/>
              </a:spcAft>
              <a:buSzPct val="100000"/>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In virtual memory,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LRU is always approximated as a tiny reduction in the miss rate can be important when the cost of a miss is great. </a:t>
            </a:r>
            <a:endParaRPr lang="zh-CN" altLang="en-US" dirty="0">
              <a:solidFill>
                <a:srgbClr val="8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Text Box 4"/>
          <p:cNvSpPr txBox="1">
            <a:spLocks noChangeArrowheads="1"/>
          </p:cNvSpPr>
          <p:nvPr/>
        </p:nvSpPr>
        <p:spPr bwMode="auto">
          <a:xfrm>
            <a:off x="1208547" y="1112819"/>
            <a:ext cx="6696744" cy="9562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defRPr>
            </a:lvl9pPr>
          </a:lstStyle>
          <a:p>
            <a:pPr algn="ctr">
              <a:spcBef>
                <a:spcPts val="0"/>
              </a:spcBef>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Which Block Should be Replace</a:t>
            </a:r>
          </a:p>
          <a:p>
            <a:pPr algn="ctr">
              <a:spcBef>
                <a:spcPts val="0"/>
              </a:spcBef>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on a Cache Miss?  </a:t>
            </a:r>
            <a:endParaRPr lang="zh-CN" altLang="en-US" sz="2800" b="1" dirty="0">
              <a:solidFill>
                <a:srgbClr val="A50021"/>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4842124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8261877"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4.5 A Common Framework for Memory Hierarchies </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 name="矩形 1"/>
          <p:cNvSpPr/>
          <p:nvPr/>
        </p:nvSpPr>
        <p:spPr>
          <a:xfrm>
            <a:off x="201613" y="2208787"/>
            <a:ext cx="8762875" cy="3747180"/>
          </a:xfrm>
          <a:prstGeom prst="rect">
            <a:avLst/>
          </a:prstGeom>
        </p:spPr>
        <p:txBody>
          <a:bodyPr wrap="square">
            <a:spAutoFit/>
          </a:bodyPr>
          <a:lstStyle/>
          <a:p>
            <a:pPr lvl="1" indent="-457200" algn="just">
              <a:lnSpc>
                <a:spcPts val="2900"/>
              </a:lnSpc>
              <a:spcBef>
                <a:spcPts val="600"/>
              </a:spcBef>
              <a:spcAft>
                <a:spcPts val="0"/>
              </a:spcAft>
              <a:buSzPct val="100000"/>
              <a:buFont typeface="Symbol" panose="05050102010706020507" pitchFamily="18" charset="2"/>
              <a:buChar char="¨"/>
            </a:pP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Write-through:</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The information is written to both the block in the cache and to the block in the lower level of the memory hierarchy(main memory for a cache).</a:t>
            </a:r>
          </a:p>
          <a:p>
            <a:pPr lvl="1" indent="-457200" algn="just">
              <a:lnSpc>
                <a:spcPts val="2900"/>
              </a:lnSpc>
              <a:spcBef>
                <a:spcPts val="600"/>
              </a:spcBef>
              <a:spcAft>
                <a:spcPts val="0"/>
              </a:spcAft>
              <a:buSzPct val="100000"/>
              <a:buFont typeface="Symbol" panose="05050102010706020507" pitchFamily="18" charset="2"/>
              <a:buChar char="¨"/>
            </a:pPr>
            <a:endPar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lvl="1" indent="-457200" algn="just">
              <a:lnSpc>
                <a:spcPts val="2900"/>
              </a:lnSpc>
              <a:spcBef>
                <a:spcPts val="600"/>
              </a:spcBef>
              <a:spcAft>
                <a:spcPts val="0"/>
              </a:spcAft>
              <a:buSzPct val="100000"/>
              <a:buFont typeface="Symbol" panose="05050102010706020507" pitchFamily="18" charset="2"/>
              <a:buChar char="¨"/>
            </a:pP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Write-back (also called copy back):</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the information is written only to the block in the cache. The modified block is written to the lower level of the hierarchy only when it is replaced.</a:t>
            </a:r>
          </a:p>
          <a:p>
            <a:pPr lvl="1" indent="-457200" algn="just">
              <a:lnSpc>
                <a:spcPts val="2900"/>
              </a:lnSpc>
              <a:spcBef>
                <a:spcPts val="600"/>
              </a:spcBef>
              <a:spcAft>
                <a:spcPts val="0"/>
              </a:spcAft>
              <a:buSzPct val="100000"/>
              <a:buFont typeface="Symbol" panose="05050102010706020507" pitchFamily="18" charset="2"/>
              <a:buChar char="¨"/>
            </a:pPr>
            <a:endPar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lvl="1" indent="-457200" algn="just">
              <a:lnSpc>
                <a:spcPts val="2900"/>
              </a:lnSpc>
              <a:spcBef>
                <a:spcPts val="600"/>
              </a:spcBef>
              <a:spcAft>
                <a:spcPts val="0"/>
              </a:spcAft>
              <a:buSzPct val="100000"/>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Both write-back and write-through have their advantages.</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9" name="Text Box 4"/>
          <p:cNvSpPr txBox="1">
            <a:spLocks noChangeArrowheads="1"/>
          </p:cNvSpPr>
          <p:nvPr/>
        </p:nvSpPr>
        <p:spPr bwMode="auto">
          <a:xfrm>
            <a:off x="1208547" y="1112819"/>
            <a:ext cx="6696744" cy="52540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defRPr>
            </a:lvl9pPr>
          </a:lstStyle>
          <a:p>
            <a:pPr algn="ctr">
              <a:spcBef>
                <a:spcPts val="0"/>
              </a:spcBef>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What Happens On a Write?  </a:t>
            </a:r>
            <a:endParaRPr lang="zh-CN" altLang="en-US" sz="2800" b="1" dirty="0">
              <a:solidFill>
                <a:srgbClr val="A50021"/>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2443890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8261877"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4.5 A Common Framework for Memory Hierarchies </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 name="矩形 1"/>
          <p:cNvSpPr/>
          <p:nvPr/>
        </p:nvSpPr>
        <p:spPr>
          <a:xfrm>
            <a:off x="201613" y="1052736"/>
            <a:ext cx="8762875" cy="6209392"/>
          </a:xfrm>
          <a:prstGeom prst="rect">
            <a:avLst/>
          </a:prstGeom>
        </p:spPr>
        <p:txBody>
          <a:bodyPr wrap="square">
            <a:spAutoFit/>
          </a:bodyPr>
          <a:lstStyle/>
          <a:p>
            <a:pPr lvl="1" indent="-457200" algn="just">
              <a:lnSpc>
                <a:spcPts val="2900"/>
              </a:lnSpc>
              <a:spcBef>
                <a:spcPts val="600"/>
              </a:spcBef>
              <a:spcAft>
                <a:spcPts val="0"/>
              </a:spcAft>
              <a:buSzPct val="100000"/>
              <a:buFont typeface="Symbol" panose="05050102010706020507" pitchFamily="18" charset="2"/>
              <a:buChar char="¨"/>
            </a:pP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The key advantages of write-back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are the following:</a:t>
            </a:r>
          </a:p>
          <a:p>
            <a:pPr lvl="1" indent="457200" algn="just">
              <a:lnSpc>
                <a:spcPts val="2900"/>
              </a:lnSpc>
              <a:spcBef>
                <a:spcPts val="600"/>
              </a:spcBef>
              <a:spcAft>
                <a:spcPts val="0"/>
              </a:spcAft>
              <a:buSzPct val="50000"/>
              <a:buFont typeface="Wingdings" panose="05000000000000000000" pitchFamily="2" charset="2"/>
              <a:buChar char="Ø"/>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Individual words can be written by the processor at the rate that the cache, rather than the memory, can accept them</a:t>
            </a:r>
          </a:p>
          <a:p>
            <a:pPr lvl="1" indent="457200" algn="just">
              <a:lnSpc>
                <a:spcPts val="2900"/>
              </a:lnSpc>
              <a:spcBef>
                <a:spcPts val="600"/>
              </a:spcBef>
              <a:spcAft>
                <a:spcPts val="0"/>
              </a:spcAft>
              <a:buSzPct val="50000"/>
              <a:buFont typeface="Wingdings" panose="05000000000000000000" pitchFamily="2" charset="2"/>
              <a:buChar char="Ø"/>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Multiple writes within a block require only one write to the lower level in the hierarchy</a:t>
            </a:r>
          </a:p>
          <a:p>
            <a:pPr lvl="1" indent="457200" algn="just">
              <a:lnSpc>
                <a:spcPts val="2900"/>
              </a:lnSpc>
              <a:spcBef>
                <a:spcPts val="600"/>
              </a:spcBef>
              <a:spcAft>
                <a:spcPts val="0"/>
              </a:spcAft>
              <a:buSzPct val="50000"/>
              <a:buFont typeface="Wingdings" panose="05000000000000000000" pitchFamily="2" charset="2"/>
              <a:buChar char="Ø"/>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When blocks are written back,</a:t>
            </a:r>
            <a:r>
              <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the system can make effective use of a high bandwidth transfer, since the entire block is written</a:t>
            </a:r>
          </a:p>
          <a:p>
            <a:pPr lvl="1" indent="-457200" algn="just">
              <a:lnSpc>
                <a:spcPts val="2900"/>
              </a:lnSpc>
              <a:spcBef>
                <a:spcPts val="600"/>
              </a:spcBef>
              <a:spcAft>
                <a:spcPts val="0"/>
              </a:spcAft>
              <a:buSzPct val="100000"/>
              <a:buFont typeface="Symbol" panose="05050102010706020507" pitchFamily="18" charset="2"/>
              <a:buChar char="¨"/>
            </a:pP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Write-through has these advantages</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lvl="1" indent="457200" algn="just">
              <a:lnSpc>
                <a:spcPts val="2900"/>
              </a:lnSpc>
              <a:spcBef>
                <a:spcPts val="600"/>
              </a:spcBef>
              <a:spcAft>
                <a:spcPts val="0"/>
              </a:spcAft>
              <a:buSzPct val="50000"/>
              <a:buFont typeface="Wingdings" panose="05000000000000000000" pitchFamily="2" charset="2"/>
              <a:buChar char="Ø"/>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Misses are simpler and cheaper because they never require a block to be written back to the lower level</a:t>
            </a:r>
          </a:p>
          <a:p>
            <a:pPr lvl="1" indent="457200" algn="just">
              <a:lnSpc>
                <a:spcPts val="2900"/>
              </a:lnSpc>
              <a:spcBef>
                <a:spcPts val="600"/>
              </a:spcBef>
              <a:spcAft>
                <a:spcPts val="0"/>
              </a:spcAft>
              <a:buSzPct val="50000"/>
              <a:buFont typeface="Wingdings" panose="05000000000000000000" pitchFamily="2" charset="2"/>
              <a:buChar char="Ø"/>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Write-through is easier to implement than write-back, although to be practical in a high-speed system, a write-through cache will need to use a write buffer</a:t>
            </a:r>
          </a:p>
          <a:p>
            <a:pPr lvl="1" indent="457200" algn="just">
              <a:lnSpc>
                <a:spcPts val="2900"/>
              </a:lnSpc>
              <a:spcBef>
                <a:spcPts val="600"/>
              </a:spcBef>
              <a:spcAft>
                <a:spcPts val="0"/>
              </a:spcAft>
              <a:buSzPct val="50000"/>
              <a:buFont typeface="Wingdings" panose="05000000000000000000" pitchFamily="2" charset="2"/>
              <a:buChar char="Ø"/>
            </a:pPr>
            <a:endPar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7128878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8261877"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4.5 A Common Framework for Memory Hierarchies </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 name="矩形 1"/>
          <p:cNvSpPr/>
          <p:nvPr/>
        </p:nvSpPr>
        <p:spPr>
          <a:xfrm>
            <a:off x="201613" y="1052736"/>
            <a:ext cx="8762875" cy="4414029"/>
          </a:xfrm>
          <a:prstGeom prst="rect">
            <a:avLst/>
          </a:prstGeom>
        </p:spPr>
        <p:txBody>
          <a:bodyPr wrap="square">
            <a:spAutoFit/>
          </a:bodyPr>
          <a:lstStyle/>
          <a:p>
            <a:pPr lvl="1" indent="-457200" algn="just">
              <a:lnSpc>
                <a:spcPts val="2900"/>
              </a:lnSpc>
              <a:spcBef>
                <a:spcPts val="600"/>
              </a:spcBef>
              <a:spcAft>
                <a:spcPts val="0"/>
              </a:spcAft>
              <a:buSzPct val="100000"/>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In virtual memory, only write-back is practical because of the long latency of a write to disk.</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在虚拟存储器中</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只有回写是现实的</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因为向磁盘写所用时间长</a:t>
            </a:r>
          </a:p>
          <a:p>
            <a:pPr lvl="1" indent="-457200" algn="just">
              <a:lnSpc>
                <a:spcPts val="2900"/>
              </a:lnSpc>
              <a:spcBef>
                <a:spcPts val="600"/>
              </a:spcBef>
              <a:spcAft>
                <a:spcPts val="0"/>
              </a:spcAft>
              <a:buSzPct val="100000"/>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As CPUs continue to increase in performance at a faster rate than main memory, the rate at which writes are generated by processor will exceed the rate at which the memory system can process them.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当</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性能持续增加时</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处理器产生写的速率超过了存储系统能处理的速度</a:t>
            </a:r>
          </a:p>
          <a:p>
            <a:pPr lvl="1" indent="-457200" algn="just">
              <a:lnSpc>
                <a:spcPts val="2900"/>
              </a:lnSpc>
              <a:spcBef>
                <a:spcPts val="600"/>
              </a:spcBef>
              <a:spcAft>
                <a:spcPts val="0"/>
              </a:spcAft>
              <a:buSzPct val="100000"/>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As a consequence, more and more caches are using or will use a write-back strategy.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因此</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也越来越多地用写回 </a:t>
            </a:r>
          </a:p>
          <a:p>
            <a:pPr lvl="1" indent="457200" algn="just">
              <a:lnSpc>
                <a:spcPts val="2900"/>
              </a:lnSpc>
              <a:spcBef>
                <a:spcPts val="600"/>
              </a:spcBef>
              <a:spcAft>
                <a:spcPts val="0"/>
              </a:spcAft>
              <a:buSzPct val="50000"/>
              <a:buFont typeface="Wingdings" panose="05000000000000000000" pitchFamily="2" charset="2"/>
              <a:buChar char="Ø"/>
            </a:pPr>
            <a:endPar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8555603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2976777" cy="479747"/>
          </a:xfrm>
        </p:spPr>
        <p:txBody>
          <a:bodyPr/>
          <a:lstStyle/>
          <a:p>
            <a:r>
              <a:rPr lang="en-US" altLang="zh-CN" sz="3200" dirty="0">
                <a:solidFill>
                  <a:srgbClr val="800000"/>
                </a:solidFill>
                <a:latin typeface="Times New Roman" panose="02020603050405020304" pitchFamily="18" charset="0"/>
                <a:ea typeface="宋体" panose="02010600030101010101" pitchFamily="2" charset="-122"/>
              </a:rPr>
              <a:t>4.1 Introduction</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9" name="Text Box 19"/>
          <p:cNvSpPr txBox="1">
            <a:spLocks noChangeArrowheads="1"/>
          </p:cNvSpPr>
          <p:nvPr/>
        </p:nvSpPr>
        <p:spPr bwMode="auto">
          <a:xfrm>
            <a:off x="117978" y="1052736"/>
            <a:ext cx="8774502" cy="1294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eaLnBrk="0" fontAlgn="base" hangingPunct="0">
              <a:spcBef>
                <a:spcPct val="0"/>
              </a:spcBef>
              <a:spcAft>
                <a:spcPct val="0"/>
              </a:spcAft>
              <a:defRPr sz="2400">
                <a:solidFill>
                  <a:schemeClr val="accent1"/>
                </a:solidFill>
                <a:latin typeface="Arial" panose="020B0604020202020204" pitchFamily="34" charset="0"/>
              </a:defRPr>
            </a:lvl6pPr>
            <a:lvl7pPr marL="2971800" indent="-228600" eaLnBrk="0" fontAlgn="base" hangingPunct="0">
              <a:spcBef>
                <a:spcPct val="0"/>
              </a:spcBef>
              <a:spcAft>
                <a:spcPct val="0"/>
              </a:spcAft>
              <a:defRPr sz="2400">
                <a:solidFill>
                  <a:schemeClr val="accent1"/>
                </a:solidFill>
                <a:latin typeface="Arial" panose="020B0604020202020204" pitchFamily="34" charset="0"/>
              </a:defRPr>
            </a:lvl7pPr>
            <a:lvl8pPr marL="3429000" indent="-228600" eaLnBrk="0" fontAlgn="base" hangingPunct="0">
              <a:spcBef>
                <a:spcPct val="0"/>
              </a:spcBef>
              <a:spcAft>
                <a:spcPct val="0"/>
              </a:spcAft>
              <a:defRPr sz="2400">
                <a:solidFill>
                  <a:schemeClr val="accent1"/>
                </a:solidFill>
                <a:latin typeface="Arial" panose="020B0604020202020204" pitchFamily="34" charset="0"/>
              </a:defRPr>
            </a:lvl8pPr>
            <a:lvl9pPr marL="3886200" indent="-228600" eaLnBrk="0" fontAlgn="base" hangingPunct="0">
              <a:spcBef>
                <a:spcPct val="0"/>
              </a:spcBef>
              <a:spcAft>
                <a:spcPct val="0"/>
              </a:spcAft>
              <a:defRPr sz="2400">
                <a:solidFill>
                  <a:schemeClr val="accent1"/>
                </a:solidFill>
                <a:latin typeface="Arial" panose="020B0604020202020204" pitchFamily="34" charset="0"/>
              </a:defRPr>
            </a:lvl9pPr>
          </a:lstStyle>
          <a:p>
            <a:pPr marL="457200" indent="-457200" algn="just">
              <a:spcBef>
                <a:spcPct val="20000"/>
              </a:spcBef>
              <a:buFont typeface="Symbol" panose="05050102010706020507" pitchFamily="18" charset="2"/>
              <a:buChar char="¨"/>
            </a:pPr>
            <a:r>
              <a:rPr lang="en-US" altLang="zh-CN"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Figure 4.4: </a:t>
            </a:r>
            <a:r>
              <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This diagram show the structure of a memory hierarchy: as the distance from the CPU increases ,so does the size.</a:t>
            </a:r>
          </a:p>
        </p:txBody>
      </p:sp>
      <p:pic>
        <p:nvPicPr>
          <p:cNvPr id="7" name="Picture 8"/>
          <p:cNvPicPr>
            <a:picLocks noChangeAspect="1" noChangeArrowheads="1"/>
          </p:cNvPicPr>
          <p:nvPr/>
        </p:nvPicPr>
        <p:blipFill>
          <a:blip r:embed="rId3">
            <a:lum bright="-20000" contrast="40000"/>
            <a:extLst>
              <a:ext uri="{28A0092B-C50C-407E-A947-70E740481C1C}">
                <a14:useLocalDpi xmlns:a14="http://schemas.microsoft.com/office/drawing/2010/main" val="0"/>
              </a:ext>
            </a:extLst>
          </a:blip>
          <a:srcRect/>
          <a:stretch>
            <a:fillRect/>
          </a:stretch>
        </p:blipFill>
        <p:spPr bwMode="auto">
          <a:xfrm>
            <a:off x="1259632" y="2276872"/>
            <a:ext cx="6882046" cy="4495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6960942"/>
      </p:ext>
    </p:extLst>
  </p:cSld>
  <p:clrMapOvr>
    <a:masterClrMapping/>
  </p:clrMapOvr>
  <p:transition/>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8261877"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4.5 A Common Framework for Memory Hierarchies </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 name="矩形 1"/>
          <p:cNvSpPr/>
          <p:nvPr/>
        </p:nvSpPr>
        <p:spPr>
          <a:xfrm>
            <a:off x="201613" y="1988840"/>
            <a:ext cx="8762875" cy="4785926"/>
          </a:xfrm>
          <a:prstGeom prst="rect">
            <a:avLst/>
          </a:prstGeom>
        </p:spPr>
        <p:txBody>
          <a:bodyPr wrap="square">
            <a:spAutoFit/>
          </a:bodyPr>
          <a:lstStyle/>
          <a:p>
            <a:pPr lvl="1" indent="-457200" algn="just">
              <a:lnSpc>
                <a:spcPts val="2900"/>
              </a:lnSpc>
              <a:spcBef>
                <a:spcPts val="600"/>
              </a:spcBef>
              <a:spcAft>
                <a:spcPts val="0"/>
              </a:spcAft>
              <a:buSzPct val="100000"/>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All misses are classified into one of three categories:</a:t>
            </a:r>
          </a:p>
          <a:p>
            <a:pPr lvl="1" indent="457200" algn="just">
              <a:lnSpc>
                <a:spcPts val="2900"/>
              </a:lnSpc>
              <a:spcBef>
                <a:spcPts val="600"/>
              </a:spcBef>
              <a:spcAft>
                <a:spcPts val="0"/>
              </a:spcAft>
              <a:buSzPct val="50000"/>
              <a:buFont typeface="Wingdings" panose="05000000000000000000" pitchFamily="2" charset="2"/>
              <a:buChar char="Ø"/>
            </a:pP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Compulsory misses</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these are cache misses caused by the first access to a block that has never been in the cache. These are also called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cold-start misses</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lvl="1" indent="457200" algn="just">
              <a:lnSpc>
                <a:spcPts val="2900"/>
              </a:lnSpc>
              <a:spcBef>
                <a:spcPts val="600"/>
              </a:spcBef>
              <a:spcAft>
                <a:spcPts val="0"/>
              </a:spcAft>
              <a:buSzPct val="50000"/>
              <a:buFont typeface="Wingdings" panose="05000000000000000000" pitchFamily="2" charset="2"/>
              <a:buChar char="Ø"/>
            </a:pP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Capacity misses: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these are cache misses caused when the cache cannot contain all the blocks needed during execution of a program. Capacity misses occur because of blocks being replaced and later retrieved when accessed.</a:t>
            </a:r>
          </a:p>
          <a:p>
            <a:pPr lvl="1" indent="457200" algn="just">
              <a:lnSpc>
                <a:spcPts val="2900"/>
              </a:lnSpc>
              <a:spcBef>
                <a:spcPts val="600"/>
              </a:spcBef>
              <a:spcAft>
                <a:spcPts val="0"/>
              </a:spcAft>
              <a:buSzPct val="50000"/>
              <a:buFont typeface="Wingdings" panose="05000000000000000000" pitchFamily="2" charset="2"/>
              <a:buChar char="Ø"/>
            </a:pP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Conflict misses</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These are cache misses that occur in set-associative or direct-mapped caches when multiple block compete for the same set. These cache misses are also called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collision misses</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8" name="Text Box 4"/>
          <p:cNvSpPr txBox="1">
            <a:spLocks noChangeArrowheads="1"/>
          </p:cNvSpPr>
          <p:nvPr/>
        </p:nvSpPr>
        <p:spPr bwMode="auto">
          <a:xfrm>
            <a:off x="626435" y="1108076"/>
            <a:ext cx="7913229" cy="83317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defRPr>
            </a:lvl9pPr>
          </a:lstStyle>
          <a:p>
            <a:pPr algn="ctr">
              <a:spcBef>
                <a:spcPts val="0"/>
              </a:spcBef>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Three Cs: An Intuitive Model for</a:t>
            </a:r>
          </a:p>
          <a:p>
            <a:pPr algn="ctr">
              <a:spcBef>
                <a:spcPts val="0"/>
              </a:spcBef>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Understanding the Behavior of Memory Hierarchies </a:t>
            </a:r>
            <a:endParaRPr lang="zh-CN" altLang="en-US" b="1" dirty="0">
              <a:solidFill>
                <a:srgbClr val="A50021"/>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2408747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8261877"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4.5 A Common Framework for Memory Hierarchies </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 name="矩形 1"/>
          <p:cNvSpPr/>
          <p:nvPr/>
        </p:nvSpPr>
        <p:spPr>
          <a:xfrm>
            <a:off x="201613" y="1988840"/>
            <a:ext cx="8762875" cy="4119076"/>
          </a:xfrm>
          <a:prstGeom prst="rect">
            <a:avLst/>
          </a:prstGeom>
        </p:spPr>
        <p:txBody>
          <a:bodyPr wrap="square">
            <a:spAutoFit/>
          </a:bodyPr>
          <a:lstStyle/>
          <a:p>
            <a:pPr lvl="1" indent="-457200" algn="just">
              <a:lnSpc>
                <a:spcPts val="2900"/>
              </a:lnSpc>
              <a:spcBef>
                <a:spcPts val="600"/>
              </a:spcBef>
              <a:spcAft>
                <a:spcPts val="0"/>
              </a:spcAft>
              <a:buSzPct val="100000"/>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These miss sources can be directly attacked by changing some aspect of cache design. </a:t>
            </a:r>
          </a:p>
          <a:p>
            <a:pPr lvl="1" indent="-457200" algn="just">
              <a:lnSpc>
                <a:spcPts val="2900"/>
              </a:lnSpc>
              <a:spcBef>
                <a:spcPts val="600"/>
              </a:spcBef>
              <a:spcAft>
                <a:spcPts val="0"/>
              </a:spcAft>
              <a:buSzPct val="100000"/>
              <a:buFont typeface="Symbol" panose="05050102010706020507" pitchFamily="18" charset="2"/>
              <a:buChar char="¨"/>
            </a:pPr>
            <a:endPar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lvl="1" indent="-457200" algn="just">
              <a:lnSpc>
                <a:spcPts val="2900"/>
              </a:lnSpc>
              <a:spcBef>
                <a:spcPts val="600"/>
              </a:spcBef>
              <a:spcAft>
                <a:spcPts val="0"/>
              </a:spcAft>
              <a:buSzPct val="100000"/>
              <a:buFont typeface="Symbol" panose="05050102010706020507" pitchFamily="18" charset="2"/>
              <a:buChar char="¨"/>
            </a:pP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Conflict misses</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lvl="1" indent="457200" algn="just">
              <a:lnSpc>
                <a:spcPts val="2900"/>
              </a:lnSpc>
              <a:spcBef>
                <a:spcPts val="600"/>
              </a:spcBef>
              <a:spcAft>
                <a:spcPts val="0"/>
              </a:spcAft>
              <a:buSzPct val="50000"/>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Since conflict misses arise from contention, increasing associativity can reduces them.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由于冲突缺失由竞争引起</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可通过增加相联性来降低 </a:t>
            </a:r>
          </a:p>
          <a:p>
            <a:pPr lvl="1" indent="457200" algn="just">
              <a:lnSpc>
                <a:spcPts val="2900"/>
              </a:lnSpc>
              <a:spcBef>
                <a:spcPts val="600"/>
              </a:spcBef>
              <a:spcAft>
                <a:spcPts val="0"/>
              </a:spcAft>
              <a:buSzPct val="50000"/>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However, this may slow access time, leading to lower overall performance.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但这种方法减慢了访问时间</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导致整体性能降低</a:t>
            </a:r>
          </a:p>
        </p:txBody>
      </p:sp>
      <p:sp>
        <p:nvSpPr>
          <p:cNvPr id="8" name="Text Box 4"/>
          <p:cNvSpPr txBox="1">
            <a:spLocks noChangeArrowheads="1"/>
          </p:cNvSpPr>
          <p:nvPr/>
        </p:nvSpPr>
        <p:spPr bwMode="auto">
          <a:xfrm>
            <a:off x="626435" y="1108076"/>
            <a:ext cx="7913229" cy="83317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defRPr>
            </a:lvl9pPr>
          </a:lstStyle>
          <a:p>
            <a:pPr algn="ctr">
              <a:spcBef>
                <a:spcPts val="0"/>
              </a:spcBef>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Three Cs: An Intuitive Model for</a:t>
            </a:r>
          </a:p>
          <a:p>
            <a:pPr algn="ctr">
              <a:spcBef>
                <a:spcPts val="0"/>
              </a:spcBef>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Understanding the Behavior of Memory Hierarchies </a:t>
            </a:r>
            <a:endParaRPr lang="zh-CN" altLang="en-US" b="1" dirty="0">
              <a:solidFill>
                <a:srgbClr val="A50021"/>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5424164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8261877"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4.5 A Common Framework for Memory Hierarchies </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 name="矩形 1"/>
          <p:cNvSpPr/>
          <p:nvPr/>
        </p:nvSpPr>
        <p:spPr>
          <a:xfrm>
            <a:off x="201613" y="1988840"/>
            <a:ext cx="8762875" cy="4896725"/>
          </a:xfrm>
          <a:prstGeom prst="rect">
            <a:avLst/>
          </a:prstGeom>
        </p:spPr>
        <p:txBody>
          <a:bodyPr wrap="square">
            <a:spAutoFit/>
          </a:bodyPr>
          <a:lstStyle/>
          <a:p>
            <a:pPr lvl="1" indent="-457200" algn="just">
              <a:lnSpc>
                <a:spcPts val="2800"/>
              </a:lnSpc>
              <a:spcBef>
                <a:spcPts val="0"/>
              </a:spcBef>
              <a:spcAft>
                <a:spcPts val="0"/>
              </a:spcAft>
              <a:buSzPct val="100000"/>
              <a:buFont typeface="Symbol" panose="05050102010706020507" pitchFamily="18" charset="2"/>
              <a:buChar char="¨"/>
            </a:pPr>
            <a:r>
              <a:rPr lang="en-US" altLang="zh-CN" sz="22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Capacity misses</a:t>
            </a:r>
            <a:r>
              <a:rPr lang="en-US" altLang="zh-CN"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lvl="1" indent="-457200" algn="just">
              <a:lnSpc>
                <a:spcPts val="2800"/>
              </a:lnSpc>
              <a:spcBef>
                <a:spcPts val="0"/>
              </a:spcBef>
              <a:spcAft>
                <a:spcPts val="0"/>
              </a:spcAft>
              <a:buSzPct val="100000"/>
              <a:buFont typeface="Symbol" panose="05050102010706020507" pitchFamily="18" charset="2"/>
              <a:buChar char="¨"/>
            </a:pPr>
            <a:r>
              <a:rPr lang="en-US" altLang="zh-CN"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Capacity misses can easily be reduced by enlarging the cache.  </a:t>
            </a:r>
            <a:r>
              <a:rPr lang="zh-CN" altLang="en-US" sz="22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可通过加大</a:t>
            </a:r>
            <a:r>
              <a:rPr lang="en-US" altLang="zh-CN" sz="22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2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来降低</a:t>
            </a:r>
          </a:p>
          <a:p>
            <a:pPr lvl="1" indent="-457200" algn="just">
              <a:lnSpc>
                <a:spcPts val="2800"/>
              </a:lnSpc>
              <a:spcBef>
                <a:spcPts val="0"/>
              </a:spcBef>
              <a:spcAft>
                <a:spcPts val="600"/>
              </a:spcAft>
              <a:buSzPct val="100000"/>
              <a:buFont typeface="Symbol" panose="05050102010706020507" pitchFamily="18" charset="2"/>
              <a:buChar char="¨"/>
            </a:pPr>
            <a:r>
              <a:rPr lang="en-US" altLang="zh-CN"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But also increase  access time, leading to lower performance.  </a:t>
            </a:r>
            <a:r>
              <a:rPr lang="zh-CN" altLang="en-US" sz="22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但也加大了访问时间</a:t>
            </a:r>
          </a:p>
          <a:p>
            <a:pPr lvl="1" indent="-457200" algn="just">
              <a:lnSpc>
                <a:spcPts val="2800"/>
              </a:lnSpc>
              <a:spcBef>
                <a:spcPts val="0"/>
              </a:spcBef>
              <a:spcAft>
                <a:spcPts val="0"/>
              </a:spcAft>
              <a:buSzPct val="100000"/>
              <a:buFont typeface="Symbol" panose="05050102010706020507" pitchFamily="18" charset="2"/>
              <a:buChar char="¨"/>
            </a:pPr>
            <a:r>
              <a:rPr lang="en-US" altLang="zh-CN" sz="22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Compulsory misses</a:t>
            </a:r>
            <a:r>
              <a:rPr lang="en-US" altLang="zh-CN"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lvl="1" indent="-457200" algn="just">
              <a:lnSpc>
                <a:spcPts val="2800"/>
              </a:lnSpc>
              <a:spcBef>
                <a:spcPts val="0"/>
              </a:spcBef>
              <a:spcAft>
                <a:spcPts val="0"/>
              </a:spcAft>
              <a:buSzPct val="100000"/>
              <a:buFont typeface="Symbol" panose="05050102010706020507" pitchFamily="18" charset="2"/>
              <a:buChar char="¨"/>
            </a:pPr>
            <a:r>
              <a:rPr lang="en-US" altLang="zh-CN"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generated by first reference to a block, so primary way to reduce it is to increase block size.   </a:t>
            </a:r>
            <a:r>
              <a:rPr lang="zh-CN" altLang="en-US" sz="22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主要方法是增大块尺寸</a:t>
            </a:r>
          </a:p>
          <a:p>
            <a:pPr lvl="1" indent="-457200" algn="just">
              <a:lnSpc>
                <a:spcPts val="2800"/>
              </a:lnSpc>
              <a:spcBef>
                <a:spcPts val="0"/>
              </a:spcBef>
              <a:spcAft>
                <a:spcPts val="0"/>
              </a:spcAft>
              <a:buSzPct val="100000"/>
              <a:buFont typeface="Symbol" panose="05050102010706020507" pitchFamily="18" charset="2"/>
              <a:buChar char="¨"/>
            </a:pPr>
            <a:r>
              <a:rPr lang="en-US" altLang="zh-CN"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It will reduce number of references required to access blocks because the program will consist of fewer cache blocks. </a:t>
            </a:r>
            <a:r>
              <a:rPr lang="zh-CN" altLang="en-US" sz="22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这将降低访问次数</a:t>
            </a:r>
            <a:r>
              <a:rPr lang="en-US" altLang="zh-CN" sz="22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2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因为模块数少了</a:t>
            </a:r>
          </a:p>
          <a:p>
            <a:pPr lvl="1" indent="-457200" algn="just">
              <a:lnSpc>
                <a:spcPts val="2800"/>
              </a:lnSpc>
              <a:spcBef>
                <a:spcPts val="0"/>
              </a:spcBef>
              <a:spcAft>
                <a:spcPts val="0"/>
              </a:spcAft>
              <a:buSzPct val="100000"/>
              <a:buFont typeface="Symbol" panose="05050102010706020507" pitchFamily="18" charset="2"/>
              <a:buChar char="¨"/>
            </a:pPr>
            <a:r>
              <a:rPr lang="en-US" altLang="zh-CN"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but, can have negative effect on performance because of increase in miss penalty. </a:t>
            </a:r>
            <a:r>
              <a:rPr lang="zh-CN" altLang="en-US" sz="22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但是</a:t>
            </a:r>
            <a:r>
              <a:rPr lang="en-US" altLang="zh-CN" sz="22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2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但对性能有负面作用</a:t>
            </a:r>
            <a:r>
              <a:rPr lang="en-US" altLang="zh-CN" sz="22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2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因为缺失惩罚增加了</a:t>
            </a:r>
          </a:p>
        </p:txBody>
      </p:sp>
      <p:sp>
        <p:nvSpPr>
          <p:cNvPr id="8" name="Text Box 4"/>
          <p:cNvSpPr txBox="1">
            <a:spLocks noChangeArrowheads="1"/>
          </p:cNvSpPr>
          <p:nvPr/>
        </p:nvSpPr>
        <p:spPr bwMode="auto">
          <a:xfrm>
            <a:off x="626435" y="1108076"/>
            <a:ext cx="7913229" cy="83317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defRPr>
            </a:lvl9pPr>
          </a:lstStyle>
          <a:p>
            <a:pPr algn="ctr">
              <a:spcBef>
                <a:spcPts val="0"/>
              </a:spcBef>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Three Cs: An Intuitive Model for</a:t>
            </a:r>
          </a:p>
          <a:p>
            <a:pPr algn="ctr">
              <a:spcBef>
                <a:spcPts val="0"/>
              </a:spcBef>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Understanding the Behavior of Memory Hierarchies </a:t>
            </a:r>
            <a:endParaRPr lang="zh-CN" altLang="en-US" b="1" dirty="0">
              <a:solidFill>
                <a:srgbClr val="A50021"/>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1160361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8261877"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4.5 A Common Framework for Memory Hierarchies </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8" name="Text Box 4"/>
          <p:cNvSpPr txBox="1">
            <a:spLocks noChangeArrowheads="1"/>
          </p:cNvSpPr>
          <p:nvPr/>
        </p:nvSpPr>
        <p:spPr bwMode="auto">
          <a:xfrm>
            <a:off x="626435" y="1108076"/>
            <a:ext cx="7913229" cy="83317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defRPr>
            </a:lvl9pPr>
          </a:lstStyle>
          <a:p>
            <a:pPr algn="ctr">
              <a:spcBef>
                <a:spcPts val="0"/>
              </a:spcBef>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Three Cs: An Intuitive Model for</a:t>
            </a:r>
          </a:p>
          <a:p>
            <a:pPr algn="ctr">
              <a:spcBef>
                <a:spcPts val="0"/>
              </a:spcBef>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Understanding the Behavior of Memory Hierarchies </a:t>
            </a:r>
            <a:endParaRPr lang="zh-CN" altLang="en-US" b="1" dirty="0">
              <a:solidFill>
                <a:srgbClr val="A50021"/>
              </a:solidFill>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2080454"/>
            <a:ext cx="6197821" cy="4648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5987047"/>
      </p:ext>
    </p:extLst>
  </p:cSld>
  <p:clrMapOvr>
    <a:masterClrMapping/>
  </p:clrMapOvr>
  <p:transition/>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8261877"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4.5 A Common Framework for Memory Hierarchies </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 name="矩形 1"/>
          <p:cNvSpPr/>
          <p:nvPr/>
        </p:nvSpPr>
        <p:spPr>
          <a:xfrm>
            <a:off x="201613" y="1988840"/>
            <a:ext cx="8762875" cy="2964914"/>
          </a:xfrm>
          <a:prstGeom prst="rect">
            <a:avLst/>
          </a:prstGeom>
        </p:spPr>
        <p:txBody>
          <a:bodyPr wrap="square">
            <a:spAutoFit/>
          </a:bodyPr>
          <a:lstStyle/>
          <a:p>
            <a:pPr lvl="1" indent="-457200" algn="just">
              <a:lnSpc>
                <a:spcPts val="2800"/>
              </a:lnSpc>
              <a:spcBef>
                <a:spcPts val="0"/>
              </a:spcBef>
              <a:spcAft>
                <a:spcPts val="0"/>
              </a:spcAft>
              <a:buSzPct val="100000"/>
              <a:buFont typeface="Symbol" panose="05050102010706020507" pitchFamily="18" charset="2"/>
              <a:buChar char="¨"/>
            </a:pPr>
            <a:r>
              <a:rPr lang="zh-CN" altLang="en-US" sz="22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实际情况</a:t>
            </a:r>
            <a:r>
              <a:rPr lang="en-US" altLang="zh-CN" sz="22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a:t>
            </a:r>
          </a:p>
          <a:p>
            <a:pPr lvl="1" indent="-457200" algn="just">
              <a:lnSpc>
                <a:spcPts val="2800"/>
              </a:lnSpc>
              <a:spcBef>
                <a:spcPts val="0"/>
              </a:spcBef>
              <a:spcAft>
                <a:spcPts val="0"/>
              </a:spcAft>
              <a:buSzPct val="100000"/>
              <a:buFont typeface="Symbol" panose="05050102010706020507" pitchFamily="18" charset="2"/>
              <a:buChar char="¨"/>
            </a:pPr>
            <a:r>
              <a:rPr lang="en-US" altLang="zh-CN"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many of design choices interact, changing one characteristic will often affect several components of miss rate. </a:t>
            </a:r>
            <a:r>
              <a:rPr lang="en-US" altLang="zh-CN" sz="22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2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很多设计选择相互作用</a:t>
            </a:r>
            <a:r>
              <a:rPr lang="en-US" altLang="zh-CN" sz="22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2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改变一个特性通常影响缺失的若干个因素</a:t>
            </a:r>
          </a:p>
          <a:p>
            <a:pPr lvl="1" indent="-457200" algn="just">
              <a:lnSpc>
                <a:spcPts val="2800"/>
              </a:lnSpc>
              <a:spcBef>
                <a:spcPts val="0"/>
              </a:spcBef>
              <a:spcAft>
                <a:spcPts val="0"/>
              </a:spcAft>
              <a:buSzPct val="100000"/>
              <a:buFont typeface="Symbol" panose="05050102010706020507" pitchFamily="18" charset="2"/>
              <a:buChar char="¨"/>
            </a:pPr>
            <a:r>
              <a:rPr lang="en-US" altLang="zh-CN"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challenge in designing memory hierarchies is that every change that potentially improves the miss rate can also negatively affect overall performance, as Figure 4.31 summarizes.</a:t>
            </a:r>
            <a:r>
              <a:rPr lang="en-US" altLang="zh-CN" sz="22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2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挑战</a:t>
            </a:r>
            <a:r>
              <a:rPr lang="en-US" altLang="zh-CN" sz="22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2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每个能潜在地改进缺失率的改变</a:t>
            </a:r>
            <a:r>
              <a:rPr lang="en-US" altLang="zh-CN" sz="22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2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也对整体性能有负面影响</a:t>
            </a:r>
          </a:p>
        </p:txBody>
      </p:sp>
      <p:sp>
        <p:nvSpPr>
          <p:cNvPr id="8" name="Text Box 4"/>
          <p:cNvSpPr txBox="1">
            <a:spLocks noChangeArrowheads="1"/>
          </p:cNvSpPr>
          <p:nvPr/>
        </p:nvSpPr>
        <p:spPr bwMode="auto">
          <a:xfrm>
            <a:off x="626435" y="1108076"/>
            <a:ext cx="7913229" cy="83317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defRPr>
            </a:lvl9pPr>
          </a:lstStyle>
          <a:p>
            <a:pPr algn="ctr">
              <a:spcBef>
                <a:spcPts val="0"/>
              </a:spcBef>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Three Cs: An Intuitive Model for</a:t>
            </a:r>
          </a:p>
          <a:p>
            <a:pPr algn="ctr">
              <a:spcBef>
                <a:spcPts val="0"/>
              </a:spcBef>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Understanding the Behavior of Memory Hierarchies </a:t>
            </a:r>
            <a:endParaRPr lang="zh-CN" altLang="en-US" b="1" dirty="0">
              <a:solidFill>
                <a:srgbClr val="A50021"/>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1110054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8261877"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4.5 A Common Framework for Memory Hierarchies </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graphicFrame>
        <p:nvGraphicFramePr>
          <p:cNvPr id="9" name="表格 8"/>
          <p:cNvGraphicFramePr>
            <a:graphicFrameLocks noGrp="1"/>
          </p:cNvGraphicFramePr>
          <p:nvPr>
            <p:extLst>
              <p:ext uri="{D42A27DB-BD31-4B8C-83A1-F6EECF244321}">
                <p14:modId xmlns:p14="http://schemas.microsoft.com/office/powerpoint/2010/main" val="3862649223"/>
              </p:ext>
            </p:extLst>
          </p:nvPr>
        </p:nvGraphicFramePr>
        <p:xfrm>
          <a:off x="611560" y="1916832"/>
          <a:ext cx="8064895" cy="3108960"/>
        </p:xfrm>
        <a:graphic>
          <a:graphicData uri="http://schemas.openxmlformats.org/drawingml/2006/table">
            <a:tbl>
              <a:tblPr firstRow="1" bandRow="1">
                <a:tableStyleId>{21E4AEA4-8DFA-4A89-87EB-49C32662AFE0}</a:tableStyleId>
              </a:tblPr>
              <a:tblGrid>
                <a:gridCol w="1944215">
                  <a:extLst>
                    <a:ext uri="{9D8B030D-6E8A-4147-A177-3AD203B41FA5}">
                      <a16:colId xmlns:a16="http://schemas.microsoft.com/office/drawing/2014/main" val="3086961642"/>
                    </a:ext>
                  </a:extLst>
                </a:gridCol>
                <a:gridCol w="2952328">
                  <a:extLst>
                    <a:ext uri="{9D8B030D-6E8A-4147-A177-3AD203B41FA5}">
                      <a16:colId xmlns:a16="http://schemas.microsoft.com/office/drawing/2014/main" val="2449546572"/>
                    </a:ext>
                  </a:extLst>
                </a:gridCol>
                <a:gridCol w="3168352">
                  <a:extLst>
                    <a:ext uri="{9D8B030D-6E8A-4147-A177-3AD203B41FA5}">
                      <a16:colId xmlns:a16="http://schemas.microsoft.com/office/drawing/2014/main" val="1247203932"/>
                    </a:ext>
                  </a:extLst>
                </a:gridCol>
              </a:tblGrid>
              <a:tr h="358854">
                <a:tc>
                  <a:txBody>
                    <a:bodyPr/>
                    <a:lstStyle/>
                    <a:p>
                      <a:r>
                        <a:rPr lang="en-US" sz="2000" b="1" i="0" dirty="0">
                          <a:solidFill>
                            <a:schemeClr val="bg1"/>
                          </a:solidFill>
                          <a:effectLst/>
                          <a:latin typeface="Times New Roman" panose="02020603050405020304" pitchFamily="18" charset="0"/>
                          <a:cs typeface="Times New Roman" panose="02020603050405020304" pitchFamily="18" charset="0"/>
                        </a:rPr>
                        <a:t>Design</a:t>
                      </a:r>
                      <a:r>
                        <a:rPr lang="en-US" sz="2000" b="1" i="0" baseline="0" dirty="0">
                          <a:solidFill>
                            <a:schemeClr val="bg1"/>
                          </a:solidFill>
                          <a:effectLst/>
                          <a:latin typeface="Times New Roman" panose="02020603050405020304" pitchFamily="18" charset="0"/>
                          <a:cs typeface="Times New Roman" panose="02020603050405020304" pitchFamily="18" charset="0"/>
                        </a:rPr>
                        <a:t> change</a:t>
                      </a:r>
                      <a:endParaRPr lang="en-US" sz="2000" b="1" i="0" dirty="0">
                        <a:solidFill>
                          <a:schemeClr val="bg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1" i="0">
                          <a:solidFill>
                            <a:schemeClr val="bg1"/>
                          </a:solidFill>
                          <a:effectLst/>
                          <a:latin typeface="Times New Roman" panose="02020603050405020304" pitchFamily="18" charset="0"/>
                          <a:cs typeface="Times New Roman" panose="02020603050405020304" pitchFamily="18" charset="0"/>
                        </a:rPr>
                        <a:t>Effect on miss rate </a:t>
                      </a:r>
                      <a:endParaRPr lang="en-US">
                        <a:solidFill>
                          <a:schemeClr val="bg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1" i="0" dirty="0">
                          <a:solidFill>
                            <a:schemeClr val="bg1"/>
                          </a:solidFill>
                          <a:effectLst/>
                          <a:latin typeface="Times New Roman" panose="02020603050405020304" pitchFamily="18" charset="0"/>
                          <a:cs typeface="Times New Roman" panose="02020603050405020304" pitchFamily="18" charset="0"/>
                        </a:rPr>
                        <a:t>Possible negative</a:t>
                      </a:r>
                      <a:br>
                        <a:rPr lang="en-US" sz="2000" b="1" i="0" dirty="0">
                          <a:solidFill>
                            <a:schemeClr val="bg1"/>
                          </a:solidFill>
                          <a:effectLst/>
                          <a:latin typeface="Times New Roman" panose="02020603050405020304" pitchFamily="18" charset="0"/>
                          <a:cs typeface="Times New Roman" panose="02020603050405020304" pitchFamily="18" charset="0"/>
                        </a:rPr>
                      </a:br>
                      <a:r>
                        <a:rPr lang="en-US" sz="2000" b="1" i="0" dirty="0">
                          <a:solidFill>
                            <a:schemeClr val="bg1"/>
                          </a:solidFill>
                          <a:effectLst/>
                          <a:latin typeface="Times New Roman" panose="02020603050405020304" pitchFamily="18" charset="0"/>
                          <a:cs typeface="Times New Roman" panose="02020603050405020304" pitchFamily="18" charset="0"/>
                        </a:rPr>
                        <a:t>performance effect</a:t>
                      </a:r>
                      <a:endParaRPr lang="en-US" dirty="0">
                        <a:solidFill>
                          <a:schemeClr val="bg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4245687"/>
                  </a:ext>
                </a:extLst>
              </a:tr>
              <a:tr h="358854">
                <a:tc>
                  <a:txBody>
                    <a:bodyPr/>
                    <a:lstStyle/>
                    <a:p>
                      <a:r>
                        <a:rPr lang="en-US" sz="2000" b="0" i="0" dirty="0">
                          <a:solidFill>
                            <a:srgbClr val="000000"/>
                          </a:solidFill>
                          <a:effectLst/>
                          <a:latin typeface="Times New Roman" panose="02020603050405020304" pitchFamily="18" charset="0"/>
                          <a:cs typeface="Times New Roman" panose="02020603050405020304" pitchFamily="18" charset="0"/>
                        </a:rPr>
                        <a:t>Increase </a:t>
                      </a:r>
                      <a:r>
                        <a:rPr lang="en-US" altLang="zh-CN" sz="2000" b="0" i="0" dirty="0">
                          <a:solidFill>
                            <a:srgbClr val="000000"/>
                          </a:solidFill>
                          <a:effectLst/>
                          <a:latin typeface="Times New Roman" panose="02020603050405020304" pitchFamily="18" charset="0"/>
                          <a:cs typeface="Times New Roman" panose="02020603050405020304" pitchFamily="18" charset="0"/>
                        </a:rPr>
                        <a:t>cache </a:t>
                      </a:r>
                      <a:r>
                        <a:rPr lang="en-US" sz="2000" b="0" i="0" dirty="0">
                          <a:solidFill>
                            <a:srgbClr val="000000"/>
                          </a:solidFill>
                          <a:effectLst/>
                          <a:latin typeface="Times New Roman" panose="02020603050405020304" pitchFamily="18" charset="0"/>
                          <a:cs typeface="Times New Roman" panose="02020603050405020304" pitchFamily="18" charset="0"/>
                        </a:rPr>
                        <a:t>size </a:t>
                      </a:r>
                      <a:endParaRPr lang="en-US"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0" i="0">
                          <a:solidFill>
                            <a:srgbClr val="000000"/>
                          </a:solidFill>
                          <a:effectLst/>
                          <a:latin typeface="Times New Roman" panose="02020603050405020304" pitchFamily="18" charset="0"/>
                          <a:cs typeface="Times New Roman" panose="02020603050405020304" pitchFamily="18" charset="0"/>
                        </a:rPr>
                        <a:t>Decreases </a:t>
                      </a:r>
                      <a:r>
                        <a:rPr lang="en-US" sz="2000" b="0" i="0">
                          <a:solidFill>
                            <a:srgbClr val="FF0000"/>
                          </a:solidFill>
                          <a:effectLst/>
                          <a:latin typeface="Times New Roman" panose="02020603050405020304" pitchFamily="18" charset="0"/>
                          <a:cs typeface="Times New Roman" panose="02020603050405020304" pitchFamily="18" charset="0"/>
                        </a:rPr>
                        <a:t>capacity</a:t>
                      </a:r>
                      <a:br>
                        <a:rPr lang="en-US" sz="2000" b="0" i="0">
                          <a:solidFill>
                            <a:srgbClr val="FF0000"/>
                          </a:solidFill>
                          <a:effectLst/>
                          <a:latin typeface="Times New Roman" panose="02020603050405020304" pitchFamily="18" charset="0"/>
                          <a:cs typeface="Times New Roman" panose="02020603050405020304" pitchFamily="18" charset="0"/>
                        </a:rPr>
                      </a:br>
                      <a:r>
                        <a:rPr lang="en-US" sz="2000" b="0" i="0">
                          <a:solidFill>
                            <a:srgbClr val="FF0000"/>
                          </a:solidFill>
                          <a:effectLst/>
                          <a:latin typeface="Times New Roman" panose="02020603050405020304" pitchFamily="18" charset="0"/>
                          <a:cs typeface="Times New Roman" panose="02020603050405020304" pitchFamily="18" charset="0"/>
                        </a:rPr>
                        <a:t>misses</a:t>
                      </a:r>
                      <a:endParaRPr lang="en-US">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0" i="0" dirty="0">
                          <a:solidFill>
                            <a:srgbClr val="000000"/>
                          </a:solidFill>
                          <a:effectLst/>
                          <a:latin typeface="Times New Roman" panose="02020603050405020304" pitchFamily="18" charset="0"/>
                          <a:cs typeface="Times New Roman" panose="02020603050405020304" pitchFamily="18" charset="0"/>
                        </a:rPr>
                        <a:t>May increase access</a:t>
                      </a:r>
                      <a:r>
                        <a:rPr lang="en-US" sz="2000" b="0" i="0" baseline="0" dirty="0">
                          <a:solidFill>
                            <a:srgbClr val="000000"/>
                          </a:solidFill>
                          <a:effectLst/>
                          <a:latin typeface="Times New Roman" panose="02020603050405020304" pitchFamily="18" charset="0"/>
                          <a:cs typeface="Times New Roman" panose="02020603050405020304" pitchFamily="18" charset="0"/>
                        </a:rPr>
                        <a:t> </a:t>
                      </a:r>
                      <a:r>
                        <a:rPr lang="en-US" sz="2000" b="0" i="0" dirty="0">
                          <a:solidFill>
                            <a:srgbClr val="000000"/>
                          </a:solidFill>
                          <a:effectLst/>
                          <a:latin typeface="Times New Roman" panose="02020603050405020304" pitchFamily="18" charset="0"/>
                          <a:cs typeface="Times New Roman" panose="02020603050405020304" pitchFamily="18" charset="0"/>
                        </a:rPr>
                        <a:t>time</a:t>
                      </a:r>
                      <a:endParaRPr lang="en-US"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4546670"/>
                  </a:ext>
                </a:extLst>
              </a:tr>
              <a:tr h="338036">
                <a:tc>
                  <a:txBody>
                    <a:bodyPr/>
                    <a:lstStyle/>
                    <a:p>
                      <a:r>
                        <a:rPr lang="en-US" sz="2000" b="0" i="0" dirty="0">
                          <a:solidFill>
                            <a:srgbClr val="000000"/>
                          </a:solidFill>
                          <a:effectLst/>
                          <a:latin typeface="Times New Roman" panose="02020603050405020304" pitchFamily="18" charset="0"/>
                          <a:cs typeface="Times New Roman" panose="02020603050405020304" pitchFamily="18" charset="0"/>
                        </a:rPr>
                        <a:t>Increase associativity </a:t>
                      </a:r>
                      <a:endParaRPr lang="en-US"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0" i="0" dirty="0">
                          <a:solidFill>
                            <a:srgbClr val="000000"/>
                          </a:solidFill>
                          <a:effectLst/>
                          <a:latin typeface="Times New Roman" panose="02020603050405020304" pitchFamily="18" charset="0"/>
                          <a:cs typeface="Times New Roman" panose="02020603050405020304" pitchFamily="18" charset="0"/>
                        </a:rPr>
                        <a:t>Decrease miss rate due</a:t>
                      </a:r>
                      <a:br>
                        <a:rPr lang="en-US" sz="2000" b="0" i="0" dirty="0">
                          <a:solidFill>
                            <a:srgbClr val="000000"/>
                          </a:solidFill>
                          <a:effectLst/>
                          <a:latin typeface="Times New Roman" panose="02020603050405020304" pitchFamily="18" charset="0"/>
                          <a:cs typeface="Times New Roman" panose="02020603050405020304" pitchFamily="18" charset="0"/>
                        </a:rPr>
                      </a:br>
                      <a:r>
                        <a:rPr lang="en-US" sz="2000" b="0" i="0" dirty="0">
                          <a:solidFill>
                            <a:srgbClr val="000000"/>
                          </a:solidFill>
                          <a:effectLst/>
                          <a:latin typeface="Times New Roman" panose="02020603050405020304" pitchFamily="18" charset="0"/>
                          <a:cs typeface="Times New Roman" panose="02020603050405020304" pitchFamily="18" charset="0"/>
                        </a:rPr>
                        <a:t>to </a:t>
                      </a:r>
                      <a:r>
                        <a:rPr lang="en-US" sz="2000" b="0" i="0" dirty="0">
                          <a:solidFill>
                            <a:srgbClr val="FF0000"/>
                          </a:solidFill>
                          <a:effectLst/>
                          <a:latin typeface="Times New Roman" panose="02020603050405020304" pitchFamily="18" charset="0"/>
                          <a:cs typeface="Times New Roman" panose="02020603050405020304" pitchFamily="18" charset="0"/>
                        </a:rPr>
                        <a:t>conflict misses</a:t>
                      </a:r>
                      <a:endParaRPr lang="en-US"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0" i="0" dirty="0">
                          <a:solidFill>
                            <a:srgbClr val="000000"/>
                          </a:solidFill>
                          <a:effectLst/>
                          <a:latin typeface="Times New Roman" panose="02020603050405020304" pitchFamily="18" charset="0"/>
                          <a:cs typeface="Times New Roman" panose="02020603050405020304" pitchFamily="18" charset="0"/>
                        </a:rPr>
                        <a:t>May increase access</a:t>
                      </a:r>
                      <a:r>
                        <a:rPr lang="en-US" sz="2000" b="0" i="0" baseline="0" dirty="0">
                          <a:solidFill>
                            <a:srgbClr val="000000"/>
                          </a:solidFill>
                          <a:effectLst/>
                          <a:latin typeface="Times New Roman" panose="02020603050405020304" pitchFamily="18" charset="0"/>
                          <a:cs typeface="Times New Roman" panose="02020603050405020304" pitchFamily="18" charset="0"/>
                        </a:rPr>
                        <a:t> </a:t>
                      </a:r>
                      <a:r>
                        <a:rPr lang="en-US" sz="2000" b="0" i="0" dirty="0">
                          <a:solidFill>
                            <a:srgbClr val="000000"/>
                          </a:solidFill>
                          <a:effectLst/>
                          <a:latin typeface="Times New Roman" panose="02020603050405020304" pitchFamily="18" charset="0"/>
                          <a:cs typeface="Times New Roman" panose="02020603050405020304" pitchFamily="18" charset="0"/>
                        </a:rPr>
                        <a:t>time</a:t>
                      </a:r>
                      <a:endParaRPr lang="en-US"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0065165"/>
                  </a:ext>
                </a:extLst>
              </a:tr>
              <a:tr h="444087">
                <a:tc>
                  <a:txBody>
                    <a:bodyPr/>
                    <a:lstStyle/>
                    <a:p>
                      <a:r>
                        <a:rPr lang="en-US" sz="2000" b="0" i="0">
                          <a:solidFill>
                            <a:srgbClr val="000000"/>
                          </a:solidFill>
                          <a:effectLst/>
                          <a:latin typeface="Times New Roman" panose="02020603050405020304" pitchFamily="18" charset="0"/>
                          <a:cs typeface="Times New Roman" panose="02020603050405020304" pitchFamily="18" charset="0"/>
                        </a:rPr>
                        <a:t>Increase block size </a:t>
                      </a:r>
                      <a:endParaRPr lang="en-US">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0" i="0">
                          <a:solidFill>
                            <a:srgbClr val="000000"/>
                          </a:solidFill>
                          <a:effectLst/>
                          <a:latin typeface="Times New Roman" panose="02020603050405020304" pitchFamily="18" charset="0"/>
                          <a:cs typeface="Times New Roman" panose="02020603050405020304" pitchFamily="18" charset="0"/>
                        </a:rPr>
                        <a:t>Decreases miss rate for</a:t>
                      </a:r>
                      <a:br>
                        <a:rPr lang="en-US" sz="2000" b="0" i="0">
                          <a:solidFill>
                            <a:srgbClr val="000000"/>
                          </a:solidFill>
                          <a:effectLst/>
                          <a:latin typeface="Times New Roman" panose="02020603050405020304" pitchFamily="18" charset="0"/>
                          <a:cs typeface="Times New Roman" panose="02020603050405020304" pitchFamily="18" charset="0"/>
                        </a:rPr>
                      </a:br>
                      <a:r>
                        <a:rPr lang="en-US" sz="2000" b="0" i="0">
                          <a:solidFill>
                            <a:srgbClr val="000000"/>
                          </a:solidFill>
                          <a:effectLst/>
                          <a:latin typeface="Times New Roman" panose="02020603050405020304" pitchFamily="18" charset="0"/>
                          <a:cs typeface="Times New Roman" panose="02020603050405020304" pitchFamily="18" charset="0"/>
                        </a:rPr>
                        <a:t>a wide range of block</a:t>
                      </a:r>
                      <a:br>
                        <a:rPr lang="en-US" sz="2000" b="0" i="0">
                          <a:solidFill>
                            <a:srgbClr val="000000"/>
                          </a:solidFill>
                          <a:effectLst/>
                          <a:latin typeface="Times New Roman" panose="02020603050405020304" pitchFamily="18" charset="0"/>
                          <a:cs typeface="Times New Roman" panose="02020603050405020304" pitchFamily="18" charset="0"/>
                        </a:rPr>
                      </a:br>
                      <a:r>
                        <a:rPr lang="en-US" sz="2000" b="0" i="0">
                          <a:solidFill>
                            <a:srgbClr val="000000"/>
                          </a:solidFill>
                          <a:effectLst/>
                          <a:latin typeface="Times New Roman" panose="02020603050405020304" pitchFamily="18" charset="0"/>
                          <a:cs typeface="Times New Roman" panose="02020603050405020304" pitchFamily="18" charset="0"/>
                        </a:rPr>
                        <a:t>sizes</a:t>
                      </a:r>
                      <a:endParaRPr lang="en-US">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0" i="0" dirty="0">
                          <a:solidFill>
                            <a:srgbClr val="000000"/>
                          </a:solidFill>
                          <a:effectLst/>
                          <a:latin typeface="Times New Roman" panose="02020603050405020304" pitchFamily="18" charset="0"/>
                          <a:cs typeface="Times New Roman" panose="02020603050405020304" pitchFamily="18" charset="0"/>
                        </a:rPr>
                        <a:t>May increase miss</a:t>
                      </a:r>
                      <a:r>
                        <a:rPr lang="en-US" sz="2000" b="0" i="0" baseline="0" dirty="0">
                          <a:solidFill>
                            <a:srgbClr val="000000"/>
                          </a:solidFill>
                          <a:effectLst/>
                          <a:latin typeface="Times New Roman" panose="02020603050405020304" pitchFamily="18" charset="0"/>
                          <a:cs typeface="Times New Roman" panose="02020603050405020304" pitchFamily="18" charset="0"/>
                        </a:rPr>
                        <a:t> </a:t>
                      </a:r>
                      <a:r>
                        <a:rPr lang="en-US" sz="2000" b="0" i="0" dirty="0">
                          <a:solidFill>
                            <a:srgbClr val="000000"/>
                          </a:solidFill>
                          <a:effectLst/>
                          <a:latin typeface="Times New Roman" panose="02020603050405020304" pitchFamily="18" charset="0"/>
                          <a:cs typeface="Times New Roman" panose="02020603050405020304" pitchFamily="18" charset="0"/>
                        </a:rPr>
                        <a:t>penalty. Very large block could increase</a:t>
                      </a:r>
                      <a:r>
                        <a:rPr lang="en-US" sz="2000" b="0" i="0" baseline="0" dirty="0">
                          <a:solidFill>
                            <a:srgbClr val="000000"/>
                          </a:solidFill>
                          <a:effectLst/>
                          <a:latin typeface="Times New Roman" panose="02020603050405020304" pitchFamily="18" charset="0"/>
                          <a:cs typeface="Times New Roman" panose="02020603050405020304" pitchFamily="18" charset="0"/>
                        </a:rPr>
                        <a:t> miss rate.</a:t>
                      </a:r>
                      <a:endParaRPr lang="en-US"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239673"/>
                  </a:ext>
                </a:extLst>
              </a:tr>
            </a:tbl>
          </a:graphicData>
        </a:graphic>
      </p:graphicFrame>
    </p:spTree>
    <p:extLst>
      <p:ext uri="{BB962C8B-B14F-4D97-AF65-F5344CB8AC3E}">
        <p14:creationId xmlns:p14="http://schemas.microsoft.com/office/powerpoint/2010/main" val="3510317348"/>
      </p:ext>
    </p:extLst>
  </p:cSld>
  <p:clrMapOvr>
    <a:masterClrMapping/>
  </p:clrMapOvr>
  <p:transition/>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29FE8B5-7419-5A40-8930-8FD9A9E1CEC4}"/>
              </a:ext>
            </a:extLst>
          </p:cNvPr>
          <p:cNvSpPr>
            <a:spLocks noGrp="1"/>
          </p:cNvSpPr>
          <p:nvPr>
            <p:ph idx="1"/>
          </p:nvPr>
        </p:nvSpPr>
        <p:spPr>
          <a:xfrm>
            <a:off x="323528" y="188640"/>
            <a:ext cx="8640960" cy="5739776"/>
          </a:xfrm>
        </p:spPr>
        <p:txBody>
          <a:bodyPr/>
          <a:lstStyle/>
          <a:p>
            <a:pPr algn="just">
              <a:lnSpc>
                <a:spcPct val="100000"/>
              </a:lnSpc>
              <a:spcBef>
                <a:spcPts val="0"/>
              </a:spcBef>
            </a:pPr>
            <a:r>
              <a:rPr lang="en-US" altLang="zh-CN" dirty="0">
                <a:latin typeface="Times New Roman" panose="02020603050405020304" pitchFamily="18" charset="0"/>
                <a:cs typeface="Times New Roman" panose="02020603050405020304" pitchFamily="18" charset="0"/>
              </a:rPr>
              <a:t>4.2 Consider a virtual memory system with the following properties:</a:t>
            </a:r>
            <a:endParaRPr lang="zh-CN" altLang="zh-CN" dirty="0">
              <a:latin typeface="Times New Roman" panose="02020603050405020304" pitchFamily="18" charset="0"/>
              <a:cs typeface="Times New Roman" panose="02020603050405020304" pitchFamily="18" charset="0"/>
            </a:endParaRPr>
          </a:p>
          <a:p>
            <a:pPr algn="just">
              <a:lnSpc>
                <a:spcPct val="100000"/>
              </a:lnSpc>
              <a:spcBef>
                <a:spcPts val="0"/>
              </a:spcBef>
            </a:pPr>
            <a:r>
              <a:rPr lang="en-US" altLang="zh-CN" dirty="0">
                <a:solidFill>
                  <a:srgbClr val="800000"/>
                </a:solidFill>
                <a:latin typeface="Times New Roman" panose="02020603050405020304" pitchFamily="18" charset="0"/>
                <a:cs typeface="Times New Roman" panose="02020603050405020304" pitchFamily="18" charset="0"/>
              </a:rPr>
              <a:t>40-bit virtual byte address</a:t>
            </a:r>
            <a:endParaRPr lang="zh-CN" altLang="zh-CN" dirty="0">
              <a:solidFill>
                <a:srgbClr val="800000"/>
              </a:solidFill>
              <a:latin typeface="Times New Roman" panose="02020603050405020304" pitchFamily="18" charset="0"/>
              <a:cs typeface="Times New Roman" panose="02020603050405020304" pitchFamily="18" charset="0"/>
            </a:endParaRPr>
          </a:p>
          <a:p>
            <a:pPr algn="just">
              <a:lnSpc>
                <a:spcPct val="100000"/>
              </a:lnSpc>
              <a:spcBef>
                <a:spcPts val="0"/>
              </a:spcBef>
            </a:pPr>
            <a:r>
              <a:rPr lang="en-US" altLang="zh-CN" dirty="0">
                <a:solidFill>
                  <a:srgbClr val="800000"/>
                </a:solidFill>
                <a:latin typeface="Times New Roman" panose="02020603050405020304" pitchFamily="18" charset="0"/>
                <a:cs typeface="Times New Roman" panose="02020603050405020304" pitchFamily="18" charset="0"/>
              </a:rPr>
              <a:t>16-KB pages</a:t>
            </a:r>
            <a:endParaRPr lang="zh-CN" altLang="zh-CN" dirty="0">
              <a:solidFill>
                <a:srgbClr val="800000"/>
              </a:solidFill>
              <a:latin typeface="Times New Roman" panose="02020603050405020304" pitchFamily="18" charset="0"/>
              <a:cs typeface="Times New Roman" panose="02020603050405020304" pitchFamily="18" charset="0"/>
            </a:endParaRPr>
          </a:p>
          <a:p>
            <a:pPr algn="just">
              <a:lnSpc>
                <a:spcPct val="100000"/>
              </a:lnSpc>
              <a:spcBef>
                <a:spcPts val="0"/>
              </a:spcBef>
            </a:pPr>
            <a:r>
              <a:rPr lang="en-US" altLang="zh-CN" dirty="0">
                <a:solidFill>
                  <a:srgbClr val="800000"/>
                </a:solidFill>
                <a:latin typeface="Times New Roman" panose="02020603050405020304" pitchFamily="18" charset="0"/>
                <a:cs typeface="Times New Roman" panose="02020603050405020304" pitchFamily="18" charset="0"/>
              </a:rPr>
              <a:t>36-bit physical byte address</a:t>
            </a:r>
            <a:endParaRPr lang="zh-CN" altLang="zh-CN" dirty="0">
              <a:solidFill>
                <a:srgbClr val="800000"/>
              </a:solidFill>
              <a:latin typeface="Times New Roman" panose="02020603050405020304" pitchFamily="18" charset="0"/>
              <a:cs typeface="Times New Roman" panose="02020603050405020304" pitchFamily="18" charset="0"/>
            </a:endParaRPr>
          </a:p>
          <a:p>
            <a:pPr algn="just">
              <a:lnSpc>
                <a:spcPct val="100000"/>
              </a:lnSpc>
              <a:spcBef>
                <a:spcPts val="0"/>
              </a:spcBef>
            </a:pPr>
            <a:r>
              <a:rPr lang="en-US" altLang="zh-CN" dirty="0">
                <a:latin typeface="Times New Roman" panose="02020603050405020304" pitchFamily="18" charset="0"/>
                <a:cs typeface="Times New Roman" panose="02020603050405020304" pitchFamily="18" charset="0"/>
              </a:rPr>
              <a:t>(1) what is the total size of the page table for each process on this machine, assuming that the valid, protection, dirty, and use bits take a total of 4bits and that all the virtual pages are in use? (Assume that disk addresses are not stored in the page table)</a:t>
            </a:r>
            <a:endParaRPr lang="zh-CN" altLang="zh-CN" dirty="0">
              <a:latin typeface="Times New Roman" panose="02020603050405020304" pitchFamily="18" charset="0"/>
              <a:cs typeface="Times New Roman" panose="02020603050405020304" pitchFamily="18" charset="0"/>
            </a:endParaRPr>
          </a:p>
          <a:p>
            <a:pPr algn="just">
              <a:lnSpc>
                <a:spcPct val="100000"/>
              </a:lnSpc>
              <a:spcBef>
                <a:spcPts val="0"/>
              </a:spcBef>
            </a:pPr>
            <a:r>
              <a:rPr lang="en-US" altLang="zh-CN" dirty="0">
                <a:latin typeface="Times New Roman" panose="02020603050405020304" pitchFamily="18" charset="0"/>
                <a:cs typeface="Times New Roman" panose="02020603050405020304" pitchFamily="18" charset="0"/>
              </a:rPr>
              <a:t>(2) Assume that the virtual memory system is implemented with a two-way set-associative TLB with a total of 256 TLB entries. Show the virtual-to-physical mapping with a figure. Make sure to label the width of all fields and signals.</a:t>
            </a:r>
            <a:endParaRPr lang="zh-CN" altLang="zh-CN" dirty="0">
              <a:latin typeface="Times New Roman" panose="02020603050405020304" pitchFamily="18" charset="0"/>
              <a:cs typeface="Times New Roman" panose="02020603050405020304" pitchFamily="18" charset="0"/>
            </a:endParaRPr>
          </a:p>
          <a:p>
            <a:pPr algn="just"/>
            <a:endParaRPr kumimoji="1" lang="zh-CN" altLang="en-US" dirty="0"/>
          </a:p>
        </p:txBody>
      </p:sp>
    </p:spTree>
    <p:extLst>
      <p:ext uri="{BB962C8B-B14F-4D97-AF65-F5344CB8AC3E}">
        <p14:creationId xmlns:p14="http://schemas.microsoft.com/office/powerpoint/2010/main" val="1916489323"/>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29FE8B5-7419-5A40-8930-8FD9A9E1CEC4}"/>
              </a:ext>
            </a:extLst>
          </p:cNvPr>
          <p:cNvSpPr>
            <a:spLocks noGrp="1"/>
          </p:cNvSpPr>
          <p:nvPr>
            <p:ph idx="1"/>
          </p:nvPr>
        </p:nvSpPr>
        <p:spPr>
          <a:xfrm>
            <a:off x="323528" y="188640"/>
            <a:ext cx="8640960" cy="3744615"/>
          </a:xfrm>
        </p:spPr>
        <p:txBody>
          <a:bodyPr/>
          <a:lstStyle/>
          <a:p>
            <a:pPr algn="just">
              <a:lnSpc>
                <a:spcPct val="100000"/>
              </a:lnSpc>
              <a:spcBef>
                <a:spcPts val="0"/>
              </a:spcBef>
            </a:pPr>
            <a:r>
              <a:rPr lang="en-US" altLang="zh-CN" dirty="0">
                <a:latin typeface="Times New Roman" panose="02020603050405020304" pitchFamily="18" charset="0"/>
                <a:cs typeface="Times New Roman" panose="02020603050405020304" pitchFamily="18" charset="0"/>
              </a:rPr>
              <a:t>4.2 Consider a virtual memory system with the following properties:</a:t>
            </a:r>
            <a:endParaRPr lang="zh-CN" altLang="zh-CN" dirty="0">
              <a:latin typeface="Times New Roman" panose="02020603050405020304" pitchFamily="18" charset="0"/>
              <a:cs typeface="Times New Roman" panose="02020603050405020304" pitchFamily="18" charset="0"/>
            </a:endParaRPr>
          </a:p>
          <a:p>
            <a:pPr algn="just">
              <a:lnSpc>
                <a:spcPct val="100000"/>
              </a:lnSpc>
              <a:spcBef>
                <a:spcPts val="0"/>
              </a:spcBef>
            </a:pPr>
            <a:r>
              <a:rPr lang="en-US" altLang="zh-CN" dirty="0">
                <a:solidFill>
                  <a:srgbClr val="800000"/>
                </a:solidFill>
                <a:latin typeface="Times New Roman" panose="02020603050405020304" pitchFamily="18" charset="0"/>
                <a:cs typeface="Times New Roman" panose="02020603050405020304" pitchFamily="18" charset="0"/>
              </a:rPr>
              <a:t>40-bit virtual byte address</a:t>
            </a:r>
            <a:endParaRPr lang="zh-CN" altLang="zh-CN" dirty="0">
              <a:solidFill>
                <a:srgbClr val="800000"/>
              </a:solidFill>
              <a:latin typeface="Times New Roman" panose="02020603050405020304" pitchFamily="18" charset="0"/>
              <a:cs typeface="Times New Roman" panose="02020603050405020304" pitchFamily="18" charset="0"/>
            </a:endParaRPr>
          </a:p>
          <a:p>
            <a:pPr algn="just">
              <a:lnSpc>
                <a:spcPct val="100000"/>
              </a:lnSpc>
              <a:spcBef>
                <a:spcPts val="0"/>
              </a:spcBef>
            </a:pPr>
            <a:r>
              <a:rPr lang="en-US" altLang="zh-CN" dirty="0">
                <a:solidFill>
                  <a:srgbClr val="800000"/>
                </a:solidFill>
                <a:latin typeface="Times New Roman" panose="02020603050405020304" pitchFamily="18" charset="0"/>
                <a:cs typeface="Times New Roman" panose="02020603050405020304" pitchFamily="18" charset="0"/>
              </a:rPr>
              <a:t>16-KB pages</a:t>
            </a:r>
            <a:endParaRPr lang="zh-CN" altLang="zh-CN" dirty="0">
              <a:solidFill>
                <a:srgbClr val="800000"/>
              </a:solidFill>
              <a:latin typeface="Times New Roman" panose="02020603050405020304" pitchFamily="18" charset="0"/>
              <a:cs typeface="Times New Roman" panose="02020603050405020304" pitchFamily="18" charset="0"/>
            </a:endParaRPr>
          </a:p>
          <a:p>
            <a:pPr algn="just">
              <a:lnSpc>
                <a:spcPct val="100000"/>
              </a:lnSpc>
              <a:spcBef>
                <a:spcPts val="0"/>
              </a:spcBef>
            </a:pPr>
            <a:r>
              <a:rPr lang="en-US" altLang="zh-CN" dirty="0">
                <a:solidFill>
                  <a:srgbClr val="800000"/>
                </a:solidFill>
                <a:latin typeface="Times New Roman" panose="02020603050405020304" pitchFamily="18" charset="0"/>
                <a:cs typeface="Times New Roman" panose="02020603050405020304" pitchFamily="18" charset="0"/>
              </a:rPr>
              <a:t>36-bit physical byte address</a:t>
            </a:r>
            <a:endParaRPr lang="zh-CN" altLang="zh-CN" dirty="0">
              <a:solidFill>
                <a:srgbClr val="800000"/>
              </a:solidFill>
              <a:latin typeface="Times New Roman" panose="02020603050405020304" pitchFamily="18" charset="0"/>
              <a:cs typeface="Times New Roman" panose="02020603050405020304" pitchFamily="18" charset="0"/>
            </a:endParaRPr>
          </a:p>
          <a:p>
            <a:pPr algn="just">
              <a:lnSpc>
                <a:spcPct val="100000"/>
              </a:lnSpc>
              <a:spcBef>
                <a:spcPts val="0"/>
              </a:spcBef>
            </a:pPr>
            <a:r>
              <a:rPr lang="en-US" altLang="zh-CN" dirty="0">
                <a:latin typeface="Times New Roman" panose="02020603050405020304" pitchFamily="18" charset="0"/>
                <a:cs typeface="Times New Roman" panose="02020603050405020304" pitchFamily="18" charset="0"/>
              </a:rPr>
              <a:t>(1) what is the total size of the page table for each process on this machine, assuming that the valid, protection, dirty, and use bits take a total of 4bits and that all the virtual pages are in use? (Assume that disk addresses are not stored in the page table)</a:t>
            </a:r>
            <a:endParaRPr lang="zh-CN" altLang="zh-CN"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BADE5585-3523-AF46-B875-37C8BD64B272}"/>
              </a:ext>
            </a:extLst>
          </p:cNvPr>
          <p:cNvPicPr/>
          <p:nvPr/>
        </p:nvPicPr>
        <p:blipFill>
          <a:blip r:embed="rId3"/>
          <a:stretch>
            <a:fillRect/>
          </a:stretch>
        </p:blipFill>
        <p:spPr>
          <a:xfrm>
            <a:off x="348705" y="4077072"/>
            <a:ext cx="3954780" cy="2609850"/>
          </a:xfrm>
          <a:prstGeom prst="rect">
            <a:avLst/>
          </a:prstGeom>
        </p:spPr>
      </p:pic>
      <p:sp>
        <p:nvSpPr>
          <p:cNvPr id="2" name="矩形 1">
            <a:extLst>
              <a:ext uri="{FF2B5EF4-FFF2-40B4-BE49-F238E27FC236}">
                <a16:creationId xmlns:a16="http://schemas.microsoft.com/office/drawing/2014/main" id="{06F15C41-41B2-BA47-986A-5699C7045522}"/>
              </a:ext>
            </a:extLst>
          </p:cNvPr>
          <p:cNvSpPr/>
          <p:nvPr/>
        </p:nvSpPr>
        <p:spPr>
          <a:xfrm>
            <a:off x="4421583" y="4412501"/>
            <a:ext cx="4572000" cy="1938992"/>
          </a:xfrm>
          <a:prstGeom prst="rect">
            <a:avLst/>
          </a:prstGeom>
        </p:spPr>
        <p:txBody>
          <a:bodyPr>
            <a:spAutoFit/>
          </a:bodyPr>
          <a:lstStyle/>
          <a:p>
            <a:r>
              <a:rPr lang="en-US" altLang="zh-CN" dirty="0">
                <a:solidFill>
                  <a:schemeClr val="tx1"/>
                </a:solidFill>
                <a:latin typeface="Times New Roman" panose="02020603050405020304" pitchFamily="18" charset="0"/>
                <a:cs typeface="Times New Roman" panose="02020603050405020304" pitchFamily="18" charset="0"/>
              </a:rPr>
              <a:t>So,</a:t>
            </a:r>
            <a:r>
              <a:rPr lang="zh-CN" altLang="en-US" dirty="0">
                <a:solidFill>
                  <a:schemeClr val="tx1"/>
                </a:solidFill>
                <a:latin typeface="Times New Roman" panose="02020603050405020304" pitchFamily="18" charset="0"/>
                <a:cs typeface="Times New Roman" panose="02020603050405020304" pitchFamily="18" charset="0"/>
              </a:rPr>
              <a:t> </a:t>
            </a:r>
            <a:r>
              <a:rPr lang="en-US" altLang="zh-CN" dirty="0">
                <a:solidFill>
                  <a:schemeClr val="tx1"/>
                </a:solidFill>
                <a:latin typeface="Times New Roman" panose="02020603050405020304" pitchFamily="18" charset="0"/>
                <a:cs typeface="Times New Roman" panose="02020603050405020304" pitchFamily="18" charset="0"/>
              </a:rPr>
              <a:t>the total size of the page table for each process on this machine is:</a:t>
            </a:r>
          </a:p>
          <a:p>
            <a:r>
              <a:rPr lang="en-US" altLang="zh-CN" dirty="0">
                <a:solidFill>
                  <a:srgbClr val="800000"/>
                </a:solidFill>
                <a:latin typeface="Times New Roman" panose="02020603050405020304" pitchFamily="18" charset="0"/>
                <a:cs typeface="Times New Roman" panose="02020603050405020304" pitchFamily="18" charset="0"/>
              </a:rPr>
              <a:t>2</a:t>
            </a:r>
            <a:r>
              <a:rPr lang="en-US" altLang="zh-CN" baseline="30000" dirty="0">
                <a:solidFill>
                  <a:srgbClr val="800000"/>
                </a:solidFill>
                <a:latin typeface="Times New Roman" panose="02020603050405020304" pitchFamily="18" charset="0"/>
                <a:cs typeface="Times New Roman" panose="02020603050405020304" pitchFamily="18" charset="0"/>
              </a:rPr>
              <a:t>(40-14) </a:t>
            </a:r>
            <a:r>
              <a:rPr lang="en-US" altLang="zh-CN" dirty="0">
                <a:solidFill>
                  <a:srgbClr val="800000"/>
                </a:solidFill>
                <a:latin typeface="Times New Roman" panose="02020603050405020304" pitchFamily="18" charset="0"/>
                <a:cs typeface="Times New Roman" panose="02020603050405020304" pitchFamily="18" charset="0"/>
              </a:rPr>
              <a:t>×(4+(36-14))bit=2</a:t>
            </a:r>
            <a:r>
              <a:rPr lang="en-US" altLang="zh-CN" baseline="30000" dirty="0">
                <a:solidFill>
                  <a:srgbClr val="800000"/>
                </a:solidFill>
                <a:latin typeface="Times New Roman" panose="02020603050405020304" pitchFamily="18" charset="0"/>
                <a:cs typeface="Times New Roman" panose="02020603050405020304" pitchFamily="18" charset="0"/>
              </a:rPr>
              <a:t>26</a:t>
            </a:r>
            <a:r>
              <a:rPr lang="en-US" altLang="zh-CN" dirty="0">
                <a:solidFill>
                  <a:srgbClr val="800000"/>
                </a:solidFill>
                <a:latin typeface="Times New Roman" panose="02020603050405020304" pitchFamily="18" charset="0"/>
                <a:cs typeface="Times New Roman" panose="02020603050405020304" pitchFamily="18" charset="0"/>
              </a:rPr>
              <a:t>×26bit=208M(Byte)</a:t>
            </a:r>
          </a:p>
        </p:txBody>
      </p:sp>
    </p:spTree>
    <p:extLst>
      <p:ext uri="{BB962C8B-B14F-4D97-AF65-F5344CB8AC3E}">
        <p14:creationId xmlns:p14="http://schemas.microsoft.com/office/powerpoint/2010/main" val="3797549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29FE8B5-7419-5A40-8930-8FD9A9E1CEC4}"/>
              </a:ext>
            </a:extLst>
          </p:cNvPr>
          <p:cNvSpPr>
            <a:spLocks noGrp="1"/>
          </p:cNvSpPr>
          <p:nvPr>
            <p:ph idx="1"/>
          </p:nvPr>
        </p:nvSpPr>
        <p:spPr>
          <a:xfrm>
            <a:off x="323528" y="188640"/>
            <a:ext cx="8640960" cy="3031343"/>
          </a:xfrm>
        </p:spPr>
        <p:txBody>
          <a:bodyPr/>
          <a:lstStyle/>
          <a:p>
            <a:pPr algn="just">
              <a:lnSpc>
                <a:spcPct val="100000"/>
              </a:lnSpc>
              <a:spcBef>
                <a:spcPts val="0"/>
              </a:spcBef>
            </a:pPr>
            <a:r>
              <a:rPr lang="en-US" altLang="zh-CN" sz="2000" dirty="0">
                <a:latin typeface="Times New Roman" panose="02020603050405020304" pitchFamily="18" charset="0"/>
                <a:cs typeface="Times New Roman" panose="02020603050405020304" pitchFamily="18" charset="0"/>
              </a:rPr>
              <a:t>4.2 Consider a virtual memory system with the following properties:</a:t>
            </a:r>
            <a:endParaRPr lang="zh-CN" altLang="zh-CN" sz="2000" dirty="0">
              <a:latin typeface="Times New Roman" panose="02020603050405020304" pitchFamily="18" charset="0"/>
              <a:cs typeface="Times New Roman" panose="02020603050405020304" pitchFamily="18" charset="0"/>
            </a:endParaRPr>
          </a:p>
          <a:p>
            <a:pPr algn="just">
              <a:lnSpc>
                <a:spcPct val="100000"/>
              </a:lnSpc>
              <a:spcBef>
                <a:spcPts val="0"/>
              </a:spcBef>
            </a:pPr>
            <a:r>
              <a:rPr lang="en-US" altLang="zh-CN" sz="2000" dirty="0">
                <a:solidFill>
                  <a:srgbClr val="800000"/>
                </a:solidFill>
                <a:latin typeface="Times New Roman" panose="02020603050405020304" pitchFamily="18" charset="0"/>
                <a:cs typeface="Times New Roman" panose="02020603050405020304" pitchFamily="18" charset="0"/>
              </a:rPr>
              <a:t>40-bit virtual byte address</a:t>
            </a:r>
            <a:endParaRPr lang="zh-CN" altLang="zh-CN" sz="2000" dirty="0">
              <a:solidFill>
                <a:srgbClr val="800000"/>
              </a:solidFill>
              <a:latin typeface="Times New Roman" panose="02020603050405020304" pitchFamily="18" charset="0"/>
              <a:cs typeface="Times New Roman" panose="02020603050405020304" pitchFamily="18" charset="0"/>
            </a:endParaRPr>
          </a:p>
          <a:p>
            <a:pPr algn="just">
              <a:lnSpc>
                <a:spcPct val="100000"/>
              </a:lnSpc>
              <a:spcBef>
                <a:spcPts val="0"/>
              </a:spcBef>
            </a:pPr>
            <a:r>
              <a:rPr lang="en-US" altLang="zh-CN" sz="2000" dirty="0">
                <a:solidFill>
                  <a:srgbClr val="800000"/>
                </a:solidFill>
                <a:latin typeface="Times New Roman" panose="02020603050405020304" pitchFamily="18" charset="0"/>
                <a:cs typeface="Times New Roman" panose="02020603050405020304" pitchFamily="18" charset="0"/>
              </a:rPr>
              <a:t>16-KB pages</a:t>
            </a:r>
            <a:endParaRPr lang="zh-CN" altLang="zh-CN" sz="2000" dirty="0">
              <a:solidFill>
                <a:srgbClr val="800000"/>
              </a:solidFill>
              <a:latin typeface="Times New Roman" panose="02020603050405020304" pitchFamily="18" charset="0"/>
              <a:cs typeface="Times New Roman" panose="02020603050405020304" pitchFamily="18" charset="0"/>
            </a:endParaRPr>
          </a:p>
          <a:p>
            <a:pPr algn="just">
              <a:lnSpc>
                <a:spcPct val="100000"/>
              </a:lnSpc>
              <a:spcBef>
                <a:spcPts val="0"/>
              </a:spcBef>
            </a:pPr>
            <a:r>
              <a:rPr lang="en-US" altLang="zh-CN" sz="2000" dirty="0">
                <a:solidFill>
                  <a:srgbClr val="800000"/>
                </a:solidFill>
                <a:latin typeface="Times New Roman" panose="02020603050405020304" pitchFamily="18" charset="0"/>
                <a:cs typeface="Times New Roman" panose="02020603050405020304" pitchFamily="18" charset="0"/>
              </a:rPr>
              <a:t>36-bit physical byte address</a:t>
            </a:r>
            <a:endParaRPr lang="zh-CN" altLang="zh-CN" sz="2000" dirty="0">
              <a:solidFill>
                <a:srgbClr val="800000"/>
              </a:solidFill>
              <a:latin typeface="Times New Roman" panose="02020603050405020304" pitchFamily="18" charset="0"/>
              <a:cs typeface="Times New Roman" panose="02020603050405020304" pitchFamily="18" charset="0"/>
            </a:endParaRPr>
          </a:p>
          <a:p>
            <a:pPr algn="just">
              <a:lnSpc>
                <a:spcPct val="100000"/>
              </a:lnSpc>
              <a:spcBef>
                <a:spcPts val="0"/>
              </a:spcBef>
            </a:pPr>
            <a:r>
              <a:rPr lang="en-US" altLang="zh-CN" sz="2000" dirty="0">
                <a:latin typeface="Times New Roman" panose="02020603050405020304" pitchFamily="18" charset="0"/>
                <a:cs typeface="Times New Roman" panose="02020603050405020304" pitchFamily="18" charset="0"/>
              </a:rPr>
              <a:t>(2) Assume that the virtual memory system is implemented with a two-way set-associative TLB with a total of 256 TLB entries. Show the virtual-to-physical mapping with a figure. Make sure to label the width of all fields and signals.</a:t>
            </a:r>
            <a:endParaRPr lang="zh-CN" altLang="zh-CN" sz="2000" dirty="0">
              <a:latin typeface="Times New Roman" panose="02020603050405020304" pitchFamily="18" charset="0"/>
              <a:cs typeface="Times New Roman" panose="02020603050405020304" pitchFamily="18" charset="0"/>
            </a:endParaRPr>
          </a:p>
          <a:p>
            <a:pPr algn="just"/>
            <a:endParaRPr kumimoji="1" lang="zh-CN" altLang="en-US" dirty="0"/>
          </a:p>
        </p:txBody>
      </p:sp>
      <p:pic>
        <p:nvPicPr>
          <p:cNvPr id="4" name="图片 3">
            <a:extLst>
              <a:ext uri="{FF2B5EF4-FFF2-40B4-BE49-F238E27FC236}">
                <a16:creationId xmlns:a16="http://schemas.microsoft.com/office/drawing/2014/main" id="{DF941649-0B66-6E47-B24E-7325775ACDCB}"/>
              </a:ext>
            </a:extLst>
          </p:cNvPr>
          <p:cNvPicPr/>
          <p:nvPr/>
        </p:nvPicPr>
        <p:blipFill>
          <a:blip r:embed="rId2"/>
          <a:stretch>
            <a:fillRect/>
          </a:stretch>
        </p:blipFill>
        <p:spPr>
          <a:xfrm>
            <a:off x="2195736" y="2348880"/>
            <a:ext cx="5616624" cy="4464497"/>
          </a:xfrm>
          <a:prstGeom prst="rect">
            <a:avLst/>
          </a:prstGeom>
        </p:spPr>
      </p:pic>
    </p:spTree>
    <p:extLst>
      <p:ext uri="{BB962C8B-B14F-4D97-AF65-F5344CB8AC3E}">
        <p14:creationId xmlns:p14="http://schemas.microsoft.com/office/powerpoint/2010/main" val="1558109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1650531" y="1819563"/>
            <a:ext cx="5637762" cy="2359620"/>
          </a:xfrm>
        </p:spPr>
        <p:txBody>
          <a:bodyPr anchor="ctr"/>
          <a:lstStyle/>
          <a:p>
            <a:pPr marL="457200" indent="-457200" algn="ctr">
              <a:lnSpc>
                <a:spcPct val="100000"/>
              </a:lnSpc>
              <a:spcBef>
                <a:spcPct val="40000"/>
              </a:spcBef>
              <a:buFontTx/>
              <a:buNone/>
              <a:defRPr/>
            </a:pPr>
            <a:br>
              <a:rPr lang="en-US" altLang="zh-CN" sz="3000" dirty="0">
                <a:solidFill>
                  <a:schemeClr val="tx1"/>
                </a:solidFill>
                <a:latin typeface="Times New Roman" panose="02020603050405020304" pitchFamily="18" charset="0"/>
                <a:ea typeface="宋体" panose="02010600030101010101" pitchFamily="2" charset="-122"/>
              </a:rPr>
            </a:br>
            <a:r>
              <a:rPr lang="en-US" altLang="zh-CN" sz="3000" dirty="0">
                <a:solidFill>
                  <a:schemeClr val="tx1"/>
                </a:solidFill>
                <a:latin typeface="Times New Roman" panose="02020603050405020304" pitchFamily="18" charset="0"/>
                <a:ea typeface="宋体" panose="02010600030101010101" pitchFamily="2" charset="-122"/>
                <a:sym typeface="Symbol" panose="05050102010706020507" pitchFamily="18" charset="2"/>
              </a:rPr>
              <a:t>Chapter 4.</a:t>
            </a:r>
            <a:r>
              <a:rPr lang="en-US" altLang="zh-CN" sz="3000" dirty="0">
                <a:solidFill>
                  <a:schemeClr val="tx1"/>
                </a:solidFill>
                <a:latin typeface="Times New Roman" panose="02020603050405020304" pitchFamily="18" charset="0"/>
                <a:ea typeface="宋体" panose="02010600030101010101" pitchFamily="2" charset="-122"/>
              </a:rPr>
              <a:t> Memory Hierarchy</a:t>
            </a:r>
            <a:br>
              <a:rPr lang="en-US" altLang="zh-CN" sz="3000" dirty="0">
                <a:solidFill>
                  <a:schemeClr val="tx1"/>
                </a:solidFill>
                <a:latin typeface="Times New Roman" panose="02020603050405020304" pitchFamily="18" charset="0"/>
                <a:ea typeface="宋体" panose="02010600030101010101" pitchFamily="2" charset="-122"/>
              </a:rPr>
            </a:br>
            <a:r>
              <a:rPr lang="zh-CN" altLang="en-US" sz="3000" dirty="0">
                <a:solidFill>
                  <a:schemeClr val="tx1"/>
                </a:solidFill>
                <a:latin typeface="Times New Roman" panose="02020603050405020304" pitchFamily="18" charset="0"/>
                <a:ea typeface="宋体" panose="02010600030101010101" pitchFamily="2" charset="-122"/>
              </a:rPr>
              <a:t>   </a:t>
            </a:r>
            <a:br>
              <a:rPr lang="en-US" altLang="zh-CN" sz="3000" dirty="0">
                <a:solidFill>
                  <a:srgbClr val="800000"/>
                </a:solidFill>
                <a:latin typeface="Times New Roman" panose="02020603050405020304" pitchFamily="18" charset="0"/>
                <a:ea typeface="宋体" panose="02010600030101010101" pitchFamily="2" charset="-122"/>
              </a:rPr>
            </a:br>
            <a:r>
              <a:rPr lang="zh-CN" altLang="en-US" sz="3000" dirty="0">
                <a:solidFill>
                  <a:srgbClr val="800000"/>
                </a:solidFill>
                <a:latin typeface="Times New Roman" panose="02020603050405020304" pitchFamily="18" charset="0"/>
                <a:ea typeface="宋体" panose="02010600030101010101" pitchFamily="2" charset="-122"/>
              </a:rPr>
              <a:t>存储体系</a:t>
            </a:r>
            <a:br>
              <a:rPr lang="zh-CN" altLang="en-US" sz="3000" dirty="0">
                <a:solidFill>
                  <a:srgbClr val="800000"/>
                </a:solidFill>
                <a:latin typeface="Times New Roman" panose="02020603050405020304" pitchFamily="18" charset="0"/>
                <a:ea typeface="宋体" panose="02010600030101010101" pitchFamily="2" charset="-122"/>
              </a:rPr>
            </a:br>
            <a:endParaRPr lang="zh-CN" altLang="en-US" sz="3000" dirty="0">
              <a:solidFill>
                <a:srgbClr val="C00000"/>
              </a:solidFill>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30584093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2976777" cy="479747"/>
          </a:xfrm>
        </p:spPr>
        <p:txBody>
          <a:bodyPr/>
          <a:lstStyle/>
          <a:p>
            <a:r>
              <a:rPr lang="en-US" altLang="zh-CN" sz="3200" dirty="0">
                <a:solidFill>
                  <a:srgbClr val="800000"/>
                </a:solidFill>
                <a:latin typeface="Times New Roman" panose="02020603050405020304" pitchFamily="18" charset="0"/>
                <a:ea typeface="宋体" panose="02010600030101010101" pitchFamily="2" charset="-122"/>
              </a:rPr>
              <a:t>4.1 Introduction</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9" name="Text Box 19"/>
          <p:cNvSpPr txBox="1">
            <a:spLocks noChangeArrowheads="1"/>
          </p:cNvSpPr>
          <p:nvPr/>
        </p:nvSpPr>
        <p:spPr bwMode="auto">
          <a:xfrm>
            <a:off x="117978" y="1052736"/>
            <a:ext cx="8774502" cy="6016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eaLnBrk="0" fontAlgn="base" hangingPunct="0">
              <a:spcBef>
                <a:spcPct val="0"/>
              </a:spcBef>
              <a:spcAft>
                <a:spcPct val="0"/>
              </a:spcAft>
              <a:defRPr sz="2400">
                <a:solidFill>
                  <a:schemeClr val="accent1"/>
                </a:solidFill>
                <a:latin typeface="Arial" panose="020B0604020202020204" pitchFamily="34" charset="0"/>
              </a:defRPr>
            </a:lvl6pPr>
            <a:lvl7pPr marL="2971800" indent="-228600" eaLnBrk="0" fontAlgn="base" hangingPunct="0">
              <a:spcBef>
                <a:spcPct val="0"/>
              </a:spcBef>
              <a:spcAft>
                <a:spcPct val="0"/>
              </a:spcAft>
              <a:defRPr sz="2400">
                <a:solidFill>
                  <a:schemeClr val="accent1"/>
                </a:solidFill>
                <a:latin typeface="Arial" panose="020B0604020202020204" pitchFamily="34" charset="0"/>
              </a:defRPr>
            </a:lvl7pPr>
            <a:lvl8pPr marL="3429000" indent="-228600" eaLnBrk="0" fontAlgn="base" hangingPunct="0">
              <a:spcBef>
                <a:spcPct val="0"/>
              </a:spcBef>
              <a:spcAft>
                <a:spcPct val="0"/>
              </a:spcAft>
              <a:defRPr sz="2400">
                <a:solidFill>
                  <a:schemeClr val="accent1"/>
                </a:solidFill>
                <a:latin typeface="Arial" panose="020B0604020202020204" pitchFamily="34" charset="0"/>
              </a:defRPr>
            </a:lvl8pPr>
            <a:lvl9pPr marL="3886200" indent="-228600" eaLnBrk="0" fontAlgn="base" hangingPunct="0">
              <a:spcBef>
                <a:spcPct val="0"/>
              </a:spcBef>
              <a:spcAft>
                <a:spcPct val="0"/>
              </a:spcAft>
              <a:defRPr sz="2400">
                <a:solidFill>
                  <a:schemeClr val="accent1"/>
                </a:solidFill>
                <a:latin typeface="Arial" panose="020B0604020202020204" pitchFamily="34" charset="0"/>
              </a:defRPr>
            </a:lvl9pPr>
          </a:lstStyle>
          <a:p>
            <a:pPr marL="457200" indent="-457200" algn="just">
              <a:spcBef>
                <a:spcPct val="20000"/>
              </a:spcBef>
              <a:buFont typeface="Symbol" panose="05050102010706020507" pitchFamily="18" charset="2"/>
              <a:buChar char="¨"/>
            </a:pPr>
            <a:r>
              <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 memory hierarchy is shown in Figure 4.4.</a:t>
            </a:r>
          </a:p>
          <a:p>
            <a:pPr marL="457200" indent="457200" algn="just">
              <a:spcBef>
                <a:spcPct val="20000"/>
              </a:spcBef>
              <a:buSzPct val="50000"/>
              <a:buFont typeface="Wingdings" panose="05000000000000000000" pitchFamily="2" charset="2"/>
              <a:buChar char="Ø"/>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take advantage of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temporal locality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by keeping more recently accessed data items closer to the processor.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利用时间局部性</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将最近访问数据项放到接近处理器的地方</a:t>
            </a:r>
          </a:p>
          <a:p>
            <a:pPr marL="457200" indent="457200" algn="just">
              <a:spcBef>
                <a:spcPct val="20000"/>
              </a:spcBef>
              <a:buSzPct val="50000"/>
              <a:buFont typeface="Wingdings" panose="05000000000000000000" pitchFamily="2" charset="2"/>
              <a:buChar char="Ø"/>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take advantage of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spatial locality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by moving blocks consisting of multiple contiguous words in memory to upper levels of the hierarchy.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利用空间局部性</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将包含多个连续数据的块移到高层</a:t>
            </a:r>
          </a:p>
          <a:p>
            <a:pPr marL="457200" indent="-457200" algn="just">
              <a:spcBef>
                <a:spcPct val="20000"/>
              </a:spcBef>
              <a:buFont typeface="Symbol" panose="05050102010706020507" pitchFamily="18" charset="2"/>
              <a:buChar char="¨"/>
            </a:pPr>
            <a:r>
              <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hit in highest level can be processed quickly. miss will go to lower level (larger but slower).</a:t>
            </a:r>
          </a:p>
          <a:p>
            <a:pPr marL="457200" indent="-457200" algn="just">
              <a:spcBef>
                <a:spcPct val="20000"/>
              </a:spcBef>
              <a:buFont typeface="Symbol" panose="05050102010706020507" pitchFamily="18" charset="2"/>
              <a:buChar char="¨"/>
            </a:pPr>
            <a:r>
              <a:rPr lang="en-US" altLang="zh-CN" sz="26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If hit rate is high enough, the access time will close to that of highest (and fastest) level and size will equal to that of lowest (largest) level.</a:t>
            </a:r>
            <a:r>
              <a:rPr lang="zh-CN" altLang="en-US"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如果命中率足够大</a:t>
            </a:r>
            <a:r>
              <a:rPr lang="en-US" altLang="zh-CN"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则访问时间接近最高层</a:t>
            </a:r>
            <a:r>
              <a:rPr lang="en-US" altLang="zh-CN"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大小相当于最低层</a:t>
            </a:r>
          </a:p>
        </p:txBody>
      </p:sp>
    </p:spTree>
    <p:extLst>
      <p:ext uri="{BB962C8B-B14F-4D97-AF65-F5344CB8AC3E}">
        <p14:creationId xmlns:p14="http://schemas.microsoft.com/office/powerpoint/2010/main" val="14018130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4268797" cy="479747"/>
          </a:xfrm>
        </p:spPr>
        <p:txBody>
          <a:bodyPr/>
          <a:lstStyle/>
          <a:p>
            <a:r>
              <a:rPr lang="en-US" altLang="zh-CN" sz="3200" dirty="0">
                <a:solidFill>
                  <a:srgbClr val="800000"/>
                </a:solidFill>
                <a:latin typeface="Times New Roman" panose="02020603050405020304" pitchFamily="18" charset="0"/>
                <a:ea typeface="宋体" panose="02010600030101010101" pitchFamily="2" charset="-122"/>
              </a:rPr>
              <a:t>4.2 The Basic of Caches</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9" name="Text Box 19"/>
          <p:cNvSpPr txBox="1">
            <a:spLocks noChangeArrowheads="1"/>
          </p:cNvSpPr>
          <p:nvPr/>
        </p:nvSpPr>
        <p:spPr bwMode="auto">
          <a:xfrm>
            <a:off x="117978" y="1052736"/>
            <a:ext cx="8774502" cy="4815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eaLnBrk="0" fontAlgn="base" hangingPunct="0">
              <a:spcBef>
                <a:spcPct val="0"/>
              </a:spcBef>
              <a:spcAft>
                <a:spcPct val="0"/>
              </a:spcAft>
              <a:defRPr sz="2400">
                <a:solidFill>
                  <a:schemeClr val="accent1"/>
                </a:solidFill>
                <a:latin typeface="Arial" panose="020B0604020202020204" pitchFamily="34" charset="0"/>
              </a:defRPr>
            </a:lvl6pPr>
            <a:lvl7pPr marL="2971800" indent="-228600" eaLnBrk="0" fontAlgn="base" hangingPunct="0">
              <a:spcBef>
                <a:spcPct val="0"/>
              </a:spcBef>
              <a:spcAft>
                <a:spcPct val="0"/>
              </a:spcAft>
              <a:defRPr sz="2400">
                <a:solidFill>
                  <a:schemeClr val="accent1"/>
                </a:solidFill>
                <a:latin typeface="Arial" panose="020B0604020202020204" pitchFamily="34" charset="0"/>
              </a:defRPr>
            </a:lvl7pPr>
            <a:lvl8pPr marL="3429000" indent="-228600" eaLnBrk="0" fontAlgn="base" hangingPunct="0">
              <a:spcBef>
                <a:spcPct val="0"/>
              </a:spcBef>
              <a:spcAft>
                <a:spcPct val="0"/>
              </a:spcAft>
              <a:defRPr sz="2400">
                <a:solidFill>
                  <a:schemeClr val="accent1"/>
                </a:solidFill>
                <a:latin typeface="Arial" panose="020B0604020202020204" pitchFamily="34" charset="0"/>
              </a:defRPr>
            </a:lvl8pPr>
            <a:lvl9pPr marL="3886200" indent="-228600" eaLnBrk="0" fontAlgn="base" hangingPunct="0">
              <a:spcBef>
                <a:spcPct val="0"/>
              </a:spcBef>
              <a:spcAft>
                <a:spcPct val="0"/>
              </a:spcAft>
              <a:defRPr sz="2400">
                <a:solidFill>
                  <a:schemeClr val="accent1"/>
                </a:solidFill>
                <a:latin typeface="Arial" panose="020B0604020202020204" pitchFamily="34" charset="0"/>
              </a:defRPr>
            </a:lvl9pPr>
          </a:lstStyle>
          <a:p>
            <a:pPr marL="457200" indent="-457200" algn="just">
              <a:spcBef>
                <a:spcPct val="20000"/>
              </a:spcBef>
              <a:buFont typeface="Symbol" panose="05050102010706020507" pitchFamily="18" charset="2"/>
              <a:buChar char="¨"/>
            </a:pPr>
            <a:r>
              <a:rPr lang="en-US" altLang="zh-CN" sz="26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Cache </a:t>
            </a:r>
            <a:r>
              <a:rPr lang="zh-CN" altLang="en-US" sz="26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高速缓冲存储器</a:t>
            </a:r>
            <a:r>
              <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the level of memory hierarchy between  </a:t>
            </a:r>
            <a:r>
              <a:rPr lang="en-US" altLang="zh-CN" sz="26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CPU</a:t>
            </a:r>
            <a:r>
              <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and </a:t>
            </a:r>
            <a:r>
              <a:rPr lang="en-US" altLang="zh-CN" sz="26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main memory</a:t>
            </a:r>
            <a:r>
              <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与主存之间的层次</a:t>
            </a:r>
          </a:p>
          <a:p>
            <a:pPr marL="457200" indent="-457200" algn="just">
              <a:spcBef>
                <a:spcPct val="20000"/>
              </a:spcBef>
              <a:buFont typeface="Symbol" panose="05050102010706020507" pitchFamily="18" charset="2"/>
              <a:buChar char="¨"/>
            </a:pPr>
            <a:r>
              <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Virtually all general-purpose machines today, from the fastest to the slowest, include a cache. </a:t>
            </a:r>
            <a:r>
              <a:rPr lang="zh-CN" altLang="en-US"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事实上现今所有的通用机器</a:t>
            </a:r>
            <a:r>
              <a:rPr lang="en-US" altLang="zh-CN"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从最快到最慢的</a:t>
            </a:r>
            <a:r>
              <a:rPr lang="en-US" altLang="zh-CN"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都有</a:t>
            </a:r>
            <a:r>
              <a:rPr lang="en-US" altLang="zh-CN"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cache </a:t>
            </a:r>
          </a:p>
          <a:p>
            <a:pPr marL="457200" indent="-457200" algn="just">
              <a:spcBef>
                <a:spcPct val="20000"/>
              </a:spcBef>
              <a:buFont typeface="Symbol" panose="05050102010706020507" pitchFamily="18" charset="2"/>
              <a:buChar char="¨"/>
            </a:pPr>
            <a:r>
              <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Figure 4.5 shows a simple cache. </a:t>
            </a:r>
          </a:p>
          <a:p>
            <a:pPr marL="457200" indent="457200" algn="just">
              <a:spcBef>
                <a:spcPct val="20000"/>
              </a:spcBef>
              <a:buSzPct val="50000"/>
              <a:buFont typeface="Wingdings" panose="05000000000000000000" pitchFamily="2" charset="2"/>
              <a:buChar char="Ø"/>
            </a:pPr>
            <a:r>
              <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Before, cache contains recent references X1, X2, … , Xn-1, processor requests </a:t>
            </a:r>
            <a:r>
              <a:rPr lang="en-US" altLang="zh-CN" sz="26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Xn</a:t>
            </a:r>
            <a:r>
              <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not in cache.</a:t>
            </a:r>
          </a:p>
          <a:p>
            <a:pPr marL="457200" indent="457200" algn="just">
              <a:spcBef>
                <a:spcPct val="20000"/>
              </a:spcBef>
              <a:buSzPct val="50000"/>
              <a:buFont typeface="Wingdings" panose="05000000000000000000" pitchFamily="2" charset="2"/>
              <a:buChar char="Ø"/>
            </a:pPr>
            <a:r>
              <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This request results in a miss, and the word </a:t>
            </a:r>
            <a:r>
              <a:rPr lang="en-US" altLang="zh-CN" sz="26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Xn</a:t>
            </a:r>
            <a:r>
              <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is brought from memory to cache.</a:t>
            </a:r>
          </a:p>
        </p:txBody>
      </p:sp>
    </p:spTree>
    <p:extLst>
      <p:ext uri="{BB962C8B-B14F-4D97-AF65-F5344CB8AC3E}">
        <p14:creationId xmlns:p14="http://schemas.microsoft.com/office/powerpoint/2010/main" val="7877388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4268797" cy="479747"/>
          </a:xfrm>
        </p:spPr>
        <p:txBody>
          <a:bodyPr/>
          <a:lstStyle/>
          <a:p>
            <a:r>
              <a:rPr lang="en-US" altLang="zh-CN" sz="3200" dirty="0">
                <a:solidFill>
                  <a:srgbClr val="800000"/>
                </a:solidFill>
                <a:latin typeface="Times New Roman" panose="02020603050405020304" pitchFamily="18" charset="0"/>
                <a:ea typeface="宋体" panose="02010600030101010101" pitchFamily="2" charset="-122"/>
              </a:rPr>
              <a:t>4.2 The Basic of Caches</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9" name="Text Box 19"/>
          <p:cNvSpPr txBox="1">
            <a:spLocks noChangeArrowheads="1"/>
          </p:cNvSpPr>
          <p:nvPr/>
        </p:nvSpPr>
        <p:spPr bwMode="auto">
          <a:xfrm>
            <a:off x="117978" y="1052736"/>
            <a:ext cx="8774502" cy="894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eaLnBrk="0" fontAlgn="base" hangingPunct="0">
              <a:spcBef>
                <a:spcPct val="0"/>
              </a:spcBef>
              <a:spcAft>
                <a:spcPct val="0"/>
              </a:spcAft>
              <a:defRPr sz="2400">
                <a:solidFill>
                  <a:schemeClr val="accent1"/>
                </a:solidFill>
                <a:latin typeface="Arial" panose="020B0604020202020204" pitchFamily="34" charset="0"/>
              </a:defRPr>
            </a:lvl6pPr>
            <a:lvl7pPr marL="2971800" indent="-228600" eaLnBrk="0" fontAlgn="base" hangingPunct="0">
              <a:spcBef>
                <a:spcPct val="0"/>
              </a:spcBef>
              <a:spcAft>
                <a:spcPct val="0"/>
              </a:spcAft>
              <a:defRPr sz="2400">
                <a:solidFill>
                  <a:schemeClr val="accent1"/>
                </a:solidFill>
                <a:latin typeface="Arial" panose="020B0604020202020204" pitchFamily="34" charset="0"/>
              </a:defRPr>
            </a:lvl7pPr>
            <a:lvl8pPr marL="3429000" indent="-228600" eaLnBrk="0" fontAlgn="base" hangingPunct="0">
              <a:spcBef>
                <a:spcPct val="0"/>
              </a:spcBef>
              <a:spcAft>
                <a:spcPct val="0"/>
              </a:spcAft>
              <a:defRPr sz="2400">
                <a:solidFill>
                  <a:schemeClr val="accent1"/>
                </a:solidFill>
                <a:latin typeface="Arial" panose="020B0604020202020204" pitchFamily="34" charset="0"/>
              </a:defRPr>
            </a:lvl8pPr>
            <a:lvl9pPr marL="3886200" indent="-228600" eaLnBrk="0" fontAlgn="base" hangingPunct="0">
              <a:spcBef>
                <a:spcPct val="0"/>
              </a:spcBef>
              <a:spcAft>
                <a:spcPct val="0"/>
              </a:spcAft>
              <a:defRPr sz="2400">
                <a:solidFill>
                  <a:schemeClr val="accent1"/>
                </a:solidFill>
                <a:latin typeface="Arial" panose="020B0604020202020204" pitchFamily="34" charset="0"/>
              </a:defRPr>
            </a:lvl9pPr>
          </a:lstStyle>
          <a:p>
            <a:pPr marL="457200" indent="-457200" algn="just">
              <a:spcBef>
                <a:spcPct val="20000"/>
              </a:spcBef>
              <a:buFont typeface="Symbol" panose="05050102010706020507" pitchFamily="18" charset="2"/>
              <a:buChar char="¨"/>
            </a:pPr>
            <a:r>
              <a:rPr lang="en-US" altLang="zh-CN"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Figure 4.5: </a:t>
            </a:r>
            <a:r>
              <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The cache just before and just after a reference to a word </a:t>
            </a:r>
            <a:r>
              <a:rPr lang="en-US" altLang="zh-CN" sz="26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Xn</a:t>
            </a:r>
            <a:r>
              <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that is not initially in the cache. </a:t>
            </a:r>
          </a:p>
        </p:txBody>
      </p:sp>
      <p:graphicFrame>
        <p:nvGraphicFramePr>
          <p:cNvPr id="2" name="表格 1"/>
          <p:cNvGraphicFramePr>
            <a:graphicFrameLocks noGrp="1"/>
          </p:cNvGraphicFramePr>
          <p:nvPr>
            <p:extLst>
              <p:ext uri="{D42A27DB-BD31-4B8C-83A1-F6EECF244321}">
                <p14:modId xmlns:p14="http://schemas.microsoft.com/office/powerpoint/2010/main" val="4100675300"/>
              </p:ext>
            </p:extLst>
          </p:nvPr>
        </p:nvGraphicFramePr>
        <p:xfrm>
          <a:off x="1547664" y="1947469"/>
          <a:ext cx="1368152" cy="4264248"/>
        </p:xfrm>
        <a:graphic>
          <a:graphicData uri="http://schemas.openxmlformats.org/drawingml/2006/table">
            <a:tbl>
              <a:tblPr firstRow="1" bandRow="1">
                <a:tableStyleId>{5C22544A-7EE6-4342-B048-85BDC9FD1C3A}</a:tableStyleId>
              </a:tblPr>
              <a:tblGrid>
                <a:gridCol w="1368152">
                  <a:extLst>
                    <a:ext uri="{9D8B030D-6E8A-4147-A177-3AD203B41FA5}">
                      <a16:colId xmlns:a16="http://schemas.microsoft.com/office/drawing/2014/main" val="1838657169"/>
                    </a:ext>
                  </a:extLst>
                </a:gridCol>
              </a:tblGrid>
              <a:tr h="533031">
                <a:tc>
                  <a:txBody>
                    <a:bodyPr/>
                    <a:lstStyle/>
                    <a:p>
                      <a:pPr algn="ctr"/>
                      <a:r>
                        <a:rPr lang="en-US" altLang="zh-CN" sz="2400" b="1" dirty="0">
                          <a:solidFill>
                            <a:schemeClr val="bg1"/>
                          </a:solidFill>
                          <a:latin typeface="Times New Roman" panose="02020603050405020304" pitchFamily="18" charset="0"/>
                          <a:cs typeface="Times New Roman" panose="02020603050405020304" pitchFamily="18" charset="0"/>
                        </a:rPr>
                        <a:t>X4</a:t>
                      </a:r>
                      <a:endParaRPr lang="zh-CN" altLang="en-US" sz="2400" b="1"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557104955"/>
                  </a:ext>
                </a:extLst>
              </a:tr>
              <a:tr h="533031">
                <a:tc>
                  <a:txBody>
                    <a:bodyPr/>
                    <a:lstStyle/>
                    <a:p>
                      <a:pPr algn="ctr"/>
                      <a:r>
                        <a:rPr lang="en-US" altLang="zh-CN" sz="2400" b="1" dirty="0">
                          <a:solidFill>
                            <a:schemeClr val="bg1"/>
                          </a:solidFill>
                          <a:latin typeface="Times New Roman" panose="02020603050405020304" pitchFamily="18" charset="0"/>
                          <a:cs typeface="Times New Roman" panose="02020603050405020304" pitchFamily="18" charset="0"/>
                        </a:rPr>
                        <a:t>X1</a:t>
                      </a:r>
                      <a:endParaRPr lang="zh-CN" altLang="en-US" sz="2400" b="1"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831456893"/>
                  </a:ext>
                </a:extLst>
              </a:tr>
              <a:tr h="533031">
                <a:tc>
                  <a:txBody>
                    <a:bodyPr/>
                    <a:lstStyle/>
                    <a:p>
                      <a:pPr algn="ctr"/>
                      <a:r>
                        <a:rPr lang="en-US" altLang="zh-CN" sz="2400" b="1" dirty="0">
                          <a:solidFill>
                            <a:schemeClr val="bg1"/>
                          </a:solidFill>
                          <a:latin typeface="Times New Roman" panose="02020603050405020304" pitchFamily="18" charset="0"/>
                          <a:cs typeface="Times New Roman" panose="02020603050405020304" pitchFamily="18" charset="0"/>
                        </a:rPr>
                        <a:t>Xn-2</a:t>
                      </a:r>
                      <a:endParaRPr lang="zh-CN" altLang="en-US" sz="2400" b="1"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160738179"/>
                  </a:ext>
                </a:extLst>
              </a:tr>
              <a:tr h="533031">
                <a:tc>
                  <a:txBody>
                    <a:bodyPr/>
                    <a:lstStyle/>
                    <a:p>
                      <a:pPr algn="ctr"/>
                      <a:endParaRPr lang="zh-CN" altLang="en-US" sz="2400" b="1"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48922227"/>
                  </a:ext>
                </a:extLst>
              </a:tr>
              <a:tr h="5330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dirty="0">
                          <a:solidFill>
                            <a:schemeClr val="bg1"/>
                          </a:solidFill>
                          <a:latin typeface="Times New Roman" panose="02020603050405020304" pitchFamily="18" charset="0"/>
                          <a:cs typeface="Times New Roman" panose="02020603050405020304" pitchFamily="18" charset="0"/>
                        </a:rPr>
                        <a:t>Xn-1</a:t>
                      </a:r>
                      <a:endParaRPr lang="zh-CN" altLang="en-US" sz="2400" b="1"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467854323"/>
                  </a:ext>
                </a:extLst>
              </a:tr>
              <a:tr h="5330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dirty="0">
                          <a:solidFill>
                            <a:schemeClr val="bg1"/>
                          </a:solidFill>
                          <a:latin typeface="Times New Roman" panose="02020603050405020304" pitchFamily="18" charset="0"/>
                          <a:cs typeface="Times New Roman" panose="02020603050405020304" pitchFamily="18" charset="0"/>
                        </a:rPr>
                        <a:t>X2</a:t>
                      </a:r>
                      <a:endParaRPr lang="zh-CN" altLang="en-US" sz="2400" b="1"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958529021"/>
                  </a:ext>
                </a:extLst>
              </a:tr>
              <a:tr h="533031">
                <a:tc>
                  <a:txBody>
                    <a:bodyPr/>
                    <a:lstStyle/>
                    <a:p>
                      <a:pPr algn="ctr"/>
                      <a:endParaRPr lang="zh-CN" altLang="en-US" sz="2400" b="1">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726776558"/>
                  </a:ext>
                </a:extLst>
              </a:tr>
              <a:tr h="5330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dirty="0">
                          <a:solidFill>
                            <a:schemeClr val="bg1"/>
                          </a:solidFill>
                          <a:latin typeface="Times New Roman" panose="02020603050405020304" pitchFamily="18" charset="0"/>
                          <a:cs typeface="Times New Roman" panose="02020603050405020304" pitchFamily="18" charset="0"/>
                        </a:rPr>
                        <a:t>X3</a:t>
                      </a:r>
                      <a:endParaRPr lang="zh-CN" altLang="en-US" sz="2400" b="1"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546504130"/>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3531934178"/>
              </p:ext>
            </p:extLst>
          </p:nvPr>
        </p:nvGraphicFramePr>
        <p:xfrm>
          <a:off x="5796136" y="1947469"/>
          <a:ext cx="1368152" cy="4264248"/>
        </p:xfrm>
        <a:graphic>
          <a:graphicData uri="http://schemas.openxmlformats.org/drawingml/2006/table">
            <a:tbl>
              <a:tblPr firstRow="1" bandRow="1">
                <a:tableStyleId>{5C22544A-7EE6-4342-B048-85BDC9FD1C3A}</a:tableStyleId>
              </a:tblPr>
              <a:tblGrid>
                <a:gridCol w="1368152">
                  <a:extLst>
                    <a:ext uri="{9D8B030D-6E8A-4147-A177-3AD203B41FA5}">
                      <a16:colId xmlns:a16="http://schemas.microsoft.com/office/drawing/2014/main" val="1838657169"/>
                    </a:ext>
                  </a:extLst>
                </a:gridCol>
              </a:tblGrid>
              <a:tr h="533031">
                <a:tc>
                  <a:txBody>
                    <a:bodyPr/>
                    <a:lstStyle/>
                    <a:p>
                      <a:pPr algn="ctr"/>
                      <a:r>
                        <a:rPr lang="en-US" altLang="zh-CN" sz="2400" b="1" dirty="0">
                          <a:solidFill>
                            <a:schemeClr val="bg1"/>
                          </a:solidFill>
                          <a:latin typeface="Times New Roman" panose="02020603050405020304" pitchFamily="18" charset="0"/>
                          <a:cs typeface="Times New Roman" panose="02020603050405020304" pitchFamily="18" charset="0"/>
                        </a:rPr>
                        <a:t>X4</a:t>
                      </a:r>
                      <a:endParaRPr lang="zh-CN" altLang="en-US" sz="2400" b="1"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557104955"/>
                  </a:ext>
                </a:extLst>
              </a:tr>
              <a:tr h="533031">
                <a:tc>
                  <a:txBody>
                    <a:bodyPr/>
                    <a:lstStyle/>
                    <a:p>
                      <a:pPr algn="ctr"/>
                      <a:r>
                        <a:rPr lang="en-US" altLang="zh-CN" sz="2400" b="1" dirty="0">
                          <a:solidFill>
                            <a:schemeClr val="bg1"/>
                          </a:solidFill>
                          <a:latin typeface="Times New Roman" panose="02020603050405020304" pitchFamily="18" charset="0"/>
                          <a:cs typeface="Times New Roman" panose="02020603050405020304" pitchFamily="18" charset="0"/>
                        </a:rPr>
                        <a:t>X1</a:t>
                      </a:r>
                      <a:endParaRPr lang="zh-CN" altLang="en-US" sz="2400" b="1"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831456893"/>
                  </a:ext>
                </a:extLst>
              </a:tr>
              <a:tr h="533031">
                <a:tc>
                  <a:txBody>
                    <a:bodyPr/>
                    <a:lstStyle/>
                    <a:p>
                      <a:pPr algn="ctr"/>
                      <a:r>
                        <a:rPr lang="en-US" altLang="zh-CN" sz="2400" b="1" dirty="0">
                          <a:solidFill>
                            <a:schemeClr val="bg1"/>
                          </a:solidFill>
                          <a:latin typeface="Times New Roman" panose="02020603050405020304" pitchFamily="18" charset="0"/>
                          <a:cs typeface="Times New Roman" panose="02020603050405020304" pitchFamily="18" charset="0"/>
                        </a:rPr>
                        <a:t>Xn-2</a:t>
                      </a:r>
                      <a:endParaRPr lang="zh-CN" altLang="en-US" sz="2400" b="1"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160738179"/>
                  </a:ext>
                </a:extLst>
              </a:tr>
              <a:tr h="533031">
                <a:tc>
                  <a:txBody>
                    <a:bodyPr/>
                    <a:lstStyle/>
                    <a:p>
                      <a:pPr algn="ctr"/>
                      <a:endParaRPr lang="zh-CN" altLang="en-US" sz="2400" b="1"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48922227"/>
                  </a:ext>
                </a:extLst>
              </a:tr>
              <a:tr h="5330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dirty="0">
                          <a:solidFill>
                            <a:schemeClr val="bg1"/>
                          </a:solidFill>
                          <a:latin typeface="Times New Roman" panose="02020603050405020304" pitchFamily="18" charset="0"/>
                          <a:cs typeface="Times New Roman" panose="02020603050405020304" pitchFamily="18" charset="0"/>
                        </a:rPr>
                        <a:t>Xn-1</a:t>
                      </a:r>
                      <a:endParaRPr lang="zh-CN" altLang="en-US" sz="2400" b="1"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467854323"/>
                  </a:ext>
                </a:extLst>
              </a:tr>
              <a:tr h="5330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dirty="0">
                          <a:solidFill>
                            <a:schemeClr val="bg1"/>
                          </a:solidFill>
                          <a:latin typeface="Times New Roman" panose="02020603050405020304" pitchFamily="18" charset="0"/>
                          <a:cs typeface="Times New Roman" panose="02020603050405020304" pitchFamily="18" charset="0"/>
                        </a:rPr>
                        <a:t>X2</a:t>
                      </a:r>
                      <a:endParaRPr lang="zh-CN" altLang="en-US" sz="2400" b="1"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958529021"/>
                  </a:ext>
                </a:extLst>
              </a:tr>
              <a:tr h="533031">
                <a:tc>
                  <a:txBody>
                    <a:bodyPr/>
                    <a:lstStyle/>
                    <a:p>
                      <a:pPr algn="ctr"/>
                      <a:r>
                        <a:rPr lang="en-US" altLang="zh-CN" sz="2400" b="1" dirty="0" err="1">
                          <a:solidFill>
                            <a:schemeClr val="accent5">
                              <a:lumMod val="75000"/>
                            </a:schemeClr>
                          </a:solidFill>
                          <a:latin typeface="Times New Roman" panose="02020603050405020304" pitchFamily="18" charset="0"/>
                          <a:cs typeface="Times New Roman" panose="02020603050405020304" pitchFamily="18" charset="0"/>
                        </a:rPr>
                        <a:t>Xn</a:t>
                      </a:r>
                      <a:endParaRPr lang="zh-CN" altLang="en-US" sz="2400" b="1" dirty="0">
                        <a:solidFill>
                          <a:schemeClr val="accent5">
                            <a:lumMod val="7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726776558"/>
                  </a:ext>
                </a:extLst>
              </a:tr>
              <a:tr h="5330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dirty="0">
                          <a:solidFill>
                            <a:schemeClr val="bg1"/>
                          </a:solidFill>
                          <a:latin typeface="Times New Roman" panose="02020603050405020304" pitchFamily="18" charset="0"/>
                          <a:cs typeface="Times New Roman" panose="02020603050405020304" pitchFamily="18" charset="0"/>
                        </a:rPr>
                        <a:t>X3</a:t>
                      </a:r>
                      <a:endParaRPr lang="zh-CN" altLang="en-US" sz="2400" b="1"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546504130"/>
                  </a:ext>
                </a:extLst>
              </a:tr>
            </a:tbl>
          </a:graphicData>
        </a:graphic>
      </p:graphicFrame>
      <p:sp>
        <p:nvSpPr>
          <p:cNvPr id="3" name="矩形 2"/>
          <p:cNvSpPr/>
          <p:nvPr/>
        </p:nvSpPr>
        <p:spPr>
          <a:xfrm>
            <a:off x="2915816" y="5157192"/>
            <a:ext cx="800219" cy="461665"/>
          </a:xfrm>
          <a:prstGeom prst="rect">
            <a:avLst/>
          </a:prstGeom>
        </p:spPr>
        <p:txBody>
          <a:bodyPr wrap="none">
            <a:spAutoFit/>
          </a:bodyPr>
          <a:lstStyle/>
          <a:p>
            <a:r>
              <a:rPr lang="en-US" altLang="zh-CN">
                <a:solidFill>
                  <a:schemeClr val="accent5">
                    <a:lumMod val="75000"/>
                  </a:schemeClr>
                </a:solidFill>
                <a:latin typeface="Times New Roman" panose="02020603050405020304" pitchFamily="18" charset="0"/>
                <a:cs typeface="Times New Roman" panose="02020603050405020304" pitchFamily="18" charset="0"/>
              </a:rPr>
              <a:t>Miss</a:t>
            </a:r>
            <a:endParaRPr lang="zh-CN" altLang="en-US" dirty="0"/>
          </a:p>
        </p:txBody>
      </p:sp>
      <p:sp>
        <p:nvSpPr>
          <p:cNvPr id="5" name="矩形 4"/>
          <p:cNvSpPr/>
          <p:nvPr/>
        </p:nvSpPr>
        <p:spPr>
          <a:xfrm>
            <a:off x="683568" y="6211717"/>
            <a:ext cx="4015189" cy="461665"/>
          </a:xfrm>
          <a:prstGeom prst="rect">
            <a:avLst/>
          </a:prstGeom>
        </p:spPr>
        <p:txBody>
          <a:bodyPr wrap="square">
            <a:spAutoFit/>
          </a:bodyPr>
          <a:lstStyle/>
          <a:p>
            <a:r>
              <a:rPr lang="en-US" altLang="zh-CN" dirty="0">
                <a:solidFill>
                  <a:schemeClr val="tx1"/>
                </a:solidFill>
                <a:latin typeface="Times New Roman" panose="02020603050405020304" pitchFamily="18" charset="0"/>
                <a:cs typeface="Times New Roman" panose="02020603050405020304" pitchFamily="18" charset="0"/>
              </a:rPr>
              <a:t>a. Before the reference to </a:t>
            </a:r>
            <a:r>
              <a:rPr lang="en-US" altLang="zh-CN" dirty="0" err="1">
                <a:solidFill>
                  <a:schemeClr val="tx1"/>
                </a:solidFill>
                <a:latin typeface="Times New Roman" panose="02020603050405020304" pitchFamily="18" charset="0"/>
                <a:cs typeface="Times New Roman" panose="02020603050405020304" pitchFamily="18" charset="0"/>
              </a:rPr>
              <a:t>Xn</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12" name="矩形 11"/>
          <p:cNvSpPr/>
          <p:nvPr/>
        </p:nvSpPr>
        <p:spPr>
          <a:xfrm>
            <a:off x="4716016" y="6211716"/>
            <a:ext cx="4290537" cy="461665"/>
          </a:xfrm>
          <a:prstGeom prst="rect">
            <a:avLst/>
          </a:prstGeom>
        </p:spPr>
        <p:txBody>
          <a:bodyPr wrap="square">
            <a:spAutoFit/>
          </a:bodyPr>
          <a:lstStyle/>
          <a:p>
            <a:r>
              <a:rPr lang="en-US" altLang="zh-CN" dirty="0">
                <a:solidFill>
                  <a:schemeClr val="tx1"/>
                </a:solidFill>
                <a:latin typeface="Times New Roman" panose="02020603050405020304" pitchFamily="18" charset="0"/>
                <a:cs typeface="Times New Roman" panose="02020603050405020304" pitchFamily="18" charset="0"/>
              </a:rPr>
              <a:t>b. After the reference to </a:t>
            </a:r>
            <a:r>
              <a:rPr lang="en-US" altLang="zh-CN" dirty="0" err="1">
                <a:solidFill>
                  <a:schemeClr val="tx1"/>
                </a:solidFill>
                <a:latin typeface="Times New Roman" panose="02020603050405020304" pitchFamily="18" charset="0"/>
                <a:cs typeface="Times New Roman" panose="02020603050405020304" pitchFamily="18" charset="0"/>
              </a:rPr>
              <a:t>Xn</a:t>
            </a:r>
            <a:endParaRPr lang="zh-CN" alt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787681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4268797" cy="479747"/>
          </a:xfrm>
        </p:spPr>
        <p:txBody>
          <a:bodyPr/>
          <a:lstStyle/>
          <a:p>
            <a:r>
              <a:rPr lang="en-US" altLang="zh-CN" sz="3200" dirty="0">
                <a:solidFill>
                  <a:srgbClr val="800000"/>
                </a:solidFill>
                <a:latin typeface="Times New Roman" panose="02020603050405020304" pitchFamily="18" charset="0"/>
                <a:ea typeface="宋体" panose="02010600030101010101" pitchFamily="2" charset="-122"/>
              </a:rPr>
              <a:t>4.2 The Basic of Caches</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9" name="Text Box 19"/>
          <p:cNvSpPr txBox="1">
            <a:spLocks noChangeArrowheads="1"/>
          </p:cNvSpPr>
          <p:nvPr/>
        </p:nvSpPr>
        <p:spPr bwMode="auto">
          <a:xfrm>
            <a:off x="2336011" y="1165413"/>
            <a:ext cx="6304368" cy="894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eaLnBrk="0" fontAlgn="base" hangingPunct="0">
              <a:spcBef>
                <a:spcPct val="0"/>
              </a:spcBef>
              <a:spcAft>
                <a:spcPct val="0"/>
              </a:spcAft>
              <a:defRPr sz="2400">
                <a:solidFill>
                  <a:schemeClr val="accent1"/>
                </a:solidFill>
                <a:latin typeface="Arial" panose="020B0604020202020204" pitchFamily="34" charset="0"/>
              </a:defRPr>
            </a:lvl6pPr>
            <a:lvl7pPr marL="2971800" indent="-228600" eaLnBrk="0" fontAlgn="base" hangingPunct="0">
              <a:spcBef>
                <a:spcPct val="0"/>
              </a:spcBef>
              <a:spcAft>
                <a:spcPct val="0"/>
              </a:spcAft>
              <a:defRPr sz="2400">
                <a:solidFill>
                  <a:schemeClr val="accent1"/>
                </a:solidFill>
                <a:latin typeface="Arial" panose="020B0604020202020204" pitchFamily="34" charset="0"/>
              </a:defRPr>
            </a:lvl7pPr>
            <a:lvl8pPr marL="3429000" indent="-228600" eaLnBrk="0" fontAlgn="base" hangingPunct="0">
              <a:spcBef>
                <a:spcPct val="0"/>
              </a:spcBef>
              <a:spcAft>
                <a:spcPct val="0"/>
              </a:spcAft>
              <a:defRPr sz="2400">
                <a:solidFill>
                  <a:schemeClr val="accent1"/>
                </a:solidFill>
                <a:latin typeface="Arial" panose="020B0604020202020204" pitchFamily="34" charset="0"/>
              </a:defRPr>
            </a:lvl8pPr>
            <a:lvl9pPr marL="3886200" indent="-228600" eaLnBrk="0" fontAlgn="base" hangingPunct="0">
              <a:spcBef>
                <a:spcPct val="0"/>
              </a:spcBef>
              <a:spcAft>
                <a:spcPct val="0"/>
              </a:spcAft>
              <a:defRPr sz="2400">
                <a:solidFill>
                  <a:schemeClr val="accent1"/>
                </a:solidFill>
                <a:latin typeface="Arial" panose="020B0604020202020204" pitchFamily="34" charset="0"/>
              </a:defRPr>
            </a:lvl9pPr>
          </a:lstStyle>
          <a:p>
            <a:pPr marL="457200" indent="-457200" algn="just">
              <a:spcBef>
                <a:spcPct val="20000"/>
              </a:spcBef>
              <a:buFont typeface="Symbol" panose="05050102010706020507" pitchFamily="18" charset="2"/>
              <a:buChar char="¨"/>
            </a:pPr>
            <a:r>
              <a:rPr lang="en-US" altLang="zh-CN"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How do we know whether a data item is in the cache?</a:t>
            </a:r>
            <a:endPar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Text Box 19"/>
          <p:cNvSpPr txBox="1">
            <a:spLocks noChangeArrowheads="1"/>
          </p:cNvSpPr>
          <p:nvPr/>
        </p:nvSpPr>
        <p:spPr bwMode="auto">
          <a:xfrm>
            <a:off x="2309613" y="2221512"/>
            <a:ext cx="6330765" cy="894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eaLnBrk="0" fontAlgn="base" hangingPunct="0">
              <a:spcBef>
                <a:spcPct val="0"/>
              </a:spcBef>
              <a:spcAft>
                <a:spcPct val="0"/>
              </a:spcAft>
              <a:defRPr sz="2400">
                <a:solidFill>
                  <a:schemeClr val="accent1"/>
                </a:solidFill>
                <a:latin typeface="Arial" panose="020B0604020202020204" pitchFamily="34" charset="0"/>
              </a:defRPr>
            </a:lvl6pPr>
            <a:lvl7pPr marL="2971800" indent="-228600" eaLnBrk="0" fontAlgn="base" hangingPunct="0">
              <a:spcBef>
                <a:spcPct val="0"/>
              </a:spcBef>
              <a:spcAft>
                <a:spcPct val="0"/>
              </a:spcAft>
              <a:defRPr sz="2400">
                <a:solidFill>
                  <a:schemeClr val="accent1"/>
                </a:solidFill>
                <a:latin typeface="Arial" panose="020B0604020202020204" pitchFamily="34" charset="0"/>
              </a:defRPr>
            </a:lvl7pPr>
            <a:lvl8pPr marL="3429000" indent="-228600" eaLnBrk="0" fontAlgn="base" hangingPunct="0">
              <a:spcBef>
                <a:spcPct val="0"/>
              </a:spcBef>
              <a:spcAft>
                <a:spcPct val="0"/>
              </a:spcAft>
              <a:defRPr sz="2400">
                <a:solidFill>
                  <a:schemeClr val="accent1"/>
                </a:solidFill>
                <a:latin typeface="Arial" panose="020B0604020202020204" pitchFamily="34" charset="0"/>
              </a:defRPr>
            </a:lvl8pPr>
            <a:lvl9pPr marL="3886200" indent="-228600" eaLnBrk="0" fontAlgn="base" hangingPunct="0">
              <a:spcBef>
                <a:spcPct val="0"/>
              </a:spcBef>
              <a:spcAft>
                <a:spcPct val="0"/>
              </a:spcAft>
              <a:defRPr sz="2400">
                <a:solidFill>
                  <a:schemeClr val="accent1"/>
                </a:solidFill>
                <a:latin typeface="Arial" panose="020B0604020202020204" pitchFamily="34" charset="0"/>
              </a:defRPr>
            </a:lvl9pPr>
          </a:lstStyle>
          <a:p>
            <a:pPr marL="457200" indent="-457200" algn="just">
              <a:spcBef>
                <a:spcPct val="20000"/>
              </a:spcBef>
              <a:buFont typeface="Symbol" panose="05050102010706020507" pitchFamily="18" charset="2"/>
              <a:buChar char="¨"/>
            </a:pPr>
            <a:r>
              <a:rPr lang="en-US" altLang="zh-CN"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If a data item is in the cache, how do we find it?</a:t>
            </a:r>
            <a:endPar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366936" y="1259826"/>
            <a:ext cx="1828800" cy="1438275"/>
          </a:xfrm>
          <a:prstGeom prst="rect">
            <a:avLst/>
          </a:prstGeom>
        </p:spPr>
      </p:pic>
      <p:sp>
        <p:nvSpPr>
          <p:cNvPr id="6" name="矩形 5"/>
          <p:cNvSpPr/>
          <p:nvPr/>
        </p:nvSpPr>
        <p:spPr>
          <a:xfrm>
            <a:off x="201612" y="3277611"/>
            <a:ext cx="8690867" cy="2763834"/>
          </a:xfrm>
          <a:prstGeom prst="rect">
            <a:avLst/>
          </a:prstGeom>
        </p:spPr>
        <p:txBody>
          <a:bodyPr wrap="square">
            <a:spAutoFit/>
          </a:bodyPr>
          <a:lstStyle/>
          <a:p>
            <a:pPr marL="457200" indent="-457200" algn="just">
              <a:spcBef>
                <a:spcPct val="20000"/>
              </a:spcBef>
              <a:buFont typeface="Symbol" panose="05050102010706020507" pitchFamily="18" charset="2"/>
              <a:buChar char="¨"/>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The simplest way to assign a location in the cache for each word in memory is to </a:t>
            </a: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assign the cache location based on the address of the word in memory</a:t>
            </a:r>
          </a:p>
          <a:p>
            <a:pPr marL="457200" indent="-457200" algn="just">
              <a:spcBef>
                <a:spcPct val="20000"/>
              </a:spcBef>
              <a:buFont typeface="Symbol" panose="05050102010706020507" pitchFamily="18" charset="2"/>
              <a:buChar char="¨"/>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This cache structure is called </a:t>
            </a: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direct mapped(</a:t>
            </a:r>
            <a:r>
              <a:rPr lang="zh-CN" altLang="en-US"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直接映象</a:t>
            </a: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since each memory location is mapped to exactly one location in the cache.</a:t>
            </a:r>
            <a:endParaRPr lang="zh-CN" altLang="en-US" sz="2800" dirty="0">
              <a:solidFill>
                <a:schemeClr val="tx1"/>
              </a:solidFill>
            </a:endParaRPr>
          </a:p>
        </p:txBody>
      </p:sp>
    </p:spTree>
    <p:extLst>
      <p:ext uri="{BB962C8B-B14F-4D97-AF65-F5344CB8AC3E}">
        <p14:creationId xmlns:p14="http://schemas.microsoft.com/office/powerpoint/2010/main" val="9845896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4268797" cy="479747"/>
          </a:xfrm>
        </p:spPr>
        <p:txBody>
          <a:bodyPr/>
          <a:lstStyle/>
          <a:p>
            <a:r>
              <a:rPr lang="en-US" altLang="zh-CN" sz="3200" dirty="0">
                <a:solidFill>
                  <a:srgbClr val="800000"/>
                </a:solidFill>
                <a:latin typeface="Times New Roman" panose="02020603050405020304" pitchFamily="18" charset="0"/>
                <a:ea typeface="宋体" panose="02010600030101010101" pitchFamily="2" charset="-122"/>
              </a:rPr>
              <a:t>4.2 The Basic of Caches</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 name="矩形 5"/>
          <p:cNvSpPr/>
          <p:nvPr/>
        </p:nvSpPr>
        <p:spPr>
          <a:xfrm>
            <a:off x="201613" y="1108076"/>
            <a:ext cx="8690867" cy="5921621"/>
          </a:xfrm>
          <a:prstGeom prst="rect">
            <a:avLst/>
          </a:prstGeom>
        </p:spPr>
        <p:txBody>
          <a:bodyPr wrap="square">
            <a:spAutoFit/>
          </a:bodyPr>
          <a:lstStyle/>
          <a:p>
            <a:pPr marL="457200" indent="-457200" algn="just">
              <a:spcBef>
                <a:spcPct val="20000"/>
              </a:spcBef>
              <a:buFont typeface="Symbol" panose="05050102010706020507" pitchFamily="18" charset="2"/>
              <a:buChar char="¨"/>
            </a:pP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Direct mapped: </a:t>
            </a:r>
            <a:r>
              <a:rPr lang="zh-CN" altLang="en-US"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直接映象</a:t>
            </a:r>
          </a:p>
          <a:p>
            <a:pPr marL="457200" indent="-457200" algn="just">
              <a:spcBef>
                <a:spcPct val="20000"/>
              </a:spcBef>
              <a:buSzPct val="50000"/>
              <a:buFont typeface="Wingdings" panose="05000000000000000000" pitchFamily="2" charset="2"/>
              <a:buChar char="Ø"/>
            </a:pPr>
            <a:r>
              <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Each memory location is mapped to exactly one location in the cache.  </a:t>
            </a:r>
            <a:r>
              <a:rPr lang="zh-CN" altLang="en-US"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每个存储器位置精确地映射到</a:t>
            </a:r>
            <a:r>
              <a:rPr lang="en-US" altLang="zh-CN"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中的一个位置</a:t>
            </a:r>
          </a:p>
          <a:p>
            <a:pPr marL="457200" indent="-457200" algn="just">
              <a:spcBef>
                <a:spcPct val="20000"/>
              </a:spcBef>
              <a:buSzPct val="50000"/>
              <a:buFont typeface="Wingdings" panose="05000000000000000000" pitchFamily="2" charset="2"/>
              <a:buChar char="Ø"/>
            </a:pPr>
            <a:r>
              <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typical mapping is usually simple. For example:</a:t>
            </a:r>
          </a:p>
          <a:p>
            <a:pPr marL="457200" indent="-457200" algn="just">
              <a:spcBef>
                <a:spcPct val="20000"/>
              </a:spcBef>
              <a:buSzPct val="50000"/>
              <a:buFont typeface="Wingdings" panose="05000000000000000000" pitchFamily="2" charset="2"/>
              <a:buChar char="Ø"/>
            </a:pPr>
            <a:endPar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457200" indent="-457200" algn="just">
              <a:spcBef>
                <a:spcPct val="20000"/>
              </a:spcBef>
              <a:buSzPct val="50000"/>
              <a:buFont typeface="Wingdings" panose="05000000000000000000" pitchFamily="2" charset="2"/>
              <a:buChar char="Ø"/>
            </a:pPr>
            <a:endPar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457200" indent="-457200" algn="just">
              <a:spcBef>
                <a:spcPct val="20000"/>
              </a:spcBef>
              <a:buClrTx/>
              <a:buSzPct val="50000"/>
              <a:buFont typeface="Wingdings" panose="05000000000000000000" pitchFamily="2" charset="2"/>
              <a:buChar char="Ø"/>
            </a:pPr>
            <a:r>
              <a:rPr lang="zh-CN" altLang="en-US"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对于主存的第</a:t>
            </a:r>
            <a:r>
              <a:rPr lang="en-US" altLang="zh-CN" sz="26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块，若它映象到</a:t>
            </a:r>
            <a:r>
              <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的第</a:t>
            </a:r>
            <a:r>
              <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j</a:t>
            </a:r>
            <a:r>
              <a:rPr lang="zh-CN" altLang="en-US"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块，则</a:t>
            </a:r>
            <a:r>
              <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eaLnBrk="1" hangingPunct="1">
              <a:buClrTx/>
              <a:buFontTx/>
              <a:buNone/>
            </a:pPr>
            <a:r>
              <a:rPr kumimoji="1" lang="en-US" altLang="zh-CN" sz="2600" dirty="0">
                <a:latin typeface="Times New Roman" panose="02020603050405020304" pitchFamily="18" charset="0"/>
              </a:rPr>
              <a:t>                  </a:t>
            </a:r>
            <a:r>
              <a:rPr kumimoji="1" lang="en-US" altLang="zh-CN" sz="2600" i="1" dirty="0">
                <a:solidFill>
                  <a:schemeClr val="accent2"/>
                </a:solidFill>
                <a:latin typeface="Times New Roman" panose="02020603050405020304" pitchFamily="18" charset="0"/>
              </a:rPr>
              <a:t>j</a:t>
            </a:r>
            <a:r>
              <a:rPr kumimoji="1" lang="zh-CN" altLang="en-US" sz="2600" dirty="0">
                <a:solidFill>
                  <a:schemeClr val="accent2"/>
                </a:solidFill>
                <a:latin typeface="Times New Roman" panose="02020603050405020304" pitchFamily="18" charset="0"/>
              </a:rPr>
              <a:t>＝</a:t>
            </a:r>
            <a:r>
              <a:rPr kumimoji="1" lang="en-US" altLang="zh-CN" sz="2600" i="1" dirty="0" err="1">
                <a:solidFill>
                  <a:schemeClr val="accent2"/>
                </a:solidFill>
                <a:latin typeface="Times New Roman" panose="02020603050405020304" pitchFamily="18" charset="0"/>
              </a:rPr>
              <a:t>i</a:t>
            </a:r>
            <a:r>
              <a:rPr kumimoji="1" lang="en-US" altLang="zh-CN" sz="2600" dirty="0">
                <a:solidFill>
                  <a:schemeClr val="accent2"/>
                </a:solidFill>
                <a:latin typeface="Times New Roman" panose="02020603050405020304" pitchFamily="18" charset="0"/>
              </a:rPr>
              <a:t> mod (</a:t>
            </a:r>
            <a:r>
              <a:rPr kumimoji="1" lang="en-US" altLang="zh-CN" sz="2600" i="1" dirty="0">
                <a:solidFill>
                  <a:schemeClr val="accent2"/>
                </a:solidFill>
                <a:latin typeface="Times New Roman" panose="02020603050405020304" pitchFamily="18" charset="0"/>
              </a:rPr>
              <a:t>M </a:t>
            </a:r>
            <a:r>
              <a:rPr kumimoji="1" lang="en-US" altLang="zh-CN" sz="2600" dirty="0">
                <a:solidFill>
                  <a:schemeClr val="accent2"/>
                </a:solidFill>
                <a:latin typeface="Times New Roman" panose="02020603050405020304" pitchFamily="18" charset="0"/>
              </a:rPr>
              <a:t>)</a:t>
            </a:r>
            <a:r>
              <a:rPr kumimoji="1" lang="en-US" altLang="zh-CN" sz="2600" dirty="0">
                <a:latin typeface="Times New Roman" panose="02020603050405020304" pitchFamily="18" charset="0"/>
              </a:rPr>
              <a:t>    </a:t>
            </a:r>
            <a:r>
              <a:rPr kumimoji="1" lang="zh-CN" altLang="en-US" sz="2600" dirty="0">
                <a:solidFill>
                  <a:srgbClr val="800000"/>
                </a:solidFill>
                <a:latin typeface="Times New Roman" panose="02020603050405020304" pitchFamily="18" charset="0"/>
              </a:rPr>
              <a:t>（</a:t>
            </a:r>
            <a:r>
              <a:rPr kumimoji="1" lang="en-US" altLang="zh-CN" sz="2600" i="1" dirty="0">
                <a:solidFill>
                  <a:srgbClr val="800000"/>
                </a:solidFill>
                <a:latin typeface="Times New Roman" panose="02020603050405020304" pitchFamily="18" charset="0"/>
              </a:rPr>
              <a:t>M</a:t>
            </a:r>
            <a:r>
              <a:rPr kumimoji="1" lang="zh-CN" altLang="en-US" sz="2600" dirty="0">
                <a:solidFill>
                  <a:srgbClr val="800000"/>
                </a:solidFill>
                <a:latin typeface="Times New Roman" panose="02020603050405020304" pitchFamily="18" charset="0"/>
              </a:rPr>
              <a:t>为</a:t>
            </a:r>
            <a:r>
              <a:rPr kumimoji="1" lang="en-US" altLang="zh-CN" sz="2600" dirty="0">
                <a:solidFill>
                  <a:srgbClr val="800000"/>
                </a:solidFill>
                <a:latin typeface="Times New Roman" panose="02020603050405020304" pitchFamily="18" charset="0"/>
              </a:rPr>
              <a:t>Cache</a:t>
            </a:r>
            <a:r>
              <a:rPr kumimoji="1" lang="zh-CN" altLang="en-US" sz="2600" dirty="0">
                <a:solidFill>
                  <a:srgbClr val="800000"/>
                </a:solidFill>
                <a:latin typeface="Times New Roman" panose="02020603050405020304" pitchFamily="18" charset="0"/>
              </a:rPr>
              <a:t>的块数）</a:t>
            </a:r>
            <a:endParaRPr lang="en-US" altLang="zh-CN" sz="26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endParaRPr>
          </a:p>
          <a:p>
            <a:pPr marL="457200" indent="-457200" algn="just">
              <a:spcBef>
                <a:spcPct val="20000"/>
              </a:spcBef>
              <a:buSzPct val="50000"/>
              <a:buFont typeface="Wingdings" panose="05000000000000000000" pitchFamily="2" charset="2"/>
              <a:buChar char="Ø"/>
            </a:pPr>
            <a:r>
              <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If the number of entries in the cache is a power of two, the modulo can be computed simply by using only the low-order </a:t>
            </a:r>
            <a:r>
              <a:rPr lang="en-US" altLang="zh-CN" sz="26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log2(cache size in blocks) </a:t>
            </a:r>
            <a:r>
              <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bits of the address.</a:t>
            </a:r>
          </a:p>
          <a:p>
            <a:pPr marL="457200" indent="-457200" algn="ctr">
              <a:spcBef>
                <a:spcPct val="20000"/>
              </a:spcBef>
              <a:buSzPct val="50000"/>
              <a:buFont typeface="Wingdings" panose="05000000000000000000" pitchFamily="2" charset="2"/>
              <a:buChar char="Ø"/>
            </a:pPr>
            <a:endPar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矩形 1"/>
          <p:cNvSpPr/>
          <p:nvPr/>
        </p:nvSpPr>
        <p:spPr>
          <a:xfrm>
            <a:off x="1088236" y="3429000"/>
            <a:ext cx="6937365" cy="830997"/>
          </a:xfrm>
          <a:prstGeom prst="rect">
            <a:avLst/>
          </a:prstGeom>
        </p:spPr>
        <p:txBody>
          <a:bodyPr wrap="square">
            <a:spAutoFit/>
          </a:bodyPr>
          <a:lstStyle/>
          <a:p>
            <a:pPr algn="ctr">
              <a:spcBef>
                <a:spcPct val="20000"/>
              </a:spcBef>
              <a:buSzPct val="50000"/>
            </a:pPr>
            <a:r>
              <a:rPr lang="en-US" altLang="zh-CN" b="0" dirty="0">
                <a:solidFill>
                  <a:schemeClr val="tx1"/>
                </a:solidFill>
                <a:latin typeface="+mn-lt"/>
                <a:ea typeface="宋体" panose="02010600030101010101" pitchFamily="2" charset="-122"/>
                <a:cs typeface="Times New Roman" panose="02020603050405020304" pitchFamily="18" charset="0"/>
              </a:rPr>
              <a:t>(Memory block address) modulo (Number of cache blocks in the cache)</a:t>
            </a:r>
          </a:p>
        </p:txBody>
      </p:sp>
    </p:spTree>
    <p:extLst>
      <p:ext uri="{BB962C8B-B14F-4D97-AF65-F5344CB8AC3E}">
        <p14:creationId xmlns:p14="http://schemas.microsoft.com/office/powerpoint/2010/main" val="35813834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4268797" cy="479747"/>
          </a:xfrm>
        </p:spPr>
        <p:txBody>
          <a:bodyPr/>
          <a:lstStyle/>
          <a:p>
            <a:r>
              <a:rPr lang="en-US" altLang="zh-CN" sz="3200" dirty="0">
                <a:solidFill>
                  <a:srgbClr val="800000"/>
                </a:solidFill>
                <a:latin typeface="Times New Roman" panose="02020603050405020304" pitchFamily="18" charset="0"/>
                <a:ea typeface="宋体" panose="02010600030101010101" pitchFamily="2" charset="-122"/>
              </a:rPr>
              <a:t>4.2 The Basic of Caches</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 name="矩形 5"/>
          <p:cNvSpPr/>
          <p:nvPr/>
        </p:nvSpPr>
        <p:spPr>
          <a:xfrm>
            <a:off x="201613" y="1052736"/>
            <a:ext cx="8690867" cy="2222147"/>
          </a:xfrm>
          <a:prstGeom prst="rect">
            <a:avLst/>
          </a:prstGeom>
        </p:spPr>
        <p:txBody>
          <a:bodyPr wrap="square">
            <a:spAutoFit/>
          </a:bodyPr>
          <a:lstStyle/>
          <a:p>
            <a:pPr marL="457200" indent="-457200" algn="just">
              <a:spcBef>
                <a:spcPct val="20000"/>
              </a:spcBef>
              <a:buFont typeface="Symbol" panose="05050102010706020507" pitchFamily="18" charset="2"/>
              <a:buChar char="¨"/>
            </a:pP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Direct mapped: </a:t>
            </a:r>
            <a:r>
              <a:rPr lang="zh-CN" altLang="en-US"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直接映像</a:t>
            </a:r>
          </a:p>
          <a:p>
            <a:pPr marL="457200" indent="-457200" algn="just">
              <a:spcBef>
                <a:spcPct val="20000"/>
              </a:spcBef>
              <a:buSzPct val="50000"/>
              <a:buFont typeface="Wingdings" panose="05000000000000000000" pitchFamily="2" charset="2"/>
              <a:buChar char="Ø"/>
            </a:pP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Figure 4.6: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 direct-mapped cache with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eight entries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showing the addresses of memory words between 0 and 31 that map to the same cache location</a:t>
            </a:r>
          </a:p>
          <a:p>
            <a:pPr marL="457200" indent="-457200" algn="ctr">
              <a:spcBef>
                <a:spcPct val="20000"/>
              </a:spcBef>
              <a:buSzPct val="50000"/>
              <a:buFont typeface="Wingdings" panose="05000000000000000000" pitchFamily="2" charset="2"/>
              <a:buChar char="Ø"/>
            </a:pPr>
            <a:endPar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r="898" b="4623"/>
          <a:stretch/>
        </p:blipFill>
        <p:spPr>
          <a:xfrm>
            <a:off x="1331640" y="2708920"/>
            <a:ext cx="6850663" cy="4054652"/>
          </a:xfrm>
          <a:prstGeom prst="rect">
            <a:avLst/>
          </a:prstGeom>
        </p:spPr>
      </p:pic>
    </p:spTree>
    <p:extLst>
      <p:ext uri="{BB962C8B-B14F-4D97-AF65-F5344CB8AC3E}">
        <p14:creationId xmlns:p14="http://schemas.microsoft.com/office/powerpoint/2010/main" val="375312558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4268797" cy="479747"/>
          </a:xfrm>
        </p:spPr>
        <p:txBody>
          <a:bodyPr/>
          <a:lstStyle/>
          <a:p>
            <a:r>
              <a:rPr lang="en-US" altLang="zh-CN" sz="3200" dirty="0">
                <a:solidFill>
                  <a:srgbClr val="800000"/>
                </a:solidFill>
                <a:latin typeface="Times New Roman" panose="02020603050405020304" pitchFamily="18" charset="0"/>
                <a:ea typeface="宋体" panose="02010600030101010101" pitchFamily="2" charset="-122"/>
              </a:rPr>
              <a:t>4.2 The Basic of Caches</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 name="矩形 5"/>
          <p:cNvSpPr/>
          <p:nvPr/>
        </p:nvSpPr>
        <p:spPr>
          <a:xfrm>
            <a:off x="201613" y="1108076"/>
            <a:ext cx="8690867" cy="6273512"/>
          </a:xfrm>
          <a:prstGeom prst="rect">
            <a:avLst/>
          </a:prstGeom>
        </p:spPr>
        <p:txBody>
          <a:bodyPr wrap="square">
            <a:spAutoFit/>
          </a:bodyPr>
          <a:lstStyle/>
          <a:p>
            <a:pPr marL="457200" indent="-457200" algn="just">
              <a:lnSpc>
                <a:spcPts val="2800"/>
              </a:lnSpc>
              <a:spcBef>
                <a:spcPts val="0"/>
              </a:spcBef>
              <a:buFont typeface="Symbol" panose="05050102010706020507" pitchFamily="18" charset="2"/>
              <a:buChar char="¨"/>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How do we know whether a requested word is in the cache or not?</a:t>
            </a:r>
          </a:p>
          <a:p>
            <a:pPr marL="457200" indent="-457200" algn="just">
              <a:lnSpc>
                <a:spcPts val="2800"/>
              </a:lnSpc>
              <a:spcBef>
                <a:spcPts val="0"/>
              </a:spcBef>
              <a:buFont typeface="Symbol" panose="05050102010706020507" pitchFamily="18" charset="2"/>
              <a:buChar char="¨"/>
            </a:pP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Tag</a:t>
            </a:r>
            <a:endParaRPr lang="zh-CN" altLang="en-US"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endParaRPr>
          </a:p>
          <a:p>
            <a:pPr marL="457200" indent="457200" algn="just">
              <a:lnSpc>
                <a:spcPts val="2800"/>
              </a:lnSpc>
              <a:spcBef>
                <a:spcPts val="0"/>
              </a:spcBef>
              <a:buSzPct val="50000"/>
              <a:buFont typeface="Wingdings" panose="05000000000000000000" pitchFamily="2" charset="2"/>
              <a:buChar char="Ø"/>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added to cache, indicating whether the data in cache corresponding to a requested word. </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457200" indent="457200" algn="just">
              <a:lnSpc>
                <a:spcPts val="2800"/>
              </a:lnSpc>
              <a:spcBef>
                <a:spcPts val="0"/>
              </a:spcBef>
              <a:buSzPct val="50000"/>
              <a:buFont typeface="Wingdings" panose="05000000000000000000" pitchFamily="2" charset="2"/>
              <a:buChar char="Ø"/>
            </a:pP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Upper portion of the memory address</a:t>
            </a:r>
          </a:p>
          <a:p>
            <a:pPr marL="457200" indent="-457200" algn="just">
              <a:lnSpc>
                <a:spcPts val="2800"/>
              </a:lnSpc>
              <a:spcBef>
                <a:spcPts val="0"/>
              </a:spcBef>
              <a:buSzPct val="100000"/>
              <a:buFont typeface="Symbol" panose="05050102010706020507" pitchFamily="18" charset="2"/>
              <a:buChar char="¨"/>
            </a:pP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A valid bit</a:t>
            </a:r>
          </a:p>
          <a:p>
            <a:pPr marL="457200" indent="457200" algn="just">
              <a:lnSpc>
                <a:spcPts val="2800"/>
              </a:lnSpc>
              <a:spcBef>
                <a:spcPts val="0"/>
              </a:spcBef>
              <a:buSzPct val="50000"/>
              <a:buFont typeface="Wingdings" panose="05000000000000000000" pitchFamily="2" charset="2"/>
              <a:buChar char="Ø"/>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Indicate whether an entry contains valid information</a:t>
            </a:r>
          </a:p>
          <a:p>
            <a:pPr marL="457200" indent="457200" algn="just">
              <a:lnSpc>
                <a:spcPts val="2800"/>
              </a:lnSpc>
              <a:spcBef>
                <a:spcPts val="0"/>
              </a:spcBef>
              <a:buSzPct val="50000"/>
              <a:buFont typeface="Wingdings" panose="05000000000000000000" pitchFamily="2" charset="2"/>
              <a:buChar char="Ø"/>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If the bit is not set, there cannot be a match for this block</a:t>
            </a:r>
          </a:p>
          <a:p>
            <a:pPr marL="457200" indent="-457200" algn="just">
              <a:lnSpc>
                <a:spcPts val="2800"/>
              </a:lnSpc>
              <a:spcBef>
                <a:spcPts val="0"/>
              </a:spcBef>
              <a:spcAft>
                <a:spcPts val="600"/>
              </a:spcAft>
              <a:buSzPct val="100000"/>
              <a:buFont typeface="Symbol" panose="05050102010706020507" pitchFamily="18" charset="2"/>
              <a:buChar char="¨"/>
            </a:pP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Data</a:t>
            </a:r>
          </a:p>
          <a:p>
            <a:pPr marL="457200" indent="-457200" algn="just">
              <a:lnSpc>
                <a:spcPts val="2800"/>
              </a:lnSpc>
              <a:spcBef>
                <a:spcPts val="0"/>
              </a:spcBef>
              <a:buSzPct val="100000"/>
              <a:buFont typeface="Symbol" panose="05050102010706020507" pitchFamily="18" charset="2"/>
              <a:buChar char="¨"/>
            </a:pPr>
            <a:r>
              <a:rPr lang="en-US" altLang="zh-CN" sz="3200" dirty="0">
                <a:solidFill>
                  <a:schemeClr val="accent5">
                    <a:lumMod val="90000"/>
                  </a:schemeClr>
                </a:solidFill>
                <a:latin typeface="Times New Roman" panose="02020603050405020304" pitchFamily="18" charset="0"/>
                <a:ea typeface="宋体" panose="02010600030101010101" pitchFamily="2" charset="-122"/>
                <a:cs typeface="Times New Roman" panose="02020603050405020304" pitchFamily="18" charset="0"/>
              </a:rPr>
              <a:t>Index</a:t>
            </a:r>
          </a:p>
          <a:p>
            <a:pPr marL="457200" indent="457200" algn="just">
              <a:lnSpc>
                <a:spcPts val="2800"/>
              </a:lnSpc>
              <a:spcBef>
                <a:spcPts val="0"/>
              </a:spcBef>
              <a:buSzPct val="50000"/>
              <a:buFont typeface="Wingdings" panose="05000000000000000000" pitchFamily="2" charset="2"/>
              <a:buChar char="Ø"/>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a:solidFill>
                  <a:schemeClr val="bg1">
                    <a:lumMod val="50000"/>
                  </a:schemeClr>
                </a:solidFill>
                <a:latin typeface="Times New Roman" panose="02020603050405020304" pitchFamily="18" charset="0"/>
                <a:ea typeface="宋体" panose="02010600030101010101" pitchFamily="2" charset="-122"/>
                <a:cs typeface="Times New Roman" panose="02020603050405020304" pitchFamily="18" charset="0"/>
              </a:rPr>
              <a:t>The bits corresponding to the index are used to select the unique entry in the cache corresponding to the supplied address.</a:t>
            </a:r>
          </a:p>
          <a:p>
            <a:pPr marL="457200" indent="457200" algn="just">
              <a:lnSpc>
                <a:spcPts val="2800"/>
              </a:lnSpc>
              <a:spcBef>
                <a:spcPts val="0"/>
              </a:spcBef>
              <a:buSzPct val="50000"/>
              <a:buFont typeface="Wingdings" panose="05000000000000000000" pitchFamily="2" charset="2"/>
              <a:buChar char="Ø"/>
            </a:pPr>
            <a:r>
              <a:rPr lang="en-US" altLang="zh-CN" sz="2800" dirty="0">
                <a:solidFill>
                  <a:schemeClr val="accent5"/>
                </a:solidFill>
                <a:latin typeface="Times New Roman" panose="02020603050405020304" pitchFamily="18" charset="0"/>
                <a:ea typeface="宋体" panose="02010600030101010101" pitchFamily="2" charset="-122"/>
                <a:cs typeface="Times New Roman" panose="02020603050405020304" pitchFamily="18" charset="0"/>
              </a:rPr>
              <a:t>Lower portion of the memory address</a:t>
            </a:r>
          </a:p>
          <a:p>
            <a:pPr marL="457200" indent="-457200" algn="just">
              <a:lnSpc>
                <a:spcPts val="2800"/>
              </a:lnSpc>
              <a:spcBef>
                <a:spcPts val="0"/>
              </a:spcBef>
              <a:buSzPct val="100000"/>
              <a:buFont typeface="Symbol" panose="05050102010706020507" pitchFamily="18" charset="2"/>
              <a:buChar char="¨"/>
            </a:pPr>
            <a:endPar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endParaRPr>
          </a:p>
          <a:p>
            <a:pPr marL="457200" indent="-457200" algn="ctr">
              <a:lnSpc>
                <a:spcPts val="2800"/>
              </a:lnSpc>
              <a:spcBef>
                <a:spcPts val="0"/>
              </a:spcBef>
              <a:buSzPct val="50000"/>
              <a:buFont typeface="Wingdings" panose="05000000000000000000" pitchFamily="2" charset="2"/>
              <a:buChar char="Ø"/>
            </a:pPr>
            <a:endPar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7087536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4268797" cy="479747"/>
          </a:xfrm>
        </p:spPr>
        <p:txBody>
          <a:bodyPr/>
          <a:lstStyle/>
          <a:p>
            <a:r>
              <a:rPr lang="en-US" altLang="zh-CN" sz="3200" dirty="0">
                <a:solidFill>
                  <a:srgbClr val="800000"/>
                </a:solidFill>
                <a:latin typeface="Times New Roman" panose="02020603050405020304" pitchFamily="18" charset="0"/>
                <a:ea typeface="宋体" panose="02010600030101010101" pitchFamily="2" charset="-122"/>
              </a:rPr>
              <a:t>4.2 The Basic of Caches</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pic>
        <p:nvPicPr>
          <p:cNvPr id="2" name="图片 1">
            <a:extLst>
              <a:ext uri="{FF2B5EF4-FFF2-40B4-BE49-F238E27FC236}">
                <a16:creationId xmlns:a16="http://schemas.microsoft.com/office/drawing/2014/main" id="{69CC622F-F628-3E4F-B909-EDCC52CCD718}"/>
              </a:ext>
            </a:extLst>
          </p:cNvPr>
          <p:cNvPicPr>
            <a:picLocks noChangeAspect="1"/>
          </p:cNvPicPr>
          <p:nvPr/>
        </p:nvPicPr>
        <p:blipFill rotWithShape="1">
          <a:blip r:embed="rId3"/>
          <a:srcRect t="8969"/>
          <a:stretch/>
        </p:blipFill>
        <p:spPr>
          <a:xfrm>
            <a:off x="755576" y="1268760"/>
            <a:ext cx="7596336" cy="5157453"/>
          </a:xfrm>
          <a:prstGeom prst="rect">
            <a:avLst/>
          </a:prstGeom>
        </p:spPr>
      </p:pic>
    </p:spTree>
    <p:extLst>
      <p:ext uri="{BB962C8B-B14F-4D97-AF65-F5344CB8AC3E}">
        <p14:creationId xmlns:p14="http://schemas.microsoft.com/office/powerpoint/2010/main" val="555336425"/>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4268797" cy="479747"/>
          </a:xfrm>
        </p:spPr>
        <p:txBody>
          <a:bodyPr/>
          <a:lstStyle/>
          <a:p>
            <a:r>
              <a:rPr lang="en-US" altLang="zh-CN" sz="3200" dirty="0">
                <a:solidFill>
                  <a:srgbClr val="800000"/>
                </a:solidFill>
                <a:latin typeface="Times New Roman" panose="02020603050405020304" pitchFamily="18" charset="0"/>
                <a:ea typeface="宋体" panose="02010600030101010101" pitchFamily="2" charset="-122"/>
              </a:rPr>
              <a:t>4.2 The Basic of Caches</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 name="矩形 5"/>
          <p:cNvSpPr/>
          <p:nvPr/>
        </p:nvSpPr>
        <p:spPr>
          <a:xfrm>
            <a:off x="201613" y="1108076"/>
            <a:ext cx="8690867" cy="810478"/>
          </a:xfrm>
          <a:prstGeom prst="rect">
            <a:avLst/>
          </a:prstGeom>
        </p:spPr>
        <p:txBody>
          <a:bodyPr wrap="square">
            <a:spAutoFit/>
          </a:bodyPr>
          <a:lstStyle/>
          <a:p>
            <a:pPr marL="457200" indent="-457200" algn="just">
              <a:lnSpc>
                <a:spcPts val="2800"/>
              </a:lnSpc>
              <a:spcBef>
                <a:spcPts val="0"/>
              </a:spcBef>
              <a:buFont typeface="Symbol" panose="05050102010706020507" pitchFamily="18" charset="2"/>
              <a:buChar char="¨"/>
            </a:pPr>
            <a:r>
              <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Figure 4.7: </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Memory Address </a:t>
            </a: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(10110)two </a:t>
            </a:r>
          </a:p>
          <a:p>
            <a:pPr marL="457200" indent="-457200" algn="ctr">
              <a:lnSpc>
                <a:spcPts val="2800"/>
              </a:lnSpc>
              <a:spcBef>
                <a:spcPts val="0"/>
              </a:spcBef>
              <a:buSzPct val="50000"/>
              <a:buFont typeface="Wingdings" panose="05000000000000000000" pitchFamily="2" charset="2"/>
              <a:buChar char="Ø"/>
            </a:pPr>
            <a:endPar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2957505708"/>
              </p:ext>
            </p:extLst>
          </p:nvPr>
        </p:nvGraphicFramePr>
        <p:xfrm>
          <a:off x="683567" y="2066948"/>
          <a:ext cx="6624737" cy="4114800"/>
        </p:xfrm>
        <a:graphic>
          <a:graphicData uri="http://schemas.openxmlformats.org/drawingml/2006/table">
            <a:tbl>
              <a:tblPr firstRow="1" bandRow="1">
                <a:tableStyleId>{5C22544A-7EE6-4342-B048-85BDC9FD1C3A}</a:tableStyleId>
              </a:tblPr>
              <a:tblGrid>
                <a:gridCol w="1656184">
                  <a:extLst>
                    <a:ext uri="{9D8B030D-6E8A-4147-A177-3AD203B41FA5}">
                      <a16:colId xmlns:a16="http://schemas.microsoft.com/office/drawing/2014/main" val="532145945"/>
                    </a:ext>
                  </a:extLst>
                </a:gridCol>
                <a:gridCol w="1004439">
                  <a:extLst>
                    <a:ext uri="{9D8B030D-6E8A-4147-A177-3AD203B41FA5}">
                      <a16:colId xmlns:a16="http://schemas.microsoft.com/office/drawing/2014/main" val="752718329"/>
                    </a:ext>
                  </a:extLst>
                </a:gridCol>
                <a:gridCol w="1155801">
                  <a:extLst>
                    <a:ext uri="{9D8B030D-6E8A-4147-A177-3AD203B41FA5}">
                      <a16:colId xmlns:a16="http://schemas.microsoft.com/office/drawing/2014/main" val="913839576"/>
                    </a:ext>
                  </a:extLst>
                </a:gridCol>
                <a:gridCol w="2808313">
                  <a:extLst>
                    <a:ext uri="{9D8B030D-6E8A-4147-A177-3AD203B41FA5}">
                      <a16:colId xmlns:a16="http://schemas.microsoft.com/office/drawing/2014/main" val="34574245"/>
                    </a:ext>
                  </a:extLst>
                </a:gridCol>
              </a:tblGrid>
              <a:tr h="370840">
                <a:tc>
                  <a:txBody>
                    <a:bodyPr/>
                    <a:lstStyle/>
                    <a:p>
                      <a:r>
                        <a:rPr lang="en-US" altLang="zh-CN" sz="2400" dirty="0">
                          <a:solidFill>
                            <a:schemeClr val="tx1"/>
                          </a:solidFill>
                          <a:latin typeface="Times New Roman" panose="02020603050405020304" pitchFamily="18" charset="0"/>
                          <a:cs typeface="Times New Roman" panose="02020603050405020304" pitchFamily="18" charset="0"/>
                        </a:rPr>
                        <a:t>Index </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altLang="zh-CN" sz="2400" dirty="0">
                          <a:solidFill>
                            <a:schemeClr val="tx1"/>
                          </a:solidFill>
                          <a:latin typeface="Times New Roman" panose="02020603050405020304" pitchFamily="18" charset="0"/>
                          <a:cs typeface="Times New Roman" panose="02020603050405020304" pitchFamily="18" charset="0"/>
                        </a:rPr>
                        <a:t>V </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altLang="zh-CN" sz="2400" dirty="0">
                          <a:solidFill>
                            <a:schemeClr val="tx1"/>
                          </a:solidFill>
                          <a:latin typeface="Times New Roman" panose="02020603050405020304" pitchFamily="18" charset="0"/>
                          <a:cs typeface="Times New Roman" panose="02020603050405020304" pitchFamily="18" charset="0"/>
                        </a:rPr>
                        <a:t>Tag </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altLang="zh-CN" sz="2400" dirty="0">
                          <a:solidFill>
                            <a:schemeClr val="tx1"/>
                          </a:solidFill>
                          <a:latin typeface="Times New Roman" panose="02020603050405020304" pitchFamily="18" charset="0"/>
                          <a:cs typeface="Times New Roman" panose="02020603050405020304" pitchFamily="18" charset="0"/>
                        </a:rPr>
                        <a:t>Data </a:t>
                      </a:r>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950342314"/>
                  </a:ext>
                </a:extLst>
              </a:tr>
              <a:tr h="370840">
                <a:tc>
                  <a:txBody>
                    <a:bodyPr/>
                    <a:lstStyle/>
                    <a:p>
                      <a:r>
                        <a:rPr lang="en-US" altLang="zh-CN" sz="2400" b="0" i="0" dirty="0">
                          <a:solidFill>
                            <a:srgbClr val="000000"/>
                          </a:solidFill>
                          <a:effectLst/>
                          <a:latin typeface="Times New Roman" panose="02020603050405020304" pitchFamily="18" charset="0"/>
                          <a:cs typeface="Times New Roman" panose="02020603050405020304" pitchFamily="18" charset="0"/>
                        </a:rPr>
                        <a:t>000 </a:t>
                      </a:r>
                      <a:endParaRPr lang="zh-CN" altLang="en-US" sz="240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sz="2400" b="0" i="0">
                          <a:solidFill>
                            <a:srgbClr val="000000"/>
                          </a:solidFill>
                          <a:effectLst/>
                          <a:latin typeface="Times New Roman" panose="02020603050405020304" pitchFamily="18" charset="0"/>
                          <a:cs typeface="Times New Roman" panose="02020603050405020304" pitchFamily="18" charset="0"/>
                        </a:rPr>
                        <a:t>N</a:t>
                      </a:r>
                      <a:endParaRPr lang="en-US" sz="240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endParaRPr lang="zh-CN" altLang="en-US" sz="24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endParaRPr lang="zh-CN" altLang="en-US" sz="24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1572815690"/>
                  </a:ext>
                </a:extLst>
              </a:tr>
              <a:tr h="370840">
                <a:tc>
                  <a:txBody>
                    <a:bodyPr/>
                    <a:lstStyle/>
                    <a:p>
                      <a:r>
                        <a:rPr lang="en-US" altLang="zh-CN" sz="2400" b="0" i="0" dirty="0">
                          <a:solidFill>
                            <a:srgbClr val="000000"/>
                          </a:solidFill>
                          <a:effectLst/>
                          <a:latin typeface="Times New Roman" panose="02020603050405020304" pitchFamily="18" charset="0"/>
                          <a:cs typeface="Times New Roman" panose="02020603050405020304" pitchFamily="18" charset="0"/>
                        </a:rPr>
                        <a:t>001 </a:t>
                      </a:r>
                      <a:endParaRPr lang="zh-CN" altLang="en-US" sz="240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sz="2400" b="0" i="0">
                          <a:solidFill>
                            <a:srgbClr val="000000"/>
                          </a:solidFill>
                          <a:effectLst/>
                          <a:latin typeface="Times New Roman" panose="02020603050405020304" pitchFamily="18" charset="0"/>
                          <a:cs typeface="Times New Roman" panose="02020603050405020304" pitchFamily="18" charset="0"/>
                        </a:rPr>
                        <a:t>N</a:t>
                      </a:r>
                      <a:endParaRPr lang="en-US" sz="240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endParaRPr lang="zh-CN" altLang="en-US" sz="24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endParaRPr lang="zh-CN" altLang="en-US" sz="24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3060700460"/>
                  </a:ext>
                </a:extLst>
              </a:tr>
              <a:tr h="370840">
                <a:tc>
                  <a:txBody>
                    <a:bodyPr/>
                    <a:lstStyle/>
                    <a:p>
                      <a:r>
                        <a:rPr lang="en-US" altLang="zh-CN" sz="2400" b="0" i="0" dirty="0">
                          <a:solidFill>
                            <a:srgbClr val="000000"/>
                          </a:solidFill>
                          <a:effectLst/>
                          <a:latin typeface="Times New Roman" panose="02020603050405020304" pitchFamily="18" charset="0"/>
                          <a:cs typeface="Times New Roman" panose="02020603050405020304" pitchFamily="18" charset="0"/>
                        </a:rPr>
                        <a:t>010 </a:t>
                      </a:r>
                      <a:endParaRPr lang="zh-CN" altLang="en-US" sz="240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sz="2400" b="0" i="0">
                          <a:solidFill>
                            <a:srgbClr val="000000"/>
                          </a:solidFill>
                          <a:effectLst/>
                          <a:latin typeface="Times New Roman" panose="02020603050405020304" pitchFamily="18" charset="0"/>
                          <a:cs typeface="Times New Roman" panose="02020603050405020304" pitchFamily="18" charset="0"/>
                        </a:rPr>
                        <a:t>N</a:t>
                      </a:r>
                      <a:endParaRPr lang="en-US" sz="240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endParaRPr lang="zh-CN" altLang="en-US" sz="24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endParaRPr lang="zh-CN" altLang="en-US" sz="24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4076712202"/>
                  </a:ext>
                </a:extLst>
              </a:tr>
              <a:tr h="370840">
                <a:tc>
                  <a:txBody>
                    <a:bodyPr/>
                    <a:lstStyle/>
                    <a:p>
                      <a:r>
                        <a:rPr lang="en-US" altLang="zh-CN" sz="2400" b="0" i="0" dirty="0">
                          <a:solidFill>
                            <a:srgbClr val="000000"/>
                          </a:solidFill>
                          <a:effectLst/>
                          <a:latin typeface="Times New Roman" panose="02020603050405020304" pitchFamily="18" charset="0"/>
                          <a:cs typeface="Times New Roman" panose="02020603050405020304" pitchFamily="18" charset="0"/>
                        </a:rPr>
                        <a:t>011 </a:t>
                      </a:r>
                      <a:endParaRPr lang="zh-CN" altLang="en-US" sz="240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sz="2400" b="0" i="0">
                          <a:solidFill>
                            <a:srgbClr val="000000"/>
                          </a:solidFill>
                          <a:effectLst/>
                          <a:latin typeface="Times New Roman" panose="02020603050405020304" pitchFamily="18" charset="0"/>
                          <a:cs typeface="Times New Roman" panose="02020603050405020304" pitchFamily="18" charset="0"/>
                        </a:rPr>
                        <a:t>N</a:t>
                      </a:r>
                      <a:endParaRPr lang="en-US" sz="240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endParaRPr lang="zh-CN" altLang="en-US" sz="24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endParaRPr lang="zh-CN" altLang="en-US" sz="24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1291723139"/>
                  </a:ext>
                </a:extLst>
              </a:tr>
              <a:tr h="370840">
                <a:tc>
                  <a:txBody>
                    <a:bodyPr/>
                    <a:lstStyle/>
                    <a:p>
                      <a:r>
                        <a:rPr lang="en-US" altLang="zh-CN" sz="2400" b="0" i="0" dirty="0">
                          <a:solidFill>
                            <a:srgbClr val="000000"/>
                          </a:solidFill>
                          <a:effectLst/>
                          <a:latin typeface="Times New Roman" panose="02020603050405020304" pitchFamily="18" charset="0"/>
                          <a:cs typeface="Times New Roman" panose="02020603050405020304" pitchFamily="18" charset="0"/>
                        </a:rPr>
                        <a:t>100 </a:t>
                      </a:r>
                      <a:endParaRPr lang="zh-CN" altLang="en-US" sz="240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sz="2400" b="0" i="0">
                          <a:solidFill>
                            <a:srgbClr val="000000"/>
                          </a:solidFill>
                          <a:effectLst/>
                          <a:latin typeface="Times New Roman" panose="02020603050405020304" pitchFamily="18" charset="0"/>
                          <a:cs typeface="Times New Roman" panose="02020603050405020304" pitchFamily="18" charset="0"/>
                        </a:rPr>
                        <a:t>N</a:t>
                      </a:r>
                      <a:endParaRPr lang="en-US" sz="240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endParaRPr lang="zh-CN" altLang="en-US" sz="24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endParaRPr lang="zh-CN" altLang="en-US" sz="24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120612622"/>
                  </a:ext>
                </a:extLst>
              </a:tr>
              <a:tr h="370840">
                <a:tc>
                  <a:txBody>
                    <a:bodyPr/>
                    <a:lstStyle/>
                    <a:p>
                      <a:r>
                        <a:rPr lang="en-US" altLang="zh-CN" sz="2400" b="0" i="0" dirty="0">
                          <a:solidFill>
                            <a:srgbClr val="000000"/>
                          </a:solidFill>
                          <a:effectLst/>
                          <a:latin typeface="Times New Roman" panose="02020603050405020304" pitchFamily="18" charset="0"/>
                          <a:cs typeface="Times New Roman" panose="02020603050405020304" pitchFamily="18" charset="0"/>
                        </a:rPr>
                        <a:t>101 </a:t>
                      </a:r>
                      <a:endParaRPr lang="zh-CN" altLang="en-US" sz="240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sz="2400" b="0" i="0" dirty="0">
                          <a:solidFill>
                            <a:srgbClr val="000000"/>
                          </a:solidFill>
                          <a:effectLst/>
                          <a:latin typeface="Times New Roman" panose="02020603050405020304" pitchFamily="18" charset="0"/>
                          <a:cs typeface="Times New Roman" panose="02020603050405020304" pitchFamily="18" charset="0"/>
                        </a:rPr>
                        <a:t>N</a:t>
                      </a:r>
                      <a:endParaRPr lang="en-US" sz="240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endParaRPr lang="zh-CN" altLang="en-US" sz="24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endParaRPr lang="zh-CN" altLang="en-US" sz="24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1444574540"/>
                  </a:ext>
                </a:extLst>
              </a:tr>
              <a:tr h="370840">
                <a:tc>
                  <a:txBody>
                    <a:bodyPr/>
                    <a:lstStyle/>
                    <a:p>
                      <a:r>
                        <a:rPr lang="en-US" altLang="zh-CN" sz="2400" b="0" i="0" dirty="0">
                          <a:solidFill>
                            <a:srgbClr val="FF0000"/>
                          </a:solidFill>
                          <a:effectLst/>
                          <a:latin typeface="Times New Roman" panose="02020603050405020304" pitchFamily="18" charset="0"/>
                          <a:cs typeface="Times New Roman" panose="02020603050405020304" pitchFamily="18" charset="0"/>
                        </a:rPr>
                        <a:t>110 </a:t>
                      </a:r>
                      <a:endParaRPr lang="zh-CN" altLang="en-US" sz="240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sz="2400" b="0" i="0">
                          <a:solidFill>
                            <a:srgbClr val="000000"/>
                          </a:solidFill>
                          <a:effectLst/>
                          <a:latin typeface="Times New Roman" panose="02020603050405020304" pitchFamily="18" charset="0"/>
                          <a:cs typeface="Times New Roman" panose="02020603050405020304" pitchFamily="18" charset="0"/>
                        </a:rPr>
                        <a:t>Y</a:t>
                      </a:r>
                      <a:endParaRPr lang="en-US" sz="240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r>
                        <a:rPr lang="en-US" sz="2400" b="0" i="0" dirty="0">
                          <a:solidFill>
                            <a:srgbClr val="FF00FF"/>
                          </a:solidFill>
                          <a:effectLst/>
                          <a:latin typeface="Times New Roman" panose="02020603050405020304" pitchFamily="18" charset="0"/>
                          <a:cs typeface="Times New Roman" panose="02020603050405020304" pitchFamily="18" charset="0"/>
                        </a:rPr>
                        <a:t>10</a:t>
                      </a:r>
                      <a:r>
                        <a:rPr lang="en-US" sz="1600" b="0" i="0" dirty="0">
                          <a:solidFill>
                            <a:srgbClr val="000000"/>
                          </a:solidFill>
                          <a:effectLst/>
                          <a:latin typeface="Times New Roman" panose="02020603050405020304" pitchFamily="18" charset="0"/>
                          <a:cs typeface="Times New Roman" panose="02020603050405020304" pitchFamily="18" charset="0"/>
                        </a:rPr>
                        <a:t>TWO </a:t>
                      </a:r>
                      <a:endParaRPr lang="en-US" sz="240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r>
                        <a:rPr lang="en-US" sz="2400" b="0" i="0" dirty="0">
                          <a:solidFill>
                            <a:srgbClr val="000000"/>
                          </a:solidFill>
                          <a:effectLst/>
                          <a:latin typeface="Times New Roman" panose="02020603050405020304" pitchFamily="18" charset="0"/>
                          <a:cs typeface="Times New Roman" panose="02020603050405020304" pitchFamily="18" charset="0"/>
                        </a:rPr>
                        <a:t>Memory(10110</a:t>
                      </a:r>
                      <a:r>
                        <a:rPr lang="en-US" sz="1600" b="0" i="0" dirty="0">
                          <a:solidFill>
                            <a:srgbClr val="000000"/>
                          </a:solidFill>
                          <a:effectLst/>
                          <a:latin typeface="Times New Roman" panose="02020603050405020304" pitchFamily="18" charset="0"/>
                          <a:cs typeface="Times New Roman" panose="02020603050405020304" pitchFamily="18" charset="0"/>
                        </a:rPr>
                        <a:t>TWO</a:t>
                      </a:r>
                      <a:r>
                        <a:rPr lang="en-US" sz="2400" b="0" i="0" dirty="0">
                          <a:solidFill>
                            <a:srgbClr val="000000"/>
                          </a:solidFill>
                          <a:effectLst/>
                          <a:latin typeface="Times New Roman" panose="02020603050405020304" pitchFamily="18" charset="0"/>
                          <a:cs typeface="Times New Roman" panose="02020603050405020304" pitchFamily="18" charset="0"/>
                        </a:rPr>
                        <a:t>)</a:t>
                      </a:r>
                      <a:endParaRPr lang="en-US" sz="240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3610725195"/>
                  </a:ext>
                </a:extLst>
              </a:tr>
              <a:tr h="370840">
                <a:tc>
                  <a:txBody>
                    <a:bodyPr/>
                    <a:lstStyle/>
                    <a:p>
                      <a:r>
                        <a:rPr lang="en-US" altLang="zh-CN" sz="2400" b="0" i="0" dirty="0">
                          <a:solidFill>
                            <a:srgbClr val="000000"/>
                          </a:solidFill>
                          <a:effectLst/>
                          <a:latin typeface="Times New Roman" panose="02020603050405020304" pitchFamily="18" charset="0"/>
                          <a:cs typeface="Times New Roman" panose="02020603050405020304" pitchFamily="18" charset="0"/>
                        </a:rPr>
                        <a:t>111 </a:t>
                      </a:r>
                      <a:endParaRPr lang="zh-CN" altLang="en-US" sz="240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sz="2400" b="0" i="0" dirty="0">
                          <a:solidFill>
                            <a:srgbClr val="000000"/>
                          </a:solidFill>
                          <a:effectLst/>
                          <a:latin typeface="Times New Roman" panose="02020603050405020304" pitchFamily="18" charset="0"/>
                          <a:cs typeface="Times New Roman" panose="02020603050405020304" pitchFamily="18" charset="0"/>
                        </a:rPr>
                        <a:t>N</a:t>
                      </a:r>
                      <a:endParaRPr lang="en-US" sz="240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endParaRPr lang="zh-CN" altLang="en-US" sz="24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endParaRPr lang="zh-CN" alt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2416319359"/>
                  </a:ext>
                </a:extLst>
              </a:tr>
            </a:tbl>
          </a:graphicData>
        </a:graphic>
      </p:graphicFrame>
      <p:sp>
        <p:nvSpPr>
          <p:cNvPr id="3" name="矩形 2"/>
          <p:cNvSpPr/>
          <p:nvPr/>
        </p:nvSpPr>
        <p:spPr>
          <a:xfrm>
            <a:off x="7308304" y="3893515"/>
            <a:ext cx="1194558" cy="461665"/>
          </a:xfrm>
          <a:prstGeom prst="rect">
            <a:avLst/>
          </a:prstGeom>
        </p:spPr>
        <p:txBody>
          <a:bodyPr wrap="none">
            <a:spAutoFit/>
          </a:bodyPr>
          <a:lstStyle/>
          <a:p>
            <a:r>
              <a:rPr lang="en-US" altLang="zh-CN" dirty="0">
                <a:solidFill>
                  <a:schemeClr val="tx1"/>
                </a:solidFill>
              </a:rPr>
              <a:t>Cache </a:t>
            </a:r>
            <a:endParaRPr lang="zh-CN" altLang="en-US" dirty="0"/>
          </a:p>
        </p:txBody>
      </p:sp>
    </p:spTree>
    <p:extLst>
      <p:ext uri="{BB962C8B-B14F-4D97-AF65-F5344CB8AC3E}">
        <p14:creationId xmlns:p14="http://schemas.microsoft.com/office/powerpoint/2010/main" val="1112257155"/>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4268797" cy="479747"/>
          </a:xfrm>
        </p:spPr>
        <p:txBody>
          <a:bodyPr/>
          <a:lstStyle/>
          <a:p>
            <a:r>
              <a:rPr lang="en-US" altLang="zh-CN" sz="3200" dirty="0">
                <a:solidFill>
                  <a:srgbClr val="800000"/>
                </a:solidFill>
                <a:latin typeface="Times New Roman" panose="02020603050405020304" pitchFamily="18" charset="0"/>
                <a:ea typeface="宋体" panose="02010600030101010101" pitchFamily="2" charset="-122"/>
              </a:rPr>
              <a:t>4.2 The Basic of Caches</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 name="矩形 5"/>
          <p:cNvSpPr/>
          <p:nvPr/>
        </p:nvSpPr>
        <p:spPr>
          <a:xfrm>
            <a:off x="124976" y="1556792"/>
            <a:ext cx="8690867" cy="1528624"/>
          </a:xfrm>
          <a:prstGeom prst="rect">
            <a:avLst/>
          </a:prstGeom>
        </p:spPr>
        <p:txBody>
          <a:bodyPr wrap="square">
            <a:spAutoFit/>
          </a:bodyPr>
          <a:lstStyle/>
          <a:p>
            <a:pPr marL="457200" indent="-457200" algn="just">
              <a:lnSpc>
                <a:spcPts val="2800"/>
              </a:lnSpc>
              <a:spcBef>
                <a:spcPts val="0"/>
              </a:spcBef>
              <a:buFont typeface="Symbol" panose="05050102010706020507" pitchFamily="18" charset="2"/>
              <a:buChar char="¨"/>
            </a:pP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Figure 4.8: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shows contents of an 8-word direct-mapped caches as it responds to a series of requests from the processor. </a:t>
            </a:r>
            <a:endPar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endParaRPr>
          </a:p>
          <a:p>
            <a:pPr marL="457200" indent="-457200" algn="ctr">
              <a:lnSpc>
                <a:spcPts val="2800"/>
              </a:lnSpc>
              <a:spcBef>
                <a:spcPts val="0"/>
              </a:spcBef>
              <a:buSzPct val="50000"/>
              <a:buFont typeface="Wingdings" panose="05000000000000000000" pitchFamily="2" charset="2"/>
              <a:buChar char="Ø"/>
            </a:pPr>
            <a:endPar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Text Box 4"/>
          <p:cNvSpPr txBox="1">
            <a:spLocks noChangeArrowheads="1"/>
          </p:cNvSpPr>
          <p:nvPr/>
        </p:nvSpPr>
        <p:spPr bwMode="auto">
          <a:xfrm>
            <a:off x="1426368" y="1081497"/>
            <a:ext cx="6251575" cy="52540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defRPr>
            </a:lvl9pPr>
          </a:lstStyle>
          <a:p>
            <a:pPr algn="ctr">
              <a:spcBef>
                <a:spcPct val="50000"/>
              </a:spcBef>
            </a:pPr>
            <a:r>
              <a:rPr lang="en-US" altLang="zh-CN"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Accessing a Cache    </a:t>
            </a:r>
            <a:r>
              <a:rPr lang="zh-CN" altLang="en-US" sz="2800" b="1">
                <a:solidFill>
                  <a:srgbClr val="A50021"/>
                </a:solidFill>
                <a:latin typeface="Times New Roman" panose="02020603050405020304" pitchFamily="18" charset="0"/>
                <a:ea typeface="宋体" panose="02010600030101010101" pitchFamily="2" charset="-122"/>
                <a:cs typeface="Times New Roman" panose="02020603050405020304" pitchFamily="18" charset="0"/>
              </a:rPr>
              <a:t>访问</a:t>
            </a:r>
            <a:r>
              <a:rPr lang="en-US" altLang="zh-CN" sz="2800" b="1">
                <a:solidFill>
                  <a:srgbClr val="A50021"/>
                </a:solidFill>
                <a:latin typeface="Times New Roman" panose="02020603050405020304" pitchFamily="18" charset="0"/>
                <a:ea typeface="宋体" panose="02010600030101010101" pitchFamily="2" charset="-122"/>
                <a:cs typeface="Times New Roman" panose="02020603050405020304" pitchFamily="18" charset="0"/>
              </a:rPr>
              <a:t>Cache</a:t>
            </a:r>
          </a:p>
        </p:txBody>
      </p:sp>
      <p:graphicFrame>
        <p:nvGraphicFramePr>
          <p:cNvPr id="10" name="表格 9"/>
          <p:cNvGraphicFramePr>
            <a:graphicFrameLocks noGrp="1"/>
          </p:cNvGraphicFramePr>
          <p:nvPr>
            <p:extLst>
              <p:ext uri="{D42A27DB-BD31-4B8C-83A1-F6EECF244321}">
                <p14:modId xmlns:p14="http://schemas.microsoft.com/office/powerpoint/2010/main" val="3511657560"/>
              </p:ext>
            </p:extLst>
          </p:nvPr>
        </p:nvGraphicFramePr>
        <p:xfrm>
          <a:off x="611560" y="2708920"/>
          <a:ext cx="8064896" cy="4084320"/>
        </p:xfrm>
        <a:graphic>
          <a:graphicData uri="http://schemas.openxmlformats.org/drawingml/2006/table">
            <a:tbl>
              <a:tblPr firstRow="1" bandRow="1">
                <a:tableStyleId>{5C22544A-7EE6-4342-B048-85BDC9FD1C3A}</a:tableStyleId>
              </a:tblPr>
              <a:tblGrid>
                <a:gridCol w="1768241">
                  <a:extLst>
                    <a:ext uri="{9D8B030D-6E8A-4147-A177-3AD203B41FA5}">
                      <a16:colId xmlns:a16="http://schemas.microsoft.com/office/drawing/2014/main" val="532145945"/>
                    </a:ext>
                  </a:extLst>
                </a:gridCol>
                <a:gridCol w="1470777">
                  <a:extLst>
                    <a:ext uri="{9D8B030D-6E8A-4147-A177-3AD203B41FA5}">
                      <a16:colId xmlns:a16="http://schemas.microsoft.com/office/drawing/2014/main" val="752718329"/>
                    </a:ext>
                  </a:extLst>
                </a:gridCol>
                <a:gridCol w="1407062">
                  <a:extLst>
                    <a:ext uri="{9D8B030D-6E8A-4147-A177-3AD203B41FA5}">
                      <a16:colId xmlns:a16="http://schemas.microsoft.com/office/drawing/2014/main" val="913839576"/>
                    </a:ext>
                  </a:extLst>
                </a:gridCol>
                <a:gridCol w="3418816">
                  <a:extLst>
                    <a:ext uri="{9D8B030D-6E8A-4147-A177-3AD203B41FA5}">
                      <a16:colId xmlns:a16="http://schemas.microsoft.com/office/drawing/2014/main" val="34574245"/>
                    </a:ext>
                  </a:extLst>
                </a:gridCol>
              </a:tblGrid>
              <a:tr h="739556">
                <a:tc>
                  <a:txBody>
                    <a:bodyPr/>
                    <a:lstStyle/>
                    <a:p>
                      <a:r>
                        <a:rPr lang="en-US" sz="1800" b="1" i="0" dirty="0">
                          <a:solidFill>
                            <a:schemeClr val="tx1"/>
                          </a:solidFill>
                          <a:effectLst/>
                          <a:latin typeface="Times New Roman" panose="02020603050405020304" pitchFamily="18" charset="0"/>
                          <a:cs typeface="Times New Roman" panose="02020603050405020304" pitchFamily="18" charset="0"/>
                        </a:rPr>
                        <a:t>Decimal address</a:t>
                      </a:r>
                      <a:br>
                        <a:rPr lang="en-US" sz="1800" b="1" i="0" dirty="0">
                          <a:solidFill>
                            <a:schemeClr val="tx1"/>
                          </a:solidFill>
                          <a:effectLst/>
                          <a:latin typeface="Times New Roman" panose="02020603050405020304" pitchFamily="18" charset="0"/>
                          <a:cs typeface="Times New Roman" panose="02020603050405020304" pitchFamily="18" charset="0"/>
                        </a:rPr>
                      </a:br>
                      <a:r>
                        <a:rPr lang="en-US" sz="1800" b="1" i="0" dirty="0">
                          <a:solidFill>
                            <a:schemeClr val="tx1"/>
                          </a:solidFill>
                          <a:effectLst/>
                          <a:latin typeface="Times New Roman" panose="02020603050405020304" pitchFamily="18" charset="0"/>
                          <a:cs typeface="Times New Roman" panose="02020603050405020304" pitchFamily="18" charset="0"/>
                        </a:rPr>
                        <a:t>of reference</a:t>
                      </a:r>
                      <a:endParaRPr lang="en-US" sz="2000"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800" b="1" i="0" dirty="0">
                          <a:solidFill>
                            <a:schemeClr val="tx1"/>
                          </a:solidFill>
                          <a:effectLst/>
                          <a:latin typeface="Times New Roman" panose="02020603050405020304" pitchFamily="18" charset="0"/>
                          <a:cs typeface="Times New Roman" panose="02020603050405020304" pitchFamily="18" charset="0"/>
                        </a:rPr>
                        <a:t>Binary address</a:t>
                      </a:r>
                      <a:br>
                        <a:rPr lang="en-US" sz="1800" b="1" i="0" dirty="0">
                          <a:solidFill>
                            <a:schemeClr val="tx1"/>
                          </a:solidFill>
                          <a:effectLst/>
                          <a:latin typeface="Times New Roman" panose="02020603050405020304" pitchFamily="18" charset="0"/>
                          <a:cs typeface="Times New Roman" panose="02020603050405020304" pitchFamily="18" charset="0"/>
                        </a:rPr>
                      </a:br>
                      <a:r>
                        <a:rPr lang="en-US" sz="1800" b="1" i="0" dirty="0">
                          <a:solidFill>
                            <a:schemeClr val="tx1"/>
                          </a:solidFill>
                          <a:effectLst/>
                          <a:latin typeface="Times New Roman" panose="02020603050405020304" pitchFamily="18" charset="0"/>
                          <a:cs typeface="Times New Roman" panose="02020603050405020304" pitchFamily="18" charset="0"/>
                        </a:rPr>
                        <a:t>of reference</a:t>
                      </a:r>
                      <a:endParaRPr lang="en-US" sz="2000"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800" b="1" i="0" dirty="0">
                          <a:solidFill>
                            <a:schemeClr val="tx1"/>
                          </a:solidFill>
                          <a:effectLst/>
                          <a:latin typeface="Times New Roman" panose="02020603050405020304" pitchFamily="18" charset="0"/>
                          <a:cs typeface="Times New Roman" panose="02020603050405020304" pitchFamily="18" charset="0"/>
                        </a:rPr>
                        <a:t>Hit or miss</a:t>
                      </a:r>
                      <a:br>
                        <a:rPr lang="en-US" sz="1800" b="1" i="0" dirty="0">
                          <a:solidFill>
                            <a:schemeClr val="tx1"/>
                          </a:solidFill>
                          <a:effectLst/>
                          <a:latin typeface="Times New Roman" panose="02020603050405020304" pitchFamily="18" charset="0"/>
                          <a:cs typeface="Times New Roman" panose="02020603050405020304" pitchFamily="18" charset="0"/>
                        </a:rPr>
                      </a:br>
                      <a:r>
                        <a:rPr lang="en-US" sz="1800" b="1" i="0" dirty="0">
                          <a:solidFill>
                            <a:schemeClr val="tx1"/>
                          </a:solidFill>
                          <a:effectLst/>
                          <a:latin typeface="Times New Roman" panose="02020603050405020304" pitchFamily="18" charset="0"/>
                          <a:cs typeface="Times New Roman" panose="02020603050405020304" pitchFamily="18" charset="0"/>
                        </a:rPr>
                        <a:t>in cache</a:t>
                      </a:r>
                      <a:endParaRPr lang="en-US" sz="2000"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800" b="1" i="0" dirty="0">
                          <a:solidFill>
                            <a:schemeClr val="tx1"/>
                          </a:solidFill>
                          <a:effectLst/>
                          <a:latin typeface="Times New Roman" panose="02020603050405020304" pitchFamily="18" charset="0"/>
                          <a:cs typeface="Times New Roman" panose="02020603050405020304" pitchFamily="18" charset="0"/>
                        </a:rPr>
                        <a:t>Assigned cache block(where</a:t>
                      </a:r>
                      <a:br>
                        <a:rPr lang="en-US" sz="1800" b="1" i="0" dirty="0">
                          <a:solidFill>
                            <a:schemeClr val="tx1"/>
                          </a:solidFill>
                          <a:effectLst/>
                          <a:latin typeface="Times New Roman" panose="02020603050405020304" pitchFamily="18" charset="0"/>
                          <a:cs typeface="Times New Roman" panose="02020603050405020304" pitchFamily="18" charset="0"/>
                        </a:rPr>
                      </a:br>
                      <a:r>
                        <a:rPr lang="en-US" sz="1800" b="1" i="0" dirty="0">
                          <a:solidFill>
                            <a:schemeClr val="tx1"/>
                          </a:solidFill>
                          <a:effectLst/>
                          <a:latin typeface="Times New Roman" panose="02020603050405020304" pitchFamily="18" charset="0"/>
                          <a:cs typeface="Times New Roman" panose="02020603050405020304" pitchFamily="18" charset="0"/>
                        </a:rPr>
                        <a:t>found or placed)</a:t>
                      </a:r>
                      <a:endParaRPr lang="en-US" sz="2000"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950342314"/>
                  </a:ext>
                </a:extLst>
              </a:tr>
              <a:tr h="356083">
                <a:tc>
                  <a:txBody>
                    <a:bodyPr/>
                    <a:lstStyle/>
                    <a:p>
                      <a:r>
                        <a:rPr lang="en-US" altLang="zh-CN" sz="2000" b="0" i="0" dirty="0">
                          <a:solidFill>
                            <a:schemeClr val="tx1"/>
                          </a:solidFill>
                          <a:effectLst/>
                          <a:latin typeface="Times New Roman" panose="02020603050405020304" pitchFamily="18" charset="0"/>
                          <a:cs typeface="Times New Roman" panose="02020603050405020304" pitchFamily="18" charset="0"/>
                        </a:rPr>
                        <a:t>22 </a:t>
                      </a:r>
                      <a:endParaRPr lang="zh-CN" altLang="en-US"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2000" b="0" i="0" dirty="0">
                          <a:solidFill>
                            <a:schemeClr val="tx1"/>
                          </a:solidFill>
                          <a:effectLst/>
                          <a:latin typeface="Times New Roman" panose="02020603050405020304" pitchFamily="18" charset="0"/>
                          <a:cs typeface="Times New Roman" panose="02020603050405020304" pitchFamily="18" charset="0"/>
                        </a:rPr>
                        <a:t>10110</a:t>
                      </a:r>
                      <a:r>
                        <a:rPr lang="en-US" sz="1300" b="0" i="0" dirty="0">
                          <a:solidFill>
                            <a:schemeClr val="tx1"/>
                          </a:solidFill>
                          <a:effectLst/>
                          <a:latin typeface="Times New Roman" panose="02020603050405020304" pitchFamily="18" charset="0"/>
                          <a:cs typeface="Times New Roman" panose="02020603050405020304" pitchFamily="18" charset="0"/>
                        </a:rPr>
                        <a:t>two </a:t>
                      </a:r>
                      <a:endParaRPr lang="en-US"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2000" b="0" i="0" dirty="0">
                          <a:solidFill>
                            <a:schemeClr val="tx1"/>
                          </a:solidFill>
                          <a:effectLst/>
                          <a:latin typeface="Times New Roman" panose="02020603050405020304" pitchFamily="18" charset="0"/>
                          <a:cs typeface="Times New Roman" panose="02020603050405020304" pitchFamily="18" charset="0"/>
                        </a:rPr>
                        <a:t>miss </a:t>
                      </a:r>
                      <a:endParaRPr lang="en-US"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2000" b="0" i="0">
                          <a:solidFill>
                            <a:schemeClr val="tx1"/>
                          </a:solidFill>
                          <a:effectLst/>
                          <a:latin typeface="Times New Roman" panose="02020603050405020304" pitchFamily="18" charset="0"/>
                          <a:cs typeface="Times New Roman" panose="02020603050405020304" pitchFamily="18" charset="0"/>
                        </a:rPr>
                        <a:t>(10110</a:t>
                      </a:r>
                      <a:r>
                        <a:rPr lang="en-US" sz="1300" b="0" i="0">
                          <a:solidFill>
                            <a:schemeClr val="tx1"/>
                          </a:solidFill>
                          <a:effectLst/>
                          <a:latin typeface="Times New Roman" panose="02020603050405020304" pitchFamily="18" charset="0"/>
                          <a:cs typeface="Times New Roman" panose="02020603050405020304" pitchFamily="18" charset="0"/>
                        </a:rPr>
                        <a:t>two</a:t>
                      </a:r>
                      <a:r>
                        <a:rPr lang="en-US" sz="2000" b="0" i="0">
                          <a:solidFill>
                            <a:schemeClr val="tx1"/>
                          </a:solidFill>
                          <a:effectLst/>
                          <a:latin typeface="Times New Roman" panose="02020603050405020304" pitchFamily="18" charset="0"/>
                          <a:cs typeface="Times New Roman" panose="02020603050405020304" pitchFamily="18" charset="0"/>
                        </a:rPr>
                        <a:t>mod 8)=110</a:t>
                      </a:r>
                      <a:r>
                        <a:rPr lang="en-US" sz="1300" b="0" i="0">
                          <a:solidFill>
                            <a:schemeClr val="tx1"/>
                          </a:solidFill>
                          <a:effectLst/>
                          <a:latin typeface="Times New Roman" panose="02020603050405020304" pitchFamily="18" charset="0"/>
                          <a:cs typeface="Times New Roman" panose="02020603050405020304" pitchFamily="18" charset="0"/>
                        </a:rPr>
                        <a:t>two</a:t>
                      </a:r>
                      <a:endParaRPr lang="en-US">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572815690"/>
                  </a:ext>
                </a:extLst>
              </a:tr>
              <a:tr h="356083">
                <a:tc>
                  <a:txBody>
                    <a:bodyPr/>
                    <a:lstStyle/>
                    <a:p>
                      <a:r>
                        <a:rPr lang="en-US" altLang="zh-CN" sz="2000" b="0" i="0">
                          <a:solidFill>
                            <a:schemeClr val="tx1"/>
                          </a:solidFill>
                          <a:effectLst/>
                          <a:latin typeface="Times New Roman" panose="02020603050405020304" pitchFamily="18" charset="0"/>
                          <a:cs typeface="Times New Roman" panose="02020603050405020304" pitchFamily="18" charset="0"/>
                        </a:rPr>
                        <a:t>26 </a:t>
                      </a:r>
                      <a:endParaRPr lang="zh-CN" altLang="en-US">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2000" b="0" i="0" dirty="0">
                          <a:solidFill>
                            <a:schemeClr val="tx1"/>
                          </a:solidFill>
                          <a:effectLst/>
                          <a:latin typeface="Times New Roman" panose="02020603050405020304" pitchFamily="18" charset="0"/>
                          <a:cs typeface="Times New Roman" panose="02020603050405020304" pitchFamily="18" charset="0"/>
                        </a:rPr>
                        <a:t>11010</a:t>
                      </a:r>
                      <a:r>
                        <a:rPr lang="en-US" sz="1300" b="0" i="0" dirty="0">
                          <a:solidFill>
                            <a:schemeClr val="tx1"/>
                          </a:solidFill>
                          <a:effectLst/>
                          <a:latin typeface="Times New Roman" panose="02020603050405020304" pitchFamily="18" charset="0"/>
                          <a:cs typeface="Times New Roman" panose="02020603050405020304" pitchFamily="18" charset="0"/>
                        </a:rPr>
                        <a:t>two </a:t>
                      </a:r>
                      <a:endParaRPr lang="en-US"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2000" b="0" i="0">
                          <a:solidFill>
                            <a:schemeClr val="tx1"/>
                          </a:solidFill>
                          <a:effectLst/>
                          <a:latin typeface="Times New Roman" panose="02020603050405020304" pitchFamily="18" charset="0"/>
                          <a:cs typeface="Times New Roman" panose="02020603050405020304" pitchFamily="18" charset="0"/>
                        </a:rPr>
                        <a:t>miss </a:t>
                      </a:r>
                      <a:endParaRPr lang="en-US">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2000" b="0" i="0">
                          <a:solidFill>
                            <a:schemeClr val="tx1"/>
                          </a:solidFill>
                          <a:effectLst/>
                          <a:latin typeface="Times New Roman" panose="02020603050405020304" pitchFamily="18" charset="0"/>
                          <a:cs typeface="Times New Roman" panose="02020603050405020304" pitchFamily="18" charset="0"/>
                        </a:rPr>
                        <a:t>(11010</a:t>
                      </a:r>
                      <a:r>
                        <a:rPr lang="en-US" sz="1300" b="0" i="0">
                          <a:solidFill>
                            <a:schemeClr val="tx1"/>
                          </a:solidFill>
                          <a:effectLst/>
                          <a:latin typeface="Times New Roman" panose="02020603050405020304" pitchFamily="18" charset="0"/>
                          <a:cs typeface="Times New Roman" panose="02020603050405020304" pitchFamily="18" charset="0"/>
                        </a:rPr>
                        <a:t>two </a:t>
                      </a:r>
                      <a:r>
                        <a:rPr lang="en-US" sz="2000" b="0" i="0">
                          <a:solidFill>
                            <a:schemeClr val="tx1"/>
                          </a:solidFill>
                          <a:effectLst/>
                          <a:latin typeface="Times New Roman" panose="02020603050405020304" pitchFamily="18" charset="0"/>
                          <a:cs typeface="Times New Roman" panose="02020603050405020304" pitchFamily="18" charset="0"/>
                        </a:rPr>
                        <a:t>mod 8)=010</a:t>
                      </a:r>
                      <a:r>
                        <a:rPr lang="en-US" sz="1300" b="0" i="0">
                          <a:solidFill>
                            <a:schemeClr val="tx1"/>
                          </a:solidFill>
                          <a:effectLst/>
                          <a:latin typeface="Times New Roman" panose="02020603050405020304" pitchFamily="18" charset="0"/>
                          <a:cs typeface="Times New Roman" panose="02020603050405020304" pitchFamily="18" charset="0"/>
                        </a:rPr>
                        <a:t>two</a:t>
                      </a:r>
                      <a:endParaRPr lang="en-US">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060700460"/>
                  </a:ext>
                </a:extLst>
              </a:tr>
              <a:tr h="356083">
                <a:tc>
                  <a:txBody>
                    <a:bodyPr/>
                    <a:lstStyle/>
                    <a:p>
                      <a:r>
                        <a:rPr lang="en-US" altLang="zh-CN" sz="2000" b="0" i="0">
                          <a:solidFill>
                            <a:schemeClr val="tx1"/>
                          </a:solidFill>
                          <a:effectLst/>
                          <a:latin typeface="Times New Roman" panose="02020603050405020304" pitchFamily="18" charset="0"/>
                          <a:cs typeface="Times New Roman" panose="02020603050405020304" pitchFamily="18" charset="0"/>
                        </a:rPr>
                        <a:t>22 </a:t>
                      </a:r>
                      <a:endParaRPr lang="zh-CN" altLang="en-US">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2000" b="0" i="0" dirty="0">
                          <a:solidFill>
                            <a:schemeClr val="tx1"/>
                          </a:solidFill>
                          <a:effectLst/>
                          <a:latin typeface="Times New Roman" panose="02020603050405020304" pitchFamily="18" charset="0"/>
                          <a:cs typeface="Times New Roman" panose="02020603050405020304" pitchFamily="18" charset="0"/>
                        </a:rPr>
                        <a:t>10110</a:t>
                      </a:r>
                      <a:r>
                        <a:rPr lang="en-US" sz="1300" b="0" i="0" dirty="0">
                          <a:solidFill>
                            <a:schemeClr val="tx1"/>
                          </a:solidFill>
                          <a:effectLst/>
                          <a:latin typeface="Times New Roman" panose="02020603050405020304" pitchFamily="18" charset="0"/>
                          <a:cs typeface="Times New Roman" panose="02020603050405020304" pitchFamily="18" charset="0"/>
                        </a:rPr>
                        <a:t>two </a:t>
                      </a:r>
                      <a:endParaRPr lang="en-US"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2000" b="0" i="0" dirty="0">
                          <a:solidFill>
                            <a:schemeClr val="accent2"/>
                          </a:solidFill>
                          <a:effectLst/>
                          <a:latin typeface="Times New Roman" panose="02020603050405020304" pitchFamily="18" charset="0"/>
                          <a:cs typeface="Times New Roman" panose="02020603050405020304" pitchFamily="18" charset="0"/>
                        </a:rPr>
                        <a:t>hit </a:t>
                      </a:r>
                      <a:endParaRPr lang="en-US" dirty="0">
                        <a:solidFill>
                          <a:schemeClr val="accent2"/>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2000" b="0" i="0">
                          <a:solidFill>
                            <a:schemeClr val="tx1"/>
                          </a:solidFill>
                          <a:effectLst/>
                          <a:latin typeface="Times New Roman" panose="02020603050405020304" pitchFamily="18" charset="0"/>
                          <a:cs typeface="Times New Roman" panose="02020603050405020304" pitchFamily="18" charset="0"/>
                        </a:rPr>
                        <a:t>(10110</a:t>
                      </a:r>
                      <a:r>
                        <a:rPr lang="en-US" sz="1300" b="0" i="0">
                          <a:solidFill>
                            <a:schemeClr val="tx1"/>
                          </a:solidFill>
                          <a:effectLst/>
                          <a:latin typeface="Times New Roman" panose="02020603050405020304" pitchFamily="18" charset="0"/>
                          <a:cs typeface="Times New Roman" panose="02020603050405020304" pitchFamily="18" charset="0"/>
                        </a:rPr>
                        <a:t>two </a:t>
                      </a:r>
                      <a:r>
                        <a:rPr lang="en-US" sz="2000" b="0" i="0">
                          <a:solidFill>
                            <a:schemeClr val="tx1"/>
                          </a:solidFill>
                          <a:effectLst/>
                          <a:latin typeface="Times New Roman" panose="02020603050405020304" pitchFamily="18" charset="0"/>
                          <a:cs typeface="Times New Roman" panose="02020603050405020304" pitchFamily="18" charset="0"/>
                        </a:rPr>
                        <a:t>mod 8)=110</a:t>
                      </a:r>
                      <a:r>
                        <a:rPr lang="en-US" sz="1300" b="0" i="0">
                          <a:solidFill>
                            <a:schemeClr val="tx1"/>
                          </a:solidFill>
                          <a:effectLst/>
                          <a:latin typeface="Times New Roman" panose="02020603050405020304" pitchFamily="18" charset="0"/>
                          <a:cs typeface="Times New Roman" panose="02020603050405020304" pitchFamily="18" charset="0"/>
                        </a:rPr>
                        <a:t>two</a:t>
                      </a:r>
                      <a:endParaRPr lang="en-US">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4076712202"/>
                  </a:ext>
                </a:extLst>
              </a:tr>
              <a:tr h="356083">
                <a:tc>
                  <a:txBody>
                    <a:bodyPr/>
                    <a:lstStyle/>
                    <a:p>
                      <a:r>
                        <a:rPr lang="en-US" altLang="zh-CN" sz="2000" b="0" i="0">
                          <a:solidFill>
                            <a:schemeClr val="tx1"/>
                          </a:solidFill>
                          <a:effectLst/>
                          <a:latin typeface="Times New Roman" panose="02020603050405020304" pitchFamily="18" charset="0"/>
                          <a:cs typeface="Times New Roman" panose="02020603050405020304" pitchFamily="18" charset="0"/>
                        </a:rPr>
                        <a:t>26 </a:t>
                      </a:r>
                      <a:endParaRPr lang="zh-CN" altLang="en-US">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2000" b="0" i="0" dirty="0">
                          <a:solidFill>
                            <a:schemeClr val="tx1"/>
                          </a:solidFill>
                          <a:effectLst/>
                          <a:latin typeface="Times New Roman" panose="02020603050405020304" pitchFamily="18" charset="0"/>
                          <a:cs typeface="Times New Roman" panose="02020603050405020304" pitchFamily="18" charset="0"/>
                        </a:rPr>
                        <a:t>11010</a:t>
                      </a:r>
                      <a:r>
                        <a:rPr lang="en-US" sz="1300" b="0" i="0" dirty="0">
                          <a:solidFill>
                            <a:schemeClr val="tx1"/>
                          </a:solidFill>
                          <a:effectLst/>
                          <a:latin typeface="Times New Roman" panose="02020603050405020304" pitchFamily="18" charset="0"/>
                          <a:cs typeface="Times New Roman" panose="02020603050405020304" pitchFamily="18" charset="0"/>
                        </a:rPr>
                        <a:t>two </a:t>
                      </a:r>
                      <a:endParaRPr lang="en-US"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2000" b="0" i="0" dirty="0">
                          <a:solidFill>
                            <a:schemeClr val="accent2"/>
                          </a:solidFill>
                          <a:effectLst/>
                          <a:latin typeface="Times New Roman" panose="02020603050405020304" pitchFamily="18" charset="0"/>
                          <a:cs typeface="Times New Roman" panose="02020603050405020304" pitchFamily="18" charset="0"/>
                        </a:rPr>
                        <a:t>hit </a:t>
                      </a:r>
                      <a:endParaRPr lang="en-US" dirty="0">
                        <a:solidFill>
                          <a:schemeClr val="accent2"/>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2000" b="0" i="0">
                          <a:solidFill>
                            <a:schemeClr val="tx1"/>
                          </a:solidFill>
                          <a:effectLst/>
                          <a:latin typeface="Times New Roman" panose="02020603050405020304" pitchFamily="18" charset="0"/>
                          <a:cs typeface="Times New Roman" panose="02020603050405020304" pitchFamily="18" charset="0"/>
                        </a:rPr>
                        <a:t>(11010</a:t>
                      </a:r>
                      <a:r>
                        <a:rPr lang="en-US" sz="1300" b="0" i="0">
                          <a:solidFill>
                            <a:schemeClr val="tx1"/>
                          </a:solidFill>
                          <a:effectLst/>
                          <a:latin typeface="Times New Roman" panose="02020603050405020304" pitchFamily="18" charset="0"/>
                          <a:cs typeface="Times New Roman" panose="02020603050405020304" pitchFamily="18" charset="0"/>
                        </a:rPr>
                        <a:t>two </a:t>
                      </a:r>
                      <a:r>
                        <a:rPr lang="en-US" sz="2000" b="0" i="0">
                          <a:solidFill>
                            <a:schemeClr val="tx1"/>
                          </a:solidFill>
                          <a:effectLst/>
                          <a:latin typeface="Times New Roman" panose="02020603050405020304" pitchFamily="18" charset="0"/>
                          <a:cs typeface="Times New Roman" panose="02020603050405020304" pitchFamily="18" charset="0"/>
                        </a:rPr>
                        <a:t>mod 8)=010</a:t>
                      </a:r>
                      <a:r>
                        <a:rPr lang="en-US" sz="1300" b="0" i="0">
                          <a:solidFill>
                            <a:schemeClr val="tx1"/>
                          </a:solidFill>
                          <a:effectLst/>
                          <a:latin typeface="Times New Roman" panose="02020603050405020304" pitchFamily="18" charset="0"/>
                          <a:cs typeface="Times New Roman" panose="02020603050405020304" pitchFamily="18" charset="0"/>
                        </a:rPr>
                        <a:t>two</a:t>
                      </a:r>
                      <a:endParaRPr lang="en-US">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291723139"/>
                  </a:ext>
                </a:extLst>
              </a:tr>
              <a:tr h="356083">
                <a:tc>
                  <a:txBody>
                    <a:bodyPr/>
                    <a:lstStyle/>
                    <a:p>
                      <a:r>
                        <a:rPr lang="en-US" altLang="zh-CN" sz="2000" b="0" i="0">
                          <a:solidFill>
                            <a:schemeClr val="tx1"/>
                          </a:solidFill>
                          <a:effectLst/>
                          <a:latin typeface="Times New Roman" panose="02020603050405020304" pitchFamily="18" charset="0"/>
                          <a:cs typeface="Times New Roman" panose="02020603050405020304" pitchFamily="18" charset="0"/>
                        </a:rPr>
                        <a:t>16 </a:t>
                      </a:r>
                      <a:endParaRPr lang="zh-CN" altLang="en-US">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2000" b="0" i="0" dirty="0">
                          <a:solidFill>
                            <a:schemeClr val="tx1"/>
                          </a:solidFill>
                          <a:effectLst/>
                          <a:latin typeface="Times New Roman" panose="02020603050405020304" pitchFamily="18" charset="0"/>
                          <a:cs typeface="Times New Roman" panose="02020603050405020304" pitchFamily="18" charset="0"/>
                        </a:rPr>
                        <a:t>10000</a:t>
                      </a:r>
                      <a:r>
                        <a:rPr lang="en-US" sz="1300" b="0" i="0" dirty="0">
                          <a:solidFill>
                            <a:schemeClr val="tx1"/>
                          </a:solidFill>
                          <a:effectLst/>
                          <a:latin typeface="Times New Roman" panose="02020603050405020304" pitchFamily="18" charset="0"/>
                          <a:cs typeface="Times New Roman" panose="02020603050405020304" pitchFamily="18" charset="0"/>
                        </a:rPr>
                        <a:t>two </a:t>
                      </a:r>
                      <a:endParaRPr lang="en-US"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2000" b="0" i="0">
                          <a:solidFill>
                            <a:schemeClr val="tx1"/>
                          </a:solidFill>
                          <a:effectLst/>
                          <a:latin typeface="Times New Roman" panose="02020603050405020304" pitchFamily="18" charset="0"/>
                          <a:cs typeface="Times New Roman" panose="02020603050405020304" pitchFamily="18" charset="0"/>
                        </a:rPr>
                        <a:t>miss </a:t>
                      </a:r>
                      <a:endParaRPr lang="en-US">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2000" b="0" i="0">
                          <a:solidFill>
                            <a:schemeClr val="tx1"/>
                          </a:solidFill>
                          <a:effectLst/>
                          <a:latin typeface="Times New Roman" panose="02020603050405020304" pitchFamily="18" charset="0"/>
                          <a:cs typeface="Times New Roman" panose="02020603050405020304" pitchFamily="18" charset="0"/>
                        </a:rPr>
                        <a:t>(10000</a:t>
                      </a:r>
                      <a:r>
                        <a:rPr lang="en-US" sz="1300" b="0" i="0">
                          <a:solidFill>
                            <a:schemeClr val="tx1"/>
                          </a:solidFill>
                          <a:effectLst/>
                          <a:latin typeface="Times New Roman" panose="02020603050405020304" pitchFamily="18" charset="0"/>
                          <a:cs typeface="Times New Roman" panose="02020603050405020304" pitchFamily="18" charset="0"/>
                        </a:rPr>
                        <a:t>two</a:t>
                      </a:r>
                      <a:r>
                        <a:rPr lang="en-US" sz="2000" b="0" i="0">
                          <a:solidFill>
                            <a:schemeClr val="tx1"/>
                          </a:solidFill>
                          <a:effectLst/>
                          <a:latin typeface="Times New Roman" panose="02020603050405020304" pitchFamily="18" charset="0"/>
                          <a:cs typeface="Times New Roman" panose="02020603050405020304" pitchFamily="18" charset="0"/>
                        </a:rPr>
                        <a:t>mod 8)=000</a:t>
                      </a:r>
                      <a:r>
                        <a:rPr lang="en-US" sz="1300" b="0" i="0">
                          <a:solidFill>
                            <a:schemeClr val="tx1"/>
                          </a:solidFill>
                          <a:effectLst/>
                          <a:latin typeface="Times New Roman" panose="02020603050405020304" pitchFamily="18" charset="0"/>
                          <a:cs typeface="Times New Roman" panose="02020603050405020304" pitchFamily="18" charset="0"/>
                        </a:rPr>
                        <a:t>two</a:t>
                      </a:r>
                      <a:endParaRPr lang="en-US">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20612622"/>
                  </a:ext>
                </a:extLst>
              </a:tr>
              <a:tr h="356083">
                <a:tc>
                  <a:txBody>
                    <a:bodyPr/>
                    <a:lstStyle/>
                    <a:p>
                      <a:r>
                        <a:rPr lang="en-US" altLang="zh-CN" sz="2000" b="0" i="0">
                          <a:solidFill>
                            <a:schemeClr val="tx1"/>
                          </a:solidFill>
                          <a:effectLst/>
                          <a:latin typeface="Times New Roman" panose="02020603050405020304" pitchFamily="18" charset="0"/>
                          <a:cs typeface="Times New Roman" panose="02020603050405020304" pitchFamily="18" charset="0"/>
                        </a:rPr>
                        <a:t>3 </a:t>
                      </a:r>
                      <a:endParaRPr lang="zh-CN" altLang="en-US">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2000" b="0" i="0" dirty="0">
                          <a:solidFill>
                            <a:schemeClr val="tx1"/>
                          </a:solidFill>
                          <a:effectLst/>
                          <a:latin typeface="Times New Roman" panose="02020603050405020304" pitchFamily="18" charset="0"/>
                          <a:cs typeface="Times New Roman" panose="02020603050405020304" pitchFamily="18" charset="0"/>
                        </a:rPr>
                        <a:t>00011</a:t>
                      </a:r>
                      <a:r>
                        <a:rPr lang="en-US" sz="1300" b="0" i="0" dirty="0">
                          <a:solidFill>
                            <a:schemeClr val="tx1"/>
                          </a:solidFill>
                          <a:effectLst/>
                          <a:latin typeface="Times New Roman" panose="02020603050405020304" pitchFamily="18" charset="0"/>
                          <a:cs typeface="Times New Roman" panose="02020603050405020304" pitchFamily="18" charset="0"/>
                        </a:rPr>
                        <a:t>two </a:t>
                      </a:r>
                      <a:endParaRPr lang="en-US"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2000" b="0" i="0">
                          <a:solidFill>
                            <a:schemeClr val="tx1"/>
                          </a:solidFill>
                          <a:effectLst/>
                          <a:latin typeface="Times New Roman" panose="02020603050405020304" pitchFamily="18" charset="0"/>
                          <a:cs typeface="Times New Roman" panose="02020603050405020304" pitchFamily="18" charset="0"/>
                        </a:rPr>
                        <a:t>miss </a:t>
                      </a:r>
                      <a:endParaRPr lang="en-US">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2000" b="0" i="0">
                          <a:solidFill>
                            <a:schemeClr val="tx1"/>
                          </a:solidFill>
                          <a:effectLst/>
                          <a:latin typeface="Times New Roman" panose="02020603050405020304" pitchFamily="18" charset="0"/>
                          <a:cs typeface="Times New Roman" panose="02020603050405020304" pitchFamily="18" charset="0"/>
                        </a:rPr>
                        <a:t>(00011</a:t>
                      </a:r>
                      <a:r>
                        <a:rPr lang="en-US" sz="1300" b="0" i="0">
                          <a:solidFill>
                            <a:schemeClr val="tx1"/>
                          </a:solidFill>
                          <a:effectLst/>
                          <a:latin typeface="Times New Roman" panose="02020603050405020304" pitchFamily="18" charset="0"/>
                          <a:cs typeface="Times New Roman" panose="02020603050405020304" pitchFamily="18" charset="0"/>
                        </a:rPr>
                        <a:t>two </a:t>
                      </a:r>
                      <a:r>
                        <a:rPr lang="en-US" sz="2000" b="0" i="0">
                          <a:solidFill>
                            <a:schemeClr val="tx1"/>
                          </a:solidFill>
                          <a:effectLst/>
                          <a:latin typeface="Times New Roman" panose="02020603050405020304" pitchFamily="18" charset="0"/>
                          <a:cs typeface="Times New Roman" panose="02020603050405020304" pitchFamily="18" charset="0"/>
                        </a:rPr>
                        <a:t>mod 8)=011</a:t>
                      </a:r>
                      <a:r>
                        <a:rPr lang="en-US" sz="1300" b="0" i="0">
                          <a:solidFill>
                            <a:schemeClr val="tx1"/>
                          </a:solidFill>
                          <a:effectLst/>
                          <a:latin typeface="Times New Roman" panose="02020603050405020304" pitchFamily="18" charset="0"/>
                          <a:cs typeface="Times New Roman" panose="02020603050405020304" pitchFamily="18" charset="0"/>
                        </a:rPr>
                        <a:t>two</a:t>
                      </a:r>
                      <a:endParaRPr lang="en-US">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444574540"/>
                  </a:ext>
                </a:extLst>
              </a:tr>
              <a:tr h="356083">
                <a:tc>
                  <a:txBody>
                    <a:bodyPr/>
                    <a:lstStyle/>
                    <a:p>
                      <a:r>
                        <a:rPr lang="en-US" altLang="zh-CN" sz="2000" b="0" i="0">
                          <a:solidFill>
                            <a:schemeClr val="tx1"/>
                          </a:solidFill>
                          <a:effectLst/>
                          <a:latin typeface="Times New Roman" panose="02020603050405020304" pitchFamily="18" charset="0"/>
                          <a:cs typeface="Times New Roman" panose="02020603050405020304" pitchFamily="18" charset="0"/>
                        </a:rPr>
                        <a:t>16 </a:t>
                      </a:r>
                      <a:endParaRPr lang="zh-CN" altLang="en-US">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2000" b="0" i="0" dirty="0">
                          <a:solidFill>
                            <a:schemeClr val="tx1"/>
                          </a:solidFill>
                          <a:effectLst/>
                          <a:latin typeface="Times New Roman" panose="02020603050405020304" pitchFamily="18" charset="0"/>
                          <a:cs typeface="Times New Roman" panose="02020603050405020304" pitchFamily="18" charset="0"/>
                        </a:rPr>
                        <a:t>10000</a:t>
                      </a:r>
                      <a:r>
                        <a:rPr lang="en-US" sz="1300" b="0" i="0" dirty="0">
                          <a:solidFill>
                            <a:schemeClr val="tx1"/>
                          </a:solidFill>
                          <a:effectLst/>
                          <a:latin typeface="Times New Roman" panose="02020603050405020304" pitchFamily="18" charset="0"/>
                          <a:cs typeface="Times New Roman" panose="02020603050405020304" pitchFamily="18" charset="0"/>
                        </a:rPr>
                        <a:t>two </a:t>
                      </a:r>
                      <a:endParaRPr lang="en-US"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2000" b="0" i="0" dirty="0">
                          <a:solidFill>
                            <a:schemeClr val="accent2"/>
                          </a:solidFill>
                          <a:effectLst/>
                          <a:latin typeface="Times New Roman" panose="02020603050405020304" pitchFamily="18" charset="0"/>
                          <a:cs typeface="Times New Roman" panose="02020603050405020304" pitchFamily="18" charset="0"/>
                        </a:rPr>
                        <a:t>hit </a:t>
                      </a:r>
                      <a:endParaRPr lang="en-US" dirty="0">
                        <a:solidFill>
                          <a:schemeClr val="accent2"/>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2000" b="0" i="0">
                          <a:solidFill>
                            <a:schemeClr val="tx1"/>
                          </a:solidFill>
                          <a:effectLst/>
                          <a:latin typeface="Times New Roman" panose="02020603050405020304" pitchFamily="18" charset="0"/>
                          <a:cs typeface="Times New Roman" panose="02020603050405020304" pitchFamily="18" charset="0"/>
                        </a:rPr>
                        <a:t>(10000</a:t>
                      </a:r>
                      <a:r>
                        <a:rPr lang="en-US" sz="1300" b="0" i="0">
                          <a:solidFill>
                            <a:schemeClr val="tx1"/>
                          </a:solidFill>
                          <a:effectLst/>
                          <a:latin typeface="Times New Roman" panose="02020603050405020304" pitchFamily="18" charset="0"/>
                          <a:cs typeface="Times New Roman" panose="02020603050405020304" pitchFamily="18" charset="0"/>
                        </a:rPr>
                        <a:t>two</a:t>
                      </a:r>
                      <a:r>
                        <a:rPr lang="en-US" sz="2000" b="0" i="0">
                          <a:solidFill>
                            <a:schemeClr val="tx1"/>
                          </a:solidFill>
                          <a:effectLst/>
                          <a:latin typeface="Times New Roman" panose="02020603050405020304" pitchFamily="18" charset="0"/>
                          <a:cs typeface="Times New Roman" panose="02020603050405020304" pitchFamily="18" charset="0"/>
                        </a:rPr>
                        <a:t>mod 8)=000</a:t>
                      </a:r>
                      <a:r>
                        <a:rPr lang="en-US" sz="1300" b="0" i="0">
                          <a:solidFill>
                            <a:schemeClr val="tx1"/>
                          </a:solidFill>
                          <a:effectLst/>
                          <a:latin typeface="Times New Roman" panose="02020603050405020304" pitchFamily="18" charset="0"/>
                          <a:cs typeface="Times New Roman" panose="02020603050405020304" pitchFamily="18" charset="0"/>
                        </a:rPr>
                        <a:t>two</a:t>
                      </a:r>
                      <a:endParaRPr lang="en-US">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610725195"/>
                  </a:ext>
                </a:extLst>
              </a:tr>
              <a:tr h="356083">
                <a:tc>
                  <a:txBody>
                    <a:bodyPr/>
                    <a:lstStyle/>
                    <a:p>
                      <a:r>
                        <a:rPr lang="en-US" altLang="zh-CN" sz="2000" b="0" i="0" dirty="0">
                          <a:solidFill>
                            <a:schemeClr val="tx1"/>
                          </a:solidFill>
                          <a:effectLst/>
                          <a:latin typeface="Times New Roman" panose="02020603050405020304" pitchFamily="18" charset="0"/>
                          <a:cs typeface="Times New Roman" panose="02020603050405020304" pitchFamily="18" charset="0"/>
                        </a:rPr>
                        <a:t>18 </a:t>
                      </a:r>
                      <a:endParaRPr lang="zh-CN" altLang="en-US"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2000" b="0" i="0" dirty="0">
                          <a:solidFill>
                            <a:schemeClr val="tx1"/>
                          </a:solidFill>
                          <a:effectLst/>
                          <a:latin typeface="Times New Roman" panose="02020603050405020304" pitchFamily="18" charset="0"/>
                          <a:cs typeface="Times New Roman" panose="02020603050405020304" pitchFamily="18" charset="0"/>
                        </a:rPr>
                        <a:t>10010</a:t>
                      </a:r>
                      <a:r>
                        <a:rPr lang="en-US" sz="1300" b="0" i="0" dirty="0">
                          <a:solidFill>
                            <a:schemeClr val="tx1"/>
                          </a:solidFill>
                          <a:effectLst/>
                          <a:latin typeface="Times New Roman" panose="02020603050405020304" pitchFamily="18" charset="0"/>
                          <a:cs typeface="Times New Roman" panose="02020603050405020304" pitchFamily="18" charset="0"/>
                        </a:rPr>
                        <a:t>two </a:t>
                      </a:r>
                      <a:endParaRPr lang="en-US"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2000" b="0" i="0">
                          <a:solidFill>
                            <a:schemeClr val="tx1"/>
                          </a:solidFill>
                          <a:effectLst/>
                          <a:latin typeface="Times New Roman" panose="02020603050405020304" pitchFamily="18" charset="0"/>
                          <a:cs typeface="Times New Roman" panose="02020603050405020304" pitchFamily="18" charset="0"/>
                        </a:rPr>
                        <a:t>miss </a:t>
                      </a:r>
                      <a:endParaRPr lang="en-US">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2000" b="0" i="0" dirty="0">
                          <a:solidFill>
                            <a:schemeClr val="tx1"/>
                          </a:solidFill>
                          <a:effectLst/>
                          <a:latin typeface="Times New Roman" panose="02020603050405020304" pitchFamily="18" charset="0"/>
                          <a:cs typeface="Times New Roman" panose="02020603050405020304" pitchFamily="18" charset="0"/>
                        </a:rPr>
                        <a:t>(10010</a:t>
                      </a:r>
                      <a:r>
                        <a:rPr lang="en-US" sz="1300" b="0" i="0" dirty="0">
                          <a:solidFill>
                            <a:schemeClr val="tx1"/>
                          </a:solidFill>
                          <a:effectLst/>
                          <a:latin typeface="Times New Roman" panose="02020603050405020304" pitchFamily="18" charset="0"/>
                          <a:cs typeface="Times New Roman" panose="02020603050405020304" pitchFamily="18" charset="0"/>
                        </a:rPr>
                        <a:t>two </a:t>
                      </a:r>
                      <a:r>
                        <a:rPr lang="en-US" sz="2000" b="0" i="0" dirty="0">
                          <a:solidFill>
                            <a:schemeClr val="tx1"/>
                          </a:solidFill>
                          <a:effectLst/>
                          <a:latin typeface="Times New Roman" panose="02020603050405020304" pitchFamily="18" charset="0"/>
                          <a:cs typeface="Times New Roman" panose="02020603050405020304" pitchFamily="18" charset="0"/>
                        </a:rPr>
                        <a:t>mod 8)=010</a:t>
                      </a:r>
                      <a:r>
                        <a:rPr lang="en-US" sz="1300" b="0" i="0" dirty="0">
                          <a:solidFill>
                            <a:schemeClr val="tx1"/>
                          </a:solidFill>
                          <a:effectLst/>
                          <a:latin typeface="Times New Roman" panose="02020603050405020304" pitchFamily="18" charset="0"/>
                          <a:cs typeface="Times New Roman" panose="02020603050405020304" pitchFamily="18" charset="0"/>
                        </a:rPr>
                        <a:t>two</a:t>
                      </a:r>
                      <a:endParaRPr lang="en-US"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416319359"/>
                  </a:ext>
                </a:extLst>
              </a:tr>
            </a:tbl>
          </a:graphicData>
        </a:graphic>
      </p:graphicFrame>
    </p:spTree>
    <p:extLst>
      <p:ext uri="{BB962C8B-B14F-4D97-AF65-F5344CB8AC3E}">
        <p14:creationId xmlns:p14="http://schemas.microsoft.com/office/powerpoint/2010/main" val="191619931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3"/>
          <p:cNvSpPr>
            <a:spLocks noGrp="1" noChangeArrowheads="1"/>
          </p:cNvSpPr>
          <p:nvPr>
            <p:ph idx="1"/>
          </p:nvPr>
        </p:nvSpPr>
        <p:spPr>
          <a:xfrm>
            <a:off x="683568" y="1412776"/>
            <a:ext cx="8244978" cy="3455305"/>
          </a:xfrm>
        </p:spPr>
        <p:txBody>
          <a:bodyPr lIns="28800" rIns="28800"/>
          <a:lstStyle/>
          <a:p>
            <a:pPr>
              <a:lnSpc>
                <a:spcPct val="150000"/>
              </a:lnSpc>
              <a:spcBef>
                <a:spcPct val="10000"/>
              </a:spcBef>
              <a:buFontTx/>
              <a:buNone/>
            </a:pPr>
            <a:r>
              <a:rPr lang="en-US" altLang="zh-CN" sz="2800" dirty="0">
                <a:latin typeface="Times New Roman" panose="02020603050405020304" pitchFamily="18" charset="0"/>
                <a:ea typeface="宋体" panose="02010600030101010101" pitchFamily="2" charset="-122"/>
              </a:rPr>
              <a:t>4.1 Introduction</a:t>
            </a:r>
          </a:p>
          <a:p>
            <a:pPr>
              <a:lnSpc>
                <a:spcPct val="150000"/>
              </a:lnSpc>
              <a:spcBef>
                <a:spcPct val="10000"/>
              </a:spcBef>
              <a:buFontTx/>
              <a:buNone/>
            </a:pPr>
            <a:r>
              <a:rPr lang="en-US" altLang="zh-CN" sz="2800" dirty="0">
                <a:latin typeface="Times New Roman" panose="02020603050405020304" pitchFamily="18" charset="0"/>
                <a:ea typeface="宋体" panose="02010600030101010101" pitchFamily="2" charset="-122"/>
              </a:rPr>
              <a:t>4.2 The Basic of Caches</a:t>
            </a:r>
          </a:p>
          <a:p>
            <a:pPr>
              <a:lnSpc>
                <a:spcPct val="150000"/>
              </a:lnSpc>
              <a:spcBef>
                <a:spcPct val="10000"/>
              </a:spcBef>
              <a:buFontTx/>
              <a:buNone/>
            </a:pPr>
            <a:r>
              <a:rPr lang="en-US" altLang="zh-CN" sz="2800" dirty="0">
                <a:latin typeface="Times New Roman" panose="02020603050405020304" pitchFamily="18" charset="0"/>
                <a:ea typeface="宋体" panose="02010600030101010101" pitchFamily="2" charset="-122"/>
              </a:rPr>
              <a:t>4.3 Measuring and Improving Cache Performance</a:t>
            </a:r>
          </a:p>
          <a:p>
            <a:pPr>
              <a:lnSpc>
                <a:spcPct val="150000"/>
              </a:lnSpc>
              <a:spcBef>
                <a:spcPct val="10000"/>
              </a:spcBef>
              <a:buFontTx/>
              <a:buNone/>
            </a:pPr>
            <a:r>
              <a:rPr lang="en-US" altLang="zh-CN" sz="2800" dirty="0">
                <a:latin typeface="Times New Roman" panose="02020603050405020304" pitchFamily="18" charset="0"/>
                <a:ea typeface="宋体" panose="02010600030101010101" pitchFamily="2" charset="-122"/>
              </a:rPr>
              <a:t>4.4 Virtual Memory</a:t>
            </a:r>
          </a:p>
          <a:p>
            <a:pPr>
              <a:lnSpc>
                <a:spcPct val="150000"/>
              </a:lnSpc>
              <a:spcBef>
                <a:spcPct val="10000"/>
              </a:spcBef>
              <a:buFontTx/>
              <a:buNone/>
            </a:pPr>
            <a:r>
              <a:rPr lang="en-US" altLang="zh-CN" sz="2800" dirty="0">
                <a:latin typeface="Times New Roman" panose="02020603050405020304" pitchFamily="18" charset="0"/>
                <a:ea typeface="宋体" panose="02010600030101010101" pitchFamily="2" charset="-122"/>
              </a:rPr>
              <a:t>4.5 A Common Framework for Memory Hierarchies</a:t>
            </a:r>
          </a:p>
        </p:txBody>
      </p:sp>
      <p:grpSp>
        <p:nvGrpSpPr>
          <p:cNvPr id="18435" name="组合 4"/>
          <p:cNvGrpSpPr>
            <a:grpSpLocks/>
          </p:cNvGrpSpPr>
          <p:nvPr/>
        </p:nvGrpSpPr>
        <p:grpSpPr bwMode="auto">
          <a:xfrm>
            <a:off x="-3175" y="785813"/>
            <a:ext cx="9144000" cy="134937"/>
            <a:chOff x="0" y="919105"/>
            <a:chExt cx="9144000" cy="134443"/>
          </a:xfrm>
        </p:grpSpPr>
        <p:cxnSp>
          <p:nvCxnSpPr>
            <p:cNvPr id="6"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直线连接符 7">
              <a:extLst>
                <a:ext uri="{FF2B5EF4-FFF2-40B4-BE49-F238E27FC236}">
                  <a16:creationId xmlns:a16="http://schemas.microsoft.com/office/drawing/2014/main" id="{4757F2B2-E4C1-5D4F-9293-60D6B5E57496}"/>
                </a:ext>
              </a:extLst>
            </p:cNvPr>
            <p:cNvCxnSpPr/>
            <p:nvPr/>
          </p:nvCxnSpPr>
          <p:spPr>
            <a:xfrm>
              <a:off x="0" y="919105"/>
              <a:ext cx="9139238"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8436" name="矩形 8"/>
          <p:cNvSpPr>
            <a:spLocks noChangeArrowheads="1"/>
          </p:cNvSpPr>
          <p:nvPr/>
        </p:nvSpPr>
        <p:spPr bwMode="auto">
          <a:xfrm>
            <a:off x="-9525" y="139700"/>
            <a:ext cx="9118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accent1"/>
                </a:solidFill>
                <a:latin typeface="Arial" panose="020B0604020202020204" pitchFamily="34" charset="0"/>
              </a:defRPr>
            </a:lvl1pPr>
            <a:lvl2pPr marL="742950" indent="-285750">
              <a:defRPr sz="2400" b="1">
                <a:solidFill>
                  <a:schemeClr val="accent1"/>
                </a:solidFill>
                <a:latin typeface="Arial" panose="020B0604020202020204" pitchFamily="34" charset="0"/>
              </a:defRPr>
            </a:lvl2pPr>
            <a:lvl3pPr marL="1143000" indent="-228600">
              <a:defRPr sz="2400" b="1">
                <a:solidFill>
                  <a:schemeClr val="accent1"/>
                </a:solidFill>
                <a:latin typeface="Arial" panose="020B0604020202020204" pitchFamily="34" charset="0"/>
              </a:defRPr>
            </a:lvl3pPr>
            <a:lvl4pPr marL="1600200" indent="-228600">
              <a:defRPr sz="2400" b="1">
                <a:solidFill>
                  <a:schemeClr val="accent1"/>
                </a:solidFill>
                <a:latin typeface="Arial" panose="020B0604020202020204" pitchFamily="34" charset="0"/>
              </a:defRPr>
            </a:lvl4pPr>
            <a:lvl5pPr marL="2057400" indent="-228600">
              <a:defRPr sz="2400" b="1">
                <a:solidFill>
                  <a:schemeClr val="accent1"/>
                </a:solidFill>
                <a:latin typeface="Arial" panose="020B0604020202020204" pitchFamily="34" charset="0"/>
              </a:defRPr>
            </a:lvl5pPr>
            <a:lvl6pPr marL="2514600" indent="-228600" eaLnBrk="0" fontAlgn="base" hangingPunct="0">
              <a:spcBef>
                <a:spcPct val="0"/>
              </a:spcBef>
              <a:spcAft>
                <a:spcPct val="0"/>
              </a:spcAft>
              <a:defRPr sz="2400" b="1">
                <a:solidFill>
                  <a:schemeClr val="accent1"/>
                </a:solidFill>
                <a:latin typeface="Arial" panose="020B0604020202020204" pitchFamily="34" charset="0"/>
              </a:defRPr>
            </a:lvl6pPr>
            <a:lvl7pPr marL="2971800" indent="-228600" eaLnBrk="0" fontAlgn="base" hangingPunct="0">
              <a:spcBef>
                <a:spcPct val="0"/>
              </a:spcBef>
              <a:spcAft>
                <a:spcPct val="0"/>
              </a:spcAft>
              <a:defRPr sz="2400" b="1">
                <a:solidFill>
                  <a:schemeClr val="accent1"/>
                </a:solidFill>
                <a:latin typeface="Arial" panose="020B0604020202020204" pitchFamily="34" charset="0"/>
              </a:defRPr>
            </a:lvl7pPr>
            <a:lvl8pPr marL="3429000" indent="-228600" eaLnBrk="0" fontAlgn="base" hangingPunct="0">
              <a:spcBef>
                <a:spcPct val="0"/>
              </a:spcBef>
              <a:spcAft>
                <a:spcPct val="0"/>
              </a:spcAft>
              <a:defRPr sz="2400" b="1">
                <a:solidFill>
                  <a:schemeClr val="accent1"/>
                </a:solidFill>
                <a:latin typeface="Arial" panose="020B0604020202020204" pitchFamily="34" charset="0"/>
              </a:defRPr>
            </a:lvl8pPr>
            <a:lvl9pPr marL="3886200" indent="-228600" eaLnBrk="0" fontAlgn="base" hangingPunct="0">
              <a:spcBef>
                <a:spcPct val="0"/>
              </a:spcBef>
              <a:spcAft>
                <a:spcPct val="0"/>
              </a:spcAft>
              <a:defRPr sz="2400" b="1">
                <a:solidFill>
                  <a:schemeClr val="accent1"/>
                </a:solidFill>
                <a:latin typeface="Arial" panose="020B0604020202020204" pitchFamily="34" charset="0"/>
              </a:defRPr>
            </a:lvl9pPr>
          </a:lstStyle>
          <a:p>
            <a:r>
              <a:rPr lang="en-US" altLang="zh-CN" sz="32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Chapter 4 </a:t>
            </a:r>
            <a:r>
              <a:rPr lang="en-US" altLang="zh-CN" sz="3200" dirty="0">
                <a:solidFill>
                  <a:schemeClr val="tx1"/>
                </a:solidFill>
                <a:latin typeface="Times New Roman" panose="02020603050405020304" pitchFamily="18" charset="0"/>
                <a:ea typeface="宋体" panose="02010600030101010101" pitchFamily="2" charset="-122"/>
              </a:rPr>
              <a:t>Memory Hierarchy</a:t>
            </a:r>
            <a:endParaRPr lang="en-US" altLang="zh-CN" sz="3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4268797" cy="479747"/>
          </a:xfrm>
        </p:spPr>
        <p:txBody>
          <a:bodyPr/>
          <a:lstStyle/>
          <a:p>
            <a:r>
              <a:rPr lang="en-US" altLang="zh-CN" sz="3200" dirty="0">
                <a:solidFill>
                  <a:srgbClr val="800000"/>
                </a:solidFill>
                <a:latin typeface="Times New Roman" panose="02020603050405020304" pitchFamily="18" charset="0"/>
                <a:ea typeface="宋体" panose="02010600030101010101" pitchFamily="2" charset="-122"/>
              </a:rPr>
              <a:t>4.2 The Basic of Caches</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 name="矩形 5"/>
          <p:cNvSpPr/>
          <p:nvPr/>
        </p:nvSpPr>
        <p:spPr>
          <a:xfrm>
            <a:off x="124976" y="1196752"/>
            <a:ext cx="8690867" cy="1169551"/>
          </a:xfrm>
          <a:prstGeom prst="rect">
            <a:avLst/>
          </a:prstGeom>
        </p:spPr>
        <p:txBody>
          <a:bodyPr wrap="square">
            <a:spAutoFit/>
          </a:bodyPr>
          <a:lstStyle/>
          <a:p>
            <a:pPr marL="457200" indent="-457200" algn="just">
              <a:lnSpc>
                <a:spcPts val="2800"/>
              </a:lnSpc>
              <a:spcBef>
                <a:spcPts val="0"/>
              </a:spcBef>
              <a:buFont typeface="Symbol" panose="05050102010706020507" pitchFamily="18" charset="2"/>
              <a:buChar char="¨"/>
            </a:pP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Figure 4.9: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The each contents are shown after each reference request that misses, with the index and tag fields shown in binary.</a:t>
            </a:r>
          </a:p>
        </p:txBody>
      </p:sp>
      <p:graphicFrame>
        <p:nvGraphicFramePr>
          <p:cNvPr id="10" name="表格 9"/>
          <p:cNvGraphicFramePr>
            <a:graphicFrameLocks noGrp="1"/>
          </p:cNvGraphicFramePr>
          <p:nvPr>
            <p:extLst>
              <p:ext uri="{D42A27DB-BD31-4B8C-83A1-F6EECF244321}">
                <p14:modId xmlns:p14="http://schemas.microsoft.com/office/powerpoint/2010/main" val="1709114407"/>
              </p:ext>
            </p:extLst>
          </p:nvPr>
        </p:nvGraphicFramePr>
        <p:xfrm>
          <a:off x="467544" y="2924944"/>
          <a:ext cx="3528392" cy="3017520"/>
        </p:xfrm>
        <a:graphic>
          <a:graphicData uri="http://schemas.openxmlformats.org/drawingml/2006/table">
            <a:tbl>
              <a:tblPr firstRow="1" bandRow="1">
                <a:tableStyleId>{5C22544A-7EE6-4342-B048-85BDC9FD1C3A}</a:tableStyleId>
              </a:tblPr>
              <a:tblGrid>
                <a:gridCol w="963060">
                  <a:extLst>
                    <a:ext uri="{9D8B030D-6E8A-4147-A177-3AD203B41FA5}">
                      <a16:colId xmlns:a16="http://schemas.microsoft.com/office/drawing/2014/main" val="532145945"/>
                    </a:ext>
                  </a:extLst>
                </a:gridCol>
                <a:gridCol w="801048">
                  <a:extLst>
                    <a:ext uri="{9D8B030D-6E8A-4147-A177-3AD203B41FA5}">
                      <a16:colId xmlns:a16="http://schemas.microsoft.com/office/drawing/2014/main" val="752718329"/>
                    </a:ext>
                  </a:extLst>
                </a:gridCol>
                <a:gridCol w="828180">
                  <a:extLst>
                    <a:ext uri="{9D8B030D-6E8A-4147-A177-3AD203B41FA5}">
                      <a16:colId xmlns:a16="http://schemas.microsoft.com/office/drawing/2014/main" val="913839576"/>
                    </a:ext>
                  </a:extLst>
                </a:gridCol>
                <a:gridCol w="936104">
                  <a:extLst>
                    <a:ext uri="{9D8B030D-6E8A-4147-A177-3AD203B41FA5}">
                      <a16:colId xmlns:a16="http://schemas.microsoft.com/office/drawing/2014/main" val="34574245"/>
                    </a:ext>
                  </a:extLst>
                </a:gridCol>
              </a:tblGrid>
              <a:tr h="328036">
                <a:tc>
                  <a:txBody>
                    <a:bodyPr/>
                    <a:lstStyle/>
                    <a:p>
                      <a:r>
                        <a:rPr lang="en-US" altLang="zh-CN" sz="1600" dirty="0">
                          <a:solidFill>
                            <a:schemeClr val="tx1"/>
                          </a:solidFill>
                          <a:latin typeface="Times New Roman" panose="02020603050405020304" pitchFamily="18" charset="0"/>
                          <a:cs typeface="Times New Roman" panose="02020603050405020304" pitchFamily="18" charset="0"/>
                        </a:rPr>
                        <a:t>Index </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altLang="zh-CN" sz="1600" dirty="0">
                          <a:solidFill>
                            <a:schemeClr val="tx1"/>
                          </a:solidFill>
                          <a:latin typeface="Times New Roman" panose="02020603050405020304" pitchFamily="18" charset="0"/>
                          <a:cs typeface="Times New Roman" panose="02020603050405020304" pitchFamily="18" charset="0"/>
                        </a:rPr>
                        <a:t>V </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altLang="zh-CN" sz="1600" dirty="0">
                          <a:solidFill>
                            <a:schemeClr val="tx1"/>
                          </a:solidFill>
                          <a:latin typeface="Times New Roman" panose="02020603050405020304" pitchFamily="18" charset="0"/>
                          <a:cs typeface="Times New Roman" panose="02020603050405020304" pitchFamily="18" charset="0"/>
                        </a:rPr>
                        <a:t>Tag </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altLang="zh-CN" sz="1600" dirty="0">
                          <a:solidFill>
                            <a:schemeClr val="tx1"/>
                          </a:solidFill>
                          <a:latin typeface="Times New Roman" panose="02020603050405020304" pitchFamily="18" charset="0"/>
                          <a:cs typeface="Times New Roman" panose="02020603050405020304" pitchFamily="18" charset="0"/>
                        </a:rPr>
                        <a:t>Data </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950342314"/>
                  </a:ext>
                </a:extLst>
              </a:tr>
              <a:tr h="328036">
                <a:tc>
                  <a:txBody>
                    <a:bodyPr/>
                    <a:lstStyle/>
                    <a:p>
                      <a:r>
                        <a:rPr lang="en-US" altLang="zh-CN" sz="1600" b="0" i="0" dirty="0">
                          <a:solidFill>
                            <a:srgbClr val="000000"/>
                          </a:solidFill>
                          <a:effectLst/>
                          <a:latin typeface="Times New Roman" panose="02020603050405020304" pitchFamily="18" charset="0"/>
                          <a:cs typeface="Times New Roman" panose="02020603050405020304" pitchFamily="18" charset="0"/>
                        </a:rPr>
                        <a:t>000 </a:t>
                      </a:r>
                      <a:endParaRPr lang="zh-CN" altLang="en-US" sz="160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dirty="0">
                          <a:solidFill>
                            <a:schemeClr val="tx1"/>
                          </a:solidFill>
                          <a:effectLst/>
                          <a:latin typeface="Times New Roman" panose="02020603050405020304" pitchFamily="18" charset="0"/>
                          <a:cs typeface="Times New Roman" panose="02020603050405020304" pitchFamily="18" charset="0"/>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572815690"/>
                  </a:ext>
                </a:extLst>
              </a:tr>
              <a:tr h="328036">
                <a:tc>
                  <a:txBody>
                    <a:bodyPr/>
                    <a:lstStyle/>
                    <a:p>
                      <a:r>
                        <a:rPr lang="en-US" altLang="zh-CN" sz="1600" b="0" i="0" dirty="0">
                          <a:solidFill>
                            <a:srgbClr val="000000"/>
                          </a:solidFill>
                          <a:effectLst/>
                          <a:latin typeface="Times New Roman" panose="02020603050405020304" pitchFamily="18" charset="0"/>
                          <a:cs typeface="Times New Roman" panose="02020603050405020304" pitchFamily="18" charset="0"/>
                        </a:rPr>
                        <a:t>001 </a:t>
                      </a:r>
                      <a:endParaRPr lang="zh-CN" altLang="en-US" sz="160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effectLst/>
                          <a:latin typeface="Times New Roman" panose="02020603050405020304" pitchFamily="18" charset="0"/>
                          <a:cs typeface="Times New Roman" panose="02020603050405020304" pitchFamily="18" charset="0"/>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060700460"/>
                  </a:ext>
                </a:extLst>
              </a:tr>
              <a:tr h="328036">
                <a:tc>
                  <a:txBody>
                    <a:bodyPr/>
                    <a:lstStyle/>
                    <a:p>
                      <a:r>
                        <a:rPr lang="en-US" altLang="zh-CN" sz="1600" b="0" i="0" dirty="0">
                          <a:solidFill>
                            <a:srgbClr val="000000"/>
                          </a:solidFill>
                          <a:effectLst/>
                          <a:latin typeface="Times New Roman" panose="02020603050405020304" pitchFamily="18" charset="0"/>
                          <a:cs typeface="Times New Roman" panose="02020603050405020304" pitchFamily="18" charset="0"/>
                        </a:rPr>
                        <a:t>010 </a:t>
                      </a:r>
                      <a:endParaRPr lang="zh-CN" altLang="en-US" sz="160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dirty="0">
                          <a:solidFill>
                            <a:schemeClr val="tx1"/>
                          </a:solidFill>
                          <a:effectLst/>
                          <a:latin typeface="Times New Roman" panose="02020603050405020304" pitchFamily="18" charset="0"/>
                          <a:cs typeface="Times New Roman" panose="02020603050405020304" pitchFamily="18" charset="0"/>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dirty="0">
                        <a:solidFill>
                          <a:schemeClr val="accent2"/>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4076712202"/>
                  </a:ext>
                </a:extLst>
              </a:tr>
              <a:tr h="328036">
                <a:tc>
                  <a:txBody>
                    <a:bodyPr/>
                    <a:lstStyle/>
                    <a:p>
                      <a:r>
                        <a:rPr lang="en-US" altLang="zh-CN" sz="1600" b="0" i="0" dirty="0">
                          <a:solidFill>
                            <a:srgbClr val="000000"/>
                          </a:solidFill>
                          <a:effectLst/>
                          <a:latin typeface="Times New Roman" panose="02020603050405020304" pitchFamily="18" charset="0"/>
                          <a:cs typeface="Times New Roman" panose="02020603050405020304" pitchFamily="18" charset="0"/>
                        </a:rPr>
                        <a:t>011 </a:t>
                      </a:r>
                      <a:endParaRPr lang="zh-CN" altLang="en-US" sz="160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dirty="0">
                          <a:solidFill>
                            <a:schemeClr val="tx1"/>
                          </a:solidFill>
                          <a:effectLst/>
                          <a:latin typeface="Times New Roman" panose="02020603050405020304" pitchFamily="18" charset="0"/>
                          <a:cs typeface="Times New Roman" panose="02020603050405020304" pitchFamily="18" charset="0"/>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dirty="0">
                        <a:solidFill>
                          <a:schemeClr val="accent2"/>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291723139"/>
                  </a:ext>
                </a:extLst>
              </a:tr>
              <a:tr h="328036">
                <a:tc>
                  <a:txBody>
                    <a:bodyPr/>
                    <a:lstStyle/>
                    <a:p>
                      <a:r>
                        <a:rPr lang="en-US" altLang="zh-CN" sz="1600" b="0" i="0" dirty="0">
                          <a:solidFill>
                            <a:srgbClr val="000000"/>
                          </a:solidFill>
                          <a:effectLst/>
                          <a:latin typeface="Times New Roman" panose="02020603050405020304" pitchFamily="18" charset="0"/>
                          <a:cs typeface="Times New Roman" panose="02020603050405020304" pitchFamily="18" charset="0"/>
                        </a:rPr>
                        <a:t>100 </a:t>
                      </a:r>
                      <a:endParaRPr lang="zh-CN" altLang="en-US" sz="160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dirty="0">
                          <a:solidFill>
                            <a:schemeClr val="tx1"/>
                          </a:solidFill>
                          <a:effectLst/>
                          <a:latin typeface="Times New Roman" panose="02020603050405020304" pitchFamily="18" charset="0"/>
                          <a:cs typeface="Times New Roman" panose="02020603050405020304" pitchFamily="18" charset="0"/>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20612622"/>
                  </a:ext>
                </a:extLst>
              </a:tr>
              <a:tr h="328036">
                <a:tc>
                  <a:txBody>
                    <a:bodyPr/>
                    <a:lstStyle/>
                    <a:p>
                      <a:r>
                        <a:rPr lang="en-US" altLang="zh-CN" sz="1600" b="0" i="0" dirty="0">
                          <a:solidFill>
                            <a:srgbClr val="000000"/>
                          </a:solidFill>
                          <a:effectLst/>
                          <a:latin typeface="Times New Roman" panose="02020603050405020304" pitchFamily="18" charset="0"/>
                          <a:cs typeface="Times New Roman" panose="02020603050405020304" pitchFamily="18" charset="0"/>
                        </a:rPr>
                        <a:t>101 </a:t>
                      </a:r>
                      <a:endParaRPr lang="zh-CN" altLang="en-US" sz="160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dirty="0">
                          <a:solidFill>
                            <a:schemeClr val="tx1"/>
                          </a:solidFill>
                          <a:effectLst/>
                          <a:latin typeface="Times New Roman" panose="02020603050405020304" pitchFamily="18" charset="0"/>
                          <a:cs typeface="Times New Roman" panose="02020603050405020304" pitchFamily="18" charset="0"/>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444574540"/>
                  </a:ext>
                </a:extLst>
              </a:tr>
              <a:tr h="328036">
                <a:tc>
                  <a:txBody>
                    <a:bodyPr/>
                    <a:lstStyle/>
                    <a:p>
                      <a:r>
                        <a:rPr lang="en-US" altLang="zh-CN" sz="1600" b="0" i="0" dirty="0">
                          <a:solidFill>
                            <a:schemeClr val="tx1"/>
                          </a:solidFill>
                          <a:effectLst/>
                          <a:latin typeface="Times New Roman" panose="02020603050405020304" pitchFamily="18" charset="0"/>
                          <a:cs typeface="Times New Roman" panose="02020603050405020304" pitchFamily="18" charset="0"/>
                        </a:rPr>
                        <a:t>110 </a:t>
                      </a:r>
                      <a:endParaRPr lang="zh-CN" altLang="en-US" sz="1600"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dirty="0">
                          <a:solidFill>
                            <a:schemeClr val="tx1"/>
                          </a:solidFill>
                          <a:effectLst/>
                          <a:latin typeface="Times New Roman" panose="02020603050405020304" pitchFamily="18" charset="0"/>
                          <a:cs typeface="Times New Roman" panose="02020603050405020304" pitchFamily="18" charset="0"/>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dirty="0">
                        <a:solidFill>
                          <a:schemeClr val="accent2"/>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610725195"/>
                  </a:ext>
                </a:extLst>
              </a:tr>
              <a:tr h="328036">
                <a:tc>
                  <a:txBody>
                    <a:bodyPr/>
                    <a:lstStyle/>
                    <a:p>
                      <a:r>
                        <a:rPr lang="en-US" altLang="zh-CN" sz="1600" b="0" i="0" dirty="0">
                          <a:solidFill>
                            <a:srgbClr val="000000"/>
                          </a:solidFill>
                          <a:effectLst/>
                          <a:latin typeface="Times New Roman" panose="02020603050405020304" pitchFamily="18" charset="0"/>
                          <a:cs typeface="Times New Roman" panose="02020603050405020304" pitchFamily="18" charset="0"/>
                        </a:rPr>
                        <a:t>111 </a:t>
                      </a:r>
                      <a:endParaRPr lang="zh-CN" altLang="en-US" sz="160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dirty="0">
                          <a:solidFill>
                            <a:schemeClr val="tx1"/>
                          </a:solidFill>
                          <a:effectLst/>
                          <a:latin typeface="Times New Roman" panose="02020603050405020304" pitchFamily="18" charset="0"/>
                          <a:cs typeface="Times New Roman" panose="02020603050405020304" pitchFamily="18" charset="0"/>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416319359"/>
                  </a:ext>
                </a:extLst>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2436046916"/>
              </p:ext>
            </p:extLst>
          </p:nvPr>
        </p:nvGraphicFramePr>
        <p:xfrm>
          <a:off x="4581154" y="2924944"/>
          <a:ext cx="4333751" cy="3219800"/>
        </p:xfrm>
        <a:graphic>
          <a:graphicData uri="http://schemas.openxmlformats.org/drawingml/2006/table">
            <a:tbl>
              <a:tblPr firstRow="1" bandRow="1">
                <a:tableStyleId>{5C22544A-7EE6-4342-B048-85BDC9FD1C3A}</a:tableStyleId>
              </a:tblPr>
              <a:tblGrid>
                <a:gridCol w="710926">
                  <a:extLst>
                    <a:ext uri="{9D8B030D-6E8A-4147-A177-3AD203B41FA5}">
                      <a16:colId xmlns:a16="http://schemas.microsoft.com/office/drawing/2014/main" val="532145945"/>
                    </a:ext>
                  </a:extLst>
                </a:gridCol>
                <a:gridCol w="432048">
                  <a:extLst>
                    <a:ext uri="{9D8B030D-6E8A-4147-A177-3AD203B41FA5}">
                      <a16:colId xmlns:a16="http://schemas.microsoft.com/office/drawing/2014/main" val="752718329"/>
                    </a:ext>
                  </a:extLst>
                </a:gridCol>
                <a:gridCol w="873250">
                  <a:extLst>
                    <a:ext uri="{9D8B030D-6E8A-4147-A177-3AD203B41FA5}">
                      <a16:colId xmlns:a16="http://schemas.microsoft.com/office/drawing/2014/main" val="913839576"/>
                    </a:ext>
                  </a:extLst>
                </a:gridCol>
                <a:gridCol w="2317527">
                  <a:extLst>
                    <a:ext uri="{9D8B030D-6E8A-4147-A177-3AD203B41FA5}">
                      <a16:colId xmlns:a16="http://schemas.microsoft.com/office/drawing/2014/main" val="34574245"/>
                    </a:ext>
                  </a:extLst>
                </a:gridCol>
              </a:tblGrid>
              <a:tr h="371136">
                <a:tc>
                  <a:txBody>
                    <a:bodyPr/>
                    <a:lstStyle/>
                    <a:p>
                      <a:r>
                        <a:rPr lang="en-US" altLang="zh-CN" sz="1600" dirty="0">
                          <a:solidFill>
                            <a:schemeClr val="tx1"/>
                          </a:solidFill>
                          <a:latin typeface="Times New Roman" panose="02020603050405020304" pitchFamily="18" charset="0"/>
                          <a:cs typeface="Times New Roman" panose="02020603050405020304" pitchFamily="18" charset="0"/>
                        </a:rPr>
                        <a:t>Index </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altLang="zh-CN" sz="1600" dirty="0">
                          <a:solidFill>
                            <a:schemeClr val="tx1"/>
                          </a:solidFill>
                          <a:latin typeface="Times New Roman" panose="02020603050405020304" pitchFamily="18" charset="0"/>
                          <a:cs typeface="Times New Roman" panose="02020603050405020304" pitchFamily="18" charset="0"/>
                        </a:rPr>
                        <a:t>V </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altLang="zh-CN" sz="1600" dirty="0">
                          <a:solidFill>
                            <a:schemeClr val="tx1"/>
                          </a:solidFill>
                          <a:latin typeface="Times New Roman" panose="02020603050405020304" pitchFamily="18" charset="0"/>
                          <a:cs typeface="Times New Roman" panose="02020603050405020304" pitchFamily="18" charset="0"/>
                        </a:rPr>
                        <a:t>Tag </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altLang="zh-CN" sz="1600" dirty="0">
                          <a:solidFill>
                            <a:schemeClr val="tx1"/>
                          </a:solidFill>
                          <a:latin typeface="Times New Roman" panose="02020603050405020304" pitchFamily="18" charset="0"/>
                          <a:cs typeface="Times New Roman" panose="02020603050405020304" pitchFamily="18" charset="0"/>
                        </a:rPr>
                        <a:t>Data </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950342314"/>
                  </a:ext>
                </a:extLst>
              </a:tr>
              <a:tr h="356083">
                <a:tc>
                  <a:txBody>
                    <a:bodyPr/>
                    <a:lstStyle/>
                    <a:p>
                      <a:r>
                        <a:rPr lang="en-US" altLang="zh-CN" sz="1600" b="0" i="0" dirty="0">
                          <a:solidFill>
                            <a:srgbClr val="000000"/>
                          </a:solidFill>
                          <a:effectLst/>
                          <a:latin typeface="Times New Roman" panose="02020603050405020304" pitchFamily="18" charset="0"/>
                          <a:cs typeface="Times New Roman" panose="02020603050405020304" pitchFamily="18" charset="0"/>
                        </a:rPr>
                        <a:t>000 </a:t>
                      </a:r>
                      <a:endParaRPr lang="zh-CN" altLang="en-US" sz="160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dirty="0">
                          <a:solidFill>
                            <a:schemeClr val="tx1"/>
                          </a:solidFill>
                          <a:effectLst/>
                          <a:latin typeface="Times New Roman" panose="02020603050405020304" pitchFamily="18" charset="0"/>
                          <a:cs typeface="Times New Roman" panose="02020603050405020304" pitchFamily="18" charset="0"/>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572815690"/>
                  </a:ext>
                </a:extLst>
              </a:tr>
              <a:tr h="356083">
                <a:tc>
                  <a:txBody>
                    <a:bodyPr/>
                    <a:lstStyle/>
                    <a:p>
                      <a:r>
                        <a:rPr lang="en-US" altLang="zh-CN" sz="1600" b="0" i="0" dirty="0">
                          <a:solidFill>
                            <a:srgbClr val="000000"/>
                          </a:solidFill>
                          <a:effectLst/>
                          <a:latin typeface="Times New Roman" panose="02020603050405020304" pitchFamily="18" charset="0"/>
                          <a:cs typeface="Times New Roman" panose="02020603050405020304" pitchFamily="18" charset="0"/>
                        </a:rPr>
                        <a:t>001 </a:t>
                      </a:r>
                      <a:endParaRPr lang="zh-CN" altLang="en-US" sz="160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effectLst/>
                          <a:latin typeface="Times New Roman" panose="02020603050405020304" pitchFamily="18" charset="0"/>
                          <a:cs typeface="Times New Roman" panose="02020603050405020304" pitchFamily="18" charset="0"/>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060700460"/>
                  </a:ext>
                </a:extLst>
              </a:tr>
              <a:tr h="356083">
                <a:tc>
                  <a:txBody>
                    <a:bodyPr/>
                    <a:lstStyle/>
                    <a:p>
                      <a:r>
                        <a:rPr lang="en-US" altLang="zh-CN" sz="1600" b="0" i="0" dirty="0">
                          <a:solidFill>
                            <a:srgbClr val="000000"/>
                          </a:solidFill>
                          <a:effectLst/>
                          <a:latin typeface="Times New Roman" panose="02020603050405020304" pitchFamily="18" charset="0"/>
                          <a:cs typeface="Times New Roman" panose="02020603050405020304" pitchFamily="18" charset="0"/>
                        </a:rPr>
                        <a:t>010 </a:t>
                      </a:r>
                      <a:endParaRPr lang="zh-CN" altLang="en-US" sz="160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dirty="0">
                          <a:solidFill>
                            <a:schemeClr val="tx1"/>
                          </a:solidFill>
                          <a:effectLst/>
                          <a:latin typeface="Times New Roman" panose="02020603050405020304" pitchFamily="18" charset="0"/>
                          <a:cs typeface="Times New Roman" panose="02020603050405020304" pitchFamily="18" charset="0"/>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dirty="0">
                        <a:solidFill>
                          <a:schemeClr val="accent2"/>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4076712202"/>
                  </a:ext>
                </a:extLst>
              </a:tr>
              <a:tr h="356083">
                <a:tc>
                  <a:txBody>
                    <a:bodyPr/>
                    <a:lstStyle/>
                    <a:p>
                      <a:r>
                        <a:rPr lang="en-US" altLang="zh-CN" sz="1600" b="0" i="0" dirty="0">
                          <a:solidFill>
                            <a:srgbClr val="000000"/>
                          </a:solidFill>
                          <a:effectLst/>
                          <a:latin typeface="Times New Roman" panose="02020603050405020304" pitchFamily="18" charset="0"/>
                          <a:cs typeface="Times New Roman" panose="02020603050405020304" pitchFamily="18" charset="0"/>
                        </a:rPr>
                        <a:t>011 </a:t>
                      </a:r>
                      <a:endParaRPr lang="zh-CN" altLang="en-US" sz="160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dirty="0">
                          <a:solidFill>
                            <a:schemeClr val="tx1"/>
                          </a:solidFill>
                          <a:effectLst/>
                          <a:latin typeface="Times New Roman" panose="02020603050405020304" pitchFamily="18" charset="0"/>
                          <a:cs typeface="Times New Roman" panose="02020603050405020304" pitchFamily="18" charset="0"/>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dirty="0">
                        <a:solidFill>
                          <a:schemeClr val="accent2"/>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291723139"/>
                  </a:ext>
                </a:extLst>
              </a:tr>
              <a:tr h="356083">
                <a:tc>
                  <a:txBody>
                    <a:bodyPr/>
                    <a:lstStyle/>
                    <a:p>
                      <a:r>
                        <a:rPr lang="en-US" altLang="zh-CN" sz="1600" b="0" i="0" dirty="0">
                          <a:solidFill>
                            <a:srgbClr val="000000"/>
                          </a:solidFill>
                          <a:effectLst/>
                          <a:latin typeface="Times New Roman" panose="02020603050405020304" pitchFamily="18" charset="0"/>
                          <a:cs typeface="Times New Roman" panose="02020603050405020304" pitchFamily="18" charset="0"/>
                        </a:rPr>
                        <a:t>100 </a:t>
                      </a:r>
                      <a:endParaRPr lang="zh-CN" altLang="en-US" sz="160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dirty="0">
                          <a:solidFill>
                            <a:schemeClr val="tx1"/>
                          </a:solidFill>
                          <a:effectLst/>
                          <a:latin typeface="Times New Roman" panose="02020603050405020304" pitchFamily="18" charset="0"/>
                          <a:cs typeface="Times New Roman" panose="02020603050405020304" pitchFamily="18" charset="0"/>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20612622"/>
                  </a:ext>
                </a:extLst>
              </a:tr>
              <a:tr h="356083">
                <a:tc>
                  <a:txBody>
                    <a:bodyPr/>
                    <a:lstStyle/>
                    <a:p>
                      <a:r>
                        <a:rPr lang="en-US" altLang="zh-CN" sz="1600" b="0" i="0" dirty="0">
                          <a:solidFill>
                            <a:srgbClr val="000000"/>
                          </a:solidFill>
                          <a:effectLst/>
                          <a:latin typeface="Times New Roman" panose="02020603050405020304" pitchFamily="18" charset="0"/>
                          <a:cs typeface="Times New Roman" panose="02020603050405020304" pitchFamily="18" charset="0"/>
                        </a:rPr>
                        <a:t>101 </a:t>
                      </a:r>
                      <a:endParaRPr lang="zh-CN" altLang="en-US" sz="160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dirty="0">
                          <a:solidFill>
                            <a:schemeClr val="tx1"/>
                          </a:solidFill>
                          <a:effectLst/>
                          <a:latin typeface="Times New Roman" panose="02020603050405020304" pitchFamily="18" charset="0"/>
                          <a:cs typeface="Times New Roman" panose="02020603050405020304" pitchFamily="18" charset="0"/>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444574540"/>
                  </a:ext>
                </a:extLst>
              </a:tr>
              <a:tr h="356083">
                <a:tc>
                  <a:txBody>
                    <a:bodyPr/>
                    <a:lstStyle/>
                    <a:p>
                      <a:r>
                        <a:rPr lang="en-US" altLang="zh-CN" sz="1600" b="0" i="0" dirty="0">
                          <a:solidFill>
                            <a:srgbClr val="800000"/>
                          </a:solidFill>
                          <a:effectLst/>
                          <a:latin typeface="Times New Roman" panose="02020603050405020304" pitchFamily="18" charset="0"/>
                          <a:cs typeface="Times New Roman" panose="02020603050405020304" pitchFamily="18" charset="0"/>
                        </a:rPr>
                        <a:t>110 </a:t>
                      </a:r>
                      <a:endParaRPr lang="zh-CN" altLang="en-US" sz="1600" dirty="0">
                        <a:solidFill>
                          <a:srgbClr val="8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dirty="0">
                          <a:solidFill>
                            <a:srgbClr val="800000"/>
                          </a:solidFill>
                          <a:effectLst/>
                          <a:latin typeface="Times New Roman" panose="02020603050405020304" pitchFamily="18" charset="0"/>
                          <a:cs typeface="Times New Roman" panose="02020603050405020304" pitchFamily="18" charset="0"/>
                        </a:rPr>
                        <a: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b="0" i="0" dirty="0">
                          <a:solidFill>
                            <a:srgbClr val="800000"/>
                          </a:solidFill>
                          <a:effectLst/>
                          <a:latin typeface="Tahoma" panose="020B0604030504040204" pitchFamily="34" charset="0"/>
                        </a:rPr>
                        <a:t>10</a:t>
                      </a:r>
                      <a:r>
                        <a:rPr lang="en-US" sz="1600" b="0" i="0" baseline="-25000" dirty="0">
                          <a:solidFill>
                            <a:srgbClr val="800000"/>
                          </a:solidFill>
                          <a:effectLst/>
                          <a:latin typeface="Tahoma" panose="020B0604030504040204" pitchFamily="34" charset="0"/>
                        </a:rPr>
                        <a:t>TWO</a:t>
                      </a:r>
                      <a:r>
                        <a:rPr lang="en-US" sz="1600" b="0" i="0" dirty="0">
                          <a:solidFill>
                            <a:srgbClr val="800000"/>
                          </a:solidFill>
                          <a:effectLst/>
                          <a:latin typeface="Tahoma" panose="020B0604030504040204" pitchFamily="34" charset="0"/>
                        </a:rPr>
                        <a:t> </a:t>
                      </a:r>
                      <a:endParaRPr lang="en-US" sz="1600" dirty="0">
                        <a:solidFill>
                          <a:srgbClr val="800000"/>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b="0" i="0" dirty="0">
                          <a:solidFill>
                            <a:srgbClr val="800000"/>
                          </a:solidFill>
                          <a:effectLst/>
                          <a:latin typeface="Tahoma" panose="020B0604030504040204" pitchFamily="34" charset="0"/>
                        </a:rPr>
                        <a:t>Memory(10110</a:t>
                      </a:r>
                      <a:r>
                        <a:rPr lang="en-US" sz="1600" b="0" i="0" baseline="-25000" dirty="0">
                          <a:solidFill>
                            <a:srgbClr val="800000"/>
                          </a:solidFill>
                          <a:effectLst/>
                          <a:latin typeface="Tahoma" panose="020B0604030504040204" pitchFamily="34" charset="0"/>
                        </a:rPr>
                        <a:t>TWO</a:t>
                      </a:r>
                      <a:r>
                        <a:rPr lang="en-US" sz="1600" b="0" i="0" dirty="0">
                          <a:solidFill>
                            <a:srgbClr val="800000"/>
                          </a:solidFill>
                          <a:effectLst/>
                          <a:latin typeface="Tahoma" panose="020B0604030504040204" pitchFamily="34" charset="0"/>
                        </a:rPr>
                        <a:t>)</a:t>
                      </a:r>
                      <a:endParaRPr lang="en-US" sz="1600" dirty="0">
                        <a:solidFill>
                          <a:srgbClr val="800000"/>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610725195"/>
                  </a:ext>
                </a:extLst>
              </a:tr>
              <a:tr h="356083">
                <a:tc>
                  <a:txBody>
                    <a:bodyPr/>
                    <a:lstStyle/>
                    <a:p>
                      <a:r>
                        <a:rPr lang="en-US" altLang="zh-CN" sz="1600" b="0" i="0" dirty="0">
                          <a:solidFill>
                            <a:srgbClr val="000000"/>
                          </a:solidFill>
                          <a:effectLst/>
                          <a:latin typeface="Times New Roman" panose="02020603050405020304" pitchFamily="18" charset="0"/>
                          <a:cs typeface="Times New Roman" panose="02020603050405020304" pitchFamily="18" charset="0"/>
                        </a:rPr>
                        <a:t>111 </a:t>
                      </a:r>
                      <a:endParaRPr lang="zh-CN" altLang="en-US" sz="160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dirty="0">
                          <a:solidFill>
                            <a:schemeClr val="tx1"/>
                          </a:solidFill>
                          <a:effectLst/>
                          <a:latin typeface="Times New Roman" panose="02020603050405020304" pitchFamily="18" charset="0"/>
                          <a:cs typeface="Times New Roman" panose="02020603050405020304" pitchFamily="18" charset="0"/>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416319359"/>
                  </a:ext>
                </a:extLst>
              </a:tr>
            </a:tbl>
          </a:graphicData>
        </a:graphic>
      </p:graphicFrame>
      <p:sp>
        <p:nvSpPr>
          <p:cNvPr id="3" name="矩形 2"/>
          <p:cNvSpPr/>
          <p:nvPr/>
        </p:nvSpPr>
        <p:spPr>
          <a:xfrm>
            <a:off x="296260" y="6107683"/>
            <a:ext cx="3870960" cy="584775"/>
          </a:xfrm>
          <a:prstGeom prst="rect">
            <a:avLst/>
          </a:prstGeom>
        </p:spPr>
        <p:txBody>
          <a:bodyPr wrap="square">
            <a:spAutoFit/>
          </a:bodyPr>
          <a:lstStyle/>
          <a:p>
            <a:r>
              <a:rPr lang="en-US" altLang="zh-CN" sz="1600" dirty="0">
                <a:solidFill>
                  <a:schemeClr val="tx1"/>
                </a:solidFill>
              </a:rPr>
              <a:t>a. The initial state of the cache after power-on</a:t>
            </a:r>
            <a:endParaRPr lang="zh-CN" altLang="en-US" sz="1600" dirty="0">
              <a:solidFill>
                <a:schemeClr val="tx1"/>
              </a:solidFill>
            </a:endParaRPr>
          </a:p>
        </p:txBody>
      </p:sp>
      <p:sp>
        <p:nvSpPr>
          <p:cNvPr id="12" name="矩形 11"/>
          <p:cNvSpPr/>
          <p:nvPr/>
        </p:nvSpPr>
        <p:spPr>
          <a:xfrm>
            <a:off x="5127849" y="6228601"/>
            <a:ext cx="3240360" cy="584775"/>
          </a:xfrm>
          <a:prstGeom prst="rect">
            <a:avLst/>
          </a:prstGeom>
        </p:spPr>
        <p:txBody>
          <a:bodyPr wrap="square">
            <a:spAutoFit/>
          </a:bodyPr>
          <a:lstStyle/>
          <a:p>
            <a:r>
              <a:rPr lang="en-US" altLang="zh-CN" sz="1600" dirty="0">
                <a:solidFill>
                  <a:schemeClr val="tx1"/>
                </a:solidFill>
              </a:rPr>
              <a:t>b. After handling a miss of an address(10110</a:t>
            </a:r>
            <a:r>
              <a:rPr lang="en-US" altLang="zh-CN" sz="1600" baseline="-25000" dirty="0">
                <a:solidFill>
                  <a:schemeClr val="tx1"/>
                </a:solidFill>
              </a:rPr>
              <a:t>TWO</a:t>
            </a:r>
            <a:r>
              <a:rPr lang="en-US" altLang="zh-CN" sz="1600" dirty="0">
                <a:solidFill>
                  <a:schemeClr val="tx1"/>
                </a:solidFill>
              </a:rPr>
              <a:t>=22)</a:t>
            </a:r>
            <a:endParaRPr lang="zh-CN" altLang="en-US" sz="1600" dirty="0">
              <a:solidFill>
                <a:schemeClr val="tx1"/>
              </a:solidFill>
            </a:endParaRPr>
          </a:p>
        </p:txBody>
      </p:sp>
      <p:sp>
        <p:nvSpPr>
          <p:cNvPr id="4" name="右箭头 3"/>
          <p:cNvSpPr/>
          <p:nvPr/>
        </p:nvSpPr>
        <p:spPr bwMode="auto">
          <a:xfrm>
            <a:off x="4035509" y="4140209"/>
            <a:ext cx="474473" cy="384816"/>
          </a:xfrm>
          <a:prstGeom prst="rightArrow">
            <a:avLst/>
          </a:prstGeom>
          <a:noFill/>
          <a:ln w="12700" cap="flat" cmpd="sng" algn="ctr">
            <a:solidFill>
              <a:schemeClr val="tx1"/>
            </a:solidFill>
            <a:prstDash val="solid"/>
            <a:round/>
            <a:headEnd type="none" w="med" len="med"/>
            <a:tailEnd type="none" w="med" len="med"/>
          </a:ln>
        </p:spPr>
        <p:txBody>
          <a:bodyPr vert="horz" wrap="square" lIns="90000" tIns="46800" rIns="90000" bIns="46800" numCol="1" rtlCol="0" anchor="t" anchorCtr="0" compatLnSpc="1">
            <a:spAutoFit/>
          </a:bodyPr>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400" b="1" i="0" u="none" strike="noStrike" cap="none" normalizeH="0" baseline="0">
              <a:ln>
                <a:noFill/>
              </a:ln>
              <a:solidFill>
                <a:schemeClr val="accent1"/>
              </a:solidFill>
              <a:effectLst/>
              <a:latin typeface="Arial" panose="020B0604020202020204" pitchFamily="34" charset="0"/>
            </a:endParaRPr>
          </a:p>
        </p:txBody>
      </p:sp>
      <p:pic>
        <p:nvPicPr>
          <p:cNvPr id="2" name="图片 1"/>
          <p:cNvPicPr>
            <a:picLocks noChangeAspect="1"/>
          </p:cNvPicPr>
          <p:nvPr/>
        </p:nvPicPr>
        <p:blipFill>
          <a:blip r:embed="rId3"/>
          <a:stretch>
            <a:fillRect/>
          </a:stretch>
        </p:blipFill>
        <p:spPr>
          <a:xfrm>
            <a:off x="2021355" y="47185"/>
            <a:ext cx="5119597" cy="2673610"/>
          </a:xfrm>
          <a:prstGeom prst="rect">
            <a:avLst/>
          </a:prstGeom>
        </p:spPr>
      </p:pic>
    </p:spTree>
    <p:extLst>
      <p:ext uri="{BB962C8B-B14F-4D97-AF65-F5344CB8AC3E}">
        <p14:creationId xmlns:p14="http://schemas.microsoft.com/office/powerpoint/2010/main" val="30523772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4268797" cy="479747"/>
          </a:xfrm>
        </p:spPr>
        <p:txBody>
          <a:bodyPr/>
          <a:lstStyle/>
          <a:p>
            <a:r>
              <a:rPr lang="en-US" altLang="zh-CN" sz="3200" dirty="0">
                <a:solidFill>
                  <a:srgbClr val="800000"/>
                </a:solidFill>
                <a:latin typeface="Times New Roman" panose="02020603050405020304" pitchFamily="18" charset="0"/>
                <a:ea typeface="宋体" panose="02010600030101010101" pitchFamily="2" charset="-122"/>
              </a:rPr>
              <a:t>4.2 The Basic of Caches</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 name="矩形 5"/>
          <p:cNvSpPr/>
          <p:nvPr/>
        </p:nvSpPr>
        <p:spPr>
          <a:xfrm>
            <a:off x="124976" y="1196752"/>
            <a:ext cx="8690867" cy="1169551"/>
          </a:xfrm>
          <a:prstGeom prst="rect">
            <a:avLst/>
          </a:prstGeom>
        </p:spPr>
        <p:txBody>
          <a:bodyPr wrap="square">
            <a:spAutoFit/>
          </a:bodyPr>
          <a:lstStyle/>
          <a:p>
            <a:pPr marL="457200" indent="-457200" algn="just">
              <a:lnSpc>
                <a:spcPts val="2800"/>
              </a:lnSpc>
              <a:spcBef>
                <a:spcPts val="0"/>
              </a:spcBef>
              <a:buFont typeface="Symbol" panose="05050102010706020507" pitchFamily="18" charset="2"/>
              <a:buChar char="¨"/>
            </a:pP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Figure 4.9: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The each contents are shown after each reference request that misses, with the index and tag fields shown in binary.</a:t>
            </a:r>
          </a:p>
        </p:txBody>
      </p:sp>
      <p:graphicFrame>
        <p:nvGraphicFramePr>
          <p:cNvPr id="11" name="表格 10"/>
          <p:cNvGraphicFramePr>
            <a:graphicFrameLocks noGrp="1"/>
          </p:cNvGraphicFramePr>
          <p:nvPr>
            <p:extLst>
              <p:ext uri="{D42A27DB-BD31-4B8C-83A1-F6EECF244321}">
                <p14:modId xmlns:p14="http://schemas.microsoft.com/office/powerpoint/2010/main" val="1525606478"/>
              </p:ext>
            </p:extLst>
          </p:nvPr>
        </p:nvGraphicFramePr>
        <p:xfrm>
          <a:off x="179512" y="2975347"/>
          <a:ext cx="4146880" cy="3219800"/>
        </p:xfrm>
        <a:graphic>
          <a:graphicData uri="http://schemas.openxmlformats.org/drawingml/2006/table">
            <a:tbl>
              <a:tblPr firstRow="1" bandRow="1">
                <a:tableStyleId>{5C22544A-7EE6-4342-B048-85BDC9FD1C3A}</a:tableStyleId>
              </a:tblPr>
              <a:tblGrid>
                <a:gridCol w="680271">
                  <a:extLst>
                    <a:ext uri="{9D8B030D-6E8A-4147-A177-3AD203B41FA5}">
                      <a16:colId xmlns:a16="http://schemas.microsoft.com/office/drawing/2014/main" val="532145945"/>
                    </a:ext>
                  </a:extLst>
                </a:gridCol>
                <a:gridCol w="413418">
                  <a:extLst>
                    <a:ext uri="{9D8B030D-6E8A-4147-A177-3AD203B41FA5}">
                      <a16:colId xmlns:a16="http://schemas.microsoft.com/office/drawing/2014/main" val="752718329"/>
                    </a:ext>
                  </a:extLst>
                </a:gridCol>
                <a:gridCol w="835596">
                  <a:extLst>
                    <a:ext uri="{9D8B030D-6E8A-4147-A177-3AD203B41FA5}">
                      <a16:colId xmlns:a16="http://schemas.microsoft.com/office/drawing/2014/main" val="913839576"/>
                    </a:ext>
                  </a:extLst>
                </a:gridCol>
                <a:gridCol w="2217595">
                  <a:extLst>
                    <a:ext uri="{9D8B030D-6E8A-4147-A177-3AD203B41FA5}">
                      <a16:colId xmlns:a16="http://schemas.microsoft.com/office/drawing/2014/main" val="34574245"/>
                    </a:ext>
                  </a:extLst>
                </a:gridCol>
              </a:tblGrid>
              <a:tr h="371136">
                <a:tc>
                  <a:txBody>
                    <a:bodyPr/>
                    <a:lstStyle/>
                    <a:p>
                      <a:r>
                        <a:rPr lang="en-US" altLang="zh-CN" sz="1600" dirty="0">
                          <a:solidFill>
                            <a:schemeClr val="tx1"/>
                          </a:solidFill>
                          <a:latin typeface="Times New Roman" panose="02020603050405020304" pitchFamily="18" charset="0"/>
                          <a:cs typeface="Times New Roman" panose="02020603050405020304" pitchFamily="18" charset="0"/>
                        </a:rPr>
                        <a:t>Index </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altLang="zh-CN" sz="1600" dirty="0">
                          <a:solidFill>
                            <a:schemeClr val="tx1"/>
                          </a:solidFill>
                          <a:latin typeface="Times New Roman" panose="02020603050405020304" pitchFamily="18" charset="0"/>
                          <a:cs typeface="Times New Roman" panose="02020603050405020304" pitchFamily="18" charset="0"/>
                        </a:rPr>
                        <a:t>V </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altLang="zh-CN" sz="1600" dirty="0">
                          <a:solidFill>
                            <a:schemeClr val="tx1"/>
                          </a:solidFill>
                          <a:latin typeface="Times New Roman" panose="02020603050405020304" pitchFamily="18" charset="0"/>
                          <a:cs typeface="Times New Roman" panose="02020603050405020304" pitchFamily="18" charset="0"/>
                        </a:rPr>
                        <a:t>Tag </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altLang="zh-CN" sz="1600" dirty="0">
                          <a:solidFill>
                            <a:schemeClr val="tx1"/>
                          </a:solidFill>
                          <a:latin typeface="Times New Roman" panose="02020603050405020304" pitchFamily="18" charset="0"/>
                          <a:cs typeface="Times New Roman" panose="02020603050405020304" pitchFamily="18" charset="0"/>
                        </a:rPr>
                        <a:t>Data </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950342314"/>
                  </a:ext>
                </a:extLst>
              </a:tr>
              <a:tr h="356083">
                <a:tc>
                  <a:txBody>
                    <a:bodyPr/>
                    <a:lstStyle/>
                    <a:p>
                      <a:r>
                        <a:rPr lang="en-US" altLang="zh-CN" sz="1600" b="0" i="0" dirty="0">
                          <a:solidFill>
                            <a:srgbClr val="000000"/>
                          </a:solidFill>
                          <a:effectLst/>
                          <a:latin typeface="Times New Roman" panose="02020603050405020304" pitchFamily="18" charset="0"/>
                          <a:cs typeface="Times New Roman" panose="02020603050405020304" pitchFamily="18" charset="0"/>
                        </a:rPr>
                        <a:t>000 </a:t>
                      </a:r>
                      <a:endParaRPr lang="zh-CN" altLang="en-US" sz="160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dirty="0">
                          <a:solidFill>
                            <a:schemeClr val="tx1"/>
                          </a:solidFill>
                          <a:effectLst/>
                          <a:latin typeface="Times New Roman" panose="02020603050405020304" pitchFamily="18" charset="0"/>
                          <a:cs typeface="Times New Roman" panose="02020603050405020304" pitchFamily="18" charset="0"/>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572815690"/>
                  </a:ext>
                </a:extLst>
              </a:tr>
              <a:tr h="356083">
                <a:tc>
                  <a:txBody>
                    <a:bodyPr/>
                    <a:lstStyle/>
                    <a:p>
                      <a:r>
                        <a:rPr lang="en-US" altLang="zh-CN" sz="1600" b="0" i="0" dirty="0">
                          <a:solidFill>
                            <a:srgbClr val="000000"/>
                          </a:solidFill>
                          <a:effectLst/>
                          <a:latin typeface="Times New Roman" panose="02020603050405020304" pitchFamily="18" charset="0"/>
                          <a:cs typeface="Times New Roman" panose="02020603050405020304" pitchFamily="18" charset="0"/>
                        </a:rPr>
                        <a:t>001 </a:t>
                      </a:r>
                      <a:endParaRPr lang="zh-CN" altLang="en-US" sz="160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effectLst/>
                          <a:latin typeface="Times New Roman" panose="02020603050405020304" pitchFamily="18" charset="0"/>
                          <a:cs typeface="Times New Roman" panose="02020603050405020304" pitchFamily="18" charset="0"/>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060700460"/>
                  </a:ext>
                </a:extLst>
              </a:tr>
              <a:tr h="356083">
                <a:tc>
                  <a:txBody>
                    <a:bodyPr/>
                    <a:lstStyle/>
                    <a:p>
                      <a:r>
                        <a:rPr lang="en-US" altLang="zh-CN" sz="1600" b="0" i="0" dirty="0">
                          <a:solidFill>
                            <a:srgbClr val="000000"/>
                          </a:solidFill>
                          <a:effectLst/>
                          <a:latin typeface="Times New Roman" panose="02020603050405020304" pitchFamily="18" charset="0"/>
                          <a:cs typeface="Times New Roman" panose="02020603050405020304" pitchFamily="18" charset="0"/>
                        </a:rPr>
                        <a:t>010 </a:t>
                      </a:r>
                      <a:endParaRPr lang="zh-CN" altLang="en-US" sz="160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dirty="0">
                          <a:solidFill>
                            <a:schemeClr val="tx1"/>
                          </a:solidFill>
                          <a:effectLst/>
                          <a:latin typeface="Times New Roman" panose="02020603050405020304" pitchFamily="18" charset="0"/>
                          <a:cs typeface="Times New Roman" panose="02020603050405020304" pitchFamily="18" charset="0"/>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dirty="0">
                        <a:solidFill>
                          <a:schemeClr val="accent2"/>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4076712202"/>
                  </a:ext>
                </a:extLst>
              </a:tr>
              <a:tr h="356083">
                <a:tc>
                  <a:txBody>
                    <a:bodyPr/>
                    <a:lstStyle/>
                    <a:p>
                      <a:r>
                        <a:rPr lang="en-US" altLang="zh-CN" sz="1600" b="0" i="0" dirty="0">
                          <a:solidFill>
                            <a:srgbClr val="000000"/>
                          </a:solidFill>
                          <a:effectLst/>
                          <a:latin typeface="Times New Roman" panose="02020603050405020304" pitchFamily="18" charset="0"/>
                          <a:cs typeface="Times New Roman" panose="02020603050405020304" pitchFamily="18" charset="0"/>
                        </a:rPr>
                        <a:t>011 </a:t>
                      </a:r>
                      <a:endParaRPr lang="zh-CN" altLang="en-US" sz="160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dirty="0">
                          <a:solidFill>
                            <a:schemeClr val="tx1"/>
                          </a:solidFill>
                          <a:effectLst/>
                          <a:latin typeface="Times New Roman" panose="02020603050405020304" pitchFamily="18" charset="0"/>
                          <a:cs typeface="Times New Roman" panose="02020603050405020304" pitchFamily="18" charset="0"/>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dirty="0">
                        <a:solidFill>
                          <a:schemeClr val="accent2"/>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291723139"/>
                  </a:ext>
                </a:extLst>
              </a:tr>
              <a:tr h="356083">
                <a:tc>
                  <a:txBody>
                    <a:bodyPr/>
                    <a:lstStyle/>
                    <a:p>
                      <a:r>
                        <a:rPr lang="en-US" altLang="zh-CN" sz="1600" b="0" i="0" dirty="0">
                          <a:solidFill>
                            <a:srgbClr val="000000"/>
                          </a:solidFill>
                          <a:effectLst/>
                          <a:latin typeface="Times New Roman" panose="02020603050405020304" pitchFamily="18" charset="0"/>
                          <a:cs typeface="Times New Roman" panose="02020603050405020304" pitchFamily="18" charset="0"/>
                        </a:rPr>
                        <a:t>100 </a:t>
                      </a:r>
                      <a:endParaRPr lang="zh-CN" altLang="en-US" sz="160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dirty="0">
                          <a:solidFill>
                            <a:schemeClr val="tx1"/>
                          </a:solidFill>
                          <a:effectLst/>
                          <a:latin typeface="Times New Roman" panose="02020603050405020304" pitchFamily="18" charset="0"/>
                          <a:cs typeface="Times New Roman" panose="02020603050405020304" pitchFamily="18" charset="0"/>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20612622"/>
                  </a:ext>
                </a:extLst>
              </a:tr>
              <a:tr h="356083">
                <a:tc>
                  <a:txBody>
                    <a:bodyPr/>
                    <a:lstStyle/>
                    <a:p>
                      <a:r>
                        <a:rPr lang="en-US" altLang="zh-CN" sz="1600" b="0" i="0" dirty="0">
                          <a:solidFill>
                            <a:srgbClr val="000000"/>
                          </a:solidFill>
                          <a:effectLst/>
                          <a:latin typeface="Times New Roman" panose="02020603050405020304" pitchFamily="18" charset="0"/>
                          <a:cs typeface="Times New Roman" panose="02020603050405020304" pitchFamily="18" charset="0"/>
                        </a:rPr>
                        <a:t>101 </a:t>
                      </a:r>
                      <a:endParaRPr lang="zh-CN" altLang="en-US" sz="160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dirty="0">
                          <a:solidFill>
                            <a:schemeClr val="tx1"/>
                          </a:solidFill>
                          <a:effectLst/>
                          <a:latin typeface="Times New Roman" panose="02020603050405020304" pitchFamily="18" charset="0"/>
                          <a:cs typeface="Times New Roman" panose="02020603050405020304" pitchFamily="18" charset="0"/>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444574540"/>
                  </a:ext>
                </a:extLst>
              </a:tr>
              <a:tr h="356083">
                <a:tc>
                  <a:txBody>
                    <a:bodyPr/>
                    <a:lstStyle/>
                    <a:p>
                      <a:r>
                        <a:rPr lang="en-US" altLang="zh-CN" sz="1600" b="0" i="0" dirty="0">
                          <a:solidFill>
                            <a:srgbClr val="800000"/>
                          </a:solidFill>
                          <a:effectLst/>
                          <a:latin typeface="Times New Roman" panose="02020603050405020304" pitchFamily="18" charset="0"/>
                          <a:cs typeface="Times New Roman" panose="02020603050405020304" pitchFamily="18" charset="0"/>
                        </a:rPr>
                        <a:t>110 </a:t>
                      </a:r>
                      <a:endParaRPr lang="zh-CN" altLang="en-US" sz="1600" dirty="0">
                        <a:solidFill>
                          <a:srgbClr val="8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dirty="0">
                          <a:solidFill>
                            <a:srgbClr val="800000"/>
                          </a:solidFill>
                          <a:effectLst/>
                          <a:latin typeface="Times New Roman" panose="02020603050405020304" pitchFamily="18" charset="0"/>
                          <a:cs typeface="Times New Roman" panose="02020603050405020304" pitchFamily="18" charset="0"/>
                        </a:rPr>
                        <a: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b="0" i="0" dirty="0">
                          <a:solidFill>
                            <a:srgbClr val="800000"/>
                          </a:solidFill>
                          <a:effectLst/>
                          <a:latin typeface="Tahoma" panose="020B0604030504040204" pitchFamily="34" charset="0"/>
                        </a:rPr>
                        <a:t>10</a:t>
                      </a:r>
                      <a:r>
                        <a:rPr lang="en-US" sz="1600" b="0" i="0" baseline="-25000" dirty="0">
                          <a:solidFill>
                            <a:srgbClr val="800000"/>
                          </a:solidFill>
                          <a:effectLst/>
                          <a:latin typeface="Tahoma" panose="020B0604030504040204" pitchFamily="34" charset="0"/>
                        </a:rPr>
                        <a:t>TWO</a:t>
                      </a:r>
                      <a:r>
                        <a:rPr lang="en-US" sz="1600" b="0" i="0" dirty="0">
                          <a:solidFill>
                            <a:srgbClr val="800000"/>
                          </a:solidFill>
                          <a:effectLst/>
                          <a:latin typeface="Tahoma" panose="020B0604030504040204" pitchFamily="34" charset="0"/>
                        </a:rPr>
                        <a:t> </a:t>
                      </a:r>
                      <a:endParaRPr lang="en-US" sz="1600" dirty="0">
                        <a:solidFill>
                          <a:srgbClr val="800000"/>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b="0" i="0" dirty="0">
                          <a:solidFill>
                            <a:srgbClr val="800000"/>
                          </a:solidFill>
                          <a:effectLst/>
                          <a:latin typeface="Tahoma" panose="020B0604030504040204" pitchFamily="34" charset="0"/>
                        </a:rPr>
                        <a:t>Memory(10110</a:t>
                      </a:r>
                      <a:r>
                        <a:rPr lang="en-US" sz="1600" b="0" i="0" baseline="-25000" dirty="0">
                          <a:solidFill>
                            <a:srgbClr val="800000"/>
                          </a:solidFill>
                          <a:effectLst/>
                          <a:latin typeface="Tahoma" panose="020B0604030504040204" pitchFamily="34" charset="0"/>
                        </a:rPr>
                        <a:t>TWO</a:t>
                      </a:r>
                      <a:r>
                        <a:rPr lang="en-US" sz="1600" b="0" i="0" dirty="0">
                          <a:solidFill>
                            <a:srgbClr val="800000"/>
                          </a:solidFill>
                          <a:effectLst/>
                          <a:latin typeface="Tahoma" panose="020B0604030504040204" pitchFamily="34" charset="0"/>
                        </a:rPr>
                        <a:t>)</a:t>
                      </a:r>
                      <a:endParaRPr lang="en-US" sz="1600" dirty="0">
                        <a:solidFill>
                          <a:srgbClr val="800000"/>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610725195"/>
                  </a:ext>
                </a:extLst>
              </a:tr>
              <a:tr h="356083">
                <a:tc>
                  <a:txBody>
                    <a:bodyPr/>
                    <a:lstStyle/>
                    <a:p>
                      <a:r>
                        <a:rPr lang="en-US" altLang="zh-CN" sz="1600" b="0" i="0" dirty="0">
                          <a:solidFill>
                            <a:srgbClr val="000000"/>
                          </a:solidFill>
                          <a:effectLst/>
                          <a:latin typeface="Times New Roman" panose="02020603050405020304" pitchFamily="18" charset="0"/>
                          <a:cs typeface="Times New Roman" panose="02020603050405020304" pitchFamily="18" charset="0"/>
                        </a:rPr>
                        <a:t>111 </a:t>
                      </a:r>
                      <a:endParaRPr lang="zh-CN" altLang="en-US" sz="160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dirty="0">
                          <a:solidFill>
                            <a:schemeClr val="tx1"/>
                          </a:solidFill>
                          <a:effectLst/>
                          <a:latin typeface="Times New Roman" panose="02020603050405020304" pitchFamily="18" charset="0"/>
                          <a:cs typeface="Times New Roman" panose="02020603050405020304" pitchFamily="18" charset="0"/>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416319359"/>
                  </a:ext>
                </a:extLst>
              </a:tr>
            </a:tbl>
          </a:graphicData>
        </a:graphic>
      </p:graphicFrame>
      <p:sp>
        <p:nvSpPr>
          <p:cNvPr id="12" name="矩形 11"/>
          <p:cNvSpPr/>
          <p:nvPr/>
        </p:nvSpPr>
        <p:spPr>
          <a:xfrm>
            <a:off x="870223" y="6279004"/>
            <a:ext cx="3240360" cy="584775"/>
          </a:xfrm>
          <a:prstGeom prst="rect">
            <a:avLst/>
          </a:prstGeom>
        </p:spPr>
        <p:txBody>
          <a:bodyPr wrap="square">
            <a:spAutoFit/>
          </a:bodyPr>
          <a:lstStyle/>
          <a:p>
            <a:r>
              <a:rPr lang="en-US" altLang="zh-CN" sz="1600" dirty="0">
                <a:solidFill>
                  <a:schemeClr val="tx1"/>
                </a:solidFill>
              </a:rPr>
              <a:t>b. After handling a miss of an address(10110</a:t>
            </a:r>
            <a:r>
              <a:rPr lang="en-US" altLang="zh-CN" sz="1600" baseline="-25000" dirty="0">
                <a:solidFill>
                  <a:schemeClr val="tx1"/>
                </a:solidFill>
              </a:rPr>
              <a:t>TWO</a:t>
            </a:r>
            <a:r>
              <a:rPr lang="en-US" altLang="zh-CN" sz="1600" dirty="0">
                <a:solidFill>
                  <a:schemeClr val="tx1"/>
                </a:solidFill>
              </a:rPr>
              <a:t>=22)</a:t>
            </a:r>
            <a:endParaRPr lang="zh-CN" altLang="en-US" sz="1600" dirty="0">
              <a:solidFill>
                <a:schemeClr val="tx1"/>
              </a:solidFill>
            </a:endParaRPr>
          </a:p>
        </p:txBody>
      </p:sp>
      <p:pic>
        <p:nvPicPr>
          <p:cNvPr id="2" name="图片 1"/>
          <p:cNvPicPr>
            <a:picLocks noChangeAspect="1"/>
          </p:cNvPicPr>
          <p:nvPr/>
        </p:nvPicPr>
        <p:blipFill>
          <a:blip r:embed="rId3"/>
          <a:stretch>
            <a:fillRect/>
          </a:stretch>
        </p:blipFill>
        <p:spPr>
          <a:xfrm>
            <a:off x="2021355" y="168725"/>
            <a:ext cx="5119597" cy="2673610"/>
          </a:xfrm>
          <a:prstGeom prst="rect">
            <a:avLst/>
          </a:prstGeom>
        </p:spPr>
      </p:pic>
      <p:graphicFrame>
        <p:nvGraphicFramePr>
          <p:cNvPr id="13" name="表格 12"/>
          <p:cNvGraphicFramePr>
            <a:graphicFrameLocks noGrp="1"/>
          </p:cNvGraphicFramePr>
          <p:nvPr>
            <p:extLst>
              <p:ext uri="{D42A27DB-BD31-4B8C-83A1-F6EECF244321}">
                <p14:modId xmlns:p14="http://schemas.microsoft.com/office/powerpoint/2010/main" val="2212454529"/>
              </p:ext>
            </p:extLst>
          </p:nvPr>
        </p:nvGraphicFramePr>
        <p:xfrm>
          <a:off x="4970932" y="2975347"/>
          <a:ext cx="3993556" cy="3219800"/>
        </p:xfrm>
        <a:graphic>
          <a:graphicData uri="http://schemas.openxmlformats.org/drawingml/2006/table">
            <a:tbl>
              <a:tblPr firstRow="1" bandRow="1">
                <a:tableStyleId>{5C22544A-7EE6-4342-B048-85BDC9FD1C3A}</a:tableStyleId>
              </a:tblPr>
              <a:tblGrid>
                <a:gridCol w="710926">
                  <a:extLst>
                    <a:ext uri="{9D8B030D-6E8A-4147-A177-3AD203B41FA5}">
                      <a16:colId xmlns:a16="http://schemas.microsoft.com/office/drawing/2014/main" val="532145945"/>
                    </a:ext>
                  </a:extLst>
                </a:gridCol>
                <a:gridCol w="432048">
                  <a:extLst>
                    <a:ext uri="{9D8B030D-6E8A-4147-A177-3AD203B41FA5}">
                      <a16:colId xmlns:a16="http://schemas.microsoft.com/office/drawing/2014/main" val="752718329"/>
                    </a:ext>
                  </a:extLst>
                </a:gridCol>
                <a:gridCol w="873250">
                  <a:extLst>
                    <a:ext uri="{9D8B030D-6E8A-4147-A177-3AD203B41FA5}">
                      <a16:colId xmlns:a16="http://schemas.microsoft.com/office/drawing/2014/main" val="913839576"/>
                    </a:ext>
                  </a:extLst>
                </a:gridCol>
                <a:gridCol w="1977332">
                  <a:extLst>
                    <a:ext uri="{9D8B030D-6E8A-4147-A177-3AD203B41FA5}">
                      <a16:colId xmlns:a16="http://schemas.microsoft.com/office/drawing/2014/main" val="34574245"/>
                    </a:ext>
                  </a:extLst>
                </a:gridCol>
              </a:tblGrid>
              <a:tr h="371136">
                <a:tc>
                  <a:txBody>
                    <a:bodyPr/>
                    <a:lstStyle/>
                    <a:p>
                      <a:r>
                        <a:rPr lang="en-US" altLang="zh-CN" sz="1600" dirty="0">
                          <a:solidFill>
                            <a:schemeClr val="tx1"/>
                          </a:solidFill>
                          <a:latin typeface="Times New Roman" panose="02020603050405020304" pitchFamily="18" charset="0"/>
                          <a:cs typeface="Times New Roman" panose="02020603050405020304" pitchFamily="18" charset="0"/>
                        </a:rPr>
                        <a:t>Index </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altLang="zh-CN" sz="1600" dirty="0">
                          <a:solidFill>
                            <a:schemeClr val="tx1"/>
                          </a:solidFill>
                          <a:latin typeface="Times New Roman" panose="02020603050405020304" pitchFamily="18" charset="0"/>
                          <a:cs typeface="Times New Roman" panose="02020603050405020304" pitchFamily="18" charset="0"/>
                        </a:rPr>
                        <a:t>V </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altLang="zh-CN" sz="1600" dirty="0">
                          <a:solidFill>
                            <a:schemeClr val="tx1"/>
                          </a:solidFill>
                          <a:latin typeface="Times New Roman" panose="02020603050405020304" pitchFamily="18" charset="0"/>
                          <a:cs typeface="Times New Roman" panose="02020603050405020304" pitchFamily="18" charset="0"/>
                        </a:rPr>
                        <a:t>Tag </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altLang="zh-CN" sz="1600" dirty="0">
                          <a:solidFill>
                            <a:schemeClr val="tx1"/>
                          </a:solidFill>
                          <a:latin typeface="Times New Roman" panose="02020603050405020304" pitchFamily="18" charset="0"/>
                          <a:cs typeface="Times New Roman" panose="02020603050405020304" pitchFamily="18" charset="0"/>
                        </a:rPr>
                        <a:t>Data </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950342314"/>
                  </a:ext>
                </a:extLst>
              </a:tr>
              <a:tr h="356083">
                <a:tc>
                  <a:txBody>
                    <a:bodyPr/>
                    <a:lstStyle/>
                    <a:p>
                      <a:r>
                        <a:rPr lang="en-US" altLang="zh-CN" sz="1600" b="0" i="0" dirty="0">
                          <a:solidFill>
                            <a:srgbClr val="000000"/>
                          </a:solidFill>
                          <a:effectLst/>
                          <a:latin typeface="Times New Roman" panose="02020603050405020304" pitchFamily="18" charset="0"/>
                          <a:cs typeface="Times New Roman" panose="02020603050405020304" pitchFamily="18" charset="0"/>
                        </a:rPr>
                        <a:t>000 </a:t>
                      </a:r>
                      <a:endParaRPr lang="zh-CN" altLang="en-US" sz="160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dirty="0">
                          <a:solidFill>
                            <a:schemeClr val="tx1"/>
                          </a:solidFill>
                          <a:effectLst/>
                          <a:latin typeface="Times New Roman" panose="02020603050405020304" pitchFamily="18" charset="0"/>
                          <a:cs typeface="Times New Roman" panose="02020603050405020304" pitchFamily="18" charset="0"/>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572815690"/>
                  </a:ext>
                </a:extLst>
              </a:tr>
              <a:tr h="356083">
                <a:tc>
                  <a:txBody>
                    <a:bodyPr/>
                    <a:lstStyle/>
                    <a:p>
                      <a:r>
                        <a:rPr lang="en-US" altLang="zh-CN" sz="1600" b="0" i="0" dirty="0">
                          <a:solidFill>
                            <a:srgbClr val="000000"/>
                          </a:solidFill>
                          <a:effectLst/>
                          <a:latin typeface="Times New Roman" panose="02020603050405020304" pitchFamily="18" charset="0"/>
                          <a:cs typeface="Times New Roman" panose="02020603050405020304" pitchFamily="18" charset="0"/>
                        </a:rPr>
                        <a:t>001 </a:t>
                      </a:r>
                      <a:endParaRPr lang="zh-CN" altLang="en-US" sz="160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effectLst/>
                          <a:latin typeface="Times New Roman" panose="02020603050405020304" pitchFamily="18" charset="0"/>
                          <a:cs typeface="Times New Roman" panose="02020603050405020304" pitchFamily="18" charset="0"/>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060700460"/>
                  </a:ext>
                </a:extLst>
              </a:tr>
              <a:tr h="356083">
                <a:tc>
                  <a:txBody>
                    <a:bodyPr/>
                    <a:lstStyle/>
                    <a:p>
                      <a:r>
                        <a:rPr lang="en-US" altLang="zh-CN" sz="1600" b="0" i="0" dirty="0">
                          <a:solidFill>
                            <a:srgbClr val="800000"/>
                          </a:solidFill>
                          <a:effectLst/>
                          <a:latin typeface="Times New Roman" panose="02020603050405020304" pitchFamily="18" charset="0"/>
                          <a:cs typeface="Times New Roman" panose="02020603050405020304" pitchFamily="18" charset="0"/>
                        </a:rPr>
                        <a:t>010 </a:t>
                      </a:r>
                      <a:endParaRPr lang="zh-CN" altLang="en-US" sz="1600" dirty="0">
                        <a:solidFill>
                          <a:srgbClr val="8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dirty="0">
                          <a:solidFill>
                            <a:srgbClr val="800000"/>
                          </a:solidFill>
                          <a:effectLst/>
                          <a:latin typeface="Times New Roman" panose="02020603050405020304" pitchFamily="18" charset="0"/>
                          <a:cs typeface="Times New Roman" panose="02020603050405020304" pitchFamily="18" charset="0"/>
                        </a:rPr>
                        <a: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dirty="0">
                          <a:solidFill>
                            <a:srgbClr val="800000"/>
                          </a:solidFill>
                          <a:effectLst/>
                          <a:latin typeface="Times New Roman" panose="02020603050405020304" pitchFamily="18" charset="0"/>
                          <a:cs typeface="Times New Roman" panose="02020603050405020304" pitchFamily="18" charset="0"/>
                        </a:rPr>
                        <a:t>11</a:t>
                      </a:r>
                      <a:r>
                        <a:rPr lang="en-US" sz="1600" baseline="-25000" dirty="0">
                          <a:solidFill>
                            <a:srgbClr val="800000"/>
                          </a:solidFill>
                          <a:effectLst/>
                          <a:latin typeface="Times New Roman" panose="02020603050405020304" pitchFamily="18" charset="0"/>
                          <a:cs typeface="Times New Roman" panose="02020603050405020304" pitchFamily="18" charset="0"/>
                        </a:rPr>
                        <a:t>TWO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i="0" dirty="0">
                          <a:solidFill>
                            <a:srgbClr val="800000"/>
                          </a:solidFill>
                          <a:effectLst/>
                          <a:latin typeface="Tahoma" panose="020B0604030504040204" pitchFamily="34" charset="0"/>
                        </a:rPr>
                        <a:t>Memory(11010</a:t>
                      </a:r>
                      <a:r>
                        <a:rPr lang="en-US" altLang="zh-CN" sz="1600" b="0" i="0" baseline="-25000" dirty="0">
                          <a:solidFill>
                            <a:srgbClr val="800000"/>
                          </a:solidFill>
                          <a:effectLst/>
                          <a:latin typeface="Tahoma" panose="020B0604030504040204" pitchFamily="34" charset="0"/>
                        </a:rPr>
                        <a:t>TWO</a:t>
                      </a:r>
                      <a:r>
                        <a:rPr lang="en-US" altLang="zh-CN" sz="1600" b="0" i="0" dirty="0">
                          <a:solidFill>
                            <a:srgbClr val="800000"/>
                          </a:solidFill>
                          <a:effectLst/>
                          <a:latin typeface="Tahoma" panose="020B0604030504040204" pitchFamily="34" charset="0"/>
                        </a:rPr>
                        <a:t>)</a:t>
                      </a:r>
                      <a:endParaRPr lang="en-US" altLang="zh-CN" sz="1600" dirty="0">
                        <a:solidFill>
                          <a:srgbClr val="800000"/>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4076712202"/>
                  </a:ext>
                </a:extLst>
              </a:tr>
              <a:tr h="356083">
                <a:tc>
                  <a:txBody>
                    <a:bodyPr/>
                    <a:lstStyle/>
                    <a:p>
                      <a:r>
                        <a:rPr lang="en-US" altLang="zh-CN" sz="1600" b="0" i="0" dirty="0">
                          <a:solidFill>
                            <a:srgbClr val="000000"/>
                          </a:solidFill>
                          <a:effectLst/>
                          <a:latin typeface="Times New Roman" panose="02020603050405020304" pitchFamily="18" charset="0"/>
                          <a:cs typeface="Times New Roman" panose="02020603050405020304" pitchFamily="18" charset="0"/>
                        </a:rPr>
                        <a:t>011 </a:t>
                      </a:r>
                      <a:endParaRPr lang="zh-CN" altLang="en-US" sz="160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dirty="0">
                          <a:solidFill>
                            <a:schemeClr val="tx1"/>
                          </a:solidFill>
                          <a:effectLst/>
                          <a:latin typeface="Times New Roman" panose="02020603050405020304" pitchFamily="18" charset="0"/>
                          <a:cs typeface="Times New Roman" panose="02020603050405020304" pitchFamily="18" charset="0"/>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dirty="0">
                        <a:solidFill>
                          <a:schemeClr val="accent2"/>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291723139"/>
                  </a:ext>
                </a:extLst>
              </a:tr>
              <a:tr h="356083">
                <a:tc>
                  <a:txBody>
                    <a:bodyPr/>
                    <a:lstStyle/>
                    <a:p>
                      <a:r>
                        <a:rPr lang="en-US" altLang="zh-CN" sz="1600" b="0" i="0" dirty="0">
                          <a:solidFill>
                            <a:srgbClr val="000000"/>
                          </a:solidFill>
                          <a:effectLst/>
                          <a:latin typeface="Times New Roman" panose="02020603050405020304" pitchFamily="18" charset="0"/>
                          <a:cs typeface="Times New Roman" panose="02020603050405020304" pitchFamily="18" charset="0"/>
                        </a:rPr>
                        <a:t>100 </a:t>
                      </a:r>
                      <a:endParaRPr lang="zh-CN" altLang="en-US" sz="160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dirty="0">
                          <a:solidFill>
                            <a:schemeClr val="tx1"/>
                          </a:solidFill>
                          <a:effectLst/>
                          <a:latin typeface="Times New Roman" panose="02020603050405020304" pitchFamily="18" charset="0"/>
                          <a:cs typeface="Times New Roman" panose="02020603050405020304" pitchFamily="18" charset="0"/>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20612622"/>
                  </a:ext>
                </a:extLst>
              </a:tr>
              <a:tr h="356083">
                <a:tc>
                  <a:txBody>
                    <a:bodyPr/>
                    <a:lstStyle/>
                    <a:p>
                      <a:r>
                        <a:rPr lang="en-US" altLang="zh-CN" sz="1600" b="0" i="0" dirty="0">
                          <a:solidFill>
                            <a:srgbClr val="000000"/>
                          </a:solidFill>
                          <a:effectLst/>
                          <a:latin typeface="Times New Roman" panose="02020603050405020304" pitchFamily="18" charset="0"/>
                          <a:cs typeface="Times New Roman" panose="02020603050405020304" pitchFamily="18" charset="0"/>
                        </a:rPr>
                        <a:t>101 </a:t>
                      </a:r>
                      <a:endParaRPr lang="zh-CN" altLang="en-US" sz="160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dirty="0">
                          <a:solidFill>
                            <a:schemeClr val="tx1"/>
                          </a:solidFill>
                          <a:effectLst/>
                          <a:latin typeface="Times New Roman" panose="02020603050405020304" pitchFamily="18" charset="0"/>
                          <a:cs typeface="Times New Roman" panose="02020603050405020304" pitchFamily="18" charset="0"/>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444574540"/>
                  </a:ext>
                </a:extLst>
              </a:tr>
              <a:tr h="356083">
                <a:tc>
                  <a:txBody>
                    <a:bodyPr/>
                    <a:lstStyle/>
                    <a:p>
                      <a:r>
                        <a:rPr lang="en-US" altLang="zh-CN" sz="1600" b="0" i="0" dirty="0">
                          <a:solidFill>
                            <a:schemeClr val="tx1"/>
                          </a:solidFill>
                          <a:effectLst/>
                          <a:latin typeface="Times New Roman" panose="02020603050405020304" pitchFamily="18" charset="0"/>
                          <a:cs typeface="Times New Roman" panose="02020603050405020304" pitchFamily="18" charset="0"/>
                        </a:rPr>
                        <a:t>110 </a:t>
                      </a:r>
                      <a:endParaRPr lang="zh-CN" altLang="en-US" sz="1600"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dirty="0">
                          <a:solidFill>
                            <a:schemeClr val="tx1"/>
                          </a:solidFill>
                          <a:effectLst/>
                          <a:latin typeface="Times New Roman" panose="02020603050405020304" pitchFamily="18" charset="0"/>
                          <a:cs typeface="Times New Roman" panose="02020603050405020304" pitchFamily="18" charset="0"/>
                        </a:rPr>
                        <a: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b="0" i="0" dirty="0">
                          <a:solidFill>
                            <a:schemeClr val="tx1"/>
                          </a:solidFill>
                          <a:effectLst/>
                          <a:latin typeface="Tahoma" panose="020B0604030504040204" pitchFamily="34" charset="0"/>
                        </a:rPr>
                        <a:t>10</a:t>
                      </a:r>
                      <a:r>
                        <a:rPr lang="en-US" sz="1600" b="0" i="0" baseline="-25000" dirty="0">
                          <a:solidFill>
                            <a:schemeClr val="tx1"/>
                          </a:solidFill>
                          <a:effectLst/>
                          <a:latin typeface="Tahoma" panose="020B0604030504040204" pitchFamily="34" charset="0"/>
                        </a:rPr>
                        <a:t>TWO</a:t>
                      </a:r>
                      <a:r>
                        <a:rPr lang="en-US" sz="1600" b="0" i="0" dirty="0">
                          <a:solidFill>
                            <a:schemeClr val="tx1"/>
                          </a:solidFill>
                          <a:effectLst/>
                          <a:latin typeface="Tahoma" panose="020B0604030504040204" pitchFamily="34" charset="0"/>
                        </a:rPr>
                        <a:t> </a:t>
                      </a:r>
                      <a:endParaRPr lang="en-US" sz="1600"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b="0" i="0" dirty="0">
                          <a:solidFill>
                            <a:schemeClr val="tx1"/>
                          </a:solidFill>
                          <a:effectLst/>
                          <a:latin typeface="Tahoma" panose="020B0604030504040204" pitchFamily="34" charset="0"/>
                        </a:rPr>
                        <a:t>Memory(10110</a:t>
                      </a:r>
                      <a:r>
                        <a:rPr lang="en-US" sz="1600" b="0" i="0" baseline="-25000" dirty="0">
                          <a:solidFill>
                            <a:schemeClr val="tx1"/>
                          </a:solidFill>
                          <a:effectLst/>
                          <a:latin typeface="Tahoma" panose="020B0604030504040204" pitchFamily="34" charset="0"/>
                        </a:rPr>
                        <a:t>TWO</a:t>
                      </a:r>
                      <a:r>
                        <a:rPr lang="en-US" sz="1600" b="0" i="0" dirty="0">
                          <a:solidFill>
                            <a:schemeClr val="tx1"/>
                          </a:solidFill>
                          <a:effectLst/>
                          <a:latin typeface="Tahoma" panose="020B0604030504040204" pitchFamily="34" charset="0"/>
                        </a:rPr>
                        <a:t>)</a:t>
                      </a:r>
                      <a:endParaRPr lang="en-US" sz="1600"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610725195"/>
                  </a:ext>
                </a:extLst>
              </a:tr>
              <a:tr h="356083">
                <a:tc>
                  <a:txBody>
                    <a:bodyPr/>
                    <a:lstStyle/>
                    <a:p>
                      <a:r>
                        <a:rPr lang="en-US" altLang="zh-CN" sz="1600" b="0" i="0" dirty="0">
                          <a:solidFill>
                            <a:srgbClr val="000000"/>
                          </a:solidFill>
                          <a:effectLst/>
                          <a:latin typeface="Times New Roman" panose="02020603050405020304" pitchFamily="18" charset="0"/>
                          <a:cs typeface="Times New Roman" panose="02020603050405020304" pitchFamily="18" charset="0"/>
                        </a:rPr>
                        <a:t>111 </a:t>
                      </a:r>
                      <a:endParaRPr lang="zh-CN" altLang="en-US" sz="160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dirty="0">
                          <a:solidFill>
                            <a:schemeClr val="tx1"/>
                          </a:solidFill>
                          <a:effectLst/>
                          <a:latin typeface="Times New Roman" panose="02020603050405020304" pitchFamily="18" charset="0"/>
                          <a:cs typeface="Times New Roman" panose="02020603050405020304" pitchFamily="18" charset="0"/>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416319359"/>
                  </a:ext>
                </a:extLst>
              </a:tr>
            </a:tbl>
          </a:graphicData>
        </a:graphic>
      </p:graphicFrame>
      <p:sp>
        <p:nvSpPr>
          <p:cNvPr id="14" name="矩形 13"/>
          <p:cNvSpPr/>
          <p:nvPr/>
        </p:nvSpPr>
        <p:spPr>
          <a:xfrm>
            <a:off x="5198885" y="6275066"/>
            <a:ext cx="3240360" cy="584775"/>
          </a:xfrm>
          <a:prstGeom prst="rect">
            <a:avLst/>
          </a:prstGeom>
        </p:spPr>
        <p:txBody>
          <a:bodyPr wrap="square">
            <a:spAutoFit/>
          </a:bodyPr>
          <a:lstStyle/>
          <a:p>
            <a:r>
              <a:rPr lang="en-US" altLang="zh-CN" sz="1600" dirty="0">
                <a:solidFill>
                  <a:schemeClr val="tx1"/>
                </a:solidFill>
              </a:rPr>
              <a:t>C. After handling a miss of an address(</a:t>
            </a:r>
            <a:r>
              <a:rPr lang="en-US" altLang="zh-CN" sz="1600" b="0" dirty="0">
                <a:solidFill>
                  <a:schemeClr val="tx1"/>
                </a:solidFill>
                <a:latin typeface="Tahoma" panose="020B0604030504040204" pitchFamily="34" charset="0"/>
              </a:rPr>
              <a:t>11010</a:t>
            </a:r>
            <a:r>
              <a:rPr lang="en-US" altLang="zh-CN" sz="1600" b="0" baseline="-25000" dirty="0">
                <a:solidFill>
                  <a:schemeClr val="tx1"/>
                </a:solidFill>
                <a:latin typeface="Tahoma" panose="020B0604030504040204" pitchFamily="34" charset="0"/>
              </a:rPr>
              <a:t>TWO</a:t>
            </a:r>
            <a:r>
              <a:rPr lang="en-US" altLang="zh-CN" sz="1600" dirty="0">
                <a:solidFill>
                  <a:schemeClr val="tx1"/>
                </a:solidFill>
              </a:rPr>
              <a:t>=26)</a:t>
            </a:r>
            <a:endParaRPr lang="zh-CN" altLang="en-US" sz="1600" dirty="0">
              <a:solidFill>
                <a:schemeClr val="tx1"/>
              </a:solidFill>
            </a:endParaRPr>
          </a:p>
        </p:txBody>
      </p:sp>
      <p:sp>
        <p:nvSpPr>
          <p:cNvPr id="15" name="右箭头 14"/>
          <p:cNvSpPr/>
          <p:nvPr/>
        </p:nvSpPr>
        <p:spPr bwMode="auto">
          <a:xfrm>
            <a:off x="4457567" y="4392839"/>
            <a:ext cx="474473" cy="384816"/>
          </a:xfrm>
          <a:prstGeom prst="rightArrow">
            <a:avLst/>
          </a:prstGeom>
          <a:noFill/>
          <a:ln w="12700" cap="flat" cmpd="sng" algn="ctr">
            <a:solidFill>
              <a:schemeClr val="tx1"/>
            </a:solidFill>
            <a:prstDash val="solid"/>
            <a:round/>
            <a:headEnd type="none" w="med" len="med"/>
            <a:tailEnd type="none" w="med" len="med"/>
          </a:ln>
        </p:spPr>
        <p:txBody>
          <a:bodyPr vert="horz" wrap="square" lIns="90000" tIns="46800" rIns="90000" bIns="46800" numCol="1" rtlCol="0" anchor="t" anchorCtr="0" compatLnSpc="1">
            <a:spAutoFit/>
          </a:bodyPr>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400" b="1" i="0" u="none" strike="noStrike" cap="none" normalizeH="0" baseline="0">
              <a:ln>
                <a:noFill/>
              </a:ln>
              <a:solidFill>
                <a:schemeClr val="accent1"/>
              </a:solidFill>
              <a:effectLst/>
              <a:latin typeface="Arial" panose="020B0604020202020204" pitchFamily="34" charset="0"/>
            </a:endParaRPr>
          </a:p>
        </p:txBody>
      </p:sp>
    </p:spTree>
    <p:extLst>
      <p:ext uri="{BB962C8B-B14F-4D97-AF65-F5344CB8AC3E}">
        <p14:creationId xmlns:p14="http://schemas.microsoft.com/office/powerpoint/2010/main" val="29990769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4268797" cy="479747"/>
          </a:xfrm>
        </p:spPr>
        <p:txBody>
          <a:bodyPr/>
          <a:lstStyle/>
          <a:p>
            <a:r>
              <a:rPr lang="en-US" altLang="zh-CN" sz="3200" dirty="0">
                <a:solidFill>
                  <a:srgbClr val="800000"/>
                </a:solidFill>
                <a:latin typeface="Times New Roman" panose="02020603050405020304" pitchFamily="18" charset="0"/>
                <a:ea typeface="宋体" panose="02010600030101010101" pitchFamily="2" charset="-122"/>
              </a:rPr>
              <a:t>4.2 The Basic of Caches</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 name="矩形 5"/>
          <p:cNvSpPr/>
          <p:nvPr/>
        </p:nvSpPr>
        <p:spPr>
          <a:xfrm>
            <a:off x="124976" y="1268760"/>
            <a:ext cx="8690867" cy="1169551"/>
          </a:xfrm>
          <a:prstGeom prst="rect">
            <a:avLst/>
          </a:prstGeom>
        </p:spPr>
        <p:txBody>
          <a:bodyPr wrap="square">
            <a:spAutoFit/>
          </a:bodyPr>
          <a:lstStyle/>
          <a:p>
            <a:pPr marL="457200" indent="-457200" algn="just">
              <a:lnSpc>
                <a:spcPts val="2800"/>
              </a:lnSpc>
              <a:spcBef>
                <a:spcPts val="0"/>
              </a:spcBef>
              <a:buFont typeface="Symbol" panose="05050102010706020507" pitchFamily="18" charset="2"/>
              <a:buChar char="¨"/>
            </a:pP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Figure 4.9: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The each contents are shown after each reference request that misses, with the index and tag fields shown in binary.</a:t>
            </a:r>
          </a:p>
        </p:txBody>
      </p:sp>
      <p:graphicFrame>
        <p:nvGraphicFramePr>
          <p:cNvPr id="11" name="表格 10"/>
          <p:cNvGraphicFramePr>
            <a:graphicFrameLocks noGrp="1"/>
          </p:cNvGraphicFramePr>
          <p:nvPr>
            <p:extLst>
              <p:ext uri="{D42A27DB-BD31-4B8C-83A1-F6EECF244321}">
                <p14:modId xmlns:p14="http://schemas.microsoft.com/office/powerpoint/2010/main" val="822782457"/>
              </p:ext>
            </p:extLst>
          </p:nvPr>
        </p:nvGraphicFramePr>
        <p:xfrm>
          <a:off x="339233" y="2808640"/>
          <a:ext cx="3993556" cy="3219800"/>
        </p:xfrm>
        <a:graphic>
          <a:graphicData uri="http://schemas.openxmlformats.org/drawingml/2006/table">
            <a:tbl>
              <a:tblPr firstRow="1" bandRow="1">
                <a:tableStyleId>{5C22544A-7EE6-4342-B048-85BDC9FD1C3A}</a:tableStyleId>
              </a:tblPr>
              <a:tblGrid>
                <a:gridCol w="710926">
                  <a:extLst>
                    <a:ext uri="{9D8B030D-6E8A-4147-A177-3AD203B41FA5}">
                      <a16:colId xmlns:a16="http://schemas.microsoft.com/office/drawing/2014/main" val="532145945"/>
                    </a:ext>
                  </a:extLst>
                </a:gridCol>
                <a:gridCol w="432048">
                  <a:extLst>
                    <a:ext uri="{9D8B030D-6E8A-4147-A177-3AD203B41FA5}">
                      <a16:colId xmlns:a16="http://schemas.microsoft.com/office/drawing/2014/main" val="752718329"/>
                    </a:ext>
                  </a:extLst>
                </a:gridCol>
                <a:gridCol w="873250">
                  <a:extLst>
                    <a:ext uri="{9D8B030D-6E8A-4147-A177-3AD203B41FA5}">
                      <a16:colId xmlns:a16="http://schemas.microsoft.com/office/drawing/2014/main" val="913839576"/>
                    </a:ext>
                  </a:extLst>
                </a:gridCol>
                <a:gridCol w="1977332">
                  <a:extLst>
                    <a:ext uri="{9D8B030D-6E8A-4147-A177-3AD203B41FA5}">
                      <a16:colId xmlns:a16="http://schemas.microsoft.com/office/drawing/2014/main" val="34574245"/>
                    </a:ext>
                  </a:extLst>
                </a:gridCol>
              </a:tblGrid>
              <a:tr h="371136">
                <a:tc>
                  <a:txBody>
                    <a:bodyPr/>
                    <a:lstStyle/>
                    <a:p>
                      <a:r>
                        <a:rPr lang="en-US" altLang="zh-CN" sz="1600" dirty="0">
                          <a:solidFill>
                            <a:schemeClr val="tx1"/>
                          </a:solidFill>
                          <a:latin typeface="Times New Roman" panose="02020603050405020304" pitchFamily="18" charset="0"/>
                          <a:cs typeface="Times New Roman" panose="02020603050405020304" pitchFamily="18" charset="0"/>
                        </a:rPr>
                        <a:t>Index </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altLang="zh-CN" sz="1600" dirty="0">
                          <a:solidFill>
                            <a:schemeClr val="tx1"/>
                          </a:solidFill>
                          <a:latin typeface="Times New Roman" panose="02020603050405020304" pitchFamily="18" charset="0"/>
                          <a:cs typeface="Times New Roman" panose="02020603050405020304" pitchFamily="18" charset="0"/>
                        </a:rPr>
                        <a:t>V </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altLang="zh-CN" sz="1600" dirty="0">
                          <a:solidFill>
                            <a:schemeClr val="tx1"/>
                          </a:solidFill>
                          <a:latin typeface="Times New Roman" panose="02020603050405020304" pitchFamily="18" charset="0"/>
                          <a:cs typeface="Times New Roman" panose="02020603050405020304" pitchFamily="18" charset="0"/>
                        </a:rPr>
                        <a:t>Tag </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altLang="zh-CN" sz="1600" dirty="0">
                          <a:solidFill>
                            <a:schemeClr val="tx1"/>
                          </a:solidFill>
                          <a:latin typeface="Times New Roman" panose="02020603050405020304" pitchFamily="18" charset="0"/>
                          <a:cs typeface="Times New Roman" panose="02020603050405020304" pitchFamily="18" charset="0"/>
                        </a:rPr>
                        <a:t>Data </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950342314"/>
                  </a:ext>
                </a:extLst>
              </a:tr>
              <a:tr h="356083">
                <a:tc>
                  <a:txBody>
                    <a:bodyPr/>
                    <a:lstStyle/>
                    <a:p>
                      <a:r>
                        <a:rPr lang="en-US" altLang="zh-CN" sz="1600" b="0" i="0" dirty="0">
                          <a:solidFill>
                            <a:srgbClr val="000000"/>
                          </a:solidFill>
                          <a:effectLst/>
                          <a:latin typeface="Times New Roman" panose="02020603050405020304" pitchFamily="18" charset="0"/>
                          <a:cs typeface="Times New Roman" panose="02020603050405020304" pitchFamily="18" charset="0"/>
                        </a:rPr>
                        <a:t>000 </a:t>
                      </a:r>
                      <a:endParaRPr lang="zh-CN" altLang="en-US" sz="160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dirty="0">
                          <a:solidFill>
                            <a:schemeClr val="tx1"/>
                          </a:solidFill>
                          <a:effectLst/>
                          <a:latin typeface="Times New Roman" panose="02020603050405020304" pitchFamily="18" charset="0"/>
                          <a:cs typeface="Times New Roman" panose="02020603050405020304" pitchFamily="18" charset="0"/>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572815690"/>
                  </a:ext>
                </a:extLst>
              </a:tr>
              <a:tr h="356083">
                <a:tc>
                  <a:txBody>
                    <a:bodyPr/>
                    <a:lstStyle/>
                    <a:p>
                      <a:r>
                        <a:rPr lang="en-US" altLang="zh-CN" sz="1600" b="0" i="0" dirty="0">
                          <a:solidFill>
                            <a:srgbClr val="000000"/>
                          </a:solidFill>
                          <a:effectLst/>
                          <a:latin typeface="Times New Roman" panose="02020603050405020304" pitchFamily="18" charset="0"/>
                          <a:cs typeface="Times New Roman" panose="02020603050405020304" pitchFamily="18" charset="0"/>
                        </a:rPr>
                        <a:t>001 </a:t>
                      </a:r>
                      <a:endParaRPr lang="zh-CN" altLang="en-US" sz="160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effectLst/>
                          <a:latin typeface="Times New Roman" panose="02020603050405020304" pitchFamily="18" charset="0"/>
                          <a:cs typeface="Times New Roman" panose="02020603050405020304" pitchFamily="18" charset="0"/>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060700460"/>
                  </a:ext>
                </a:extLst>
              </a:tr>
              <a:tr h="356083">
                <a:tc>
                  <a:txBody>
                    <a:bodyPr/>
                    <a:lstStyle/>
                    <a:p>
                      <a:r>
                        <a:rPr lang="en-US" altLang="zh-CN" sz="1600" b="0" i="0" dirty="0">
                          <a:solidFill>
                            <a:srgbClr val="800000"/>
                          </a:solidFill>
                          <a:effectLst/>
                          <a:latin typeface="Times New Roman" panose="02020603050405020304" pitchFamily="18" charset="0"/>
                          <a:cs typeface="Times New Roman" panose="02020603050405020304" pitchFamily="18" charset="0"/>
                        </a:rPr>
                        <a:t>010 </a:t>
                      </a:r>
                      <a:endParaRPr lang="zh-CN" altLang="en-US" sz="1600" dirty="0">
                        <a:solidFill>
                          <a:srgbClr val="8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dirty="0">
                          <a:solidFill>
                            <a:srgbClr val="800000"/>
                          </a:solidFill>
                          <a:effectLst/>
                          <a:latin typeface="Times New Roman" panose="02020603050405020304" pitchFamily="18" charset="0"/>
                          <a:cs typeface="Times New Roman" panose="02020603050405020304" pitchFamily="18" charset="0"/>
                        </a:rPr>
                        <a: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dirty="0">
                          <a:solidFill>
                            <a:srgbClr val="800000"/>
                          </a:solidFill>
                          <a:effectLst/>
                          <a:latin typeface="Times New Roman" panose="02020603050405020304" pitchFamily="18" charset="0"/>
                          <a:cs typeface="Times New Roman" panose="02020603050405020304" pitchFamily="18" charset="0"/>
                        </a:rPr>
                        <a:t>11</a:t>
                      </a:r>
                      <a:r>
                        <a:rPr lang="en-US" sz="1600" baseline="-25000" dirty="0">
                          <a:solidFill>
                            <a:srgbClr val="800000"/>
                          </a:solidFill>
                          <a:effectLst/>
                          <a:latin typeface="Times New Roman" panose="02020603050405020304" pitchFamily="18" charset="0"/>
                          <a:cs typeface="Times New Roman" panose="02020603050405020304" pitchFamily="18" charset="0"/>
                        </a:rPr>
                        <a:t>TWO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i="0" dirty="0">
                          <a:solidFill>
                            <a:srgbClr val="800000"/>
                          </a:solidFill>
                          <a:effectLst/>
                          <a:latin typeface="Tahoma" panose="020B0604030504040204" pitchFamily="34" charset="0"/>
                        </a:rPr>
                        <a:t>Memory(11010</a:t>
                      </a:r>
                      <a:r>
                        <a:rPr lang="en-US" altLang="zh-CN" sz="1600" b="0" i="0" baseline="-25000" dirty="0">
                          <a:solidFill>
                            <a:srgbClr val="800000"/>
                          </a:solidFill>
                          <a:effectLst/>
                          <a:latin typeface="Tahoma" panose="020B0604030504040204" pitchFamily="34" charset="0"/>
                        </a:rPr>
                        <a:t>TWO</a:t>
                      </a:r>
                      <a:r>
                        <a:rPr lang="en-US" altLang="zh-CN" sz="1600" b="0" i="0" dirty="0">
                          <a:solidFill>
                            <a:srgbClr val="800000"/>
                          </a:solidFill>
                          <a:effectLst/>
                          <a:latin typeface="Tahoma" panose="020B0604030504040204" pitchFamily="34" charset="0"/>
                        </a:rPr>
                        <a:t>)</a:t>
                      </a:r>
                      <a:endParaRPr lang="en-US" altLang="zh-CN" sz="1600" dirty="0">
                        <a:solidFill>
                          <a:srgbClr val="800000"/>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4076712202"/>
                  </a:ext>
                </a:extLst>
              </a:tr>
              <a:tr h="356083">
                <a:tc>
                  <a:txBody>
                    <a:bodyPr/>
                    <a:lstStyle/>
                    <a:p>
                      <a:r>
                        <a:rPr lang="en-US" altLang="zh-CN" sz="1600" b="0" i="0" dirty="0">
                          <a:solidFill>
                            <a:srgbClr val="000000"/>
                          </a:solidFill>
                          <a:effectLst/>
                          <a:latin typeface="Times New Roman" panose="02020603050405020304" pitchFamily="18" charset="0"/>
                          <a:cs typeface="Times New Roman" panose="02020603050405020304" pitchFamily="18" charset="0"/>
                        </a:rPr>
                        <a:t>011 </a:t>
                      </a:r>
                      <a:endParaRPr lang="zh-CN" altLang="en-US" sz="160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dirty="0">
                          <a:solidFill>
                            <a:schemeClr val="tx1"/>
                          </a:solidFill>
                          <a:effectLst/>
                          <a:latin typeface="Times New Roman" panose="02020603050405020304" pitchFamily="18" charset="0"/>
                          <a:cs typeface="Times New Roman" panose="02020603050405020304" pitchFamily="18" charset="0"/>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dirty="0">
                        <a:solidFill>
                          <a:schemeClr val="accent2"/>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291723139"/>
                  </a:ext>
                </a:extLst>
              </a:tr>
              <a:tr h="356083">
                <a:tc>
                  <a:txBody>
                    <a:bodyPr/>
                    <a:lstStyle/>
                    <a:p>
                      <a:r>
                        <a:rPr lang="en-US" altLang="zh-CN" sz="1600" b="0" i="0" dirty="0">
                          <a:solidFill>
                            <a:srgbClr val="000000"/>
                          </a:solidFill>
                          <a:effectLst/>
                          <a:latin typeface="Times New Roman" panose="02020603050405020304" pitchFamily="18" charset="0"/>
                          <a:cs typeface="Times New Roman" panose="02020603050405020304" pitchFamily="18" charset="0"/>
                        </a:rPr>
                        <a:t>100 </a:t>
                      </a:r>
                      <a:endParaRPr lang="zh-CN" altLang="en-US" sz="160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dirty="0">
                          <a:solidFill>
                            <a:schemeClr val="tx1"/>
                          </a:solidFill>
                          <a:effectLst/>
                          <a:latin typeface="Times New Roman" panose="02020603050405020304" pitchFamily="18" charset="0"/>
                          <a:cs typeface="Times New Roman" panose="02020603050405020304" pitchFamily="18" charset="0"/>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20612622"/>
                  </a:ext>
                </a:extLst>
              </a:tr>
              <a:tr h="356083">
                <a:tc>
                  <a:txBody>
                    <a:bodyPr/>
                    <a:lstStyle/>
                    <a:p>
                      <a:r>
                        <a:rPr lang="en-US" altLang="zh-CN" sz="1600" b="0" i="0" dirty="0">
                          <a:solidFill>
                            <a:srgbClr val="000000"/>
                          </a:solidFill>
                          <a:effectLst/>
                          <a:latin typeface="Times New Roman" panose="02020603050405020304" pitchFamily="18" charset="0"/>
                          <a:cs typeface="Times New Roman" panose="02020603050405020304" pitchFamily="18" charset="0"/>
                        </a:rPr>
                        <a:t>101 </a:t>
                      </a:r>
                      <a:endParaRPr lang="zh-CN" altLang="en-US" sz="160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dirty="0">
                          <a:solidFill>
                            <a:schemeClr val="tx1"/>
                          </a:solidFill>
                          <a:effectLst/>
                          <a:latin typeface="Times New Roman" panose="02020603050405020304" pitchFamily="18" charset="0"/>
                          <a:cs typeface="Times New Roman" panose="02020603050405020304" pitchFamily="18" charset="0"/>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444574540"/>
                  </a:ext>
                </a:extLst>
              </a:tr>
              <a:tr h="356083">
                <a:tc>
                  <a:txBody>
                    <a:bodyPr/>
                    <a:lstStyle/>
                    <a:p>
                      <a:r>
                        <a:rPr lang="en-US" altLang="zh-CN" sz="1600" b="0" i="0" dirty="0">
                          <a:solidFill>
                            <a:schemeClr val="tx1"/>
                          </a:solidFill>
                          <a:effectLst/>
                          <a:latin typeface="Times New Roman" panose="02020603050405020304" pitchFamily="18" charset="0"/>
                          <a:cs typeface="Times New Roman" panose="02020603050405020304" pitchFamily="18" charset="0"/>
                        </a:rPr>
                        <a:t>110 </a:t>
                      </a:r>
                      <a:endParaRPr lang="zh-CN" altLang="en-US" sz="1600"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dirty="0">
                          <a:solidFill>
                            <a:schemeClr val="tx1"/>
                          </a:solidFill>
                          <a:effectLst/>
                          <a:latin typeface="Times New Roman" panose="02020603050405020304" pitchFamily="18" charset="0"/>
                          <a:cs typeface="Times New Roman" panose="02020603050405020304" pitchFamily="18" charset="0"/>
                        </a:rPr>
                        <a: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b="0" i="0" dirty="0">
                          <a:solidFill>
                            <a:schemeClr val="tx1"/>
                          </a:solidFill>
                          <a:effectLst/>
                          <a:latin typeface="Tahoma" panose="020B0604030504040204" pitchFamily="34" charset="0"/>
                        </a:rPr>
                        <a:t>10</a:t>
                      </a:r>
                      <a:r>
                        <a:rPr lang="en-US" sz="1600" b="0" i="0" baseline="-25000" dirty="0">
                          <a:solidFill>
                            <a:schemeClr val="tx1"/>
                          </a:solidFill>
                          <a:effectLst/>
                          <a:latin typeface="Tahoma" panose="020B0604030504040204" pitchFamily="34" charset="0"/>
                        </a:rPr>
                        <a:t>TWO</a:t>
                      </a:r>
                      <a:r>
                        <a:rPr lang="en-US" sz="1600" b="0" i="0" dirty="0">
                          <a:solidFill>
                            <a:schemeClr val="tx1"/>
                          </a:solidFill>
                          <a:effectLst/>
                          <a:latin typeface="Tahoma" panose="020B0604030504040204" pitchFamily="34" charset="0"/>
                        </a:rPr>
                        <a:t> </a:t>
                      </a:r>
                      <a:endParaRPr lang="en-US" sz="1600"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b="0" i="0" dirty="0">
                          <a:solidFill>
                            <a:schemeClr val="tx1"/>
                          </a:solidFill>
                          <a:effectLst/>
                          <a:latin typeface="Tahoma" panose="020B0604030504040204" pitchFamily="34" charset="0"/>
                        </a:rPr>
                        <a:t>Memory(10110</a:t>
                      </a:r>
                      <a:r>
                        <a:rPr lang="en-US" sz="1600" b="0" i="0" baseline="-25000" dirty="0">
                          <a:solidFill>
                            <a:schemeClr val="tx1"/>
                          </a:solidFill>
                          <a:effectLst/>
                          <a:latin typeface="Tahoma" panose="020B0604030504040204" pitchFamily="34" charset="0"/>
                        </a:rPr>
                        <a:t>TWO</a:t>
                      </a:r>
                      <a:r>
                        <a:rPr lang="en-US" sz="1600" b="0" i="0" dirty="0">
                          <a:solidFill>
                            <a:schemeClr val="tx1"/>
                          </a:solidFill>
                          <a:effectLst/>
                          <a:latin typeface="Tahoma" panose="020B0604030504040204" pitchFamily="34" charset="0"/>
                        </a:rPr>
                        <a:t>)</a:t>
                      </a:r>
                      <a:endParaRPr lang="en-US" sz="1600"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610725195"/>
                  </a:ext>
                </a:extLst>
              </a:tr>
              <a:tr h="356083">
                <a:tc>
                  <a:txBody>
                    <a:bodyPr/>
                    <a:lstStyle/>
                    <a:p>
                      <a:r>
                        <a:rPr lang="en-US" altLang="zh-CN" sz="1600" b="0" i="0" dirty="0">
                          <a:solidFill>
                            <a:srgbClr val="000000"/>
                          </a:solidFill>
                          <a:effectLst/>
                          <a:latin typeface="Times New Roman" panose="02020603050405020304" pitchFamily="18" charset="0"/>
                          <a:cs typeface="Times New Roman" panose="02020603050405020304" pitchFamily="18" charset="0"/>
                        </a:rPr>
                        <a:t>111 </a:t>
                      </a:r>
                      <a:endParaRPr lang="zh-CN" altLang="en-US" sz="160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dirty="0">
                          <a:solidFill>
                            <a:schemeClr val="tx1"/>
                          </a:solidFill>
                          <a:effectLst/>
                          <a:latin typeface="Times New Roman" panose="02020603050405020304" pitchFamily="18" charset="0"/>
                          <a:cs typeface="Times New Roman" panose="02020603050405020304" pitchFamily="18" charset="0"/>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416319359"/>
                  </a:ext>
                </a:extLst>
              </a:tr>
            </a:tbl>
          </a:graphicData>
        </a:graphic>
      </p:graphicFrame>
      <p:sp>
        <p:nvSpPr>
          <p:cNvPr id="12" name="矩形 11"/>
          <p:cNvSpPr/>
          <p:nvPr/>
        </p:nvSpPr>
        <p:spPr>
          <a:xfrm>
            <a:off x="715831" y="6108359"/>
            <a:ext cx="3240360" cy="584775"/>
          </a:xfrm>
          <a:prstGeom prst="rect">
            <a:avLst/>
          </a:prstGeom>
        </p:spPr>
        <p:txBody>
          <a:bodyPr wrap="square">
            <a:spAutoFit/>
          </a:bodyPr>
          <a:lstStyle/>
          <a:p>
            <a:r>
              <a:rPr lang="en-US" altLang="zh-CN" sz="1600" dirty="0">
                <a:solidFill>
                  <a:schemeClr val="tx1"/>
                </a:solidFill>
              </a:rPr>
              <a:t>C. After handling a miss of an address(</a:t>
            </a:r>
            <a:r>
              <a:rPr lang="en-US" altLang="zh-CN" sz="1600" b="0" dirty="0">
                <a:solidFill>
                  <a:schemeClr val="tx1"/>
                </a:solidFill>
                <a:latin typeface="Tahoma" panose="020B0604030504040204" pitchFamily="34" charset="0"/>
              </a:rPr>
              <a:t>11010</a:t>
            </a:r>
            <a:r>
              <a:rPr lang="en-US" altLang="zh-CN" sz="1600" b="0" baseline="-25000" dirty="0">
                <a:solidFill>
                  <a:schemeClr val="tx1"/>
                </a:solidFill>
                <a:latin typeface="Tahoma" panose="020B0604030504040204" pitchFamily="34" charset="0"/>
              </a:rPr>
              <a:t>TWO</a:t>
            </a:r>
            <a:r>
              <a:rPr lang="en-US" altLang="zh-CN" sz="1600" dirty="0">
                <a:solidFill>
                  <a:schemeClr val="tx1"/>
                </a:solidFill>
              </a:rPr>
              <a:t>=26)</a:t>
            </a:r>
            <a:endParaRPr lang="zh-CN" altLang="en-US" sz="1600" dirty="0">
              <a:solidFill>
                <a:schemeClr val="tx1"/>
              </a:solidFill>
            </a:endParaRPr>
          </a:p>
        </p:txBody>
      </p:sp>
      <p:sp>
        <p:nvSpPr>
          <p:cNvPr id="4" name="右箭头 3"/>
          <p:cNvSpPr/>
          <p:nvPr/>
        </p:nvSpPr>
        <p:spPr bwMode="auto">
          <a:xfrm>
            <a:off x="4401599" y="4226132"/>
            <a:ext cx="474473" cy="384816"/>
          </a:xfrm>
          <a:prstGeom prst="rightArrow">
            <a:avLst/>
          </a:prstGeom>
          <a:noFill/>
          <a:ln w="12700" cap="flat" cmpd="sng" algn="ctr">
            <a:solidFill>
              <a:schemeClr val="tx1"/>
            </a:solidFill>
            <a:prstDash val="solid"/>
            <a:round/>
            <a:headEnd type="none" w="med" len="med"/>
            <a:tailEnd type="none" w="med" len="med"/>
          </a:ln>
        </p:spPr>
        <p:txBody>
          <a:bodyPr vert="horz" wrap="square" lIns="90000" tIns="46800" rIns="90000" bIns="46800" numCol="1" rtlCol="0" anchor="t" anchorCtr="0" compatLnSpc="1">
            <a:spAutoFit/>
          </a:bodyPr>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400" b="1" i="0" u="none" strike="noStrike" cap="none" normalizeH="0" baseline="0">
              <a:ln>
                <a:noFill/>
              </a:ln>
              <a:solidFill>
                <a:schemeClr val="accent1"/>
              </a:solidFill>
              <a:effectLst/>
              <a:latin typeface="Arial" panose="020B0604020202020204" pitchFamily="34" charset="0"/>
            </a:endParaRPr>
          </a:p>
        </p:txBody>
      </p:sp>
      <p:graphicFrame>
        <p:nvGraphicFramePr>
          <p:cNvPr id="13" name="表格 12"/>
          <p:cNvGraphicFramePr>
            <a:graphicFrameLocks noGrp="1"/>
          </p:cNvGraphicFramePr>
          <p:nvPr>
            <p:extLst>
              <p:ext uri="{D42A27DB-BD31-4B8C-83A1-F6EECF244321}">
                <p14:modId xmlns:p14="http://schemas.microsoft.com/office/powerpoint/2010/main" val="2314015131"/>
              </p:ext>
            </p:extLst>
          </p:nvPr>
        </p:nvGraphicFramePr>
        <p:xfrm>
          <a:off x="4944882" y="2808640"/>
          <a:ext cx="3993556" cy="3219800"/>
        </p:xfrm>
        <a:graphic>
          <a:graphicData uri="http://schemas.openxmlformats.org/drawingml/2006/table">
            <a:tbl>
              <a:tblPr firstRow="1" bandRow="1">
                <a:tableStyleId>{5C22544A-7EE6-4342-B048-85BDC9FD1C3A}</a:tableStyleId>
              </a:tblPr>
              <a:tblGrid>
                <a:gridCol w="710926">
                  <a:extLst>
                    <a:ext uri="{9D8B030D-6E8A-4147-A177-3AD203B41FA5}">
                      <a16:colId xmlns:a16="http://schemas.microsoft.com/office/drawing/2014/main" val="532145945"/>
                    </a:ext>
                  </a:extLst>
                </a:gridCol>
                <a:gridCol w="432048">
                  <a:extLst>
                    <a:ext uri="{9D8B030D-6E8A-4147-A177-3AD203B41FA5}">
                      <a16:colId xmlns:a16="http://schemas.microsoft.com/office/drawing/2014/main" val="752718329"/>
                    </a:ext>
                  </a:extLst>
                </a:gridCol>
                <a:gridCol w="873250">
                  <a:extLst>
                    <a:ext uri="{9D8B030D-6E8A-4147-A177-3AD203B41FA5}">
                      <a16:colId xmlns:a16="http://schemas.microsoft.com/office/drawing/2014/main" val="913839576"/>
                    </a:ext>
                  </a:extLst>
                </a:gridCol>
                <a:gridCol w="1977332">
                  <a:extLst>
                    <a:ext uri="{9D8B030D-6E8A-4147-A177-3AD203B41FA5}">
                      <a16:colId xmlns:a16="http://schemas.microsoft.com/office/drawing/2014/main" val="34574245"/>
                    </a:ext>
                  </a:extLst>
                </a:gridCol>
              </a:tblGrid>
              <a:tr h="371136">
                <a:tc>
                  <a:txBody>
                    <a:bodyPr/>
                    <a:lstStyle/>
                    <a:p>
                      <a:r>
                        <a:rPr lang="en-US" altLang="zh-CN" sz="1600" dirty="0">
                          <a:solidFill>
                            <a:schemeClr val="tx1"/>
                          </a:solidFill>
                          <a:latin typeface="Times New Roman" panose="02020603050405020304" pitchFamily="18" charset="0"/>
                          <a:cs typeface="Times New Roman" panose="02020603050405020304" pitchFamily="18" charset="0"/>
                        </a:rPr>
                        <a:t>Index </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altLang="zh-CN" sz="1600" dirty="0">
                          <a:solidFill>
                            <a:schemeClr val="tx1"/>
                          </a:solidFill>
                          <a:latin typeface="Times New Roman" panose="02020603050405020304" pitchFamily="18" charset="0"/>
                          <a:cs typeface="Times New Roman" panose="02020603050405020304" pitchFamily="18" charset="0"/>
                        </a:rPr>
                        <a:t>V </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altLang="zh-CN" sz="1600" dirty="0">
                          <a:solidFill>
                            <a:schemeClr val="tx1"/>
                          </a:solidFill>
                          <a:latin typeface="Times New Roman" panose="02020603050405020304" pitchFamily="18" charset="0"/>
                          <a:cs typeface="Times New Roman" panose="02020603050405020304" pitchFamily="18" charset="0"/>
                        </a:rPr>
                        <a:t>Tag </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altLang="zh-CN" sz="1600" dirty="0">
                          <a:solidFill>
                            <a:schemeClr val="tx1"/>
                          </a:solidFill>
                          <a:latin typeface="Times New Roman" panose="02020603050405020304" pitchFamily="18" charset="0"/>
                          <a:cs typeface="Times New Roman" panose="02020603050405020304" pitchFamily="18" charset="0"/>
                        </a:rPr>
                        <a:t>Data </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950342314"/>
                  </a:ext>
                </a:extLst>
              </a:tr>
              <a:tr h="356083">
                <a:tc>
                  <a:txBody>
                    <a:bodyPr/>
                    <a:lstStyle/>
                    <a:p>
                      <a:r>
                        <a:rPr lang="en-US" altLang="zh-CN" sz="1600" b="0" i="0" dirty="0">
                          <a:solidFill>
                            <a:srgbClr val="800000"/>
                          </a:solidFill>
                          <a:effectLst/>
                          <a:latin typeface="Times New Roman" panose="02020603050405020304" pitchFamily="18" charset="0"/>
                          <a:cs typeface="Times New Roman" panose="02020603050405020304" pitchFamily="18" charset="0"/>
                        </a:rPr>
                        <a:t>000 </a:t>
                      </a:r>
                      <a:endParaRPr lang="zh-CN" altLang="en-US" sz="1600" dirty="0">
                        <a:solidFill>
                          <a:srgbClr val="8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dirty="0">
                          <a:solidFill>
                            <a:srgbClr val="800000"/>
                          </a:solidFill>
                          <a:effectLst/>
                          <a:latin typeface="Times New Roman" panose="02020603050405020304" pitchFamily="18" charset="0"/>
                          <a:cs typeface="Times New Roman" panose="02020603050405020304" pitchFamily="18" charset="0"/>
                        </a:rPr>
                        <a: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dirty="0">
                          <a:solidFill>
                            <a:srgbClr val="800000"/>
                          </a:solidFill>
                          <a:effectLst/>
                          <a:latin typeface="Times New Roman" panose="02020603050405020304" pitchFamily="18" charset="0"/>
                          <a:cs typeface="Times New Roman" panose="02020603050405020304" pitchFamily="18" charset="0"/>
                        </a:rPr>
                        <a:t>10</a:t>
                      </a:r>
                      <a:r>
                        <a:rPr lang="en-US" sz="1600" baseline="-25000" dirty="0">
                          <a:solidFill>
                            <a:srgbClr val="800000"/>
                          </a:solidFill>
                          <a:effectLst/>
                          <a:latin typeface="Times New Roman" panose="02020603050405020304" pitchFamily="18" charset="0"/>
                          <a:cs typeface="Times New Roman" panose="02020603050405020304" pitchFamily="18" charset="0"/>
                        </a:rPr>
                        <a:t>TWO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i="0" dirty="0">
                          <a:solidFill>
                            <a:srgbClr val="800000"/>
                          </a:solidFill>
                          <a:effectLst/>
                          <a:latin typeface="Tahoma" panose="020B0604030504040204" pitchFamily="34" charset="0"/>
                        </a:rPr>
                        <a:t>Memory(10000</a:t>
                      </a:r>
                      <a:r>
                        <a:rPr lang="en-US" altLang="zh-CN" sz="1600" b="0" i="0" baseline="-25000" dirty="0">
                          <a:solidFill>
                            <a:srgbClr val="800000"/>
                          </a:solidFill>
                          <a:effectLst/>
                          <a:latin typeface="Tahoma" panose="020B0604030504040204" pitchFamily="34" charset="0"/>
                        </a:rPr>
                        <a:t>TWO</a:t>
                      </a:r>
                      <a:r>
                        <a:rPr lang="en-US" altLang="zh-CN" sz="1600" b="0" i="0" dirty="0">
                          <a:solidFill>
                            <a:srgbClr val="800000"/>
                          </a:solidFill>
                          <a:effectLst/>
                          <a:latin typeface="Tahoma" panose="020B0604030504040204" pitchFamily="34" charset="0"/>
                        </a:rPr>
                        <a:t>)</a:t>
                      </a:r>
                      <a:endParaRPr lang="en-US" altLang="zh-CN" sz="1600" dirty="0">
                        <a:solidFill>
                          <a:srgbClr val="800000"/>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572815690"/>
                  </a:ext>
                </a:extLst>
              </a:tr>
              <a:tr h="356083">
                <a:tc>
                  <a:txBody>
                    <a:bodyPr/>
                    <a:lstStyle/>
                    <a:p>
                      <a:r>
                        <a:rPr lang="en-US" altLang="zh-CN" sz="1600" b="0" i="0" dirty="0">
                          <a:solidFill>
                            <a:srgbClr val="000000"/>
                          </a:solidFill>
                          <a:effectLst/>
                          <a:latin typeface="Times New Roman" panose="02020603050405020304" pitchFamily="18" charset="0"/>
                          <a:cs typeface="Times New Roman" panose="02020603050405020304" pitchFamily="18" charset="0"/>
                        </a:rPr>
                        <a:t>001 </a:t>
                      </a:r>
                      <a:endParaRPr lang="zh-CN" altLang="en-US" sz="160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effectLst/>
                          <a:latin typeface="Times New Roman" panose="02020603050405020304" pitchFamily="18" charset="0"/>
                          <a:cs typeface="Times New Roman" panose="02020603050405020304" pitchFamily="18" charset="0"/>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060700460"/>
                  </a:ext>
                </a:extLst>
              </a:tr>
              <a:tr h="356083">
                <a:tc>
                  <a:txBody>
                    <a:bodyPr/>
                    <a:lstStyle/>
                    <a:p>
                      <a:r>
                        <a:rPr lang="en-US" altLang="zh-CN" sz="1600" b="0" i="0" dirty="0">
                          <a:solidFill>
                            <a:schemeClr val="tx1"/>
                          </a:solidFill>
                          <a:effectLst/>
                          <a:latin typeface="Times New Roman" panose="02020603050405020304" pitchFamily="18" charset="0"/>
                          <a:cs typeface="Times New Roman" panose="02020603050405020304" pitchFamily="18" charset="0"/>
                        </a:rPr>
                        <a:t>010 </a:t>
                      </a:r>
                      <a:endParaRPr lang="zh-CN" altLang="en-US" sz="1600"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dirty="0">
                          <a:solidFill>
                            <a:schemeClr val="tx1"/>
                          </a:solidFill>
                          <a:effectLst/>
                          <a:latin typeface="Times New Roman" panose="02020603050405020304" pitchFamily="18" charset="0"/>
                          <a:cs typeface="Times New Roman" panose="02020603050405020304" pitchFamily="18" charset="0"/>
                        </a:rPr>
                        <a: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dirty="0">
                          <a:solidFill>
                            <a:schemeClr val="tx1"/>
                          </a:solidFill>
                          <a:effectLst/>
                          <a:latin typeface="Times New Roman" panose="02020603050405020304" pitchFamily="18" charset="0"/>
                          <a:cs typeface="Times New Roman" panose="02020603050405020304" pitchFamily="18" charset="0"/>
                        </a:rPr>
                        <a:t>11</a:t>
                      </a:r>
                      <a:r>
                        <a:rPr lang="en-US" sz="1600" baseline="-25000" dirty="0">
                          <a:solidFill>
                            <a:schemeClr val="tx1"/>
                          </a:solidFill>
                          <a:effectLst/>
                          <a:latin typeface="Times New Roman" panose="02020603050405020304" pitchFamily="18" charset="0"/>
                          <a:cs typeface="Times New Roman" panose="02020603050405020304" pitchFamily="18" charset="0"/>
                        </a:rPr>
                        <a:t>TWO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i="0" dirty="0">
                          <a:solidFill>
                            <a:schemeClr val="tx1"/>
                          </a:solidFill>
                          <a:effectLst/>
                          <a:latin typeface="Tahoma" panose="020B0604030504040204" pitchFamily="34" charset="0"/>
                        </a:rPr>
                        <a:t>Memory(11010</a:t>
                      </a:r>
                      <a:r>
                        <a:rPr lang="en-US" altLang="zh-CN" sz="1600" b="0" i="0" baseline="-25000" dirty="0">
                          <a:solidFill>
                            <a:schemeClr val="tx1"/>
                          </a:solidFill>
                          <a:effectLst/>
                          <a:latin typeface="Tahoma" panose="020B0604030504040204" pitchFamily="34" charset="0"/>
                        </a:rPr>
                        <a:t>TWO</a:t>
                      </a:r>
                      <a:r>
                        <a:rPr lang="en-US" altLang="zh-CN" sz="1600" b="0" i="0" dirty="0">
                          <a:solidFill>
                            <a:schemeClr val="tx1"/>
                          </a:solidFill>
                          <a:effectLst/>
                          <a:latin typeface="Tahoma" panose="020B0604030504040204" pitchFamily="34" charset="0"/>
                        </a:rPr>
                        <a:t>)</a:t>
                      </a:r>
                      <a:endParaRPr lang="en-US" altLang="zh-CN" sz="1600"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4076712202"/>
                  </a:ext>
                </a:extLst>
              </a:tr>
              <a:tr h="356083">
                <a:tc>
                  <a:txBody>
                    <a:bodyPr/>
                    <a:lstStyle/>
                    <a:p>
                      <a:r>
                        <a:rPr lang="en-US" altLang="zh-CN" sz="1600" b="0" i="0" dirty="0">
                          <a:solidFill>
                            <a:srgbClr val="000000"/>
                          </a:solidFill>
                          <a:effectLst/>
                          <a:latin typeface="Times New Roman" panose="02020603050405020304" pitchFamily="18" charset="0"/>
                          <a:cs typeface="Times New Roman" panose="02020603050405020304" pitchFamily="18" charset="0"/>
                        </a:rPr>
                        <a:t>011 </a:t>
                      </a:r>
                      <a:endParaRPr lang="zh-CN" altLang="en-US" sz="160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dirty="0">
                          <a:solidFill>
                            <a:schemeClr val="tx1"/>
                          </a:solidFill>
                          <a:effectLst/>
                          <a:latin typeface="Times New Roman" panose="02020603050405020304" pitchFamily="18" charset="0"/>
                          <a:cs typeface="Times New Roman" panose="02020603050405020304" pitchFamily="18" charset="0"/>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dirty="0">
                        <a:solidFill>
                          <a:schemeClr val="accent2"/>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291723139"/>
                  </a:ext>
                </a:extLst>
              </a:tr>
              <a:tr h="356083">
                <a:tc>
                  <a:txBody>
                    <a:bodyPr/>
                    <a:lstStyle/>
                    <a:p>
                      <a:r>
                        <a:rPr lang="en-US" altLang="zh-CN" sz="1600" b="0" i="0" dirty="0">
                          <a:solidFill>
                            <a:srgbClr val="000000"/>
                          </a:solidFill>
                          <a:effectLst/>
                          <a:latin typeface="Times New Roman" panose="02020603050405020304" pitchFamily="18" charset="0"/>
                          <a:cs typeface="Times New Roman" panose="02020603050405020304" pitchFamily="18" charset="0"/>
                        </a:rPr>
                        <a:t>100 </a:t>
                      </a:r>
                      <a:endParaRPr lang="zh-CN" altLang="en-US" sz="160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dirty="0">
                          <a:solidFill>
                            <a:schemeClr val="tx1"/>
                          </a:solidFill>
                          <a:effectLst/>
                          <a:latin typeface="Times New Roman" panose="02020603050405020304" pitchFamily="18" charset="0"/>
                          <a:cs typeface="Times New Roman" panose="02020603050405020304" pitchFamily="18" charset="0"/>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20612622"/>
                  </a:ext>
                </a:extLst>
              </a:tr>
              <a:tr h="356083">
                <a:tc>
                  <a:txBody>
                    <a:bodyPr/>
                    <a:lstStyle/>
                    <a:p>
                      <a:r>
                        <a:rPr lang="en-US" altLang="zh-CN" sz="1600" b="0" i="0" dirty="0">
                          <a:solidFill>
                            <a:srgbClr val="000000"/>
                          </a:solidFill>
                          <a:effectLst/>
                          <a:latin typeface="Times New Roman" panose="02020603050405020304" pitchFamily="18" charset="0"/>
                          <a:cs typeface="Times New Roman" panose="02020603050405020304" pitchFamily="18" charset="0"/>
                        </a:rPr>
                        <a:t>101 </a:t>
                      </a:r>
                      <a:endParaRPr lang="zh-CN" altLang="en-US" sz="160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dirty="0">
                          <a:solidFill>
                            <a:schemeClr val="tx1"/>
                          </a:solidFill>
                          <a:effectLst/>
                          <a:latin typeface="Times New Roman" panose="02020603050405020304" pitchFamily="18" charset="0"/>
                          <a:cs typeface="Times New Roman" panose="02020603050405020304" pitchFamily="18" charset="0"/>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444574540"/>
                  </a:ext>
                </a:extLst>
              </a:tr>
              <a:tr h="356083">
                <a:tc>
                  <a:txBody>
                    <a:bodyPr/>
                    <a:lstStyle/>
                    <a:p>
                      <a:r>
                        <a:rPr lang="en-US" altLang="zh-CN" sz="1600" b="0" i="0" dirty="0">
                          <a:solidFill>
                            <a:schemeClr val="tx1"/>
                          </a:solidFill>
                          <a:effectLst/>
                          <a:latin typeface="Times New Roman" panose="02020603050405020304" pitchFamily="18" charset="0"/>
                          <a:cs typeface="Times New Roman" panose="02020603050405020304" pitchFamily="18" charset="0"/>
                        </a:rPr>
                        <a:t>110 </a:t>
                      </a:r>
                      <a:endParaRPr lang="zh-CN" altLang="en-US" sz="1600"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dirty="0">
                          <a:solidFill>
                            <a:schemeClr val="tx1"/>
                          </a:solidFill>
                          <a:effectLst/>
                          <a:latin typeface="Times New Roman" panose="02020603050405020304" pitchFamily="18" charset="0"/>
                          <a:cs typeface="Times New Roman" panose="02020603050405020304" pitchFamily="18" charset="0"/>
                        </a:rPr>
                        <a: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b="0" i="0" dirty="0">
                          <a:solidFill>
                            <a:schemeClr val="tx1"/>
                          </a:solidFill>
                          <a:effectLst/>
                          <a:latin typeface="Tahoma" panose="020B0604030504040204" pitchFamily="34" charset="0"/>
                        </a:rPr>
                        <a:t>10</a:t>
                      </a:r>
                      <a:r>
                        <a:rPr lang="en-US" sz="1600" b="0" i="0" baseline="-25000" dirty="0">
                          <a:solidFill>
                            <a:schemeClr val="tx1"/>
                          </a:solidFill>
                          <a:effectLst/>
                          <a:latin typeface="Tahoma" panose="020B0604030504040204" pitchFamily="34" charset="0"/>
                        </a:rPr>
                        <a:t>TWO</a:t>
                      </a:r>
                      <a:r>
                        <a:rPr lang="en-US" sz="1600" b="0" i="0" dirty="0">
                          <a:solidFill>
                            <a:schemeClr val="tx1"/>
                          </a:solidFill>
                          <a:effectLst/>
                          <a:latin typeface="Tahoma" panose="020B0604030504040204" pitchFamily="34" charset="0"/>
                        </a:rPr>
                        <a:t> </a:t>
                      </a:r>
                      <a:endParaRPr lang="en-US" sz="1600"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b="0" i="0" dirty="0">
                          <a:solidFill>
                            <a:schemeClr val="tx1"/>
                          </a:solidFill>
                          <a:effectLst/>
                          <a:latin typeface="Tahoma" panose="020B0604030504040204" pitchFamily="34" charset="0"/>
                        </a:rPr>
                        <a:t>Memory(10110</a:t>
                      </a:r>
                      <a:r>
                        <a:rPr lang="en-US" sz="1600" b="0" i="0" baseline="-25000" dirty="0">
                          <a:solidFill>
                            <a:schemeClr val="tx1"/>
                          </a:solidFill>
                          <a:effectLst/>
                          <a:latin typeface="Tahoma" panose="020B0604030504040204" pitchFamily="34" charset="0"/>
                        </a:rPr>
                        <a:t>TWO</a:t>
                      </a:r>
                      <a:r>
                        <a:rPr lang="en-US" sz="1600" b="0" i="0" dirty="0">
                          <a:solidFill>
                            <a:schemeClr val="tx1"/>
                          </a:solidFill>
                          <a:effectLst/>
                          <a:latin typeface="Tahoma" panose="020B0604030504040204" pitchFamily="34" charset="0"/>
                        </a:rPr>
                        <a:t>)</a:t>
                      </a:r>
                      <a:endParaRPr lang="en-US" sz="1600"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610725195"/>
                  </a:ext>
                </a:extLst>
              </a:tr>
              <a:tr h="356083">
                <a:tc>
                  <a:txBody>
                    <a:bodyPr/>
                    <a:lstStyle/>
                    <a:p>
                      <a:r>
                        <a:rPr lang="en-US" altLang="zh-CN" sz="1600" b="0" i="0" dirty="0">
                          <a:solidFill>
                            <a:srgbClr val="000000"/>
                          </a:solidFill>
                          <a:effectLst/>
                          <a:latin typeface="Times New Roman" panose="02020603050405020304" pitchFamily="18" charset="0"/>
                          <a:cs typeface="Times New Roman" panose="02020603050405020304" pitchFamily="18" charset="0"/>
                        </a:rPr>
                        <a:t>111 </a:t>
                      </a:r>
                      <a:endParaRPr lang="zh-CN" altLang="en-US" sz="160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dirty="0">
                          <a:solidFill>
                            <a:schemeClr val="tx1"/>
                          </a:solidFill>
                          <a:effectLst/>
                          <a:latin typeface="Times New Roman" panose="02020603050405020304" pitchFamily="18" charset="0"/>
                          <a:cs typeface="Times New Roman" panose="02020603050405020304" pitchFamily="18" charset="0"/>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416319359"/>
                  </a:ext>
                </a:extLst>
              </a:tr>
            </a:tbl>
          </a:graphicData>
        </a:graphic>
      </p:graphicFrame>
      <p:sp>
        <p:nvSpPr>
          <p:cNvPr id="14" name="矩形 13"/>
          <p:cNvSpPr/>
          <p:nvPr/>
        </p:nvSpPr>
        <p:spPr>
          <a:xfrm>
            <a:off x="5321480" y="6108358"/>
            <a:ext cx="3240360" cy="584775"/>
          </a:xfrm>
          <a:prstGeom prst="rect">
            <a:avLst/>
          </a:prstGeom>
        </p:spPr>
        <p:txBody>
          <a:bodyPr wrap="square">
            <a:spAutoFit/>
          </a:bodyPr>
          <a:lstStyle/>
          <a:p>
            <a:r>
              <a:rPr lang="en-US" altLang="zh-CN" sz="1600" dirty="0">
                <a:solidFill>
                  <a:schemeClr val="tx1"/>
                </a:solidFill>
              </a:rPr>
              <a:t>D. After handling a miss of an address(</a:t>
            </a:r>
            <a:r>
              <a:rPr lang="en-US" altLang="zh-CN" sz="1600" b="0" dirty="0">
                <a:solidFill>
                  <a:schemeClr val="tx1"/>
                </a:solidFill>
                <a:latin typeface="Tahoma" panose="020B0604030504040204" pitchFamily="34" charset="0"/>
              </a:rPr>
              <a:t>10000</a:t>
            </a:r>
            <a:r>
              <a:rPr lang="en-US" altLang="zh-CN" sz="1600" b="0" baseline="-25000" dirty="0">
                <a:solidFill>
                  <a:schemeClr val="tx1"/>
                </a:solidFill>
                <a:latin typeface="Tahoma" panose="020B0604030504040204" pitchFamily="34" charset="0"/>
              </a:rPr>
              <a:t>TWO</a:t>
            </a:r>
            <a:r>
              <a:rPr lang="en-US" altLang="zh-CN" sz="1600" dirty="0">
                <a:solidFill>
                  <a:schemeClr val="tx1"/>
                </a:solidFill>
              </a:rPr>
              <a:t>=16)</a:t>
            </a:r>
            <a:endParaRPr lang="zh-CN" altLang="en-US" sz="1600" dirty="0">
              <a:solidFill>
                <a:schemeClr val="tx1"/>
              </a:solidFill>
            </a:endParaRPr>
          </a:p>
        </p:txBody>
      </p:sp>
      <p:pic>
        <p:nvPicPr>
          <p:cNvPr id="15" name="图片 14"/>
          <p:cNvPicPr>
            <a:picLocks noChangeAspect="1"/>
          </p:cNvPicPr>
          <p:nvPr/>
        </p:nvPicPr>
        <p:blipFill>
          <a:blip r:embed="rId3"/>
          <a:stretch>
            <a:fillRect/>
          </a:stretch>
        </p:blipFill>
        <p:spPr>
          <a:xfrm>
            <a:off x="2021355" y="116632"/>
            <a:ext cx="5119597" cy="2673610"/>
          </a:xfrm>
          <a:prstGeom prst="rect">
            <a:avLst/>
          </a:prstGeom>
        </p:spPr>
      </p:pic>
    </p:spTree>
    <p:extLst>
      <p:ext uri="{BB962C8B-B14F-4D97-AF65-F5344CB8AC3E}">
        <p14:creationId xmlns:p14="http://schemas.microsoft.com/office/powerpoint/2010/main" val="3528290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 grpId="0" animBg="1"/>
      <p:bldP spid="1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4268797" cy="479747"/>
          </a:xfrm>
        </p:spPr>
        <p:txBody>
          <a:bodyPr/>
          <a:lstStyle/>
          <a:p>
            <a:r>
              <a:rPr lang="en-US" altLang="zh-CN" sz="3200" dirty="0">
                <a:solidFill>
                  <a:srgbClr val="800000"/>
                </a:solidFill>
                <a:latin typeface="Times New Roman" panose="02020603050405020304" pitchFamily="18" charset="0"/>
                <a:ea typeface="宋体" panose="02010600030101010101" pitchFamily="2" charset="-122"/>
              </a:rPr>
              <a:t>4.2 The Basic of Caches</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 name="矩形 5"/>
          <p:cNvSpPr/>
          <p:nvPr/>
        </p:nvSpPr>
        <p:spPr>
          <a:xfrm>
            <a:off x="124976" y="1268760"/>
            <a:ext cx="8690867" cy="1169551"/>
          </a:xfrm>
          <a:prstGeom prst="rect">
            <a:avLst/>
          </a:prstGeom>
        </p:spPr>
        <p:txBody>
          <a:bodyPr wrap="square">
            <a:spAutoFit/>
          </a:bodyPr>
          <a:lstStyle/>
          <a:p>
            <a:pPr marL="457200" indent="-457200" algn="just">
              <a:lnSpc>
                <a:spcPts val="2800"/>
              </a:lnSpc>
              <a:spcBef>
                <a:spcPts val="0"/>
              </a:spcBef>
              <a:buFont typeface="Symbol" panose="05050102010706020507" pitchFamily="18" charset="2"/>
              <a:buChar char="¨"/>
            </a:pP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Figure 4.9: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The each contents are shown after each reference request that misses, with the index and tag fields shown in binary.</a:t>
            </a:r>
          </a:p>
        </p:txBody>
      </p:sp>
      <p:graphicFrame>
        <p:nvGraphicFramePr>
          <p:cNvPr id="13" name="表格 12"/>
          <p:cNvGraphicFramePr>
            <a:graphicFrameLocks noGrp="1"/>
          </p:cNvGraphicFramePr>
          <p:nvPr>
            <p:extLst>
              <p:ext uri="{D42A27DB-BD31-4B8C-83A1-F6EECF244321}">
                <p14:modId xmlns:p14="http://schemas.microsoft.com/office/powerpoint/2010/main" val="3148762920"/>
              </p:ext>
            </p:extLst>
          </p:nvPr>
        </p:nvGraphicFramePr>
        <p:xfrm>
          <a:off x="124976" y="2923817"/>
          <a:ext cx="3993556" cy="3219800"/>
        </p:xfrm>
        <a:graphic>
          <a:graphicData uri="http://schemas.openxmlformats.org/drawingml/2006/table">
            <a:tbl>
              <a:tblPr firstRow="1" bandRow="1">
                <a:tableStyleId>{5C22544A-7EE6-4342-B048-85BDC9FD1C3A}</a:tableStyleId>
              </a:tblPr>
              <a:tblGrid>
                <a:gridCol w="710926">
                  <a:extLst>
                    <a:ext uri="{9D8B030D-6E8A-4147-A177-3AD203B41FA5}">
                      <a16:colId xmlns:a16="http://schemas.microsoft.com/office/drawing/2014/main" val="532145945"/>
                    </a:ext>
                  </a:extLst>
                </a:gridCol>
                <a:gridCol w="432048">
                  <a:extLst>
                    <a:ext uri="{9D8B030D-6E8A-4147-A177-3AD203B41FA5}">
                      <a16:colId xmlns:a16="http://schemas.microsoft.com/office/drawing/2014/main" val="752718329"/>
                    </a:ext>
                  </a:extLst>
                </a:gridCol>
                <a:gridCol w="873250">
                  <a:extLst>
                    <a:ext uri="{9D8B030D-6E8A-4147-A177-3AD203B41FA5}">
                      <a16:colId xmlns:a16="http://schemas.microsoft.com/office/drawing/2014/main" val="913839576"/>
                    </a:ext>
                  </a:extLst>
                </a:gridCol>
                <a:gridCol w="1977332">
                  <a:extLst>
                    <a:ext uri="{9D8B030D-6E8A-4147-A177-3AD203B41FA5}">
                      <a16:colId xmlns:a16="http://schemas.microsoft.com/office/drawing/2014/main" val="34574245"/>
                    </a:ext>
                  </a:extLst>
                </a:gridCol>
              </a:tblGrid>
              <a:tr h="371136">
                <a:tc>
                  <a:txBody>
                    <a:bodyPr/>
                    <a:lstStyle/>
                    <a:p>
                      <a:r>
                        <a:rPr lang="en-US" altLang="zh-CN" sz="1600" dirty="0">
                          <a:solidFill>
                            <a:schemeClr val="tx1"/>
                          </a:solidFill>
                          <a:latin typeface="Times New Roman" panose="02020603050405020304" pitchFamily="18" charset="0"/>
                          <a:cs typeface="Times New Roman" panose="02020603050405020304" pitchFamily="18" charset="0"/>
                        </a:rPr>
                        <a:t>Index </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altLang="zh-CN" sz="1600" dirty="0">
                          <a:solidFill>
                            <a:schemeClr val="tx1"/>
                          </a:solidFill>
                          <a:latin typeface="Times New Roman" panose="02020603050405020304" pitchFamily="18" charset="0"/>
                          <a:cs typeface="Times New Roman" panose="02020603050405020304" pitchFamily="18" charset="0"/>
                        </a:rPr>
                        <a:t>V </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altLang="zh-CN" sz="1600" dirty="0">
                          <a:solidFill>
                            <a:schemeClr val="tx1"/>
                          </a:solidFill>
                          <a:latin typeface="Times New Roman" panose="02020603050405020304" pitchFamily="18" charset="0"/>
                          <a:cs typeface="Times New Roman" panose="02020603050405020304" pitchFamily="18" charset="0"/>
                        </a:rPr>
                        <a:t>Tag </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altLang="zh-CN" sz="1600" dirty="0">
                          <a:solidFill>
                            <a:schemeClr val="tx1"/>
                          </a:solidFill>
                          <a:latin typeface="Times New Roman" panose="02020603050405020304" pitchFamily="18" charset="0"/>
                          <a:cs typeface="Times New Roman" panose="02020603050405020304" pitchFamily="18" charset="0"/>
                        </a:rPr>
                        <a:t>Data </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950342314"/>
                  </a:ext>
                </a:extLst>
              </a:tr>
              <a:tr h="356083">
                <a:tc>
                  <a:txBody>
                    <a:bodyPr/>
                    <a:lstStyle/>
                    <a:p>
                      <a:r>
                        <a:rPr lang="en-US" altLang="zh-CN" sz="1600" b="0" i="0" dirty="0">
                          <a:solidFill>
                            <a:srgbClr val="800000"/>
                          </a:solidFill>
                          <a:effectLst/>
                          <a:latin typeface="Times New Roman" panose="02020603050405020304" pitchFamily="18" charset="0"/>
                          <a:cs typeface="Times New Roman" panose="02020603050405020304" pitchFamily="18" charset="0"/>
                        </a:rPr>
                        <a:t>000 </a:t>
                      </a:r>
                      <a:endParaRPr lang="zh-CN" altLang="en-US" sz="1600" dirty="0">
                        <a:solidFill>
                          <a:srgbClr val="8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dirty="0">
                          <a:solidFill>
                            <a:srgbClr val="800000"/>
                          </a:solidFill>
                          <a:effectLst/>
                          <a:latin typeface="Times New Roman" panose="02020603050405020304" pitchFamily="18" charset="0"/>
                          <a:cs typeface="Times New Roman" panose="02020603050405020304" pitchFamily="18" charset="0"/>
                        </a:rPr>
                        <a: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dirty="0">
                          <a:solidFill>
                            <a:srgbClr val="800000"/>
                          </a:solidFill>
                          <a:effectLst/>
                          <a:latin typeface="Times New Roman" panose="02020603050405020304" pitchFamily="18" charset="0"/>
                          <a:cs typeface="Times New Roman" panose="02020603050405020304" pitchFamily="18" charset="0"/>
                        </a:rPr>
                        <a:t>10</a:t>
                      </a:r>
                      <a:r>
                        <a:rPr lang="en-US" sz="1600" baseline="-25000" dirty="0">
                          <a:solidFill>
                            <a:srgbClr val="800000"/>
                          </a:solidFill>
                          <a:effectLst/>
                          <a:latin typeface="Times New Roman" panose="02020603050405020304" pitchFamily="18" charset="0"/>
                          <a:cs typeface="Times New Roman" panose="02020603050405020304" pitchFamily="18" charset="0"/>
                        </a:rPr>
                        <a:t>TWO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i="0" dirty="0">
                          <a:solidFill>
                            <a:srgbClr val="800000"/>
                          </a:solidFill>
                          <a:effectLst/>
                          <a:latin typeface="Tahoma" panose="020B0604030504040204" pitchFamily="34" charset="0"/>
                        </a:rPr>
                        <a:t>Memory(10000</a:t>
                      </a:r>
                      <a:r>
                        <a:rPr lang="en-US" altLang="zh-CN" sz="1600" b="0" i="0" baseline="-25000" dirty="0">
                          <a:solidFill>
                            <a:srgbClr val="800000"/>
                          </a:solidFill>
                          <a:effectLst/>
                          <a:latin typeface="Tahoma" panose="020B0604030504040204" pitchFamily="34" charset="0"/>
                        </a:rPr>
                        <a:t>TWO</a:t>
                      </a:r>
                      <a:r>
                        <a:rPr lang="en-US" altLang="zh-CN" sz="1600" b="0" i="0" dirty="0">
                          <a:solidFill>
                            <a:srgbClr val="800000"/>
                          </a:solidFill>
                          <a:effectLst/>
                          <a:latin typeface="Tahoma" panose="020B0604030504040204" pitchFamily="34" charset="0"/>
                        </a:rPr>
                        <a:t>)</a:t>
                      </a:r>
                      <a:endParaRPr lang="en-US" altLang="zh-CN" sz="1600" dirty="0">
                        <a:solidFill>
                          <a:srgbClr val="800000"/>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572815690"/>
                  </a:ext>
                </a:extLst>
              </a:tr>
              <a:tr h="356083">
                <a:tc>
                  <a:txBody>
                    <a:bodyPr/>
                    <a:lstStyle/>
                    <a:p>
                      <a:r>
                        <a:rPr lang="en-US" altLang="zh-CN" sz="1600" b="0" i="0" dirty="0">
                          <a:solidFill>
                            <a:srgbClr val="000000"/>
                          </a:solidFill>
                          <a:effectLst/>
                          <a:latin typeface="Times New Roman" panose="02020603050405020304" pitchFamily="18" charset="0"/>
                          <a:cs typeface="Times New Roman" panose="02020603050405020304" pitchFamily="18" charset="0"/>
                        </a:rPr>
                        <a:t>001 </a:t>
                      </a:r>
                      <a:endParaRPr lang="zh-CN" altLang="en-US" sz="160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effectLst/>
                          <a:latin typeface="Times New Roman" panose="02020603050405020304" pitchFamily="18" charset="0"/>
                          <a:cs typeface="Times New Roman" panose="02020603050405020304" pitchFamily="18" charset="0"/>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060700460"/>
                  </a:ext>
                </a:extLst>
              </a:tr>
              <a:tr h="356083">
                <a:tc>
                  <a:txBody>
                    <a:bodyPr/>
                    <a:lstStyle/>
                    <a:p>
                      <a:r>
                        <a:rPr lang="en-US" altLang="zh-CN" sz="1600" b="0" i="0" dirty="0">
                          <a:solidFill>
                            <a:schemeClr val="tx1"/>
                          </a:solidFill>
                          <a:effectLst/>
                          <a:latin typeface="Times New Roman" panose="02020603050405020304" pitchFamily="18" charset="0"/>
                          <a:cs typeface="Times New Roman" panose="02020603050405020304" pitchFamily="18" charset="0"/>
                        </a:rPr>
                        <a:t>010 </a:t>
                      </a:r>
                      <a:endParaRPr lang="zh-CN" altLang="en-US" sz="1600"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dirty="0">
                          <a:solidFill>
                            <a:schemeClr val="tx1"/>
                          </a:solidFill>
                          <a:effectLst/>
                          <a:latin typeface="Times New Roman" panose="02020603050405020304" pitchFamily="18" charset="0"/>
                          <a:cs typeface="Times New Roman" panose="02020603050405020304" pitchFamily="18" charset="0"/>
                        </a:rPr>
                        <a: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dirty="0">
                          <a:solidFill>
                            <a:schemeClr val="tx1"/>
                          </a:solidFill>
                          <a:effectLst/>
                          <a:latin typeface="Times New Roman" panose="02020603050405020304" pitchFamily="18" charset="0"/>
                          <a:cs typeface="Times New Roman" panose="02020603050405020304" pitchFamily="18" charset="0"/>
                        </a:rPr>
                        <a:t>11</a:t>
                      </a:r>
                      <a:r>
                        <a:rPr lang="en-US" sz="1600" baseline="-25000" dirty="0">
                          <a:solidFill>
                            <a:schemeClr val="tx1"/>
                          </a:solidFill>
                          <a:effectLst/>
                          <a:latin typeface="Times New Roman" panose="02020603050405020304" pitchFamily="18" charset="0"/>
                          <a:cs typeface="Times New Roman" panose="02020603050405020304" pitchFamily="18" charset="0"/>
                        </a:rPr>
                        <a:t>TWO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i="0" dirty="0">
                          <a:solidFill>
                            <a:schemeClr val="tx1"/>
                          </a:solidFill>
                          <a:effectLst/>
                          <a:latin typeface="Tahoma" panose="020B0604030504040204" pitchFamily="34" charset="0"/>
                        </a:rPr>
                        <a:t>Memory(11010</a:t>
                      </a:r>
                      <a:r>
                        <a:rPr lang="en-US" altLang="zh-CN" sz="1600" b="0" i="0" baseline="-25000" dirty="0">
                          <a:solidFill>
                            <a:schemeClr val="tx1"/>
                          </a:solidFill>
                          <a:effectLst/>
                          <a:latin typeface="Tahoma" panose="020B0604030504040204" pitchFamily="34" charset="0"/>
                        </a:rPr>
                        <a:t>TWO</a:t>
                      </a:r>
                      <a:r>
                        <a:rPr lang="en-US" altLang="zh-CN" sz="1600" b="0" i="0" dirty="0">
                          <a:solidFill>
                            <a:schemeClr val="tx1"/>
                          </a:solidFill>
                          <a:effectLst/>
                          <a:latin typeface="Tahoma" panose="020B0604030504040204" pitchFamily="34" charset="0"/>
                        </a:rPr>
                        <a:t>)</a:t>
                      </a:r>
                      <a:endParaRPr lang="en-US" altLang="zh-CN" sz="1600"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4076712202"/>
                  </a:ext>
                </a:extLst>
              </a:tr>
              <a:tr h="356083">
                <a:tc>
                  <a:txBody>
                    <a:bodyPr/>
                    <a:lstStyle/>
                    <a:p>
                      <a:r>
                        <a:rPr lang="en-US" altLang="zh-CN" sz="1600" b="0" i="0" dirty="0">
                          <a:solidFill>
                            <a:srgbClr val="000000"/>
                          </a:solidFill>
                          <a:effectLst/>
                          <a:latin typeface="Times New Roman" panose="02020603050405020304" pitchFamily="18" charset="0"/>
                          <a:cs typeface="Times New Roman" panose="02020603050405020304" pitchFamily="18" charset="0"/>
                        </a:rPr>
                        <a:t>011 </a:t>
                      </a:r>
                      <a:endParaRPr lang="zh-CN" altLang="en-US" sz="160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dirty="0">
                          <a:solidFill>
                            <a:schemeClr val="tx1"/>
                          </a:solidFill>
                          <a:effectLst/>
                          <a:latin typeface="Times New Roman" panose="02020603050405020304" pitchFamily="18" charset="0"/>
                          <a:cs typeface="Times New Roman" panose="02020603050405020304" pitchFamily="18" charset="0"/>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dirty="0">
                        <a:solidFill>
                          <a:schemeClr val="accent2"/>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291723139"/>
                  </a:ext>
                </a:extLst>
              </a:tr>
              <a:tr h="356083">
                <a:tc>
                  <a:txBody>
                    <a:bodyPr/>
                    <a:lstStyle/>
                    <a:p>
                      <a:r>
                        <a:rPr lang="en-US" altLang="zh-CN" sz="1600" b="0" i="0" dirty="0">
                          <a:solidFill>
                            <a:srgbClr val="000000"/>
                          </a:solidFill>
                          <a:effectLst/>
                          <a:latin typeface="Times New Roman" panose="02020603050405020304" pitchFamily="18" charset="0"/>
                          <a:cs typeface="Times New Roman" panose="02020603050405020304" pitchFamily="18" charset="0"/>
                        </a:rPr>
                        <a:t>100 </a:t>
                      </a:r>
                      <a:endParaRPr lang="zh-CN" altLang="en-US" sz="160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dirty="0">
                          <a:solidFill>
                            <a:schemeClr val="tx1"/>
                          </a:solidFill>
                          <a:effectLst/>
                          <a:latin typeface="Times New Roman" panose="02020603050405020304" pitchFamily="18" charset="0"/>
                          <a:cs typeface="Times New Roman" panose="02020603050405020304" pitchFamily="18" charset="0"/>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20612622"/>
                  </a:ext>
                </a:extLst>
              </a:tr>
              <a:tr h="356083">
                <a:tc>
                  <a:txBody>
                    <a:bodyPr/>
                    <a:lstStyle/>
                    <a:p>
                      <a:r>
                        <a:rPr lang="en-US" altLang="zh-CN" sz="1600" b="0" i="0" dirty="0">
                          <a:solidFill>
                            <a:srgbClr val="000000"/>
                          </a:solidFill>
                          <a:effectLst/>
                          <a:latin typeface="Times New Roman" panose="02020603050405020304" pitchFamily="18" charset="0"/>
                          <a:cs typeface="Times New Roman" panose="02020603050405020304" pitchFamily="18" charset="0"/>
                        </a:rPr>
                        <a:t>101 </a:t>
                      </a:r>
                      <a:endParaRPr lang="zh-CN" altLang="en-US" sz="160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dirty="0">
                          <a:solidFill>
                            <a:schemeClr val="tx1"/>
                          </a:solidFill>
                          <a:effectLst/>
                          <a:latin typeface="Times New Roman" panose="02020603050405020304" pitchFamily="18" charset="0"/>
                          <a:cs typeface="Times New Roman" panose="02020603050405020304" pitchFamily="18" charset="0"/>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444574540"/>
                  </a:ext>
                </a:extLst>
              </a:tr>
              <a:tr h="356083">
                <a:tc>
                  <a:txBody>
                    <a:bodyPr/>
                    <a:lstStyle/>
                    <a:p>
                      <a:r>
                        <a:rPr lang="en-US" altLang="zh-CN" sz="1600" b="0" i="0" dirty="0">
                          <a:solidFill>
                            <a:schemeClr val="tx1"/>
                          </a:solidFill>
                          <a:effectLst/>
                          <a:latin typeface="Times New Roman" panose="02020603050405020304" pitchFamily="18" charset="0"/>
                          <a:cs typeface="Times New Roman" panose="02020603050405020304" pitchFamily="18" charset="0"/>
                        </a:rPr>
                        <a:t>110 </a:t>
                      </a:r>
                      <a:endParaRPr lang="zh-CN" altLang="en-US" sz="1600"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dirty="0">
                          <a:solidFill>
                            <a:schemeClr val="tx1"/>
                          </a:solidFill>
                          <a:effectLst/>
                          <a:latin typeface="Times New Roman" panose="02020603050405020304" pitchFamily="18" charset="0"/>
                          <a:cs typeface="Times New Roman" panose="02020603050405020304" pitchFamily="18" charset="0"/>
                        </a:rPr>
                        <a: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b="0" i="0" dirty="0">
                          <a:solidFill>
                            <a:schemeClr val="tx1"/>
                          </a:solidFill>
                          <a:effectLst/>
                          <a:latin typeface="Tahoma" panose="020B0604030504040204" pitchFamily="34" charset="0"/>
                        </a:rPr>
                        <a:t>10</a:t>
                      </a:r>
                      <a:r>
                        <a:rPr lang="en-US" sz="1600" b="0" i="0" baseline="-25000" dirty="0">
                          <a:solidFill>
                            <a:schemeClr val="tx1"/>
                          </a:solidFill>
                          <a:effectLst/>
                          <a:latin typeface="Tahoma" panose="020B0604030504040204" pitchFamily="34" charset="0"/>
                        </a:rPr>
                        <a:t>TWO</a:t>
                      </a:r>
                      <a:r>
                        <a:rPr lang="en-US" sz="1600" b="0" i="0" dirty="0">
                          <a:solidFill>
                            <a:schemeClr val="tx1"/>
                          </a:solidFill>
                          <a:effectLst/>
                          <a:latin typeface="Tahoma" panose="020B0604030504040204" pitchFamily="34" charset="0"/>
                        </a:rPr>
                        <a:t> </a:t>
                      </a:r>
                      <a:endParaRPr lang="en-US" sz="1600"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b="0" i="0" dirty="0">
                          <a:solidFill>
                            <a:schemeClr val="tx1"/>
                          </a:solidFill>
                          <a:effectLst/>
                          <a:latin typeface="Tahoma" panose="020B0604030504040204" pitchFamily="34" charset="0"/>
                        </a:rPr>
                        <a:t>Memory(10110</a:t>
                      </a:r>
                      <a:r>
                        <a:rPr lang="en-US" sz="1600" b="0" i="0" baseline="-25000" dirty="0">
                          <a:solidFill>
                            <a:schemeClr val="tx1"/>
                          </a:solidFill>
                          <a:effectLst/>
                          <a:latin typeface="Tahoma" panose="020B0604030504040204" pitchFamily="34" charset="0"/>
                        </a:rPr>
                        <a:t>TWO</a:t>
                      </a:r>
                      <a:r>
                        <a:rPr lang="en-US" sz="1600" b="0" i="0" dirty="0">
                          <a:solidFill>
                            <a:schemeClr val="tx1"/>
                          </a:solidFill>
                          <a:effectLst/>
                          <a:latin typeface="Tahoma" panose="020B0604030504040204" pitchFamily="34" charset="0"/>
                        </a:rPr>
                        <a:t>)</a:t>
                      </a:r>
                      <a:endParaRPr lang="en-US" sz="1600"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610725195"/>
                  </a:ext>
                </a:extLst>
              </a:tr>
              <a:tr h="356083">
                <a:tc>
                  <a:txBody>
                    <a:bodyPr/>
                    <a:lstStyle/>
                    <a:p>
                      <a:r>
                        <a:rPr lang="en-US" altLang="zh-CN" sz="1600" b="0" i="0" dirty="0">
                          <a:solidFill>
                            <a:srgbClr val="000000"/>
                          </a:solidFill>
                          <a:effectLst/>
                          <a:latin typeface="Times New Roman" panose="02020603050405020304" pitchFamily="18" charset="0"/>
                          <a:cs typeface="Times New Roman" panose="02020603050405020304" pitchFamily="18" charset="0"/>
                        </a:rPr>
                        <a:t>111 </a:t>
                      </a:r>
                      <a:endParaRPr lang="zh-CN" altLang="en-US" sz="160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dirty="0">
                          <a:solidFill>
                            <a:schemeClr val="tx1"/>
                          </a:solidFill>
                          <a:effectLst/>
                          <a:latin typeface="Times New Roman" panose="02020603050405020304" pitchFamily="18" charset="0"/>
                          <a:cs typeface="Times New Roman" panose="02020603050405020304" pitchFamily="18" charset="0"/>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416319359"/>
                  </a:ext>
                </a:extLst>
              </a:tr>
            </a:tbl>
          </a:graphicData>
        </a:graphic>
      </p:graphicFrame>
      <p:sp>
        <p:nvSpPr>
          <p:cNvPr id="14" name="矩形 13"/>
          <p:cNvSpPr/>
          <p:nvPr/>
        </p:nvSpPr>
        <p:spPr>
          <a:xfrm>
            <a:off x="501574" y="6223535"/>
            <a:ext cx="3240360" cy="584775"/>
          </a:xfrm>
          <a:prstGeom prst="rect">
            <a:avLst/>
          </a:prstGeom>
        </p:spPr>
        <p:txBody>
          <a:bodyPr wrap="square">
            <a:spAutoFit/>
          </a:bodyPr>
          <a:lstStyle/>
          <a:p>
            <a:r>
              <a:rPr lang="en-US" altLang="zh-CN" sz="1600" dirty="0">
                <a:solidFill>
                  <a:schemeClr val="tx1"/>
                </a:solidFill>
              </a:rPr>
              <a:t>D. After handling a miss of an address(</a:t>
            </a:r>
            <a:r>
              <a:rPr lang="en-US" altLang="zh-CN" sz="1600" b="0" dirty="0">
                <a:solidFill>
                  <a:schemeClr val="tx1"/>
                </a:solidFill>
                <a:latin typeface="Tahoma" panose="020B0604030504040204" pitchFamily="34" charset="0"/>
              </a:rPr>
              <a:t>10000</a:t>
            </a:r>
            <a:r>
              <a:rPr lang="en-US" altLang="zh-CN" sz="1600" b="0" baseline="-25000" dirty="0">
                <a:solidFill>
                  <a:schemeClr val="tx1"/>
                </a:solidFill>
                <a:latin typeface="Tahoma" panose="020B0604030504040204" pitchFamily="34" charset="0"/>
              </a:rPr>
              <a:t>TWO</a:t>
            </a:r>
            <a:r>
              <a:rPr lang="en-US" altLang="zh-CN" sz="1600" dirty="0">
                <a:solidFill>
                  <a:schemeClr val="tx1"/>
                </a:solidFill>
              </a:rPr>
              <a:t>=16)</a:t>
            </a:r>
            <a:endParaRPr lang="zh-CN" altLang="en-US" sz="1600" dirty="0">
              <a:solidFill>
                <a:schemeClr val="tx1"/>
              </a:solidFill>
            </a:endParaRPr>
          </a:p>
        </p:txBody>
      </p:sp>
      <p:pic>
        <p:nvPicPr>
          <p:cNvPr id="15" name="图片 14"/>
          <p:cNvPicPr>
            <a:picLocks noChangeAspect="1"/>
          </p:cNvPicPr>
          <p:nvPr/>
        </p:nvPicPr>
        <p:blipFill>
          <a:blip r:embed="rId3"/>
          <a:stretch>
            <a:fillRect/>
          </a:stretch>
        </p:blipFill>
        <p:spPr>
          <a:xfrm>
            <a:off x="2021355" y="116632"/>
            <a:ext cx="5119597" cy="2673610"/>
          </a:xfrm>
          <a:prstGeom prst="rect">
            <a:avLst/>
          </a:prstGeom>
        </p:spPr>
      </p:pic>
      <p:graphicFrame>
        <p:nvGraphicFramePr>
          <p:cNvPr id="16" name="表格 15"/>
          <p:cNvGraphicFramePr>
            <a:graphicFrameLocks noGrp="1"/>
          </p:cNvGraphicFramePr>
          <p:nvPr>
            <p:extLst>
              <p:ext uri="{D42A27DB-BD31-4B8C-83A1-F6EECF244321}">
                <p14:modId xmlns:p14="http://schemas.microsoft.com/office/powerpoint/2010/main" val="3041043133"/>
              </p:ext>
            </p:extLst>
          </p:nvPr>
        </p:nvGraphicFramePr>
        <p:xfrm>
          <a:off x="4932040" y="2927558"/>
          <a:ext cx="3993556" cy="3219800"/>
        </p:xfrm>
        <a:graphic>
          <a:graphicData uri="http://schemas.openxmlformats.org/drawingml/2006/table">
            <a:tbl>
              <a:tblPr firstRow="1" bandRow="1">
                <a:tableStyleId>{5C22544A-7EE6-4342-B048-85BDC9FD1C3A}</a:tableStyleId>
              </a:tblPr>
              <a:tblGrid>
                <a:gridCol w="710926">
                  <a:extLst>
                    <a:ext uri="{9D8B030D-6E8A-4147-A177-3AD203B41FA5}">
                      <a16:colId xmlns:a16="http://schemas.microsoft.com/office/drawing/2014/main" val="532145945"/>
                    </a:ext>
                  </a:extLst>
                </a:gridCol>
                <a:gridCol w="432048">
                  <a:extLst>
                    <a:ext uri="{9D8B030D-6E8A-4147-A177-3AD203B41FA5}">
                      <a16:colId xmlns:a16="http://schemas.microsoft.com/office/drawing/2014/main" val="752718329"/>
                    </a:ext>
                  </a:extLst>
                </a:gridCol>
                <a:gridCol w="873250">
                  <a:extLst>
                    <a:ext uri="{9D8B030D-6E8A-4147-A177-3AD203B41FA5}">
                      <a16:colId xmlns:a16="http://schemas.microsoft.com/office/drawing/2014/main" val="913839576"/>
                    </a:ext>
                  </a:extLst>
                </a:gridCol>
                <a:gridCol w="1977332">
                  <a:extLst>
                    <a:ext uri="{9D8B030D-6E8A-4147-A177-3AD203B41FA5}">
                      <a16:colId xmlns:a16="http://schemas.microsoft.com/office/drawing/2014/main" val="34574245"/>
                    </a:ext>
                  </a:extLst>
                </a:gridCol>
              </a:tblGrid>
              <a:tr h="371136">
                <a:tc>
                  <a:txBody>
                    <a:bodyPr/>
                    <a:lstStyle/>
                    <a:p>
                      <a:r>
                        <a:rPr lang="en-US" altLang="zh-CN" sz="1600" dirty="0">
                          <a:solidFill>
                            <a:schemeClr val="tx1"/>
                          </a:solidFill>
                          <a:latin typeface="Times New Roman" panose="02020603050405020304" pitchFamily="18" charset="0"/>
                          <a:cs typeface="Times New Roman" panose="02020603050405020304" pitchFamily="18" charset="0"/>
                        </a:rPr>
                        <a:t>Index </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altLang="zh-CN" sz="1600" dirty="0">
                          <a:solidFill>
                            <a:schemeClr val="tx1"/>
                          </a:solidFill>
                          <a:latin typeface="Times New Roman" panose="02020603050405020304" pitchFamily="18" charset="0"/>
                          <a:cs typeface="Times New Roman" panose="02020603050405020304" pitchFamily="18" charset="0"/>
                        </a:rPr>
                        <a:t>V </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altLang="zh-CN" sz="1600" dirty="0">
                          <a:solidFill>
                            <a:schemeClr val="tx1"/>
                          </a:solidFill>
                          <a:latin typeface="Times New Roman" panose="02020603050405020304" pitchFamily="18" charset="0"/>
                          <a:cs typeface="Times New Roman" panose="02020603050405020304" pitchFamily="18" charset="0"/>
                        </a:rPr>
                        <a:t>Tag </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altLang="zh-CN" sz="1600" dirty="0">
                          <a:solidFill>
                            <a:schemeClr val="tx1"/>
                          </a:solidFill>
                          <a:latin typeface="Times New Roman" panose="02020603050405020304" pitchFamily="18" charset="0"/>
                          <a:cs typeface="Times New Roman" panose="02020603050405020304" pitchFamily="18" charset="0"/>
                        </a:rPr>
                        <a:t>Data </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950342314"/>
                  </a:ext>
                </a:extLst>
              </a:tr>
              <a:tr h="356083">
                <a:tc>
                  <a:txBody>
                    <a:bodyPr/>
                    <a:lstStyle/>
                    <a:p>
                      <a:r>
                        <a:rPr lang="en-US" altLang="zh-CN" sz="1600" b="0" i="0" dirty="0">
                          <a:solidFill>
                            <a:schemeClr val="tx1"/>
                          </a:solidFill>
                          <a:effectLst/>
                          <a:latin typeface="Times New Roman" panose="02020603050405020304" pitchFamily="18" charset="0"/>
                          <a:cs typeface="Times New Roman" panose="02020603050405020304" pitchFamily="18" charset="0"/>
                        </a:rPr>
                        <a:t>000 </a:t>
                      </a:r>
                      <a:endParaRPr lang="zh-CN" altLang="en-US" sz="1600"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dirty="0">
                          <a:solidFill>
                            <a:schemeClr val="tx1"/>
                          </a:solidFill>
                          <a:effectLst/>
                          <a:latin typeface="Times New Roman" panose="02020603050405020304" pitchFamily="18" charset="0"/>
                          <a:cs typeface="Times New Roman" panose="02020603050405020304" pitchFamily="18" charset="0"/>
                        </a:rPr>
                        <a: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dirty="0">
                          <a:solidFill>
                            <a:schemeClr val="tx1"/>
                          </a:solidFill>
                          <a:effectLst/>
                          <a:latin typeface="Times New Roman" panose="02020603050405020304" pitchFamily="18" charset="0"/>
                          <a:cs typeface="Times New Roman" panose="02020603050405020304" pitchFamily="18" charset="0"/>
                        </a:rPr>
                        <a:t>10</a:t>
                      </a:r>
                      <a:r>
                        <a:rPr lang="en-US" sz="1600" baseline="-25000" dirty="0">
                          <a:solidFill>
                            <a:schemeClr val="tx1"/>
                          </a:solidFill>
                          <a:effectLst/>
                          <a:latin typeface="Times New Roman" panose="02020603050405020304" pitchFamily="18" charset="0"/>
                          <a:cs typeface="Times New Roman" panose="02020603050405020304" pitchFamily="18" charset="0"/>
                        </a:rPr>
                        <a:t>TWO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i="0" dirty="0">
                          <a:solidFill>
                            <a:schemeClr val="tx1"/>
                          </a:solidFill>
                          <a:effectLst/>
                          <a:latin typeface="Tahoma" panose="020B0604030504040204" pitchFamily="34" charset="0"/>
                        </a:rPr>
                        <a:t>Memory(10000</a:t>
                      </a:r>
                      <a:r>
                        <a:rPr lang="en-US" altLang="zh-CN" sz="1600" b="0" i="0" baseline="-25000" dirty="0">
                          <a:solidFill>
                            <a:schemeClr val="tx1"/>
                          </a:solidFill>
                          <a:effectLst/>
                          <a:latin typeface="Tahoma" panose="020B0604030504040204" pitchFamily="34" charset="0"/>
                        </a:rPr>
                        <a:t>TWO</a:t>
                      </a:r>
                      <a:r>
                        <a:rPr lang="en-US" altLang="zh-CN" sz="1600" b="0" i="0" dirty="0">
                          <a:solidFill>
                            <a:schemeClr val="tx1"/>
                          </a:solidFill>
                          <a:effectLst/>
                          <a:latin typeface="Tahoma" panose="020B0604030504040204" pitchFamily="34" charset="0"/>
                        </a:rPr>
                        <a:t>)</a:t>
                      </a:r>
                      <a:endParaRPr lang="en-US" altLang="zh-CN" sz="1600"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572815690"/>
                  </a:ext>
                </a:extLst>
              </a:tr>
              <a:tr h="356083">
                <a:tc>
                  <a:txBody>
                    <a:bodyPr/>
                    <a:lstStyle/>
                    <a:p>
                      <a:r>
                        <a:rPr lang="en-US" altLang="zh-CN" sz="1600" b="0" i="0" dirty="0">
                          <a:solidFill>
                            <a:schemeClr val="tx1"/>
                          </a:solidFill>
                          <a:effectLst/>
                          <a:latin typeface="Times New Roman" panose="02020603050405020304" pitchFamily="18" charset="0"/>
                          <a:cs typeface="Times New Roman" panose="02020603050405020304" pitchFamily="18" charset="0"/>
                        </a:rPr>
                        <a:t>001 </a:t>
                      </a:r>
                      <a:endParaRPr lang="zh-CN" altLang="en-US" sz="1600"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effectLst/>
                          <a:latin typeface="Times New Roman" panose="02020603050405020304" pitchFamily="18" charset="0"/>
                          <a:cs typeface="Times New Roman" panose="02020603050405020304" pitchFamily="18" charset="0"/>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060700460"/>
                  </a:ext>
                </a:extLst>
              </a:tr>
              <a:tr h="356083">
                <a:tc>
                  <a:txBody>
                    <a:bodyPr/>
                    <a:lstStyle/>
                    <a:p>
                      <a:r>
                        <a:rPr lang="en-US" altLang="zh-CN" sz="1600" b="0" i="0" dirty="0">
                          <a:solidFill>
                            <a:schemeClr val="tx1"/>
                          </a:solidFill>
                          <a:effectLst/>
                          <a:latin typeface="Times New Roman" panose="02020603050405020304" pitchFamily="18" charset="0"/>
                          <a:cs typeface="Times New Roman" panose="02020603050405020304" pitchFamily="18" charset="0"/>
                        </a:rPr>
                        <a:t>010 </a:t>
                      </a:r>
                      <a:endParaRPr lang="zh-CN" altLang="en-US" sz="1600"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dirty="0">
                          <a:solidFill>
                            <a:schemeClr val="tx1"/>
                          </a:solidFill>
                          <a:effectLst/>
                          <a:latin typeface="Times New Roman" panose="02020603050405020304" pitchFamily="18" charset="0"/>
                          <a:cs typeface="Times New Roman" panose="02020603050405020304" pitchFamily="18" charset="0"/>
                        </a:rPr>
                        <a: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dirty="0">
                          <a:solidFill>
                            <a:schemeClr val="tx1"/>
                          </a:solidFill>
                          <a:effectLst/>
                          <a:latin typeface="Times New Roman" panose="02020603050405020304" pitchFamily="18" charset="0"/>
                          <a:cs typeface="Times New Roman" panose="02020603050405020304" pitchFamily="18" charset="0"/>
                        </a:rPr>
                        <a:t>11</a:t>
                      </a:r>
                      <a:r>
                        <a:rPr lang="en-US" sz="1600" baseline="-25000" dirty="0">
                          <a:solidFill>
                            <a:schemeClr val="tx1"/>
                          </a:solidFill>
                          <a:effectLst/>
                          <a:latin typeface="Times New Roman" panose="02020603050405020304" pitchFamily="18" charset="0"/>
                          <a:cs typeface="Times New Roman" panose="02020603050405020304" pitchFamily="18" charset="0"/>
                        </a:rPr>
                        <a:t>TWO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i="0" dirty="0">
                          <a:solidFill>
                            <a:schemeClr val="tx1"/>
                          </a:solidFill>
                          <a:effectLst/>
                          <a:latin typeface="Tahoma" panose="020B0604030504040204" pitchFamily="34" charset="0"/>
                        </a:rPr>
                        <a:t>Memory(11010</a:t>
                      </a:r>
                      <a:r>
                        <a:rPr lang="en-US" altLang="zh-CN" sz="1600" b="0" i="0" baseline="-25000" dirty="0">
                          <a:solidFill>
                            <a:schemeClr val="tx1"/>
                          </a:solidFill>
                          <a:effectLst/>
                          <a:latin typeface="Tahoma" panose="020B0604030504040204" pitchFamily="34" charset="0"/>
                        </a:rPr>
                        <a:t>TWO</a:t>
                      </a:r>
                      <a:r>
                        <a:rPr lang="en-US" altLang="zh-CN" sz="1600" b="0" i="0" dirty="0">
                          <a:solidFill>
                            <a:schemeClr val="tx1"/>
                          </a:solidFill>
                          <a:effectLst/>
                          <a:latin typeface="Tahoma" panose="020B0604030504040204" pitchFamily="34" charset="0"/>
                        </a:rPr>
                        <a:t>)</a:t>
                      </a:r>
                      <a:endParaRPr lang="en-US" altLang="zh-CN" sz="1600"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4076712202"/>
                  </a:ext>
                </a:extLst>
              </a:tr>
              <a:tr h="356083">
                <a:tc>
                  <a:txBody>
                    <a:bodyPr/>
                    <a:lstStyle/>
                    <a:p>
                      <a:r>
                        <a:rPr lang="en-US" altLang="zh-CN" sz="1600" b="0" i="0" dirty="0">
                          <a:solidFill>
                            <a:srgbClr val="800000"/>
                          </a:solidFill>
                          <a:effectLst/>
                          <a:latin typeface="Times New Roman" panose="02020603050405020304" pitchFamily="18" charset="0"/>
                          <a:cs typeface="Times New Roman" panose="02020603050405020304" pitchFamily="18" charset="0"/>
                        </a:rPr>
                        <a:t>011 </a:t>
                      </a:r>
                      <a:endParaRPr lang="zh-CN" altLang="en-US" sz="1600" dirty="0">
                        <a:solidFill>
                          <a:srgbClr val="8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dirty="0">
                          <a:solidFill>
                            <a:srgbClr val="800000"/>
                          </a:solidFill>
                          <a:effectLst/>
                          <a:latin typeface="Times New Roman" panose="02020603050405020304" pitchFamily="18" charset="0"/>
                          <a:cs typeface="Times New Roman" panose="02020603050405020304" pitchFamily="18" charset="0"/>
                        </a:rPr>
                        <a: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dirty="0">
                          <a:solidFill>
                            <a:srgbClr val="800000"/>
                          </a:solidFill>
                          <a:effectLst/>
                          <a:latin typeface="Times New Roman" panose="02020603050405020304" pitchFamily="18" charset="0"/>
                          <a:cs typeface="Times New Roman" panose="02020603050405020304" pitchFamily="18" charset="0"/>
                        </a:rPr>
                        <a:t>00</a:t>
                      </a:r>
                      <a:r>
                        <a:rPr lang="en-US" sz="1600" baseline="-25000" dirty="0">
                          <a:solidFill>
                            <a:srgbClr val="800000"/>
                          </a:solidFill>
                          <a:effectLst/>
                          <a:latin typeface="Times New Roman" panose="02020603050405020304" pitchFamily="18" charset="0"/>
                          <a:cs typeface="Times New Roman" panose="02020603050405020304" pitchFamily="18" charset="0"/>
                        </a:rPr>
                        <a:t>TWO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i="0" dirty="0">
                          <a:solidFill>
                            <a:srgbClr val="800000"/>
                          </a:solidFill>
                          <a:effectLst/>
                          <a:latin typeface="Tahoma" panose="020B0604030504040204" pitchFamily="34" charset="0"/>
                        </a:rPr>
                        <a:t>Memory(00011</a:t>
                      </a:r>
                      <a:r>
                        <a:rPr lang="en-US" altLang="zh-CN" sz="1600" b="0" i="0" baseline="-25000" dirty="0">
                          <a:solidFill>
                            <a:srgbClr val="800000"/>
                          </a:solidFill>
                          <a:effectLst/>
                          <a:latin typeface="Tahoma" panose="020B0604030504040204" pitchFamily="34" charset="0"/>
                        </a:rPr>
                        <a:t>TWO</a:t>
                      </a:r>
                      <a:r>
                        <a:rPr lang="en-US" altLang="zh-CN" sz="1600" b="0" i="0" dirty="0">
                          <a:solidFill>
                            <a:srgbClr val="800000"/>
                          </a:solidFill>
                          <a:effectLst/>
                          <a:latin typeface="Tahoma" panose="020B0604030504040204" pitchFamily="34" charset="0"/>
                        </a:rPr>
                        <a:t>)</a:t>
                      </a:r>
                      <a:endParaRPr lang="en-US" altLang="zh-CN" sz="1600" dirty="0">
                        <a:solidFill>
                          <a:srgbClr val="800000"/>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291723139"/>
                  </a:ext>
                </a:extLst>
              </a:tr>
              <a:tr h="356083">
                <a:tc>
                  <a:txBody>
                    <a:bodyPr/>
                    <a:lstStyle/>
                    <a:p>
                      <a:r>
                        <a:rPr lang="en-US" altLang="zh-CN" sz="1600" b="0" i="0" dirty="0">
                          <a:solidFill>
                            <a:srgbClr val="000000"/>
                          </a:solidFill>
                          <a:effectLst/>
                          <a:latin typeface="Times New Roman" panose="02020603050405020304" pitchFamily="18" charset="0"/>
                          <a:cs typeface="Times New Roman" panose="02020603050405020304" pitchFamily="18" charset="0"/>
                        </a:rPr>
                        <a:t>100 </a:t>
                      </a:r>
                      <a:endParaRPr lang="zh-CN" altLang="en-US" sz="160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dirty="0">
                          <a:solidFill>
                            <a:schemeClr val="tx1"/>
                          </a:solidFill>
                          <a:effectLst/>
                          <a:latin typeface="Times New Roman" panose="02020603050405020304" pitchFamily="18" charset="0"/>
                          <a:cs typeface="Times New Roman" panose="02020603050405020304" pitchFamily="18" charset="0"/>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20612622"/>
                  </a:ext>
                </a:extLst>
              </a:tr>
              <a:tr h="356083">
                <a:tc>
                  <a:txBody>
                    <a:bodyPr/>
                    <a:lstStyle/>
                    <a:p>
                      <a:r>
                        <a:rPr lang="en-US" altLang="zh-CN" sz="1600" b="0" i="0" dirty="0">
                          <a:solidFill>
                            <a:srgbClr val="000000"/>
                          </a:solidFill>
                          <a:effectLst/>
                          <a:latin typeface="Times New Roman" panose="02020603050405020304" pitchFamily="18" charset="0"/>
                          <a:cs typeface="Times New Roman" panose="02020603050405020304" pitchFamily="18" charset="0"/>
                        </a:rPr>
                        <a:t>101 </a:t>
                      </a:r>
                      <a:endParaRPr lang="zh-CN" altLang="en-US" sz="160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dirty="0">
                          <a:solidFill>
                            <a:schemeClr val="tx1"/>
                          </a:solidFill>
                          <a:effectLst/>
                          <a:latin typeface="Times New Roman" panose="02020603050405020304" pitchFamily="18" charset="0"/>
                          <a:cs typeface="Times New Roman" panose="02020603050405020304" pitchFamily="18" charset="0"/>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444574540"/>
                  </a:ext>
                </a:extLst>
              </a:tr>
              <a:tr h="356083">
                <a:tc>
                  <a:txBody>
                    <a:bodyPr/>
                    <a:lstStyle/>
                    <a:p>
                      <a:r>
                        <a:rPr lang="en-US" altLang="zh-CN" sz="1600" b="0" i="0" dirty="0">
                          <a:solidFill>
                            <a:schemeClr val="tx1"/>
                          </a:solidFill>
                          <a:effectLst/>
                          <a:latin typeface="Times New Roman" panose="02020603050405020304" pitchFamily="18" charset="0"/>
                          <a:cs typeface="Times New Roman" panose="02020603050405020304" pitchFamily="18" charset="0"/>
                        </a:rPr>
                        <a:t>110 </a:t>
                      </a:r>
                      <a:endParaRPr lang="zh-CN" altLang="en-US" sz="1600"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dirty="0">
                          <a:solidFill>
                            <a:schemeClr val="tx1"/>
                          </a:solidFill>
                          <a:effectLst/>
                          <a:latin typeface="Times New Roman" panose="02020603050405020304" pitchFamily="18" charset="0"/>
                          <a:cs typeface="Times New Roman" panose="02020603050405020304" pitchFamily="18" charset="0"/>
                        </a:rPr>
                        <a: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b="0" i="0" dirty="0">
                          <a:solidFill>
                            <a:schemeClr val="tx1"/>
                          </a:solidFill>
                          <a:effectLst/>
                          <a:latin typeface="Tahoma" panose="020B0604030504040204" pitchFamily="34" charset="0"/>
                        </a:rPr>
                        <a:t>10</a:t>
                      </a:r>
                      <a:r>
                        <a:rPr lang="en-US" sz="1600" b="0" i="0" baseline="-25000" dirty="0">
                          <a:solidFill>
                            <a:schemeClr val="tx1"/>
                          </a:solidFill>
                          <a:effectLst/>
                          <a:latin typeface="Tahoma" panose="020B0604030504040204" pitchFamily="34" charset="0"/>
                        </a:rPr>
                        <a:t>TWO</a:t>
                      </a:r>
                      <a:r>
                        <a:rPr lang="en-US" sz="1600" b="0" i="0" dirty="0">
                          <a:solidFill>
                            <a:schemeClr val="tx1"/>
                          </a:solidFill>
                          <a:effectLst/>
                          <a:latin typeface="Tahoma" panose="020B0604030504040204" pitchFamily="34" charset="0"/>
                        </a:rPr>
                        <a:t> </a:t>
                      </a:r>
                      <a:endParaRPr lang="en-US" sz="1600"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b="0" i="0" dirty="0">
                          <a:solidFill>
                            <a:schemeClr val="tx1"/>
                          </a:solidFill>
                          <a:effectLst/>
                          <a:latin typeface="Tahoma" panose="020B0604030504040204" pitchFamily="34" charset="0"/>
                        </a:rPr>
                        <a:t>Memory(10110</a:t>
                      </a:r>
                      <a:r>
                        <a:rPr lang="en-US" sz="1600" b="0" i="0" baseline="-25000" dirty="0">
                          <a:solidFill>
                            <a:schemeClr val="tx1"/>
                          </a:solidFill>
                          <a:effectLst/>
                          <a:latin typeface="Tahoma" panose="020B0604030504040204" pitchFamily="34" charset="0"/>
                        </a:rPr>
                        <a:t>TWO</a:t>
                      </a:r>
                      <a:r>
                        <a:rPr lang="en-US" sz="1600" b="0" i="0" dirty="0">
                          <a:solidFill>
                            <a:schemeClr val="tx1"/>
                          </a:solidFill>
                          <a:effectLst/>
                          <a:latin typeface="Tahoma" panose="020B0604030504040204" pitchFamily="34" charset="0"/>
                        </a:rPr>
                        <a:t>)</a:t>
                      </a:r>
                      <a:endParaRPr lang="en-US" sz="1600"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610725195"/>
                  </a:ext>
                </a:extLst>
              </a:tr>
              <a:tr h="356083">
                <a:tc>
                  <a:txBody>
                    <a:bodyPr/>
                    <a:lstStyle/>
                    <a:p>
                      <a:r>
                        <a:rPr lang="en-US" altLang="zh-CN" sz="1600" b="0" i="0" dirty="0">
                          <a:solidFill>
                            <a:srgbClr val="000000"/>
                          </a:solidFill>
                          <a:effectLst/>
                          <a:latin typeface="Times New Roman" panose="02020603050405020304" pitchFamily="18" charset="0"/>
                          <a:cs typeface="Times New Roman" panose="02020603050405020304" pitchFamily="18" charset="0"/>
                        </a:rPr>
                        <a:t>111 </a:t>
                      </a:r>
                      <a:endParaRPr lang="zh-CN" altLang="en-US" sz="160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dirty="0">
                          <a:solidFill>
                            <a:schemeClr val="tx1"/>
                          </a:solidFill>
                          <a:effectLst/>
                          <a:latin typeface="Times New Roman" panose="02020603050405020304" pitchFamily="18" charset="0"/>
                          <a:cs typeface="Times New Roman" panose="02020603050405020304" pitchFamily="18" charset="0"/>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416319359"/>
                  </a:ext>
                </a:extLst>
              </a:tr>
            </a:tbl>
          </a:graphicData>
        </a:graphic>
      </p:graphicFrame>
      <p:sp>
        <p:nvSpPr>
          <p:cNvPr id="19" name="矩形 18"/>
          <p:cNvSpPr/>
          <p:nvPr/>
        </p:nvSpPr>
        <p:spPr>
          <a:xfrm>
            <a:off x="5308638" y="6227277"/>
            <a:ext cx="3240360" cy="584775"/>
          </a:xfrm>
          <a:prstGeom prst="rect">
            <a:avLst/>
          </a:prstGeom>
        </p:spPr>
        <p:txBody>
          <a:bodyPr wrap="square">
            <a:spAutoFit/>
          </a:bodyPr>
          <a:lstStyle/>
          <a:p>
            <a:r>
              <a:rPr lang="en-US" altLang="zh-CN" sz="1600" dirty="0">
                <a:solidFill>
                  <a:schemeClr val="tx1"/>
                </a:solidFill>
              </a:rPr>
              <a:t>e. After handling a miss of an address(</a:t>
            </a:r>
            <a:r>
              <a:rPr lang="en-US" altLang="zh-CN" sz="1600" b="0" dirty="0">
                <a:solidFill>
                  <a:schemeClr val="tx1"/>
                </a:solidFill>
                <a:latin typeface="Tahoma" panose="020B0604030504040204" pitchFamily="34" charset="0"/>
              </a:rPr>
              <a:t>00011</a:t>
            </a:r>
            <a:r>
              <a:rPr lang="en-US" altLang="zh-CN" sz="1600" b="0" baseline="-25000" dirty="0">
                <a:solidFill>
                  <a:schemeClr val="tx1"/>
                </a:solidFill>
                <a:latin typeface="Tahoma" panose="020B0604030504040204" pitchFamily="34" charset="0"/>
              </a:rPr>
              <a:t>TWO</a:t>
            </a:r>
            <a:r>
              <a:rPr lang="en-US" altLang="zh-CN" sz="1600" dirty="0">
                <a:solidFill>
                  <a:schemeClr val="tx1"/>
                </a:solidFill>
              </a:rPr>
              <a:t>=3)</a:t>
            </a:r>
            <a:endParaRPr lang="zh-CN" altLang="en-US" sz="1600" dirty="0">
              <a:solidFill>
                <a:schemeClr val="tx1"/>
              </a:solidFill>
            </a:endParaRPr>
          </a:p>
        </p:txBody>
      </p:sp>
      <p:sp>
        <p:nvSpPr>
          <p:cNvPr id="20" name="右箭头 19"/>
          <p:cNvSpPr/>
          <p:nvPr/>
        </p:nvSpPr>
        <p:spPr bwMode="auto">
          <a:xfrm>
            <a:off x="4281322" y="4148901"/>
            <a:ext cx="474473" cy="384816"/>
          </a:xfrm>
          <a:prstGeom prst="rightArrow">
            <a:avLst/>
          </a:prstGeom>
          <a:noFill/>
          <a:ln w="12700" cap="flat" cmpd="sng" algn="ctr">
            <a:solidFill>
              <a:schemeClr val="tx1"/>
            </a:solidFill>
            <a:prstDash val="solid"/>
            <a:round/>
            <a:headEnd type="none" w="med" len="med"/>
            <a:tailEnd type="none" w="med" len="med"/>
          </a:ln>
        </p:spPr>
        <p:txBody>
          <a:bodyPr vert="horz" wrap="square" lIns="90000" tIns="46800" rIns="90000" bIns="46800" numCol="1" rtlCol="0" anchor="t" anchorCtr="0" compatLnSpc="1">
            <a:spAutoFit/>
          </a:bodyPr>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400" b="1" i="0" u="none" strike="noStrike" cap="none" normalizeH="0" baseline="0">
              <a:ln>
                <a:noFill/>
              </a:ln>
              <a:solidFill>
                <a:schemeClr val="accent1"/>
              </a:solidFill>
              <a:effectLst/>
              <a:latin typeface="Arial" panose="020B0604020202020204" pitchFamily="34" charset="0"/>
            </a:endParaRPr>
          </a:p>
        </p:txBody>
      </p:sp>
    </p:spTree>
    <p:extLst>
      <p:ext uri="{BB962C8B-B14F-4D97-AF65-F5344CB8AC3E}">
        <p14:creationId xmlns:p14="http://schemas.microsoft.com/office/powerpoint/2010/main" val="9679016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9" grpId="0"/>
      <p:bldP spid="2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4268797" cy="479747"/>
          </a:xfrm>
        </p:spPr>
        <p:txBody>
          <a:bodyPr/>
          <a:lstStyle/>
          <a:p>
            <a:r>
              <a:rPr lang="en-US" altLang="zh-CN" sz="3200" dirty="0">
                <a:solidFill>
                  <a:srgbClr val="800000"/>
                </a:solidFill>
                <a:latin typeface="Times New Roman" panose="02020603050405020304" pitchFamily="18" charset="0"/>
                <a:ea typeface="宋体" panose="02010600030101010101" pitchFamily="2" charset="-122"/>
              </a:rPr>
              <a:t>4.2 The Basic of Caches</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 name="矩形 5"/>
          <p:cNvSpPr/>
          <p:nvPr/>
        </p:nvSpPr>
        <p:spPr>
          <a:xfrm>
            <a:off x="124976" y="1268760"/>
            <a:ext cx="8690867" cy="1169551"/>
          </a:xfrm>
          <a:prstGeom prst="rect">
            <a:avLst/>
          </a:prstGeom>
        </p:spPr>
        <p:txBody>
          <a:bodyPr wrap="square">
            <a:spAutoFit/>
          </a:bodyPr>
          <a:lstStyle/>
          <a:p>
            <a:pPr marL="457200" indent="-457200" algn="just">
              <a:lnSpc>
                <a:spcPts val="2800"/>
              </a:lnSpc>
              <a:spcBef>
                <a:spcPts val="0"/>
              </a:spcBef>
              <a:buFont typeface="Symbol" panose="05050102010706020507" pitchFamily="18" charset="2"/>
              <a:buChar char="¨"/>
            </a:pP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Figure 4.9: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The each contents are shown after each reference request that misses, with the index and tag fields shown in binary.</a:t>
            </a:r>
          </a:p>
        </p:txBody>
      </p:sp>
      <p:graphicFrame>
        <p:nvGraphicFramePr>
          <p:cNvPr id="11" name="表格 10"/>
          <p:cNvGraphicFramePr>
            <a:graphicFrameLocks noGrp="1"/>
          </p:cNvGraphicFramePr>
          <p:nvPr>
            <p:extLst>
              <p:ext uri="{D42A27DB-BD31-4B8C-83A1-F6EECF244321}">
                <p14:modId xmlns:p14="http://schemas.microsoft.com/office/powerpoint/2010/main" val="2479436777"/>
              </p:ext>
            </p:extLst>
          </p:nvPr>
        </p:nvGraphicFramePr>
        <p:xfrm>
          <a:off x="339233" y="2808640"/>
          <a:ext cx="3993556" cy="3219800"/>
        </p:xfrm>
        <a:graphic>
          <a:graphicData uri="http://schemas.openxmlformats.org/drawingml/2006/table">
            <a:tbl>
              <a:tblPr firstRow="1" bandRow="1">
                <a:tableStyleId>{5C22544A-7EE6-4342-B048-85BDC9FD1C3A}</a:tableStyleId>
              </a:tblPr>
              <a:tblGrid>
                <a:gridCol w="710926">
                  <a:extLst>
                    <a:ext uri="{9D8B030D-6E8A-4147-A177-3AD203B41FA5}">
                      <a16:colId xmlns:a16="http://schemas.microsoft.com/office/drawing/2014/main" val="532145945"/>
                    </a:ext>
                  </a:extLst>
                </a:gridCol>
                <a:gridCol w="432048">
                  <a:extLst>
                    <a:ext uri="{9D8B030D-6E8A-4147-A177-3AD203B41FA5}">
                      <a16:colId xmlns:a16="http://schemas.microsoft.com/office/drawing/2014/main" val="752718329"/>
                    </a:ext>
                  </a:extLst>
                </a:gridCol>
                <a:gridCol w="873250">
                  <a:extLst>
                    <a:ext uri="{9D8B030D-6E8A-4147-A177-3AD203B41FA5}">
                      <a16:colId xmlns:a16="http://schemas.microsoft.com/office/drawing/2014/main" val="913839576"/>
                    </a:ext>
                  </a:extLst>
                </a:gridCol>
                <a:gridCol w="1977332">
                  <a:extLst>
                    <a:ext uri="{9D8B030D-6E8A-4147-A177-3AD203B41FA5}">
                      <a16:colId xmlns:a16="http://schemas.microsoft.com/office/drawing/2014/main" val="34574245"/>
                    </a:ext>
                  </a:extLst>
                </a:gridCol>
              </a:tblGrid>
              <a:tr h="371136">
                <a:tc>
                  <a:txBody>
                    <a:bodyPr/>
                    <a:lstStyle/>
                    <a:p>
                      <a:r>
                        <a:rPr lang="en-US" altLang="zh-CN" sz="1600" dirty="0">
                          <a:solidFill>
                            <a:schemeClr val="tx1"/>
                          </a:solidFill>
                          <a:latin typeface="Times New Roman" panose="02020603050405020304" pitchFamily="18" charset="0"/>
                          <a:cs typeface="Times New Roman" panose="02020603050405020304" pitchFamily="18" charset="0"/>
                        </a:rPr>
                        <a:t>Index </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altLang="zh-CN" sz="1600" dirty="0">
                          <a:solidFill>
                            <a:schemeClr val="tx1"/>
                          </a:solidFill>
                          <a:latin typeface="Times New Roman" panose="02020603050405020304" pitchFamily="18" charset="0"/>
                          <a:cs typeface="Times New Roman" panose="02020603050405020304" pitchFamily="18" charset="0"/>
                        </a:rPr>
                        <a:t>V </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altLang="zh-CN" sz="1600" dirty="0">
                          <a:solidFill>
                            <a:schemeClr val="tx1"/>
                          </a:solidFill>
                          <a:latin typeface="Times New Roman" panose="02020603050405020304" pitchFamily="18" charset="0"/>
                          <a:cs typeface="Times New Roman" panose="02020603050405020304" pitchFamily="18" charset="0"/>
                        </a:rPr>
                        <a:t>Tag </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altLang="zh-CN" sz="1600" dirty="0">
                          <a:solidFill>
                            <a:schemeClr val="tx1"/>
                          </a:solidFill>
                          <a:latin typeface="Times New Roman" panose="02020603050405020304" pitchFamily="18" charset="0"/>
                          <a:cs typeface="Times New Roman" panose="02020603050405020304" pitchFamily="18" charset="0"/>
                        </a:rPr>
                        <a:t>Data </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950342314"/>
                  </a:ext>
                </a:extLst>
              </a:tr>
              <a:tr h="356083">
                <a:tc>
                  <a:txBody>
                    <a:bodyPr/>
                    <a:lstStyle/>
                    <a:p>
                      <a:r>
                        <a:rPr lang="en-US" altLang="zh-CN" sz="1600" b="0" i="0" dirty="0">
                          <a:solidFill>
                            <a:schemeClr val="tx1"/>
                          </a:solidFill>
                          <a:effectLst/>
                          <a:latin typeface="Times New Roman" panose="02020603050405020304" pitchFamily="18" charset="0"/>
                          <a:cs typeface="Times New Roman" panose="02020603050405020304" pitchFamily="18" charset="0"/>
                        </a:rPr>
                        <a:t>000 </a:t>
                      </a:r>
                      <a:endParaRPr lang="zh-CN" altLang="en-US" sz="1600"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dirty="0">
                          <a:solidFill>
                            <a:schemeClr val="tx1"/>
                          </a:solidFill>
                          <a:effectLst/>
                          <a:latin typeface="Times New Roman" panose="02020603050405020304" pitchFamily="18" charset="0"/>
                          <a:cs typeface="Times New Roman" panose="02020603050405020304" pitchFamily="18" charset="0"/>
                        </a:rPr>
                        <a: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dirty="0">
                          <a:solidFill>
                            <a:schemeClr val="tx1"/>
                          </a:solidFill>
                          <a:effectLst/>
                          <a:latin typeface="Times New Roman" panose="02020603050405020304" pitchFamily="18" charset="0"/>
                          <a:cs typeface="Times New Roman" panose="02020603050405020304" pitchFamily="18" charset="0"/>
                        </a:rPr>
                        <a:t>10</a:t>
                      </a:r>
                      <a:r>
                        <a:rPr lang="en-US" sz="1600" baseline="-25000" dirty="0">
                          <a:solidFill>
                            <a:schemeClr val="tx1"/>
                          </a:solidFill>
                          <a:effectLst/>
                          <a:latin typeface="Times New Roman" panose="02020603050405020304" pitchFamily="18" charset="0"/>
                          <a:cs typeface="Times New Roman" panose="02020603050405020304" pitchFamily="18" charset="0"/>
                        </a:rPr>
                        <a:t>TWO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i="0" dirty="0">
                          <a:solidFill>
                            <a:schemeClr val="tx1"/>
                          </a:solidFill>
                          <a:effectLst/>
                          <a:latin typeface="Tahoma" panose="020B0604030504040204" pitchFamily="34" charset="0"/>
                        </a:rPr>
                        <a:t>Memory(10000</a:t>
                      </a:r>
                      <a:r>
                        <a:rPr lang="en-US" altLang="zh-CN" sz="1600" b="0" i="0" baseline="-25000" dirty="0">
                          <a:solidFill>
                            <a:schemeClr val="tx1"/>
                          </a:solidFill>
                          <a:effectLst/>
                          <a:latin typeface="Tahoma" panose="020B0604030504040204" pitchFamily="34" charset="0"/>
                        </a:rPr>
                        <a:t>TWO</a:t>
                      </a:r>
                      <a:r>
                        <a:rPr lang="en-US" altLang="zh-CN" sz="1600" b="0" i="0" dirty="0">
                          <a:solidFill>
                            <a:schemeClr val="tx1"/>
                          </a:solidFill>
                          <a:effectLst/>
                          <a:latin typeface="Tahoma" panose="020B0604030504040204" pitchFamily="34" charset="0"/>
                        </a:rPr>
                        <a:t>)</a:t>
                      </a:r>
                      <a:endParaRPr lang="en-US" altLang="zh-CN" sz="1600"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572815690"/>
                  </a:ext>
                </a:extLst>
              </a:tr>
              <a:tr h="356083">
                <a:tc>
                  <a:txBody>
                    <a:bodyPr/>
                    <a:lstStyle/>
                    <a:p>
                      <a:r>
                        <a:rPr lang="en-US" altLang="zh-CN" sz="1600" b="0" i="0" dirty="0">
                          <a:solidFill>
                            <a:schemeClr val="tx1"/>
                          </a:solidFill>
                          <a:effectLst/>
                          <a:latin typeface="Times New Roman" panose="02020603050405020304" pitchFamily="18" charset="0"/>
                          <a:cs typeface="Times New Roman" panose="02020603050405020304" pitchFamily="18" charset="0"/>
                        </a:rPr>
                        <a:t>001 </a:t>
                      </a:r>
                      <a:endParaRPr lang="zh-CN" altLang="en-US" sz="1600"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effectLst/>
                          <a:latin typeface="Times New Roman" panose="02020603050405020304" pitchFamily="18" charset="0"/>
                          <a:cs typeface="Times New Roman" panose="02020603050405020304" pitchFamily="18" charset="0"/>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060700460"/>
                  </a:ext>
                </a:extLst>
              </a:tr>
              <a:tr h="356083">
                <a:tc>
                  <a:txBody>
                    <a:bodyPr/>
                    <a:lstStyle/>
                    <a:p>
                      <a:r>
                        <a:rPr lang="en-US" altLang="zh-CN" sz="1600" b="0" i="0" dirty="0">
                          <a:solidFill>
                            <a:schemeClr val="tx1"/>
                          </a:solidFill>
                          <a:effectLst/>
                          <a:latin typeface="Times New Roman" panose="02020603050405020304" pitchFamily="18" charset="0"/>
                          <a:cs typeface="Times New Roman" panose="02020603050405020304" pitchFamily="18" charset="0"/>
                        </a:rPr>
                        <a:t>010 </a:t>
                      </a:r>
                      <a:endParaRPr lang="zh-CN" altLang="en-US" sz="1600"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dirty="0">
                          <a:solidFill>
                            <a:schemeClr val="tx1"/>
                          </a:solidFill>
                          <a:effectLst/>
                          <a:latin typeface="Times New Roman" panose="02020603050405020304" pitchFamily="18" charset="0"/>
                          <a:cs typeface="Times New Roman" panose="02020603050405020304" pitchFamily="18" charset="0"/>
                        </a:rPr>
                        <a: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dirty="0">
                          <a:solidFill>
                            <a:schemeClr val="tx1"/>
                          </a:solidFill>
                          <a:effectLst/>
                          <a:latin typeface="Times New Roman" panose="02020603050405020304" pitchFamily="18" charset="0"/>
                          <a:cs typeface="Times New Roman" panose="02020603050405020304" pitchFamily="18" charset="0"/>
                        </a:rPr>
                        <a:t>11</a:t>
                      </a:r>
                      <a:r>
                        <a:rPr lang="en-US" sz="1600" baseline="-25000" dirty="0">
                          <a:solidFill>
                            <a:schemeClr val="tx1"/>
                          </a:solidFill>
                          <a:effectLst/>
                          <a:latin typeface="Times New Roman" panose="02020603050405020304" pitchFamily="18" charset="0"/>
                          <a:cs typeface="Times New Roman" panose="02020603050405020304" pitchFamily="18" charset="0"/>
                        </a:rPr>
                        <a:t>TWO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i="0" dirty="0">
                          <a:solidFill>
                            <a:schemeClr val="tx1"/>
                          </a:solidFill>
                          <a:effectLst/>
                          <a:latin typeface="Tahoma" panose="020B0604030504040204" pitchFamily="34" charset="0"/>
                        </a:rPr>
                        <a:t>Memory(11010</a:t>
                      </a:r>
                      <a:r>
                        <a:rPr lang="en-US" altLang="zh-CN" sz="1600" b="0" i="0" baseline="-25000" dirty="0">
                          <a:solidFill>
                            <a:schemeClr val="tx1"/>
                          </a:solidFill>
                          <a:effectLst/>
                          <a:latin typeface="Tahoma" panose="020B0604030504040204" pitchFamily="34" charset="0"/>
                        </a:rPr>
                        <a:t>TWO</a:t>
                      </a:r>
                      <a:r>
                        <a:rPr lang="en-US" altLang="zh-CN" sz="1600" b="0" i="0" dirty="0">
                          <a:solidFill>
                            <a:schemeClr val="tx1"/>
                          </a:solidFill>
                          <a:effectLst/>
                          <a:latin typeface="Tahoma" panose="020B0604030504040204" pitchFamily="34" charset="0"/>
                        </a:rPr>
                        <a:t>)</a:t>
                      </a:r>
                      <a:endParaRPr lang="en-US" altLang="zh-CN" sz="1600"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4076712202"/>
                  </a:ext>
                </a:extLst>
              </a:tr>
              <a:tr h="356083">
                <a:tc>
                  <a:txBody>
                    <a:bodyPr/>
                    <a:lstStyle/>
                    <a:p>
                      <a:r>
                        <a:rPr lang="en-US" altLang="zh-CN" sz="1600" b="0" i="0" dirty="0">
                          <a:solidFill>
                            <a:srgbClr val="800000"/>
                          </a:solidFill>
                          <a:effectLst/>
                          <a:latin typeface="Times New Roman" panose="02020603050405020304" pitchFamily="18" charset="0"/>
                          <a:cs typeface="Times New Roman" panose="02020603050405020304" pitchFamily="18" charset="0"/>
                        </a:rPr>
                        <a:t>011 </a:t>
                      </a:r>
                      <a:endParaRPr lang="zh-CN" altLang="en-US" sz="1600" dirty="0">
                        <a:solidFill>
                          <a:srgbClr val="8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dirty="0">
                          <a:solidFill>
                            <a:srgbClr val="800000"/>
                          </a:solidFill>
                          <a:effectLst/>
                          <a:latin typeface="Times New Roman" panose="02020603050405020304" pitchFamily="18" charset="0"/>
                          <a:cs typeface="Times New Roman" panose="02020603050405020304" pitchFamily="18" charset="0"/>
                        </a:rPr>
                        <a: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dirty="0">
                          <a:solidFill>
                            <a:srgbClr val="800000"/>
                          </a:solidFill>
                          <a:effectLst/>
                          <a:latin typeface="Times New Roman" panose="02020603050405020304" pitchFamily="18" charset="0"/>
                          <a:cs typeface="Times New Roman" panose="02020603050405020304" pitchFamily="18" charset="0"/>
                        </a:rPr>
                        <a:t>00</a:t>
                      </a:r>
                      <a:r>
                        <a:rPr lang="en-US" sz="1600" baseline="-25000" dirty="0">
                          <a:solidFill>
                            <a:srgbClr val="800000"/>
                          </a:solidFill>
                          <a:effectLst/>
                          <a:latin typeface="Times New Roman" panose="02020603050405020304" pitchFamily="18" charset="0"/>
                          <a:cs typeface="Times New Roman" panose="02020603050405020304" pitchFamily="18" charset="0"/>
                        </a:rPr>
                        <a:t>TWO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i="0" dirty="0">
                          <a:solidFill>
                            <a:srgbClr val="800000"/>
                          </a:solidFill>
                          <a:effectLst/>
                          <a:latin typeface="Tahoma" panose="020B0604030504040204" pitchFamily="34" charset="0"/>
                        </a:rPr>
                        <a:t>Memory(00011</a:t>
                      </a:r>
                      <a:r>
                        <a:rPr lang="en-US" altLang="zh-CN" sz="1600" b="0" i="0" baseline="-25000" dirty="0">
                          <a:solidFill>
                            <a:srgbClr val="800000"/>
                          </a:solidFill>
                          <a:effectLst/>
                          <a:latin typeface="Tahoma" panose="020B0604030504040204" pitchFamily="34" charset="0"/>
                        </a:rPr>
                        <a:t>TWO</a:t>
                      </a:r>
                      <a:r>
                        <a:rPr lang="en-US" altLang="zh-CN" sz="1600" b="0" i="0" dirty="0">
                          <a:solidFill>
                            <a:srgbClr val="800000"/>
                          </a:solidFill>
                          <a:effectLst/>
                          <a:latin typeface="Tahoma" panose="020B0604030504040204" pitchFamily="34" charset="0"/>
                        </a:rPr>
                        <a:t>)</a:t>
                      </a:r>
                      <a:endParaRPr lang="en-US" altLang="zh-CN" sz="1600" dirty="0">
                        <a:solidFill>
                          <a:srgbClr val="800000"/>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291723139"/>
                  </a:ext>
                </a:extLst>
              </a:tr>
              <a:tr h="356083">
                <a:tc>
                  <a:txBody>
                    <a:bodyPr/>
                    <a:lstStyle/>
                    <a:p>
                      <a:r>
                        <a:rPr lang="en-US" altLang="zh-CN" sz="1600" b="0" i="0" dirty="0">
                          <a:solidFill>
                            <a:srgbClr val="000000"/>
                          </a:solidFill>
                          <a:effectLst/>
                          <a:latin typeface="Times New Roman" panose="02020603050405020304" pitchFamily="18" charset="0"/>
                          <a:cs typeface="Times New Roman" panose="02020603050405020304" pitchFamily="18" charset="0"/>
                        </a:rPr>
                        <a:t>100 </a:t>
                      </a:r>
                      <a:endParaRPr lang="zh-CN" altLang="en-US" sz="160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dirty="0">
                          <a:solidFill>
                            <a:schemeClr val="tx1"/>
                          </a:solidFill>
                          <a:effectLst/>
                          <a:latin typeface="Times New Roman" panose="02020603050405020304" pitchFamily="18" charset="0"/>
                          <a:cs typeface="Times New Roman" panose="02020603050405020304" pitchFamily="18" charset="0"/>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20612622"/>
                  </a:ext>
                </a:extLst>
              </a:tr>
              <a:tr h="356083">
                <a:tc>
                  <a:txBody>
                    <a:bodyPr/>
                    <a:lstStyle/>
                    <a:p>
                      <a:r>
                        <a:rPr lang="en-US" altLang="zh-CN" sz="1600" b="0" i="0" dirty="0">
                          <a:solidFill>
                            <a:srgbClr val="000000"/>
                          </a:solidFill>
                          <a:effectLst/>
                          <a:latin typeface="Times New Roman" panose="02020603050405020304" pitchFamily="18" charset="0"/>
                          <a:cs typeface="Times New Roman" panose="02020603050405020304" pitchFamily="18" charset="0"/>
                        </a:rPr>
                        <a:t>101 </a:t>
                      </a:r>
                      <a:endParaRPr lang="zh-CN" altLang="en-US" sz="160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dirty="0">
                          <a:solidFill>
                            <a:schemeClr val="tx1"/>
                          </a:solidFill>
                          <a:effectLst/>
                          <a:latin typeface="Times New Roman" panose="02020603050405020304" pitchFamily="18" charset="0"/>
                          <a:cs typeface="Times New Roman" panose="02020603050405020304" pitchFamily="18" charset="0"/>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444574540"/>
                  </a:ext>
                </a:extLst>
              </a:tr>
              <a:tr h="356083">
                <a:tc>
                  <a:txBody>
                    <a:bodyPr/>
                    <a:lstStyle/>
                    <a:p>
                      <a:r>
                        <a:rPr lang="en-US" altLang="zh-CN" sz="1600" b="0" i="0" dirty="0">
                          <a:solidFill>
                            <a:schemeClr val="tx1"/>
                          </a:solidFill>
                          <a:effectLst/>
                          <a:latin typeface="Times New Roman" panose="02020603050405020304" pitchFamily="18" charset="0"/>
                          <a:cs typeface="Times New Roman" panose="02020603050405020304" pitchFamily="18" charset="0"/>
                        </a:rPr>
                        <a:t>110 </a:t>
                      </a:r>
                      <a:endParaRPr lang="zh-CN" altLang="en-US" sz="1600"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dirty="0">
                          <a:solidFill>
                            <a:schemeClr val="tx1"/>
                          </a:solidFill>
                          <a:effectLst/>
                          <a:latin typeface="Times New Roman" panose="02020603050405020304" pitchFamily="18" charset="0"/>
                          <a:cs typeface="Times New Roman" panose="02020603050405020304" pitchFamily="18" charset="0"/>
                        </a:rPr>
                        <a: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b="0" i="0" dirty="0">
                          <a:solidFill>
                            <a:schemeClr val="tx1"/>
                          </a:solidFill>
                          <a:effectLst/>
                          <a:latin typeface="Tahoma" panose="020B0604030504040204" pitchFamily="34" charset="0"/>
                        </a:rPr>
                        <a:t>10</a:t>
                      </a:r>
                      <a:r>
                        <a:rPr lang="en-US" sz="1600" b="0" i="0" baseline="-25000" dirty="0">
                          <a:solidFill>
                            <a:schemeClr val="tx1"/>
                          </a:solidFill>
                          <a:effectLst/>
                          <a:latin typeface="Tahoma" panose="020B0604030504040204" pitchFamily="34" charset="0"/>
                        </a:rPr>
                        <a:t>TWO</a:t>
                      </a:r>
                      <a:r>
                        <a:rPr lang="en-US" sz="1600" b="0" i="0" dirty="0">
                          <a:solidFill>
                            <a:schemeClr val="tx1"/>
                          </a:solidFill>
                          <a:effectLst/>
                          <a:latin typeface="Tahoma" panose="020B0604030504040204" pitchFamily="34" charset="0"/>
                        </a:rPr>
                        <a:t> </a:t>
                      </a:r>
                      <a:endParaRPr lang="en-US" sz="1600"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b="0" i="0" dirty="0">
                          <a:solidFill>
                            <a:schemeClr val="tx1"/>
                          </a:solidFill>
                          <a:effectLst/>
                          <a:latin typeface="Tahoma" panose="020B0604030504040204" pitchFamily="34" charset="0"/>
                        </a:rPr>
                        <a:t>Memory(10110</a:t>
                      </a:r>
                      <a:r>
                        <a:rPr lang="en-US" sz="1600" b="0" i="0" baseline="-25000" dirty="0">
                          <a:solidFill>
                            <a:schemeClr val="tx1"/>
                          </a:solidFill>
                          <a:effectLst/>
                          <a:latin typeface="Tahoma" panose="020B0604030504040204" pitchFamily="34" charset="0"/>
                        </a:rPr>
                        <a:t>TWO</a:t>
                      </a:r>
                      <a:r>
                        <a:rPr lang="en-US" sz="1600" b="0" i="0" dirty="0">
                          <a:solidFill>
                            <a:schemeClr val="tx1"/>
                          </a:solidFill>
                          <a:effectLst/>
                          <a:latin typeface="Tahoma" panose="020B0604030504040204" pitchFamily="34" charset="0"/>
                        </a:rPr>
                        <a:t>)</a:t>
                      </a:r>
                      <a:endParaRPr lang="en-US" sz="1600"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610725195"/>
                  </a:ext>
                </a:extLst>
              </a:tr>
              <a:tr h="356083">
                <a:tc>
                  <a:txBody>
                    <a:bodyPr/>
                    <a:lstStyle/>
                    <a:p>
                      <a:r>
                        <a:rPr lang="en-US" altLang="zh-CN" sz="1600" b="0" i="0" dirty="0">
                          <a:solidFill>
                            <a:srgbClr val="000000"/>
                          </a:solidFill>
                          <a:effectLst/>
                          <a:latin typeface="Times New Roman" panose="02020603050405020304" pitchFamily="18" charset="0"/>
                          <a:cs typeface="Times New Roman" panose="02020603050405020304" pitchFamily="18" charset="0"/>
                        </a:rPr>
                        <a:t>111 </a:t>
                      </a:r>
                      <a:endParaRPr lang="zh-CN" altLang="en-US" sz="160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dirty="0">
                          <a:solidFill>
                            <a:schemeClr val="tx1"/>
                          </a:solidFill>
                          <a:effectLst/>
                          <a:latin typeface="Times New Roman" panose="02020603050405020304" pitchFamily="18" charset="0"/>
                          <a:cs typeface="Times New Roman" panose="02020603050405020304" pitchFamily="18" charset="0"/>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416319359"/>
                  </a:ext>
                </a:extLst>
              </a:tr>
            </a:tbl>
          </a:graphicData>
        </a:graphic>
      </p:graphicFrame>
      <p:sp>
        <p:nvSpPr>
          <p:cNvPr id="12" name="矩形 11"/>
          <p:cNvSpPr/>
          <p:nvPr/>
        </p:nvSpPr>
        <p:spPr>
          <a:xfrm>
            <a:off x="715831" y="6108359"/>
            <a:ext cx="3240360" cy="584775"/>
          </a:xfrm>
          <a:prstGeom prst="rect">
            <a:avLst/>
          </a:prstGeom>
        </p:spPr>
        <p:txBody>
          <a:bodyPr wrap="square">
            <a:spAutoFit/>
          </a:bodyPr>
          <a:lstStyle/>
          <a:p>
            <a:r>
              <a:rPr lang="en-US" altLang="zh-CN" sz="1600" dirty="0">
                <a:solidFill>
                  <a:schemeClr val="tx1"/>
                </a:solidFill>
              </a:rPr>
              <a:t>e. After handling a miss of an address(</a:t>
            </a:r>
            <a:r>
              <a:rPr lang="en-US" altLang="zh-CN" sz="1600" b="0" dirty="0">
                <a:solidFill>
                  <a:schemeClr val="tx1"/>
                </a:solidFill>
                <a:latin typeface="Tahoma" panose="020B0604030504040204" pitchFamily="34" charset="0"/>
              </a:rPr>
              <a:t>00011</a:t>
            </a:r>
            <a:r>
              <a:rPr lang="en-US" altLang="zh-CN" sz="1600" b="0" baseline="-25000" dirty="0">
                <a:solidFill>
                  <a:schemeClr val="tx1"/>
                </a:solidFill>
                <a:latin typeface="Tahoma" panose="020B0604030504040204" pitchFamily="34" charset="0"/>
              </a:rPr>
              <a:t>TWO</a:t>
            </a:r>
            <a:r>
              <a:rPr lang="en-US" altLang="zh-CN" sz="1600" dirty="0">
                <a:solidFill>
                  <a:schemeClr val="tx1"/>
                </a:solidFill>
              </a:rPr>
              <a:t>=3)</a:t>
            </a:r>
            <a:endParaRPr lang="zh-CN" altLang="en-US" sz="1600" dirty="0">
              <a:solidFill>
                <a:schemeClr val="tx1"/>
              </a:solidFill>
            </a:endParaRPr>
          </a:p>
        </p:txBody>
      </p:sp>
      <p:sp>
        <p:nvSpPr>
          <p:cNvPr id="4" name="右箭头 3"/>
          <p:cNvSpPr/>
          <p:nvPr/>
        </p:nvSpPr>
        <p:spPr bwMode="auto">
          <a:xfrm>
            <a:off x="4401599" y="3861048"/>
            <a:ext cx="474473" cy="384816"/>
          </a:xfrm>
          <a:prstGeom prst="rightArrow">
            <a:avLst/>
          </a:prstGeom>
          <a:noFill/>
          <a:ln w="12700" cap="flat" cmpd="sng" algn="ctr">
            <a:solidFill>
              <a:schemeClr val="tx1"/>
            </a:solidFill>
            <a:prstDash val="solid"/>
            <a:round/>
            <a:headEnd type="none" w="med" len="med"/>
            <a:tailEnd type="none" w="med" len="med"/>
          </a:ln>
        </p:spPr>
        <p:txBody>
          <a:bodyPr vert="horz" wrap="square" lIns="90000" tIns="46800" rIns="90000" bIns="46800" numCol="1" rtlCol="0" anchor="t" anchorCtr="0" compatLnSpc="1">
            <a:spAutoFit/>
          </a:bodyPr>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400" b="1" i="0" u="none" strike="noStrike" cap="none" normalizeH="0" baseline="0">
              <a:ln>
                <a:noFill/>
              </a:ln>
              <a:solidFill>
                <a:schemeClr val="accent1"/>
              </a:solidFill>
              <a:effectLst/>
              <a:latin typeface="Arial" panose="020B0604020202020204" pitchFamily="34" charset="0"/>
            </a:endParaRPr>
          </a:p>
        </p:txBody>
      </p:sp>
      <p:graphicFrame>
        <p:nvGraphicFramePr>
          <p:cNvPr id="13" name="表格 12"/>
          <p:cNvGraphicFramePr>
            <a:graphicFrameLocks noGrp="1"/>
          </p:cNvGraphicFramePr>
          <p:nvPr>
            <p:extLst>
              <p:ext uri="{D42A27DB-BD31-4B8C-83A1-F6EECF244321}">
                <p14:modId xmlns:p14="http://schemas.microsoft.com/office/powerpoint/2010/main" val="2981583534"/>
              </p:ext>
            </p:extLst>
          </p:nvPr>
        </p:nvGraphicFramePr>
        <p:xfrm>
          <a:off x="4944882" y="2808640"/>
          <a:ext cx="3993556" cy="3219800"/>
        </p:xfrm>
        <a:graphic>
          <a:graphicData uri="http://schemas.openxmlformats.org/drawingml/2006/table">
            <a:tbl>
              <a:tblPr firstRow="1" bandRow="1">
                <a:tableStyleId>{5C22544A-7EE6-4342-B048-85BDC9FD1C3A}</a:tableStyleId>
              </a:tblPr>
              <a:tblGrid>
                <a:gridCol w="710926">
                  <a:extLst>
                    <a:ext uri="{9D8B030D-6E8A-4147-A177-3AD203B41FA5}">
                      <a16:colId xmlns:a16="http://schemas.microsoft.com/office/drawing/2014/main" val="532145945"/>
                    </a:ext>
                  </a:extLst>
                </a:gridCol>
                <a:gridCol w="432048">
                  <a:extLst>
                    <a:ext uri="{9D8B030D-6E8A-4147-A177-3AD203B41FA5}">
                      <a16:colId xmlns:a16="http://schemas.microsoft.com/office/drawing/2014/main" val="752718329"/>
                    </a:ext>
                  </a:extLst>
                </a:gridCol>
                <a:gridCol w="873250">
                  <a:extLst>
                    <a:ext uri="{9D8B030D-6E8A-4147-A177-3AD203B41FA5}">
                      <a16:colId xmlns:a16="http://schemas.microsoft.com/office/drawing/2014/main" val="913839576"/>
                    </a:ext>
                  </a:extLst>
                </a:gridCol>
                <a:gridCol w="1977332">
                  <a:extLst>
                    <a:ext uri="{9D8B030D-6E8A-4147-A177-3AD203B41FA5}">
                      <a16:colId xmlns:a16="http://schemas.microsoft.com/office/drawing/2014/main" val="34574245"/>
                    </a:ext>
                  </a:extLst>
                </a:gridCol>
              </a:tblGrid>
              <a:tr h="371136">
                <a:tc>
                  <a:txBody>
                    <a:bodyPr/>
                    <a:lstStyle/>
                    <a:p>
                      <a:r>
                        <a:rPr lang="en-US" altLang="zh-CN" sz="1600" dirty="0">
                          <a:solidFill>
                            <a:schemeClr val="tx1"/>
                          </a:solidFill>
                          <a:latin typeface="Times New Roman" panose="02020603050405020304" pitchFamily="18" charset="0"/>
                          <a:cs typeface="Times New Roman" panose="02020603050405020304" pitchFamily="18" charset="0"/>
                        </a:rPr>
                        <a:t>Index </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altLang="zh-CN" sz="1600" dirty="0">
                          <a:solidFill>
                            <a:schemeClr val="tx1"/>
                          </a:solidFill>
                          <a:latin typeface="Times New Roman" panose="02020603050405020304" pitchFamily="18" charset="0"/>
                          <a:cs typeface="Times New Roman" panose="02020603050405020304" pitchFamily="18" charset="0"/>
                        </a:rPr>
                        <a:t>V </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altLang="zh-CN" sz="1600" dirty="0">
                          <a:solidFill>
                            <a:schemeClr val="tx1"/>
                          </a:solidFill>
                          <a:latin typeface="Times New Roman" panose="02020603050405020304" pitchFamily="18" charset="0"/>
                          <a:cs typeface="Times New Roman" panose="02020603050405020304" pitchFamily="18" charset="0"/>
                        </a:rPr>
                        <a:t>Tag </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altLang="zh-CN" sz="1600" dirty="0">
                          <a:solidFill>
                            <a:schemeClr val="tx1"/>
                          </a:solidFill>
                          <a:latin typeface="Times New Roman" panose="02020603050405020304" pitchFamily="18" charset="0"/>
                          <a:cs typeface="Times New Roman" panose="02020603050405020304" pitchFamily="18" charset="0"/>
                        </a:rPr>
                        <a:t>Data </a:t>
                      </a:r>
                      <a:endParaRPr lang="zh-CN" altLang="en-US" sz="1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950342314"/>
                  </a:ext>
                </a:extLst>
              </a:tr>
              <a:tr h="356083">
                <a:tc>
                  <a:txBody>
                    <a:bodyPr/>
                    <a:lstStyle/>
                    <a:p>
                      <a:r>
                        <a:rPr lang="en-US" altLang="zh-CN" sz="1600" b="0" i="0" dirty="0">
                          <a:solidFill>
                            <a:schemeClr val="tx1"/>
                          </a:solidFill>
                          <a:effectLst/>
                          <a:latin typeface="Times New Roman" panose="02020603050405020304" pitchFamily="18" charset="0"/>
                          <a:cs typeface="Times New Roman" panose="02020603050405020304" pitchFamily="18" charset="0"/>
                        </a:rPr>
                        <a:t>000 </a:t>
                      </a:r>
                      <a:endParaRPr lang="zh-CN" altLang="en-US" sz="1600"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dirty="0">
                          <a:solidFill>
                            <a:schemeClr val="tx1"/>
                          </a:solidFill>
                          <a:effectLst/>
                          <a:latin typeface="Times New Roman" panose="02020603050405020304" pitchFamily="18" charset="0"/>
                          <a:cs typeface="Times New Roman" panose="02020603050405020304" pitchFamily="18" charset="0"/>
                        </a:rPr>
                        <a: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dirty="0">
                          <a:solidFill>
                            <a:schemeClr val="tx1"/>
                          </a:solidFill>
                          <a:effectLst/>
                          <a:latin typeface="Times New Roman" panose="02020603050405020304" pitchFamily="18" charset="0"/>
                          <a:cs typeface="Times New Roman" panose="02020603050405020304" pitchFamily="18" charset="0"/>
                        </a:rPr>
                        <a:t>10</a:t>
                      </a:r>
                      <a:r>
                        <a:rPr lang="en-US" sz="1600" baseline="-25000" dirty="0">
                          <a:solidFill>
                            <a:schemeClr val="tx1"/>
                          </a:solidFill>
                          <a:effectLst/>
                          <a:latin typeface="Times New Roman" panose="02020603050405020304" pitchFamily="18" charset="0"/>
                          <a:cs typeface="Times New Roman" panose="02020603050405020304" pitchFamily="18" charset="0"/>
                        </a:rPr>
                        <a:t>TWO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i="0" dirty="0">
                          <a:solidFill>
                            <a:schemeClr val="tx1"/>
                          </a:solidFill>
                          <a:effectLst/>
                          <a:latin typeface="Tahoma" panose="020B0604030504040204" pitchFamily="34" charset="0"/>
                        </a:rPr>
                        <a:t>Memory(10000</a:t>
                      </a:r>
                      <a:r>
                        <a:rPr lang="en-US" altLang="zh-CN" sz="1600" b="0" i="0" baseline="-25000" dirty="0">
                          <a:solidFill>
                            <a:schemeClr val="tx1"/>
                          </a:solidFill>
                          <a:effectLst/>
                          <a:latin typeface="Tahoma" panose="020B0604030504040204" pitchFamily="34" charset="0"/>
                        </a:rPr>
                        <a:t>TWO</a:t>
                      </a:r>
                      <a:r>
                        <a:rPr lang="en-US" altLang="zh-CN" sz="1600" b="0" i="0" dirty="0">
                          <a:solidFill>
                            <a:schemeClr val="tx1"/>
                          </a:solidFill>
                          <a:effectLst/>
                          <a:latin typeface="Tahoma" panose="020B0604030504040204" pitchFamily="34" charset="0"/>
                        </a:rPr>
                        <a:t>)</a:t>
                      </a:r>
                      <a:endParaRPr lang="en-US" altLang="zh-CN" sz="1600"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572815690"/>
                  </a:ext>
                </a:extLst>
              </a:tr>
              <a:tr h="356083">
                <a:tc>
                  <a:txBody>
                    <a:bodyPr/>
                    <a:lstStyle/>
                    <a:p>
                      <a:r>
                        <a:rPr lang="en-US" altLang="zh-CN" sz="1600" b="0" i="0" dirty="0">
                          <a:solidFill>
                            <a:schemeClr val="tx1"/>
                          </a:solidFill>
                          <a:effectLst/>
                          <a:latin typeface="Times New Roman" panose="02020603050405020304" pitchFamily="18" charset="0"/>
                          <a:cs typeface="Times New Roman" panose="02020603050405020304" pitchFamily="18" charset="0"/>
                        </a:rPr>
                        <a:t>001 </a:t>
                      </a:r>
                      <a:endParaRPr lang="zh-CN" altLang="en-US" sz="1600"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effectLst/>
                          <a:latin typeface="Times New Roman" panose="02020603050405020304" pitchFamily="18" charset="0"/>
                          <a:cs typeface="Times New Roman" panose="02020603050405020304" pitchFamily="18" charset="0"/>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060700460"/>
                  </a:ext>
                </a:extLst>
              </a:tr>
              <a:tr h="356083">
                <a:tc>
                  <a:txBody>
                    <a:bodyPr/>
                    <a:lstStyle/>
                    <a:p>
                      <a:r>
                        <a:rPr lang="en-US" altLang="zh-CN" sz="1600" b="0" i="0" dirty="0">
                          <a:solidFill>
                            <a:srgbClr val="800000"/>
                          </a:solidFill>
                          <a:effectLst/>
                          <a:latin typeface="Times New Roman" panose="02020603050405020304" pitchFamily="18" charset="0"/>
                          <a:cs typeface="Times New Roman" panose="02020603050405020304" pitchFamily="18" charset="0"/>
                        </a:rPr>
                        <a:t>010 </a:t>
                      </a:r>
                      <a:endParaRPr lang="zh-CN" altLang="en-US" sz="1600" dirty="0">
                        <a:solidFill>
                          <a:srgbClr val="8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sz="1600" dirty="0">
                          <a:solidFill>
                            <a:srgbClr val="800000"/>
                          </a:solidFill>
                          <a:effectLst/>
                          <a:latin typeface="Times New Roman" panose="02020603050405020304" pitchFamily="18" charset="0"/>
                          <a:cs typeface="Times New Roman" panose="02020603050405020304" pitchFamily="18" charset="0"/>
                        </a:rPr>
                        <a: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sz="1600" dirty="0">
                          <a:solidFill>
                            <a:srgbClr val="800000"/>
                          </a:solidFill>
                          <a:effectLst/>
                          <a:latin typeface="Times New Roman" panose="02020603050405020304" pitchFamily="18" charset="0"/>
                          <a:cs typeface="Times New Roman" panose="02020603050405020304" pitchFamily="18" charset="0"/>
                        </a:rPr>
                        <a:t>10</a:t>
                      </a:r>
                      <a:r>
                        <a:rPr lang="en-US" sz="1600" baseline="-25000" dirty="0">
                          <a:solidFill>
                            <a:srgbClr val="800000"/>
                          </a:solidFill>
                          <a:effectLst/>
                          <a:latin typeface="Times New Roman" panose="02020603050405020304" pitchFamily="18" charset="0"/>
                          <a:cs typeface="Times New Roman" panose="02020603050405020304" pitchFamily="18" charset="0"/>
                        </a:rPr>
                        <a:t>TWO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i="0" dirty="0">
                          <a:solidFill>
                            <a:srgbClr val="800000"/>
                          </a:solidFill>
                          <a:effectLst/>
                          <a:latin typeface="Tahoma" panose="020B0604030504040204" pitchFamily="34" charset="0"/>
                        </a:rPr>
                        <a:t>Memory(1010</a:t>
                      </a:r>
                      <a:r>
                        <a:rPr lang="en-US" altLang="zh-CN" sz="1600" b="0" i="0" baseline="-25000" dirty="0">
                          <a:solidFill>
                            <a:srgbClr val="800000"/>
                          </a:solidFill>
                          <a:effectLst/>
                          <a:latin typeface="Tahoma" panose="020B0604030504040204" pitchFamily="34" charset="0"/>
                        </a:rPr>
                        <a:t>TWO</a:t>
                      </a:r>
                      <a:r>
                        <a:rPr lang="en-US" altLang="zh-CN" sz="1600" b="0" i="0" dirty="0">
                          <a:solidFill>
                            <a:srgbClr val="800000"/>
                          </a:solidFill>
                          <a:effectLst/>
                          <a:latin typeface="Tahoma" panose="020B0604030504040204" pitchFamily="34" charset="0"/>
                        </a:rPr>
                        <a:t>)</a:t>
                      </a:r>
                      <a:endParaRPr lang="en-US" altLang="zh-CN" sz="1600" dirty="0">
                        <a:solidFill>
                          <a:srgbClr val="800000"/>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076712202"/>
                  </a:ext>
                </a:extLst>
              </a:tr>
              <a:tr h="356083">
                <a:tc>
                  <a:txBody>
                    <a:bodyPr/>
                    <a:lstStyle/>
                    <a:p>
                      <a:r>
                        <a:rPr lang="en-US" altLang="zh-CN" sz="1600" b="0" i="0" dirty="0">
                          <a:solidFill>
                            <a:schemeClr val="tx1"/>
                          </a:solidFill>
                          <a:effectLst/>
                          <a:latin typeface="Times New Roman" panose="02020603050405020304" pitchFamily="18" charset="0"/>
                          <a:cs typeface="Times New Roman" panose="02020603050405020304" pitchFamily="18" charset="0"/>
                        </a:rPr>
                        <a:t>011 </a:t>
                      </a:r>
                      <a:endParaRPr lang="zh-CN" altLang="en-US" sz="1600"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dirty="0">
                          <a:solidFill>
                            <a:schemeClr val="tx1"/>
                          </a:solidFill>
                          <a:effectLst/>
                          <a:latin typeface="Times New Roman" panose="02020603050405020304" pitchFamily="18" charset="0"/>
                          <a:cs typeface="Times New Roman" panose="02020603050405020304" pitchFamily="18" charset="0"/>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dirty="0">
                          <a:solidFill>
                            <a:schemeClr val="tx1"/>
                          </a:solidFill>
                          <a:effectLst/>
                          <a:latin typeface="Times New Roman" panose="02020603050405020304" pitchFamily="18" charset="0"/>
                          <a:cs typeface="Times New Roman" panose="02020603050405020304" pitchFamily="18" charset="0"/>
                        </a:rPr>
                        <a:t>00</a:t>
                      </a:r>
                      <a:r>
                        <a:rPr lang="en-US" sz="1600" baseline="-25000" dirty="0">
                          <a:solidFill>
                            <a:schemeClr val="tx1"/>
                          </a:solidFill>
                          <a:effectLst/>
                          <a:latin typeface="Times New Roman" panose="02020603050405020304" pitchFamily="18" charset="0"/>
                          <a:cs typeface="Times New Roman" panose="02020603050405020304" pitchFamily="18" charset="0"/>
                        </a:rPr>
                        <a:t>TWO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b="0" i="0" dirty="0">
                          <a:solidFill>
                            <a:schemeClr val="tx1"/>
                          </a:solidFill>
                          <a:effectLst/>
                          <a:latin typeface="Tahoma" panose="020B0604030504040204" pitchFamily="34" charset="0"/>
                        </a:rPr>
                        <a:t>Memory(00011</a:t>
                      </a:r>
                      <a:r>
                        <a:rPr lang="en-US" altLang="zh-CN" sz="1600" b="0" i="0" baseline="-25000" dirty="0">
                          <a:solidFill>
                            <a:schemeClr val="tx1"/>
                          </a:solidFill>
                          <a:effectLst/>
                          <a:latin typeface="Tahoma" panose="020B0604030504040204" pitchFamily="34" charset="0"/>
                        </a:rPr>
                        <a:t>TWO</a:t>
                      </a:r>
                      <a:r>
                        <a:rPr lang="en-US" altLang="zh-CN" sz="1600" b="0" i="0" dirty="0">
                          <a:solidFill>
                            <a:schemeClr val="tx1"/>
                          </a:solidFill>
                          <a:effectLst/>
                          <a:latin typeface="Tahoma" panose="020B0604030504040204" pitchFamily="34" charset="0"/>
                        </a:rPr>
                        <a:t>)</a:t>
                      </a:r>
                      <a:endParaRPr lang="en-US" altLang="zh-CN" sz="1600"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291723139"/>
                  </a:ext>
                </a:extLst>
              </a:tr>
              <a:tr h="356083">
                <a:tc>
                  <a:txBody>
                    <a:bodyPr/>
                    <a:lstStyle/>
                    <a:p>
                      <a:r>
                        <a:rPr lang="en-US" altLang="zh-CN" sz="1600" b="0" i="0" dirty="0">
                          <a:solidFill>
                            <a:schemeClr val="tx1"/>
                          </a:solidFill>
                          <a:effectLst/>
                          <a:latin typeface="Times New Roman" panose="02020603050405020304" pitchFamily="18" charset="0"/>
                          <a:cs typeface="Times New Roman" panose="02020603050405020304" pitchFamily="18" charset="0"/>
                        </a:rPr>
                        <a:t>100 </a:t>
                      </a:r>
                      <a:endParaRPr lang="zh-CN" altLang="en-US" sz="1600"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dirty="0">
                          <a:solidFill>
                            <a:schemeClr val="tx1"/>
                          </a:solidFill>
                          <a:effectLst/>
                          <a:latin typeface="Times New Roman" panose="02020603050405020304" pitchFamily="18" charset="0"/>
                          <a:cs typeface="Times New Roman" panose="02020603050405020304" pitchFamily="18" charset="0"/>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20612622"/>
                  </a:ext>
                </a:extLst>
              </a:tr>
              <a:tr h="356083">
                <a:tc>
                  <a:txBody>
                    <a:bodyPr/>
                    <a:lstStyle/>
                    <a:p>
                      <a:r>
                        <a:rPr lang="en-US" altLang="zh-CN" sz="1600" b="0" i="0" dirty="0">
                          <a:solidFill>
                            <a:schemeClr val="tx1"/>
                          </a:solidFill>
                          <a:effectLst/>
                          <a:latin typeface="Times New Roman" panose="02020603050405020304" pitchFamily="18" charset="0"/>
                          <a:cs typeface="Times New Roman" panose="02020603050405020304" pitchFamily="18" charset="0"/>
                        </a:rPr>
                        <a:t>101 </a:t>
                      </a:r>
                      <a:endParaRPr lang="zh-CN" altLang="en-US" sz="1600"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dirty="0">
                          <a:solidFill>
                            <a:schemeClr val="tx1"/>
                          </a:solidFill>
                          <a:effectLst/>
                          <a:latin typeface="Times New Roman" panose="02020603050405020304" pitchFamily="18" charset="0"/>
                          <a:cs typeface="Times New Roman" panose="02020603050405020304" pitchFamily="18" charset="0"/>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444574540"/>
                  </a:ext>
                </a:extLst>
              </a:tr>
              <a:tr h="356083">
                <a:tc>
                  <a:txBody>
                    <a:bodyPr/>
                    <a:lstStyle/>
                    <a:p>
                      <a:r>
                        <a:rPr lang="en-US" altLang="zh-CN" sz="1600" b="0" i="0" dirty="0">
                          <a:solidFill>
                            <a:schemeClr val="tx1"/>
                          </a:solidFill>
                          <a:effectLst/>
                          <a:latin typeface="Times New Roman" panose="02020603050405020304" pitchFamily="18" charset="0"/>
                          <a:cs typeface="Times New Roman" panose="02020603050405020304" pitchFamily="18" charset="0"/>
                        </a:rPr>
                        <a:t>110 </a:t>
                      </a:r>
                      <a:endParaRPr lang="zh-CN" altLang="en-US" sz="1600"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dirty="0">
                          <a:solidFill>
                            <a:schemeClr val="tx1"/>
                          </a:solidFill>
                          <a:effectLst/>
                          <a:latin typeface="Times New Roman" panose="02020603050405020304" pitchFamily="18" charset="0"/>
                          <a:cs typeface="Times New Roman" panose="02020603050405020304" pitchFamily="18" charset="0"/>
                        </a:rPr>
                        <a: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b="0" i="0" dirty="0">
                          <a:solidFill>
                            <a:schemeClr val="tx1"/>
                          </a:solidFill>
                          <a:effectLst/>
                          <a:latin typeface="Tahoma" panose="020B0604030504040204" pitchFamily="34" charset="0"/>
                        </a:rPr>
                        <a:t>10</a:t>
                      </a:r>
                      <a:r>
                        <a:rPr lang="en-US" sz="1600" b="0" i="0" baseline="-25000" dirty="0">
                          <a:solidFill>
                            <a:schemeClr val="tx1"/>
                          </a:solidFill>
                          <a:effectLst/>
                          <a:latin typeface="Tahoma" panose="020B0604030504040204" pitchFamily="34" charset="0"/>
                        </a:rPr>
                        <a:t>TWO</a:t>
                      </a:r>
                      <a:r>
                        <a:rPr lang="en-US" sz="1600" b="0" i="0" dirty="0">
                          <a:solidFill>
                            <a:schemeClr val="tx1"/>
                          </a:solidFill>
                          <a:effectLst/>
                          <a:latin typeface="Tahoma" panose="020B0604030504040204" pitchFamily="34" charset="0"/>
                        </a:rPr>
                        <a:t> </a:t>
                      </a:r>
                      <a:endParaRPr lang="en-US" sz="1600"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b="0" i="0" dirty="0">
                          <a:solidFill>
                            <a:schemeClr val="tx1"/>
                          </a:solidFill>
                          <a:effectLst/>
                          <a:latin typeface="Tahoma" panose="020B0604030504040204" pitchFamily="34" charset="0"/>
                        </a:rPr>
                        <a:t>Memory(10110</a:t>
                      </a:r>
                      <a:r>
                        <a:rPr lang="en-US" sz="1600" b="0" i="0" baseline="-25000" dirty="0">
                          <a:solidFill>
                            <a:schemeClr val="tx1"/>
                          </a:solidFill>
                          <a:effectLst/>
                          <a:latin typeface="Tahoma" panose="020B0604030504040204" pitchFamily="34" charset="0"/>
                        </a:rPr>
                        <a:t>TWO</a:t>
                      </a:r>
                      <a:r>
                        <a:rPr lang="en-US" sz="1600" b="0" i="0" dirty="0">
                          <a:solidFill>
                            <a:schemeClr val="tx1"/>
                          </a:solidFill>
                          <a:effectLst/>
                          <a:latin typeface="Tahoma" panose="020B0604030504040204" pitchFamily="34" charset="0"/>
                        </a:rPr>
                        <a:t>)</a:t>
                      </a:r>
                      <a:endParaRPr lang="en-US" sz="1600"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610725195"/>
                  </a:ext>
                </a:extLst>
              </a:tr>
              <a:tr h="356083">
                <a:tc>
                  <a:txBody>
                    <a:bodyPr/>
                    <a:lstStyle/>
                    <a:p>
                      <a:r>
                        <a:rPr lang="en-US" altLang="zh-CN" sz="1600" b="0" i="0" dirty="0">
                          <a:solidFill>
                            <a:srgbClr val="000000"/>
                          </a:solidFill>
                          <a:effectLst/>
                          <a:latin typeface="Times New Roman" panose="02020603050405020304" pitchFamily="18" charset="0"/>
                          <a:cs typeface="Times New Roman" panose="02020603050405020304" pitchFamily="18" charset="0"/>
                        </a:rPr>
                        <a:t>111 </a:t>
                      </a:r>
                      <a:endParaRPr lang="zh-CN" altLang="en-US" sz="1600" dirty="0">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600" dirty="0">
                          <a:solidFill>
                            <a:schemeClr val="tx1"/>
                          </a:solidFill>
                          <a:effectLst/>
                          <a:latin typeface="Times New Roman" panose="02020603050405020304" pitchFamily="18" charset="0"/>
                          <a:cs typeface="Times New Roman" panose="02020603050405020304" pitchFamily="18" charset="0"/>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sz="1600"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416319359"/>
                  </a:ext>
                </a:extLst>
              </a:tr>
            </a:tbl>
          </a:graphicData>
        </a:graphic>
      </p:graphicFrame>
      <p:sp>
        <p:nvSpPr>
          <p:cNvPr id="14" name="矩形 13"/>
          <p:cNvSpPr/>
          <p:nvPr/>
        </p:nvSpPr>
        <p:spPr>
          <a:xfrm>
            <a:off x="5321480" y="6108358"/>
            <a:ext cx="3240360" cy="584775"/>
          </a:xfrm>
          <a:prstGeom prst="rect">
            <a:avLst/>
          </a:prstGeom>
        </p:spPr>
        <p:txBody>
          <a:bodyPr wrap="square">
            <a:spAutoFit/>
          </a:bodyPr>
          <a:lstStyle/>
          <a:p>
            <a:r>
              <a:rPr lang="en-US" altLang="zh-CN" sz="1600" dirty="0">
                <a:solidFill>
                  <a:schemeClr val="tx1"/>
                </a:solidFill>
              </a:rPr>
              <a:t>f. After handling a miss of an address(</a:t>
            </a:r>
            <a:r>
              <a:rPr lang="en-US" altLang="zh-CN" sz="1600" b="0" dirty="0">
                <a:solidFill>
                  <a:schemeClr val="tx1"/>
                </a:solidFill>
                <a:latin typeface="Tahoma" panose="020B0604030504040204" pitchFamily="34" charset="0"/>
              </a:rPr>
              <a:t>10010</a:t>
            </a:r>
            <a:r>
              <a:rPr lang="en-US" altLang="zh-CN" sz="1600" b="0" baseline="-25000" dirty="0">
                <a:solidFill>
                  <a:schemeClr val="tx1"/>
                </a:solidFill>
                <a:latin typeface="Tahoma" panose="020B0604030504040204" pitchFamily="34" charset="0"/>
              </a:rPr>
              <a:t>TWO</a:t>
            </a:r>
            <a:r>
              <a:rPr lang="en-US" altLang="zh-CN" sz="1600" dirty="0">
                <a:solidFill>
                  <a:schemeClr val="tx1"/>
                </a:solidFill>
              </a:rPr>
              <a:t>=18)</a:t>
            </a:r>
            <a:endParaRPr lang="zh-CN" altLang="en-US" sz="1600" dirty="0">
              <a:solidFill>
                <a:schemeClr val="tx1"/>
              </a:solidFill>
            </a:endParaRPr>
          </a:p>
        </p:txBody>
      </p:sp>
      <p:pic>
        <p:nvPicPr>
          <p:cNvPr id="15" name="图片 14"/>
          <p:cNvPicPr>
            <a:picLocks noChangeAspect="1"/>
          </p:cNvPicPr>
          <p:nvPr/>
        </p:nvPicPr>
        <p:blipFill>
          <a:blip r:embed="rId3"/>
          <a:stretch>
            <a:fillRect/>
          </a:stretch>
        </p:blipFill>
        <p:spPr>
          <a:xfrm>
            <a:off x="2021355" y="116632"/>
            <a:ext cx="5119597" cy="2673610"/>
          </a:xfrm>
          <a:prstGeom prst="rect">
            <a:avLst/>
          </a:prstGeom>
        </p:spPr>
      </p:pic>
    </p:spTree>
    <p:extLst>
      <p:ext uri="{BB962C8B-B14F-4D97-AF65-F5344CB8AC3E}">
        <p14:creationId xmlns:p14="http://schemas.microsoft.com/office/powerpoint/2010/main" val="59971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 grpId="0" animBg="1"/>
      <p:bldP spid="1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4268797" cy="479747"/>
          </a:xfrm>
        </p:spPr>
        <p:txBody>
          <a:bodyPr/>
          <a:lstStyle/>
          <a:p>
            <a:r>
              <a:rPr lang="en-US" altLang="zh-CN" sz="3200" dirty="0">
                <a:solidFill>
                  <a:srgbClr val="800000"/>
                </a:solidFill>
                <a:latin typeface="Times New Roman" panose="02020603050405020304" pitchFamily="18" charset="0"/>
                <a:ea typeface="宋体" panose="02010600030101010101" pitchFamily="2" charset="-122"/>
              </a:rPr>
              <a:t>4.2 The Basic of Caches</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 name="矩形 5"/>
          <p:cNvSpPr/>
          <p:nvPr/>
        </p:nvSpPr>
        <p:spPr>
          <a:xfrm>
            <a:off x="124976" y="1124744"/>
            <a:ext cx="8690867" cy="1169551"/>
          </a:xfrm>
          <a:prstGeom prst="rect">
            <a:avLst/>
          </a:prstGeom>
        </p:spPr>
        <p:txBody>
          <a:bodyPr wrap="square">
            <a:spAutoFit/>
          </a:bodyPr>
          <a:lstStyle/>
          <a:p>
            <a:pPr marL="457200" indent="-457200" algn="just">
              <a:lnSpc>
                <a:spcPts val="2800"/>
              </a:lnSpc>
              <a:spcBef>
                <a:spcPts val="0"/>
              </a:spcBef>
              <a:buFont typeface="Symbol" panose="05050102010706020507" pitchFamily="18" charset="2"/>
              <a:buChar char="¨"/>
            </a:pP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Figure 4.10</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For this cache, the lower portion of the address is used to select a cache entry consisting of a data word and a tag</a:t>
            </a:r>
            <a:r>
              <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endPar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2" name="组合 1"/>
          <p:cNvGrpSpPr/>
          <p:nvPr/>
        </p:nvGrpSpPr>
        <p:grpSpPr>
          <a:xfrm>
            <a:off x="1383804" y="1988840"/>
            <a:ext cx="6336704" cy="4752528"/>
            <a:chOff x="1302058" y="1916832"/>
            <a:chExt cx="6336704" cy="4752528"/>
          </a:xfrm>
        </p:grpSpPr>
        <p:pic>
          <p:nvPicPr>
            <p:cNvPr id="15" name="Picture 6"/>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302058" y="1916832"/>
              <a:ext cx="6336704" cy="475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 Box 9"/>
            <p:cNvSpPr txBox="1">
              <a:spLocks noChangeArrowheads="1"/>
            </p:cNvSpPr>
            <p:nvPr/>
          </p:nvSpPr>
          <p:spPr bwMode="auto">
            <a:xfrm>
              <a:off x="6120036" y="2013737"/>
              <a:ext cx="61875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defRPr>
              </a:lvl9pPr>
            </a:lstStyle>
            <a:p>
              <a:pPr>
                <a:spcBef>
                  <a:spcPct val="50000"/>
                </a:spcBef>
              </a:pPr>
              <a:r>
                <a:rPr lang="zh-CN" altLang="en-US" b="1" dirty="0">
                  <a:solidFill>
                    <a:schemeClr val="accent1">
                      <a:lumMod val="60000"/>
                      <a:lumOff val="40000"/>
                    </a:schemeClr>
                  </a:solidFill>
                  <a:latin typeface="宋体" panose="02010600030101010101" pitchFamily="2" charset="-122"/>
                  <a:ea typeface="宋体" panose="02010600030101010101" pitchFamily="2" charset="-122"/>
                  <a:cs typeface="Times New Roman" panose="02020603050405020304" pitchFamily="18" charset="0"/>
                </a:rPr>
                <a:t>地址</a:t>
              </a:r>
            </a:p>
          </p:txBody>
        </p:sp>
        <p:sp>
          <p:nvSpPr>
            <p:cNvPr id="20" name="Text Box 11"/>
            <p:cNvSpPr txBox="1">
              <a:spLocks noChangeArrowheads="1"/>
            </p:cNvSpPr>
            <p:nvPr/>
          </p:nvSpPr>
          <p:spPr bwMode="auto">
            <a:xfrm>
              <a:off x="4802454" y="3232258"/>
              <a:ext cx="103233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defRPr>
              </a:lvl9pPr>
            </a:lstStyle>
            <a:p>
              <a:pPr>
                <a:spcBef>
                  <a:spcPct val="50000"/>
                </a:spcBef>
              </a:pPr>
              <a:r>
                <a:rPr lang="zh-CN" altLang="en-US" sz="2000" b="1" dirty="0">
                  <a:solidFill>
                    <a:schemeClr val="accent1">
                      <a:lumMod val="60000"/>
                      <a:lumOff val="40000"/>
                    </a:schemeClr>
                  </a:solidFill>
                  <a:latin typeface="宋体" panose="02010600030101010101" pitchFamily="2" charset="-122"/>
                  <a:ea typeface="宋体" panose="02010600030101010101" pitchFamily="2" charset="-122"/>
                  <a:cs typeface="Times New Roman" panose="02020603050405020304" pitchFamily="18" charset="0"/>
                </a:rPr>
                <a:t>索引位数</a:t>
              </a:r>
            </a:p>
          </p:txBody>
        </p:sp>
        <p:sp>
          <p:nvSpPr>
            <p:cNvPr id="21" name="Text Box 12"/>
            <p:cNvSpPr txBox="1">
              <a:spLocks noChangeArrowheads="1"/>
            </p:cNvSpPr>
            <p:nvPr/>
          </p:nvSpPr>
          <p:spPr bwMode="auto">
            <a:xfrm>
              <a:off x="2443851" y="2368119"/>
              <a:ext cx="90569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defRPr>
              </a:lvl9pPr>
            </a:lstStyle>
            <a:p>
              <a:pPr>
                <a:spcBef>
                  <a:spcPct val="50000"/>
                </a:spcBef>
              </a:pPr>
              <a:r>
                <a:rPr lang="en-US" altLang="zh-CN" sz="2000" b="1" dirty="0">
                  <a:solidFill>
                    <a:schemeClr val="accent1">
                      <a:lumMod val="60000"/>
                      <a:lumOff val="40000"/>
                    </a:schemeClr>
                  </a:solidFill>
                  <a:latin typeface="宋体" panose="02010600030101010101" pitchFamily="2" charset="-122"/>
                  <a:ea typeface="宋体" panose="02010600030101010101" pitchFamily="2" charset="-122"/>
                  <a:cs typeface="Times New Roman" panose="02020603050405020304" pitchFamily="18" charset="0"/>
                </a:rPr>
                <a:t>tag</a:t>
              </a:r>
              <a:r>
                <a:rPr lang="zh-CN" altLang="en-US" sz="2000" b="1" dirty="0">
                  <a:solidFill>
                    <a:schemeClr val="accent1">
                      <a:lumMod val="60000"/>
                      <a:lumOff val="40000"/>
                    </a:schemeClr>
                  </a:solidFill>
                  <a:latin typeface="宋体" panose="02010600030101010101" pitchFamily="2" charset="-122"/>
                  <a:ea typeface="宋体" panose="02010600030101010101" pitchFamily="2" charset="-122"/>
                  <a:cs typeface="Times New Roman" panose="02020603050405020304" pitchFamily="18" charset="0"/>
                </a:rPr>
                <a:t>位数</a:t>
              </a:r>
            </a:p>
          </p:txBody>
        </p:sp>
      </p:grpSp>
    </p:spTree>
    <p:extLst>
      <p:ext uri="{BB962C8B-B14F-4D97-AF65-F5344CB8AC3E}">
        <p14:creationId xmlns:p14="http://schemas.microsoft.com/office/powerpoint/2010/main" val="2205529935"/>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4268797" cy="479747"/>
          </a:xfrm>
        </p:spPr>
        <p:txBody>
          <a:bodyPr/>
          <a:lstStyle/>
          <a:p>
            <a:r>
              <a:rPr lang="en-US" altLang="zh-CN" sz="3200" dirty="0">
                <a:solidFill>
                  <a:srgbClr val="800000"/>
                </a:solidFill>
                <a:latin typeface="Times New Roman" panose="02020603050405020304" pitchFamily="18" charset="0"/>
                <a:ea typeface="宋体" panose="02010600030101010101" pitchFamily="2" charset="-122"/>
              </a:rPr>
              <a:t>4.2 The Basic of Caches</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 name="矩形 5"/>
          <p:cNvSpPr/>
          <p:nvPr/>
        </p:nvSpPr>
        <p:spPr>
          <a:xfrm>
            <a:off x="124976" y="1124744"/>
            <a:ext cx="8690867" cy="5478423"/>
          </a:xfrm>
          <a:prstGeom prst="rect">
            <a:avLst/>
          </a:prstGeom>
        </p:spPr>
        <p:txBody>
          <a:bodyPr wrap="square">
            <a:spAutoFit/>
          </a:bodyPr>
          <a:lstStyle/>
          <a:p>
            <a:pPr marL="457200" indent="-457200" algn="just">
              <a:lnSpc>
                <a:spcPts val="2800"/>
              </a:lnSpc>
              <a:spcBef>
                <a:spcPts val="0"/>
              </a:spcBef>
              <a:buFont typeface="Symbol" panose="05050102010706020507" pitchFamily="18" charset="2"/>
              <a:buChar char="¨"/>
            </a:pP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Figure 4.10</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An Cache illustration</a:t>
            </a:r>
          </a:p>
          <a:p>
            <a:pPr marL="457200" indent="457200" algn="just">
              <a:lnSpc>
                <a:spcPts val="2800"/>
              </a:lnSpc>
              <a:spcBef>
                <a:spcPts val="0"/>
              </a:spcBef>
              <a:buSzPct val="50000"/>
              <a:buFont typeface="Wingdings" panose="05000000000000000000" pitchFamily="2" charset="2"/>
              <a:buChar char="Ø"/>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The lower portion of address is used to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select a cache entry</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地址的低部分用来选择</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入口</a:t>
            </a:r>
          </a:p>
          <a:p>
            <a:pPr marL="457200" indent="457200" algn="just">
              <a:lnSpc>
                <a:spcPts val="2800"/>
              </a:lnSpc>
              <a:spcBef>
                <a:spcPts val="0"/>
              </a:spcBef>
              <a:buSzPct val="50000"/>
              <a:buFont typeface="Wingdings" panose="05000000000000000000" pitchFamily="2" charset="2"/>
              <a:buChar char="Ø"/>
            </a:pP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tag</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from cache is compared with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upper portion of address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to determine whether the entry in cache corresponds to requested address.  </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的</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tag</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与地址高部分比较</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用来确定该</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入口是否对应于所需的地址</a:t>
            </a:r>
          </a:p>
          <a:p>
            <a:pPr marL="457200" indent="457200" algn="just">
              <a:lnSpc>
                <a:spcPts val="2800"/>
              </a:lnSpc>
              <a:spcBef>
                <a:spcPts val="0"/>
              </a:spcBef>
              <a:buSzPct val="50000"/>
              <a:buFont typeface="Wingdings" panose="05000000000000000000" pitchFamily="2" charset="2"/>
              <a:buChar char="Ø"/>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cache has 2</a:t>
            </a:r>
            <a:r>
              <a:rPr lang="en-US" altLang="zh-CN" baseline="30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10</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(1024) words, block size is 1 word, 10 bits index cache, leaving 32-10-2=20bits to be compared against tag.  </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有</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baseline="30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10</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个字</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块大小为一个字</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10</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位用来索引</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cache,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剩下的</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32-10-2</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位就用来与</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tag</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比较</a:t>
            </a:r>
          </a:p>
          <a:p>
            <a:pPr marL="457200" indent="457200" algn="just">
              <a:lnSpc>
                <a:spcPts val="2800"/>
              </a:lnSpc>
              <a:spcBef>
                <a:spcPts val="0"/>
              </a:spcBef>
              <a:buSzPct val="50000"/>
              <a:buFont typeface="Wingdings" panose="05000000000000000000" pitchFamily="2" charset="2"/>
              <a:buChar char="Ø"/>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If tag and upper 20 bits are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equal</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and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valid bit is on</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then the request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hits</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and the word is supplied to processor. Otherwise, a miss occurs.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如果</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tag</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与高</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20</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位相等</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则命中</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能取得数据到</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CPU;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否则</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缺失</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14301098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4268797" cy="479747"/>
          </a:xfrm>
        </p:spPr>
        <p:txBody>
          <a:bodyPr/>
          <a:lstStyle/>
          <a:p>
            <a:r>
              <a:rPr lang="en-US" altLang="zh-CN" sz="3200" dirty="0">
                <a:solidFill>
                  <a:srgbClr val="800000"/>
                </a:solidFill>
                <a:latin typeface="Times New Roman" panose="02020603050405020304" pitchFamily="18" charset="0"/>
                <a:ea typeface="宋体" panose="02010600030101010101" pitchFamily="2" charset="-122"/>
              </a:rPr>
              <a:t>4.2 The Basic of Caches</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 name="矩形 5"/>
          <p:cNvSpPr/>
          <p:nvPr/>
        </p:nvSpPr>
        <p:spPr>
          <a:xfrm>
            <a:off x="124976" y="1124744"/>
            <a:ext cx="8690867" cy="4042132"/>
          </a:xfrm>
          <a:prstGeom prst="rect">
            <a:avLst/>
          </a:prstGeom>
        </p:spPr>
        <p:txBody>
          <a:bodyPr wrap="square">
            <a:spAutoFit/>
          </a:bodyPr>
          <a:lstStyle/>
          <a:p>
            <a:pPr marL="457200" indent="-457200" algn="just">
              <a:lnSpc>
                <a:spcPts val="2900"/>
              </a:lnSpc>
              <a:spcBef>
                <a:spcPts val="0"/>
              </a:spcBef>
              <a:spcAft>
                <a:spcPts val="600"/>
              </a:spcAft>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The total number of bits needed for a cache is a function of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the cache size and the memory address size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marL="457200" indent="-457200" algn="just">
              <a:lnSpc>
                <a:spcPts val="2900"/>
              </a:lnSpc>
              <a:spcBef>
                <a:spcPts val="0"/>
              </a:spcBef>
              <a:spcAft>
                <a:spcPts val="600"/>
              </a:spcAft>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Assuming the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32-bit byte address</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a direct-mapped cache</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of size 2</a:t>
            </a:r>
            <a:r>
              <a:rPr lang="en-US" altLang="zh-CN" baseline="30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n</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words with one-word(4-byte) blocks will require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a tag field whose size is 32-(n+2) bits</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The total number of bits in a direct-mapped cache is </a:t>
            </a:r>
          </a:p>
          <a:p>
            <a:pPr algn="ctr">
              <a:lnSpc>
                <a:spcPts val="2900"/>
              </a:lnSpc>
              <a:spcBef>
                <a:spcPts val="0"/>
              </a:spcBef>
              <a:spcAft>
                <a:spcPts val="600"/>
              </a:spcAft>
            </a:pP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baseline="300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n</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×(block size + tag size + valid field size).</a:t>
            </a:r>
          </a:p>
          <a:p>
            <a:pPr marL="457200" indent="-457200" algn="just">
              <a:lnSpc>
                <a:spcPts val="2900"/>
              </a:lnSpc>
              <a:spcBef>
                <a:spcPts val="0"/>
              </a:spcBef>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So, the number of bits in such a cache is</a:t>
            </a:r>
            <a:endParaRPr lang="pt-BR" altLang="zh-CN" dirty="0">
              <a:solidFill>
                <a:srgbClr val="800000"/>
              </a:solidFill>
              <a:latin typeface="Times New Roman" panose="02020603050405020304" pitchFamily="18" charset="0"/>
              <a:cs typeface="Times New Roman" panose="02020603050405020304" pitchFamily="18" charset="0"/>
            </a:endParaRPr>
          </a:p>
          <a:p>
            <a:pPr algn="just">
              <a:lnSpc>
                <a:spcPts val="2900"/>
              </a:lnSpc>
              <a:spcBef>
                <a:spcPts val="0"/>
              </a:spcBef>
            </a:pPr>
            <a:r>
              <a:rPr lang="pt-BR" altLang="zh-CN" dirty="0">
                <a:solidFill>
                  <a:srgbClr val="800000"/>
                </a:solidFill>
                <a:latin typeface="Times New Roman" panose="02020603050405020304" pitchFamily="18" charset="0"/>
                <a:cs typeface="Times New Roman" panose="02020603050405020304" pitchFamily="18" charset="0"/>
              </a:rPr>
              <a:t>2</a:t>
            </a:r>
            <a:r>
              <a:rPr lang="pt-BR" altLang="zh-CN" baseline="30000" dirty="0">
                <a:solidFill>
                  <a:srgbClr val="800000"/>
                </a:solidFill>
                <a:latin typeface="Times New Roman" panose="02020603050405020304" pitchFamily="18" charset="0"/>
                <a:cs typeface="Times New Roman" panose="02020603050405020304" pitchFamily="18" charset="0"/>
              </a:rPr>
              <a:t>n</a:t>
            </a:r>
            <a:r>
              <a:rPr lang="pt-BR" altLang="zh-CN" dirty="0">
                <a:solidFill>
                  <a:srgbClr val="800000"/>
                </a:solidFill>
                <a:latin typeface="Times New Roman" panose="02020603050405020304" pitchFamily="18" charset="0"/>
                <a:cs typeface="Times New Roman" panose="02020603050405020304" pitchFamily="18" charset="0"/>
              </a:rPr>
              <a:t>×(32+(32-n-2)+1)=2</a:t>
            </a:r>
            <a:r>
              <a:rPr lang="pt-BR" altLang="zh-CN" baseline="30000" dirty="0">
                <a:solidFill>
                  <a:srgbClr val="800000"/>
                </a:solidFill>
                <a:latin typeface="Times New Roman" panose="02020603050405020304" pitchFamily="18" charset="0"/>
                <a:cs typeface="Times New Roman" panose="02020603050405020304" pitchFamily="18" charset="0"/>
              </a:rPr>
              <a:t>n</a:t>
            </a:r>
            <a:r>
              <a:rPr lang="pt-BR" altLang="zh-CN" dirty="0">
                <a:solidFill>
                  <a:srgbClr val="800000"/>
                </a:solidFill>
                <a:latin typeface="Times New Roman" panose="02020603050405020304" pitchFamily="18" charset="0"/>
                <a:cs typeface="Times New Roman" panose="02020603050405020304" pitchFamily="18" charset="0"/>
              </a:rPr>
              <a:t>×(63-n) </a:t>
            </a:r>
            <a:br>
              <a:rPr lang="pt-BR" altLang="zh-CN" sz="2800" dirty="0"/>
            </a:br>
            <a:endPar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3" name="图片 2"/>
          <p:cNvPicPr>
            <a:picLocks noChangeAspect="1"/>
          </p:cNvPicPr>
          <p:nvPr/>
        </p:nvPicPr>
        <p:blipFill rotWithShape="1">
          <a:blip r:embed="rId3">
            <a:extLst>
              <a:ext uri="{28A0092B-C50C-407E-A947-70E740481C1C}">
                <a14:useLocalDpi xmlns:a14="http://schemas.microsoft.com/office/drawing/2010/main" val="0"/>
              </a:ext>
            </a:extLst>
          </a:blip>
          <a:srcRect b="11829"/>
          <a:stretch/>
        </p:blipFill>
        <p:spPr>
          <a:xfrm>
            <a:off x="1331640" y="4725144"/>
            <a:ext cx="6336704" cy="2035444"/>
          </a:xfrm>
          <a:prstGeom prst="rect">
            <a:avLst/>
          </a:prstGeom>
        </p:spPr>
      </p:pic>
    </p:spTree>
    <p:extLst>
      <p:ext uri="{BB962C8B-B14F-4D97-AF65-F5344CB8AC3E}">
        <p14:creationId xmlns:p14="http://schemas.microsoft.com/office/powerpoint/2010/main" val="36044399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4268797" cy="479747"/>
          </a:xfrm>
        </p:spPr>
        <p:txBody>
          <a:bodyPr/>
          <a:lstStyle/>
          <a:p>
            <a:r>
              <a:rPr lang="en-US" altLang="zh-CN" sz="3200" dirty="0">
                <a:solidFill>
                  <a:srgbClr val="800000"/>
                </a:solidFill>
                <a:latin typeface="Times New Roman" panose="02020603050405020304" pitchFamily="18" charset="0"/>
                <a:ea typeface="宋体" panose="02010600030101010101" pitchFamily="2" charset="-122"/>
              </a:rPr>
              <a:t>4.2 The Basic of Caches</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 name="矩形 5"/>
          <p:cNvSpPr/>
          <p:nvPr/>
        </p:nvSpPr>
        <p:spPr>
          <a:xfrm>
            <a:off x="124976" y="1124744"/>
            <a:ext cx="8690867" cy="4939814"/>
          </a:xfrm>
          <a:prstGeom prst="rect">
            <a:avLst/>
          </a:prstGeom>
        </p:spPr>
        <p:txBody>
          <a:bodyPr wrap="square">
            <a:spAutoFit/>
          </a:bodyPr>
          <a:lstStyle/>
          <a:p>
            <a:pPr marL="457200" indent="-457200" algn="just">
              <a:lnSpc>
                <a:spcPts val="2900"/>
              </a:lnSpc>
              <a:spcBef>
                <a:spcPts val="0"/>
              </a:spcBef>
              <a:spcAft>
                <a:spcPts val="600"/>
              </a:spcAft>
              <a:buFont typeface="Symbol" panose="05050102010706020507" pitchFamily="18" charset="2"/>
              <a:buChar char="¨"/>
            </a:pPr>
            <a:r>
              <a:rPr lang="en-US" altLang="zh-CN"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Example: </a:t>
            </a:r>
            <a:r>
              <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How many total bits are required for </a:t>
            </a:r>
            <a:r>
              <a:rPr lang="en-US" altLang="zh-CN" sz="26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a direct-mapped</a:t>
            </a:r>
            <a:r>
              <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cache with </a:t>
            </a:r>
            <a:r>
              <a:rPr lang="en-US" altLang="zh-CN" sz="26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64KB of data </a:t>
            </a:r>
            <a:r>
              <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and </a:t>
            </a:r>
            <a:r>
              <a:rPr lang="en-US" altLang="zh-CN" sz="26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1-word blocks</a:t>
            </a:r>
            <a:r>
              <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assuming a </a:t>
            </a:r>
            <a:r>
              <a:rPr lang="en-US" altLang="zh-CN" sz="26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32-bit address</a:t>
            </a:r>
            <a:r>
              <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marL="457200" indent="-457200" algn="just">
              <a:lnSpc>
                <a:spcPts val="2900"/>
              </a:lnSpc>
              <a:spcBef>
                <a:spcPts val="0"/>
              </a:spcBef>
              <a:spcAft>
                <a:spcPts val="600"/>
              </a:spcAft>
              <a:buFont typeface="Symbol" panose="05050102010706020507" pitchFamily="18" charset="2"/>
              <a:buChar char="¨"/>
            </a:pPr>
            <a:r>
              <a:rPr lang="en-US" altLang="zh-CN"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Answer</a:t>
            </a:r>
            <a:r>
              <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a:p>
            <a:pPr marL="457200" indent="457200" algn="just">
              <a:lnSpc>
                <a:spcPts val="2900"/>
              </a:lnSpc>
              <a:spcBef>
                <a:spcPts val="0"/>
              </a:spcBef>
              <a:spcAft>
                <a:spcPts val="600"/>
              </a:spcAft>
              <a:buSzPct val="50000"/>
              <a:buFont typeface="Wingdings" panose="05000000000000000000" pitchFamily="2" charset="2"/>
              <a:buChar char="Ø"/>
            </a:pPr>
            <a:r>
              <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64KB =16K-words = 2</a:t>
            </a:r>
            <a:r>
              <a:rPr lang="en-US" altLang="zh-CN" sz="2600" baseline="30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14</a:t>
            </a:r>
            <a:r>
              <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words, and with a block size of 1 word, 2</a:t>
            </a:r>
            <a:r>
              <a:rPr lang="en-US" altLang="zh-CN" sz="2600" baseline="30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14</a:t>
            </a:r>
            <a:r>
              <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blocks. Each entry has 32 bits of </a:t>
            </a:r>
            <a:r>
              <a:rPr lang="en-US" altLang="zh-CN" sz="26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data</a:t>
            </a:r>
            <a:r>
              <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plus a </a:t>
            </a:r>
            <a:r>
              <a:rPr lang="en-US" altLang="zh-CN" sz="26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tag</a:t>
            </a:r>
            <a:r>
              <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which is 32-14-2 bits, plus a valid bit. Thus the total cache size is</a:t>
            </a:r>
            <a:r>
              <a:rPr lang="en-US" altLang="zh-CN"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2</a:t>
            </a:r>
            <a:r>
              <a:rPr lang="en-US" altLang="zh-CN" sz="2600" baseline="30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14</a:t>
            </a:r>
            <a:r>
              <a:rPr lang="zh-CN" altLang="en-US"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个字</a:t>
            </a:r>
            <a:r>
              <a:rPr lang="en-US" altLang="zh-CN"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zh-CN" altLang="en-US"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块</a:t>
            </a:r>
            <a:r>
              <a:rPr lang="en-US" altLang="zh-CN"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zh-CN" altLang="en-US"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每个入口有</a:t>
            </a:r>
            <a:r>
              <a:rPr lang="en-US" altLang="zh-CN"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32</a:t>
            </a:r>
            <a:r>
              <a:rPr lang="zh-CN" altLang="en-US"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位数据</a:t>
            </a:r>
            <a:r>
              <a:rPr lang="en-US" altLang="zh-CN"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zh-CN" altLang="en-US"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加上</a:t>
            </a:r>
            <a:r>
              <a:rPr lang="en-US" altLang="zh-CN"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tag(32-14-2), </a:t>
            </a:r>
            <a:r>
              <a:rPr lang="zh-CN" altLang="en-US"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再加上</a:t>
            </a:r>
            <a:r>
              <a:rPr lang="en-US" altLang="zh-CN"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1</a:t>
            </a:r>
            <a:r>
              <a:rPr lang="zh-CN" altLang="en-US"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位</a:t>
            </a:r>
            <a:r>
              <a:rPr lang="en-US" altLang="zh-CN"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valid</a:t>
            </a:r>
          </a:p>
          <a:p>
            <a:pPr marL="457200" indent="457200" algn="just">
              <a:lnSpc>
                <a:spcPts val="2900"/>
              </a:lnSpc>
              <a:spcBef>
                <a:spcPts val="0"/>
              </a:spcBef>
              <a:spcAft>
                <a:spcPts val="600"/>
              </a:spcAft>
              <a:buSzPct val="50000"/>
              <a:buFont typeface="Wingdings" panose="05000000000000000000" pitchFamily="2" charset="2"/>
              <a:buChar char="Ø"/>
            </a:pPr>
            <a:endParaRPr lang="en-US" altLang="zh-CN"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marL="457200" algn="ctr">
              <a:lnSpc>
                <a:spcPts val="2900"/>
              </a:lnSpc>
              <a:spcBef>
                <a:spcPts val="0"/>
              </a:spcBef>
              <a:spcAft>
                <a:spcPts val="600"/>
              </a:spcAft>
              <a:buSzPct val="50000"/>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2</a:t>
            </a:r>
            <a:r>
              <a:rPr lang="en-US" altLang="zh-CN" baseline="30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14</a:t>
            </a:r>
            <a:r>
              <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(32 + (32-14-2)+1) = 2</a:t>
            </a:r>
            <a:r>
              <a:rPr lang="en-US" altLang="zh-CN" sz="2600" baseline="30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14</a:t>
            </a:r>
            <a:r>
              <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49  = 784Kbits = 98KB</a:t>
            </a:r>
          </a:p>
          <a:p>
            <a:pPr marL="457200" indent="-457200" algn="just">
              <a:lnSpc>
                <a:spcPts val="2900"/>
              </a:lnSpc>
              <a:spcBef>
                <a:spcPts val="0"/>
              </a:spcBef>
              <a:spcAft>
                <a:spcPts val="600"/>
              </a:spcAft>
              <a:buFont typeface="Symbol" panose="05050102010706020507" pitchFamily="18" charset="2"/>
              <a:buChar char="¨"/>
            </a:pPr>
            <a:endPar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563182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4268797" cy="479747"/>
          </a:xfrm>
        </p:spPr>
        <p:txBody>
          <a:bodyPr/>
          <a:lstStyle/>
          <a:p>
            <a:r>
              <a:rPr lang="en-US" altLang="zh-CN" sz="3200" dirty="0">
                <a:solidFill>
                  <a:srgbClr val="800000"/>
                </a:solidFill>
                <a:latin typeface="Times New Roman" panose="02020603050405020304" pitchFamily="18" charset="0"/>
                <a:ea typeface="宋体" panose="02010600030101010101" pitchFamily="2" charset="-122"/>
              </a:rPr>
              <a:t>4.2 The Basic of Caches</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 name="矩形 5"/>
          <p:cNvSpPr/>
          <p:nvPr/>
        </p:nvSpPr>
        <p:spPr>
          <a:xfrm>
            <a:off x="206722" y="1801070"/>
            <a:ext cx="8690867" cy="5465599"/>
          </a:xfrm>
          <a:prstGeom prst="rect">
            <a:avLst/>
          </a:prstGeom>
        </p:spPr>
        <p:txBody>
          <a:bodyPr wrap="square">
            <a:spAutoFit/>
          </a:bodyPr>
          <a:lstStyle/>
          <a:p>
            <a:pPr marL="457200" indent="-457200" algn="just">
              <a:lnSpc>
                <a:spcPts val="2900"/>
              </a:lnSpc>
              <a:spcBef>
                <a:spcPts val="0"/>
              </a:spcBef>
              <a:spcAft>
                <a:spcPts val="600"/>
              </a:spcAft>
              <a:buFont typeface="Symbol" panose="05050102010706020507" pitchFamily="18" charset="2"/>
              <a:buChar char="¨"/>
            </a:pPr>
            <a:r>
              <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The control unit (CU) must detect </a:t>
            </a:r>
            <a:r>
              <a:rPr lang="en-US" altLang="zh-CN" sz="26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a miss </a:t>
            </a:r>
            <a:r>
              <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and process the miss by </a:t>
            </a:r>
            <a:r>
              <a:rPr lang="en-US" altLang="zh-CN" sz="26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fetching the data from memory</a:t>
            </a:r>
            <a:r>
              <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必须检测出缺失</a:t>
            </a:r>
            <a:r>
              <a:rPr lang="en-US" altLang="zh-CN"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并通过从</a:t>
            </a:r>
            <a:r>
              <a:rPr lang="en-US" altLang="zh-CN"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memory</a:t>
            </a:r>
            <a:r>
              <a:rPr lang="zh-CN" altLang="en-US"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取数据来解决问题</a:t>
            </a:r>
          </a:p>
          <a:p>
            <a:pPr marL="457200" indent="-457200" algn="just">
              <a:lnSpc>
                <a:spcPts val="2900"/>
              </a:lnSpc>
              <a:spcBef>
                <a:spcPts val="0"/>
              </a:spcBef>
              <a:spcAft>
                <a:spcPts val="600"/>
              </a:spcAft>
              <a:buFont typeface="Symbol" panose="05050102010706020507" pitchFamily="18" charset="2"/>
              <a:buChar char="¨"/>
            </a:pPr>
            <a:r>
              <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Basic approach: </a:t>
            </a:r>
          </a:p>
          <a:p>
            <a:pPr marL="457200" indent="457200" algn="just">
              <a:lnSpc>
                <a:spcPts val="2900"/>
              </a:lnSpc>
              <a:spcBef>
                <a:spcPts val="0"/>
              </a:spcBef>
              <a:spcAft>
                <a:spcPts val="600"/>
              </a:spcAft>
              <a:buSzPct val="50000"/>
              <a:buFont typeface="Wingdings" panose="05000000000000000000" pitchFamily="2" charset="2"/>
              <a:buChar char="Ø"/>
            </a:pPr>
            <a:r>
              <a:rPr lang="en-US" altLang="zh-CN" sz="26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stall CPU</a:t>
            </a:r>
            <a:r>
              <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freezing contents of all the registers. </a:t>
            </a:r>
            <a:r>
              <a:rPr lang="zh-CN" altLang="en-US"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阻塞</a:t>
            </a:r>
            <a:r>
              <a:rPr lang="en-US" altLang="zh-CN"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CPU, </a:t>
            </a:r>
            <a:r>
              <a:rPr lang="zh-CN" altLang="en-US"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冻结所有寄存器的内容</a:t>
            </a:r>
          </a:p>
          <a:p>
            <a:pPr marL="457200" indent="457200" algn="just">
              <a:lnSpc>
                <a:spcPts val="2900"/>
              </a:lnSpc>
              <a:spcBef>
                <a:spcPts val="0"/>
              </a:spcBef>
              <a:spcAft>
                <a:spcPts val="600"/>
              </a:spcAft>
              <a:buSzPct val="50000"/>
              <a:buFont typeface="Wingdings" panose="05000000000000000000" pitchFamily="2" charset="2"/>
              <a:buChar char="Ø"/>
            </a:pPr>
            <a:r>
              <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 </a:t>
            </a:r>
            <a:r>
              <a:rPr lang="en-US" altLang="zh-CN" sz="26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separate controller </a:t>
            </a:r>
            <a:r>
              <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handle the cache miss, fetching data into the cache from memory. </a:t>
            </a:r>
            <a:r>
              <a:rPr lang="zh-CN" altLang="en-US"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从存储器中取来数据放到</a:t>
            </a:r>
            <a:r>
              <a:rPr lang="en-US" altLang="zh-CN"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中 </a:t>
            </a:r>
          </a:p>
          <a:p>
            <a:pPr marL="457200" indent="457200" algn="just">
              <a:lnSpc>
                <a:spcPts val="2900"/>
              </a:lnSpc>
              <a:spcBef>
                <a:spcPts val="0"/>
              </a:spcBef>
              <a:spcAft>
                <a:spcPts val="600"/>
              </a:spcAft>
              <a:buSzPct val="50000"/>
              <a:buFont typeface="Wingdings" panose="05000000000000000000" pitchFamily="2" charset="2"/>
              <a:buChar char="Ø"/>
            </a:pPr>
            <a:r>
              <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Once data is present, execution is restarted at the cycle that caused the cache miss</a:t>
            </a:r>
            <a:r>
              <a:rPr lang="en-US" altLang="zh-CN"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重新在导致缺失的地方开始执行</a:t>
            </a:r>
          </a:p>
          <a:p>
            <a:pPr marL="457200" indent="-457200" algn="just">
              <a:lnSpc>
                <a:spcPts val="2900"/>
              </a:lnSpc>
              <a:spcBef>
                <a:spcPts val="0"/>
              </a:spcBef>
              <a:spcAft>
                <a:spcPts val="600"/>
              </a:spcAft>
              <a:buFont typeface="Symbol" panose="05050102010706020507" pitchFamily="18" charset="2"/>
              <a:buChar char="¨"/>
            </a:pPr>
            <a:endPar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Text Box 4"/>
          <p:cNvSpPr txBox="1">
            <a:spLocks noChangeArrowheads="1"/>
          </p:cNvSpPr>
          <p:nvPr/>
        </p:nvSpPr>
        <p:spPr bwMode="auto">
          <a:xfrm>
            <a:off x="456406" y="1099829"/>
            <a:ext cx="8191500" cy="5619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defRPr>
            </a:lvl9pPr>
          </a:lstStyle>
          <a:p>
            <a:pPr algn="ctr">
              <a:spcBef>
                <a:spcPct val="50000"/>
              </a:spcBef>
            </a:pPr>
            <a:r>
              <a:rPr lang="en-US" altLang="zh-CN" sz="30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Handling Cache Misses  </a:t>
            </a:r>
            <a:r>
              <a:rPr lang="zh-CN" altLang="en-US" sz="3000" b="1" dirty="0">
                <a:solidFill>
                  <a:srgbClr val="A50021"/>
                </a:solidFill>
                <a:latin typeface="Times New Roman" panose="02020603050405020304" pitchFamily="18" charset="0"/>
                <a:ea typeface="宋体" panose="02010600030101010101" pitchFamily="2" charset="-122"/>
                <a:cs typeface="Times New Roman" panose="02020603050405020304" pitchFamily="18" charset="0"/>
              </a:rPr>
              <a:t>处理</a:t>
            </a:r>
            <a:r>
              <a:rPr lang="en-US" altLang="zh-CN" sz="3000" b="1" dirty="0">
                <a:solidFill>
                  <a:srgbClr val="A5002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3000" b="1" dirty="0">
                <a:solidFill>
                  <a:srgbClr val="A50021"/>
                </a:solidFill>
                <a:latin typeface="Times New Roman" panose="02020603050405020304" pitchFamily="18" charset="0"/>
                <a:ea typeface="宋体" panose="02010600030101010101" pitchFamily="2" charset="-122"/>
                <a:cs typeface="Times New Roman" panose="02020603050405020304" pitchFamily="18" charset="0"/>
              </a:rPr>
              <a:t>缺失问题</a:t>
            </a:r>
          </a:p>
        </p:txBody>
      </p:sp>
    </p:spTree>
    <p:extLst>
      <p:ext uri="{BB962C8B-B14F-4D97-AF65-F5344CB8AC3E}">
        <p14:creationId xmlns:p14="http://schemas.microsoft.com/office/powerpoint/2010/main" val="28047915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2976777" cy="479747"/>
          </a:xfrm>
        </p:spPr>
        <p:txBody>
          <a:bodyPr/>
          <a:lstStyle/>
          <a:p>
            <a:r>
              <a:rPr lang="en-US" altLang="zh-CN" sz="3200" dirty="0">
                <a:solidFill>
                  <a:srgbClr val="800000"/>
                </a:solidFill>
                <a:latin typeface="Times New Roman" panose="02020603050405020304" pitchFamily="18" charset="0"/>
                <a:ea typeface="宋体" panose="02010600030101010101" pitchFamily="2" charset="-122"/>
              </a:rPr>
              <a:t>4.1 Introduction</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 name="Text Box 19"/>
          <p:cNvSpPr txBox="1">
            <a:spLocks noChangeArrowheads="1"/>
          </p:cNvSpPr>
          <p:nvPr/>
        </p:nvSpPr>
        <p:spPr bwMode="auto">
          <a:xfrm>
            <a:off x="117978" y="1118898"/>
            <a:ext cx="8774502" cy="3480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eaLnBrk="0" fontAlgn="base" hangingPunct="0">
              <a:spcBef>
                <a:spcPct val="0"/>
              </a:spcBef>
              <a:spcAft>
                <a:spcPct val="0"/>
              </a:spcAft>
              <a:defRPr sz="2400">
                <a:solidFill>
                  <a:schemeClr val="accent1"/>
                </a:solidFill>
                <a:latin typeface="Arial" panose="020B0604020202020204" pitchFamily="34" charset="0"/>
              </a:defRPr>
            </a:lvl6pPr>
            <a:lvl7pPr marL="2971800" indent="-228600" eaLnBrk="0" fontAlgn="base" hangingPunct="0">
              <a:spcBef>
                <a:spcPct val="0"/>
              </a:spcBef>
              <a:spcAft>
                <a:spcPct val="0"/>
              </a:spcAft>
              <a:defRPr sz="2400">
                <a:solidFill>
                  <a:schemeClr val="accent1"/>
                </a:solidFill>
                <a:latin typeface="Arial" panose="020B0604020202020204" pitchFamily="34" charset="0"/>
              </a:defRPr>
            </a:lvl7pPr>
            <a:lvl8pPr marL="3429000" indent="-228600" eaLnBrk="0" fontAlgn="base" hangingPunct="0">
              <a:spcBef>
                <a:spcPct val="0"/>
              </a:spcBef>
              <a:spcAft>
                <a:spcPct val="0"/>
              </a:spcAft>
              <a:defRPr sz="2400">
                <a:solidFill>
                  <a:schemeClr val="accent1"/>
                </a:solidFill>
                <a:latin typeface="Arial" panose="020B0604020202020204" pitchFamily="34" charset="0"/>
              </a:defRPr>
            </a:lvl8pPr>
            <a:lvl9pPr marL="3886200" indent="-228600" eaLnBrk="0" fontAlgn="base" hangingPunct="0">
              <a:spcBef>
                <a:spcPct val="0"/>
              </a:spcBef>
              <a:spcAft>
                <a:spcPct val="0"/>
              </a:spcAft>
              <a:defRPr sz="2400">
                <a:solidFill>
                  <a:schemeClr val="accent1"/>
                </a:solidFill>
                <a:latin typeface="Arial" panose="020B0604020202020204" pitchFamily="34" charset="0"/>
              </a:defRPr>
            </a:lvl9pPr>
          </a:lstStyle>
          <a:p>
            <a:pPr marL="457200" indent="-457200" algn="just">
              <a:spcBef>
                <a:spcPct val="20000"/>
              </a:spcBef>
              <a:buFont typeface="Symbol" panose="05050102010706020507" pitchFamily="18" charset="2"/>
              <a:buChar char="¨"/>
            </a:pPr>
            <a:r>
              <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Example</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endParaRPr lang="zh-CN" altLang="en-US"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457200" indent="-457200" algn="just">
              <a:spcBef>
                <a:spcPts val="0"/>
              </a:spcBef>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Reading books in library. </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457200" indent="-457200" algn="just">
              <a:spcBef>
                <a:spcPts val="0"/>
              </a:spcBef>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Library -&gt; shelves -&gt; desk -&gt; books.</a:t>
            </a:r>
          </a:p>
          <a:p>
            <a:pPr marL="457200" indent="457200" algn="just">
              <a:spcBef>
                <a:spcPts val="0"/>
              </a:spcBef>
              <a:buSzPct val="50000"/>
              <a:buFont typeface="Wingdings" panose="05000000000000000000" pitchFamily="2" charset="2"/>
              <a:buChar char="Ø"/>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several books are needed in desk, but not on topics you want.  Back to shelves for additional book, find one.   </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457200" indent="457200" algn="just">
              <a:spcBef>
                <a:spcPts val="0"/>
              </a:spcBef>
              <a:buSzPct val="50000"/>
              <a:buFont typeface="Wingdings" panose="05000000000000000000" pitchFamily="2" charset="2"/>
              <a:buChar char="Ø"/>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good possibility the topics you need can be found in the books on desk, saves time. </a:t>
            </a:r>
          </a:p>
          <a:p>
            <a:pPr marL="457200" indent="-457200" algn="just">
              <a:spcBef>
                <a:spcPts val="0"/>
              </a:spcBef>
              <a:buSzPct val="100000"/>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The same principle allows us to create the illusion of a large and fast memory.</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8390" y="4221088"/>
            <a:ext cx="3168352" cy="2376264"/>
          </a:xfrm>
          <a:prstGeom prst="rect">
            <a:avLst/>
          </a:prstGeom>
        </p:spPr>
      </p:pic>
    </p:spTree>
    <p:extLst>
      <p:ext uri="{BB962C8B-B14F-4D97-AF65-F5344CB8AC3E}">
        <p14:creationId xmlns:p14="http://schemas.microsoft.com/office/powerpoint/2010/main" val="36940478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4268797" cy="479747"/>
          </a:xfrm>
        </p:spPr>
        <p:txBody>
          <a:bodyPr/>
          <a:lstStyle/>
          <a:p>
            <a:r>
              <a:rPr lang="en-US" altLang="zh-CN" sz="3200" dirty="0">
                <a:solidFill>
                  <a:srgbClr val="800000"/>
                </a:solidFill>
                <a:latin typeface="Times New Roman" panose="02020603050405020304" pitchFamily="18" charset="0"/>
                <a:ea typeface="宋体" panose="02010600030101010101" pitchFamily="2" charset="-122"/>
              </a:rPr>
              <a:t>4.2 The Basic of Caches</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 name="矩形 5"/>
          <p:cNvSpPr/>
          <p:nvPr/>
        </p:nvSpPr>
        <p:spPr>
          <a:xfrm>
            <a:off x="206722" y="1108076"/>
            <a:ext cx="8690867" cy="6055504"/>
          </a:xfrm>
          <a:prstGeom prst="rect">
            <a:avLst/>
          </a:prstGeom>
        </p:spPr>
        <p:txBody>
          <a:bodyPr wrap="square">
            <a:spAutoFit/>
          </a:bodyPr>
          <a:lstStyle/>
          <a:p>
            <a:pPr marL="457200" indent="-457200" algn="just">
              <a:lnSpc>
                <a:spcPts val="2900"/>
              </a:lnSpc>
              <a:spcBef>
                <a:spcPts val="0"/>
              </a:spcBef>
              <a:spcAft>
                <a:spcPts val="600"/>
              </a:spcAft>
              <a:buFont typeface="Symbol" panose="05050102010706020507" pitchFamily="18" charset="2"/>
              <a:buChar char="¨"/>
            </a:pPr>
            <a:r>
              <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We can now define the steps to be taken on an </a:t>
            </a:r>
            <a:r>
              <a:rPr lang="en-US" altLang="zh-CN" sz="26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instruction cache miss </a:t>
            </a:r>
            <a:r>
              <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(data cache miss is similar to instruction cache miss )</a:t>
            </a:r>
          </a:p>
          <a:p>
            <a:pPr marL="457200" indent="457200" algn="just">
              <a:lnSpc>
                <a:spcPts val="2900"/>
              </a:lnSpc>
              <a:spcBef>
                <a:spcPts val="0"/>
              </a:spcBef>
              <a:spcAft>
                <a:spcPts val="600"/>
              </a:spcAft>
              <a:buSzPct val="50000"/>
              <a:buFont typeface="Wingdings" panose="05000000000000000000" pitchFamily="2" charset="2"/>
              <a:buChar char="Ø"/>
            </a:pPr>
            <a:r>
              <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①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Send the original PC value (current PC- 4) to the memory.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将原来的</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PC</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值</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当前</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PC-4)</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送到存储器</a:t>
            </a:r>
          </a:p>
          <a:p>
            <a:pPr marL="457200" indent="457200" algn="just">
              <a:lnSpc>
                <a:spcPts val="2900"/>
              </a:lnSpc>
              <a:spcBef>
                <a:spcPts val="0"/>
              </a:spcBef>
              <a:spcAft>
                <a:spcPts val="600"/>
              </a:spcAft>
              <a:buSzPct val="50000"/>
              <a:buFont typeface="Wingdings" panose="05000000000000000000" pitchFamily="2" charset="2"/>
              <a:buChar char="Ø"/>
            </a:pPr>
            <a:r>
              <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②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Instruct main memory to perform a read and wait for the memory to complete its access.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执行存储器读操作</a:t>
            </a:r>
          </a:p>
          <a:p>
            <a:pPr marL="457200" indent="457200" algn="just">
              <a:lnSpc>
                <a:spcPts val="2900"/>
              </a:lnSpc>
              <a:spcBef>
                <a:spcPts val="0"/>
              </a:spcBef>
              <a:spcAft>
                <a:spcPts val="600"/>
              </a:spcAft>
              <a:buSzPct val="50000"/>
              <a:buFont typeface="Wingdings" panose="05000000000000000000" pitchFamily="2" charset="2"/>
              <a:buChar char="Ø"/>
            </a:pPr>
            <a:r>
              <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③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Write cache entry, putting data from memory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in data portion of the entry</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writing upper bits of  address into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tag field</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and turning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valid bit on</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写入</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cache: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将从存储器读来的数据送到数据部分</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高位地址送到</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tag</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域</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将</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valid</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置位。</a:t>
            </a:r>
          </a:p>
          <a:p>
            <a:pPr marL="457200" indent="457200" algn="just">
              <a:lnSpc>
                <a:spcPts val="2900"/>
              </a:lnSpc>
              <a:spcBef>
                <a:spcPts val="0"/>
              </a:spcBef>
              <a:spcAft>
                <a:spcPts val="600"/>
              </a:spcAft>
              <a:buSzPct val="50000"/>
              <a:buFont typeface="Wingdings" panose="05000000000000000000" pitchFamily="2" charset="2"/>
              <a:buChar char="Ø"/>
            </a:pPr>
            <a:r>
              <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④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Restart instruction execution at first step, will </a:t>
            </a:r>
            <a:r>
              <a:rPr lang="en-US" altLang="zh-CN"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refetch</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instruction, and find it in cache.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重新执行指令</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重取指</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并在</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中能找到</a:t>
            </a:r>
          </a:p>
          <a:p>
            <a:pPr marL="457200" indent="-457200" algn="just">
              <a:lnSpc>
                <a:spcPts val="2900"/>
              </a:lnSpc>
              <a:spcBef>
                <a:spcPts val="0"/>
              </a:spcBef>
              <a:spcAft>
                <a:spcPts val="600"/>
              </a:spcAft>
              <a:buFont typeface="Symbol" panose="05050102010706020507" pitchFamily="18" charset="2"/>
              <a:buChar char="¨"/>
            </a:pPr>
            <a:endPar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0907614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9F1459-0C03-B985-C6D8-D1F805F2DCF9}"/>
            </a:ext>
          </a:extLst>
        </p:cNvPr>
        <p:cNvGrpSpPr/>
        <p:nvPr/>
      </p:nvGrpSpPr>
      <p:grpSpPr>
        <a:xfrm>
          <a:off x="0" y="0"/>
          <a:ext cx="0" cy="0"/>
          <a:chOff x="0" y="0"/>
          <a:chExt cx="0" cy="0"/>
        </a:xfrm>
      </p:grpSpPr>
      <p:sp>
        <p:nvSpPr>
          <p:cNvPr id="14338" name="Rectangle 2">
            <a:extLst>
              <a:ext uri="{FF2B5EF4-FFF2-40B4-BE49-F238E27FC236}">
                <a16:creationId xmlns:a16="http://schemas.microsoft.com/office/drawing/2014/main" id="{A6F8B9C1-741A-D785-5512-0E2CADEE7CDE}"/>
              </a:ext>
            </a:extLst>
          </p:cNvPr>
          <p:cNvSpPr>
            <a:spLocks noGrp="1" noChangeArrowheads="1"/>
          </p:cNvSpPr>
          <p:nvPr>
            <p:ph type="ctrTitle"/>
          </p:nvPr>
        </p:nvSpPr>
        <p:spPr>
          <a:xfrm>
            <a:off x="1737193" y="1237626"/>
            <a:ext cx="5812489" cy="1836400"/>
          </a:xfrm>
        </p:spPr>
        <p:txBody>
          <a:bodyPr anchor="ctr"/>
          <a:lstStyle/>
          <a:p>
            <a:pPr algn="ctr">
              <a:lnSpc>
                <a:spcPct val="100000"/>
              </a:lnSpc>
            </a:pPr>
            <a:br>
              <a:rPr lang="en-US" altLang="zh-CN" dirty="0">
                <a:solidFill>
                  <a:srgbClr val="C00000"/>
                </a:solidFill>
                <a:latin typeface="Times New Roman" panose="02020603050405020304" pitchFamily="18" charset="0"/>
                <a:ea typeface="宋体" panose="02010600030101010101" pitchFamily="2" charset="-122"/>
              </a:rPr>
            </a:br>
            <a:r>
              <a:rPr lang="en-US" altLang="zh-CN" sz="4400" dirty="0">
                <a:solidFill>
                  <a:srgbClr val="C00000"/>
                </a:solidFill>
                <a:latin typeface="Times New Roman" panose="02020603050405020304" pitchFamily="18" charset="0"/>
                <a:ea typeface="宋体" panose="02010600030101010101" pitchFamily="2" charset="-122"/>
              </a:rPr>
              <a:t>Computer Architecture</a:t>
            </a:r>
            <a:br>
              <a:rPr lang="en-US" altLang="zh-CN" sz="4400" dirty="0">
                <a:solidFill>
                  <a:srgbClr val="C00000"/>
                </a:solidFill>
                <a:latin typeface="Times New Roman" panose="02020603050405020304" pitchFamily="18" charset="0"/>
                <a:ea typeface="宋体" panose="02010600030101010101" pitchFamily="2" charset="-122"/>
              </a:rPr>
            </a:br>
            <a:r>
              <a:rPr lang="zh-CN" altLang="en-US" sz="4800" dirty="0">
                <a:solidFill>
                  <a:srgbClr val="C00000"/>
                </a:solidFill>
                <a:latin typeface="华文隶书" panose="02010800040101010101" pitchFamily="2" charset="-122"/>
                <a:ea typeface="华文隶书" panose="02010800040101010101" pitchFamily="2" charset="-122"/>
              </a:rPr>
              <a:t>计算机体系结构</a:t>
            </a:r>
          </a:p>
        </p:txBody>
      </p:sp>
      <p:sp>
        <p:nvSpPr>
          <p:cNvPr id="14339" name="Text Box 8">
            <a:extLst>
              <a:ext uri="{FF2B5EF4-FFF2-40B4-BE49-F238E27FC236}">
                <a16:creationId xmlns:a16="http://schemas.microsoft.com/office/drawing/2014/main" id="{7F1205EF-814B-13EC-8BAC-62DB73218849}"/>
              </a:ext>
            </a:extLst>
          </p:cNvPr>
          <p:cNvSpPr txBox="1">
            <a:spLocks noChangeArrowheads="1"/>
          </p:cNvSpPr>
          <p:nvPr/>
        </p:nvSpPr>
        <p:spPr bwMode="auto">
          <a:xfrm>
            <a:off x="323850" y="3484563"/>
            <a:ext cx="8640763"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685800" indent="-190500">
              <a:lnSpc>
                <a:spcPct val="85000"/>
              </a:lnSpc>
              <a:spcBef>
                <a:spcPct val="40000"/>
              </a:spcBef>
              <a:buSzPct val="100000"/>
              <a:buChar char="•"/>
              <a:defRPr sz="2400" b="1">
                <a:solidFill>
                  <a:schemeClr val="tx1"/>
                </a:solidFill>
                <a:latin typeface="Arial" panose="020B0604020202020204" pitchFamily="34" charset="0"/>
              </a:defRPr>
            </a:lvl2pPr>
            <a:lvl3pPr marL="1257300" indent="-342900">
              <a:lnSpc>
                <a:spcPct val="85000"/>
              </a:lnSpc>
              <a:spcBef>
                <a:spcPct val="40000"/>
              </a:spcBef>
              <a:buSzPct val="100000"/>
              <a:buChar char="-"/>
              <a:defRPr sz="2400" b="1">
                <a:solidFill>
                  <a:schemeClr val="tx1"/>
                </a:solidFill>
                <a:latin typeface="Arial" panose="020B0604020202020204" pitchFamily="34" charset="0"/>
              </a:defRPr>
            </a:lvl3pPr>
            <a:lvl4pPr marL="1714500" indent="-342900">
              <a:lnSpc>
                <a:spcPct val="85000"/>
              </a:lnSpc>
              <a:spcBef>
                <a:spcPct val="20000"/>
              </a:spcBef>
              <a:buChar char="–"/>
              <a:defRPr sz="2000">
                <a:solidFill>
                  <a:schemeClr val="tx1"/>
                </a:solidFill>
                <a:latin typeface="Times New Roman" panose="02020603050405020304" pitchFamily="18" charset="0"/>
              </a:defRPr>
            </a:lvl4pPr>
            <a:lvl5pPr marL="2171700" indent="-342900">
              <a:lnSpc>
                <a:spcPct val="85000"/>
              </a:lnSpc>
              <a:spcBef>
                <a:spcPct val="20000"/>
              </a:spcBef>
              <a:buChar char="»"/>
              <a:defRPr sz="2000">
                <a:solidFill>
                  <a:schemeClr val="tx1"/>
                </a:solidFill>
                <a:latin typeface="Times New Roman" panose="02020603050405020304" pitchFamily="18" charset="0"/>
              </a:defRPr>
            </a:lvl5pPr>
            <a:lvl6pPr marL="2628900" indent="-34290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6pPr>
            <a:lvl7pPr marL="3086100" indent="-34290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7pPr>
            <a:lvl8pPr marL="3543300" indent="-34290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8pPr>
            <a:lvl9pPr marL="4000500" indent="-34290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9pPr>
          </a:lstStyle>
          <a:p>
            <a:pPr algn="ctr">
              <a:lnSpc>
                <a:spcPct val="100000"/>
              </a:lnSpc>
              <a:spcBef>
                <a:spcPct val="50000"/>
              </a:spcBef>
              <a:buSzTx/>
              <a:buFont typeface="Arial" panose="020B0604020202020204" pitchFamily="34" charset="0"/>
              <a:buNone/>
            </a:pPr>
            <a:r>
              <a:rPr lang="en-US" altLang="zh-CN" sz="2800" dirty="0">
                <a:latin typeface="Times New Roman" panose="02020603050405020304" pitchFamily="18" charset="0"/>
                <a:ea typeface="宋体" panose="02010600030101010101" pitchFamily="2" charset="-122"/>
              </a:rPr>
              <a:t>School of Computer Science and Technology                        Beijing </a:t>
            </a:r>
            <a:r>
              <a:rPr lang="en-US" altLang="zh-CN" sz="2800" dirty="0" err="1">
                <a:latin typeface="Times New Roman" panose="02020603050405020304" pitchFamily="18" charset="0"/>
                <a:ea typeface="宋体" panose="02010600030101010101" pitchFamily="2" charset="-122"/>
              </a:rPr>
              <a:t>Jiaotong</a:t>
            </a:r>
            <a:r>
              <a:rPr lang="en-US" altLang="zh-CN" sz="2800" dirty="0">
                <a:latin typeface="Times New Roman" panose="02020603050405020304" pitchFamily="18" charset="0"/>
                <a:ea typeface="宋体" panose="02010600030101010101" pitchFamily="2" charset="-122"/>
              </a:rPr>
              <a:t> </a:t>
            </a:r>
            <a:r>
              <a:rPr lang="en-US" altLang="zh-CN" sz="2800" dirty="0" err="1">
                <a:latin typeface="Times New Roman" panose="02020603050405020304" pitchFamily="18" charset="0"/>
                <a:ea typeface="宋体" panose="02010600030101010101" pitchFamily="2" charset="-122"/>
              </a:rPr>
              <a:t>Univeristy</a:t>
            </a:r>
            <a:endParaRPr lang="en-US" altLang="zh-CN" sz="2800" dirty="0">
              <a:latin typeface="Times New Roman" panose="02020603050405020304" pitchFamily="18" charset="0"/>
              <a:ea typeface="宋体" panose="02010600030101010101" pitchFamily="2" charset="-122"/>
            </a:endParaRPr>
          </a:p>
          <a:p>
            <a:pPr algn="ctr">
              <a:lnSpc>
                <a:spcPct val="100000"/>
              </a:lnSpc>
              <a:spcBef>
                <a:spcPct val="50000"/>
              </a:spcBef>
              <a:buSzTx/>
              <a:buFont typeface="Arial" panose="020B0604020202020204" pitchFamily="34" charset="0"/>
              <a:buNone/>
            </a:pPr>
            <a:r>
              <a:rPr lang="en-US" altLang="zh-CN" sz="2800" dirty="0">
                <a:latin typeface="Times New Roman" panose="02020603050405020304" pitchFamily="18" charset="0"/>
                <a:ea typeface="宋体" panose="02010600030101010101" pitchFamily="2" charset="-122"/>
              </a:rPr>
              <a:t>Yi Tian</a:t>
            </a:r>
          </a:p>
        </p:txBody>
      </p:sp>
    </p:spTree>
    <p:extLst>
      <p:ext uri="{BB962C8B-B14F-4D97-AF65-F5344CB8AC3E}">
        <p14:creationId xmlns:p14="http://schemas.microsoft.com/office/powerpoint/2010/main" val="3172200405"/>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21DC61-A47E-5BAC-9102-28D96D373A42}"/>
            </a:ext>
          </a:extLst>
        </p:cNvPr>
        <p:cNvGrpSpPr/>
        <p:nvPr/>
      </p:nvGrpSpPr>
      <p:grpSpPr>
        <a:xfrm>
          <a:off x="0" y="0"/>
          <a:ext cx="0" cy="0"/>
          <a:chOff x="0" y="0"/>
          <a:chExt cx="0" cy="0"/>
        </a:xfrm>
      </p:grpSpPr>
      <p:sp>
        <p:nvSpPr>
          <p:cNvPr id="20482" name="Rectangle 2">
            <a:extLst>
              <a:ext uri="{FF2B5EF4-FFF2-40B4-BE49-F238E27FC236}">
                <a16:creationId xmlns:a16="http://schemas.microsoft.com/office/drawing/2014/main" id="{92962F61-DBD8-7305-3DE1-4DC808ED544A}"/>
              </a:ext>
            </a:extLst>
          </p:cNvPr>
          <p:cNvSpPr>
            <a:spLocks noGrp="1" noChangeArrowheads="1"/>
          </p:cNvSpPr>
          <p:nvPr>
            <p:ph type="title"/>
          </p:nvPr>
        </p:nvSpPr>
        <p:spPr>
          <a:xfrm>
            <a:off x="201613" y="225425"/>
            <a:ext cx="2976777" cy="479747"/>
          </a:xfrm>
        </p:spPr>
        <p:txBody>
          <a:bodyPr/>
          <a:lstStyle/>
          <a:p>
            <a:r>
              <a:rPr lang="en-US" altLang="zh-CN" sz="3200" dirty="0">
                <a:solidFill>
                  <a:srgbClr val="800000"/>
                </a:solidFill>
                <a:latin typeface="Times New Roman" panose="02020603050405020304" pitchFamily="18" charset="0"/>
                <a:ea typeface="宋体" panose="02010600030101010101" pitchFamily="2" charset="-122"/>
              </a:rPr>
              <a:t>4.1 Introduction</a:t>
            </a:r>
          </a:p>
        </p:txBody>
      </p:sp>
      <p:grpSp>
        <p:nvGrpSpPr>
          <p:cNvPr id="20489" name="组合 15">
            <a:extLst>
              <a:ext uri="{FF2B5EF4-FFF2-40B4-BE49-F238E27FC236}">
                <a16:creationId xmlns:a16="http://schemas.microsoft.com/office/drawing/2014/main" id="{CE39DC34-D1D6-DF43-4625-82CC98E1D23D}"/>
              </a:ext>
            </a:extLst>
          </p:cNvPr>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6B9B3E63-360E-7C80-FC20-78787322FF3B}"/>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B7E04188-9B99-AC22-0578-90BB9D60B705}"/>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9" name="Text Box 19">
            <a:extLst>
              <a:ext uri="{FF2B5EF4-FFF2-40B4-BE49-F238E27FC236}">
                <a16:creationId xmlns:a16="http://schemas.microsoft.com/office/drawing/2014/main" id="{4D481878-E92D-0043-ABA3-9BF37A3584ED}"/>
              </a:ext>
            </a:extLst>
          </p:cNvPr>
          <p:cNvSpPr txBox="1">
            <a:spLocks noChangeArrowheads="1"/>
          </p:cNvSpPr>
          <p:nvPr/>
        </p:nvSpPr>
        <p:spPr bwMode="auto">
          <a:xfrm>
            <a:off x="35496" y="2348880"/>
            <a:ext cx="8774502" cy="4378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eaLnBrk="0" fontAlgn="base" hangingPunct="0">
              <a:spcBef>
                <a:spcPct val="0"/>
              </a:spcBef>
              <a:spcAft>
                <a:spcPct val="0"/>
              </a:spcAft>
              <a:defRPr sz="2400">
                <a:solidFill>
                  <a:schemeClr val="accent1"/>
                </a:solidFill>
                <a:latin typeface="Arial" panose="020B0604020202020204" pitchFamily="34" charset="0"/>
              </a:defRPr>
            </a:lvl6pPr>
            <a:lvl7pPr marL="2971800" indent="-228600" eaLnBrk="0" fontAlgn="base" hangingPunct="0">
              <a:spcBef>
                <a:spcPct val="0"/>
              </a:spcBef>
              <a:spcAft>
                <a:spcPct val="0"/>
              </a:spcAft>
              <a:defRPr sz="2400">
                <a:solidFill>
                  <a:schemeClr val="accent1"/>
                </a:solidFill>
                <a:latin typeface="Arial" panose="020B0604020202020204" pitchFamily="34" charset="0"/>
              </a:defRPr>
            </a:lvl7pPr>
            <a:lvl8pPr marL="3429000" indent="-228600" eaLnBrk="0" fontAlgn="base" hangingPunct="0">
              <a:spcBef>
                <a:spcPct val="0"/>
              </a:spcBef>
              <a:spcAft>
                <a:spcPct val="0"/>
              </a:spcAft>
              <a:defRPr sz="2400">
                <a:solidFill>
                  <a:schemeClr val="accent1"/>
                </a:solidFill>
                <a:latin typeface="Arial" panose="020B0604020202020204" pitchFamily="34" charset="0"/>
              </a:defRPr>
            </a:lvl8pPr>
            <a:lvl9pPr marL="3886200" indent="-228600" eaLnBrk="0" fontAlgn="base" hangingPunct="0">
              <a:spcBef>
                <a:spcPct val="0"/>
              </a:spcBef>
              <a:spcAft>
                <a:spcPct val="0"/>
              </a:spcAft>
              <a:defRPr sz="2400">
                <a:solidFill>
                  <a:schemeClr val="accent1"/>
                </a:solidFill>
                <a:latin typeface="Arial" panose="020B0604020202020204" pitchFamily="34" charset="0"/>
              </a:defRPr>
            </a:lvl9pPr>
          </a:lstStyle>
          <a:p>
            <a:pPr marL="457200" indent="-457200" algn="just">
              <a:spcBef>
                <a:spcPct val="20000"/>
              </a:spcBef>
              <a:buFont typeface="Symbol" panose="05050102010706020507" pitchFamily="18" charset="2"/>
              <a:buChar char="¨"/>
            </a:pP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The principle of locality: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the programs access a relatively small portion of address space at any instant of time.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程序在任意时刻都是访问地址空间的一小部分</a:t>
            </a:r>
          </a:p>
          <a:p>
            <a:pPr marL="457200" indent="-457200" algn="just">
              <a:spcBef>
                <a:spcPct val="20000"/>
              </a:spcBef>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Two types of locality: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时间局部性和空间局部性</a:t>
            </a:r>
          </a:p>
          <a:p>
            <a:pPr marL="457200" indent="457200" algn="just">
              <a:spcBef>
                <a:spcPct val="20000"/>
              </a:spcBef>
              <a:buSzPct val="50000"/>
              <a:buFont typeface="Wingdings" panose="05000000000000000000" pitchFamily="2" charset="2"/>
              <a:buChar char="Ø"/>
            </a:pP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Temporal locality (locality in time):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If an item is referenced, it will tend to be referenced again soon.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如果一个数据项被访问</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则其倾向于很快被再次访问</a:t>
            </a:r>
          </a:p>
          <a:p>
            <a:pPr marL="457200" indent="457200" algn="just">
              <a:spcBef>
                <a:spcPct val="20000"/>
              </a:spcBef>
              <a:buSzPct val="50000"/>
              <a:buFont typeface="Wingdings" panose="05000000000000000000" pitchFamily="2" charset="2"/>
              <a:buChar char="Ø"/>
            </a:pP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Spatial locality (locality in space):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If an item is referenced, items whose addresses are close by will tend to be referenced soon.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如果一个数据项被访问</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则其临近地址的数据项倾向于很快被访问</a:t>
            </a:r>
          </a:p>
        </p:txBody>
      </p:sp>
      <p:pic>
        <p:nvPicPr>
          <p:cNvPr id="15" name="图片 14">
            <a:extLst>
              <a:ext uri="{FF2B5EF4-FFF2-40B4-BE49-F238E27FC236}">
                <a16:creationId xmlns:a16="http://schemas.microsoft.com/office/drawing/2014/main" id="{AB25A18D-6A21-96EB-0771-0711FC76B188}"/>
              </a:ext>
            </a:extLst>
          </p:cNvPr>
          <p:cNvPicPr>
            <a:picLocks noChangeAspect="1"/>
          </p:cNvPicPr>
          <p:nvPr/>
        </p:nvPicPr>
        <p:blipFill>
          <a:blip r:embed="rId3"/>
          <a:stretch>
            <a:fillRect/>
          </a:stretch>
        </p:blipFill>
        <p:spPr>
          <a:xfrm>
            <a:off x="2195736" y="1052736"/>
            <a:ext cx="4320480" cy="1409437"/>
          </a:xfrm>
          <a:prstGeom prst="rect">
            <a:avLst/>
          </a:prstGeom>
        </p:spPr>
      </p:pic>
    </p:spTree>
    <p:extLst>
      <p:ext uri="{BB962C8B-B14F-4D97-AF65-F5344CB8AC3E}">
        <p14:creationId xmlns:p14="http://schemas.microsoft.com/office/powerpoint/2010/main" val="5099778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AFC036-3561-D51E-96A2-8941422EB2E4}"/>
            </a:ext>
          </a:extLst>
        </p:cNvPr>
        <p:cNvGrpSpPr/>
        <p:nvPr/>
      </p:nvGrpSpPr>
      <p:grpSpPr>
        <a:xfrm>
          <a:off x="0" y="0"/>
          <a:ext cx="0" cy="0"/>
          <a:chOff x="0" y="0"/>
          <a:chExt cx="0" cy="0"/>
        </a:xfrm>
      </p:grpSpPr>
      <p:sp>
        <p:nvSpPr>
          <p:cNvPr id="20482" name="Rectangle 2">
            <a:extLst>
              <a:ext uri="{FF2B5EF4-FFF2-40B4-BE49-F238E27FC236}">
                <a16:creationId xmlns:a16="http://schemas.microsoft.com/office/drawing/2014/main" id="{DA4A209E-8D87-84EB-BF61-33EB151E3798}"/>
              </a:ext>
            </a:extLst>
          </p:cNvPr>
          <p:cNvSpPr>
            <a:spLocks noGrp="1" noChangeArrowheads="1"/>
          </p:cNvSpPr>
          <p:nvPr>
            <p:ph type="title"/>
          </p:nvPr>
        </p:nvSpPr>
        <p:spPr>
          <a:xfrm>
            <a:off x="201613" y="225425"/>
            <a:ext cx="4268797" cy="479747"/>
          </a:xfrm>
        </p:spPr>
        <p:txBody>
          <a:bodyPr/>
          <a:lstStyle/>
          <a:p>
            <a:r>
              <a:rPr lang="en-US" altLang="zh-CN" sz="3200" dirty="0">
                <a:solidFill>
                  <a:srgbClr val="800000"/>
                </a:solidFill>
                <a:latin typeface="Times New Roman" panose="02020603050405020304" pitchFamily="18" charset="0"/>
                <a:ea typeface="宋体" panose="02010600030101010101" pitchFamily="2" charset="-122"/>
              </a:rPr>
              <a:t>4.2 The Basic of Caches</a:t>
            </a:r>
          </a:p>
        </p:txBody>
      </p:sp>
      <p:grpSp>
        <p:nvGrpSpPr>
          <p:cNvPr id="20489" name="组合 15">
            <a:extLst>
              <a:ext uri="{FF2B5EF4-FFF2-40B4-BE49-F238E27FC236}">
                <a16:creationId xmlns:a16="http://schemas.microsoft.com/office/drawing/2014/main" id="{03DE5B12-9CAD-0BEE-818F-C4766DDCE4D3}"/>
              </a:ext>
            </a:extLst>
          </p:cNvPr>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E6271AAD-68DD-2F60-AB48-F3D6A0B77144}"/>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E1A3530E-8D35-91C8-0144-531842E6996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 name="矩形 5">
            <a:extLst>
              <a:ext uri="{FF2B5EF4-FFF2-40B4-BE49-F238E27FC236}">
                <a16:creationId xmlns:a16="http://schemas.microsoft.com/office/drawing/2014/main" id="{BAB09091-1826-F8AA-8801-602159AF797B}"/>
              </a:ext>
            </a:extLst>
          </p:cNvPr>
          <p:cNvSpPr/>
          <p:nvPr/>
        </p:nvSpPr>
        <p:spPr>
          <a:xfrm>
            <a:off x="201613" y="1108076"/>
            <a:ext cx="8690867" cy="6273512"/>
          </a:xfrm>
          <a:prstGeom prst="rect">
            <a:avLst/>
          </a:prstGeom>
        </p:spPr>
        <p:txBody>
          <a:bodyPr wrap="square">
            <a:spAutoFit/>
          </a:bodyPr>
          <a:lstStyle/>
          <a:p>
            <a:pPr marL="457200" indent="-457200" algn="just">
              <a:lnSpc>
                <a:spcPts val="2800"/>
              </a:lnSpc>
              <a:spcBef>
                <a:spcPts val="0"/>
              </a:spcBef>
              <a:buFont typeface="Symbol" panose="05050102010706020507" pitchFamily="18" charset="2"/>
              <a:buChar char="¨"/>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How do we know whether a requested word is in the cache or not?</a:t>
            </a:r>
          </a:p>
          <a:p>
            <a:pPr marL="457200" indent="-457200" algn="just">
              <a:lnSpc>
                <a:spcPts val="2800"/>
              </a:lnSpc>
              <a:spcBef>
                <a:spcPts val="0"/>
              </a:spcBef>
              <a:buFont typeface="Symbol" panose="05050102010706020507" pitchFamily="18" charset="2"/>
              <a:buChar char="¨"/>
            </a:pP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Tag</a:t>
            </a:r>
            <a:endParaRPr lang="zh-CN" altLang="en-US"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endParaRPr>
          </a:p>
          <a:p>
            <a:pPr marL="457200" indent="457200" algn="just">
              <a:lnSpc>
                <a:spcPts val="2800"/>
              </a:lnSpc>
              <a:spcBef>
                <a:spcPts val="0"/>
              </a:spcBef>
              <a:buSzPct val="50000"/>
              <a:buFont typeface="Wingdings" panose="05000000000000000000" pitchFamily="2" charset="2"/>
              <a:buChar char="Ø"/>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added to cache, indicating whether the data in cache corresponding to a requested word. </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457200" indent="457200" algn="just">
              <a:lnSpc>
                <a:spcPts val="2800"/>
              </a:lnSpc>
              <a:spcBef>
                <a:spcPts val="0"/>
              </a:spcBef>
              <a:buSzPct val="50000"/>
              <a:buFont typeface="Wingdings" panose="05000000000000000000" pitchFamily="2" charset="2"/>
              <a:buChar char="Ø"/>
            </a:pP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Upper portion of the memory address</a:t>
            </a:r>
          </a:p>
          <a:p>
            <a:pPr marL="457200" indent="-457200" algn="just">
              <a:lnSpc>
                <a:spcPts val="2800"/>
              </a:lnSpc>
              <a:spcBef>
                <a:spcPts val="0"/>
              </a:spcBef>
              <a:buSzPct val="100000"/>
              <a:buFont typeface="Symbol" panose="05050102010706020507" pitchFamily="18" charset="2"/>
              <a:buChar char="¨"/>
            </a:pP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A valid bit</a:t>
            </a:r>
          </a:p>
          <a:p>
            <a:pPr marL="457200" indent="457200" algn="just">
              <a:lnSpc>
                <a:spcPts val="2800"/>
              </a:lnSpc>
              <a:spcBef>
                <a:spcPts val="0"/>
              </a:spcBef>
              <a:buSzPct val="50000"/>
              <a:buFont typeface="Wingdings" panose="05000000000000000000" pitchFamily="2" charset="2"/>
              <a:buChar char="Ø"/>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Indicate whether an entry contains valid information</a:t>
            </a:r>
          </a:p>
          <a:p>
            <a:pPr marL="457200" indent="457200" algn="just">
              <a:lnSpc>
                <a:spcPts val="2800"/>
              </a:lnSpc>
              <a:spcBef>
                <a:spcPts val="0"/>
              </a:spcBef>
              <a:buSzPct val="50000"/>
              <a:buFont typeface="Wingdings" panose="05000000000000000000" pitchFamily="2" charset="2"/>
              <a:buChar char="Ø"/>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If the bit is not set, there cannot be a match for this block</a:t>
            </a:r>
          </a:p>
          <a:p>
            <a:pPr marL="457200" indent="-457200" algn="just">
              <a:lnSpc>
                <a:spcPts val="2800"/>
              </a:lnSpc>
              <a:spcBef>
                <a:spcPts val="0"/>
              </a:spcBef>
              <a:spcAft>
                <a:spcPts val="600"/>
              </a:spcAft>
              <a:buSzPct val="100000"/>
              <a:buFont typeface="Symbol" panose="05050102010706020507" pitchFamily="18" charset="2"/>
              <a:buChar char="¨"/>
            </a:pP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Data</a:t>
            </a:r>
          </a:p>
          <a:p>
            <a:pPr marL="457200" indent="-457200" algn="just">
              <a:lnSpc>
                <a:spcPts val="2800"/>
              </a:lnSpc>
              <a:spcBef>
                <a:spcPts val="0"/>
              </a:spcBef>
              <a:buSzPct val="100000"/>
              <a:buFont typeface="Symbol" panose="05050102010706020507" pitchFamily="18" charset="2"/>
              <a:buChar char="¨"/>
            </a:pPr>
            <a:r>
              <a:rPr lang="en-US" altLang="zh-CN" sz="3200" dirty="0">
                <a:solidFill>
                  <a:schemeClr val="accent5">
                    <a:lumMod val="90000"/>
                  </a:schemeClr>
                </a:solidFill>
                <a:latin typeface="Times New Roman" panose="02020603050405020304" pitchFamily="18" charset="0"/>
                <a:ea typeface="宋体" panose="02010600030101010101" pitchFamily="2" charset="-122"/>
                <a:cs typeface="Times New Roman" panose="02020603050405020304" pitchFamily="18" charset="0"/>
              </a:rPr>
              <a:t>Index</a:t>
            </a:r>
          </a:p>
          <a:p>
            <a:pPr marL="457200" indent="457200" algn="just">
              <a:lnSpc>
                <a:spcPts val="2800"/>
              </a:lnSpc>
              <a:spcBef>
                <a:spcPts val="0"/>
              </a:spcBef>
              <a:buSzPct val="50000"/>
              <a:buFont typeface="Wingdings" panose="05000000000000000000" pitchFamily="2" charset="2"/>
              <a:buChar char="Ø"/>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a:solidFill>
                  <a:schemeClr val="bg1">
                    <a:lumMod val="50000"/>
                  </a:schemeClr>
                </a:solidFill>
                <a:latin typeface="Times New Roman" panose="02020603050405020304" pitchFamily="18" charset="0"/>
                <a:ea typeface="宋体" panose="02010600030101010101" pitchFamily="2" charset="-122"/>
                <a:cs typeface="Times New Roman" panose="02020603050405020304" pitchFamily="18" charset="0"/>
              </a:rPr>
              <a:t>The bits corresponding to the index are used to select the unique entry in the cache corresponding to the supplied address.</a:t>
            </a:r>
          </a:p>
          <a:p>
            <a:pPr marL="457200" indent="457200" algn="just">
              <a:lnSpc>
                <a:spcPts val="2800"/>
              </a:lnSpc>
              <a:spcBef>
                <a:spcPts val="0"/>
              </a:spcBef>
              <a:buSzPct val="50000"/>
              <a:buFont typeface="Wingdings" panose="05000000000000000000" pitchFamily="2" charset="2"/>
              <a:buChar char="Ø"/>
            </a:pPr>
            <a:r>
              <a:rPr lang="en-US" altLang="zh-CN" sz="2800" dirty="0">
                <a:solidFill>
                  <a:schemeClr val="accent5"/>
                </a:solidFill>
                <a:latin typeface="Times New Roman" panose="02020603050405020304" pitchFamily="18" charset="0"/>
                <a:ea typeface="宋体" panose="02010600030101010101" pitchFamily="2" charset="-122"/>
                <a:cs typeface="Times New Roman" panose="02020603050405020304" pitchFamily="18" charset="0"/>
              </a:rPr>
              <a:t>Lower portion of the memory address</a:t>
            </a:r>
          </a:p>
          <a:p>
            <a:pPr marL="457200" indent="-457200" algn="just">
              <a:lnSpc>
                <a:spcPts val="2800"/>
              </a:lnSpc>
              <a:spcBef>
                <a:spcPts val="0"/>
              </a:spcBef>
              <a:buSzPct val="100000"/>
              <a:buFont typeface="Symbol" panose="05050102010706020507" pitchFamily="18" charset="2"/>
              <a:buChar char="¨"/>
            </a:pPr>
            <a:endPar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endParaRPr>
          </a:p>
          <a:p>
            <a:pPr marL="457200" indent="-457200" algn="ctr">
              <a:lnSpc>
                <a:spcPts val="2800"/>
              </a:lnSpc>
              <a:spcBef>
                <a:spcPts val="0"/>
              </a:spcBef>
              <a:buSzPct val="50000"/>
              <a:buFont typeface="Wingdings" panose="05000000000000000000" pitchFamily="2" charset="2"/>
              <a:buChar char="Ø"/>
            </a:pPr>
            <a:endPar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7495162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DFF6B6-FAE9-1069-0A26-6FE1658D2AF0}"/>
            </a:ext>
          </a:extLst>
        </p:cNvPr>
        <p:cNvGrpSpPr/>
        <p:nvPr/>
      </p:nvGrpSpPr>
      <p:grpSpPr>
        <a:xfrm>
          <a:off x="0" y="0"/>
          <a:ext cx="0" cy="0"/>
          <a:chOff x="0" y="0"/>
          <a:chExt cx="0" cy="0"/>
        </a:xfrm>
      </p:grpSpPr>
      <p:sp>
        <p:nvSpPr>
          <p:cNvPr id="20482" name="Rectangle 2">
            <a:extLst>
              <a:ext uri="{FF2B5EF4-FFF2-40B4-BE49-F238E27FC236}">
                <a16:creationId xmlns:a16="http://schemas.microsoft.com/office/drawing/2014/main" id="{19097A26-441D-B657-66B4-7334A564FCF3}"/>
              </a:ext>
            </a:extLst>
          </p:cNvPr>
          <p:cNvSpPr>
            <a:spLocks noGrp="1" noChangeArrowheads="1"/>
          </p:cNvSpPr>
          <p:nvPr>
            <p:ph type="title"/>
          </p:nvPr>
        </p:nvSpPr>
        <p:spPr>
          <a:xfrm>
            <a:off x="201613" y="225425"/>
            <a:ext cx="4268797" cy="479747"/>
          </a:xfrm>
        </p:spPr>
        <p:txBody>
          <a:bodyPr/>
          <a:lstStyle/>
          <a:p>
            <a:r>
              <a:rPr lang="en-US" altLang="zh-CN" sz="3200" dirty="0">
                <a:solidFill>
                  <a:srgbClr val="800000"/>
                </a:solidFill>
                <a:latin typeface="Times New Roman" panose="02020603050405020304" pitchFamily="18" charset="0"/>
                <a:ea typeface="宋体" panose="02010600030101010101" pitchFamily="2" charset="-122"/>
              </a:rPr>
              <a:t>4.2 The Basic of Caches</a:t>
            </a:r>
          </a:p>
        </p:txBody>
      </p:sp>
      <p:grpSp>
        <p:nvGrpSpPr>
          <p:cNvPr id="20489" name="组合 15">
            <a:extLst>
              <a:ext uri="{FF2B5EF4-FFF2-40B4-BE49-F238E27FC236}">
                <a16:creationId xmlns:a16="http://schemas.microsoft.com/office/drawing/2014/main" id="{CE8E1D91-8D45-CE9A-9918-E10B1A7DE990}"/>
              </a:ext>
            </a:extLst>
          </p:cNvPr>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C5E2F46F-67FC-C5A2-2061-52123C287EC1}"/>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CA06E349-67E2-2313-B946-B071B04EAAD8}"/>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pic>
        <p:nvPicPr>
          <p:cNvPr id="2" name="图片 1">
            <a:extLst>
              <a:ext uri="{FF2B5EF4-FFF2-40B4-BE49-F238E27FC236}">
                <a16:creationId xmlns:a16="http://schemas.microsoft.com/office/drawing/2014/main" id="{7D5812E5-7114-E8E2-B116-9BDB961EB30F}"/>
              </a:ext>
            </a:extLst>
          </p:cNvPr>
          <p:cNvPicPr>
            <a:picLocks noChangeAspect="1"/>
          </p:cNvPicPr>
          <p:nvPr/>
        </p:nvPicPr>
        <p:blipFill rotWithShape="1">
          <a:blip r:embed="rId3"/>
          <a:srcRect t="8969"/>
          <a:stretch/>
        </p:blipFill>
        <p:spPr>
          <a:xfrm>
            <a:off x="755576" y="1268760"/>
            <a:ext cx="7596336" cy="5157453"/>
          </a:xfrm>
          <a:prstGeom prst="rect">
            <a:avLst/>
          </a:prstGeom>
        </p:spPr>
      </p:pic>
    </p:spTree>
    <p:extLst>
      <p:ext uri="{BB962C8B-B14F-4D97-AF65-F5344CB8AC3E}">
        <p14:creationId xmlns:p14="http://schemas.microsoft.com/office/powerpoint/2010/main" val="3518119009"/>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4268797" cy="479747"/>
          </a:xfrm>
        </p:spPr>
        <p:txBody>
          <a:bodyPr/>
          <a:lstStyle/>
          <a:p>
            <a:r>
              <a:rPr lang="en-US" altLang="zh-CN" sz="3200" dirty="0">
                <a:solidFill>
                  <a:srgbClr val="800000"/>
                </a:solidFill>
                <a:latin typeface="Times New Roman" panose="02020603050405020304" pitchFamily="18" charset="0"/>
                <a:ea typeface="宋体" panose="02010600030101010101" pitchFamily="2" charset="-122"/>
              </a:rPr>
              <a:t>4.2 The Basic of Caches</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 name="矩形 5"/>
          <p:cNvSpPr/>
          <p:nvPr/>
        </p:nvSpPr>
        <p:spPr>
          <a:xfrm>
            <a:off x="201613" y="1679462"/>
            <a:ext cx="8690867" cy="5016758"/>
          </a:xfrm>
          <a:prstGeom prst="rect">
            <a:avLst/>
          </a:prstGeom>
        </p:spPr>
        <p:txBody>
          <a:bodyPr wrap="square">
            <a:spAutoFit/>
          </a:bodyPr>
          <a:lstStyle/>
          <a:p>
            <a:pPr marL="457200" indent="-457200" algn="just">
              <a:lnSpc>
                <a:spcPts val="2900"/>
              </a:lnSpc>
              <a:spcBef>
                <a:spcPts val="0"/>
              </a:spcBef>
              <a:spcAft>
                <a:spcPts val="600"/>
              </a:spcAft>
              <a:buFont typeface="Symbol" panose="05050102010706020507" pitchFamily="18" charset="2"/>
              <a:buChar char="¨"/>
            </a:pPr>
            <a:r>
              <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The </a:t>
            </a:r>
            <a:r>
              <a:rPr lang="en-US" altLang="zh-CN" sz="26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DECStation</a:t>
            </a:r>
            <a:r>
              <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3100 was a workstation, use MIPS R2000 processor, a very simple cache implementation. </a:t>
            </a:r>
          </a:p>
          <a:p>
            <a:pPr marL="457200" indent="-457200" algn="just">
              <a:lnSpc>
                <a:spcPts val="2900"/>
              </a:lnSpc>
              <a:spcBef>
                <a:spcPts val="0"/>
              </a:spcBef>
              <a:spcAft>
                <a:spcPts val="600"/>
              </a:spcAft>
              <a:buFont typeface="Symbol" panose="05050102010706020507" pitchFamily="18" charset="2"/>
              <a:buChar char="¨"/>
            </a:pPr>
            <a:r>
              <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processor has a pipeline similar in Chap. 3. When operating at peak speed, requests both an instruction word and a data word on every clock. </a:t>
            </a:r>
            <a:r>
              <a:rPr lang="en-US" altLang="zh-CN" sz="26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Separate instruction and data caches are used</a:t>
            </a:r>
            <a:r>
              <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marL="457200" indent="-457200" algn="just">
              <a:lnSpc>
                <a:spcPts val="2900"/>
              </a:lnSpc>
              <a:spcBef>
                <a:spcPts val="0"/>
              </a:spcBef>
              <a:spcAft>
                <a:spcPts val="600"/>
              </a:spcAft>
              <a:buFont typeface="Symbol" panose="05050102010706020507" pitchFamily="18" charset="2"/>
              <a:buChar char="¨"/>
            </a:pPr>
            <a:r>
              <a:rPr lang="en-US" altLang="zh-CN"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Figure 4.11 </a:t>
            </a:r>
            <a:r>
              <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shows the organization of the </a:t>
            </a:r>
            <a:r>
              <a:rPr lang="en-US" altLang="zh-CN" sz="26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DECStation</a:t>
            </a:r>
            <a:r>
              <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3100 data cache. </a:t>
            </a:r>
          </a:p>
          <a:p>
            <a:pPr marL="457200" indent="-457200" algn="just">
              <a:lnSpc>
                <a:spcPts val="2900"/>
              </a:lnSpc>
              <a:spcBef>
                <a:spcPts val="0"/>
              </a:spcBef>
              <a:spcAft>
                <a:spcPts val="600"/>
              </a:spcAft>
              <a:buFont typeface="Symbol" panose="05050102010706020507" pitchFamily="18" charset="2"/>
              <a:buChar char="¨"/>
            </a:pPr>
            <a:r>
              <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It contains 16K blocks, one word per block. So, index is 14 bits, tag contains 16 bits.</a:t>
            </a:r>
          </a:p>
          <a:p>
            <a:pPr marL="457200" indent="-457200" algn="just">
              <a:lnSpc>
                <a:spcPts val="2900"/>
              </a:lnSpc>
              <a:spcBef>
                <a:spcPts val="0"/>
              </a:spcBef>
              <a:spcAft>
                <a:spcPts val="600"/>
              </a:spcAft>
              <a:buFont typeface="Symbol" panose="05050102010706020507" pitchFamily="18" charset="2"/>
              <a:buChar char="¨"/>
            </a:pPr>
            <a:endPar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457200" indent="-457200" algn="just">
              <a:lnSpc>
                <a:spcPts val="2900"/>
              </a:lnSpc>
              <a:spcBef>
                <a:spcPts val="0"/>
              </a:spcBef>
              <a:spcAft>
                <a:spcPts val="600"/>
              </a:spcAft>
              <a:buFont typeface="Symbol" panose="05050102010706020507" pitchFamily="18" charset="2"/>
              <a:buChar char="¨"/>
            </a:pPr>
            <a:endPar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Text Box 4"/>
          <p:cNvSpPr txBox="1">
            <a:spLocks noChangeArrowheads="1"/>
          </p:cNvSpPr>
          <p:nvPr/>
        </p:nvSpPr>
        <p:spPr bwMode="auto">
          <a:xfrm>
            <a:off x="443607" y="1063600"/>
            <a:ext cx="8448873" cy="52540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defRPr>
            </a:lvl9pPr>
          </a:lstStyle>
          <a:p>
            <a:pPr algn="ctr">
              <a:spcBef>
                <a:spcPct val="50000"/>
              </a:spcBef>
            </a:pPr>
            <a:r>
              <a:rPr lang="en-US" altLang="zh-CN" sz="2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An Example Cache: The </a:t>
            </a:r>
            <a:r>
              <a:rPr lang="en-US" altLang="zh-CN" sz="2800" b="1"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DECStation</a:t>
            </a:r>
            <a:r>
              <a:rPr lang="en-US" altLang="zh-CN" sz="2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3100 </a:t>
            </a:r>
            <a:endParaRPr lang="zh-CN" altLang="en-US" sz="1800" b="1" dirty="0">
              <a:solidFill>
                <a:srgbClr val="A5002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102661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4268797" cy="479747"/>
          </a:xfrm>
        </p:spPr>
        <p:txBody>
          <a:bodyPr/>
          <a:lstStyle/>
          <a:p>
            <a:r>
              <a:rPr lang="en-US" altLang="zh-CN" sz="3200" dirty="0">
                <a:solidFill>
                  <a:srgbClr val="800000"/>
                </a:solidFill>
                <a:latin typeface="Times New Roman" panose="02020603050405020304" pitchFamily="18" charset="0"/>
                <a:ea typeface="宋体" panose="02010600030101010101" pitchFamily="2" charset="-122"/>
              </a:rPr>
              <a:t>4.2 The Basic of Caches</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 name="矩形 5"/>
          <p:cNvSpPr/>
          <p:nvPr/>
        </p:nvSpPr>
        <p:spPr>
          <a:xfrm>
            <a:off x="201613" y="1108076"/>
            <a:ext cx="8690867" cy="1733808"/>
          </a:xfrm>
          <a:prstGeom prst="rect">
            <a:avLst/>
          </a:prstGeom>
        </p:spPr>
        <p:txBody>
          <a:bodyPr wrap="square">
            <a:spAutoFit/>
          </a:bodyPr>
          <a:lstStyle/>
          <a:p>
            <a:pPr marL="457200" indent="-457200" algn="just">
              <a:lnSpc>
                <a:spcPts val="2900"/>
              </a:lnSpc>
              <a:spcBef>
                <a:spcPts val="0"/>
              </a:spcBef>
              <a:spcAft>
                <a:spcPts val="600"/>
              </a:spcAft>
              <a:buFont typeface="Symbol" panose="05050102010706020507" pitchFamily="18" charset="2"/>
              <a:buChar char="¨"/>
            </a:pPr>
            <a:r>
              <a:rPr lang="en-US" altLang="zh-CN"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Figure 4.11: </a:t>
            </a:r>
            <a:r>
              <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The cache in the </a:t>
            </a:r>
            <a:r>
              <a:rPr lang="en-US" altLang="zh-CN" sz="26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DECStation</a:t>
            </a:r>
            <a:r>
              <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3100 each contain 16K blocks with one word per block.</a:t>
            </a:r>
          </a:p>
          <a:p>
            <a:pPr marL="457200" indent="-457200" algn="just">
              <a:lnSpc>
                <a:spcPts val="2900"/>
              </a:lnSpc>
              <a:spcBef>
                <a:spcPts val="0"/>
              </a:spcBef>
              <a:spcAft>
                <a:spcPts val="600"/>
              </a:spcAft>
              <a:buFont typeface="Symbol" panose="05050102010706020507" pitchFamily="18" charset="2"/>
              <a:buChar char="¨"/>
            </a:pPr>
            <a:endPar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457200" indent="-457200" algn="just">
              <a:lnSpc>
                <a:spcPts val="2900"/>
              </a:lnSpc>
              <a:spcBef>
                <a:spcPts val="0"/>
              </a:spcBef>
              <a:spcAft>
                <a:spcPts val="600"/>
              </a:spcAft>
              <a:buFont typeface="Symbol" panose="05050102010706020507" pitchFamily="18" charset="2"/>
              <a:buChar char="¨"/>
            </a:pPr>
            <a:endPar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 name="图片 1"/>
          <p:cNvPicPr>
            <a:picLocks noChangeAspect="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a:off x="1043608" y="1916832"/>
            <a:ext cx="6444828" cy="4833618"/>
          </a:xfrm>
          <a:prstGeom prst="rect">
            <a:avLst/>
          </a:prstGeom>
        </p:spPr>
      </p:pic>
      <p:sp>
        <p:nvSpPr>
          <p:cNvPr id="3" name="矩形 2"/>
          <p:cNvSpPr/>
          <p:nvPr/>
        </p:nvSpPr>
        <p:spPr>
          <a:xfrm>
            <a:off x="5868144" y="4316013"/>
            <a:ext cx="1319592" cy="369332"/>
          </a:xfrm>
          <a:prstGeom prst="rect">
            <a:avLst/>
          </a:prstGeom>
        </p:spPr>
        <p:txBody>
          <a:bodyPr wrap="none">
            <a:spAutoFit/>
          </a:bodyPr>
          <a:lstStyle/>
          <a:p>
            <a:r>
              <a:rPr lang="en-US" altLang="zh-CN" sz="1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16K entries</a:t>
            </a:r>
            <a:endParaRPr lang="zh-CN" altLang="en-US" sz="1800" dirty="0"/>
          </a:p>
        </p:txBody>
      </p:sp>
    </p:spTree>
    <p:extLst>
      <p:ext uri="{BB962C8B-B14F-4D97-AF65-F5344CB8AC3E}">
        <p14:creationId xmlns:p14="http://schemas.microsoft.com/office/powerpoint/2010/main" val="2392876801"/>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4268797" cy="479747"/>
          </a:xfrm>
        </p:spPr>
        <p:txBody>
          <a:bodyPr/>
          <a:lstStyle/>
          <a:p>
            <a:r>
              <a:rPr lang="en-US" altLang="zh-CN" sz="3200" dirty="0">
                <a:solidFill>
                  <a:srgbClr val="800000"/>
                </a:solidFill>
                <a:latin typeface="Times New Roman" panose="02020603050405020304" pitchFamily="18" charset="0"/>
                <a:ea typeface="宋体" panose="02010600030101010101" pitchFamily="2" charset="-122"/>
              </a:rPr>
              <a:t>4.2 The Basic of Caches</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 name="矩形 5"/>
          <p:cNvSpPr/>
          <p:nvPr/>
        </p:nvSpPr>
        <p:spPr>
          <a:xfrm>
            <a:off x="201613" y="1124744"/>
            <a:ext cx="8690867" cy="5760551"/>
          </a:xfrm>
          <a:prstGeom prst="rect">
            <a:avLst/>
          </a:prstGeom>
        </p:spPr>
        <p:txBody>
          <a:bodyPr wrap="square">
            <a:spAutoFit/>
          </a:bodyPr>
          <a:lstStyle/>
          <a:p>
            <a:pPr marL="457200" indent="-457200" algn="just">
              <a:lnSpc>
                <a:spcPts val="2900"/>
              </a:lnSpc>
              <a:spcBef>
                <a:spcPts val="0"/>
              </a:spcBef>
              <a:spcAft>
                <a:spcPts val="600"/>
              </a:spcAft>
              <a:buFont typeface="Symbol" panose="05050102010706020507" pitchFamily="18" charset="2"/>
              <a:buChar char="¨"/>
            </a:pP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Reads work.</a:t>
            </a:r>
          </a:p>
          <a:p>
            <a:pPr marL="457200" indent="-457200" algn="just">
              <a:lnSpc>
                <a:spcPts val="2900"/>
              </a:lnSpc>
              <a:spcBef>
                <a:spcPts val="0"/>
              </a:spcBef>
              <a:spcAft>
                <a:spcPts val="600"/>
              </a:spcAft>
              <a:buFont typeface="Symbol" panose="05050102010706020507" pitchFamily="18" charset="2"/>
              <a:buChar char="¨"/>
            </a:pP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Read requests: </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separate control signals are needed to read and write each cache.  </a:t>
            </a:r>
            <a:r>
              <a:rPr lang="zh-CN" altLang="en-US"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读的要求</a:t>
            </a:r>
            <a:r>
              <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每个</a:t>
            </a:r>
            <a:r>
              <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的读和写需要不同的控制信号</a:t>
            </a:r>
            <a:endPar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endParaRPr>
          </a:p>
          <a:p>
            <a:pPr marL="457200" indent="-457200" algn="just">
              <a:lnSpc>
                <a:spcPts val="2900"/>
              </a:lnSpc>
              <a:spcBef>
                <a:spcPts val="0"/>
              </a:spcBef>
              <a:spcAft>
                <a:spcPts val="600"/>
              </a:spcAft>
              <a:buFont typeface="Symbol" panose="05050102010706020507" pitchFamily="18" charset="2"/>
              <a:buChar char="¨"/>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Steps for a read : </a:t>
            </a:r>
            <a:endPar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457200" indent="457200" algn="just">
              <a:lnSpc>
                <a:spcPts val="2900"/>
              </a:lnSpc>
              <a:spcBef>
                <a:spcPts val="0"/>
              </a:spcBef>
              <a:spcAft>
                <a:spcPts val="600"/>
              </a:spcAft>
              <a:buSzPct val="50000"/>
              <a:buFont typeface="Wingdings" panose="05000000000000000000" pitchFamily="2" charset="2"/>
              <a:buChar char="Ø"/>
            </a:pPr>
            <a:r>
              <a:rPr lang="zh-CN" altLang="en-US" sz="26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① </a:t>
            </a:r>
            <a:r>
              <a:rPr lang="en-US" altLang="zh-CN" sz="26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Send address to cache. </a:t>
            </a:r>
            <a:r>
              <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The address comes either from the </a:t>
            </a:r>
            <a:r>
              <a:rPr lang="en-US" altLang="zh-CN" sz="26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PC</a:t>
            </a:r>
            <a:r>
              <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(for an instruction read) or from the </a:t>
            </a:r>
            <a:r>
              <a:rPr lang="en-US" altLang="zh-CN" sz="26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ALU</a:t>
            </a:r>
            <a:r>
              <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(for a data access). </a:t>
            </a:r>
            <a:r>
              <a:rPr lang="zh-CN" altLang="en-US"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将地址送到</a:t>
            </a:r>
            <a:r>
              <a:rPr lang="en-US" altLang="zh-CN"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对于读指令</a:t>
            </a:r>
            <a:r>
              <a:rPr lang="en-US" altLang="zh-CN"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地址或者来自</a:t>
            </a:r>
            <a:r>
              <a:rPr lang="en-US" altLang="zh-CN"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PC, </a:t>
            </a:r>
            <a:r>
              <a:rPr lang="zh-CN" altLang="en-US"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或者来自</a:t>
            </a:r>
            <a:r>
              <a:rPr lang="en-US" altLang="zh-CN"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ALU(</a:t>
            </a:r>
            <a:r>
              <a:rPr lang="zh-CN" altLang="en-US"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对于访问数据</a:t>
            </a:r>
            <a:r>
              <a:rPr lang="en-US" altLang="zh-CN"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p>
          <a:p>
            <a:pPr marL="457200" indent="457200" algn="just">
              <a:lnSpc>
                <a:spcPts val="2900"/>
              </a:lnSpc>
              <a:spcBef>
                <a:spcPts val="0"/>
              </a:spcBef>
              <a:spcAft>
                <a:spcPts val="600"/>
              </a:spcAft>
              <a:buSzPct val="50000"/>
              <a:buFont typeface="Wingdings" panose="05000000000000000000" pitchFamily="2" charset="2"/>
              <a:buChar char="Ø"/>
            </a:pPr>
            <a:r>
              <a:rPr lang="zh-CN" altLang="en-US" sz="26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② </a:t>
            </a:r>
            <a:r>
              <a:rPr lang="en-US" altLang="zh-CN" sz="26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If the cache signals hit, </a:t>
            </a:r>
            <a:r>
              <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requested word is available on the data lines.</a:t>
            </a:r>
            <a:r>
              <a:rPr lang="en-US" altLang="zh-CN" sz="26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 If miss, </a:t>
            </a:r>
            <a:r>
              <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we send address to main memory.</a:t>
            </a:r>
            <a:r>
              <a:rPr lang="en-US" altLang="zh-CN" sz="26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When memory returns data, write it into cache.</a:t>
            </a:r>
            <a:r>
              <a:rPr lang="zh-CN" altLang="en-US"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命中</a:t>
            </a:r>
            <a:r>
              <a:rPr lang="en-US" altLang="zh-CN"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得到所需要的字</a:t>
            </a:r>
            <a:r>
              <a:rPr lang="en-US" altLang="zh-CN"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缺失</a:t>
            </a:r>
            <a:r>
              <a:rPr lang="en-US" altLang="zh-CN"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将地址送到存储器</a:t>
            </a:r>
            <a:r>
              <a:rPr lang="en-US" altLang="zh-CN"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取来数据</a:t>
            </a:r>
            <a:r>
              <a:rPr lang="en-US" altLang="zh-CN"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写入</a:t>
            </a:r>
            <a:r>
              <a:rPr lang="en-US" altLang="zh-CN"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cache</a:t>
            </a:r>
          </a:p>
        </p:txBody>
      </p:sp>
    </p:spTree>
    <p:extLst>
      <p:ext uri="{BB962C8B-B14F-4D97-AF65-F5344CB8AC3E}">
        <p14:creationId xmlns:p14="http://schemas.microsoft.com/office/powerpoint/2010/main" val="1182935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4268797" cy="479747"/>
          </a:xfrm>
        </p:spPr>
        <p:txBody>
          <a:bodyPr/>
          <a:lstStyle/>
          <a:p>
            <a:r>
              <a:rPr lang="en-US" altLang="zh-CN" sz="3200" dirty="0">
                <a:solidFill>
                  <a:srgbClr val="800000"/>
                </a:solidFill>
                <a:latin typeface="Times New Roman" panose="02020603050405020304" pitchFamily="18" charset="0"/>
                <a:ea typeface="宋体" panose="02010600030101010101" pitchFamily="2" charset="-122"/>
              </a:rPr>
              <a:t>4.2 The Basic of Caches</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 name="矩形 5"/>
          <p:cNvSpPr/>
          <p:nvPr/>
        </p:nvSpPr>
        <p:spPr>
          <a:xfrm>
            <a:off x="201613" y="1124744"/>
            <a:ext cx="8690867" cy="5311711"/>
          </a:xfrm>
          <a:prstGeom prst="rect">
            <a:avLst/>
          </a:prstGeom>
        </p:spPr>
        <p:txBody>
          <a:bodyPr wrap="square">
            <a:spAutoFit/>
          </a:bodyPr>
          <a:lstStyle/>
          <a:p>
            <a:pPr marL="457200" indent="-457200" algn="just">
              <a:lnSpc>
                <a:spcPts val="2900"/>
              </a:lnSpc>
              <a:spcBef>
                <a:spcPts val="0"/>
              </a:spcBef>
              <a:spcAft>
                <a:spcPts val="600"/>
              </a:spcAft>
              <a:buFont typeface="Symbol" panose="05050102010706020507" pitchFamily="18" charset="2"/>
              <a:buChar char="¨"/>
            </a:pP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Write work.</a:t>
            </a:r>
          </a:p>
          <a:p>
            <a:pPr marL="457200" indent="-457200" algn="just">
              <a:lnSpc>
                <a:spcPts val="2900"/>
              </a:lnSpc>
              <a:spcBef>
                <a:spcPts val="0"/>
              </a:spcBef>
              <a:spcAft>
                <a:spcPts val="600"/>
              </a:spcAft>
              <a:buFont typeface="Symbol" panose="05050102010706020507" pitchFamily="18" charset="2"/>
              <a:buChar char="¨"/>
            </a:pPr>
            <a:r>
              <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Suppose on a store instruction, we wrote the data into </a:t>
            </a:r>
            <a:r>
              <a:rPr lang="en-US" altLang="zh-CN" sz="26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only the data cache </a:t>
            </a:r>
            <a:r>
              <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(without changing main memory); then, after the write into the cache, </a:t>
            </a:r>
            <a:r>
              <a:rPr lang="en-US" altLang="zh-CN" sz="26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memory would have a different value </a:t>
            </a:r>
            <a:r>
              <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from that in the cache. In such a case, the cache and memory are said to be </a:t>
            </a:r>
            <a:r>
              <a:rPr lang="en-US" altLang="zh-CN" sz="26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hlinkClick r:id="rId3" action="ppaction://hlinksldjump"/>
              </a:rPr>
              <a:t>inconsistent</a:t>
            </a:r>
            <a:r>
              <a:rPr lang="en-US" altLang="zh-CN" sz="26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在向</a:t>
            </a:r>
            <a:r>
              <a:rPr lang="en-US" altLang="zh-CN"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写后</a:t>
            </a:r>
            <a:r>
              <a:rPr lang="en-US" altLang="zh-CN"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存储器与</a:t>
            </a:r>
            <a:r>
              <a:rPr lang="en-US" altLang="zh-CN"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中值不一致</a:t>
            </a:r>
            <a:endParaRPr lang="en-US" altLang="zh-CN"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endParaRPr>
          </a:p>
          <a:p>
            <a:pPr marL="457200" indent="457200" algn="just">
              <a:lnSpc>
                <a:spcPts val="2900"/>
              </a:lnSpc>
              <a:spcBef>
                <a:spcPts val="0"/>
              </a:spcBef>
              <a:spcAft>
                <a:spcPts val="600"/>
              </a:spcAft>
              <a:buSzPct val="50000"/>
              <a:buFont typeface="Wingdings" panose="05000000000000000000" pitchFamily="2" charset="2"/>
              <a:buChar char="Ø"/>
            </a:pPr>
            <a:r>
              <a:rPr lang="en-US" altLang="zh-CN" sz="26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Write-through(</a:t>
            </a:r>
            <a:r>
              <a:rPr lang="zh-CN" altLang="en-US" sz="26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写直达法</a:t>
            </a:r>
            <a:r>
              <a:rPr lang="en-US" altLang="zh-CN" sz="26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457200" indent="457200" algn="just">
              <a:lnSpc>
                <a:spcPts val="2900"/>
              </a:lnSpc>
              <a:spcBef>
                <a:spcPts val="0"/>
              </a:spcBef>
              <a:spcAft>
                <a:spcPts val="600"/>
              </a:spcAft>
              <a:buSzPct val="50000"/>
              <a:buFont typeface="Wingdings" panose="05000000000000000000" pitchFamily="2" charset="2"/>
              <a:buChar char="Ø"/>
            </a:pPr>
            <a:r>
              <a:rPr lang="en-US" altLang="zh-CN" sz="26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Write-back(</a:t>
            </a:r>
            <a:r>
              <a:rPr lang="zh-CN" altLang="en-US" sz="26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写回法</a:t>
            </a:r>
            <a:r>
              <a:rPr lang="en-US" altLang="zh-CN" sz="26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a:t>
            </a:r>
          </a:p>
          <a:p>
            <a:pPr marL="457200" indent="457200" algn="just">
              <a:lnSpc>
                <a:spcPts val="2900"/>
              </a:lnSpc>
              <a:spcBef>
                <a:spcPts val="0"/>
              </a:spcBef>
              <a:spcAft>
                <a:spcPts val="600"/>
              </a:spcAft>
              <a:buSzPct val="50000"/>
              <a:buFont typeface="Wingdings" panose="05000000000000000000" pitchFamily="2" charset="2"/>
              <a:buChar char="Ø"/>
            </a:pPr>
            <a:endParaRPr lang="en-US" altLang="zh-CN" sz="26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endParaRPr>
          </a:p>
          <a:p>
            <a:pPr marL="457200" indent="-457200" algn="just">
              <a:lnSpc>
                <a:spcPts val="2900"/>
              </a:lnSpc>
              <a:spcBef>
                <a:spcPts val="0"/>
              </a:spcBef>
              <a:spcAft>
                <a:spcPts val="600"/>
              </a:spcAft>
              <a:buSzPct val="100000"/>
              <a:buFont typeface="Symbol" panose="05050102010706020507" pitchFamily="18" charset="2"/>
              <a:buChar char="¨"/>
            </a:pPr>
            <a:r>
              <a:rPr lang="en-US" altLang="zh-CN" sz="2600" i="1" u="sng"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Write-through</a:t>
            </a:r>
            <a:r>
              <a:rPr lang="en-US" altLang="zh-CN" sz="2600" u="sng"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600" i="1" u="sng"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600" i="1" u="sng"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写直达法</a:t>
            </a:r>
            <a:r>
              <a:rPr lang="en-US" altLang="zh-CN" sz="2600" i="1" u="sng"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600" i="1" u="sng"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always write the data into both the memory and the cache. </a:t>
            </a:r>
            <a:r>
              <a:rPr lang="zh-CN" altLang="en-US"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通写</a:t>
            </a:r>
            <a:r>
              <a:rPr lang="en-US" altLang="zh-CN"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总是将数据同时写入存储器和</a:t>
            </a:r>
            <a:r>
              <a:rPr lang="en-US" altLang="zh-CN"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cache</a:t>
            </a:r>
            <a:endParaRPr lang="en-US" altLang="zh-CN" sz="26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9780156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4268797" cy="479747"/>
          </a:xfrm>
        </p:spPr>
        <p:txBody>
          <a:bodyPr/>
          <a:lstStyle/>
          <a:p>
            <a:r>
              <a:rPr lang="en-US" altLang="zh-CN" sz="3200" dirty="0">
                <a:solidFill>
                  <a:srgbClr val="800000"/>
                </a:solidFill>
                <a:latin typeface="Times New Roman" panose="02020603050405020304" pitchFamily="18" charset="0"/>
                <a:ea typeface="宋体" panose="02010600030101010101" pitchFamily="2" charset="-122"/>
              </a:rPr>
              <a:t>4.2 The Basic of Caches</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 name="矩形 5"/>
          <p:cNvSpPr/>
          <p:nvPr/>
        </p:nvSpPr>
        <p:spPr>
          <a:xfrm>
            <a:off x="201613" y="1124744"/>
            <a:ext cx="8690867" cy="464230"/>
          </a:xfrm>
          <a:prstGeom prst="rect">
            <a:avLst/>
          </a:prstGeom>
        </p:spPr>
        <p:txBody>
          <a:bodyPr wrap="square">
            <a:spAutoFit/>
          </a:bodyPr>
          <a:lstStyle/>
          <a:p>
            <a:pPr marL="457200" indent="-457200" algn="just">
              <a:lnSpc>
                <a:spcPts val="2900"/>
              </a:lnSpc>
              <a:spcBef>
                <a:spcPts val="0"/>
              </a:spcBef>
              <a:spcAft>
                <a:spcPts val="600"/>
              </a:spcAft>
              <a:buFont typeface="Symbol" panose="05050102010706020507" pitchFamily="18" charset="2"/>
              <a:buChar char="¨"/>
            </a:pP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Write work.</a:t>
            </a:r>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2128" y="1556792"/>
            <a:ext cx="6948264" cy="5211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388168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2976777" cy="479747"/>
          </a:xfrm>
        </p:spPr>
        <p:txBody>
          <a:bodyPr/>
          <a:lstStyle/>
          <a:p>
            <a:r>
              <a:rPr lang="en-US" altLang="zh-CN" sz="3200" dirty="0">
                <a:solidFill>
                  <a:srgbClr val="800000"/>
                </a:solidFill>
                <a:latin typeface="Times New Roman" panose="02020603050405020304" pitchFamily="18" charset="0"/>
                <a:ea typeface="宋体" panose="02010600030101010101" pitchFamily="2" charset="-122"/>
              </a:rPr>
              <a:t>4.1 Introduction</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9" name="Text Box 19"/>
          <p:cNvSpPr txBox="1">
            <a:spLocks noChangeArrowheads="1"/>
          </p:cNvSpPr>
          <p:nvPr/>
        </p:nvSpPr>
        <p:spPr bwMode="auto">
          <a:xfrm>
            <a:off x="117978" y="1118898"/>
            <a:ext cx="8774502" cy="956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eaLnBrk="0" fontAlgn="base" hangingPunct="0">
              <a:spcBef>
                <a:spcPct val="0"/>
              </a:spcBef>
              <a:spcAft>
                <a:spcPct val="0"/>
              </a:spcAft>
              <a:defRPr sz="2400">
                <a:solidFill>
                  <a:schemeClr val="accent1"/>
                </a:solidFill>
                <a:latin typeface="Arial" panose="020B0604020202020204" pitchFamily="34" charset="0"/>
              </a:defRPr>
            </a:lvl6pPr>
            <a:lvl7pPr marL="2971800" indent="-228600" eaLnBrk="0" fontAlgn="base" hangingPunct="0">
              <a:spcBef>
                <a:spcPct val="0"/>
              </a:spcBef>
              <a:spcAft>
                <a:spcPct val="0"/>
              </a:spcAft>
              <a:defRPr sz="2400">
                <a:solidFill>
                  <a:schemeClr val="accent1"/>
                </a:solidFill>
                <a:latin typeface="Arial" panose="020B0604020202020204" pitchFamily="34" charset="0"/>
              </a:defRPr>
            </a:lvl7pPr>
            <a:lvl8pPr marL="3429000" indent="-228600" eaLnBrk="0" fontAlgn="base" hangingPunct="0">
              <a:spcBef>
                <a:spcPct val="0"/>
              </a:spcBef>
              <a:spcAft>
                <a:spcPct val="0"/>
              </a:spcAft>
              <a:defRPr sz="2400">
                <a:solidFill>
                  <a:schemeClr val="accent1"/>
                </a:solidFill>
                <a:latin typeface="Arial" panose="020B0604020202020204" pitchFamily="34" charset="0"/>
              </a:defRPr>
            </a:lvl8pPr>
            <a:lvl9pPr marL="3886200" indent="-228600" eaLnBrk="0" fontAlgn="base" hangingPunct="0">
              <a:spcBef>
                <a:spcPct val="0"/>
              </a:spcBef>
              <a:spcAft>
                <a:spcPct val="0"/>
              </a:spcAft>
              <a:defRPr sz="2400">
                <a:solidFill>
                  <a:schemeClr val="accent1"/>
                </a:solidFill>
                <a:latin typeface="Arial" panose="020B0604020202020204" pitchFamily="34" charset="0"/>
              </a:defRPr>
            </a:lvl9pPr>
          </a:lstStyle>
          <a:p>
            <a:pPr marL="457200" indent="-457200" algn="just">
              <a:spcBef>
                <a:spcPct val="20000"/>
              </a:spcBef>
              <a:buFont typeface="Symbol" panose="05050102010706020507" pitchFamily="18" charset="2"/>
              <a:buChar char="¨"/>
            </a:pP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The topics focus on: </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aiding programmers by creating the illusion of </a:t>
            </a: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unlimited fast memory</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2348880"/>
            <a:ext cx="7112273" cy="3855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4268797" cy="479747"/>
          </a:xfrm>
        </p:spPr>
        <p:txBody>
          <a:bodyPr/>
          <a:lstStyle/>
          <a:p>
            <a:r>
              <a:rPr lang="en-US" altLang="zh-CN" sz="3200" dirty="0">
                <a:solidFill>
                  <a:srgbClr val="800000"/>
                </a:solidFill>
                <a:latin typeface="Times New Roman" panose="02020603050405020304" pitchFamily="18" charset="0"/>
                <a:ea typeface="宋体" panose="02010600030101010101" pitchFamily="2" charset="-122"/>
              </a:rPr>
              <a:t>4.2 The Basic of Caches</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 name="矩形 5"/>
          <p:cNvSpPr/>
          <p:nvPr/>
        </p:nvSpPr>
        <p:spPr>
          <a:xfrm>
            <a:off x="201613" y="1124744"/>
            <a:ext cx="8690867" cy="5760551"/>
          </a:xfrm>
          <a:prstGeom prst="rect">
            <a:avLst/>
          </a:prstGeom>
        </p:spPr>
        <p:txBody>
          <a:bodyPr wrap="square">
            <a:spAutoFit/>
          </a:bodyPr>
          <a:lstStyle/>
          <a:p>
            <a:pPr marL="457200" indent="-457200" algn="just">
              <a:lnSpc>
                <a:spcPts val="2900"/>
              </a:lnSpc>
              <a:spcBef>
                <a:spcPts val="0"/>
              </a:spcBef>
              <a:spcAft>
                <a:spcPts val="600"/>
              </a:spcAft>
              <a:buFont typeface="Symbol" panose="05050102010706020507" pitchFamily="18" charset="2"/>
              <a:buChar char="¨"/>
            </a:pP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Write work.</a:t>
            </a:r>
          </a:p>
          <a:p>
            <a:pPr marL="457200" indent="-457200" algn="just">
              <a:lnSpc>
                <a:spcPts val="2900"/>
              </a:lnSpc>
              <a:spcBef>
                <a:spcPts val="0"/>
              </a:spcBef>
              <a:spcAft>
                <a:spcPts val="600"/>
              </a:spcAft>
              <a:buFont typeface="Symbol" panose="05050102010706020507" pitchFamily="18" charset="2"/>
              <a:buChar char="¨"/>
            </a:pP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Write Miss: not a problem</a:t>
            </a:r>
          </a:p>
          <a:p>
            <a:pPr marL="457200" indent="-457200" algn="just">
              <a:lnSpc>
                <a:spcPts val="2900"/>
              </a:lnSpc>
              <a:spcBef>
                <a:spcPts val="0"/>
              </a:spcBef>
              <a:spcAft>
                <a:spcPts val="600"/>
              </a:spcAft>
              <a:buFont typeface="Symbol" panose="05050102010706020507" pitchFamily="18" charset="2"/>
              <a:buChar char="¨"/>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We do not need to consider whether a write hits or misses in the </a:t>
            </a:r>
            <a:r>
              <a:rPr lang="en-US" altLang="zh-CN" sz="28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DECStation</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3100 cache,</a:t>
            </a:r>
            <a:r>
              <a:rPr lang="zh-CN" altLang="en-US"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which</a:t>
            </a:r>
            <a:r>
              <a:rPr lang="zh-CN" altLang="en-US"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use</a:t>
            </a:r>
            <a:r>
              <a:rPr lang="zh-CN" altLang="en-US"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write-through</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endParaRPr>
          </a:p>
          <a:p>
            <a:pPr marL="457200" indent="-457200" algn="just">
              <a:lnSpc>
                <a:spcPts val="2900"/>
              </a:lnSpc>
              <a:spcBef>
                <a:spcPts val="0"/>
              </a:spcBef>
              <a:spcAft>
                <a:spcPts val="600"/>
              </a:spcAft>
              <a:buFont typeface="Symbol" panose="05050102010706020507" pitchFamily="18" charset="2"/>
              <a:buChar char="¨"/>
            </a:pPr>
            <a:r>
              <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This observation leads to the following simple scheme for </a:t>
            </a:r>
            <a:r>
              <a:rPr lang="en-US" altLang="zh-CN" sz="26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processing writes </a:t>
            </a:r>
            <a:r>
              <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used on the </a:t>
            </a:r>
            <a:r>
              <a:rPr lang="en-US" altLang="zh-CN" sz="26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DECStation</a:t>
            </a:r>
            <a:r>
              <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3100:</a:t>
            </a:r>
            <a:endParaRPr lang="en-US" altLang="zh-CN"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endParaRPr>
          </a:p>
          <a:p>
            <a:pPr marL="457200" indent="457200" algn="just">
              <a:lnSpc>
                <a:spcPts val="2900"/>
              </a:lnSpc>
              <a:spcBef>
                <a:spcPts val="0"/>
              </a:spcBef>
              <a:spcAft>
                <a:spcPts val="600"/>
              </a:spcAft>
              <a:buSzPct val="50000"/>
              <a:buFont typeface="Wingdings" panose="05000000000000000000" pitchFamily="2" charset="2"/>
              <a:buChar char="Ø"/>
            </a:pPr>
            <a:r>
              <a:rPr lang="zh-CN" altLang="en-US" sz="26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① </a:t>
            </a:r>
            <a:r>
              <a:rPr lang="en-US" altLang="zh-CN" sz="26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Index </a:t>
            </a:r>
            <a:r>
              <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cache using bits</a:t>
            </a:r>
            <a:r>
              <a:rPr lang="en-US" altLang="zh-CN" sz="26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 15-2 of the address. </a:t>
            </a:r>
            <a:r>
              <a:rPr lang="zh-CN" altLang="en-US"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用地址的</a:t>
            </a:r>
            <a:r>
              <a:rPr lang="en-US" altLang="zh-CN"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15-2</a:t>
            </a:r>
            <a:r>
              <a:rPr lang="zh-CN" altLang="en-US"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位索引</a:t>
            </a:r>
            <a:r>
              <a:rPr lang="en-US" altLang="zh-CN"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cache</a:t>
            </a:r>
          </a:p>
          <a:p>
            <a:pPr marL="457200" indent="457200" algn="just">
              <a:lnSpc>
                <a:spcPts val="2900"/>
              </a:lnSpc>
              <a:spcBef>
                <a:spcPts val="0"/>
              </a:spcBef>
              <a:spcAft>
                <a:spcPts val="600"/>
              </a:spcAft>
              <a:buSzPct val="50000"/>
              <a:buFont typeface="Wingdings" panose="05000000000000000000" pitchFamily="2" charset="2"/>
              <a:buChar char="Ø"/>
            </a:pPr>
            <a:r>
              <a:rPr lang="zh-CN" altLang="en-US" sz="26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② </a:t>
            </a:r>
            <a:r>
              <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Write bits </a:t>
            </a:r>
            <a:r>
              <a:rPr lang="en-US" altLang="zh-CN" sz="26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31-16 of address </a:t>
            </a:r>
            <a:r>
              <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into</a:t>
            </a:r>
            <a:r>
              <a:rPr lang="en-US" altLang="zh-CN" sz="26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 tag, </a:t>
            </a:r>
            <a:r>
              <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write the data word into data portion, set the </a:t>
            </a:r>
            <a:r>
              <a:rPr lang="en-US" altLang="zh-CN" sz="26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valid bit. </a:t>
            </a:r>
            <a:r>
              <a:rPr lang="zh-CN" altLang="en-US"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将地址的</a:t>
            </a:r>
            <a:r>
              <a:rPr lang="en-US" altLang="zh-CN"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31-16</a:t>
            </a:r>
            <a:r>
              <a:rPr lang="zh-CN" altLang="en-US"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位写入</a:t>
            </a:r>
            <a:r>
              <a:rPr lang="en-US" altLang="zh-CN"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tag, </a:t>
            </a:r>
            <a:r>
              <a:rPr lang="zh-CN" altLang="en-US"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将数据字写入到数据部分</a:t>
            </a:r>
            <a:r>
              <a:rPr lang="en-US" altLang="zh-CN"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将</a:t>
            </a:r>
            <a:r>
              <a:rPr lang="en-US" altLang="zh-CN"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valid</a:t>
            </a:r>
            <a:r>
              <a:rPr lang="zh-CN" altLang="en-US"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位置位</a:t>
            </a:r>
          </a:p>
          <a:p>
            <a:pPr marL="457200" indent="457200" algn="just">
              <a:lnSpc>
                <a:spcPts val="2900"/>
              </a:lnSpc>
              <a:spcBef>
                <a:spcPts val="0"/>
              </a:spcBef>
              <a:spcAft>
                <a:spcPts val="600"/>
              </a:spcAft>
              <a:buSzPct val="50000"/>
              <a:buFont typeface="Wingdings" panose="05000000000000000000" pitchFamily="2" charset="2"/>
              <a:buChar char="Ø"/>
            </a:pPr>
            <a:r>
              <a:rPr lang="zh-CN" altLang="en-US" sz="26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③ </a:t>
            </a:r>
            <a:r>
              <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Also write the word to </a:t>
            </a:r>
            <a:r>
              <a:rPr lang="en-US" altLang="zh-CN" sz="26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main memory.  </a:t>
            </a:r>
            <a:r>
              <a:rPr lang="zh-CN" altLang="en-US"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也将字写入主存</a:t>
            </a:r>
          </a:p>
        </p:txBody>
      </p:sp>
    </p:spTree>
    <p:extLst>
      <p:ext uri="{BB962C8B-B14F-4D97-AF65-F5344CB8AC3E}">
        <p14:creationId xmlns:p14="http://schemas.microsoft.com/office/powerpoint/2010/main" val="40337371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4268797" cy="479747"/>
          </a:xfrm>
        </p:spPr>
        <p:txBody>
          <a:bodyPr/>
          <a:lstStyle/>
          <a:p>
            <a:r>
              <a:rPr lang="en-US" altLang="zh-CN" sz="3200" dirty="0">
                <a:solidFill>
                  <a:srgbClr val="800000"/>
                </a:solidFill>
                <a:latin typeface="Times New Roman" panose="02020603050405020304" pitchFamily="18" charset="0"/>
                <a:ea typeface="宋体" panose="02010600030101010101" pitchFamily="2" charset="-122"/>
              </a:rPr>
              <a:t>4.2 The Basic of Caches</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 name="矩形 5"/>
          <p:cNvSpPr/>
          <p:nvPr/>
        </p:nvSpPr>
        <p:spPr>
          <a:xfrm>
            <a:off x="201613" y="1124744"/>
            <a:ext cx="8690867" cy="4196020"/>
          </a:xfrm>
          <a:prstGeom prst="rect">
            <a:avLst/>
          </a:prstGeom>
        </p:spPr>
        <p:txBody>
          <a:bodyPr wrap="square">
            <a:spAutoFit/>
          </a:bodyPr>
          <a:lstStyle/>
          <a:p>
            <a:pPr marL="457200" indent="-457200" algn="just">
              <a:lnSpc>
                <a:spcPts val="2900"/>
              </a:lnSpc>
              <a:spcBef>
                <a:spcPts val="0"/>
              </a:spcBef>
              <a:spcAft>
                <a:spcPts val="600"/>
              </a:spcAft>
              <a:buFont typeface="Symbol" panose="05050102010706020507" pitchFamily="18" charset="2"/>
              <a:buChar char="¨"/>
            </a:pP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Write work.</a:t>
            </a:r>
          </a:p>
          <a:p>
            <a:pPr marL="457200" indent="-457200" algn="just">
              <a:lnSpc>
                <a:spcPts val="2900"/>
              </a:lnSpc>
              <a:spcBef>
                <a:spcPts val="0"/>
              </a:spcBef>
              <a:spcAft>
                <a:spcPts val="600"/>
              </a:spcAft>
              <a:buFont typeface="Symbol" panose="05050102010706020507" pitchFamily="18" charset="2"/>
              <a:buChar char="¨"/>
            </a:pPr>
            <a:r>
              <a:rPr lang="en-US" altLang="zh-CN" sz="26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Disadvantage </a:t>
            </a:r>
            <a:r>
              <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of write-through:  </a:t>
            </a:r>
          </a:p>
          <a:p>
            <a:pPr marL="457200" indent="-457200" algn="just">
              <a:lnSpc>
                <a:spcPts val="2900"/>
              </a:lnSpc>
              <a:spcBef>
                <a:spcPts val="0"/>
              </a:spcBef>
              <a:spcAft>
                <a:spcPts val="600"/>
              </a:spcAft>
              <a:buFont typeface="Symbol" panose="05050102010706020507" pitchFamily="18" charset="2"/>
              <a:buChar char="¨"/>
            </a:pPr>
            <a:endPar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457200" indent="-457200" algn="just">
              <a:lnSpc>
                <a:spcPts val="2900"/>
              </a:lnSpc>
              <a:spcBef>
                <a:spcPts val="0"/>
              </a:spcBef>
              <a:spcAft>
                <a:spcPts val="600"/>
              </a:spcAft>
              <a:buSzPct val="50000"/>
              <a:buFont typeface="Wingdings" panose="05000000000000000000" pitchFamily="2" charset="2"/>
              <a:buChar char="Ø"/>
            </a:pPr>
            <a:r>
              <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Although handles writes very simply, would not provide very good performance. </a:t>
            </a:r>
            <a:r>
              <a:rPr lang="zh-CN" altLang="en-US"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虽然处理简单</a:t>
            </a:r>
            <a:r>
              <a:rPr lang="en-US" altLang="zh-CN"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但效率不高</a:t>
            </a:r>
            <a:endParaRPr lang="en-US" altLang="zh-CN"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endParaRPr>
          </a:p>
          <a:p>
            <a:pPr marL="457200" indent="-457200" algn="just">
              <a:lnSpc>
                <a:spcPts val="2900"/>
              </a:lnSpc>
              <a:spcBef>
                <a:spcPts val="0"/>
              </a:spcBef>
              <a:spcAft>
                <a:spcPts val="600"/>
              </a:spcAft>
              <a:buSzPct val="50000"/>
              <a:buFont typeface="Wingdings" panose="05000000000000000000" pitchFamily="2" charset="2"/>
              <a:buChar char="Ø"/>
            </a:pPr>
            <a:endParaRPr lang="zh-CN" altLang="en-US"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endParaRPr>
          </a:p>
          <a:p>
            <a:pPr marL="457200" indent="-457200" algn="just">
              <a:lnSpc>
                <a:spcPts val="2900"/>
              </a:lnSpc>
              <a:spcBef>
                <a:spcPts val="0"/>
              </a:spcBef>
              <a:spcAft>
                <a:spcPts val="600"/>
              </a:spcAft>
              <a:buSzPct val="50000"/>
              <a:buFont typeface="Wingdings" panose="05000000000000000000" pitchFamily="2" charset="2"/>
              <a:buChar char="Ø"/>
            </a:pPr>
            <a:r>
              <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Every write causes the data to be written to main memory. It will take a long time and slow down the machine considerably. </a:t>
            </a:r>
            <a:r>
              <a:rPr lang="zh-CN" altLang="en-US"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每次写</a:t>
            </a:r>
            <a:r>
              <a:rPr lang="en-US" altLang="zh-CN"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都同时导致数据写入主存</a:t>
            </a:r>
            <a:r>
              <a:rPr lang="en-US" altLang="zh-CN"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写主存需要长时间</a:t>
            </a:r>
            <a:r>
              <a:rPr lang="en-US" altLang="zh-CN"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大大减慢机器速度</a:t>
            </a:r>
          </a:p>
        </p:txBody>
      </p:sp>
    </p:spTree>
    <p:extLst>
      <p:ext uri="{BB962C8B-B14F-4D97-AF65-F5344CB8AC3E}">
        <p14:creationId xmlns:p14="http://schemas.microsoft.com/office/powerpoint/2010/main" val="3475240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4268797" cy="479747"/>
          </a:xfrm>
        </p:spPr>
        <p:txBody>
          <a:bodyPr/>
          <a:lstStyle/>
          <a:p>
            <a:r>
              <a:rPr lang="en-US" altLang="zh-CN" sz="3200" dirty="0">
                <a:solidFill>
                  <a:srgbClr val="800000"/>
                </a:solidFill>
                <a:latin typeface="Times New Roman" panose="02020603050405020304" pitchFamily="18" charset="0"/>
                <a:ea typeface="宋体" panose="02010600030101010101" pitchFamily="2" charset="-122"/>
              </a:rPr>
              <a:t>4.2 The Basic of Caches</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 name="矩形 5"/>
          <p:cNvSpPr/>
          <p:nvPr/>
        </p:nvSpPr>
        <p:spPr>
          <a:xfrm>
            <a:off x="201613" y="1124744"/>
            <a:ext cx="8690867" cy="5863144"/>
          </a:xfrm>
          <a:prstGeom prst="rect">
            <a:avLst/>
          </a:prstGeom>
        </p:spPr>
        <p:txBody>
          <a:bodyPr wrap="square">
            <a:spAutoFit/>
          </a:bodyPr>
          <a:lstStyle/>
          <a:p>
            <a:pPr marL="457200" indent="-457200" algn="just">
              <a:lnSpc>
                <a:spcPts val="2900"/>
              </a:lnSpc>
              <a:spcBef>
                <a:spcPts val="0"/>
              </a:spcBef>
              <a:spcAft>
                <a:spcPts val="0"/>
              </a:spcAft>
              <a:buFont typeface="Symbol" panose="05050102010706020507" pitchFamily="18" charset="2"/>
              <a:buChar char="¨"/>
            </a:pP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Write work.</a:t>
            </a:r>
          </a:p>
          <a:p>
            <a:pPr marL="457200" indent="-457200" algn="just">
              <a:lnSpc>
                <a:spcPts val="2900"/>
              </a:lnSpc>
              <a:spcBef>
                <a:spcPts val="0"/>
              </a:spcBef>
              <a:spcAft>
                <a:spcPts val="0"/>
              </a:spcAft>
              <a:buFont typeface="Symbol" panose="05050102010706020507" pitchFamily="18" charset="2"/>
              <a:buChar char="¨"/>
            </a:pP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Write buffer </a:t>
            </a:r>
            <a:r>
              <a:rPr lang="zh-CN" altLang="en-US"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写缓冲器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stores the data while it is waiting to be written to memory. </a:t>
            </a:r>
          </a:p>
          <a:p>
            <a:pPr marL="457200" indent="457200" algn="just">
              <a:lnSpc>
                <a:spcPts val="2700"/>
              </a:lnSpc>
              <a:spcBef>
                <a:spcPts val="0"/>
              </a:spcBef>
              <a:spcAft>
                <a:spcPts val="0"/>
              </a:spcAft>
              <a:buSzPct val="50000"/>
              <a:buFont typeface="Wingdings" panose="05000000000000000000" pitchFamily="2" charset="2"/>
              <a:buChar char="Ø"/>
            </a:pPr>
            <a:r>
              <a:rPr lang="en-US" altLang="zh-CN"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After writing into cache and into write buffer,  processor can continue execution. </a:t>
            </a:r>
            <a:r>
              <a:rPr lang="zh-CN" altLang="en-US" sz="2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在写入</a:t>
            </a:r>
            <a:r>
              <a:rPr lang="en-US" altLang="zh-CN" sz="2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buffer</a:t>
            </a:r>
            <a:r>
              <a:rPr lang="zh-CN" altLang="en-US" sz="2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后</a:t>
            </a:r>
            <a:r>
              <a:rPr lang="en-US" altLang="zh-CN" sz="2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处理器能继续执行</a:t>
            </a:r>
          </a:p>
          <a:p>
            <a:pPr marL="457200" indent="457200" algn="just">
              <a:lnSpc>
                <a:spcPts val="2700"/>
              </a:lnSpc>
              <a:spcBef>
                <a:spcPts val="0"/>
              </a:spcBef>
              <a:spcAft>
                <a:spcPts val="0"/>
              </a:spcAft>
              <a:buSzPct val="50000"/>
              <a:buFont typeface="Wingdings" panose="05000000000000000000" pitchFamily="2" charset="2"/>
              <a:buChar char="Ø"/>
            </a:pPr>
            <a:r>
              <a:rPr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When write to main memory completes, the entry in write buffer is freed.  </a:t>
            </a:r>
            <a:r>
              <a:rPr lang="zh-CN" altLang="en-US" sz="2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当写存储器完成后</a:t>
            </a:r>
            <a:r>
              <a:rPr lang="en-US" altLang="zh-CN" sz="2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就释放写缓冲器的相应入口</a:t>
            </a:r>
          </a:p>
          <a:p>
            <a:pPr marL="457200" indent="457200" algn="just">
              <a:lnSpc>
                <a:spcPts val="2700"/>
              </a:lnSpc>
              <a:spcBef>
                <a:spcPts val="0"/>
              </a:spcBef>
              <a:spcAft>
                <a:spcPts val="0"/>
              </a:spcAft>
              <a:buSzPct val="50000"/>
              <a:buFont typeface="Wingdings" panose="05000000000000000000" pitchFamily="2" charset="2"/>
              <a:buChar char="Ø"/>
            </a:pPr>
            <a:r>
              <a:rPr lang="en-US" altLang="zh-CN"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If write buffer is full and processor reaches a write, must stall for empty position. </a:t>
            </a:r>
            <a:r>
              <a:rPr lang="zh-CN" altLang="en-US" sz="2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如果</a:t>
            </a:r>
            <a:r>
              <a:rPr lang="en-US" altLang="zh-CN" sz="2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buffer</a:t>
            </a:r>
            <a:r>
              <a:rPr lang="zh-CN" altLang="en-US" sz="2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满</a:t>
            </a:r>
            <a:r>
              <a:rPr lang="en-US" altLang="zh-CN" sz="2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而处理器又要写</a:t>
            </a:r>
            <a:r>
              <a:rPr lang="en-US" altLang="zh-CN" sz="2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则必须阻塞以得到空位置</a:t>
            </a:r>
          </a:p>
          <a:p>
            <a:pPr marL="457200" indent="457200" algn="just">
              <a:lnSpc>
                <a:spcPts val="2700"/>
              </a:lnSpc>
              <a:spcBef>
                <a:spcPts val="0"/>
              </a:spcBef>
              <a:spcAft>
                <a:spcPts val="0"/>
              </a:spcAft>
              <a:buSzPct val="50000"/>
              <a:buFont typeface="Wingdings" panose="05000000000000000000" pitchFamily="2" charset="2"/>
              <a:buChar char="Ø"/>
            </a:pPr>
            <a:r>
              <a:rPr lang="en-US" altLang="zh-CN"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If the rate memory can complete writes is less than the rate processor is generating writes, no amount of buffering can help. </a:t>
            </a:r>
            <a:r>
              <a:rPr lang="zh-CN" altLang="en-US" sz="2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如果处理器完成写的比率低于处理器产生写的比率</a:t>
            </a:r>
            <a:r>
              <a:rPr lang="en-US" altLang="zh-CN" sz="2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多少缓冲器也不够用</a:t>
            </a:r>
          </a:p>
          <a:p>
            <a:pPr marL="457200" indent="457200" algn="just">
              <a:lnSpc>
                <a:spcPts val="2700"/>
              </a:lnSpc>
              <a:spcBef>
                <a:spcPts val="0"/>
              </a:spcBef>
              <a:spcAft>
                <a:spcPts val="0"/>
              </a:spcAft>
              <a:buSzPct val="50000"/>
              <a:buFont typeface="Wingdings" panose="05000000000000000000" pitchFamily="2" charset="2"/>
              <a:buChar char="Ø"/>
            </a:pPr>
            <a:r>
              <a:rPr lang="en-US" altLang="zh-CN"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Even not slow, stalls may still occur (when writes occur in bursts). </a:t>
            </a:r>
            <a:r>
              <a:rPr lang="zh-CN" altLang="en-US" sz="2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即使存储器不慢</a:t>
            </a:r>
            <a:r>
              <a:rPr lang="en-US" altLang="zh-CN" sz="2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突发写产生阻塞</a:t>
            </a:r>
          </a:p>
          <a:p>
            <a:pPr marL="457200" indent="457200" algn="just">
              <a:lnSpc>
                <a:spcPts val="2700"/>
              </a:lnSpc>
              <a:spcBef>
                <a:spcPts val="0"/>
              </a:spcBef>
              <a:spcAft>
                <a:spcPts val="0"/>
              </a:spcAft>
              <a:buSzPct val="50000"/>
              <a:buFont typeface="Wingdings" panose="05000000000000000000" pitchFamily="2" charset="2"/>
              <a:buChar char="Ø"/>
            </a:pPr>
            <a:r>
              <a:rPr lang="en-US" altLang="zh-CN"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So, increase the depth of the write buffer. The </a:t>
            </a:r>
            <a:r>
              <a:rPr lang="en-US" altLang="zh-CN" sz="20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DECStation</a:t>
            </a:r>
            <a:r>
              <a:rPr lang="en-US" altLang="zh-CN"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3100 write buffer is 4 words deep. </a:t>
            </a:r>
            <a:endParaRPr lang="zh-CN" altLang="en-US"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7304697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4268797" cy="479747"/>
          </a:xfrm>
        </p:spPr>
        <p:txBody>
          <a:bodyPr/>
          <a:lstStyle/>
          <a:p>
            <a:r>
              <a:rPr lang="en-US" altLang="zh-CN" sz="3200" dirty="0">
                <a:solidFill>
                  <a:srgbClr val="800000"/>
                </a:solidFill>
                <a:latin typeface="Times New Roman" panose="02020603050405020304" pitchFamily="18" charset="0"/>
                <a:ea typeface="宋体" panose="02010600030101010101" pitchFamily="2" charset="-122"/>
              </a:rPr>
              <a:t>4.2 The Basic of Caches</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 name="矩形 5"/>
          <p:cNvSpPr/>
          <p:nvPr/>
        </p:nvSpPr>
        <p:spPr>
          <a:xfrm>
            <a:off x="201613" y="1124744"/>
            <a:ext cx="8690867" cy="4939814"/>
          </a:xfrm>
          <a:prstGeom prst="rect">
            <a:avLst/>
          </a:prstGeom>
        </p:spPr>
        <p:txBody>
          <a:bodyPr wrap="square">
            <a:spAutoFit/>
          </a:bodyPr>
          <a:lstStyle/>
          <a:p>
            <a:pPr marL="457200" indent="-457200" algn="just">
              <a:lnSpc>
                <a:spcPts val="2900"/>
              </a:lnSpc>
              <a:spcBef>
                <a:spcPts val="0"/>
              </a:spcBef>
              <a:spcAft>
                <a:spcPts val="600"/>
              </a:spcAft>
              <a:buFont typeface="Symbol" panose="05050102010706020507" pitchFamily="18" charset="2"/>
              <a:buChar char="¨"/>
            </a:pP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Write work.</a:t>
            </a:r>
          </a:p>
          <a:p>
            <a:pPr marL="457200" indent="-457200" algn="just">
              <a:lnSpc>
                <a:spcPts val="2900"/>
              </a:lnSpc>
              <a:spcBef>
                <a:spcPts val="0"/>
              </a:spcBef>
              <a:spcAft>
                <a:spcPts val="600"/>
              </a:spcAft>
              <a:buFont typeface="Symbol" panose="05050102010706020507" pitchFamily="18" charset="2"/>
              <a:buChar char="¨"/>
            </a:pPr>
            <a:r>
              <a:rPr lang="en-US" altLang="zh-CN" sz="2600" i="1" u="sng"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Write-back (</a:t>
            </a:r>
            <a:r>
              <a:rPr lang="zh-CN" altLang="en-US" sz="2600" i="1" u="sng"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写回法</a:t>
            </a:r>
            <a:r>
              <a:rPr lang="en-US" altLang="zh-CN" sz="2600" i="1" u="sng"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600" i="1" u="sng"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a:p>
            <a:pPr marL="457200" indent="-457200" algn="just">
              <a:lnSpc>
                <a:spcPts val="2900"/>
              </a:lnSpc>
              <a:spcBef>
                <a:spcPts val="0"/>
              </a:spcBef>
              <a:spcAft>
                <a:spcPts val="600"/>
              </a:spcAft>
              <a:buSzPct val="50000"/>
              <a:buFont typeface="Wingdings" panose="05000000000000000000" pitchFamily="2" charset="2"/>
              <a:buChar char="Ø"/>
            </a:pPr>
            <a:r>
              <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When a write occurs, the new value is </a:t>
            </a:r>
            <a:r>
              <a:rPr lang="en-US" altLang="zh-CN" sz="26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written only to the block in the cache</a:t>
            </a:r>
            <a:r>
              <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当发生写时</a:t>
            </a:r>
            <a:r>
              <a:rPr lang="en-US" altLang="zh-CN"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新值只写入</a:t>
            </a:r>
            <a:r>
              <a:rPr lang="en-US" altLang="zh-CN"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块</a:t>
            </a:r>
          </a:p>
          <a:p>
            <a:pPr marL="457200" indent="-457200" algn="just">
              <a:lnSpc>
                <a:spcPts val="2900"/>
              </a:lnSpc>
              <a:spcBef>
                <a:spcPts val="0"/>
              </a:spcBef>
              <a:spcAft>
                <a:spcPts val="600"/>
              </a:spcAft>
              <a:buSzPct val="50000"/>
              <a:buFont typeface="Wingdings" panose="05000000000000000000" pitchFamily="2" charset="2"/>
              <a:buChar char="Ø"/>
            </a:pPr>
            <a:r>
              <a:rPr lang="en-US" altLang="zh-CN" sz="26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The modified block is written to lower level when it is replaced</a:t>
            </a:r>
            <a:r>
              <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被修改的块只有在被替换时才被写入低层</a:t>
            </a:r>
          </a:p>
          <a:p>
            <a:pPr marL="457200" indent="-457200" algn="just">
              <a:lnSpc>
                <a:spcPts val="2900"/>
              </a:lnSpc>
              <a:spcBef>
                <a:spcPts val="0"/>
              </a:spcBef>
              <a:spcAft>
                <a:spcPts val="600"/>
              </a:spcAft>
              <a:buSzPct val="50000"/>
              <a:buFont typeface="Wingdings" panose="05000000000000000000" pitchFamily="2" charset="2"/>
              <a:buChar char="Ø"/>
            </a:pPr>
            <a:r>
              <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Can improve performance, especially when processors can generate write as fast or faster than the writes can be handled by main memory. </a:t>
            </a:r>
            <a:r>
              <a:rPr lang="zh-CN" altLang="en-US"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当处理器生成写的速度等于或快于主存处理写的速度时</a:t>
            </a:r>
            <a:r>
              <a:rPr lang="en-US" altLang="zh-CN"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尤能提高性能</a:t>
            </a:r>
          </a:p>
          <a:p>
            <a:pPr marL="457200" indent="-457200" algn="just">
              <a:lnSpc>
                <a:spcPts val="2900"/>
              </a:lnSpc>
              <a:spcBef>
                <a:spcPts val="0"/>
              </a:spcBef>
              <a:spcAft>
                <a:spcPts val="600"/>
              </a:spcAft>
              <a:buSzPct val="50000"/>
              <a:buFont typeface="Wingdings" panose="05000000000000000000" pitchFamily="2" charset="2"/>
              <a:buChar char="Ø"/>
            </a:pPr>
            <a:r>
              <a:rPr lang="en-US" altLang="zh-CN" sz="2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 write-back scheme is more complex to implement than write-through. </a:t>
            </a:r>
            <a:r>
              <a:rPr lang="zh-CN" altLang="en-US" sz="26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写回比通写实现起来更复杂</a:t>
            </a:r>
          </a:p>
        </p:txBody>
      </p:sp>
    </p:spTree>
    <p:extLst>
      <p:ext uri="{BB962C8B-B14F-4D97-AF65-F5344CB8AC3E}">
        <p14:creationId xmlns:p14="http://schemas.microsoft.com/office/powerpoint/2010/main" val="11603895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4268797" cy="479747"/>
          </a:xfrm>
        </p:spPr>
        <p:txBody>
          <a:bodyPr/>
          <a:lstStyle/>
          <a:p>
            <a:r>
              <a:rPr lang="en-US" altLang="zh-CN" sz="3200" dirty="0">
                <a:solidFill>
                  <a:srgbClr val="800000"/>
                </a:solidFill>
                <a:latin typeface="Times New Roman" panose="02020603050405020304" pitchFamily="18" charset="0"/>
                <a:ea typeface="宋体" panose="02010600030101010101" pitchFamily="2" charset="-122"/>
              </a:rPr>
              <a:t>4.2 The Basic of Caches</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 name="矩形 5"/>
          <p:cNvSpPr/>
          <p:nvPr/>
        </p:nvSpPr>
        <p:spPr>
          <a:xfrm>
            <a:off x="215329" y="2204864"/>
            <a:ext cx="8690867" cy="3670236"/>
          </a:xfrm>
          <a:prstGeom prst="rect">
            <a:avLst/>
          </a:prstGeom>
        </p:spPr>
        <p:txBody>
          <a:bodyPr wrap="square">
            <a:spAutoFit/>
          </a:bodyPr>
          <a:lstStyle/>
          <a:p>
            <a:pPr marL="457200" indent="-457200" algn="just">
              <a:lnSpc>
                <a:spcPts val="2900"/>
              </a:lnSpc>
              <a:spcBef>
                <a:spcPts val="0"/>
              </a:spcBef>
              <a:spcAft>
                <a:spcPts val="600"/>
              </a:spcAft>
              <a:buFont typeface="Symbol" panose="05050102010706020507" pitchFamily="18" charset="2"/>
              <a:buChar char="¨"/>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In the past, we assume </a:t>
            </a: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each word in a block.</a:t>
            </a:r>
          </a:p>
          <a:p>
            <a:pPr marL="457200" indent="-457200" algn="just">
              <a:lnSpc>
                <a:spcPts val="2900"/>
              </a:lnSpc>
              <a:spcBef>
                <a:spcPts val="0"/>
              </a:spcBef>
              <a:spcAft>
                <a:spcPts val="600"/>
              </a:spcAft>
              <a:buFont typeface="Symbol" panose="05050102010706020507" pitchFamily="18" charset="2"/>
              <a:buChar char="¨"/>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To take advantage of </a:t>
            </a: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spatial locality</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we want to have </a:t>
            </a: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a cache block that is larger than one word in length.</a:t>
            </a:r>
          </a:p>
          <a:p>
            <a:pPr marL="457200" indent="-457200" algn="just">
              <a:lnSpc>
                <a:spcPts val="2900"/>
              </a:lnSpc>
              <a:spcBef>
                <a:spcPts val="0"/>
              </a:spcBef>
              <a:spcAft>
                <a:spcPts val="600"/>
              </a:spcAft>
              <a:buFont typeface="Symbol" panose="05050102010706020507" pitchFamily="18" charset="2"/>
              <a:buChar char="¨"/>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When </a:t>
            </a: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a miss occurs</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we will then fetch multiple words that are adjacent and carry a high probability of being needed shortly. </a:t>
            </a:r>
            <a:r>
              <a:rPr lang="zh-CN" altLang="en-US"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当缺失时</a:t>
            </a:r>
            <a:r>
              <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取多个相邻的字</a:t>
            </a:r>
            <a:r>
              <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这些字很可能很快就用到</a:t>
            </a:r>
          </a:p>
          <a:p>
            <a:pPr marL="457200" indent="-457200" algn="just">
              <a:lnSpc>
                <a:spcPts val="2900"/>
              </a:lnSpc>
              <a:spcBef>
                <a:spcPts val="0"/>
              </a:spcBef>
              <a:spcAft>
                <a:spcPts val="600"/>
              </a:spcAft>
              <a:buFont typeface="Symbol" panose="05050102010706020507" pitchFamily="18" charset="2"/>
              <a:buChar char="¨"/>
            </a:pPr>
            <a:endPar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Text Box 4"/>
          <p:cNvSpPr txBox="1">
            <a:spLocks noChangeArrowheads="1"/>
          </p:cNvSpPr>
          <p:nvPr/>
        </p:nvSpPr>
        <p:spPr bwMode="auto">
          <a:xfrm>
            <a:off x="1344698" y="1115154"/>
            <a:ext cx="6432128" cy="9588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defRPr>
            </a:lvl9pPr>
          </a:lstStyle>
          <a:p>
            <a:pPr algn="ctr">
              <a:lnSpc>
                <a:spcPct val="90000"/>
              </a:lnSpc>
              <a:spcBef>
                <a:spcPct val="20000"/>
              </a:spcBef>
            </a:pPr>
            <a:r>
              <a:rPr lang="en-US" altLang="zh-CN" sz="2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Taking advantage of Spatial Locality</a:t>
            </a:r>
          </a:p>
          <a:p>
            <a:pPr algn="ctr">
              <a:lnSpc>
                <a:spcPct val="90000"/>
              </a:lnSpc>
              <a:spcBef>
                <a:spcPct val="20000"/>
              </a:spcBef>
            </a:pPr>
            <a:r>
              <a:rPr lang="zh-CN" altLang="en-US" sz="2800" b="1" dirty="0">
                <a:solidFill>
                  <a:srgbClr val="A50021"/>
                </a:solidFill>
                <a:latin typeface="Times New Roman" panose="02020603050405020304" pitchFamily="18" charset="0"/>
                <a:ea typeface="宋体" panose="02010600030101010101" pitchFamily="2" charset="-122"/>
                <a:cs typeface="Times New Roman" panose="02020603050405020304" pitchFamily="18" charset="0"/>
              </a:rPr>
              <a:t>利用空间局部性</a:t>
            </a:r>
          </a:p>
        </p:txBody>
      </p:sp>
    </p:spTree>
    <p:extLst>
      <p:ext uri="{BB962C8B-B14F-4D97-AF65-F5344CB8AC3E}">
        <p14:creationId xmlns:p14="http://schemas.microsoft.com/office/powerpoint/2010/main" val="41665741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4268797" cy="479747"/>
          </a:xfrm>
        </p:spPr>
        <p:txBody>
          <a:bodyPr/>
          <a:lstStyle/>
          <a:p>
            <a:r>
              <a:rPr lang="en-US" altLang="zh-CN" sz="3200" dirty="0">
                <a:solidFill>
                  <a:srgbClr val="800000"/>
                </a:solidFill>
                <a:latin typeface="Times New Roman" panose="02020603050405020304" pitchFamily="18" charset="0"/>
                <a:ea typeface="宋体" panose="02010600030101010101" pitchFamily="2" charset="-122"/>
              </a:rPr>
              <a:t>4.2 The Basic of Caches</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 name="矩形 5"/>
          <p:cNvSpPr/>
          <p:nvPr/>
        </p:nvSpPr>
        <p:spPr>
          <a:xfrm>
            <a:off x="188491" y="1121533"/>
            <a:ext cx="8690867" cy="1631216"/>
          </a:xfrm>
          <a:prstGeom prst="rect">
            <a:avLst/>
          </a:prstGeom>
        </p:spPr>
        <p:txBody>
          <a:bodyPr wrap="square">
            <a:spAutoFit/>
          </a:bodyPr>
          <a:lstStyle/>
          <a:p>
            <a:pPr marL="457200" indent="-457200" algn="just">
              <a:lnSpc>
                <a:spcPts val="2700"/>
              </a:lnSpc>
              <a:spcBef>
                <a:spcPts val="0"/>
              </a:spcBef>
              <a:spcAft>
                <a:spcPts val="600"/>
              </a:spcAft>
              <a:buFont typeface="Symbol" panose="05050102010706020507" pitchFamily="18" charset="2"/>
              <a:buChar char="¨"/>
            </a:pP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Figure 4.12</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 64-KB cache using four-word block. </a:t>
            </a:r>
          </a:p>
          <a:p>
            <a:pPr marL="457200" indent="-457200" algn="just">
              <a:lnSpc>
                <a:spcPts val="2700"/>
              </a:lnSpc>
              <a:spcBef>
                <a:spcPts val="0"/>
              </a:spcBef>
              <a:spcAft>
                <a:spcPts val="600"/>
              </a:spcAft>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 cache that holds </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64KB of data</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but </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with blocks of four words(16 bytes) each.</a:t>
            </a:r>
            <a:endPar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endParaRPr>
          </a:p>
          <a:p>
            <a:pPr marL="457200" indent="-457200" algn="just">
              <a:lnSpc>
                <a:spcPts val="2700"/>
              </a:lnSpc>
              <a:spcBef>
                <a:spcPts val="0"/>
              </a:spcBef>
              <a:spcAft>
                <a:spcPts val="600"/>
              </a:spcAft>
              <a:buFont typeface="Symbol" panose="05050102010706020507" pitchFamily="18" charset="2"/>
              <a:buChar char="¨"/>
            </a:pPr>
            <a:endPar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矩形 2"/>
          <p:cNvSpPr/>
          <p:nvPr/>
        </p:nvSpPr>
        <p:spPr>
          <a:xfrm>
            <a:off x="543351" y="2567611"/>
            <a:ext cx="2175967" cy="3637919"/>
          </a:xfrm>
          <a:prstGeom prst="rect">
            <a:avLst/>
          </a:prstGeom>
        </p:spPr>
        <p:txBody>
          <a:bodyPr wrap="square">
            <a:spAutoFit/>
          </a:bodyPr>
          <a:lstStyle/>
          <a:p>
            <a:pPr marL="342900" indent="-342900">
              <a:lnSpc>
                <a:spcPct val="90000"/>
              </a:lnSpc>
              <a:spcBef>
                <a:spcPct val="20000"/>
              </a:spcBef>
              <a:buFont typeface="Arial" panose="020B0604020202020204" pitchFamily="34" charset="0"/>
              <a:buChar char="•"/>
            </a:pPr>
            <a:r>
              <a:rPr lang="en-US" altLang="zh-CN" u="sng" dirty="0">
                <a:solidFill>
                  <a:srgbClr val="80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tag field</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16bits, </a:t>
            </a:r>
          </a:p>
          <a:p>
            <a:pPr marL="342900" indent="-342900">
              <a:lnSpc>
                <a:spcPct val="90000"/>
              </a:lnSpc>
              <a:spcBef>
                <a:spcPct val="20000"/>
              </a:spcBef>
              <a:buFont typeface="Arial" panose="020B0604020202020204" pitchFamily="34" charset="0"/>
              <a:buChar char="•"/>
            </a:pPr>
            <a:r>
              <a:rPr lang="en-US" altLang="zh-CN" u="sng" dirty="0">
                <a:solidFill>
                  <a:srgbClr val="80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index field</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12 bits, </a:t>
            </a:r>
          </a:p>
          <a:p>
            <a:pPr marL="342900" indent="-342900">
              <a:lnSpc>
                <a:spcPct val="90000"/>
              </a:lnSpc>
              <a:spcBef>
                <a:spcPct val="20000"/>
              </a:spcBef>
              <a:buFont typeface="Arial" panose="020B0604020202020204" pitchFamily="34" charset="0"/>
              <a:buChar char="•"/>
            </a:pPr>
            <a:r>
              <a:rPr lang="en-US" altLang="zh-CN" u="sng" dirty="0">
                <a:solidFill>
                  <a:srgbClr val="80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index block field</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2-bit (bit 3-2), </a:t>
            </a:r>
          </a:p>
          <a:p>
            <a:pPr marL="342900" indent="-342900">
              <a:lnSpc>
                <a:spcPct val="90000"/>
              </a:lnSpc>
              <a:spcBef>
                <a:spcPct val="20000"/>
              </a:spcBef>
              <a:buFont typeface="Arial" panose="020B0604020202020204" pitchFamily="34" charset="0"/>
              <a:buChar char="•"/>
            </a:pPr>
            <a:r>
              <a:rPr lang="en-US" altLang="zh-CN" u="sng" dirty="0">
                <a:solidFill>
                  <a:srgbClr val="80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select word</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4-to-1 multiplexor. </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0766" y="2282258"/>
            <a:ext cx="5657143" cy="4531118"/>
          </a:xfrm>
          <a:prstGeom prst="rect">
            <a:avLst/>
          </a:prstGeom>
        </p:spPr>
      </p:pic>
    </p:spTree>
    <p:extLst>
      <p:ext uri="{BB962C8B-B14F-4D97-AF65-F5344CB8AC3E}">
        <p14:creationId xmlns:p14="http://schemas.microsoft.com/office/powerpoint/2010/main" val="26764182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4268797" cy="479747"/>
          </a:xfrm>
        </p:spPr>
        <p:txBody>
          <a:bodyPr/>
          <a:lstStyle/>
          <a:p>
            <a:r>
              <a:rPr lang="en-US" altLang="zh-CN" sz="3200" dirty="0">
                <a:solidFill>
                  <a:srgbClr val="800000"/>
                </a:solidFill>
                <a:latin typeface="Times New Roman" panose="02020603050405020304" pitchFamily="18" charset="0"/>
                <a:ea typeface="宋体" panose="02010600030101010101" pitchFamily="2" charset="-122"/>
              </a:rPr>
              <a:t>4.2 The Basic of Caches</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 name="矩形 5"/>
          <p:cNvSpPr/>
          <p:nvPr/>
        </p:nvSpPr>
        <p:spPr>
          <a:xfrm>
            <a:off x="188491" y="1121533"/>
            <a:ext cx="8690867" cy="2849498"/>
          </a:xfrm>
          <a:prstGeom prst="rect">
            <a:avLst/>
          </a:prstGeom>
        </p:spPr>
        <p:txBody>
          <a:bodyPr wrap="square">
            <a:spAutoFit/>
          </a:bodyPr>
          <a:lstStyle/>
          <a:p>
            <a:pPr marL="457200" indent="-457200" algn="just">
              <a:lnSpc>
                <a:spcPts val="2900"/>
              </a:lnSpc>
              <a:spcBef>
                <a:spcPts val="0"/>
              </a:spcBef>
              <a:spcAft>
                <a:spcPts val="600"/>
              </a:spcAft>
              <a:buFont typeface="Symbol" panose="05050102010706020507" pitchFamily="18" charset="2"/>
              <a:buChar char="¨"/>
            </a:pP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An extra block index field </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is used to control the </a:t>
            </a: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multiplexor (</a:t>
            </a:r>
            <a:r>
              <a:rPr lang="zh-CN" altLang="en-US"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多路选择器</a:t>
            </a: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which selects the requested word from the four words in the indexed block.</a:t>
            </a:r>
          </a:p>
          <a:p>
            <a:pPr marL="457200" indent="-457200" algn="just">
              <a:lnSpc>
                <a:spcPts val="2900"/>
              </a:lnSpc>
              <a:spcBef>
                <a:spcPts val="0"/>
              </a:spcBef>
              <a:spcAft>
                <a:spcPts val="600"/>
              </a:spcAft>
              <a:buFont typeface="Symbol" panose="05050102010706020507" pitchFamily="18" charset="2"/>
              <a:buChar char="¨"/>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The total number of tags and valid bits in the cache with </a:t>
            </a: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a multiword block </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is smaller because </a:t>
            </a: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each tag and valid is used for four words</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p:txBody>
      </p:sp>
      <p:pic>
        <p:nvPicPr>
          <p:cNvPr id="4" name="图片 3"/>
          <p:cNvPicPr>
            <a:picLocks noChangeAspect="1"/>
          </p:cNvPicPr>
          <p:nvPr/>
        </p:nvPicPr>
        <p:blipFill>
          <a:blip r:embed="rId3"/>
          <a:stretch>
            <a:fillRect/>
          </a:stretch>
        </p:blipFill>
        <p:spPr>
          <a:xfrm>
            <a:off x="827584" y="3971031"/>
            <a:ext cx="7823572" cy="2160240"/>
          </a:xfrm>
          <a:prstGeom prst="rect">
            <a:avLst/>
          </a:prstGeom>
        </p:spPr>
      </p:pic>
    </p:spTree>
    <p:extLst>
      <p:ext uri="{BB962C8B-B14F-4D97-AF65-F5344CB8AC3E}">
        <p14:creationId xmlns:p14="http://schemas.microsoft.com/office/powerpoint/2010/main" val="437562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4268797" cy="479747"/>
          </a:xfrm>
        </p:spPr>
        <p:txBody>
          <a:bodyPr/>
          <a:lstStyle/>
          <a:p>
            <a:r>
              <a:rPr lang="en-US" altLang="zh-CN" sz="3200" dirty="0">
                <a:solidFill>
                  <a:srgbClr val="800000"/>
                </a:solidFill>
                <a:latin typeface="Times New Roman" panose="02020603050405020304" pitchFamily="18" charset="0"/>
                <a:ea typeface="宋体" panose="02010600030101010101" pitchFamily="2" charset="-122"/>
              </a:rPr>
              <a:t>4.2 The Basic of Caches</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 name="矩形 5"/>
          <p:cNvSpPr/>
          <p:nvPr/>
        </p:nvSpPr>
        <p:spPr>
          <a:xfrm>
            <a:off x="188491" y="1121533"/>
            <a:ext cx="8690867" cy="4721805"/>
          </a:xfrm>
          <a:prstGeom prst="rect">
            <a:avLst/>
          </a:prstGeom>
        </p:spPr>
        <p:txBody>
          <a:bodyPr wrap="square">
            <a:spAutoFit/>
          </a:bodyPr>
          <a:lstStyle/>
          <a:p>
            <a:pPr marL="457200" indent="-457200" algn="just">
              <a:lnSpc>
                <a:spcPts val="2900"/>
              </a:lnSpc>
              <a:spcBef>
                <a:spcPts val="0"/>
              </a:spcBef>
              <a:spcAft>
                <a:spcPts val="600"/>
              </a:spcAft>
              <a:buFont typeface="Symbol" panose="05050102010706020507" pitchFamily="18" charset="2"/>
              <a:buChar char="¨"/>
            </a:pP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The cache block number for a particular memory address:</a:t>
            </a:r>
          </a:p>
          <a:p>
            <a:pPr marL="457200" indent="-457200" algn="just">
              <a:lnSpc>
                <a:spcPts val="2900"/>
              </a:lnSpc>
              <a:spcBef>
                <a:spcPts val="0"/>
              </a:spcBef>
              <a:spcAft>
                <a:spcPts val="600"/>
              </a:spcAft>
              <a:buFont typeface="Symbol" panose="05050102010706020507" pitchFamily="18" charset="2"/>
              <a:buChar char="¨"/>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Can use the same mapping that used for a cache with a 1-word block:</a:t>
            </a:r>
          </a:p>
          <a:p>
            <a:pPr marL="457200" indent="-457200" algn="just">
              <a:lnSpc>
                <a:spcPts val="2900"/>
              </a:lnSpc>
              <a:spcBef>
                <a:spcPts val="0"/>
              </a:spcBef>
              <a:spcAft>
                <a:spcPts val="600"/>
              </a:spcAft>
              <a:buFont typeface="Symbol" panose="05050102010706020507" pitchFamily="18" charset="2"/>
              <a:buChar char="¨"/>
            </a:pPr>
            <a:endParaRPr lang="zh-CN" altLang="en-US"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algn="ctr">
              <a:lnSpc>
                <a:spcPts val="2900"/>
              </a:lnSpc>
              <a:spcBef>
                <a:spcPts val="0"/>
              </a:spcBef>
              <a:spcAft>
                <a:spcPts val="600"/>
              </a:spcAft>
            </a:pPr>
            <a:r>
              <a:rPr lang="zh-CN" altLang="en-US"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(Block address) modulo (number of cache blocks)</a:t>
            </a:r>
          </a:p>
          <a:p>
            <a:pPr algn="ctr">
              <a:lnSpc>
                <a:spcPts val="2900"/>
              </a:lnSpc>
              <a:spcBef>
                <a:spcPts val="0"/>
              </a:spcBef>
              <a:spcAft>
                <a:spcPts val="600"/>
              </a:spcAft>
            </a:pP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块地址</a:t>
            </a: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 modulo (cache</a:t>
            </a:r>
            <a:r>
              <a:rPr lang="zh-CN" altLang="en-US"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中块数量</a:t>
            </a: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a:t>
            </a:r>
          </a:p>
          <a:p>
            <a:pPr algn="ctr">
              <a:lnSpc>
                <a:spcPts val="2900"/>
              </a:lnSpc>
              <a:spcBef>
                <a:spcPts val="0"/>
              </a:spcBef>
              <a:spcAft>
                <a:spcPts val="600"/>
              </a:spcAft>
            </a:pPr>
            <a:endPar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457200" indent="-457200" algn="just">
              <a:lnSpc>
                <a:spcPts val="2900"/>
              </a:lnSpc>
              <a:spcBef>
                <a:spcPts val="0"/>
              </a:spcBef>
              <a:spcAft>
                <a:spcPts val="600"/>
              </a:spcAft>
              <a:buFont typeface="Symbol" panose="05050102010706020507" pitchFamily="18" charset="2"/>
              <a:buChar char="¨"/>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block address is simply the word address divided by the number of words in the block.</a:t>
            </a:r>
          </a:p>
          <a:p>
            <a:pPr marL="457200" indent="-457200" algn="just">
              <a:lnSpc>
                <a:spcPts val="2900"/>
              </a:lnSpc>
              <a:spcBef>
                <a:spcPts val="0"/>
              </a:spcBef>
              <a:spcAft>
                <a:spcPts val="600"/>
              </a:spcAft>
              <a:buFont typeface="Symbol" panose="05050102010706020507" pitchFamily="18" charset="2"/>
              <a:buChar char="¨"/>
            </a:pPr>
            <a:endPar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文本框 6"/>
              <p:cNvSpPr txBox="1"/>
              <p:nvPr/>
            </p:nvSpPr>
            <p:spPr>
              <a:xfrm>
                <a:off x="1115616" y="5512402"/>
                <a:ext cx="2712281" cy="8921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CN" sz="2800" i="1">
                              <a:solidFill>
                                <a:schemeClr val="tx1"/>
                              </a:solidFill>
                              <a:latin typeface="Cambria Math" panose="02040503050406030204" pitchFamily="18" charset="0"/>
                            </a:rPr>
                          </m:ctrlPr>
                        </m:fPr>
                        <m:num>
                          <m:r>
                            <a:rPr lang="en-US" altLang="zh-CN" sz="2800">
                              <a:solidFill>
                                <a:schemeClr val="tx1"/>
                              </a:solidFill>
                              <a:latin typeface="Cambria Math" panose="02040503050406030204" pitchFamily="18" charset="0"/>
                            </a:rPr>
                            <m:t>𝐁𝐲𝐭𝐞</m:t>
                          </m:r>
                          <m:r>
                            <a:rPr lang="en-US" altLang="zh-CN" sz="2800">
                              <a:solidFill>
                                <a:schemeClr val="tx1"/>
                              </a:solidFill>
                              <a:latin typeface="Cambria Math" panose="02040503050406030204" pitchFamily="18" charset="0"/>
                            </a:rPr>
                            <m:t> </m:t>
                          </m:r>
                          <m:r>
                            <a:rPr lang="en-US" altLang="zh-CN" sz="2800">
                              <a:solidFill>
                                <a:schemeClr val="tx1"/>
                              </a:solidFill>
                              <a:latin typeface="Cambria Math" panose="02040503050406030204" pitchFamily="18" charset="0"/>
                            </a:rPr>
                            <m:t>𝐚𝐝𝐝𝐫𝐞𝐬𝐬</m:t>
                          </m:r>
                        </m:num>
                        <m:den>
                          <m:r>
                            <a:rPr lang="en-US" altLang="zh-CN" sz="2800">
                              <a:solidFill>
                                <a:schemeClr val="tx1"/>
                              </a:solidFill>
                              <a:latin typeface="Cambria Math" panose="02040503050406030204" pitchFamily="18" charset="0"/>
                            </a:rPr>
                            <m:t>𝐁𝐲𝐭𝐞𝐬</m:t>
                          </m:r>
                          <m:r>
                            <a:rPr lang="en-US" altLang="zh-CN" sz="2800">
                              <a:solidFill>
                                <a:schemeClr val="tx1"/>
                              </a:solidFill>
                              <a:latin typeface="Cambria Math" panose="02040503050406030204" pitchFamily="18" charset="0"/>
                            </a:rPr>
                            <m:t> </m:t>
                          </m:r>
                          <m:r>
                            <a:rPr lang="en-US" altLang="zh-CN" sz="2800">
                              <a:solidFill>
                                <a:schemeClr val="tx1"/>
                              </a:solidFill>
                              <a:latin typeface="Cambria Math" panose="02040503050406030204" pitchFamily="18" charset="0"/>
                            </a:rPr>
                            <m:t>𝐩𝐞𝐫</m:t>
                          </m:r>
                          <m:r>
                            <a:rPr lang="en-US" altLang="zh-CN" sz="2800">
                              <a:solidFill>
                                <a:schemeClr val="tx1"/>
                              </a:solidFill>
                              <a:latin typeface="Cambria Math" panose="02040503050406030204" pitchFamily="18" charset="0"/>
                            </a:rPr>
                            <m:t> </m:t>
                          </m:r>
                          <m:r>
                            <a:rPr lang="en-US" altLang="zh-CN" sz="2800">
                              <a:solidFill>
                                <a:schemeClr val="tx1"/>
                              </a:solidFill>
                              <a:latin typeface="Cambria Math" panose="02040503050406030204" pitchFamily="18" charset="0"/>
                            </a:rPr>
                            <m:t>𝐛𝐥𝐨𝐜𝐤</m:t>
                          </m:r>
                        </m:den>
                      </m:f>
                    </m:oMath>
                  </m:oMathPara>
                </a14:m>
                <a:endParaRPr lang="zh-CN" altLang="en-US" sz="2800" dirty="0"/>
              </a:p>
            </p:txBody>
          </p:sp>
        </mc:Choice>
        <mc:Fallback xmlns="">
          <p:sp>
            <p:nvSpPr>
              <p:cNvPr id="7" name="文本框 6"/>
              <p:cNvSpPr txBox="1">
                <a:spLocks noRot="1" noChangeAspect="1" noMove="1" noResize="1" noEditPoints="1" noAdjustHandles="1" noChangeArrowheads="1" noChangeShapeType="1" noTextEdit="1"/>
              </p:cNvSpPr>
              <p:nvPr/>
            </p:nvSpPr>
            <p:spPr>
              <a:xfrm>
                <a:off x="1115616" y="5512402"/>
                <a:ext cx="2712281" cy="892167"/>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5292080" y="5512402"/>
                <a:ext cx="2898229" cy="8910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CN" sz="2800" i="1">
                              <a:solidFill>
                                <a:schemeClr val="tx1"/>
                              </a:solidFill>
                              <a:latin typeface="Cambria Math" panose="02040503050406030204" pitchFamily="18" charset="0"/>
                            </a:rPr>
                          </m:ctrlPr>
                        </m:fPr>
                        <m:num>
                          <m:r>
                            <a:rPr lang="en-US" altLang="zh-CN" sz="2800">
                              <a:solidFill>
                                <a:schemeClr val="tx1"/>
                              </a:solidFill>
                              <a:latin typeface="Cambria Math" panose="02040503050406030204" pitchFamily="18" charset="0"/>
                            </a:rPr>
                            <m:t>𝐖𝐨𝐫𝐝𝐬</m:t>
                          </m:r>
                          <m:r>
                            <a:rPr lang="en-US" altLang="zh-CN" sz="2800">
                              <a:solidFill>
                                <a:schemeClr val="tx1"/>
                              </a:solidFill>
                              <a:latin typeface="Cambria Math" panose="02040503050406030204" pitchFamily="18" charset="0"/>
                            </a:rPr>
                            <m:t> </m:t>
                          </m:r>
                          <m:r>
                            <a:rPr lang="en-US" altLang="zh-CN" sz="2800">
                              <a:solidFill>
                                <a:schemeClr val="tx1"/>
                              </a:solidFill>
                              <a:latin typeface="Cambria Math" panose="02040503050406030204" pitchFamily="18" charset="0"/>
                            </a:rPr>
                            <m:t>𝐚𝐝𝐝𝐫𝐞𝐬𝐬</m:t>
                          </m:r>
                        </m:num>
                        <m:den>
                          <m:r>
                            <a:rPr lang="en-US" altLang="zh-CN" sz="2800">
                              <a:solidFill>
                                <a:schemeClr val="tx1"/>
                              </a:solidFill>
                              <a:latin typeface="Cambria Math" panose="02040503050406030204" pitchFamily="18" charset="0"/>
                            </a:rPr>
                            <m:t>𝐖𝐨𝐫𝐝𝐬</m:t>
                          </m:r>
                          <m:r>
                            <a:rPr lang="en-US" altLang="zh-CN" sz="2800">
                              <a:solidFill>
                                <a:schemeClr val="tx1"/>
                              </a:solidFill>
                              <a:latin typeface="Cambria Math" panose="02040503050406030204" pitchFamily="18" charset="0"/>
                            </a:rPr>
                            <m:t> </m:t>
                          </m:r>
                          <m:r>
                            <a:rPr lang="en-US" altLang="zh-CN" sz="2800">
                              <a:solidFill>
                                <a:schemeClr val="tx1"/>
                              </a:solidFill>
                              <a:latin typeface="Cambria Math" panose="02040503050406030204" pitchFamily="18" charset="0"/>
                            </a:rPr>
                            <m:t>𝐩𝐞𝐫</m:t>
                          </m:r>
                          <m:r>
                            <a:rPr lang="en-US" altLang="zh-CN" sz="2800">
                              <a:solidFill>
                                <a:schemeClr val="tx1"/>
                              </a:solidFill>
                              <a:latin typeface="Cambria Math" panose="02040503050406030204" pitchFamily="18" charset="0"/>
                            </a:rPr>
                            <m:t> </m:t>
                          </m:r>
                          <m:r>
                            <a:rPr lang="en-US" altLang="zh-CN" sz="2800">
                              <a:solidFill>
                                <a:schemeClr val="tx1"/>
                              </a:solidFill>
                              <a:latin typeface="Cambria Math" panose="02040503050406030204" pitchFamily="18" charset="0"/>
                            </a:rPr>
                            <m:t>𝐛𝐥𝐨𝐜𝐤</m:t>
                          </m:r>
                        </m:den>
                      </m:f>
                    </m:oMath>
                  </m:oMathPara>
                </a14:m>
                <a:endParaRPr lang="zh-CN" altLang="en-US" sz="2800" dirty="0"/>
              </a:p>
            </p:txBody>
          </p:sp>
        </mc:Choice>
        <mc:Fallback xmlns="">
          <p:sp>
            <p:nvSpPr>
              <p:cNvPr id="8" name="文本框 7"/>
              <p:cNvSpPr txBox="1">
                <a:spLocks noRot="1" noChangeAspect="1" noMove="1" noResize="1" noEditPoints="1" noAdjustHandles="1" noChangeArrowheads="1" noChangeShapeType="1" noTextEdit="1"/>
              </p:cNvSpPr>
              <p:nvPr/>
            </p:nvSpPr>
            <p:spPr>
              <a:xfrm>
                <a:off x="5292080" y="5512402"/>
                <a:ext cx="2898229" cy="891013"/>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790315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4268797" cy="479747"/>
          </a:xfrm>
        </p:spPr>
        <p:txBody>
          <a:bodyPr/>
          <a:lstStyle/>
          <a:p>
            <a:r>
              <a:rPr lang="en-US" altLang="zh-CN" sz="3200" dirty="0">
                <a:solidFill>
                  <a:srgbClr val="800000"/>
                </a:solidFill>
                <a:latin typeface="Times New Roman" panose="02020603050405020304" pitchFamily="18" charset="0"/>
                <a:ea typeface="宋体" panose="02010600030101010101" pitchFamily="2" charset="-122"/>
              </a:rPr>
              <a:t>4.2 The Basic of Caches</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 name="矩形 5"/>
          <p:cNvSpPr/>
          <p:nvPr/>
        </p:nvSpPr>
        <p:spPr>
          <a:xfrm>
            <a:off x="188491" y="1121533"/>
            <a:ext cx="8690867" cy="3003386"/>
          </a:xfrm>
          <a:prstGeom prst="rect">
            <a:avLst/>
          </a:prstGeom>
        </p:spPr>
        <p:txBody>
          <a:bodyPr wrap="square">
            <a:spAutoFit/>
          </a:bodyPr>
          <a:lstStyle/>
          <a:p>
            <a:pPr marL="457200" indent="-457200" algn="just">
              <a:lnSpc>
                <a:spcPts val="2900"/>
              </a:lnSpc>
              <a:spcBef>
                <a:spcPts val="0"/>
              </a:spcBef>
              <a:spcAft>
                <a:spcPts val="600"/>
              </a:spcAft>
              <a:buFont typeface="Symbol" panose="05050102010706020507" pitchFamily="18" charset="2"/>
              <a:buChar char="¨"/>
            </a:pPr>
            <a:r>
              <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Example: </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 cache with </a:t>
            </a: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64 blocks </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and </a:t>
            </a: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a block size of 16 bytes</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What block number does </a:t>
            </a: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byte address 1200 </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map to?</a:t>
            </a:r>
          </a:p>
          <a:p>
            <a:pPr marL="457200" indent="-457200" algn="just">
              <a:lnSpc>
                <a:spcPts val="2900"/>
              </a:lnSpc>
              <a:spcBef>
                <a:spcPts val="0"/>
              </a:spcBef>
              <a:spcAft>
                <a:spcPts val="600"/>
              </a:spcAft>
              <a:buFont typeface="Symbol" panose="05050102010706020507" pitchFamily="18" charset="2"/>
              <a:buChar char="¨"/>
            </a:pPr>
            <a:r>
              <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Answer</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a:p>
            <a:pPr marL="457200" indent="-457200" algn="just">
              <a:lnSpc>
                <a:spcPts val="2900"/>
              </a:lnSpc>
              <a:spcBef>
                <a:spcPts val="0"/>
              </a:spcBef>
              <a:spcAft>
                <a:spcPts val="600"/>
              </a:spcAft>
              <a:buFont typeface="Symbol" panose="05050102010706020507" pitchFamily="18" charset="2"/>
              <a:buChar char="¨"/>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The block is given by: </a:t>
            </a:r>
          </a:p>
          <a:p>
            <a:pPr algn="ctr">
              <a:lnSpc>
                <a:spcPts val="2900"/>
              </a:lnSpc>
              <a:spcBef>
                <a:spcPts val="0"/>
              </a:spcBef>
              <a:spcAft>
                <a:spcPts val="600"/>
              </a:spcAft>
            </a:pP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 (Block address) modulo (Number of cache blocks)</a:t>
            </a:r>
          </a:p>
          <a:p>
            <a:pPr marL="457200" indent="-457200" algn="just">
              <a:lnSpc>
                <a:spcPts val="2900"/>
              </a:lnSpc>
              <a:spcBef>
                <a:spcPts val="0"/>
              </a:spcBef>
              <a:spcAft>
                <a:spcPts val="600"/>
              </a:spcAft>
              <a:buFont typeface="Symbol" panose="05050102010706020507" pitchFamily="18" charset="2"/>
              <a:buChar char="¨"/>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Where the address of block is:</a:t>
            </a:r>
            <a:endParaRPr lang="zh-CN" altLang="en-US"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文本框 1"/>
              <p:cNvSpPr txBox="1"/>
              <p:nvPr/>
            </p:nvSpPr>
            <p:spPr>
              <a:xfrm>
                <a:off x="3196015" y="4509120"/>
                <a:ext cx="2712281" cy="8921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CN" sz="2800" i="1">
                              <a:solidFill>
                                <a:schemeClr val="tx1"/>
                              </a:solidFill>
                              <a:latin typeface="Cambria Math" panose="02040503050406030204" pitchFamily="18" charset="0"/>
                            </a:rPr>
                          </m:ctrlPr>
                        </m:fPr>
                        <m:num>
                          <m:r>
                            <a:rPr lang="en-US" altLang="zh-CN" sz="2800">
                              <a:solidFill>
                                <a:schemeClr val="tx1"/>
                              </a:solidFill>
                              <a:latin typeface="Cambria Math" panose="02040503050406030204" pitchFamily="18" charset="0"/>
                            </a:rPr>
                            <m:t>𝐁𝐲𝐭𝐞</m:t>
                          </m:r>
                          <m:r>
                            <a:rPr lang="en-US" altLang="zh-CN" sz="2800">
                              <a:solidFill>
                                <a:schemeClr val="tx1"/>
                              </a:solidFill>
                              <a:latin typeface="Cambria Math" panose="02040503050406030204" pitchFamily="18" charset="0"/>
                            </a:rPr>
                            <m:t> </m:t>
                          </m:r>
                          <m:r>
                            <a:rPr lang="en-US" altLang="zh-CN" sz="2800">
                              <a:solidFill>
                                <a:schemeClr val="tx1"/>
                              </a:solidFill>
                              <a:latin typeface="Cambria Math" panose="02040503050406030204" pitchFamily="18" charset="0"/>
                            </a:rPr>
                            <m:t>𝐚𝐝𝐝𝐫𝐞𝐬𝐬</m:t>
                          </m:r>
                        </m:num>
                        <m:den>
                          <m:r>
                            <a:rPr lang="en-US" altLang="zh-CN" sz="2800">
                              <a:solidFill>
                                <a:schemeClr val="tx1"/>
                              </a:solidFill>
                              <a:latin typeface="Cambria Math" panose="02040503050406030204" pitchFamily="18" charset="0"/>
                            </a:rPr>
                            <m:t>𝐁𝐲𝐭𝐞𝐬</m:t>
                          </m:r>
                          <m:r>
                            <a:rPr lang="en-US" altLang="zh-CN" sz="2800">
                              <a:solidFill>
                                <a:schemeClr val="tx1"/>
                              </a:solidFill>
                              <a:latin typeface="Cambria Math" panose="02040503050406030204" pitchFamily="18" charset="0"/>
                            </a:rPr>
                            <m:t> </m:t>
                          </m:r>
                          <m:r>
                            <a:rPr lang="en-US" altLang="zh-CN" sz="2800">
                              <a:solidFill>
                                <a:schemeClr val="tx1"/>
                              </a:solidFill>
                              <a:latin typeface="Cambria Math" panose="02040503050406030204" pitchFamily="18" charset="0"/>
                            </a:rPr>
                            <m:t>𝐩𝐞𝐫</m:t>
                          </m:r>
                          <m:r>
                            <a:rPr lang="en-US" altLang="zh-CN" sz="2800">
                              <a:solidFill>
                                <a:schemeClr val="tx1"/>
                              </a:solidFill>
                              <a:latin typeface="Cambria Math" panose="02040503050406030204" pitchFamily="18" charset="0"/>
                            </a:rPr>
                            <m:t> </m:t>
                          </m:r>
                          <m:r>
                            <a:rPr lang="en-US" altLang="zh-CN" sz="2800">
                              <a:solidFill>
                                <a:schemeClr val="tx1"/>
                              </a:solidFill>
                              <a:latin typeface="Cambria Math" panose="02040503050406030204" pitchFamily="18" charset="0"/>
                            </a:rPr>
                            <m:t>𝐛𝐥𝐨𝐜𝐤</m:t>
                          </m:r>
                        </m:den>
                      </m:f>
                    </m:oMath>
                  </m:oMathPara>
                </a14:m>
                <a:endParaRPr lang="zh-CN" altLang="en-US" sz="2800" dirty="0"/>
              </a:p>
            </p:txBody>
          </p:sp>
        </mc:Choice>
        <mc:Fallback xmlns="">
          <p:sp>
            <p:nvSpPr>
              <p:cNvPr id="2" name="文本框 1"/>
              <p:cNvSpPr txBox="1">
                <a:spLocks noRot="1" noChangeAspect="1" noMove="1" noResize="1" noEditPoints="1" noAdjustHandles="1" noChangeArrowheads="1" noChangeShapeType="1" noTextEdit="1"/>
              </p:cNvSpPr>
              <p:nvPr/>
            </p:nvSpPr>
            <p:spPr>
              <a:xfrm>
                <a:off x="3196015" y="4509120"/>
                <a:ext cx="2712281" cy="892167"/>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124235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4268797" cy="479747"/>
          </a:xfrm>
        </p:spPr>
        <p:txBody>
          <a:bodyPr/>
          <a:lstStyle/>
          <a:p>
            <a:r>
              <a:rPr lang="en-US" altLang="zh-CN" sz="3200" dirty="0">
                <a:solidFill>
                  <a:srgbClr val="800000"/>
                </a:solidFill>
                <a:latin typeface="Times New Roman" panose="02020603050405020304" pitchFamily="18" charset="0"/>
                <a:ea typeface="宋体" panose="02010600030101010101" pitchFamily="2" charset="-122"/>
              </a:rPr>
              <a:t>4.2 The Basic of Caches</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 name="矩形 5"/>
          <p:cNvSpPr/>
          <p:nvPr/>
        </p:nvSpPr>
        <p:spPr>
          <a:xfrm>
            <a:off x="188491" y="1121533"/>
            <a:ext cx="8690867" cy="4349909"/>
          </a:xfrm>
          <a:prstGeom prst="rect">
            <a:avLst/>
          </a:prstGeom>
        </p:spPr>
        <p:txBody>
          <a:bodyPr wrap="square">
            <a:spAutoFit/>
          </a:bodyPr>
          <a:lstStyle/>
          <a:p>
            <a:pPr marL="457200" indent="-457200" algn="just">
              <a:lnSpc>
                <a:spcPts val="2900"/>
              </a:lnSpc>
              <a:spcBef>
                <a:spcPts val="0"/>
              </a:spcBef>
              <a:spcAft>
                <a:spcPts val="600"/>
              </a:spcAft>
              <a:buFont typeface="Symbol" panose="05050102010706020507" pitchFamily="18" charset="2"/>
              <a:buChar char="¨"/>
            </a:pPr>
            <a:r>
              <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Answer</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a:p>
            <a:pPr marL="457200" indent="-457200" algn="just">
              <a:lnSpc>
                <a:spcPts val="2900"/>
              </a:lnSpc>
              <a:spcBef>
                <a:spcPts val="0"/>
              </a:spcBef>
              <a:spcAft>
                <a:spcPts val="600"/>
              </a:spcAft>
              <a:buFont typeface="Symbol" panose="05050102010706020507" pitchFamily="18" charset="2"/>
              <a:buChar char="¨"/>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Thus, with 16 bytes per block, byte address 1200 is block address:</a:t>
            </a:r>
          </a:p>
          <a:p>
            <a:pPr marL="457200" indent="-457200" algn="just">
              <a:lnSpc>
                <a:spcPts val="2900"/>
              </a:lnSpc>
              <a:spcBef>
                <a:spcPts val="0"/>
              </a:spcBef>
              <a:spcAft>
                <a:spcPts val="600"/>
              </a:spcAft>
              <a:buFont typeface="Symbol" panose="05050102010706020507" pitchFamily="18" charset="2"/>
              <a:buChar char="¨"/>
            </a:pPr>
            <a:endPar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457200" indent="-457200" algn="just">
              <a:lnSpc>
                <a:spcPts val="2900"/>
              </a:lnSpc>
              <a:spcBef>
                <a:spcPts val="0"/>
              </a:spcBef>
              <a:spcAft>
                <a:spcPts val="600"/>
              </a:spcAft>
              <a:buFont typeface="Symbol" panose="05050102010706020507" pitchFamily="18" charset="2"/>
              <a:buChar char="¨"/>
            </a:pPr>
            <a:endPar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457200" indent="-457200" algn="just">
              <a:lnSpc>
                <a:spcPts val="2900"/>
              </a:lnSpc>
              <a:spcBef>
                <a:spcPts val="0"/>
              </a:spcBef>
              <a:spcAft>
                <a:spcPts val="600"/>
              </a:spcAft>
              <a:buFont typeface="Symbol" panose="05050102010706020507" pitchFamily="18" charset="2"/>
              <a:buChar char="¨"/>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Which maps to </a:t>
            </a: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block number (75 modulo 64) = 11</a:t>
            </a:r>
          </a:p>
          <a:p>
            <a:pPr marL="457200" indent="-457200" algn="just">
              <a:lnSpc>
                <a:spcPts val="2900"/>
              </a:lnSpc>
              <a:spcBef>
                <a:spcPts val="0"/>
              </a:spcBef>
              <a:spcAft>
                <a:spcPts val="600"/>
              </a:spcAft>
              <a:buFont typeface="Symbol" panose="05050102010706020507" pitchFamily="18" charset="2"/>
              <a:buChar char="¨"/>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This block address is the block containing all addresses between</a:t>
            </a:r>
          </a:p>
          <a:p>
            <a:pPr marL="457200" indent="-457200" algn="just">
              <a:lnSpc>
                <a:spcPts val="2900"/>
              </a:lnSpc>
              <a:spcBef>
                <a:spcPts val="0"/>
              </a:spcBef>
              <a:spcAft>
                <a:spcPts val="600"/>
              </a:spcAft>
              <a:buFont typeface="Symbol" panose="05050102010706020507" pitchFamily="18" charset="2"/>
              <a:buChar char="¨"/>
            </a:pPr>
            <a:endPar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endParaRPr>
          </a:p>
          <a:p>
            <a:pPr marL="457200" indent="-457200" algn="just">
              <a:lnSpc>
                <a:spcPts val="2900"/>
              </a:lnSpc>
              <a:spcBef>
                <a:spcPts val="0"/>
              </a:spcBef>
              <a:spcAft>
                <a:spcPts val="600"/>
              </a:spcAft>
              <a:buFont typeface="Symbol" panose="05050102010706020507" pitchFamily="18" charset="2"/>
              <a:buChar char="¨"/>
            </a:pPr>
            <a:endPar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文本框 1"/>
              <p:cNvSpPr txBox="1"/>
              <p:nvPr/>
            </p:nvSpPr>
            <p:spPr>
              <a:xfrm>
                <a:off x="3506483" y="2279780"/>
                <a:ext cx="2131033" cy="9588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2800" b="1" i="1" smtClean="0">
                              <a:solidFill>
                                <a:schemeClr val="tx1"/>
                              </a:solidFill>
                              <a:latin typeface="Cambria Math" panose="02040503050406030204" pitchFamily="18" charset="0"/>
                            </a:rPr>
                          </m:ctrlPr>
                        </m:dPr>
                        <m:e>
                          <m:f>
                            <m:fPr>
                              <m:ctrlPr>
                                <a:rPr lang="en-US" altLang="zh-CN" sz="2800" i="1">
                                  <a:solidFill>
                                    <a:schemeClr val="tx1"/>
                                  </a:solidFill>
                                  <a:latin typeface="Cambria Math" panose="02040503050406030204" pitchFamily="18" charset="0"/>
                                </a:rPr>
                              </m:ctrlPr>
                            </m:fPr>
                            <m:num>
                              <m:r>
                                <a:rPr lang="en-US" altLang="zh-CN" sz="2800">
                                  <a:solidFill>
                                    <a:schemeClr val="tx1"/>
                                  </a:solidFill>
                                  <a:latin typeface="Cambria Math" panose="02040503050406030204" pitchFamily="18" charset="0"/>
                                </a:rPr>
                                <m:t>𝟏𝟐𝟎𝟎</m:t>
                              </m:r>
                            </m:num>
                            <m:den>
                              <m:r>
                                <a:rPr lang="en-US" altLang="zh-CN" sz="2800">
                                  <a:solidFill>
                                    <a:schemeClr val="tx1"/>
                                  </a:solidFill>
                                  <a:latin typeface="Cambria Math" panose="02040503050406030204" pitchFamily="18" charset="0"/>
                                </a:rPr>
                                <m:t>𝟏𝟔</m:t>
                              </m:r>
                            </m:den>
                          </m:f>
                        </m:e>
                      </m:d>
                      <m:r>
                        <a:rPr lang="en-US" altLang="zh-CN" sz="2800" b="1" i="1" smtClean="0">
                          <a:solidFill>
                            <a:schemeClr val="tx1"/>
                          </a:solidFill>
                          <a:latin typeface="Cambria Math" panose="02040503050406030204" pitchFamily="18" charset="0"/>
                        </a:rPr>
                        <m:t>=</m:t>
                      </m:r>
                      <m:r>
                        <a:rPr lang="en-US" altLang="zh-CN" sz="2800" b="1" i="1" smtClean="0">
                          <a:solidFill>
                            <a:schemeClr val="tx1"/>
                          </a:solidFill>
                          <a:latin typeface="Cambria Math" panose="02040503050406030204" pitchFamily="18" charset="0"/>
                        </a:rPr>
                        <m:t>𝟕𝟓</m:t>
                      </m:r>
                    </m:oMath>
                  </m:oMathPara>
                </a14:m>
                <a:endParaRPr lang="zh-CN" altLang="en-US" sz="2800" dirty="0"/>
              </a:p>
            </p:txBody>
          </p:sp>
        </mc:Choice>
        <mc:Fallback xmlns="">
          <p:sp>
            <p:nvSpPr>
              <p:cNvPr id="2" name="文本框 1"/>
              <p:cNvSpPr txBox="1">
                <a:spLocks noRot="1" noChangeAspect="1" noMove="1" noResize="1" noEditPoints="1" noAdjustHandles="1" noChangeArrowheads="1" noChangeShapeType="1" noTextEdit="1"/>
              </p:cNvSpPr>
              <p:nvPr/>
            </p:nvSpPr>
            <p:spPr>
              <a:xfrm>
                <a:off x="3506483" y="2279780"/>
                <a:ext cx="2131033" cy="95885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1972347" y="4503069"/>
                <a:ext cx="5159618" cy="8218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dirty="0" smtClean="0">
                              <a:solidFill>
                                <a:schemeClr val="tx1"/>
                              </a:solidFill>
                              <a:latin typeface="Cambria Math" panose="02040503050406030204" pitchFamily="18" charset="0"/>
                              <a:ea typeface="Cambria Math" panose="02040503050406030204" pitchFamily="18" charset="0"/>
                            </a:rPr>
                          </m:ctrlPr>
                        </m:dPr>
                        <m:e>
                          <m:f>
                            <m:fPr>
                              <m:ctrlPr>
                                <a:rPr lang="en-US" altLang="zh-CN" i="1">
                                  <a:solidFill>
                                    <a:schemeClr val="tx1"/>
                                  </a:solidFill>
                                  <a:latin typeface="Cambria Math" panose="02040503050406030204" pitchFamily="18" charset="0"/>
                                </a:rPr>
                              </m:ctrlPr>
                            </m:fPr>
                            <m:num>
                              <m:r>
                                <a:rPr lang="en-US" altLang="zh-CN">
                                  <a:solidFill>
                                    <a:schemeClr val="tx1"/>
                                  </a:solidFill>
                                  <a:latin typeface="Cambria Math" panose="02040503050406030204" pitchFamily="18" charset="0"/>
                                </a:rPr>
                                <m:t>𝐁𝐲𝐭𝐞</m:t>
                              </m:r>
                              <m:r>
                                <a:rPr lang="en-US" altLang="zh-CN">
                                  <a:solidFill>
                                    <a:schemeClr val="tx1"/>
                                  </a:solidFill>
                                  <a:latin typeface="Cambria Math" panose="02040503050406030204" pitchFamily="18" charset="0"/>
                                </a:rPr>
                                <m:t> </m:t>
                              </m:r>
                              <m:r>
                                <a:rPr lang="en-US" altLang="zh-CN">
                                  <a:solidFill>
                                    <a:schemeClr val="tx1"/>
                                  </a:solidFill>
                                  <a:latin typeface="Cambria Math" panose="02040503050406030204" pitchFamily="18" charset="0"/>
                                </a:rPr>
                                <m:t>𝐚𝐝𝐝𝐫𝐞𝐬𝐬</m:t>
                              </m:r>
                            </m:num>
                            <m:den>
                              <m:r>
                                <a:rPr lang="en-US" altLang="zh-CN">
                                  <a:solidFill>
                                    <a:schemeClr val="tx1"/>
                                  </a:solidFill>
                                  <a:latin typeface="Cambria Math" panose="02040503050406030204" pitchFamily="18" charset="0"/>
                                </a:rPr>
                                <m:t>𝐁𝐲𝐭𝐞𝐬</m:t>
                              </m:r>
                              <m:r>
                                <a:rPr lang="en-US" altLang="zh-CN">
                                  <a:solidFill>
                                    <a:schemeClr val="tx1"/>
                                  </a:solidFill>
                                  <a:latin typeface="Cambria Math" panose="02040503050406030204" pitchFamily="18" charset="0"/>
                                </a:rPr>
                                <m:t> </m:t>
                              </m:r>
                              <m:r>
                                <a:rPr lang="en-US" altLang="zh-CN">
                                  <a:solidFill>
                                    <a:schemeClr val="tx1"/>
                                  </a:solidFill>
                                  <a:latin typeface="Cambria Math" panose="02040503050406030204" pitchFamily="18" charset="0"/>
                                </a:rPr>
                                <m:t>𝐩𝐞𝐫</m:t>
                              </m:r>
                              <m:r>
                                <a:rPr lang="en-US" altLang="zh-CN">
                                  <a:solidFill>
                                    <a:schemeClr val="tx1"/>
                                  </a:solidFill>
                                  <a:latin typeface="Cambria Math" panose="02040503050406030204" pitchFamily="18" charset="0"/>
                                </a:rPr>
                                <m:t> </m:t>
                              </m:r>
                              <m:r>
                                <a:rPr lang="en-US" altLang="zh-CN">
                                  <a:solidFill>
                                    <a:schemeClr val="tx1"/>
                                  </a:solidFill>
                                  <a:latin typeface="Cambria Math" panose="02040503050406030204" pitchFamily="18" charset="0"/>
                                </a:rPr>
                                <m:t>𝐛𝐥𝐨𝐜𝐤</m:t>
                              </m:r>
                            </m:den>
                          </m:f>
                        </m:e>
                      </m:d>
                      <m:r>
                        <a:rPr lang="en-US" altLang="zh-CN" i="1" dirty="0" smtClean="0">
                          <a:solidFill>
                            <a:schemeClr val="tx1"/>
                          </a:solidFill>
                          <a:latin typeface="Cambria Math" panose="02040503050406030204" pitchFamily="18" charset="0"/>
                          <a:ea typeface="Cambria Math" panose="02040503050406030204" pitchFamily="18" charset="0"/>
                        </a:rPr>
                        <m:t>×</m:t>
                      </m:r>
                      <m:r>
                        <a:rPr lang="en-US" altLang="zh-CN" b="1" i="0" dirty="0" smtClean="0">
                          <a:solidFill>
                            <a:schemeClr val="tx1"/>
                          </a:solidFill>
                          <a:latin typeface="Cambria Math" panose="02040503050406030204" pitchFamily="18" charset="0"/>
                          <a:ea typeface="Cambria Math" panose="02040503050406030204" pitchFamily="18" charset="0"/>
                        </a:rPr>
                        <m:t>𝐁𝐲𝐭𝐞𝐬</m:t>
                      </m:r>
                      <m:r>
                        <a:rPr lang="en-US" altLang="zh-CN" b="1" i="0" dirty="0" smtClean="0">
                          <a:solidFill>
                            <a:schemeClr val="tx1"/>
                          </a:solidFill>
                          <a:latin typeface="Cambria Math" panose="02040503050406030204" pitchFamily="18" charset="0"/>
                          <a:ea typeface="Cambria Math" panose="02040503050406030204" pitchFamily="18" charset="0"/>
                        </a:rPr>
                        <m:t> </m:t>
                      </m:r>
                      <m:r>
                        <a:rPr lang="en-US" altLang="zh-CN" b="1" i="0" dirty="0" smtClean="0">
                          <a:solidFill>
                            <a:schemeClr val="tx1"/>
                          </a:solidFill>
                          <a:latin typeface="Cambria Math" panose="02040503050406030204" pitchFamily="18" charset="0"/>
                          <a:ea typeface="Cambria Math" panose="02040503050406030204" pitchFamily="18" charset="0"/>
                        </a:rPr>
                        <m:t>𝐩𝐞𝐫</m:t>
                      </m:r>
                      <m:r>
                        <a:rPr lang="en-US" altLang="zh-CN" b="1" i="0" dirty="0" smtClean="0">
                          <a:solidFill>
                            <a:schemeClr val="tx1"/>
                          </a:solidFill>
                          <a:latin typeface="Cambria Math" panose="02040503050406030204" pitchFamily="18" charset="0"/>
                          <a:ea typeface="Cambria Math" panose="02040503050406030204" pitchFamily="18" charset="0"/>
                        </a:rPr>
                        <m:t> </m:t>
                      </m:r>
                      <m:r>
                        <a:rPr lang="en-US" altLang="zh-CN" b="1" i="0" dirty="0" smtClean="0">
                          <a:solidFill>
                            <a:schemeClr val="tx1"/>
                          </a:solidFill>
                          <a:latin typeface="Cambria Math" panose="02040503050406030204" pitchFamily="18" charset="0"/>
                          <a:ea typeface="Cambria Math" panose="02040503050406030204" pitchFamily="18" charset="0"/>
                        </a:rPr>
                        <m:t>𝐛𝐥𝐨𝐜𝐤</m:t>
                      </m:r>
                    </m:oMath>
                  </m:oMathPara>
                </a14:m>
                <a:endParaRPr lang="zh-CN" altLang="en-US" dirty="0">
                  <a:solidFill>
                    <a:schemeClr val="tx1"/>
                  </a:solidFill>
                </a:endParaRPr>
              </a:p>
            </p:txBody>
          </p:sp>
        </mc:Choice>
        <mc:Fallback xmlns="">
          <p:sp>
            <p:nvSpPr>
              <p:cNvPr id="8" name="文本框 7"/>
              <p:cNvSpPr txBox="1">
                <a:spLocks noRot="1" noChangeAspect="1" noMove="1" noResize="1" noEditPoints="1" noAdjustHandles="1" noChangeArrowheads="1" noChangeShapeType="1" noTextEdit="1"/>
              </p:cNvSpPr>
              <p:nvPr/>
            </p:nvSpPr>
            <p:spPr>
              <a:xfrm>
                <a:off x="1972347" y="4503069"/>
                <a:ext cx="5159618" cy="82189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183627" y="5774001"/>
                <a:ext cx="8573565" cy="8217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dirty="0">
                              <a:solidFill>
                                <a:schemeClr val="tx1"/>
                              </a:solidFill>
                              <a:latin typeface="Cambria Math" panose="02040503050406030204" pitchFamily="18" charset="0"/>
                              <a:ea typeface="Cambria Math" panose="02040503050406030204" pitchFamily="18" charset="0"/>
                            </a:rPr>
                          </m:ctrlPr>
                        </m:dPr>
                        <m:e>
                          <m:f>
                            <m:fPr>
                              <m:ctrlPr>
                                <a:rPr lang="en-US" altLang="zh-CN" i="1">
                                  <a:solidFill>
                                    <a:schemeClr val="tx1"/>
                                  </a:solidFill>
                                  <a:latin typeface="Cambria Math" panose="02040503050406030204" pitchFamily="18" charset="0"/>
                                </a:rPr>
                              </m:ctrlPr>
                            </m:fPr>
                            <m:num>
                              <m:r>
                                <a:rPr lang="en-US" altLang="zh-CN">
                                  <a:solidFill>
                                    <a:schemeClr val="tx1"/>
                                  </a:solidFill>
                                  <a:latin typeface="Cambria Math" panose="02040503050406030204" pitchFamily="18" charset="0"/>
                                </a:rPr>
                                <m:t>𝐁𝐲𝐭𝐞</m:t>
                              </m:r>
                              <m:r>
                                <a:rPr lang="en-US" altLang="zh-CN">
                                  <a:solidFill>
                                    <a:schemeClr val="tx1"/>
                                  </a:solidFill>
                                  <a:latin typeface="Cambria Math" panose="02040503050406030204" pitchFamily="18" charset="0"/>
                                </a:rPr>
                                <m:t> </m:t>
                              </m:r>
                              <m:r>
                                <a:rPr lang="en-US" altLang="zh-CN">
                                  <a:solidFill>
                                    <a:schemeClr val="tx1"/>
                                  </a:solidFill>
                                  <a:latin typeface="Cambria Math" panose="02040503050406030204" pitchFamily="18" charset="0"/>
                                </a:rPr>
                                <m:t>𝐚𝐝𝐝𝐫𝐞𝐬𝐬</m:t>
                              </m:r>
                            </m:num>
                            <m:den>
                              <m:r>
                                <a:rPr lang="en-US" altLang="zh-CN">
                                  <a:solidFill>
                                    <a:schemeClr val="tx1"/>
                                  </a:solidFill>
                                  <a:latin typeface="Cambria Math" panose="02040503050406030204" pitchFamily="18" charset="0"/>
                                </a:rPr>
                                <m:t>𝐁𝐲𝐭𝐞𝐬</m:t>
                              </m:r>
                              <m:r>
                                <a:rPr lang="en-US" altLang="zh-CN">
                                  <a:solidFill>
                                    <a:schemeClr val="tx1"/>
                                  </a:solidFill>
                                  <a:latin typeface="Cambria Math" panose="02040503050406030204" pitchFamily="18" charset="0"/>
                                </a:rPr>
                                <m:t> </m:t>
                              </m:r>
                              <m:r>
                                <a:rPr lang="en-US" altLang="zh-CN">
                                  <a:solidFill>
                                    <a:schemeClr val="tx1"/>
                                  </a:solidFill>
                                  <a:latin typeface="Cambria Math" panose="02040503050406030204" pitchFamily="18" charset="0"/>
                                </a:rPr>
                                <m:t>𝐩𝐞𝐫</m:t>
                              </m:r>
                              <m:r>
                                <a:rPr lang="en-US" altLang="zh-CN">
                                  <a:solidFill>
                                    <a:schemeClr val="tx1"/>
                                  </a:solidFill>
                                  <a:latin typeface="Cambria Math" panose="02040503050406030204" pitchFamily="18" charset="0"/>
                                </a:rPr>
                                <m:t> </m:t>
                              </m:r>
                              <m:r>
                                <a:rPr lang="en-US" altLang="zh-CN">
                                  <a:solidFill>
                                    <a:schemeClr val="tx1"/>
                                  </a:solidFill>
                                  <a:latin typeface="Cambria Math" panose="02040503050406030204" pitchFamily="18" charset="0"/>
                                </a:rPr>
                                <m:t>𝐛𝐥𝐨𝐜𝐤</m:t>
                              </m:r>
                            </m:den>
                          </m:f>
                        </m:e>
                      </m:d>
                      <m:r>
                        <a:rPr lang="en-US" altLang="zh-CN" i="1" dirty="0" smtClean="0">
                          <a:solidFill>
                            <a:schemeClr val="tx1"/>
                          </a:solidFill>
                          <a:latin typeface="Cambria Math" panose="02040503050406030204" pitchFamily="18" charset="0"/>
                          <a:ea typeface="Cambria Math" panose="02040503050406030204" pitchFamily="18" charset="0"/>
                        </a:rPr>
                        <m:t>×</m:t>
                      </m:r>
                      <m:r>
                        <a:rPr lang="en-US" altLang="zh-CN" b="1" i="0" dirty="0" smtClean="0">
                          <a:solidFill>
                            <a:schemeClr val="tx1"/>
                          </a:solidFill>
                          <a:latin typeface="Cambria Math" panose="02040503050406030204" pitchFamily="18" charset="0"/>
                          <a:ea typeface="Cambria Math" panose="02040503050406030204" pitchFamily="18" charset="0"/>
                        </a:rPr>
                        <m:t>𝐁𝐲𝐭𝐞𝐬</m:t>
                      </m:r>
                      <m:r>
                        <a:rPr lang="en-US" altLang="zh-CN" b="1" i="0" dirty="0" smtClean="0">
                          <a:solidFill>
                            <a:schemeClr val="tx1"/>
                          </a:solidFill>
                          <a:latin typeface="Cambria Math" panose="02040503050406030204" pitchFamily="18" charset="0"/>
                          <a:ea typeface="Cambria Math" panose="02040503050406030204" pitchFamily="18" charset="0"/>
                        </a:rPr>
                        <m:t> </m:t>
                      </m:r>
                      <m:r>
                        <a:rPr lang="en-US" altLang="zh-CN" b="1" i="0" dirty="0" smtClean="0">
                          <a:solidFill>
                            <a:schemeClr val="tx1"/>
                          </a:solidFill>
                          <a:latin typeface="Cambria Math" panose="02040503050406030204" pitchFamily="18" charset="0"/>
                          <a:ea typeface="Cambria Math" panose="02040503050406030204" pitchFamily="18" charset="0"/>
                        </a:rPr>
                        <m:t>𝐩𝐞𝐫</m:t>
                      </m:r>
                      <m:r>
                        <a:rPr lang="en-US" altLang="zh-CN" b="1" i="0" dirty="0" smtClean="0">
                          <a:solidFill>
                            <a:schemeClr val="tx1"/>
                          </a:solidFill>
                          <a:latin typeface="Cambria Math" panose="02040503050406030204" pitchFamily="18" charset="0"/>
                          <a:ea typeface="Cambria Math" panose="02040503050406030204" pitchFamily="18" charset="0"/>
                        </a:rPr>
                        <m:t> </m:t>
                      </m:r>
                      <m:r>
                        <a:rPr lang="en-US" altLang="zh-CN" b="1" i="0" dirty="0" smtClean="0">
                          <a:solidFill>
                            <a:schemeClr val="tx1"/>
                          </a:solidFill>
                          <a:latin typeface="Cambria Math" panose="02040503050406030204" pitchFamily="18" charset="0"/>
                          <a:ea typeface="Cambria Math" panose="02040503050406030204" pitchFamily="18" charset="0"/>
                        </a:rPr>
                        <m:t>𝐛𝐥𝐨𝐜𝐤</m:t>
                      </m:r>
                      <m:r>
                        <a:rPr lang="en-US" altLang="zh-CN" b="1" i="0" dirty="0" smtClean="0">
                          <a:solidFill>
                            <a:schemeClr val="tx1"/>
                          </a:solidFill>
                          <a:latin typeface="Cambria Math" panose="02040503050406030204" pitchFamily="18" charset="0"/>
                          <a:ea typeface="Cambria Math" panose="02040503050406030204" pitchFamily="18" charset="0"/>
                        </a:rPr>
                        <m:t>+(</m:t>
                      </m:r>
                      <m:r>
                        <a:rPr lang="en-US" altLang="zh-CN" dirty="0">
                          <a:solidFill>
                            <a:schemeClr val="tx1"/>
                          </a:solidFill>
                          <a:latin typeface="Cambria Math" panose="02040503050406030204" pitchFamily="18" charset="0"/>
                          <a:ea typeface="Cambria Math" panose="02040503050406030204" pitchFamily="18" charset="0"/>
                        </a:rPr>
                        <m:t>𝐁𝐲𝐭𝐞𝐬</m:t>
                      </m:r>
                      <m:r>
                        <a:rPr lang="en-US" altLang="zh-CN" dirty="0">
                          <a:solidFill>
                            <a:schemeClr val="tx1"/>
                          </a:solidFill>
                          <a:latin typeface="Cambria Math" panose="02040503050406030204" pitchFamily="18" charset="0"/>
                          <a:ea typeface="Cambria Math" panose="02040503050406030204" pitchFamily="18" charset="0"/>
                        </a:rPr>
                        <m:t> </m:t>
                      </m:r>
                      <m:r>
                        <a:rPr lang="en-US" altLang="zh-CN" dirty="0">
                          <a:solidFill>
                            <a:schemeClr val="tx1"/>
                          </a:solidFill>
                          <a:latin typeface="Cambria Math" panose="02040503050406030204" pitchFamily="18" charset="0"/>
                          <a:ea typeface="Cambria Math" panose="02040503050406030204" pitchFamily="18" charset="0"/>
                        </a:rPr>
                        <m:t>𝐩𝐞𝐫</m:t>
                      </m:r>
                      <m:r>
                        <a:rPr lang="en-US" altLang="zh-CN" dirty="0">
                          <a:solidFill>
                            <a:schemeClr val="tx1"/>
                          </a:solidFill>
                          <a:latin typeface="Cambria Math" panose="02040503050406030204" pitchFamily="18" charset="0"/>
                          <a:ea typeface="Cambria Math" panose="02040503050406030204" pitchFamily="18" charset="0"/>
                        </a:rPr>
                        <m:t> </m:t>
                      </m:r>
                      <m:r>
                        <a:rPr lang="en-US" altLang="zh-CN" dirty="0">
                          <a:solidFill>
                            <a:schemeClr val="tx1"/>
                          </a:solidFill>
                          <a:latin typeface="Cambria Math" panose="02040503050406030204" pitchFamily="18" charset="0"/>
                          <a:ea typeface="Cambria Math" panose="02040503050406030204" pitchFamily="18" charset="0"/>
                        </a:rPr>
                        <m:t>𝐛𝐥𝐨𝐜𝐤</m:t>
                      </m:r>
                      <m:r>
                        <a:rPr lang="en-US" altLang="zh-CN" b="1" i="0" dirty="0" smtClean="0">
                          <a:solidFill>
                            <a:schemeClr val="tx1"/>
                          </a:solidFill>
                          <a:latin typeface="Cambria Math" panose="02040503050406030204" pitchFamily="18" charset="0"/>
                          <a:ea typeface="Cambria Math" panose="02040503050406030204" pitchFamily="18" charset="0"/>
                        </a:rPr>
                        <m:t>−</m:t>
                      </m:r>
                      <m:r>
                        <a:rPr lang="en-US" altLang="zh-CN" b="1" i="0" dirty="0" smtClean="0">
                          <a:solidFill>
                            <a:schemeClr val="tx1"/>
                          </a:solidFill>
                          <a:latin typeface="Cambria Math" panose="02040503050406030204" pitchFamily="18" charset="0"/>
                          <a:ea typeface="Cambria Math" panose="02040503050406030204" pitchFamily="18" charset="0"/>
                        </a:rPr>
                        <m:t>𝟏</m:t>
                      </m:r>
                      <m:r>
                        <a:rPr lang="en-US" altLang="zh-CN" b="1" i="0" dirty="0" smtClean="0">
                          <a:solidFill>
                            <a:schemeClr val="tx1"/>
                          </a:solidFill>
                          <a:latin typeface="Cambria Math" panose="02040503050406030204" pitchFamily="18" charset="0"/>
                          <a:ea typeface="Cambria Math" panose="02040503050406030204" pitchFamily="18" charset="0"/>
                        </a:rPr>
                        <m:t>)</m:t>
                      </m:r>
                    </m:oMath>
                  </m:oMathPara>
                </a14:m>
                <a:endParaRPr lang="zh-CN" altLang="en-US" dirty="0">
                  <a:solidFill>
                    <a:schemeClr val="tx1"/>
                  </a:solidFill>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183627" y="5774001"/>
                <a:ext cx="8573565" cy="821763"/>
              </a:xfrm>
              <a:prstGeom prst="rect">
                <a:avLst/>
              </a:prstGeom>
              <a:blipFill>
                <a:blip r:embed="rId5"/>
                <a:stretch>
                  <a:fillRect/>
                </a:stretch>
              </a:blipFill>
            </p:spPr>
            <p:txBody>
              <a:bodyPr/>
              <a:lstStyle/>
              <a:p>
                <a:r>
                  <a:rPr lang="zh-CN" altLang="en-US">
                    <a:noFill/>
                  </a:rPr>
                  <a:t> </a:t>
                </a:r>
              </a:p>
            </p:txBody>
          </p:sp>
        </mc:Fallback>
      </mc:AlternateContent>
      <p:sp>
        <p:nvSpPr>
          <p:cNvPr id="3" name="矩形 2"/>
          <p:cNvSpPr/>
          <p:nvPr/>
        </p:nvSpPr>
        <p:spPr>
          <a:xfrm>
            <a:off x="4169679" y="5361652"/>
            <a:ext cx="764953" cy="523220"/>
          </a:xfrm>
          <a:prstGeom prst="rect">
            <a:avLst/>
          </a:prstGeom>
        </p:spPr>
        <p:txBody>
          <a:bodyPr wrap="none">
            <a:spAutoFit/>
          </a:bodyPr>
          <a:lstStyle/>
          <a:p>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and</a:t>
            </a:r>
            <a:endParaRPr lang="zh-CN" altLang="en-US" sz="2800" dirty="0"/>
          </a:p>
        </p:txBody>
      </p:sp>
    </p:spTree>
    <p:extLst>
      <p:ext uri="{BB962C8B-B14F-4D97-AF65-F5344CB8AC3E}">
        <p14:creationId xmlns:p14="http://schemas.microsoft.com/office/powerpoint/2010/main" val="24124166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9"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2976777" cy="479747"/>
          </a:xfrm>
        </p:spPr>
        <p:txBody>
          <a:bodyPr/>
          <a:lstStyle/>
          <a:p>
            <a:r>
              <a:rPr lang="en-US" altLang="zh-CN" sz="3200" dirty="0">
                <a:solidFill>
                  <a:srgbClr val="800000"/>
                </a:solidFill>
                <a:latin typeface="Times New Roman" panose="02020603050405020304" pitchFamily="18" charset="0"/>
                <a:ea typeface="宋体" panose="02010600030101010101" pitchFamily="2" charset="-122"/>
              </a:rPr>
              <a:t>4.1 Introduction</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196752"/>
            <a:ext cx="7560840" cy="5451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5811970"/>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4268797" cy="479747"/>
          </a:xfrm>
        </p:spPr>
        <p:txBody>
          <a:bodyPr/>
          <a:lstStyle/>
          <a:p>
            <a:r>
              <a:rPr lang="en-US" altLang="zh-CN" sz="3200" dirty="0">
                <a:solidFill>
                  <a:srgbClr val="800000"/>
                </a:solidFill>
                <a:latin typeface="Times New Roman" panose="02020603050405020304" pitchFamily="18" charset="0"/>
                <a:ea typeface="宋体" panose="02010600030101010101" pitchFamily="2" charset="-122"/>
              </a:rPr>
              <a:t>4.2 The Basic of Caches</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 name="矩形 5"/>
          <p:cNvSpPr/>
          <p:nvPr/>
        </p:nvSpPr>
        <p:spPr>
          <a:xfrm>
            <a:off x="188491" y="1121533"/>
            <a:ext cx="8690867" cy="5388655"/>
          </a:xfrm>
          <a:prstGeom prst="rect">
            <a:avLst/>
          </a:prstGeom>
        </p:spPr>
        <p:txBody>
          <a:bodyPr wrap="square">
            <a:spAutoFit/>
          </a:bodyPr>
          <a:lstStyle/>
          <a:p>
            <a:pPr marL="457200" indent="-457200" algn="just">
              <a:lnSpc>
                <a:spcPts val="2900"/>
              </a:lnSpc>
              <a:spcBef>
                <a:spcPts val="0"/>
              </a:spcBef>
              <a:spcAft>
                <a:spcPts val="600"/>
              </a:spcAft>
              <a:buFont typeface="Symbol" panose="05050102010706020507" pitchFamily="18" charset="2"/>
              <a:buChar char="¨"/>
            </a:pP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Read and write cache with a multiword block: </a:t>
            </a:r>
          </a:p>
          <a:p>
            <a:pPr marL="457200" indent="-457200" algn="just">
              <a:lnSpc>
                <a:spcPts val="2900"/>
              </a:lnSpc>
              <a:spcBef>
                <a:spcPts val="0"/>
              </a:spcBef>
              <a:spcAft>
                <a:spcPts val="600"/>
              </a:spcAft>
              <a:buFont typeface="Symbol" panose="05050102010706020507" pitchFamily="18" charset="2"/>
              <a:buChar char="¨"/>
            </a:pPr>
            <a:endPar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endParaRPr>
          </a:p>
          <a:p>
            <a:pPr marL="457200" indent="457200" algn="just">
              <a:lnSpc>
                <a:spcPts val="2900"/>
              </a:lnSpc>
              <a:spcBef>
                <a:spcPts val="0"/>
              </a:spcBef>
              <a:spcAft>
                <a:spcPts val="600"/>
              </a:spcAft>
              <a:buSzPct val="50000"/>
              <a:buFont typeface="Wingdings" panose="05000000000000000000" pitchFamily="2" charset="2"/>
              <a:buChar char="Ø"/>
            </a:pP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Read hits</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select the word from the block </a:t>
            </a: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using X-to-1 multiplexor</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and read the word.</a:t>
            </a:r>
          </a:p>
          <a:p>
            <a:pPr marL="457200" indent="457200" algn="just">
              <a:lnSpc>
                <a:spcPts val="2900"/>
              </a:lnSpc>
              <a:spcBef>
                <a:spcPts val="0"/>
              </a:spcBef>
              <a:spcAft>
                <a:spcPts val="600"/>
              </a:spcAft>
              <a:buSzPct val="50000"/>
              <a:buFont typeface="Wingdings" panose="05000000000000000000" pitchFamily="2" charset="2"/>
              <a:buChar char="Ø"/>
            </a:pP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Read misses</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will require reading the </a:t>
            </a: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entire block from memory</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and write it on the cache entry line.</a:t>
            </a:r>
          </a:p>
          <a:p>
            <a:pPr marL="457200" indent="457200" algn="just">
              <a:lnSpc>
                <a:spcPts val="2900"/>
              </a:lnSpc>
              <a:spcBef>
                <a:spcPts val="0"/>
              </a:spcBef>
              <a:spcAft>
                <a:spcPts val="600"/>
              </a:spcAft>
              <a:buSzPct val="50000"/>
              <a:buFont typeface="Wingdings" panose="05000000000000000000" pitchFamily="2" charset="2"/>
              <a:buChar char="Ø"/>
            </a:pP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Write hits</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select the word from the block using X-to-1 multiplexor and write the word on the cache entry line.</a:t>
            </a:r>
          </a:p>
          <a:p>
            <a:pPr marL="457200" indent="457200" algn="just">
              <a:lnSpc>
                <a:spcPts val="2900"/>
              </a:lnSpc>
              <a:spcBef>
                <a:spcPts val="0"/>
              </a:spcBef>
              <a:spcAft>
                <a:spcPts val="600"/>
              </a:spcAft>
              <a:buSzPct val="50000"/>
              <a:buFont typeface="Wingdings" panose="05000000000000000000" pitchFamily="2" charset="2"/>
              <a:buChar char="Ø"/>
            </a:pP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Write misses</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will require reading the entire block from memory and write the word on the cache entry line.</a:t>
            </a:r>
          </a:p>
          <a:p>
            <a:pPr marL="457200" indent="-457200" algn="just">
              <a:lnSpc>
                <a:spcPts val="2900"/>
              </a:lnSpc>
              <a:spcBef>
                <a:spcPts val="0"/>
              </a:spcBef>
              <a:spcAft>
                <a:spcPts val="600"/>
              </a:spcAft>
              <a:buFont typeface="Symbol" panose="05050102010706020507" pitchFamily="18" charset="2"/>
              <a:buChar char="¨"/>
            </a:pPr>
            <a:endPar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矩形 1">
            <a:extLst>
              <a:ext uri="{FF2B5EF4-FFF2-40B4-BE49-F238E27FC236}">
                <a16:creationId xmlns:a16="http://schemas.microsoft.com/office/drawing/2014/main" id="{5E45E000-0488-DB7D-D6C7-A514C89C9B19}"/>
              </a:ext>
            </a:extLst>
          </p:cNvPr>
          <p:cNvSpPr/>
          <p:nvPr/>
        </p:nvSpPr>
        <p:spPr bwMode="auto">
          <a:xfrm>
            <a:off x="611560" y="4797152"/>
            <a:ext cx="8208912" cy="1296143"/>
          </a:xfrm>
          <a:prstGeom prst="rect">
            <a:avLst/>
          </a:prstGeom>
          <a:noFill/>
          <a:ln w="19050" cap="flat" cmpd="sng" algn="ctr">
            <a:solidFill>
              <a:srgbClr val="C00000"/>
            </a:solidFill>
            <a:prstDash val="solid"/>
            <a:round/>
            <a:headEnd type="none" w="med" len="med"/>
            <a:tailEnd type="none" w="med" len="med"/>
          </a:ln>
        </p:spPr>
        <p:txBody>
          <a:bodyPr vert="horz" wrap="square" lIns="90000" tIns="46800" rIns="90000" bIns="46800" numCol="1" rtlCol="0" anchor="t" anchorCtr="0" compatLnSpc="1">
            <a:spAutoFit/>
          </a:bodyPr>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400" b="1" i="0" u="none" strike="noStrike" cap="none" normalizeH="0" baseline="0">
              <a:ln>
                <a:noFill/>
              </a:ln>
              <a:solidFill>
                <a:schemeClr val="accent1"/>
              </a:solidFill>
              <a:effectLst/>
              <a:latin typeface="Arial" panose="020B0604020202020204" pitchFamily="34" charset="0"/>
            </a:endParaRPr>
          </a:p>
        </p:txBody>
      </p:sp>
    </p:spTree>
    <p:extLst>
      <p:ext uri="{BB962C8B-B14F-4D97-AF65-F5344CB8AC3E}">
        <p14:creationId xmlns:p14="http://schemas.microsoft.com/office/powerpoint/2010/main" val="35643694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4268797" cy="479747"/>
          </a:xfrm>
        </p:spPr>
        <p:txBody>
          <a:bodyPr/>
          <a:lstStyle/>
          <a:p>
            <a:r>
              <a:rPr lang="en-US" altLang="zh-CN" sz="3200" dirty="0">
                <a:solidFill>
                  <a:srgbClr val="800000"/>
                </a:solidFill>
                <a:latin typeface="Times New Roman" panose="02020603050405020304" pitchFamily="18" charset="0"/>
                <a:ea typeface="宋体" panose="02010600030101010101" pitchFamily="2" charset="-122"/>
              </a:rPr>
              <a:t>4.2 The Basic of Caches</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 name="矩形 5"/>
          <p:cNvSpPr/>
          <p:nvPr/>
        </p:nvSpPr>
        <p:spPr>
          <a:xfrm>
            <a:off x="188491" y="980728"/>
            <a:ext cx="8690867" cy="1284967"/>
          </a:xfrm>
          <a:prstGeom prst="rect">
            <a:avLst/>
          </a:prstGeom>
        </p:spPr>
        <p:txBody>
          <a:bodyPr wrap="square">
            <a:spAutoFit/>
          </a:bodyPr>
          <a:lstStyle/>
          <a:p>
            <a:pPr marL="457200" indent="-457200" algn="just">
              <a:lnSpc>
                <a:spcPts val="2900"/>
              </a:lnSpc>
              <a:spcBef>
                <a:spcPts val="0"/>
              </a:spcBef>
              <a:spcAft>
                <a:spcPts val="600"/>
              </a:spcAft>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Assume there are two memory addresses X and Y that both map to cache block C: </a:t>
            </a:r>
          </a:p>
          <a:p>
            <a:pPr marL="457200" indent="-457200" algn="just">
              <a:lnSpc>
                <a:spcPts val="2900"/>
              </a:lnSpc>
              <a:spcBef>
                <a:spcPts val="0"/>
              </a:spcBef>
              <a:spcAft>
                <a:spcPts val="600"/>
              </a:spcAft>
              <a:buFont typeface="Symbol" panose="05050102010706020507" pitchFamily="18" charset="2"/>
              <a:buChar char="¨"/>
            </a:pPr>
            <a:endPar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3334300495"/>
              </p:ext>
            </p:extLst>
          </p:nvPr>
        </p:nvGraphicFramePr>
        <p:xfrm>
          <a:off x="755578" y="1772816"/>
          <a:ext cx="7776864" cy="1341120"/>
        </p:xfrm>
        <a:graphic>
          <a:graphicData uri="http://schemas.openxmlformats.org/drawingml/2006/table">
            <a:tbl>
              <a:tblPr firstRow="1" bandRow="1">
                <a:tableStyleId>{5C22544A-7EE6-4342-B048-85BDC9FD1C3A}</a:tableStyleId>
              </a:tblPr>
              <a:tblGrid>
                <a:gridCol w="864094">
                  <a:extLst>
                    <a:ext uri="{9D8B030D-6E8A-4147-A177-3AD203B41FA5}">
                      <a16:colId xmlns:a16="http://schemas.microsoft.com/office/drawing/2014/main" val="2810395733"/>
                    </a:ext>
                  </a:extLst>
                </a:gridCol>
                <a:gridCol w="1008112">
                  <a:extLst>
                    <a:ext uri="{9D8B030D-6E8A-4147-A177-3AD203B41FA5}">
                      <a16:colId xmlns:a16="http://schemas.microsoft.com/office/drawing/2014/main" val="4154352660"/>
                    </a:ext>
                  </a:extLst>
                </a:gridCol>
                <a:gridCol w="1512168">
                  <a:extLst>
                    <a:ext uri="{9D8B030D-6E8A-4147-A177-3AD203B41FA5}">
                      <a16:colId xmlns:a16="http://schemas.microsoft.com/office/drawing/2014/main" val="3009527783"/>
                    </a:ext>
                  </a:extLst>
                </a:gridCol>
                <a:gridCol w="1440160">
                  <a:extLst>
                    <a:ext uri="{9D8B030D-6E8A-4147-A177-3AD203B41FA5}">
                      <a16:colId xmlns:a16="http://schemas.microsoft.com/office/drawing/2014/main" val="2185938551"/>
                    </a:ext>
                  </a:extLst>
                </a:gridCol>
                <a:gridCol w="1440160">
                  <a:extLst>
                    <a:ext uri="{9D8B030D-6E8A-4147-A177-3AD203B41FA5}">
                      <a16:colId xmlns:a16="http://schemas.microsoft.com/office/drawing/2014/main" val="2840408080"/>
                    </a:ext>
                  </a:extLst>
                </a:gridCol>
                <a:gridCol w="1512170">
                  <a:extLst>
                    <a:ext uri="{9D8B030D-6E8A-4147-A177-3AD203B41FA5}">
                      <a16:colId xmlns:a16="http://schemas.microsoft.com/office/drawing/2014/main" val="2094907170"/>
                    </a:ext>
                  </a:extLst>
                </a:gridCol>
              </a:tblGrid>
              <a:tr h="252028">
                <a:tc>
                  <a:txBody>
                    <a:bodyPr/>
                    <a:lstStyle/>
                    <a:p>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1" i="0" dirty="0">
                          <a:solidFill>
                            <a:schemeClr val="tx1"/>
                          </a:solidFill>
                          <a:effectLst/>
                          <a:latin typeface="Times New Roman" panose="02020603050405020304" pitchFamily="18" charset="0"/>
                          <a:cs typeface="Times New Roman" panose="02020603050405020304" pitchFamily="18" charset="0"/>
                        </a:rPr>
                        <a:t>word1 </a:t>
                      </a:r>
                      <a:endParaRPr lang="en-US" sz="1600" b="1"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1" i="0" dirty="0">
                          <a:solidFill>
                            <a:schemeClr val="tx1"/>
                          </a:solidFill>
                          <a:effectLst/>
                          <a:latin typeface="Times New Roman" panose="02020603050405020304" pitchFamily="18" charset="0"/>
                          <a:cs typeface="Times New Roman" panose="02020603050405020304" pitchFamily="18" charset="0"/>
                        </a:rPr>
                        <a:t>word2 </a:t>
                      </a:r>
                      <a:endParaRPr lang="en-US" sz="1600" b="1"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1" i="0" dirty="0">
                          <a:solidFill>
                            <a:schemeClr val="tx1"/>
                          </a:solidFill>
                          <a:effectLst/>
                          <a:latin typeface="Times New Roman" panose="02020603050405020304" pitchFamily="18" charset="0"/>
                          <a:cs typeface="Times New Roman" panose="02020603050405020304" pitchFamily="18" charset="0"/>
                        </a:rPr>
                        <a:t>word3 </a:t>
                      </a:r>
                      <a:endParaRPr lang="en-US" sz="1600" b="1"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1" i="0" dirty="0">
                          <a:solidFill>
                            <a:schemeClr val="tx1"/>
                          </a:solidFill>
                          <a:effectLst/>
                          <a:latin typeface="Times New Roman" panose="02020603050405020304" pitchFamily="18" charset="0"/>
                          <a:cs typeface="Times New Roman" panose="02020603050405020304" pitchFamily="18" charset="0"/>
                        </a:rPr>
                        <a:t>word4</a:t>
                      </a:r>
                      <a:endParaRPr lang="en-US" sz="1600" b="1"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48287275"/>
                  </a:ext>
                </a:extLst>
              </a:tr>
              <a:tr h="252028">
                <a:tc>
                  <a:txBody>
                    <a:bodyPr/>
                    <a:lstStyle/>
                    <a:p>
                      <a:endParaRPr lang="zh-CN" altLang="en-US" sz="16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49540238"/>
                  </a:ext>
                </a:extLst>
              </a:tr>
              <a:tr h="252028">
                <a:tc>
                  <a:txBody>
                    <a:bodyPr/>
                    <a:lstStyle/>
                    <a:p>
                      <a:r>
                        <a:rPr lang="en-US" sz="1600" b="1" i="0" dirty="0">
                          <a:solidFill>
                            <a:schemeClr val="tx1"/>
                          </a:solidFill>
                          <a:effectLst/>
                          <a:latin typeface="Times New Roman" panose="02020603050405020304" pitchFamily="18" charset="0"/>
                          <a:cs typeface="Times New Roman" panose="02020603050405020304" pitchFamily="18" charset="0"/>
                        </a:rPr>
                        <a:t>V </a:t>
                      </a:r>
                      <a:endParaRPr lang="en-US" sz="1600" b="1"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1" i="0" dirty="0" err="1">
                          <a:solidFill>
                            <a:schemeClr val="tx1"/>
                          </a:solidFill>
                          <a:effectLst/>
                          <a:latin typeface="Times New Roman" panose="02020603050405020304" pitchFamily="18" charset="0"/>
                          <a:cs typeface="Times New Roman" panose="02020603050405020304" pitchFamily="18" charset="0"/>
                        </a:rPr>
                        <a:t>Tag_Y</a:t>
                      </a:r>
                      <a:r>
                        <a:rPr lang="en-US" sz="1600" b="1" i="0" dirty="0">
                          <a:solidFill>
                            <a:schemeClr val="tx1"/>
                          </a:solidFill>
                          <a:effectLst/>
                          <a:latin typeface="Times New Roman" panose="02020603050405020304" pitchFamily="18" charset="0"/>
                          <a:cs typeface="Times New Roman" panose="02020603050405020304" pitchFamily="18" charset="0"/>
                        </a:rPr>
                        <a:t> </a:t>
                      </a:r>
                      <a:endParaRPr lang="en-US" sz="1600" b="1"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1" i="0" dirty="0">
                          <a:solidFill>
                            <a:srgbClr val="800000"/>
                          </a:solidFill>
                          <a:effectLst/>
                          <a:latin typeface="Times New Roman" panose="02020603050405020304" pitchFamily="18" charset="0"/>
                          <a:cs typeface="Times New Roman" panose="02020603050405020304" pitchFamily="18" charset="0"/>
                        </a:rPr>
                        <a:t>Y~Y+3 </a:t>
                      </a:r>
                      <a:endParaRPr lang="en-US" sz="1600" b="1" dirty="0">
                        <a:solidFill>
                          <a:srgbClr val="8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1" i="0">
                          <a:solidFill>
                            <a:schemeClr val="tx1"/>
                          </a:solidFill>
                          <a:effectLst/>
                          <a:latin typeface="Times New Roman" panose="02020603050405020304" pitchFamily="18" charset="0"/>
                          <a:cs typeface="Times New Roman" panose="02020603050405020304" pitchFamily="18" charset="0"/>
                        </a:rPr>
                        <a:t>Y+4~Y+7 </a:t>
                      </a:r>
                      <a:endParaRPr lang="en-US" sz="1600" b="1">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1" i="0">
                          <a:solidFill>
                            <a:schemeClr val="tx1"/>
                          </a:solidFill>
                          <a:effectLst/>
                          <a:latin typeface="Times New Roman" panose="02020603050405020304" pitchFamily="18" charset="0"/>
                          <a:cs typeface="Times New Roman" panose="02020603050405020304" pitchFamily="18" charset="0"/>
                        </a:rPr>
                        <a:t>Y+8~Y+11 </a:t>
                      </a:r>
                      <a:endParaRPr lang="en-US" sz="1600" b="1">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1" i="0" dirty="0">
                          <a:solidFill>
                            <a:schemeClr val="tx1"/>
                          </a:solidFill>
                          <a:effectLst/>
                          <a:latin typeface="Times New Roman" panose="02020603050405020304" pitchFamily="18" charset="0"/>
                          <a:cs typeface="Times New Roman" panose="02020603050405020304" pitchFamily="18" charset="0"/>
                        </a:rPr>
                        <a:t>Y+12~Y+15</a:t>
                      </a:r>
                      <a:endParaRPr lang="en-US" sz="1600" b="1"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01255335"/>
                  </a:ext>
                </a:extLst>
              </a:tr>
              <a:tr h="252028">
                <a:tc>
                  <a:txBody>
                    <a:bodyPr/>
                    <a:lstStyle/>
                    <a:p>
                      <a:endParaRPr lang="zh-CN" altLang="en-US" sz="16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10674918"/>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4253525552"/>
              </p:ext>
            </p:extLst>
          </p:nvPr>
        </p:nvGraphicFramePr>
        <p:xfrm>
          <a:off x="755578" y="3212976"/>
          <a:ext cx="7776864" cy="1341120"/>
        </p:xfrm>
        <a:graphic>
          <a:graphicData uri="http://schemas.openxmlformats.org/drawingml/2006/table">
            <a:tbl>
              <a:tblPr firstRow="1" bandRow="1">
                <a:tableStyleId>{5C22544A-7EE6-4342-B048-85BDC9FD1C3A}</a:tableStyleId>
              </a:tblPr>
              <a:tblGrid>
                <a:gridCol w="864094">
                  <a:extLst>
                    <a:ext uri="{9D8B030D-6E8A-4147-A177-3AD203B41FA5}">
                      <a16:colId xmlns:a16="http://schemas.microsoft.com/office/drawing/2014/main" val="2810395733"/>
                    </a:ext>
                  </a:extLst>
                </a:gridCol>
                <a:gridCol w="1008112">
                  <a:extLst>
                    <a:ext uri="{9D8B030D-6E8A-4147-A177-3AD203B41FA5}">
                      <a16:colId xmlns:a16="http://schemas.microsoft.com/office/drawing/2014/main" val="4154352660"/>
                    </a:ext>
                  </a:extLst>
                </a:gridCol>
                <a:gridCol w="1512168">
                  <a:extLst>
                    <a:ext uri="{9D8B030D-6E8A-4147-A177-3AD203B41FA5}">
                      <a16:colId xmlns:a16="http://schemas.microsoft.com/office/drawing/2014/main" val="3009527783"/>
                    </a:ext>
                  </a:extLst>
                </a:gridCol>
                <a:gridCol w="1440160">
                  <a:extLst>
                    <a:ext uri="{9D8B030D-6E8A-4147-A177-3AD203B41FA5}">
                      <a16:colId xmlns:a16="http://schemas.microsoft.com/office/drawing/2014/main" val="2185938551"/>
                    </a:ext>
                  </a:extLst>
                </a:gridCol>
                <a:gridCol w="1440160">
                  <a:extLst>
                    <a:ext uri="{9D8B030D-6E8A-4147-A177-3AD203B41FA5}">
                      <a16:colId xmlns:a16="http://schemas.microsoft.com/office/drawing/2014/main" val="2840408080"/>
                    </a:ext>
                  </a:extLst>
                </a:gridCol>
                <a:gridCol w="1512170">
                  <a:extLst>
                    <a:ext uri="{9D8B030D-6E8A-4147-A177-3AD203B41FA5}">
                      <a16:colId xmlns:a16="http://schemas.microsoft.com/office/drawing/2014/main" val="2094907170"/>
                    </a:ext>
                  </a:extLst>
                </a:gridCol>
              </a:tblGrid>
              <a:tr h="252028">
                <a:tc>
                  <a:txBody>
                    <a:bodyPr/>
                    <a:lstStyle/>
                    <a:p>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1" i="0" dirty="0">
                          <a:solidFill>
                            <a:schemeClr val="tx1"/>
                          </a:solidFill>
                          <a:effectLst/>
                          <a:latin typeface="Times New Roman" panose="02020603050405020304" pitchFamily="18" charset="0"/>
                          <a:cs typeface="Times New Roman" panose="02020603050405020304" pitchFamily="18" charset="0"/>
                        </a:rPr>
                        <a:t>word1 </a:t>
                      </a:r>
                      <a:endParaRPr lang="en-US" sz="1600" b="1"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1" i="0" dirty="0">
                          <a:solidFill>
                            <a:schemeClr val="tx1"/>
                          </a:solidFill>
                          <a:effectLst/>
                          <a:latin typeface="Times New Roman" panose="02020603050405020304" pitchFamily="18" charset="0"/>
                          <a:cs typeface="Times New Roman" panose="02020603050405020304" pitchFamily="18" charset="0"/>
                        </a:rPr>
                        <a:t>word2 </a:t>
                      </a:r>
                      <a:endParaRPr lang="en-US" sz="1600" b="1"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1" i="0" dirty="0">
                          <a:solidFill>
                            <a:schemeClr val="tx1"/>
                          </a:solidFill>
                          <a:effectLst/>
                          <a:latin typeface="Times New Roman" panose="02020603050405020304" pitchFamily="18" charset="0"/>
                          <a:cs typeface="Times New Roman" panose="02020603050405020304" pitchFamily="18" charset="0"/>
                        </a:rPr>
                        <a:t>word3 </a:t>
                      </a:r>
                      <a:endParaRPr lang="en-US" sz="1600" b="1"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1" i="0" dirty="0">
                          <a:solidFill>
                            <a:schemeClr val="tx1"/>
                          </a:solidFill>
                          <a:effectLst/>
                          <a:latin typeface="Times New Roman" panose="02020603050405020304" pitchFamily="18" charset="0"/>
                          <a:cs typeface="Times New Roman" panose="02020603050405020304" pitchFamily="18" charset="0"/>
                        </a:rPr>
                        <a:t>word4</a:t>
                      </a:r>
                      <a:endParaRPr lang="en-US" sz="1600" b="1"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48287275"/>
                  </a:ext>
                </a:extLst>
              </a:tr>
              <a:tr h="252028">
                <a:tc>
                  <a:txBody>
                    <a:bodyPr/>
                    <a:lstStyle/>
                    <a:p>
                      <a:endParaRPr lang="zh-CN" altLang="en-US" sz="16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49540238"/>
                  </a:ext>
                </a:extLst>
              </a:tr>
              <a:tr h="252028">
                <a:tc>
                  <a:txBody>
                    <a:bodyPr/>
                    <a:lstStyle/>
                    <a:p>
                      <a:r>
                        <a:rPr lang="en-US" sz="1600" b="1" i="0" dirty="0">
                          <a:solidFill>
                            <a:schemeClr val="tx1"/>
                          </a:solidFill>
                          <a:effectLst/>
                          <a:latin typeface="Times New Roman" panose="02020603050405020304" pitchFamily="18" charset="0"/>
                          <a:cs typeface="Times New Roman" panose="02020603050405020304" pitchFamily="18" charset="0"/>
                        </a:rPr>
                        <a:t>V </a:t>
                      </a:r>
                      <a:endParaRPr lang="en-US" sz="1600" b="1"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1" i="0" dirty="0" err="1">
                          <a:solidFill>
                            <a:srgbClr val="800000"/>
                          </a:solidFill>
                          <a:effectLst/>
                          <a:latin typeface="Times New Roman" panose="02020603050405020304" pitchFamily="18" charset="0"/>
                          <a:cs typeface="Times New Roman" panose="02020603050405020304" pitchFamily="18" charset="0"/>
                        </a:rPr>
                        <a:t>Tag_X</a:t>
                      </a:r>
                      <a:r>
                        <a:rPr lang="en-US" sz="1600" b="1" i="0" dirty="0">
                          <a:solidFill>
                            <a:srgbClr val="800000"/>
                          </a:solidFill>
                          <a:effectLst/>
                          <a:latin typeface="Times New Roman" panose="02020603050405020304" pitchFamily="18" charset="0"/>
                          <a:cs typeface="Times New Roman" panose="02020603050405020304" pitchFamily="18" charset="0"/>
                        </a:rPr>
                        <a:t> </a:t>
                      </a:r>
                      <a:endParaRPr lang="en-US" sz="1600" b="1" dirty="0">
                        <a:solidFill>
                          <a:srgbClr val="8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1" i="0" dirty="0">
                          <a:solidFill>
                            <a:srgbClr val="00B050"/>
                          </a:solidFill>
                          <a:effectLst/>
                          <a:latin typeface="Times New Roman" panose="02020603050405020304" pitchFamily="18" charset="0"/>
                          <a:cs typeface="Times New Roman" panose="02020603050405020304" pitchFamily="18" charset="0"/>
                        </a:rPr>
                        <a:t>X~X+3</a:t>
                      </a:r>
                      <a:endParaRPr lang="en-US" sz="1600" b="1" dirty="0">
                        <a:solidFill>
                          <a:srgbClr val="00B05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1" i="0" dirty="0">
                          <a:solidFill>
                            <a:srgbClr val="005400"/>
                          </a:solidFill>
                          <a:effectLst/>
                          <a:latin typeface="Times New Roman" panose="02020603050405020304" pitchFamily="18" charset="0"/>
                          <a:cs typeface="Times New Roman" panose="02020603050405020304" pitchFamily="18" charset="0"/>
                        </a:rPr>
                        <a:t>Y+4~Y+7 </a:t>
                      </a:r>
                      <a:endParaRPr lang="en-US" sz="1600" b="1" dirty="0">
                        <a:solidFill>
                          <a:srgbClr val="0054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1" i="0" dirty="0">
                          <a:solidFill>
                            <a:srgbClr val="005400"/>
                          </a:solidFill>
                          <a:effectLst/>
                          <a:latin typeface="Times New Roman" panose="02020603050405020304" pitchFamily="18" charset="0"/>
                          <a:cs typeface="Times New Roman" panose="02020603050405020304" pitchFamily="18" charset="0"/>
                        </a:rPr>
                        <a:t>Y+8~Y+11 </a:t>
                      </a:r>
                      <a:endParaRPr lang="en-US" sz="1600" b="1" dirty="0">
                        <a:solidFill>
                          <a:srgbClr val="0054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1" i="0" dirty="0">
                          <a:solidFill>
                            <a:srgbClr val="005400"/>
                          </a:solidFill>
                          <a:effectLst/>
                          <a:latin typeface="Times New Roman" panose="02020603050405020304" pitchFamily="18" charset="0"/>
                          <a:cs typeface="Times New Roman" panose="02020603050405020304" pitchFamily="18" charset="0"/>
                        </a:rPr>
                        <a:t>Y+12~Y+15</a:t>
                      </a:r>
                      <a:endParaRPr lang="en-US" sz="1600" b="1" dirty="0">
                        <a:solidFill>
                          <a:srgbClr val="0054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01255335"/>
                  </a:ext>
                </a:extLst>
              </a:tr>
              <a:tr h="252028">
                <a:tc>
                  <a:txBody>
                    <a:bodyPr/>
                    <a:lstStyle/>
                    <a:p>
                      <a:endParaRPr lang="zh-CN" altLang="en-US" sz="16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10674918"/>
                  </a:ext>
                </a:extLst>
              </a:tr>
            </a:tbl>
          </a:graphicData>
        </a:graphic>
      </p:graphicFrame>
      <p:sp>
        <p:nvSpPr>
          <p:cNvPr id="3" name="矩形 2"/>
          <p:cNvSpPr/>
          <p:nvPr/>
        </p:nvSpPr>
        <p:spPr>
          <a:xfrm>
            <a:off x="240251" y="2348880"/>
            <a:ext cx="379681" cy="461665"/>
          </a:xfrm>
          <a:prstGeom prst="rect">
            <a:avLst/>
          </a:prstGeom>
        </p:spPr>
        <p:txBody>
          <a:bodyPr wrap="square">
            <a:spAutoFit/>
          </a:bodyPr>
          <a:lstStyle/>
          <a:p>
            <a:r>
              <a:rPr lang="en-US" altLang="zh-CN" dirty="0">
                <a:solidFill>
                  <a:schemeClr val="accent2"/>
                </a:solidFill>
                <a:latin typeface="Times New Roman" panose="02020603050405020304" pitchFamily="18" charset="0"/>
                <a:cs typeface="Times New Roman" panose="02020603050405020304" pitchFamily="18" charset="0"/>
              </a:rPr>
              <a:t>C </a:t>
            </a:r>
          </a:p>
        </p:txBody>
      </p:sp>
      <p:sp>
        <p:nvSpPr>
          <p:cNvPr id="10" name="矩形 9"/>
          <p:cNvSpPr/>
          <p:nvPr/>
        </p:nvSpPr>
        <p:spPr>
          <a:xfrm>
            <a:off x="240250" y="3819963"/>
            <a:ext cx="478849" cy="461665"/>
          </a:xfrm>
          <a:prstGeom prst="rect">
            <a:avLst/>
          </a:prstGeom>
        </p:spPr>
        <p:txBody>
          <a:bodyPr wrap="square">
            <a:spAutoFit/>
          </a:bodyPr>
          <a:lstStyle/>
          <a:p>
            <a:r>
              <a:rPr lang="en-US" altLang="zh-CN" dirty="0">
                <a:solidFill>
                  <a:schemeClr val="accent2"/>
                </a:solidFill>
                <a:latin typeface="Times New Roman" panose="02020603050405020304" pitchFamily="18" charset="0"/>
                <a:cs typeface="Times New Roman" panose="02020603050405020304" pitchFamily="18" charset="0"/>
              </a:rPr>
              <a:t>C </a:t>
            </a:r>
          </a:p>
        </p:txBody>
      </p:sp>
      <p:sp>
        <p:nvSpPr>
          <p:cNvPr id="5" name="矩形 4"/>
          <p:cNvSpPr/>
          <p:nvPr/>
        </p:nvSpPr>
        <p:spPr>
          <a:xfrm>
            <a:off x="201613" y="4581128"/>
            <a:ext cx="8690867" cy="2246769"/>
          </a:xfrm>
          <a:prstGeom prst="rect">
            <a:avLst/>
          </a:prstGeom>
        </p:spPr>
        <p:txBody>
          <a:bodyPr wrap="square">
            <a:spAutoFit/>
          </a:bodyPr>
          <a:lstStyle/>
          <a:p>
            <a:pPr marL="342900" indent="342900" algn="just">
              <a:buSzPct val="50000"/>
              <a:buFont typeface="Wingdings" panose="05000000000000000000" pitchFamily="2" charset="2"/>
              <a:buChar char="Ø"/>
            </a:pPr>
            <a:r>
              <a:rPr lang="en-US" altLang="zh-CN" sz="2000" dirty="0">
                <a:solidFill>
                  <a:schemeClr val="tx1"/>
                </a:solidFill>
                <a:latin typeface="Times New Roman" panose="02020603050405020304" pitchFamily="18" charset="0"/>
                <a:cs typeface="Times New Roman" panose="02020603050405020304" pitchFamily="18" charset="0"/>
              </a:rPr>
              <a:t>Memory addresses X and Y, both map to cache block C (4-word block), currently contains Y.  </a:t>
            </a:r>
            <a:r>
              <a:rPr lang="zh-CN" altLang="en-US" sz="2000" dirty="0">
                <a:solidFill>
                  <a:schemeClr val="accent2"/>
                </a:solidFill>
                <a:latin typeface="Times New Roman" panose="02020603050405020304" pitchFamily="18" charset="0"/>
                <a:cs typeface="Times New Roman" panose="02020603050405020304" pitchFamily="18" charset="0"/>
              </a:rPr>
              <a:t>存储地址</a:t>
            </a:r>
            <a:r>
              <a:rPr lang="en-US" altLang="zh-CN" sz="2000" dirty="0">
                <a:solidFill>
                  <a:schemeClr val="accent2"/>
                </a:solidFill>
                <a:latin typeface="Times New Roman" panose="02020603050405020304" pitchFamily="18" charset="0"/>
                <a:cs typeface="Times New Roman" panose="02020603050405020304" pitchFamily="18" charset="0"/>
              </a:rPr>
              <a:t>X,Y</a:t>
            </a:r>
            <a:r>
              <a:rPr lang="zh-CN" altLang="en-US" sz="2000" dirty="0">
                <a:solidFill>
                  <a:schemeClr val="accent2"/>
                </a:solidFill>
                <a:latin typeface="Times New Roman" panose="02020603050405020304" pitchFamily="18" charset="0"/>
                <a:cs typeface="Times New Roman" panose="02020603050405020304" pitchFamily="18" charset="0"/>
              </a:rPr>
              <a:t>都映射到</a:t>
            </a:r>
            <a:r>
              <a:rPr lang="en-US" altLang="zh-CN" sz="2000" dirty="0">
                <a:solidFill>
                  <a:schemeClr val="accent2"/>
                </a:solidFill>
                <a:latin typeface="Times New Roman" panose="02020603050405020304" pitchFamily="18" charset="0"/>
                <a:cs typeface="Times New Roman" panose="02020603050405020304" pitchFamily="18" charset="0"/>
              </a:rPr>
              <a:t>cache</a:t>
            </a:r>
            <a:r>
              <a:rPr lang="zh-CN" altLang="en-US" sz="2000" dirty="0">
                <a:solidFill>
                  <a:schemeClr val="accent2"/>
                </a:solidFill>
                <a:latin typeface="Times New Roman" panose="02020603050405020304" pitchFamily="18" charset="0"/>
                <a:cs typeface="Times New Roman" panose="02020603050405020304" pitchFamily="18" charset="0"/>
              </a:rPr>
              <a:t>块</a:t>
            </a:r>
            <a:r>
              <a:rPr lang="en-US" altLang="zh-CN" sz="2000" dirty="0">
                <a:solidFill>
                  <a:schemeClr val="accent2"/>
                </a:solidFill>
                <a:latin typeface="Times New Roman" panose="02020603050405020304" pitchFamily="18" charset="0"/>
                <a:cs typeface="Times New Roman" panose="02020603050405020304" pitchFamily="18" charset="0"/>
              </a:rPr>
              <a:t>C. cache</a:t>
            </a:r>
            <a:r>
              <a:rPr lang="zh-CN" altLang="en-US" sz="2000" dirty="0">
                <a:solidFill>
                  <a:schemeClr val="accent2"/>
                </a:solidFill>
                <a:latin typeface="Times New Roman" panose="02020603050405020304" pitchFamily="18" charset="0"/>
                <a:cs typeface="Times New Roman" panose="02020603050405020304" pitchFamily="18" charset="0"/>
              </a:rPr>
              <a:t>目前存的是</a:t>
            </a:r>
            <a:r>
              <a:rPr lang="en-US" altLang="zh-CN" sz="2000" dirty="0">
                <a:solidFill>
                  <a:schemeClr val="accent2"/>
                </a:solidFill>
                <a:latin typeface="Times New Roman" panose="02020603050405020304" pitchFamily="18" charset="0"/>
                <a:cs typeface="Times New Roman" panose="02020603050405020304" pitchFamily="18" charset="0"/>
              </a:rPr>
              <a:t>Y</a:t>
            </a:r>
          </a:p>
          <a:p>
            <a:pPr marL="342900" indent="342900" algn="just">
              <a:buSzPct val="50000"/>
              <a:buFont typeface="Wingdings" panose="05000000000000000000" pitchFamily="2" charset="2"/>
              <a:buChar char="Ø"/>
            </a:pPr>
            <a:r>
              <a:rPr lang="en-US" altLang="zh-CN" sz="2000" dirty="0">
                <a:solidFill>
                  <a:schemeClr val="tx1"/>
                </a:solidFill>
                <a:latin typeface="Times New Roman" panose="02020603050405020304" pitchFamily="18" charset="0"/>
                <a:cs typeface="Times New Roman" panose="02020603050405020304" pitchFamily="18" charset="0"/>
              </a:rPr>
              <a:t>Now write to X by overwriting data and tag in C. </a:t>
            </a:r>
            <a:r>
              <a:rPr lang="zh-CN" altLang="en-US" sz="2000" dirty="0">
                <a:solidFill>
                  <a:schemeClr val="accent2"/>
                </a:solidFill>
                <a:latin typeface="Times New Roman" panose="02020603050405020304" pitchFamily="18" charset="0"/>
                <a:cs typeface="Times New Roman" panose="02020603050405020304" pitchFamily="18" charset="0"/>
              </a:rPr>
              <a:t>现在用</a:t>
            </a:r>
            <a:r>
              <a:rPr lang="en-US" altLang="zh-CN" sz="2000" dirty="0">
                <a:solidFill>
                  <a:schemeClr val="accent2"/>
                </a:solidFill>
                <a:latin typeface="Times New Roman" panose="02020603050405020304" pitchFamily="18" charset="0"/>
                <a:cs typeface="Times New Roman" panose="02020603050405020304" pitchFamily="18" charset="0"/>
              </a:rPr>
              <a:t>X</a:t>
            </a:r>
            <a:r>
              <a:rPr lang="zh-CN" altLang="en-US" sz="2000" dirty="0">
                <a:solidFill>
                  <a:schemeClr val="accent2"/>
                </a:solidFill>
                <a:latin typeface="Times New Roman" panose="02020603050405020304" pitchFamily="18" charset="0"/>
                <a:cs typeface="Times New Roman" panose="02020603050405020304" pitchFamily="18" charset="0"/>
              </a:rPr>
              <a:t>覆写</a:t>
            </a:r>
            <a:r>
              <a:rPr lang="en-US" altLang="zh-CN" sz="2000" dirty="0">
                <a:solidFill>
                  <a:schemeClr val="accent2"/>
                </a:solidFill>
                <a:latin typeface="Times New Roman" panose="02020603050405020304" pitchFamily="18" charset="0"/>
                <a:cs typeface="Times New Roman" panose="02020603050405020304" pitchFamily="18" charset="0"/>
              </a:rPr>
              <a:t>C</a:t>
            </a:r>
            <a:r>
              <a:rPr lang="zh-CN" altLang="en-US" sz="2000" dirty="0">
                <a:solidFill>
                  <a:schemeClr val="accent2"/>
                </a:solidFill>
                <a:latin typeface="Times New Roman" panose="02020603050405020304" pitchFamily="18" charset="0"/>
                <a:cs typeface="Times New Roman" panose="02020603050405020304" pitchFamily="18" charset="0"/>
              </a:rPr>
              <a:t>的数据和</a:t>
            </a:r>
            <a:r>
              <a:rPr lang="en-US" altLang="zh-CN" sz="2000" dirty="0">
                <a:solidFill>
                  <a:schemeClr val="accent2"/>
                </a:solidFill>
                <a:latin typeface="Times New Roman" panose="02020603050405020304" pitchFamily="18" charset="0"/>
                <a:cs typeface="Times New Roman" panose="02020603050405020304" pitchFamily="18" charset="0"/>
              </a:rPr>
              <a:t>tag </a:t>
            </a:r>
          </a:p>
          <a:p>
            <a:pPr marL="342900" indent="342900" algn="just">
              <a:buSzPct val="50000"/>
              <a:buFont typeface="Wingdings" panose="05000000000000000000" pitchFamily="2" charset="2"/>
              <a:buChar char="Ø"/>
            </a:pPr>
            <a:r>
              <a:rPr lang="en-US" altLang="zh-CN" sz="2000" dirty="0">
                <a:solidFill>
                  <a:schemeClr val="tx1"/>
                </a:solidFill>
                <a:latin typeface="Times New Roman" panose="02020603050405020304" pitchFamily="18" charset="0"/>
                <a:cs typeface="Times New Roman" panose="02020603050405020304" pitchFamily="18" charset="0"/>
              </a:rPr>
              <a:t>After write, C will have tag for X, but data portion of C will contain 1 word of X and 3 word of Y. </a:t>
            </a:r>
            <a:r>
              <a:rPr lang="zh-CN" altLang="en-US" sz="2000" dirty="0">
                <a:solidFill>
                  <a:schemeClr val="accent2"/>
                </a:solidFill>
                <a:latin typeface="Times New Roman" panose="02020603050405020304" pitchFamily="18" charset="0"/>
                <a:cs typeface="Times New Roman" panose="02020603050405020304" pitchFamily="18" charset="0"/>
              </a:rPr>
              <a:t>写完后</a:t>
            </a:r>
            <a:r>
              <a:rPr lang="en-US" altLang="zh-CN" sz="2000" dirty="0">
                <a:solidFill>
                  <a:schemeClr val="accent2"/>
                </a:solidFill>
                <a:latin typeface="Times New Roman" panose="02020603050405020304" pitchFamily="18" charset="0"/>
                <a:cs typeface="Times New Roman" panose="02020603050405020304" pitchFamily="18" charset="0"/>
              </a:rPr>
              <a:t>, C</a:t>
            </a:r>
            <a:r>
              <a:rPr lang="zh-CN" altLang="en-US" sz="2000" dirty="0">
                <a:solidFill>
                  <a:schemeClr val="accent2"/>
                </a:solidFill>
                <a:latin typeface="Times New Roman" panose="02020603050405020304" pitchFamily="18" charset="0"/>
                <a:cs typeface="Times New Roman" panose="02020603050405020304" pitchFamily="18" charset="0"/>
              </a:rPr>
              <a:t>就将有</a:t>
            </a:r>
            <a:r>
              <a:rPr lang="en-US" altLang="zh-CN" sz="2000" dirty="0">
                <a:solidFill>
                  <a:schemeClr val="accent2"/>
                </a:solidFill>
                <a:latin typeface="Times New Roman" panose="02020603050405020304" pitchFamily="18" charset="0"/>
                <a:cs typeface="Times New Roman" panose="02020603050405020304" pitchFamily="18" charset="0"/>
              </a:rPr>
              <a:t>X</a:t>
            </a:r>
            <a:r>
              <a:rPr lang="zh-CN" altLang="en-US" sz="2000" dirty="0">
                <a:solidFill>
                  <a:schemeClr val="accent2"/>
                </a:solidFill>
                <a:latin typeface="Times New Roman" panose="02020603050405020304" pitchFamily="18" charset="0"/>
                <a:cs typeface="Times New Roman" panose="02020603050405020304" pitchFamily="18" charset="0"/>
              </a:rPr>
              <a:t>的</a:t>
            </a:r>
            <a:r>
              <a:rPr lang="en-US" altLang="zh-CN" sz="2000" dirty="0">
                <a:solidFill>
                  <a:schemeClr val="accent2"/>
                </a:solidFill>
                <a:latin typeface="Times New Roman" panose="02020603050405020304" pitchFamily="18" charset="0"/>
                <a:cs typeface="Times New Roman" panose="02020603050405020304" pitchFamily="18" charset="0"/>
              </a:rPr>
              <a:t>tag, </a:t>
            </a:r>
            <a:r>
              <a:rPr lang="zh-CN" altLang="en-US" sz="2000" dirty="0">
                <a:solidFill>
                  <a:schemeClr val="accent2"/>
                </a:solidFill>
                <a:latin typeface="Times New Roman" panose="02020603050405020304" pitchFamily="18" charset="0"/>
                <a:cs typeface="Times New Roman" panose="02020603050405020304" pitchFamily="18" charset="0"/>
              </a:rPr>
              <a:t>但</a:t>
            </a:r>
            <a:r>
              <a:rPr lang="en-US" altLang="zh-CN" sz="2000" dirty="0">
                <a:solidFill>
                  <a:schemeClr val="accent2"/>
                </a:solidFill>
                <a:latin typeface="Times New Roman" panose="02020603050405020304" pitchFamily="18" charset="0"/>
                <a:cs typeface="Times New Roman" panose="02020603050405020304" pitchFamily="18" charset="0"/>
              </a:rPr>
              <a:t>C</a:t>
            </a:r>
            <a:r>
              <a:rPr lang="zh-CN" altLang="en-US" sz="2000" dirty="0">
                <a:solidFill>
                  <a:schemeClr val="accent2"/>
                </a:solidFill>
                <a:latin typeface="Times New Roman" panose="02020603050405020304" pitchFamily="18" charset="0"/>
                <a:cs typeface="Times New Roman" panose="02020603050405020304" pitchFamily="18" charset="0"/>
              </a:rPr>
              <a:t>的数据部分包含一个字的</a:t>
            </a:r>
            <a:r>
              <a:rPr lang="en-US" altLang="zh-CN" sz="2000" dirty="0">
                <a:solidFill>
                  <a:schemeClr val="accent2"/>
                </a:solidFill>
                <a:latin typeface="Times New Roman" panose="02020603050405020304" pitchFamily="18" charset="0"/>
                <a:cs typeface="Times New Roman" panose="02020603050405020304" pitchFamily="18" charset="0"/>
              </a:rPr>
              <a:t>X</a:t>
            </a:r>
            <a:r>
              <a:rPr lang="zh-CN" altLang="en-US" sz="2000" dirty="0">
                <a:solidFill>
                  <a:schemeClr val="accent2"/>
                </a:solidFill>
                <a:latin typeface="Times New Roman" panose="02020603050405020304" pitchFamily="18" charset="0"/>
                <a:cs typeface="Times New Roman" panose="02020603050405020304" pitchFamily="18" charset="0"/>
              </a:rPr>
              <a:t>和</a:t>
            </a:r>
            <a:r>
              <a:rPr lang="en-US" altLang="zh-CN" sz="2000" dirty="0">
                <a:solidFill>
                  <a:schemeClr val="accent2"/>
                </a:solidFill>
                <a:latin typeface="Times New Roman" panose="02020603050405020304" pitchFamily="18" charset="0"/>
                <a:cs typeface="Times New Roman" panose="02020603050405020304" pitchFamily="18" charset="0"/>
              </a:rPr>
              <a:t>3</a:t>
            </a:r>
            <a:r>
              <a:rPr lang="zh-CN" altLang="en-US" sz="2000" dirty="0">
                <a:solidFill>
                  <a:schemeClr val="accent2"/>
                </a:solidFill>
                <a:latin typeface="Times New Roman" panose="02020603050405020304" pitchFamily="18" charset="0"/>
                <a:cs typeface="Times New Roman" panose="02020603050405020304" pitchFamily="18" charset="0"/>
              </a:rPr>
              <a:t>个字的</a:t>
            </a:r>
            <a:r>
              <a:rPr lang="en-US" altLang="zh-CN" sz="2000" dirty="0">
                <a:solidFill>
                  <a:schemeClr val="accent2"/>
                </a:solidFill>
                <a:latin typeface="Times New Roman" panose="02020603050405020304" pitchFamily="18" charset="0"/>
                <a:cs typeface="Times New Roman" panose="02020603050405020304" pitchFamily="18" charset="0"/>
              </a:rPr>
              <a:t>Y.</a:t>
            </a:r>
          </a:p>
        </p:txBody>
      </p:sp>
      <p:sp>
        <p:nvSpPr>
          <p:cNvPr id="7" name="爆炸形 1 6"/>
          <p:cNvSpPr/>
          <p:nvPr/>
        </p:nvSpPr>
        <p:spPr bwMode="auto">
          <a:xfrm>
            <a:off x="270032" y="2663761"/>
            <a:ext cx="1503189" cy="1129838"/>
          </a:xfrm>
          <a:prstGeom prst="irregularSeal1">
            <a:avLst/>
          </a:prstGeom>
          <a:solidFill>
            <a:schemeClr val="accent1">
              <a:lumMod val="60000"/>
              <a:lumOff val="40000"/>
            </a:schemeClr>
          </a:solidFill>
          <a:ln w="12700" cap="flat" cmpd="sng" algn="ctr">
            <a:solidFill>
              <a:schemeClr val="accent1"/>
            </a:solidFill>
            <a:prstDash val="solid"/>
            <a:round/>
            <a:headEnd type="none" w="med" len="med"/>
            <a:tailEnd type="none" w="med" len="med"/>
          </a:ln>
        </p:spPr>
        <p:txBody>
          <a:bodyPr vert="horz" wrap="square" lIns="90000" tIns="46800" rIns="90000" bIns="46800" numCol="1" rtlCol="0" anchor="t" anchorCtr="0" compatLnSpc="1">
            <a:spAutoFit/>
          </a:bodyPr>
          <a:lstStyle/>
          <a:p>
            <a:pPr marL="0" marR="0" indent="0" algn="l" defTabSz="914400" rtl="0" eaLnBrk="0" fontAlgn="base" latinLnBrk="0" hangingPunct="0">
              <a:lnSpc>
                <a:spcPct val="100000"/>
              </a:lnSpc>
              <a:spcBef>
                <a:spcPct val="0"/>
              </a:spcBef>
              <a:spcAft>
                <a:spcPct val="0"/>
              </a:spcAft>
              <a:buClrTx/>
              <a:buSzTx/>
              <a:buFontTx/>
              <a:buNone/>
            </a:pPr>
            <a:r>
              <a:rPr kumimoji="0" lang="en-US" altLang="zh-CN" sz="2000" i="0" u="none" strike="noStrike" cap="none" normalizeH="0" baseline="0" dirty="0">
                <a:ln>
                  <a:noFill/>
                </a:ln>
                <a:solidFill>
                  <a:schemeClr val="tx1"/>
                </a:solidFill>
                <a:effectLst/>
                <a:latin typeface="Arial" panose="020B0604020202020204" pitchFamily="34" charset="0"/>
              </a:rPr>
              <a:t>error</a:t>
            </a:r>
            <a:endParaRPr kumimoji="0" lang="zh-CN" altLang="en-US" sz="24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648541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4268797" cy="479747"/>
          </a:xfrm>
        </p:spPr>
        <p:txBody>
          <a:bodyPr/>
          <a:lstStyle/>
          <a:p>
            <a:r>
              <a:rPr lang="en-US" altLang="zh-CN" sz="3200" dirty="0">
                <a:solidFill>
                  <a:srgbClr val="800000"/>
                </a:solidFill>
                <a:latin typeface="Times New Roman" panose="02020603050405020304" pitchFamily="18" charset="0"/>
                <a:ea typeface="宋体" panose="02010600030101010101" pitchFamily="2" charset="-122"/>
              </a:rPr>
              <a:t>4.2 The Basic of Caches</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 name="矩形 5"/>
          <p:cNvSpPr/>
          <p:nvPr/>
        </p:nvSpPr>
        <p:spPr>
          <a:xfrm>
            <a:off x="188491" y="1121533"/>
            <a:ext cx="8690867" cy="5683607"/>
          </a:xfrm>
          <a:prstGeom prst="rect">
            <a:avLst/>
          </a:prstGeom>
        </p:spPr>
        <p:txBody>
          <a:bodyPr wrap="square">
            <a:spAutoFit/>
          </a:bodyPr>
          <a:lstStyle/>
          <a:p>
            <a:pPr marL="457200" indent="-457200" algn="just">
              <a:lnSpc>
                <a:spcPts val="2900"/>
              </a:lnSpc>
              <a:spcBef>
                <a:spcPts val="0"/>
              </a:spcBef>
              <a:spcAft>
                <a:spcPts val="1200"/>
              </a:spcAft>
              <a:buFont typeface="Symbol" panose="05050102010706020507" pitchFamily="18" charset="2"/>
              <a:buChar char="¨"/>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For write-through cache by writing the data while </a:t>
            </a: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performing a tag comparison</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a:p>
            <a:pPr marL="457200" indent="457200" algn="just">
              <a:lnSpc>
                <a:spcPts val="2900"/>
              </a:lnSpc>
              <a:spcBef>
                <a:spcPts val="0"/>
              </a:spcBef>
              <a:spcAft>
                <a:spcPts val="600"/>
              </a:spcAft>
              <a:buSzPct val="50000"/>
              <a:buFont typeface="Wingdings" panose="05000000000000000000" pitchFamily="2" charset="2"/>
              <a:buChar char="Ø"/>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If the tag of the address and the tag in the cache entry are </a:t>
            </a: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equal</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we have a </a:t>
            </a: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write hit </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and can continue.</a:t>
            </a:r>
            <a:r>
              <a:rPr lang="zh-CN" altLang="en-US"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如果地址</a:t>
            </a:r>
            <a:r>
              <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tag</a:t>
            </a:r>
            <a:r>
              <a:rPr lang="zh-CN" altLang="en-US"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入口</a:t>
            </a:r>
            <a:r>
              <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tag</a:t>
            </a:r>
            <a:r>
              <a:rPr lang="zh-CN" altLang="en-US"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相等</a:t>
            </a:r>
            <a:r>
              <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则命中</a:t>
            </a:r>
            <a:r>
              <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可继续</a:t>
            </a:r>
            <a:endPar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457200" indent="457200" algn="just">
              <a:lnSpc>
                <a:spcPts val="2900"/>
              </a:lnSpc>
              <a:spcBef>
                <a:spcPts val="0"/>
              </a:spcBef>
              <a:spcAft>
                <a:spcPts val="600"/>
              </a:spcAft>
              <a:buSzPct val="50000"/>
              <a:buFont typeface="Wingdings" panose="05000000000000000000" pitchFamily="2" charset="2"/>
              <a:buChar char="Ø"/>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If the tags are </a:t>
            </a: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unequal</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,we have a </a:t>
            </a: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write miss </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and </a:t>
            </a: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must fetch the block from memory</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如果不相等</a:t>
            </a:r>
            <a:r>
              <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则是写缺失</a:t>
            </a:r>
            <a:r>
              <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必须从存储器中取回整个块</a:t>
            </a:r>
            <a:endPar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endParaRPr>
          </a:p>
          <a:p>
            <a:pPr marL="457200" indent="457200" algn="just">
              <a:lnSpc>
                <a:spcPts val="2900"/>
              </a:lnSpc>
              <a:spcBef>
                <a:spcPts val="0"/>
              </a:spcBef>
              <a:spcAft>
                <a:spcPts val="600"/>
              </a:spcAft>
              <a:buSzPct val="50000"/>
              <a:buFont typeface="Wingdings" panose="05000000000000000000" pitchFamily="2" charset="2"/>
              <a:buChar char="Ø"/>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After the block is fetched and placed into the cache, we can </a:t>
            </a: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rewrite</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the word that caused the miss into the cache block. </a:t>
            </a:r>
            <a:r>
              <a:rPr lang="zh-CN" altLang="en-US"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然后再重写导致缺失的字到</a:t>
            </a:r>
            <a:r>
              <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cache </a:t>
            </a:r>
          </a:p>
          <a:p>
            <a:pPr marL="457200" indent="457200" algn="just">
              <a:lnSpc>
                <a:spcPts val="2900"/>
              </a:lnSpc>
              <a:spcBef>
                <a:spcPts val="0"/>
              </a:spcBef>
              <a:spcAft>
                <a:spcPts val="600"/>
              </a:spcAft>
              <a:buSzPct val="50000"/>
              <a:buFont typeface="Wingdings" panose="05000000000000000000" pitchFamily="2" charset="2"/>
              <a:buChar char="Ø"/>
            </a:pPr>
            <a:endPar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8794694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4268797" cy="479747"/>
          </a:xfrm>
        </p:spPr>
        <p:txBody>
          <a:bodyPr/>
          <a:lstStyle/>
          <a:p>
            <a:r>
              <a:rPr lang="en-US" altLang="zh-CN" sz="3200" dirty="0">
                <a:solidFill>
                  <a:srgbClr val="800000"/>
                </a:solidFill>
                <a:latin typeface="Times New Roman" panose="02020603050405020304" pitchFamily="18" charset="0"/>
                <a:ea typeface="宋体" panose="02010600030101010101" pitchFamily="2" charset="-122"/>
              </a:rPr>
              <a:t>4.2 The Basic of Caches</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graphicFrame>
        <p:nvGraphicFramePr>
          <p:cNvPr id="7" name="表格 6"/>
          <p:cNvGraphicFramePr>
            <a:graphicFrameLocks noGrp="1"/>
          </p:cNvGraphicFramePr>
          <p:nvPr>
            <p:extLst>
              <p:ext uri="{D42A27DB-BD31-4B8C-83A1-F6EECF244321}">
                <p14:modId xmlns:p14="http://schemas.microsoft.com/office/powerpoint/2010/main" val="3292506791"/>
              </p:ext>
            </p:extLst>
          </p:nvPr>
        </p:nvGraphicFramePr>
        <p:xfrm>
          <a:off x="755578" y="1772816"/>
          <a:ext cx="7776864" cy="1341120"/>
        </p:xfrm>
        <a:graphic>
          <a:graphicData uri="http://schemas.openxmlformats.org/drawingml/2006/table">
            <a:tbl>
              <a:tblPr firstRow="1" bandRow="1">
                <a:tableStyleId>{5C22544A-7EE6-4342-B048-85BDC9FD1C3A}</a:tableStyleId>
              </a:tblPr>
              <a:tblGrid>
                <a:gridCol w="864094">
                  <a:extLst>
                    <a:ext uri="{9D8B030D-6E8A-4147-A177-3AD203B41FA5}">
                      <a16:colId xmlns:a16="http://schemas.microsoft.com/office/drawing/2014/main" val="2810395733"/>
                    </a:ext>
                  </a:extLst>
                </a:gridCol>
                <a:gridCol w="1008112">
                  <a:extLst>
                    <a:ext uri="{9D8B030D-6E8A-4147-A177-3AD203B41FA5}">
                      <a16:colId xmlns:a16="http://schemas.microsoft.com/office/drawing/2014/main" val="4154352660"/>
                    </a:ext>
                  </a:extLst>
                </a:gridCol>
                <a:gridCol w="1512168">
                  <a:extLst>
                    <a:ext uri="{9D8B030D-6E8A-4147-A177-3AD203B41FA5}">
                      <a16:colId xmlns:a16="http://schemas.microsoft.com/office/drawing/2014/main" val="3009527783"/>
                    </a:ext>
                  </a:extLst>
                </a:gridCol>
                <a:gridCol w="1440160">
                  <a:extLst>
                    <a:ext uri="{9D8B030D-6E8A-4147-A177-3AD203B41FA5}">
                      <a16:colId xmlns:a16="http://schemas.microsoft.com/office/drawing/2014/main" val="2185938551"/>
                    </a:ext>
                  </a:extLst>
                </a:gridCol>
                <a:gridCol w="1440160">
                  <a:extLst>
                    <a:ext uri="{9D8B030D-6E8A-4147-A177-3AD203B41FA5}">
                      <a16:colId xmlns:a16="http://schemas.microsoft.com/office/drawing/2014/main" val="2840408080"/>
                    </a:ext>
                  </a:extLst>
                </a:gridCol>
                <a:gridCol w="1512170">
                  <a:extLst>
                    <a:ext uri="{9D8B030D-6E8A-4147-A177-3AD203B41FA5}">
                      <a16:colId xmlns:a16="http://schemas.microsoft.com/office/drawing/2014/main" val="2094907170"/>
                    </a:ext>
                  </a:extLst>
                </a:gridCol>
              </a:tblGrid>
              <a:tr h="252028">
                <a:tc>
                  <a:txBody>
                    <a:bodyPr/>
                    <a:lstStyle/>
                    <a:p>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1" i="0" dirty="0">
                          <a:solidFill>
                            <a:schemeClr val="tx1"/>
                          </a:solidFill>
                          <a:effectLst/>
                          <a:latin typeface="Times New Roman" panose="02020603050405020304" pitchFamily="18" charset="0"/>
                          <a:cs typeface="Times New Roman" panose="02020603050405020304" pitchFamily="18" charset="0"/>
                        </a:rPr>
                        <a:t>word1 </a:t>
                      </a:r>
                      <a:endParaRPr lang="en-US" sz="1600" b="1"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1" i="0" dirty="0">
                          <a:solidFill>
                            <a:schemeClr val="tx1"/>
                          </a:solidFill>
                          <a:effectLst/>
                          <a:latin typeface="Times New Roman" panose="02020603050405020304" pitchFamily="18" charset="0"/>
                          <a:cs typeface="Times New Roman" panose="02020603050405020304" pitchFamily="18" charset="0"/>
                        </a:rPr>
                        <a:t>word2 </a:t>
                      </a:r>
                      <a:endParaRPr lang="en-US" sz="1600" b="1"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1" i="0" dirty="0">
                          <a:solidFill>
                            <a:schemeClr val="tx1"/>
                          </a:solidFill>
                          <a:effectLst/>
                          <a:latin typeface="Times New Roman" panose="02020603050405020304" pitchFamily="18" charset="0"/>
                          <a:cs typeface="Times New Roman" panose="02020603050405020304" pitchFamily="18" charset="0"/>
                        </a:rPr>
                        <a:t>word3 </a:t>
                      </a:r>
                      <a:endParaRPr lang="en-US" sz="1600" b="1"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1" i="0" dirty="0">
                          <a:solidFill>
                            <a:schemeClr val="tx1"/>
                          </a:solidFill>
                          <a:effectLst/>
                          <a:latin typeface="Times New Roman" panose="02020603050405020304" pitchFamily="18" charset="0"/>
                          <a:cs typeface="Times New Roman" panose="02020603050405020304" pitchFamily="18" charset="0"/>
                        </a:rPr>
                        <a:t>word4</a:t>
                      </a:r>
                      <a:endParaRPr lang="en-US" sz="1600" b="1"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48287275"/>
                  </a:ext>
                </a:extLst>
              </a:tr>
              <a:tr h="252028">
                <a:tc>
                  <a:txBody>
                    <a:bodyPr/>
                    <a:lstStyle/>
                    <a:p>
                      <a:endParaRPr lang="zh-CN" altLang="en-US" sz="16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49540238"/>
                  </a:ext>
                </a:extLst>
              </a:tr>
              <a:tr h="252028">
                <a:tc>
                  <a:txBody>
                    <a:bodyPr/>
                    <a:lstStyle/>
                    <a:p>
                      <a:r>
                        <a:rPr lang="en-US" sz="1600" b="1" i="0" dirty="0">
                          <a:solidFill>
                            <a:schemeClr val="tx1"/>
                          </a:solidFill>
                          <a:effectLst/>
                          <a:latin typeface="Times New Roman" panose="02020603050405020304" pitchFamily="18" charset="0"/>
                          <a:cs typeface="Times New Roman" panose="02020603050405020304" pitchFamily="18" charset="0"/>
                        </a:rPr>
                        <a:t>V </a:t>
                      </a:r>
                      <a:endParaRPr lang="en-US" sz="1600" b="1"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1" i="0" dirty="0" err="1">
                          <a:solidFill>
                            <a:schemeClr val="tx1"/>
                          </a:solidFill>
                          <a:effectLst/>
                          <a:latin typeface="Times New Roman" panose="02020603050405020304" pitchFamily="18" charset="0"/>
                          <a:cs typeface="Times New Roman" panose="02020603050405020304" pitchFamily="18" charset="0"/>
                        </a:rPr>
                        <a:t>Tag_Y</a:t>
                      </a:r>
                      <a:r>
                        <a:rPr lang="en-US" sz="1600" b="1" i="0" dirty="0">
                          <a:solidFill>
                            <a:schemeClr val="tx1"/>
                          </a:solidFill>
                          <a:effectLst/>
                          <a:latin typeface="Times New Roman" panose="02020603050405020304" pitchFamily="18" charset="0"/>
                          <a:cs typeface="Times New Roman" panose="02020603050405020304" pitchFamily="18" charset="0"/>
                        </a:rPr>
                        <a:t> </a:t>
                      </a:r>
                      <a:endParaRPr lang="en-US" sz="1600" b="1"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1" i="0" dirty="0">
                          <a:solidFill>
                            <a:srgbClr val="800000"/>
                          </a:solidFill>
                          <a:effectLst/>
                          <a:latin typeface="Times New Roman" panose="02020603050405020304" pitchFamily="18" charset="0"/>
                          <a:cs typeface="Times New Roman" panose="02020603050405020304" pitchFamily="18" charset="0"/>
                        </a:rPr>
                        <a:t>Y~Y+3 </a:t>
                      </a:r>
                      <a:endParaRPr lang="en-US" sz="1600" b="1" dirty="0">
                        <a:solidFill>
                          <a:srgbClr val="8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1" i="0">
                          <a:solidFill>
                            <a:schemeClr val="tx1"/>
                          </a:solidFill>
                          <a:effectLst/>
                          <a:latin typeface="Times New Roman" panose="02020603050405020304" pitchFamily="18" charset="0"/>
                          <a:cs typeface="Times New Roman" panose="02020603050405020304" pitchFamily="18" charset="0"/>
                        </a:rPr>
                        <a:t>Y+4~Y+7 </a:t>
                      </a:r>
                      <a:endParaRPr lang="en-US" sz="1600" b="1">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1" i="0">
                          <a:solidFill>
                            <a:schemeClr val="tx1"/>
                          </a:solidFill>
                          <a:effectLst/>
                          <a:latin typeface="Times New Roman" panose="02020603050405020304" pitchFamily="18" charset="0"/>
                          <a:cs typeface="Times New Roman" panose="02020603050405020304" pitchFamily="18" charset="0"/>
                        </a:rPr>
                        <a:t>Y+8~Y+11 </a:t>
                      </a:r>
                      <a:endParaRPr lang="en-US" sz="1600" b="1">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1" i="0" dirty="0">
                          <a:solidFill>
                            <a:schemeClr val="tx1"/>
                          </a:solidFill>
                          <a:effectLst/>
                          <a:latin typeface="Times New Roman" panose="02020603050405020304" pitchFamily="18" charset="0"/>
                          <a:cs typeface="Times New Roman" panose="02020603050405020304" pitchFamily="18" charset="0"/>
                        </a:rPr>
                        <a:t>Y+12~Y+15</a:t>
                      </a:r>
                      <a:endParaRPr lang="en-US" sz="1600" b="1"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01255335"/>
                  </a:ext>
                </a:extLst>
              </a:tr>
              <a:tr h="252028">
                <a:tc>
                  <a:txBody>
                    <a:bodyPr/>
                    <a:lstStyle/>
                    <a:p>
                      <a:endParaRPr lang="zh-CN" altLang="en-US" sz="16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10674918"/>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4033586457"/>
              </p:ext>
            </p:extLst>
          </p:nvPr>
        </p:nvGraphicFramePr>
        <p:xfrm>
          <a:off x="719099" y="3972998"/>
          <a:ext cx="7776864" cy="1341120"/>
        </p:xfrm>
        <a:graphic>
          <a:graphicData uri="http://schemas.openxmlformats.org/drawingml/2006/table">
            <a:tbl>
              <a:tblPr firstRow="1" bandRow="1">
                <a:tableStyleId>{5C22544A-7EE6-4342-B048-85BDC9FD1C3A}</a:tableStyleId>
              </a:tblPr>
              <a:tblGrid>
                <a:gridCol w="864094">
                  <a:extLst>
                    <a:ext uri="{9D8B030D-6E8A-4147-A177-3AD203B41FA5}">
                      <a16:colId xmlns:a16="http://schemas.microsoft.com/office/drawing/2014/main" val="2810395733"/>
                    </a:ext>
                  </a:extLst>
                </a:gridCol>
                <a:gridCol w="1008112">
                  <a:extLst>
                    <a:ext uri="{9D8B030D-6E8A-4147-A177-3AD203B41FA5}">
                      <a16:colId xmlns:a16="http://schemas.microsoft.com/office/drawing/2014/main" val="4154352660"/>
                    </a:ext>
                  </a:extLst>
                </a:gridCol>
                <a:gridCol w="1512168">
                  <a:extLst>
                    <a:ext uri="{9D8B030D-6E8A-4147-A177-3AD203B41FA5}">
                      <a16:colId xmlns:a16="http://schemas.microsoft.com/office/drawing/2014/main" val="3009527783"/>
                    </a:ext>
                  </a:extLst>
                </a:gridCol>
                <a:gridCol w="1440160">
                  <a:extLst>
                    <a:ext uri="{9D8B030D-6E8A-4147-A177-3AD203B41FA5}">
                      <a16:colId xmlns:a16="http://schemas.microsoft.com/office/drawing/2014/main" val="2185938551"/>
                    </a:ext>
                  </a:extLst>
                </a:gridCol>
                <a:gridCol w="1440160">
                  <a:extLst>
                    <a:ext uri="{9D8B030D-6E8A-4147-A177-3AD203B41FA5}">
                      <a16:colId xmlns:a16="http://schemas.microsoft.com/office/drawing/2014/main" val="2840408080"/>
                    </a:ext>
                  </a:extLst>
                </a:gridCol>
                <a:gridCol w="1512170">
                  <a:extLst>
                    <a:ext uri="{9D8B030D-6E8A-4147-A177-3AD203B41FA5}">
                      <a16:colId xmlns:a16="http://schemas.microsoft.com/office/drawing/2014/main" val="2094907170"/>
                    </a:ext>
                  </a:extLst>
                </a:gridCol>
              </a:tblGrid>
              <a:tr h="252028">
                <a:tc>
                  <a:txBody>
                    <a:bodyPr/>
                    <a:lstStyle/>
                    <a:p>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1" i="0" dirty="0">
                          <a:solidFill>
                            <a:schemeClr val="tx1"/>
                          </a:solidFill>
                          <a:effectLst/>
                          <a:latin typeface="Times New Roman" panose="02020603050405020304" pitchFamily="18" charset="0"/>
                          <a:cs typeface="Times New Roman" panose="02020603050405020304" pitchFamily="18" charset="0"/>
                        </a:rPr>
                        <a:t>word1 </a:t>
                      </a:r>
                      <a:endParaRPr lang="en-US" sz="1600" b="1"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1" i="0" dirty="0">
                          <a:solidFill>
                            <a:schemeClr val="tx1"/>
                          </a:solidFill>
                          <a:effectLst/>
                          <a:latin typeface="Times New Roman" panose="02020603050405020304" pitchFamily="18" charset="0"/>
                          <a:cs typeface="Times New Roman" panose="02020603050405020304" pitchFamily="18" charset="0"/>
                        </a:rPr>
                        <a:t>word2 </a:t>
                      </a:r>
                      <a:endParaRPr lang="en-US" sz="1600" b="1"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1" i="0" dirty="0">
                          <a:solidFill>
                            <a:schemeClr val="tx1"/>
                          </a:solidFill>
                          <a:effectLst/>
                          <a:latin typeface="Times New Roman" panose="02020603050405020304" pitchFamily="18" charset="0"/>
                          <a:cs typeface="Times New Roman" panose="02020603050405020304" pitchFamily="18" charset="0"/>
                        </a:rPr>
                        <a:t>word3 </a:t>
                      </a:r>
                      <a:endParaRPr lang="en-US" sz="1600" b="1"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1" i="0" dirty="0">
                          <a:solidFill>
                            <a:schemeClr val="tx1"/>
                          </a:solidFill>
                          <a:effectLst/>
                          <a:latin typeface="Times New Roman" panose="02020603050405020304" pitchFamily="18" charset="0"/>
                          <a:cs typeface="Times New Roman" panose="02020603050405020304" pitchFamily="18" charset="0"/>
                        </a:rPr>
                        <a:t>word4</a:t>
                      </a:r>
                      <a:endParaRPr lang="en-US" sz="1600" b="1"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48287275"/>
                  </a:ext>
                </a:extLst>
              </a:tr>
              <a:tr h="252028">
                <a:tc>
                  <a:txBody>
                    <a:bodyPr/>
                    <a:lstStyle/>
                    <a:p>
                      <a:endParaRPr lang="zh-CN" altLang="en-US" sz="16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49540238"/>
                  </a:ext>
                </a:extLst>
              </a:tr>
              <a:tr h="252028">
                <a:tc>
                  <a:txBody>
                    <a:bodyPr/>
                    <a:lstStyle/>
                    <a:p>
                      <a:r>
                        <a:rPr lang="en-US" sz="1600" b="1" i="0" dirty="0">
                          <a:solidFill>
                            <a:schemeClr val="tx1"/>
                          </a:solidFill>
                          <a:effectLst/>
                          <a:latin typeface="Times New Roman" panose="02020603050405020304" pitchFamily="18" charset="0"/>
                          <a:cs typeface="Times New Roman" panose="02020603050405020304" pitchFamily="18" charset="0"/>
                        </a:rPr>
                        <a:t>V </a:t>
                      </a:r>
                      <a:endParaRPr lang="en-US" sz="1600" b="1" dirty="0">
                        <a:solidFill>
                          <a:schemeClr val="tx1"/>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1" i="0" dirty="0" err="1">
                          <a:solidFill>
                            <a:srgbClr val="C00000"/>
                          </a:solidFill>
                          <a:effectLst/>
                          <a:latin typeface="Times New Roman" panose="02020603050405020304" pitchFamily="18" charset="0"/>
                          <a:cs typeface="Times New Roman" panose="02020603050405020304" pitchFamily="18" charset="0"/>
                        </a:rPr>
                        <a:t>Tag_X</a:t>
                      </a:r>
                      <a:r>
                        <a:rPr lang="en-US" sz="1600" b="1" i="0" dirty="0">
                          <a:solidFill>
                            <a:srgbClr val="C00000"/>
                          </a:solidFill>
                          <a:effectLst/>
                          <a:latin typeface="Times New Roman" panose="02020603050405020304" pitchFamily="18" charset="0"/>
                          <a:cs typeface="Times New Roman" panose="02020603050405020304" pitchFamily="18" charset="0"/>
                        </a:rPr>
                        <a:t> </a:t>
                      </a:r>
                      <a:endParaRPr lang="en-US" sz="1600" b="1" dirty="0">
                        <a:solidFill>
                          <a:srgbClr val="C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1" i="0" dirty="0">
                          <a:solidFill>
                            <a:srgbClr val="00B050"/>
                          </a:solidFill>
                          <a:effectLst/>
                          <a:latin typeface="Times New Roman" panose="02020603050405020304" pitchFamily="18" charset="0"/>
                          <a:cs typeface="Times New Roman" panose="02020603050405020304" pitchFamily="18" charset="0"/>
                        </a:rPr>
                        <a:t>X~X+3</a:t>
                      </a:r>
                      <a:endParaRPr lang="en-US" sz="1600" b="1" dirty="0">
                        <a:solidFill>
                          <a:srgbClr val="00B05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1" i="0" dirty="0">
                          <a:solidFill>
                            <a:srgbClr val="800000"/>
                          </a:solidFill>
                          <a:effectLst/>
                          <a:latin typeface="Times New Roman" panose="02020603050405020304" pitchFamily="18" charset="0"/>
                          <a:cs typeface="Times New Roman" panose="02020603050405020304" pitchFamily="18" charset="0"/>
                        </a:rPr>
                        <a:t>X+4~X+7 </a:t>
                      </a:r>
                      <a:endParaRPr lang="en-US" sz="1600" b="1" dirty="0">
                        <a:solidFill>
                          <a:srgbClr val="8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1" i="0" dirty="0">
                          <a:solidFill>
                            <a:srgbClr val="800000"/>
                          </a:solidFill>
                          <a:effectLst/>
                          <a:latin typeface="Times New Roman" panose="02020603050405020304" pitchFamily="18" charset="0"/>
                          <a:cs typeface="Times New Roman" panose="02020603050405020304" pitchFamily="18" charset="0"/>
                        </a:rPr>
                        <a:t>X+8~X+11 </a:t>
                      </a:r>
                      <a:endParaRPr lang="en-US" sz="1600" b="1" dirty="0">
                        <a:solidFill>
                          <a:srgbClr val="8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1" i="0" dirty="0">
                          <a:solidFill>
                            <a:srgbClr val="800000"/>
                          </a:solidFill>
                          <a:effectLst/>
                          <a:latin typeface="Times New Roman" panose="02020603050405020304" pitchFamily="18" charset="0"/>
                          <a:cs typeface="Times New Roman" panose="02020603050405020304" pitchFamily="18" charset="0"/>
                        </a:rPr>
                        <a:t>X+12~X+15</a:t>
                      </a:r>
                      <a:endParaRPr lang="en-US" sz="1600" b="1" dirty="0">
                        <a:solidFill>
                          <a:srgbClr val="800000"/>
                        </a:solidFill>
                        <a:effectLst/>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01255335"/>
                  </a:ext>
                </a:extLst>
              </a:tr>
              <a:tr h="252028">
                <a:tc>
                  <a:txBody>
                    <a:bodyPr/>
                    <a:lstStyle/>
                    <a:p>
                      <a:endParaRPr lang="zh-CN" altLang="en-US" sz="16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10674918"/>
                  </a:ext>
                </a:extLst>
              </a:tr>
            </a:tbl>
          </a:graphicData>
        </a:graphic>
      </p:graphicFrame>
      <p:sp>
        <p:nvSpPr>
          <p:cNvPr id="9" name="矩形 8"/>
          <p:cNvSpPr/>
          <p:nvPr/>
        </p:nvSpPr>
        <p:spPr>
          <a:xfrm>
            <a:off x="240251" y="2348880"/>
            <a:ext cx="379681" cy="461665"/>
          </a:xfrm>
          <a:prstGeom prst="rect">
            <a:avLst/>
          </a:prstGeom>
        </p:spPr>
        <p:txBody>
          <a:bodyPr wrap="square">
            <a:spAutoFit/>
          </a:bodyPr>
          <a:lstStyle/>
          <a:p>
            <a:r>
              <a:rPr lang="en-US" altLang="zh-CN" dirty="0">
                <a:solidFill>
                  <a:schemeClr val="accent2"/>
                </a:solidFill>
                <a:latin typeface="Times New Roman" panose="02020603050405020304" pitchFamily="18" charset="0"/>
                <a:cs typeface="Times New Roman" panose="02020603050405020304" pitchFamily="18" charset="0"/>
              </a:rPr>
              <a:t>C </a:t>
            </a:r>
          </a:p>
        </p:txBody>
      </p:sp>
      <p:sp>
        <p:nvSpPr>
          <p:cNvPr id="10" name="矩形 9"/>
          <p:cNvSpPr/>
          <p:nvPr/>
        </p:nvSpPr>
        <p:spPr>
          <a:xfrm>
            <a:off x="240251" y="4623519"/>
            <a:ext cx="478849" cy="461665"/>
          </a:xfrm>
          <a:prstGeom prst="rect">
            <a:avLst/>
          </a:prstGeom>
        </p:spPr>
        <p:txBody>
          <a:bodyPr wrap="square">
            <a:spAutoFit/>
          </a:bodyPr>
          <a:lstStyle/>
          <a:p>
            <a:r>
              <a:rPr lang="en-US" altLang="zh-CN" dirty="0">
                <a:solidFill>
                  <a:schemeClr val="accent2"/>
                </a:solidFill>
                <a:latin typeface="Times New Roman" panose="02020603050405020304" pitchFamily="18" charset="0"/>
                <a:cs typeface="Times New Roman" panose="02020603050405020304" pitchFamily="18" charset="0"/>
              </a:rPr>
              <a:t>C </a:t>
            </a:r>
          </a:p>
        </p:txBody>
      </p:sp>
      <p:sp>
        <p:nvSpPr>
          <p:cNvPr id="11" name="爆炸形 1 10"/>
          <p:cNvSpPr/>
          <p:nvPr/>
        </p:nvSpPr>
        <p:spPr bwMode="auto">
          <a:xfrm>
            <a:off x="3875704" y="2920957"/>
            <a:ext cx="1503189" cy="1129838"/>
          </a:xfrm>
          <a:prstGeom prst="irregularSeal1">
            <a:avLst/>
          </a:prstGeom>
          <a:solidFill>
            <a:srgbClr val="00B050"/>
          </a:solidFill>
          <a:ln w="12700" cap="flat" cmpd="sng" algn="ctr">
            <a:solidFill>
              <a:srgbClr val="00B050"/>
            </a:solidFill>
            <a:prstDash val="solid"/>
            <a:round/>
            <a:headEnd type="none" w="med" len="med"/>
            <a:tailEnd type="none" w="med" len="med"/>
          </a:ln>
        </p:spPr>
        <p:txBody>
          <a:bodyPr vert="horz" wrap="square" lIns="90000" tIns="46800" rIns="90000" bIns="46800" numCol="1" rtlCol="0" anchor="t" anchorCtr="0" compatLnSpc="1">
            <a:spAutoFit/>
          </a:bodyPr>
          <a:lstStyle/>
          <a:p>
            <a:pPr marL="0" marR="0" indent="0" algn="l" defTabSz="914400" rtl="0" eaLnBrk="0" fontAlgn="base" latinLnBrk="0" hangingPunct="0">
              <a:lnSpc>
                <a:spcPct val="100000"/>
              </a:lnSpc>
              <a:spcBef>
                <a:spcPct val="0"/>
              </a:spcBef>
              <a:spcAft>
                <a:spcPct val="0"/>
              </a:spcAft>
              <a:buClrTx/>
              <a:buSzTx/>
              <a:buFontTx/>
              <a:buNone/>
            </a:pPr>
            <a:r>
              <a:rPr kumimoji="0" lang="en-US" altLang="zh-CN" sz="2000" i="0" u="none" strike="noStrike" cap="none" normalizeH="0" baseline="0" dirty="0">
                <a:ln>
                  <a:noFill/>
                </a:ln>
                <a:solidFill>
                  <a:schemeClr val="tx1"/>
                </a:solidFill>
                <a:effectLst/>
                <a:latin typeface="Arial" panose="020B0604020202020204" pitchFamily="34" charset="0"/>
              </a:rPr>
              <a:t>right</a:t>
            </a:r>
            <a:endParaRPr kumimoji="0" lang="zh-CN" altLang="en-US" sz="24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88697792"/>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4268797" cy="479747"/>
          </a:xfrm>
        </p:spPr>
        <p:txBody>
          <a:bodyPr/>
          <a:lstStyle/>
          <a:p>
            <a:r>
              <a:rPr lang="en-US" altLang="zh-CN" sz="3200" dirty="0">
                <a:solidFill>
                  <a:srgbClr val="800000"/>
                </a:solidFill>
                <a:latin typeface="Times New Roman" panose="02020603050405020304" pitchFamily="18" charset="0"/>
                <a:ea typeface="宋体" panose="02010600030101010101" pitchFamily="2" charset="-122"/>
              </a:rPr>
              <a:t>4.2 The Basic of Caches</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188491" y="1121533"/>
            <a:ext cx="8690867" cy="5388655"/>
          </a:xfrm>
          <a:prstGeom prst="rect">
            <a:avLst/>
          </a:prstGeom>
        </p:spPr>
        <p:txBody>
          <a:bodyPr wrap="square">
            <a:spAutoFit/>
          </a:bodyPr>
          <a:lstStyle/>
          <a:p>
            <a:pPr marL="457200" indent="-457200" algn="just">
              <a:lnSpc>
                <a:spcPts val="2900"/>
              </a:lnSpc>
              <a:spcBef>
                <a:spcPts val="0"/>
              </a:spcBef>
              <a:spcAft>
                <a:spcPts val="1200"/>
              </a:spcAft>
              <a:buFont typeface="Symbol" panose="05050102010706020507" pitchFamily="18" charset="2"/>
              <a:buChar char="¨"/>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Increasing the block size (take advantage of spatial locality)</a:t>
            </a:r>
          </a:p>
          <a:p>
            <a:pPr marL="457200" indent="457200" algn="just">
              <a:lnSpc>
                <a:spcPts val="2900"/>
              </a:lnSpc>
              <a:spcBef>
                <a:spcPts val="0"/>
              </a:spcBef>
              <a:spcAft>
                <a:spcPts val="1200"/>
              </a:spcAft>
              <a:buSzPct val="50000"/>
              <a:buFont typeface="Wingdings" panose="05000000000000000000" pitchFamily="2" charset="2"/>
              <a:buChar char="Ø"/>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In general, the </a:t>
            </a: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miss rate falls </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when we increase the block size. </a:t>
            </a:r>
            <a:endParaRPr lang="zh-CN" altLang="en-US"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457200" indent="457200" algn="just">
              <a:lnSpc>
                <a:spcPts val="2900"/>
              </a:lnSpc>
              <a:spcBef>
                <a:spcPts val="0"/>
              </a:spcBef>
              <a:spcAft>
                <a:spcPts val="1200"/>
              </a:spcAft>
              <a:buSzPct val="50000"/>
              <a:buFont typeface="Wingdings" panose="05000000000000000000" pitchFamily="2" charset="2"/>
              <a:buChar char="Ø"/>
            </a:pP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The miss rate may actually go up </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if the block size becomes a significant fraction of the cache size because the number of blocks that can be held in the cache will become small, and there will be a great deal of competition for those blocks. (</a:t>
            </a: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a block will be bumped out of the cache</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marL="457200" indent="457200" algn="just">
              <a:lnSpc>
                <a:spcPts val="2900"/>
              </a:lnSpc>
              <a:spcBef>
                <a:spcPts val="0"/>
              </a:spcBef>
              <a:spcAft>
                <a:spcPts val="1200"/>
              </a:spcAft>
              <a:buSzPct val="50000"/>
              <a:buFont typeface="Wingdings" panose="05000000000000000000" pitchFamily="2" charset="2"/>
              <a:buChar char="Ø"/>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 more serious problem associated with just increasing the block size is that the </a:t>
            </a: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cost of a miss increases</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8000997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4268797" cy="479747"/>
          </a:xfrm>
        </p:spPr>
        <p:txBody>
          <a:bodyPr/>
          <a:lstStyle/>
          <a:p>
            <a:r>
              <a:rPr lang="en-US" altLang="zh-CN" sz="3200" dirty="0">
                <a:solidFill>
                  <a:srgbClr val="800000"/>
                </a:solidFill>
                <a:latin typeface="Times New Roman" panose="02020603050405020304" pitchFamily="18" charset="0"/>
                <a:ea typeface="宋体" panose="02010600030101010101" pitchFamily="2" charset="-122"/>
              </a:rPr>
              <a:t>4.2 The Basic of Caches</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188491" y="1121533"/>
            <a:ext cx="8690867" cy="5568191"/>
          </a:xfrm>
          <a:prstGeom prst="rect">
            <a:avLst/>
          </a:prstGeom>
        </p:spPr>
        <p:txBody>
          <a:bodyPr wrap="square">
            <a:spAutoFit/>
          </a:bodyPr>
          <a:lstStyle/>
          <a:p>
            <a:pPr marL="457200" indent="-457200" algn="just">
              <a:lnSpc>
                <a:spcPts val="2900"/>
              </a:lnSpc>
              <a:spcBef>
                <a:spcPts val="0"/>
              </a:spcBef>
              <a:spcAft>
                <a:spcPts val="600"/>
              </a:spcAft>
              <a:buFont typeface="Symbol" panose="05050102010706020507" pitchFamily="18" charset="2"/>
              <a:buChar char="¨"/>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Increasing the block size </a:t>
            </a:r>
            <a:endParaRPr lang="zh-CN" altLang="en-US"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457200" indent="457200" algn="just">
              <a:lnSpc>
                <a:spcPts val="2800"/>
              </a:lnSpc>
              <a:spcBef>
                <a:spcPts val="0"/>
              </a:spcBef>
              <a:spcAft>
                <a:spcPts val="0"/>
              </a:spcAft>
              <a:buSzPct val="50000"/>
              <a:buFont typeface="Wingdings" panose="05000000000000000000" pitchFamily="2" charset="2"/>
              <a:buChar char="Ø"/>
            </a:pP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The miss penalty (</a:t>
            </a:r>
            <a:r>
              <a:rPr lang="zh-CN" altLang="en-US"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失效代价</a:t>
            </a: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is determined by the time required to fetch the block from the next lower level of the hierarchy and load it into the cache.</a:t>
            </a:r>
          </a:p>
          <a:p>
            <a:pPr marL="457200" indent="457200" algn="just">
              <a:lnSpc>
                <a:spcPts val="2800"/>
              </a:lnSpc>
              <a:spcBef>
                <a:spcPts val="0"/>
              </a:spcBef>
              <a:spcAft>
                <a:spcPts val="0"/>
              </a:spcAft>
              <a:buSzPct val="50000"/>
              <a:buFont typeface="Wingdings" panose="05000000000000000000" pitchFamily="2" charset="2"/>
              <a:buChar char="Ø"/>
            </a:pP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two parts</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latency to transfer </a:t>
            </a: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first word </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and transfer time for the </a:t>
            </a: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rest of block</a:t>
            </a:r>
            <a:r>
              <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zh-CN" altLang="en-US"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分成两部分</a:t>
            </a:r>
            <a:r>
              <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zh-CN" altLang="en-US"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传输第</a:t>
            </a:r>
            <a:r>
              <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1</a:t>
            </a:r>
            <a:r>
              <a:rPr lang="zh-CN" altLang="en-US"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个字的时间</a:t>
            </a:r>
            <a:r>
              <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zh-CN" altLang="en-US"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传输块的其余部分的时间</a:t>
            </a:r>
          </a:p>
          <a:p>
            <a:pPr marL="457200" indent="457200" algn="just">
              <a:lnSpc>
                <a:spcPts val="2800"/>
              </a:lnSpc>
              <a:spcBef>
                <a:spcPts val="0"/>
              </a:spcBef>
              <a:spcAft>
                <a:spcPts val="0"/>
              </a:spcAft>
              <a:buSzPct val="50000"/>
              <a:buFont typeface="Wingdings" panose="05000000000000000000" pitchFamily="2" charset="2"/>
              <a:buChar char="Ø"/>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transfer time increase as block size grows. </a:t>
            </a:r>
            <a:r>
              <a:rPr lang="zh-CN" altLang="en-US"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传输时间随块增大而增加</a:t>
            </a:r>
          </a:p>
          <a:p>
            <a:pPr marL="457200" indent="457200" algn="just">
              <a:lnSpc>
                <a:spcPts val="2800"/>
              </a:lnSpc>
              <a:spcBef>
                <a:spcPts val="0"/>
              </a:spcBef>
              <a:spcAft>
                <a:spcPts val="0"/>
              </a:spcAft>
              <a:buSzPct val="50000"/>
              <a:buFont typeface="Wingdings" panose="05000000000000000000" pitchFamily="2" charset="2"/>
              <a:buChar char="Ø"/>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improvement in miss rate starts to decrease as block become larger. </a:t>
            </a:r>
            <a:r>
              <a:rPr lang="zh-CN" altLang="en-US"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块增加得较大时</a:t>
            </a:r>
            <a:r>
              <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zh-CN" altLang="en-US"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缺失率的改进开始减小</a:t>
            </a:r>
          </a:p>
          <a:p>
            <a:pPr marL="457200" indent="457200" algn="just">
              <a:lnSpc>
                <a:spcPts val="2800"/>
              </a:lnSpc>
              <a:spcBef>
                <a:spcPts val="0"/>
              </a:spcBef>
              <a:spcAft>
                <a:spcPts val="0"/>
              </a:spcAft>
              <a:buSzPct val="50000"/>
              <a:buFont typeface="Wingdings" panose="05000000000000000000" pitchFamily="2" charset="2"/>
              <a:buChar char="Ø"/>
            </a:pP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result</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increase in miss penalty overwhelms decrease in miss rate for large blocks. </a:t>
            </a:r>
            <a:r>
              <a:rPr lang="zh-CN" altLang="en-US"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结果就是缺失惩罚的增加淹没了大块所降低的缺失率</a:t>
            </a:r>
          </a:p>
        </p:txBody>
      </p:sp>
    </p:spTree>
    <p:extLst>
      <p:ext uri="{BB962C8B-B14F-4D97-AF65-F5344CB8AC3E}">
        <p14:creationId xmlns:p14="http://schemas.microsoft.com/office/powerpoint/2010/main" val="26917935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4268797" cy="479747"/>
          </a:xfrm>
        </p:spPr>
        <p:txBody>
          <a:bodyPr/>
          <a:lstStyle/>
          <a:p>
            <a:r>
              <a:rPr lang="en-US" altLang="zh-CN" sz="3200" dirty="0">
                <a:solidFill>
                  <a:srgbClr val="800000"/>
                </a:solidFill>
                <a:latin typeface="Times New Roman" panose="02020603050405020304" pitchFamily="18" charset="0"/>
                <a:ea typeface="宋体" panose="02010600030101010101" pitchFamily="2" charset="-122"/>
              </a:rPr>
              <a:t>4.2 The Basic of Caches</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124976" y="2172985"/>
            <a:ext cx="8690867" cy="4272965"/>
          </a:xfrm>
          <a:prstGeom prst="rect">
            <a:avLst/>
          </a:prstGeom>
        </p:spPr>
        <p:txBody>
          <a:bodyPr wrap="square">
            <a:spAutoFit/>
          </a:bodyPr>
          <a:lstStyle/>
          <a:p>
            <a:pPr marL="457200" indent="-457200" algn="just">
              <a:lnSpc>
                <a:spcPts val="2900"/>
              </a:lnSpc>
              <a:spcBef>
                <a:spcPts val="0"/>
              </a:spcBef>
              <a:spcAft>
                <a:spcPts val="1200"/>
              </a:spcAft>
              <a:buFont typeface="Symbol" panose="05050102010706020507" pitchFamily="18" charset="2"/>
              <a:buChar char="¨"/>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Although it is difficult to reduce the latency to fetch the first word from memory, we can </a:t>
            </a: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reduce the miss penalty </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if we increase the bandwidth from the memory to the cache. </a:t>
            </a:r>
            <a:r>
              <a:rPr lang="zh-CN" altLang="en-US"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降低取第一个字的时间是困难的</a:t>
            </a:r>
            <a:r>
              <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但可通过提高存储器到</a:t>
            </a:r>
            <a:r>
              <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的带宽来降低缺失惩罚</a:t>
            </a:r>
            <a:endPar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endParaRPr>
          </a:p>
          <a:p>
            <a:pPr marL="457200" indent="-457200" algn="just">
              <a:lnSpc>
                <a:spcPts val="2900"/>
              </a:lnSpc>
              <a:spcBef>
                <a:spcPts val="0"/>
              </a:spcBef>
              <a:spcAft>
                <a:spcPts val="1200"/>
              </a:spcAft>
              <a:buFont typeface="Symbol" panose="05050102010706020507" pitchFamily="18" charset="2"/>
              <a:buChar char="¨"/>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This reduction allows larger block sizes to be used while still maintaining a </a:t>
            </a:r>
            <a:r>
              <a:rPr lang="en-US" altLang="zh-CN" sz="28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low miss penalty </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similar to that for a smaller block</a:t>
            </a:r>
            <a:endParaRPr lang="zh-CN" altLang="en-US"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457200" indent="-457200" algn="just">
              <a:lnSpc>
                <a:spcPts val="2900"/>
              </a:lnSpc>
              <a:spcBef>
                <a:spcPts val="0"/>
              </a:spcBef>
              <a:spcAft>
                <a:spcPts val="1200"/>
              </a:spcAft>
              <a:buFont typeface="Symbol" panose="05050102010706020507" pitchFamily="18" charset="2"/>
              <a:buChar char="¨"/>
            </a:pPr>
            <a:endPar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Text Box 4"/>
          <p:cNvSpPr txBox="1">
            <a:spLocks noChangeArrowheads="1"/>
          </p:cNvSpPr>
          <p:nvPr/>
        </p:nvSpPr>
        <p:spPr bwMode="auto">
          <a:xfrm>
            <a:off x="530758" y="1093637"/>
            <a:ext cx="8042795" cy="9588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defRPr>
            </a:lvl9pPr>
          </a:lstStyle>
          <a:p>
            <a:pPr algn="ctr">
              <a:lnSpc>
                <a:spcPct val="90000"/>
              </a:lnSpc>
              <a:spcBef>
                <a:spcPct val="20000"/>
              </a:spcBef>
            </a:pPr>
            <a:r>
              <a:rPr lang="en-US" altLang="zh-CN" sz="2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Designing the Memory System to Support Caches</a:t>
            </a:r>
          </a:p>
          <a:p>
            <a:pPr algn="ctr">
              <a:lnSpc>
                <a:spcPct val="90000"/>
              </a:lnSpc>
              <a:spcBef>
                <a:spcPct val="20000"/>
              </a:spcBef>
            </a:pPr>
            <a:r>
              <a:rPr lang="zh-CN" altLang="en-US" sz="2800" b="1" dirty="0">
                <a:solidFill>
                  <a:srgbClr val="A50021"/>
                </a:solidFill>
                <a:latin typeface="Times New Roman" panose="02020603050405020304" pitchFamily="18" charset="0"/>
                <a:ea typeface="宋体" panose="02010600030101010101" pitchFamily="2" charset="-122"/>
                <a:cs typeface="Times New Roman" panose="02020603050405020304" pitchFamily="18" charset="0"/>
              </a:rPr>
              <a:t>设计存储系统来支持</a:t>
            </a:r>
            <a:r>
              <a:rPr lang="en-US" altLang="zh-CN" sz="2800" b="1" dirty="0">
                <a:solidFill>
                  <a:srgbClr val="A50021"/>
                </a:solidFill>
                <a:latin typeface="Times New Roman" panose="02020603050405020304" pitchFamily="18" charset="0"/>
                <a:ea typeface="宋体" panose="02010600030101010101" pitchFamily="2" charset="-122"/>
                <a:cs typeface="Times New Roman" panose="02020603050405020304" pitchFamily="18" charset="0"/>
              </a:rPr>
              <a:t>Cache</a:t>
            </a:r>
          </a:p>
        </p:txBody>
      </p:sp>
    </p:spTree>
    <p:extLst>
      <p:ext uri="{BB962C8B-B14F-4D97-AF65-F5344CB8AC3E}">
        <p14:creationId xmlns:p14="http://schemas.microsoft.com/office/powerpoint/2010/main" val="22855818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4268797" cy="479747"/>
          </a:xfrm>
        </p:spPr>
        <p:txBody>
          <a:bodyPr/>
          <a:lstStyle/>
          <a:p>
            <a:r>
              <a:rPr lang="en-US" altLang="zh-CN" sz="3200" dirty="0">
                <a:solidFill>
                  <a:srgbClr val="800000"/>
                </a:solidFill>
                <a:latin typeface="Times New Roman" panose="02020603050405020304" pitchFamily="18" charset="0"/>
                <a:ea typeface="宋体" panose="02010600030101010101" pitchFamily="2" charset="-122"/>
              </a:rPr>
              <a:t>4.2 The Basic of Caches</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201613" y="2521862"/>
            <a:ext cx="8690867" cy="3465051"/>
          </a:xfrm>
          <a:prstGeom prst="rect">
            <a:avLst/>
          </a:prstGeom>
        </p:spPr>
        <p:txBody>
          <a:bodyPr wrap="square">
            <a:spAutoFit/>
          </a:bodyPr>
          <a:lstStyle/>
          <a:p>
            <a:pPr marL="457200" indent="-457200" algn="just">
              <a:lnSpc>
                <a:spcPts val="2900"/>
              </a:lnSpc>
              <a:spcBef>
                <a:spcPts val="0"/>
              </a:spcBef>
              <a:spcAft>
                <a:spcPts val="1200"/>
              </a:spcAft>
              <a:buFont typeface="Symbol" panose="05050102010706020507" pitchFamily="18" charset="2"/>
              <a:buChar char="¨"/>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Let’s define a set of hypothetical memory access times:</a:t>
            </a:r>
          </a:p>
          <a:p>
            <a:pPr algn="just">
              <a:lnSpc>
                <a:spcPts val="2900"/>
              </a:lnSpc>
              <a:spcBef>
                <a:spcPts val="0"/>
              </a:spcBef>
              <a:spcAft>
                <a:spcPts val="1200"/>
              </a:spcAft>
            </a:pPr>
            <a:endPar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457200" indent="457200" algn="just">
              <a:lnSpc>
                <a:spcPts val="2900"/>
              </a:lnSpc>
              <a:spcBef>
                <a:spcPts val="0"/>
              </a:spcBef>
              <a:spcAft>
                <a:spcPts val="1200"/>
              </a:spcAft>
              <a:buSzPct val="50000"/>
              <a:buFont typeface="Wingdings" panose="05000000000000000000" pitchFamily="2" charset="2"/>
              <a:buChar char="Ø"/>
            </a:pP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1 clock cycle to send the address.</a:t>
            </a:r>
          </a:p>
          <a:p>
            <a:pPr marL="457200" indent="457200" algn="just">
              <a:lnSpc>
                <a:spcPts val="2900"/>
              </a:lnSpc>
              <a:spcBef>
                <a:spcPts val="0"/>
              </a:spcBef>
              <a:spcAft>
                <a:spcPts val="1200"/>
              </a:spcAft>
              <a:buSzPct val="50000"/>
              <a:buFont typeface="Wingdings" panose="05000000000000000000" pitchFamily="2" charset="2"/>
              <a:buChar char="Ø"/>
            </a:pP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15 clock cycles for each DRAM access initiated.</a:t>
            </a:r>
          </a:p>
          <a:p>
            <a:pPr marL="457200" indent="457200" algn="just">
              <a:lnSpc>
                <a:spcPts val="2900"/>
              </a:lnSpc>
              <a:spcBef>
                <a:spcPts val="0"/>
              </a:spcBef>
              <a:spcAft>
                <a:spcPts val="1200"/>
              </a:spcAft>
              <a:buSzPct val="50000"/>
              <a:buFont typeface="Wingdings" panose="05000000000000000000" pitchFamily="2" charset="2"/>
              <a:buChar char="Ø"/>
            </a:pP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1 clock cycle to send a word of data</a:t>
            </a:r>
          </a:p>
          <a:p>
            <a:pPr marL="457200" indent="-457200" algn="just">
              <a:lnSpc>
                <a:spcPts val="2900"/>
              </a:lnSpc>
              <a:spcBef>
                <a:spcPts val="0"/>
              </a:spcBef>
              <a:spcAft>
                <a:spcPts val="1200"/>
              </a:spcAft>
              <a:buFont typeface="Symbol" panose="05050102010706020507" pitchFamily="18" charset="2"/>
              <a:buChar char="¨"/>
            </a:pPr>
            <a:endPar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Text Box 4"/>
          <p:cNvSpPr txBox="1">
            <a:spLocks noChangeArrowheads="1"/>
          </p:cNvSpPr>
          <p:nvPr/>
        </p:nvSpPr>
        <p:spPr bwMode="auto">
          <a:xfrm>
            <a:off x="530758" y="1093637"/>
            <a:ext cx="8042795" cy="9588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defRPr>
            </a:lvl9pPr>
          </a:lstStyle>
          <a:p>
            <a:pPr algn="ctr">
              <a:lnSpc>
                <a:spcPct val="90000"/>
              </a:lnSpc>
              <a:spcBef>
                <a:spcPct val="20000"/>
              </a:spcBef>
            </a:pPr>
            <a:r>
              <a:rPr lang="en-US" altLang="zh-CN" sz="2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Designing the Memory System to Support Caches</a:t>
            </a:r>
          </a:p>
          <a:p>
            <a:pPr algn="ctr">
              <a:lnSpc>
                <a:spcPct val="90000"/>
              </a:lnSpc>
              <a:spcBef>
                <a:spcPct val="20000"/>
              </a:spcBef>
            </a:pPr>
            <a:r>
              <a:rPr lang="zh-CN" altLang="en-US" sz="2800" b="1" dirty="0">
                <a:solidFill>
                  <a:srgbClr val="A50021"/>
                </a:solidFill>
                <a:latin typeface="Times New Roman" panose="02020603050405020304" pitchFamily="18" charset="0"/>
                <a:ea typeface="宋体" panose="02010600030101010101" pitchFamily="2" charset="-122"/>
                <a:cs typeface="Times New Roman" panose="02020603050405020304" pitchFamily="18" charset="0"/>
              </a:rPr>
              <a:t>设计存储系统来支持</a:t>
            </a:r>
            <a:r>
              <a:rPr lang="en-US" altLang="zh-CN" sz="2800" b="1" dirty="0">
                <a:solidFill>
                  <a:srgbClr val="A50021"/>
                </a:solidFill>
                <a:latin typeface="Times New Roman" panose="02020603050405020304" pitchFamily="18" charset="0"/>
                <a:ea typeface="宋体" panose="02010600030101010101" pitchFamily="2" charset="-122"/>
                <a:cs typeface="Times New Roman" panose="02020603050405020304" pitchFamily="18" charset="0"/>
              </a:rPr>
              <a:t>Cache</a:t>
            </a:r>
          </a:p>
        </p:txBody>
      </p:sp>
    </p:spTree>
    <p:extLst>
      <p:ext uri="{BB962C8B-B14F-4D97-AF65-F5344CB8AC3E}">
        <p14:creationId xmlns:p14="http://schemas.microsoft.com/office/powerpoint/2010/main" val="2539833396"/>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4268797" cy="479747"/>
          </a:xfrm>
        </p:spPr>
        <p:txBody>
          <a:bodyPr/>
          <a:lstStyle/>
          <a:p>
            <a:r>
              <a:rPr lang="en-US" altLang="zh-CN" sz="3200" dirty="0">
                <a:solidFill>
                  <a:srgbClr val="800000"/>
                </a:solidFill>
                <a:latin typeface="Times New Roman" panose="02020603050405020304" pitchFamily="18" charset="0"/>
                <a:ea typeface="宋体" panose="02010600030101010101" pitchFamily="2" charset="-122"/>
              </a:rPr>
              <a:t>4.2 The Basic of Caches</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124976" y="1124744"/>
            <a:ext cx="8690867" cy="1733808"/>
          </a:xfrm>
          <a:prstGeom prst="rect">
            <a:avLst/>
          </a:prstGeom>
        </p:spPr>
        <p:txBody>
          <a:bodyPr wrap="square">
            <a:spAutoFit/>
          </a:bodyPr>
          <a:lstStyle/>
          <a:p>
            <a:pPr marL="457200" indent="-457200" algn="just">
              <a:lnSpc>
                <a:spcPts val="2900"/>
              </a:lnSpc>
              <a:spcBef>
                <a:spcPts val="0"/>
              </a:spcBef>
              <a:spcAft>
                <a:spcPts val="1200"/>
              </a:spcAft>
              <a:buFont typeface="Symbol" panose="05050102010706020507" pitchFamily="18" charset="2"/>
              <a:buChar char="¨"/>
            </a:pPr>
            <a:r>
              <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Figure 4.13: </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The primary method of achieving higher memory bandwidth is to increase the physical or logical width of the memory system.</a:t>
            </a:r>
          </a:p>
          <a:p>
            <a:pPr marL="457200" indent="-457200" algn="just">
              <a:lnSpc>
                <a:spcPts val="2900"/>
              </a:lnSpc>
              <a:spcBef>
                <a:spcPts val="0"/>
              </a:spcBef>
              <a:spcAft>
                <a:spcPts val="1200"/>
              </a:spcAft>
              <a:buFont typeface="Symbol" panose="05050102010706020507" pitchFamily="18" charset="2"/>
              <a:buChar char="¨"/>
            </a:pPr>
            <a:endPar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 name="图片 1"/>
          <p:cNvPicPr>
            <a:picLocks noChangeAspect="1"/>
          </p:cNvPicPr>
          <p:nvPr/>
        </p:nvPicPr>
        <p:blipFill>
          <a:blip r:embed="rId3"/>
          <a:stretch>
            <a:fillRect/>
          </a:stretch>
        </p:blipFill>
        <p:spPr>
          <a:xfrm>
            <a:off x="1187624" y="2348880"/>
            <a:ext cx="7076628" cy="4372114"/>
          </a:xfrm>
          <a:prstGeom prst="rect">
            <a:avLst/>
          </a:prstGeom>
        </p:spPr>
      </p:pic>
      <p:sp>
        <p:nvSpPr>
          <p:cNvPr id="9" name="Text Box 8"/>
          <p:cNvSpPr txBox="1">
            <a:spLocks noChangeArrowheads="1"/>
          </p:cNvSpPr>
          <p:nvPr/>
        </p:nvSpPr>
        <p:spPr bwMode="auto">
          <a:xfrm>
            <a:off x="1940870" y="5426566"/>
            <a:ext cx="79028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defRPr>
            </a:lvl9pPr>
          </a:lstStyle>
          <a:p>
            <a:pPr>
              <a:spcBef>
                <a:spcPct val="50000"/>
              </a:spcBef>
            </a:pPr>
            <a:r>
              <a:rPr lang="en-US" altLang="zh-CN" b="1" dirty="0">
                <a:solidFill>
                  <a:schemeClr val="accent2"/>
                </a:solidFill>
                <a:ea typeface="宋体" panose="02010600030101010101" pitchFamily="2" charset="-122"/>
              </a:rPr>
              <a:t>1</a:t>
            </a:r>
            <a:r>
              <a:rPr lang="zh-CN" altLang="en-US" b="1" dirty="0">
                <a:solidFill>
                  <a:schemeClr val="accent2"/>
                </a:solidFill>
                <a:ea typeface="宋体" panose="02010600030101010101" pitchFamily="2" charset="-122"/>
              </a:rPr>
              <a:t>字宽</a:t>
            </a:r>
          </a:p>
        </p:txBody>
      </p:sp>
      <p:sp>
        <p:nvSpPr>
          <p:cNvPr id="10" name="Text Box 9"/>
          <p:cNvSpPr txBox="1">
            <a:spLocks noChangeArrowheads="1"/>
          </p:cNvSpPr>
          <p:nvPr/>
        </p:nvSpPr>
        <p:spPr bwMode="auto">
          <a:xfrm>
            <a:off x="3599726" y="5426566"/>
            <a:ext cx="92813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defRPr>
            </a:lvl9pPr>
          </a:lstStyle>
          <a:p>
            <a:pPr>
              <a:spcBef>
                <a:spcPct val="50000"/>
              </a:spcBef>
            </a:pPr>
            <a:r>
              <a:rPr lang="zh-CN" altLang="en-US" b="1" dirty="0">
                <a:solidFill>
                  <a:schemeClr val="accent2"/>
                </a:solidFill>
                <a:ea typeface="宋体" panose="02010600030101010101" pitchFamily="2" charset="-122"/>
              </a:rPr>
              <a:t>宽存储</a:t>
            </a:r>
          </a:p>
        </p:txBody>
      </p:sp>
      <p:sp>
        <p:nvSpPr>
          <p:cNvPr id="11" name="Text Box 10"/>
          <p:cNvSpPr txBox="1">
            <a:spLocks noChangeArrowheads="1"/>
          </p:cNvSpPr>
          <p:nvPr/>
        </p:nvSpPr>
        <p:spPr bwMode="auto">
          <a:xfrm>
            <a:off x="6012160" y="5426566"/>
            <a:ext cx="12375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defRPr>
            </a:lvl9pPr>
          </a:lstStyle>
          <a:p>
            <a:pPr>
              <a:spcBef>
                <a:spcPct val="50000"/>
              </a:spcBef>
            </a:pPr>
            <a:r>
              <a:rPr lang="zh-CN" altLang="en-US" b="1" dirty="0">
                <a:solidFill>
                  <a:schemeClr val="accent2"/>
                </a:solidFill>
                <a:ea typeface="宋体" panose="02010600030101010101" pitchFamily="2" charset="-122"/>
              </a:rPr>
              <a:t>交差存储</a:t>
            </a:r>
          </a:p>
        </p:txBody>
      </p:sp>
    </p:spTree>
    <p:extLst>
      <p:ext uri="{BB962C8B-B14F-4D97-AF65-F5344CB8AC3E}">
        <p14:creationId xmlns:p14="http://schemas.microsoft.com/office/powerpoint/2010/main" val="241280212"/>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4268797" cy="479747"/>
          </a:xfrm>
        </p:spPr>
        <p:txBody>
          <a:bodyPr/>
          <a:lstStyle/>
          <a:p>
            <a:r>
              <a:rPr lang="en-US" altLang="zh-CN" sz="3200" dirty="0">
                <a:solidFill>
                  <a:srgbClr val="800000"/>
                </a:solidFill>
                <a:latin typeface="Times New Roman" panose="02020603050405020304" pitchFamily="18" charset="0"/>
                <a:ea typeface="宋体" panose="02010600030101010101" pitchFamily="2" charset="-122"/>
              </a:rPr>
              <a:t>4.2 The Basic of Caches</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124977" y="1124744"/>
            <a:ext cx="8767503" cy="4341894"/>
          </a:xfrm>
          <a:prstGeom prst="rect">
            <a:avLst/>
          </a:prstGeom>
        </p:spPr>
        <p:txBody>
          <a:bodyPr wrap="square">
            <a:spAutoFit/>
          </a:bodyPr>
          <a:lstStyle/>
          <a:p>
            <a:pPr marL="457200" indent="-457200" algn="just">
              <a:lnSpc>
                <a:spcPts val="2900"/>
              </a:lnSpc>
              <a:spcBef>
                <a:spcPts val="0"/>
              </a:spcBef>
              <a:spcAft>
                <a:spcPts val="1200"/>
              </a:spcAft>
              <a:buFont typeface="Symbol" panose="05050102010706020507" pitchFamily="18" charset="2"/>
              <a:buChar char="¨"/>
            </a:pPr>
            <a:r>
              <a:rPr lang="zh-CN" altLang="en-US" sz="2800" u="sng"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①</a:t>
            </a:r>
            <a:r>
              <a:rPr lang="zh-CN" altLang="en-US" sz="2800" i="1" u="sng"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i="1" u="sng"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one-word-wide memory organization</a:t>
            </a:r>
          </a:p>
          <a:p>
            <a:pPr marL="457200" indent="-457200" algn="just">
              <a:lnSpc>
                <a:spcPts val="2900"/>
              </a:lnSpc>
              <a:spcBef>
                <a:spcPts val="0"/>
              </a:spcBef>
              <a:spcAft>
                <a:spcPts val="1200"/>
              </a:spcAft>
              <a:buSzPct val="50000"/>
              <a:buFont typeface="Wingdings" panose="05000000000000000000" pitchFamily="2" charset="2"/>
              <a:buChar char="Ø"/>
            </a:pPr>
            <a:endPar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1371600" lvl="2" indent="-457200" algn="just">
              <a:lnSpc>
                <a:spcPts val="2900"/>
              </a:lnSpc>
              <a:spcBef>
                <a:spcPts val="0"/>
              </a:spcBef>
              <a:spcAft>
                <a:spcPts val="1200"/>
              </a:spcAft>
              <a:buSzPct val="50000"/>
              <a:buFont typeface="Wingdings" panose="05000000000000000000" pitchFamily="2" charset="2"/>
              <a:buChar char="Ø"/>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First,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a cache block of four words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and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a one-word-wide bank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of DRAMs</a:t>
            </a:r>
          </a:p>
          <a:p>
            <a:pPr marL="1828800" lvl="3" indent="-457200" algn="just">
              <a:lnSpc>
                <a:spcPts val="2900"/>
              </a:lnSpc>
              <a:spcBef>
                <a:spcPts val="0"/>
              </a:spcBef>
              <a:spcAft>
                <a:spcPts val="1200"/>
              </a:spcAft>
              <a:buSzPct val="50000"/>
              <a:buFont typeface="Arial" panose="020B0604020202020204" pitchFamily="34" charset="0"/>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The miss penalty =1+4×15+4×1=65(clock cycles)</a:t>
            </a:r>
          </a:p>
          <a:p>
            <a:pPr marL="1828800" lvl="3" indent="-457200" algn="just">
              <a:lnSpc>
                <a:spcPts val="2900"/>
              </a:lnSpc>
              <a:spcBef>
                <a:spcPts val="0"/>
              </a:spcBef>
              <a:spcAft>
                <a:spcPts val="1200"/>
              </a:spcAft>
              <a:buSzPct val="50000"/>
              <a:buFont typeface="Arial" panose="020B0604020202020204" pitchFamily="34" charset="0"/>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The number of bytes transferred per clock cycle for a single miss</a:t>
            </a:r>
          </a:p>
          <a:p>
            <a:pPr lvl="3" algn="just">
              <a:lnSpc>
                <a:spcPts val="2900"/>
              </a:lnSpc>
              <a:spcBef>
                <a:spcPts val="0"/>
              </a:spcBef>
              <a:spcAft>
                <a:spcPts val="1200"/>
              </a:spcAft>
              <a:buSzPct val="50000"/>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=(4 words×4 bytes / word)/65 clock cycles</a:t>
            </a:r>
          </a:p>
          <a:p>
            <a:pPr lvl="3" algn="just">
              <a:lnSpc>
                <a:spcPts val="2900"/>
              </a:lnSpc>
              <a:spcBef>
                <a:spcPts val="0"/>
              </a:spcBef>
              <a:spcAft>
                <a:spcPts val="1200"/>
              </a:spcAft>
              <a:buSzPct val="50000"/>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=0.25 bytes / clock cycle</a:t>
            </a:r>
          </a:p>
        </p:txBody>
      </p:sp>
      <p:pic>
        <p:nvPicPr>
          <p:cNvPr id="7" name="图片 6">
            <a:extLst>
              <a:ext uri="{FF2B5EF4-FFF2-40B4-BE49-F238E27FC236}">
                <a16:creationId xmlns:a16="http://schemas.microsoft.com/office/drawing/2014/main" id="{392D3B1A-EEFB-C643-AC27-25143E0E0648}"/>
              </a:ext>
            </a:extLst>
          </p:cNvPr>
          <p:cNvPicPr>
            <a:picLocks noChangeAspect="1"/>
          </p:cNvPicPr>
          <p:nvPr/>
        </p:nvPicPr>
        <p:blipFill rotWithShape="1">
          <a:blip r:embed="rId3"/>
          <a:srcRect r="89842" b="15340"/>
          <a:stretch/>
        </p:blipFill>
        <p:spPr>
          <a:xfrm>
            <a:off x="220270" y="1943120"/>
            <a:ext cx="718935" cy="3701411"/>
          </a:xfrm>
          <a:prstGeom prst="rect">
            <a:avLst/>
          </a:prstGeom>
        </p:spPr>
      </p:pic>
    </p:spTree>
    <p:extLst>
      <p:ext uri="{BB962C8B-B14F-4D97-AF65-F5344CB8AC3E}">
        <p14:creationId xmlns:p14="http://schemas.microsoft.com/office/powerpoint/2010/main" val="11853143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2976777" cy="479747"/>
          </a:xfrm>
        </p:spPr>
        <p:txBody>
          <a:bodyPr/>
          <a:lstStyle/>
          <a:p>
            <a:r>
              <a:rPr lang="en-US" altLang="zh-CN" sz="3200" dirty="0">
                <a:solidFill>
                  <a:srgbClr val="800000"/>
                </a:solidFill>
                <a:latin typeface="Times New Roman" panose="02020603050405020304" pitchFamily="18" charset="0"/>
                <a:ea typeface="宋体" panose="02010600030101010101" pitchFamily="2" charset="-122"/>
              </a:rPr>
              <a:t>4.1 Introduction</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9" name="Text Box 19"/>
          <p:cNvSpPr txBox="1">
            <a:spLocks noChangeArrowheads="1"/>
          </p:cNvSpPr>
          <p:nvPr/>
        </p:nvSpPr>
        <p:spPr bwMode="auto">
          <a:xfrm>
            <a:off x="117978" y="980728"/>
            <a:ext cx="8774502" cy="224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eaLnBrk="0" fontAlgn="base" hangingPunct="0">
              <a:spcBef>
                <a:spcPct val="0"/>
              </a:spcBef>
              <a:spcAft>
                <a:spcPct val="0"/>
              </a:spcAft>
              <a:defRPr sz="2400">
                <a:solidFill>
                  <a:schemeClr val="accent1"/>
                </a:solidFill>
                <a:latin typeface="Arial" panose="020B0604020202020204" pitchFamily="34" charset="0"/>
              </a:defRPr>
            </a:lvl6pPr>
            <a:lvl7pPr marL="2971800" indent="-228600" eaLnBrk="0" fontAlgn="base" hangingPunct="0">
              <a:spcBef>
                <a:spcPct val="0"/>
              </a:spcBef>
              <a:spcAft>
                <a:spcPct val="0"/>
              </a:spcAft>
              <a:defRPr sz="2400">
                <a:solidFill>
                  <a:schemeClr val="accent1"/>
                </a:solidFill>
                <a:latin typeface="Arial" panose="020B0604020202020204" pitchFamily="34" charset="0"/>
              </a:defRPr>
            </a:lvl7pPr>
            <a:lvl8pPr marL="3429000" indent="-228600" eaLnBrk="0" fontAlgn="base" hangingPunct="0">
              <a:spcBef>
                <a:spcPct val="0"/>
              </a:spcBef>
              <a:spcAft>
                <a:spcPct val="0"/>
              </a:spcAft>
              <a:defRPr sz="2400">
                <a:solidFill>
                  <a:schemeClr val="accent1"/>
                </a:solidFill>
                <a:latin typeface="Arial" panose="020B0604020202020204" pitchFamily="34" charset="0"/>
              </a:defRPr>
            </a:lvl8pPr>
            <a:lvl9pPr marL="3886200" indent="-228600" eaLnBrk="0" fontAlgn="base" hangingPunct="0">
              <a:spcBef>
                <a:spcPct val="0"/>
              </a:spcBef>
              <a:spcAft>
                <a:spcPct val="0"/>
              </a:spcAft>
              <a:defRPr sz="2400">
                <a:solidFill>
                  <a:schemeClr val="accent1"/>
                </a:solidFill>
                <a:latin typeface="Arial" panose="020B0604020202020204" pitchFamily="34" charset="0"/>
              </a:defRPr>
            </a:lvl9pPr>
          </a:lstStyle>
          <a:p>
            <a:pPr marL="457200" indent="-457200" algn="just">
              <a:spcBef>
                <a:spcPts val="0"/>
              </a:spcBef>
              <a:buFont typeface="Symbol" panose="05050102010706020507" pitchFamily="18" charset="2"/>
              <a:buChar char="¨"/>
            </a:pP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Memory Hierarchy</a:t>
            </a:r>
          </a:p>
          <a:p>
            <a:pPr marL="457200" indent="-457200" algn="just">
              <a:spcBef>
                <a:spcPts val="0"/>
              </a:spcBef>
              <a:buFont typeface="Symbol" panose="05050102010706020507" pitchFamily="18" charset="2"/>
              <a:buChar char="¨"/>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 memory hierarchy consists of </a:t>
            </a: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multiple levels of memory with different speeds and sizes</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marL="457200" indent="-457200" algn="just">
              <a:spcBef>
                <a:spcPts val="0"/>
              </a:spcBef>
              <a:buFont typeface="Symbol" panose="05050102010706020507" pitchFamily="18" charset="2"/>
              <a:buChar char="¨"/>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faster memories -&gt; more expensive -&gt; smaller</a:t>
            </a:r>
          </a:p>
          <a:p>
            <a:pPr algn="just">
              <a:spcBef>
                <a:spcPts val="0"/>
              </a:spcBef>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slower memories -&gt; cheaper -&gt; bigger.</a:t>
            </a:r>
          </a:p>
        </p:txBody>
      </p:sp>
      <p:grpSp>
        <p:nvGrpSpPr>
          <p:cNvPr id="28" name="组合 27">
            <a:extLst>
              <a:ext uri="{FF2B5EF4-FFF2-40B4-BE49-F238E27FC236}">
                <a16:creationId xmlns:a16="http://schemas.microsoft.com/office/drawing/2014/main" id="{4F0B5245-6874-E24C-AFBB-401017F2DA70}"/>
              </a:ext>
            </a:extLst>
          </p:cNvPr>
          <p:cNvGrpSpPr/>
          <p:nvPr/>
        </p:nvGrpSpPr>
        <p:grpSpPr>
          <a:xfrm>
            <a:off x="716836" y="3645024"/>
            <a:ext cx="7670639" cy="2520280"/>
            <a:chOff x="861801" y="3429000"/>
            <a:chExt cx="7670639" cy="2520280"/>
          </a:xfrm>
        </p:grpSpPr>
        <p:sp>
          <p:nvSpPr>
            <p:cNvPr id="5" name="矩形 4">
              <a:extLst>
                <a:ext uri="{FF2B5EF4-FFF2-40B4-BE49-F238E27FC236}">
                  <a16:creationId xmlns:a16="http://schemas.microsoft.com/office/drawing/2014/main" id="{A15D50D9-1ACB-0F43-9B92-6771EDC60450}"/>
                </a:ext>
              </a:extLst>
            </p:cNvPr>
            <p:cNvSpPr/>
            <p:nvPr/>
          </p:nvSpPr>
          <p:spPr bwMode="auto">
            <a:xfrm>
              <a:off x="2339752" y="3429000"/>
              <a:ext cx="6192688" cy="2520280"/>
            </a:xfrm>
            <a:prstGeom prst="rect">
              <a:avLst/>
            </a:prstGeom>
            <a:solidFill>
              <a:srgbClr val="92D050">
                <a:alpha val="61176"/>
              </a:srgbClr>
            </a:solidFill>
            <a:ln w="12700" cap="flat" cmpd="sng" algn="ctr">
              <a:solidFill>
                <a:schemeClr val="tx1"/>
              </a:solidFill>
              <a:prstDash val="dash"/>
              <a:round/>
              <a:headEnd type="none" w="med" len="med"/>
              <a:tailEnd type="none" w="med" len="med"/>
            </a:ln>
          </p:spPr>
          <p:txBody>
            <a:bodyPr vert="horz" wrap="square" lIns="90000" tIns="46800" rIns="90000" bIns="46800" numCol="1" rtlCol="0" anchor="t" anchorCtr="0" compatLnSpc="1">
              <a:spAutoFit/>
            </a:bodyPr>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400" b="1" i="0" u="none" strike="noStrike" cap="none" normalizeH="0" baseline="0">
                <a:ln>
                  <a:noFill/>
                </a:ln>
                <a:solidFill>
                  <a:schemeClr val="accent1"/>
                </a:solidFill>
                <a:effectLst/>
                <a:latin typeface="Arial" panose="020B0604020202020204" pitchFamily="34" charset="0"/>
              </a:endParaRPr>
            </a:p>
          </p:txBody>
        </p:sp>
        <p:sp>
          <p:nvSpPr>
            <p:cNvPr id="2" name="矩形 1">
              <a:extLst>
                <a:ext uri="{FF2B5EF4-FFF2-40B4-BE49-F238E27FC236}">
                  <a16:creationId xmlns:a16="http://schemas.microsoft.com/office/drawing/2014/main" id="{BD00F0A6-0137-4F48-B4DB-97F54F80C2F2}"/>
                </a:ext>
              </a:extLst>
            </p:cNvPr>
            <p:cNvSpPr/>
            <p:nvPr/>
          </p:nvSpPr>
          <p:spPr bwMode="auto">
            <a:xfrm>
              <a:off x="861801" y="4457217"/>
              <a:ext cx="936104" cy="463846"/>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0000" tIns="46800" rIns="90000" bIns="46800" numCol="1" rtlCol="0" anchor="t" anchorCtr="0" compatLnSpc="1">
              <a:spAutoFit/>
            </a:bodyPr>
            <a:lstStyle/>
            <a:p>
              <a:pPr marL="0" marR="0" indent="0" algn="ctr" defTabSz="914400" rtl="0" eaLnBrk="0" fontAlgn="base" latinLnBrk="0" hangingPunct="0">
                <a:lnSpc>
                  <a:spcPct val="100000"/>
                </a:lnSpc>
                <a:spcBef>
                  <a:spcPct val="0"/>
                </a:spcBef>
                <a:spcAft>
                  <a:spcPct val="0"/>
                </a:spcAft>
                <a:buClrTx/>
                <a:buSzTx/>
                <a:buFontTx/>
                <a:buNone/>
              </a:pPr>
              <a:r>
                <a:rPr kumimoji="0" lang="en-US" altLang="zh-CN" sz="2400" i="0" u="none" strike="noStrike" normalizeH="0" baseline="0" dirty="0">
                  <a:latin typeface="Arial" panose="020B0604020202020204" pitchFamily="34" charset="0"/>
                </a:rPr>
                <a:t>CPU</a:t>
              </a:r>
            </a:p>
          </p:txBody>
        </p:sp>
        <p:sp>
          <p:nvSpPr>
            <p:cNvPr id="3" name="矩形 2">
              <a:extLst>
                <a:ext uri="{FF2B5EF4-FFF2-40B4-BE49-F238E27FC236}">
                  <a16:creationId xmlns:a16="http://schemas.microsoft.com/office/drawing/2014/main" id="{A3D1ED9D-5CD9-A84D-B058-EB44D9FABB9F}"/>
                </a:ext>
              </a:extLst>
            </p:cNvPr>
            <p:cNvSpPr/>
            <p:nvPr/>
          </p:nvSpPr>
          <p:spPr bwMode="auto">
            <a:xfrm>
              <a:off x="2763834" y="4401108"/>
              <a:ext cx="1008112" cy="576064"/>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0000" tIns="46800" rIns="90000" bIns="46800" numCol="1" rtlCol="0" anchor="t" anchorCtr="0" compatLnSpc="1">
              <a:spAutoFit/>
            </a:bodyPr>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400" b="1" i="0" u="none" strike="noStrike" cap="none" normalizeH="0" baseline="0" dirty="0">
                <a:ln>
                  <a:noFill/>
                </a:ln>
                <a:solidFill>
                  <a:schemeClr val="accent1"/>
                </a:solidFill>
                <a:effectLst/>
                <a:latin typeface="Arial" panose="020B0604020202020204" pitchFamily="34" charset="0"/>
              </a:endParaRPr>
            </a:p>
          </p:txBody>
        </p:sp>
        <p:sp>
          <p:nvSpPr>
            <p:cNvPr id="9" name="矩形 8">
              <a:extLst>
                <a:ext uri="{FF2B5EF4-FFF2-40B4-BE49-F238E27FC236}">
                  <a16:creationId xmlns:a16="http://schemas.microsoft.com/office/drawing/2014/main" id="{C4DA7AAC-E0B8-1A46-9F23-F539F2E18D89}"/>
                </a:ext>
              </a:extLst>
            </p:cNvPr>
            <p:cNvSpPr/>
            <p:nvPr/>
          </p:nvSpPr>
          <p:spPr bwMode="auto">
            <a:xfrm>
              <a:off x="4505229" y="4149140"/>
              <a:ext cx="1584176" cy="1080000"/>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0000" tIns="46800" rIns="90000" bIns="46800" numCol="1" rtlCol="0" anchor="t" anchorCtr="0" compatLnSpc="1">
              <a:spAutoFit/>
            </a:bodyPr>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400" b="1" i="0" u="none" strike="noStrike" cap="none" normalizeH="0" baseline="0">
                <a:ln>
                  <a:noFill/>
                </a:ln>
                <a:solidFill>
                  <a:schemeClr val="accent1"/>
                </a:solidFill>
                <a:effectLst/>
                <a:latin typeface="Arial" panose="020B0604020202020204" pitchFamily="34" charset="0"/>
              </a:endParaRPr>
            </a:p>
          </p:txBody>
        </p:sp>
        <p:sp>
          <p:nvSpPr>
            <p:cNvPr id="10" name="矩形 9">
              <a:extLst>
                <a:ext uri="{FF2B5EF4-FFF2-40B4-BE49-F238E27FC236}">
                  <a16:creationId xmlns:a16="http://schemas.microsoft.com/office/drawing/2014/main" id="{B1B3729F-DF43-454C-BA0C-B17C41014738}"/>
                </a:ext>
              </a:extLst>
            </p:cNvPr>
            <p:cNvSpPr/>
            <p:nvPr/>
          </p:nvSpPr>
          <p:spPr bwMode="auto">
            <a:xfrm>
              <a:off x="6822688" y="3609140"/>
              <a:ext cx="1565736" cy="2160000"/>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0000" tIns="46800" rIns="90000" bIns="46800" numCol="1" rtlCol="0" anchor="t" anchorCtr="0" compatLnSpc="1">
              <a:spAutoFit/>
            </a:bodyPr>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400" b="1" i="0" u="none" strike="noStrike" cap="none" normalizeH="0" baseline="0">
                <a:ln>
                  <a:noFill/>
                </a:ln>
                <a:solidFill>
                  <a:schemeClr val="accent1"/>
                </a:solidFill>
                <a:effectLst/>
                <a:latin typeface="Arial" panose="020B0604020202020204" pitchFamily="34" charset="0"/>
              </a:endParaRPr>
            </a:p>
          </p:txBody>
        </p:sp>
        <p:sp>
          <p:nvSpPr>
            <p:cNvPr id="4" name="矩形 3">
              <a:extLst>
                <a:ext uri="{FF2B5EF4-FFF2-40B4-BE49-F238E27FC236}">
                  <a16:creationId xmlns:a16="http://schemas.microsoft.com/office/drawing/2014/main" id="{94F497E9-B6DC-AC4D-8989-90D59777B30F}"/>
                </a:ext>
              </a:extLst>
            </p:cNvPr>
            <p:cNvSpPr/>
            <p:nvPr/>
          </p:nvSpPr>
          <p:spPr>
            <a:xfrm>
              <a:off x="2953541" y="4426837"/>
              <a:ext cx="628698" cy="461665"/>
            </a:xfrm>
            <a:prstGeom prst="rect">
              <a:avLst/>
            </a:prstGeom>
          </p:spPr>
          <p:txBody>
            <a:bodyPr wrap="none">
              <a:spAutoFit/>
            </a:bodyPr>
            <a:lstStyle/>
            <a:p>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M1</a:t>
              </a:r>
              <a:endParaRPr lang="zh-CN" altLang="en-US" dirty="0"/>
            </a:p>
          </p:txBody>
        </p:sp>
        <p:sp>
          <p:nvSpPr>
            <p:cNvPr id="12" name="矩形 11">
              <a:extLst>
                <a:ext uri="{FF2B5EF4-FFF2-40B4-BE49-F238E27FC236}">
                  <a16:creationId xmlns:a16="http://schemas.microsoft.com/office/drawing/2014/main" id="{A2B3E5D9-6F5E-7C4B-9A2A-232DE74E23C5}"/>
                </a:ext>
              </a:extLst>
            </p:cNvPr>
            <p:cNvSpPr/>
            <p:nvPr/>
          </p:nvSpPr>
          <p:spPr>
            <a:xfrm>
              <a:off x="4982968" y="4439293"/>
              <a:ext cx="628698" cy="461665"/>
            </a:xfrm>
            <a:prstGeom prst="rect">
              <a:avLst/>
            </a:prstGeom>
          </p:spPr>
          <p:txBody>
            <a:bodyPr wrap="none">
              <a:spAutoFit/>
            </a:bodyPr>
            <a:lstStyle/>
            <a:p>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M2</a:t>
              </a:r>
              <a:endParaRPr lang="zh-CN" altLang="en-US" dirty="0"/>
            </a:p>
          </p:txBody>
        </p:sp>
        <p:sp>
          <p:nvSpPr>
            <p:cNvPr id="13" name="矩形 12">
              <a:extLst>
                <a:ext uri="{FF2B5EF4-FFF2-40B4-BE49-F238E27FC236}">
                  <a16:creationId xmlns:a16="http://schemas.microsoft.com/office/drawing/2014/main" id="{0C842EDB-321C-6841-B2DB-28502061DCB9}"/>
                </a:ext>
              </a:extLst>
            </p:cNvPr>
            <p:cNvSpPr/>
            <p:nvPr/>
          </p:nvSpPr>
          <p:spPr>
            <a:xfrm>
              <a:off x="7291207" y="4426837"/>
              <a:ext cx="646331" cy="461665"/>
            </a:xfrm>
            <a:prstGeom prst="rect">
              <a:avLst/>
            </a:prstGeom>
          </p:spPr>
          <p:txBody>
            <a:bodyPr wrap="none">
              <a:spAutoFit/>
            </a:bodyPr>
            <a:lstStyle/>
            <a:p>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Mn</a:t>
              </a:r>
              <a:endParaRPr lang="zh-CN" altLang="en-US" dirty="0"/>
            </a:p>
          </p:txBody>
        </p:sp>
        <p:cxnSp>
          <p:nvCxnSpPr>
            <p:cNvPr id="7" name="直线箭头连接符 6">
              <a:extLst>
                <a:ext uri="{FF2B5EF4-FFF2-40B4-BE49-F238E27FC236}">
                  <a16:creationId xmlns:a16="http://schemas.microsoft.com/office/drawing/2014/main" id="{CA4E441D-829F-6F41-8E32-1DF830EA96E2}"/>
                </a:ext>
              </a:extLst>
            </p:cNvPr>
            <p:cNvCxnSpPr>
              <a:stCxn id="2" idx="3"/>
              <a:endCxn id="5" idx="1"/>
            </p:cNvCxnSpPr>
            <p:nvPr/>
          </p:nvCxnSpPr>
          <p:spPr bwMode="auto">
            <a:xfrm>
              <a:off x="1797905" y="4689140"/>
              <a:ext cx="541847" cy="0"/>
            </a:xfrm>
            <a:prstGeom prst="straightConnector1">
              <a:avLst/>
            </a:prstGeom>
            <a:noFill/>
            <a:ln w="12700" cap="flat" cmpd="sng" algn="ctr">
              <a:solidFill>
                <a:schemeClr val="tx1"/>
              </a:solidFill>
              <a:prstDash val="solid"/>
              <a:round/>
              <a:headEnd type="triangle"/>
              <a:tailEnd type="triangle"/>
            </a:ln>
          </p:spPr>
        </p:cxnSp>
        <p:cxnSp>
          <p:nvCxnSpPr>
            <p:cNvPr id="20" name="直线箭头连接符 19">
              <a:extLst>
                <a:ext uri="{FF2B5EF4-FFF2-40B4-BE49-F238E27FC236}">
                  <a16:creationId xmlns:a16="http://schemas.microsoft.com/office/drawing/2014/main" id="{8052E960-D20D-F348-8A0D-424488CA5700}"/>
                </a:ext>
              </a:extLst>
            </p:cNvPr>
            <p:cNvCxnSpPr>
              <a:cxnSpLocks/>
              <a:stCxn id="5" idx="1"/>
              <a:endCxn id="3" idx="1"/>
            </p:cNvCxnSpPr>
            <p:nvPr/>
          </p:nvCxnSpPr>
          <p:spPr bwMode="auto">
            <a:xfrm>
              <a:off x="2339752" y="4689140"/>
              <a:ext cx="424082" cy="0"/>
            </a:xfrm>
            <a:prstGeom prst="straightConnector1">
              <a:avLst/>
            </a:prstGeom>
            <a:noFill/>
            <a:ln w="12700" cap="flat" cmpd="sng" algn="ctr">
              <a:solidFill>
                <a:schemeClr val="tx1"/>
              </a:solidFill>
              <a:prstDash val="solid"/>
              <a:round/>
              <a:headEnd type="triangle"/>
              <a:tailEnd type="triangle"/>
            </a:ln>
          </p:spPr>
        </p:cxnSp>
        <p:cxnSp>
          <p:nvCxnSpPr>
            <p:cNvPr id="22" name="直线箭头连接符 21">
              <a:extLst>
                <a:ext uri="{FF2B5EF4-FFF2-40B4-BE49-F238E27FC236}">
                  <a16:creationId xmlns:a16="http://schemas.microsoft.com/office/drawing/2014/main" id="{28BCFDB8-38A5-2444-87C6-508F3468CAAA}"/>
                </a:ext>
              </a:extLst>
            </p:cNvPr>
            <p:cNvCxnSpPr>
              <a:cxnSpLocks/>
              <a:stCxn id="3" idx="3"/>
              <a:endCxn id="9" idx="1"/>
            </p:cNvCxnSpPr>
            <p:nvPr/>
          </p:nvCxnSpPr>
          <p:spPr bwMode="auto">
            <a:xfrm>
              <a:off x="3771946" y="4689140"/>
              <a:ext cx="733283" cy="0"/>
            </a:xfrm>
            <a:prstGeom prst="straightConnector1">
              <a:avLst/>
            </a:prstGeom>
            <a:noFill/>
            <a:ln w="12700" cap="flat" cmpd="sng" algn="ctr">
              <a:solidFill>
                <a:schemeClr val="tx1"/>
              </a:solidFill>
              <a:prstDash val="solid"/>
              <a:round/>
              <a:headEnd type="triangle"/>
              <a:tailEnd type="triangle"/>
            </a:ln>
          </p:spPr>
        </p:cxnSp>
        <p:cxnSp>
          <p:nvCxnSpPr>
            <p:cNvPr id="26" name="直线箭头连接符 25">
              <a:extLst>
                <a:ext uri="{FF2B5EF4-FFF2-40B4-BE49-F238E27FC236}">
                  <a16:creationId xmlns:a16="http://schemas.microsoft.com/office/drawing/2014/main" id="{C1E0B08A-1259-7C4F-967B-8A0C124C307F}"/>
                </a:ext>
              </a:extLst>
            </p:cNvPr>
            <p:cNvCxnSpPr>
              <a:cxnSpLocks/>
              <a:stCxn id="9" idx="3"/>
              <a:endCxn id="10" idx="1"/>
            </p:cNvCxnSpPr>
            <p:nvPr/>
          </p:nvCxnSpPr>
          <p:spPr bwMode="auto">
            <a:xfrm>
              <a:off x="6089405" y="4689140"/>
              <a:ext cx="733283" cy="0"/>
            </a:xfrm>
            <a:prstGeom prst="straightConnector1">
              <a:avLst/>
            </a:prstGeom>
            <a:noFill/>
            <a:ln w="12700" cap="flat" cmpd="sng" algn="ctr">
              <a:solidFill>
                <a:schemeClr val="tx1"/>
              </a:solidFill>
              <a:prstDash val="solid"/>
              <a:round/>
              <a:headEnd type="triangle"/>
              <a:tailEnd type="triangle"/>
            </a:ln>
          </p:spPr>
        </p:cxnSp>
      </p:grpSp>
      <p:sp>
        <p:nvSpPr>
          <p:cNvPr id="29" name="矩形 28">
            <a:extLst>
              <a:ext uri="{FF2B5EF4-FFF2-40B4-BE49-F238E27FC236}">
                <a16:creationId xmlns:a16="http://schemas.microsoft.com/office/drawing/2014/main" id="{6A93D461-A644-A348-8CF4-4E8A4F3B09AA}"/>
              </a:ext>
            </a:extLst>
          </p:cNvPr>
          <p:cNvSpPr/>
          <p:nvPr/>
        </p:nvSpPr>
        <p:spPr>
          <a:xfrm>
            <a:off x="6105374" y="4850224"/>
            <a:ext cx="441146" cy="400110"/>
          </a:xfrm>
          <a:prstGeom prst="rect">
            <a:avLst/>
          </a:prstGeom>
        </p:spPr>
        <p:txBody>
          <a:bodyPr wrap="none">
            <a:spAutoFit/>
          </a:bodyPr>
          <a:lstStyle/>
          <a:p>
            <a:r>
              <a:rPr lang="en-US" altLang="zh-CN" sz="2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dirty="0"/>
          </a:p>
        </p:txBody>
      </p:sp>
    </p:spTree>
    <p:extLst>
      <p:ext uri="{BB962C8B-B14F-4D97-AF65-F5344CB8AC3E}">
        <p14:creationId xmlns:p14="http://schemas.microsoft.com/office/powerpoint/2010/main" val="33439594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4268797" cy="479747"/>
          </a:xfrm>
        </p:spPr>
        <p:txBody>
          <a:bodyPr/>
          <a:lstStyle/>
          <a:p>
            <a:r>
              <a:rPr lang="en-US" altLang="zh-CN" sz="3200" dirty="0">
                <a:solidFill>
                  <a:srgbClr val="800000"/>
                </a:solidFill>
                <a:latin typeface="Times New Roman" panose="02020603050405020304" pitchFamily="18" charset="0"/>
                <a:ea typeface="宋体" panose="02010600030101010101" pitchFamily="2" charset="-122"/>
              </a:rPr>
              <a:t>4.2 The Basic of Caches</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124976" y="1124744"/>
            <a:ext cx="8996799" cy="4406014"/>
          </a:xfrm>
          <a:prstGeom prst="rect">
            <a:avLst/>
          </a:prstGeom>
        </p:spPr>
        <p:txBody>
          <a:bodyPr wrap="square">
            <a:spAutoFit/>
          </a:bodyPr>
          <a:lstStyle/>
          <a:p>
            <a:pPr marL="457200" indent="-457200" algn="just">
              <a:lnSpc>
                <a:spcPts val="2900"/>
              </a:lnSpc>
              <a:spcBef>
                <a:spcPts val="0"/>
              </a:spcBef>
              <a:spcAft>
                <a:spcPts val="1200"/>
              </a:spcAft>
              <a:buFont typeface="Symbol" panose="05050102010706020507" pitchFamily="18" charset="2"/>
              <a:buChar char="¨"/>
            </a:pPr>
            <a:r>
              <a:rPr lang="zh-CN" altLang="en-US" sz="2800" u="sng"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②</a:t>
            </a:r>
            <a:r>
              <a:rPr lang="zh-CN" altLang="en-US" sz="2800" i="1" u="sng"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i="1" u="sng"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wide memory organization</a:t>
            </a:r>
          </a:p>
          <a:p>
            <a:pPr marL="457200" indent="-457200" algn="just">
              <a:lnSpc>
                <a:spcPts val="2900"/>
              </a:lnSpc>
              <a:spcBef>
                <a:spcPts val="0"/>
              </a:spcBef>
              <a:spcAft>
                <a:spcPts val="1200"/>
              </a:spcAft>
              <a:buFont typeface="Symbol" panose="05050102010706020507" pitchFamily="18" charset="2"/>
              <a:buChar char="¨"/>
            </a:pPr>
            <a:endParaRPr lang="en-US" altLang="zh-CN" sz="2800" i="1" u="sng" dirty="0">
              <a:solidFill>
                <a:srgbClr val="800000"/>
              </a:solidFill>
              <a:latin typeface="Times New Roman" panose="02020603050405020304" pitchFamily="18" charset="0"/>
              <a:ea typeface="宋体" panose="02010600030101010101" pitchFamily="2" charset="-122"/>
              <a:cs typeface="Times New Roman" panose="02020603050405020304" pitchFamily="18" charset="0"/>
            </a:endParaRPr>
          </a:p>
          <a:p>
            <a:pPr marL="1828800" lvl="3" indent="-457200" algn="just">
              <a:lnSpc>
                <a:spcPts val="2900"/>
              </a:lnSpc>
              <a:spcBef>
                <a:spcPts val="0"/>
              </a:spcBef>
              <a:spcAft>
                <a:spcPts val="1200"/>
              </a:spcAft>
              <a:buSzPct val="50000"/>
              <a:buFont typeface="Wingdings" panose="05000000000000000000" pitchFamily="2" charset="2"/>
              <a:buChar char="Ø"/>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The second option increases the bandwidth to memory by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widening the memory and the buses between processor and memory</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Assume a main memory width of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four words</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marL="2286000" lvl="4" indent="-457200" algn="just">
              <a:lnSpc>
                <a:spcPts val="2900"/>
              </a:lnSpc>
              <a:spcBef>
                <a:spcPts val="0"/>
              </a:spcBef>
              <a:spcAft>
                <a:spcPts val="1200"/>
              </a:spcAft>
              <a:buSzPct val="50000"/>
              <a:buFont typeface="Arial" panose="020B0604020202020204" pitchFamily="34" charset="0"/>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The miss penalty =1+1×15+1×1=17 (clock cycles)</a:t>
            </a:r>
          </a:p>
          <a:p>
            <a:pPr marL="2286000" lvl="4" indent="-457200" algn="just">
              <a:lnSpc>
                <a:spcPts val="2900"/>
              </a:lnSpc>
              <a:spcBef>
                <a:spcPts val="0"/>
              </a:spcBef>
              <a:spcAft>
                <a:spcPts val="1200"/>
              </a:spcAft>
              <a:buSzPct val="50000"/>
              <a:buFont typeface="Arial" panose="020B0604020202020204" pitchFamily="34" charset="0"/>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The number of bytes transferred per clock cycle for a single miss =16/17=0.94 bytes / clock cycle</a:t>
            </a:r>
          </a:p>
        </p:txBody>
      </p:sp>
      <p:pic>
        <p:nvPicPr>
          <p:cNvPr id="7" name="图片 6">
            <a:extLst>
              <a:ext uri="{FF2B5EF4-FFF2-40B4-BE49-F238E27FC236}">
                <a16:creationId xmlns:a16="http://schemas.microsoft.com/office/drawing/2014/main" id="{E08E7C96-DDA7-D74B-83ED-D8E8F64B0BCC}"/>
              </a:ext>
            </a:extLst>
          </p:cNvPr>
          <p:cNvPicPr>
            <a:picLocks noChangeAspect="1"/>
          </p:cNvPicPr>
          <p:nvPr/>
        </p:nvPicPr>
        <p:blipFill rotWithShape="1">
          <a:blip r:embed="rId3"/>
          <a:srcRect l="18316" r="46070" b="39062"/>
          <a:stretch/>
        </p:blipFill>
        <p:spPr>
          <a:xfrm>
            <a:off x="-17463" y="2649881"/>
            <a:ext cx="1979712" cy="2884926"/>
          </a:xfrm>
          <a:prstGeom prst="rect">
            <a:avLst/>
          </a:prstGeom>
        </p:spPr>
      </p:pic>
    </p:spTree>
    <p:extLst>
      <p:ext uri="{BB962C8B-B14F-4D97-AF65-F5344CB8AC3E}">
        <p14:creationId xmlns:p14="http://schemas.microsoft.com/office/powerpoint/2010/main" val="39985485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4268797" cy="479747"/>
          </a:xfrm>
        </p:spPr>
        <p:txBody>
          <a:bodyPr/>
          <a:lstStyle/>
          <a:p>
            <a:r>
              <a:rPr lang="en-US" altLang="zh-CN" sz="3200" dirty="0">
                <a:solidFill>
                  <a:srgbClr val="800000"/>
                </a:solidFill>
                <a:latin typeface="Times New Roman" panose="02020603050405020304" pitchFamily="18" charset="0"/>
                <a:ea typeface="宋体" panose="02010600030101010101" pitchFamily="2" charset="-122"/>
              </a:rPr>
              <a:t>4.2 The Basic of Caches</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124976" y="1124744"/>
            <a:ext cx="8996799" cy="4406014"/>
          </a:xfrm>
          <a:prstGeom prst="rect">
            <a:avLst/>
          </a:prstGeom>
        </p:spPr>
        <p:txBody>
          <a:bodyPr wrap="square">
            <a:spAutoFit/>
          </a:bodyPr>
          <a:lstStyle/>
          <a:p>
            <a:pPr marL="457200" indent="-457200" algn="just">
              <a:lnSpc>
                <a:spcPts val="2900"/>
              </a:lnSpc>
              <a:spcBef>
                <a:spcPts val="0"/>
              </a:spcBef>
              <a:spcAft>
                <a:spcPts val="1200"/>
              </a:spcAft>
              <a:buFont typeface="Symbol" panose="05050102010706020507" pitchFamily="18" charset="2"/>
              <a:buChar char="¨"/>
            </a:pPr>
            <a:r>
              <a:rPr lang="zh-CN" altLang="en-US" sz="2800" u="sng"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③</a:t>
            </a:r>
            <a:r>
              <a:rPr lang="zh-CN" altLang="en-US" sz="2800" i="1" u="sng"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i="1" u="sng"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interleaved memory organization</a:t>
            </a:r>
          </a:p>
          <a:p>
            <a:pPr marL="457200" indent="-457200" algn="just">
              <a:lnSpc>
                <a:spcPts val="2900"/>
              </a:lnSpc>
              <a:spcBef>
                <a:spcPts val="0"/>
              </a:spcBef>
              <a:spcAft>
                <a:spcPts val="1200"/>
              </a:spcAft>
              <a:buFont typeface="Symbol" panose="05050102010706020507" pitchFamily="18" charset="2"/>
              <a:buChar char="¨"/>
            </a:pPr>
            <a:endParaRPr lang="en-US" altLang="zh-CN" sz="2800" i="1" u="sng" dirty="0">
              <a:solidFill>
                <a:srgbClr val="800000"/>
              </a:solidFill>
              <a:latin typeface="Times New Roman" panose="02020603050405020304" pitchFamily="18" charset="0"/>
              <a:ea typeface="宋体" panose="02010600030101010101" pitchFamily="2" charset="-122"/>
              <a:cs typeface="Times New Roman" panose="02020603050405020304" pitchFamily="18" charset="0"/>
            </a:endParaRPr>
          </a:p>
          <a:p>
            <a:pPr marL="1828800" lvl="3" indent="-457200" algn="just">
              <a:lnSpc>
                <a:spcPts val="2900"/>
              </a:lnSpc>
              <a:spcBef>
                <a:spcPts val="0"/>
              </a:spcBef>
              <a:spcAft>
                <a:spcPts val="1200"/>
              </a:spcAft>
              <a:buSzPct val="50000"/>
              <a:buFont typeface="Wingdings" panose="05000000000000000000" pitchFamily="2" charset="2"/>
              <a:buChar char="Ø"/>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The third option increases the bandwidth by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widening the memory but not the interconnection bus,</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which is called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interleaving</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Assume with four banks:</a:t>
            </a:r>
          </a:p>
          <a:p>
            <a:pPr marL="2286000" lvl="4" indent="-457200" algn="just">
              <a:lnSpc>
                <a:spcPts val="2900"/>
              </a:lnSpc>
              <a:spcBef>
                <a:spcPts val="0"/>
              </a:spcBef>
              <a:spcAft>
                <a:spcPts val="1200"/>
              </a:spcAft>
              <a:buSzPct val="50000"/>
              <a:buFont typeface="Arial" panose="020B0604020202020204" pitchFamily="34" charset="0"/>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The miss penalty= 1+1×15+4×1=20 (clock cycles)</a:t>
            </a:r>
          </a:p>
          <a:p>
            <a:pPr marL="2286000" lvl="4" indent="-457200" algn="just">
              <a:lnSpc>
                <a:spcPts val="2900"/>
              </a:lnSpc>
              <a:spcBef>
                <a:spcPts val="0"/>
              </a:spcBef>
              <a:spcAft>
                <a:spcPts val="1200"/>
              </a:spcAft>
              <a:buSzPct val="50000"/>
              <a:buFont typeface="Arial" panose="020B0604020202020204" pitchFamily="34" charset="0"/>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The number of bytes transferred per clock cycle for a single miss =16/20=0.80 bytes / clock cycle</a:t>
            </a:r>
          </a:p>
        </p:txBody>
      </p:sp>
      <p:pic>
        <p:nvPicPr>
          <p:cNvPr id="7" name="图片 6">
            <a:extLst>
              <a:ext uri="{FF2B5EF4-FFF2-40B4-BE49-F238E27FC236}">
                <a16:creationId xmlns:a16="http://schemas.microsoft.com/office/drawing/2014/main" id="{E7FE827C-13DB-7F4D-AC19-FEC26A7D2028}"/>
              </a:ext>
            </a:extLst>
          </p:cNvPr>
          <p:cNvPicPr>
            <a:picLocks noChangeAspect="1"/>
          </p:cNvPicPr>
          <p:nvPr/>
        </p:nvPicPr>
        <p:blipFill rotWithShape="1">
          <a:blip r:embed="rId3"/>
          <a:srcRect l="61053" t="4941" r="3333" b="40708"/>
          <a:stretch/>
        </p:blipFill>
        <p:spPr>
          <a:xfrm>
            <a:off x="124976" y="2885693"/>
            <a:ext cx="1854736" cy="2794786"/>
          </a:xfrm>
          <a:prstGeom prst="rect">
            <a:avLst/>
          </a:prstGeom>
        </p:spPr>
      </p:pic>
    </p:spTree>
    <p:extLst>
      <p:ext uri="{BB962C8B-B14F-4D97-AF65-F5344CB8AC3E}">
        <p14:creationId xmlns:p14="http://schemas.microsoft.com/office/powerpoint/2010/main" val="17421301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7846700"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4.3 Measuring and Improving Cache Performance</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201613" y="2285479"/>
            <a:ext cx="8690867" cy="3157275"/>
          </a:xfrm>
          <a:prstGeom prst="rect">
            <a:avLst/>
          </a:prstGeom>
        </p:spPr>
        <p:txBody>
          <a:bodyPr wrap="square">
            <a:spAutoFit/>
          </a:bodyPr>
          <a:lstStyle/>
          <a:p>
            <a:pPr marL="457200" indent="-457200" algn="just">
              <a:lnSpc>
                <a:spcPts val="2900"/>
              </a:lnSpc>
              <a:spcBef>
                <a:spcPts val="0"/>
              </a:spcBef>
              <a:spcAft>
                <a:spcPts val="1200"/>
              </a:spcAft>
              <a:buSzPct val="100000"/>
              <a:buFont typeface="Symbol" panose="05050102010706020507" pitchFamily="18" charset="2"/>
              <a:buChar char="¨"/>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CPU time division</a:t>
            </a:r>
          </a:p>
          <a:p>
            <a:pPr marL="914400" lvl="1" indent="-457200" algn="just">
              <a:lnSpc>
                <a:spcPts val="2900"/>
              </a:lnSpc>
              <a:spcBef>
                <a:spcPts val="0"/>
              </a:spcBef>
              <a:spcAft>
                <a:spcPts val="1200"/>
              </a:spcAft>
              <a:buSzPct val="50000"/>
              <a:buFont typeface="Wingdings" panose="05000000000000000000" pitchFamily="2" charset="2"/>
              <a:buChar char="Ø"/>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The clocks cycles that the </a:t>
            </a: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CPU spends executing the program</a:t>
            </a:r>
          </a:p>
          <a:p>
            <a:pPr marL="914400" lvl="1" indent="-457200" algn="just">
              <a:lnSpc>
                <a:spcPts val="2900"/>
              </a:lnSpc>
              <a:spcBef>
                <a:spcPts val="0"/>
              </a:spcBef>
              <a:spcAft>
                <a:spcPts val="1200"/>
              </a:spcAft>
              <a:buSzPct val="50000"/>
              <a:buFont typeface="Wingdings" panose="05000000000000000000" pitchFamily="2" charset="2"/>
              <a:buChar char="Ø"/>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The clock cycles that the </a:t>
            </a: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CPU spends waiting for the memory system</a:t>
            </a:r>
          </a:p>
          <a:p>
            <a:pPr lvl="1" indent="-457200" algn="just">
              <a:lnSpc>
                <a:spcPts val="2900"/>
              </a:lnSpc>
              <a:spcBef>
                <a:spcPts val="0"/>
              </a:spcBef>
              <a:spcAft>
                <a:spcPts val="1200"/>
              </a:spcAft>
              <a:buSzPct val="100000"/>
              <a:buFont typeface="Symbol" panose="05050102010706020507" pitchFamily="18" charset="2"/>
              <a:buChar char="¨"/>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Assume: the cost of cache accesses that are hits are part of the normal CPU execution cycles</a:t>
            </a:r>
          </a:p>
        </p:txBody>
      </p:sp>
      <p:sp>
        <p:nvSpPr>
          <p:cNvPr id="7" name="Text Box 4"/>
          <p:cNvSpPr txBox="1">
            <a:spLocks noChangeArrowheads="1"/>
          </p:cNvSpPr>
          <p:nvPr/>
        </p:nvSpPr>
        <p:spPr bwMode="auto">
          <a:xfrm>
            <a:off x="1639888" y="1108076"/>
            <a:ext cx="5834062" cy="104246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defRPr>
            </a:lvl9pPr>
          </a:lstStyle>
          <a:p>
            <a:pPr algn="ctr">
              <a:spcBef>
                <a:spcPct val="20000"/>
              </a:spcBef>
            </a:pPr>
            <a:r>
              <a:rPr lang="en-US" altLang="zh-CN" sz="2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Measuring Cache Performance</a:t>
            </a:r>
          </a:p>
          <a:p>
            <a:pPr algn="ctr">
              <a:spcBef>
                <a:spcPct val="20000"/>
              </a:spcBef>
            </a:pPr>
            <a:r>
              <a:rPr lang="zh-CN" altLang="en-US" sz="2800" b="1" dirty="0">
                <a:solidFill>
                  <a:srgbClr val="A50021"/>
                </a:solidFill>
                <a:latin typeface="Times New Roman" panose="02020603050405020304" pitchFamily="18" charset="0"/>
                <a:ea typeface="宋体" panose="02010600030101010101" pitchFamily="2" charset="-122"/>
                <a:cs typeface="Times New Roman" panose="02020603050405020304" pitchFamily="18" charset="0"/>
              </a:rPr>
              <a:t>度量</a:t>
            </a:r>
            <a:r>
              <a:rPr lang="en-US" altLang="zh-CN" sz="2800" b="1" dirty="0">
                <a:solidFill>
                  <a:srgbClr val="A5002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800" b="1" dirty="0">
                <a:solidFill>
                  <a:srgbClr val="A50021"/>
                </a:solidFill>
                <a:latin typeface="Times New Roman" panose="02020603050405020304" pitchFamily="18" charset="0"/>
                <a:ea typeface="宋体" panose="02010600030101010101" pitchFamily="2" charset="-122"/>
                <a:cs typeface="Times New Roman" panose="02020603050405020304" pitchFamily="18" charset="0"/>
              </a:rPr>
              <a:t>的性能</a:t>
            </a:r>
          </a:p>
        </p:txBody>
      </p:sp>
      <p:sp>
        <p:nvSpPr>
          <p:cNvPr id="2" name="矩形 1"/>
          <p:cNvSpPr/>
          <p:nvPr/>
        </p:nvSpPr>
        <p:spPr>
          <a:xfrm>
            <a:off x="189120" y="5577691"/>
            <a:ext cx="8856983" cy="769441"/>
          </a:xfrm>
          <a:prstGeom prst="rect">
            <a:avLst/>
          </a:prstGeom>
          <a:solidFill>
            <a:srgbClr val="00B050"/>
          </a:solidFill>
        </p:spPr>
        <p:txBody>
          <a:bodyPr wrap="square">
            <a:spAutoFit/>
          </a:bodyPr>
          <a:lstStyle/>
          <a:p>
            <a:r>
              <a:rPr lang="en-US" altLang="zh-CN" sz="2200" b="0" dirty="0">
                <a:solidFill>
                  <a:srgbClr val="000000"/>
                </a:solidFill>
                <a:latin typeface="Times New Roman" panose="02020603050405020304" pitchFamily="18" charset="0"/>
                <a:cs typeface="Times New Roman" panose="02020603050405020304" pitchFamily="18" charset="0"/>
              </a:rPr>
              <a:t>CPU time = </a:t>
            </a:r>
          </a:p>
          <a:p>
            <a:r>
              <a:rPr lang="en-US" altLang="zh-CN" sz="2200" b="0" dirty="0">
                <a:solidFill>
                  <a:srgbClr val="000000"/>
                </a:solidFill>
                <a:latin typeface="Times New Roman" panose="02020603050405020304" pitchFamily="18" charset="0"/>
                <a:cs typeface="Times New Roman" panose="02020603050405020304" pitchFamily="18" charset="0"/>
              </a:rPr>
              <a:t>(CPU execution clock cycles + Memory-stall clock cycles)×Clock cycle time</a:t>
            </a:r>
            <a:r>
              <a:rPr lang="en-US" altLang="zh-CN" sz="2200" dirty="0">
                <a:latin typeface="Times New Roman" panose="02020603050405020304" pitchFamily="18" charset="0"/>
                <a:cs typeface="Times New Roman" panose="02020603050405020304" pitchFamily="18" charset="0"/>
              </a:rPr>
              <a:t> </a:t>
            </a:r>
            <a:endParaRPr lang="zh-CN" alt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77421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7846700"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4.3 Measuring and Improving Cache Performance</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118554" y="1122195"/>
            <a:ext cx="8690867" cy="2785378"/>
          </a:xfrm>
          <a:prstGeom prst="rect">
            <a:avLst/>
          </a:prstGeom>
        </p:spPr>
        <p:txBody>
          <a:bodyPr wrap="square">
            <a:spAutoFit/>
          </a:bodyPr>
          <a:lstStyle/>
          <a:p>
            <a:pPr lvl="1" indent="-457200" algn="just">
              <a:lnSpc>
                <a:spcPts val="2900"/>
              </a:lnSpc>
              <a:spcBef>
                <a:spcPts val="0"/>
              </a:spcBef>
              <a:spcAft>
                <a:spcPts val="1200"/>
              </a:spcAft>
              <a:buSzPct val="100000"/>
              <a:buFont typeface="Symbol" panose="05050102010706020507" pitchFamily="18" charset="2"/>
              <a:buChar char="¨"/>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Assume: the cost of cache accesses that are hits are part of the normal CPU execution cycles</a:t>
            </a:r>
          </a:p>
          <a:p>
            <a:pPr lvl="1" indent="-457200" algn="just">
              <a:lnSpc>
                <a:spcPts val="2900"/>
              </a:lnSpc>
              <a:spcBef>
                <a:spcPts val="0"/>
              </a:spcBef>
              <a:spcAft>
                <a:spcPts val="1200"/>
              </a:spcAft>
              <a:buSzPct val="100000"/>
              <a:buFont typeface="Symbol" panose="05050102010706020507" pitchFamily="18" charset="2"/>
              <a:buChar char="¨"/>
            </a:pPr>
            <a:endPar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lvl="1" indent="-457200" algn="just">
              <a:lnSpc>
                <a:spcPts val="2900"/>
              </a:lnSpc>
              <a:spcBef>
                <a:spcPts val="0"/>
              </a:spcBef>
              <a:spcAft>
                <a:spcPts val="1200"/>
              </a:spcAft>
              <a:buSzPct val="100000"/>
              <a:buFont typeface="Symbol" panose="05050102010706020507" pitchFamily="18" charset="2"/>
              <a:buChar char="¨"/>
            </a:pPr>
            <a:endPar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lvl="1" indent="-457200" algn="just">
              <a:lnSpc>
                <a:spcPts val="2900"/>
              </a:lnSpc>
              <a:spcBef>
                <a:spcPts val="0"/>
              </a:spcBef>
              <a:spcAft>
                <a:spcPts val="1200"/>
              </a:spcAft>
              <a:buSzPct val="100000"/>
              <a:buFont typeface="Symbol" panose="05050102010706020507" pitchFamily="18" charset="2"/>
              <a:buChar char="¨"/>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The</a:t>
            </a: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 memory stall clock cycles </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come primarily from cache misses</a:t>
            </a:r>
          </a:p>
        </p:txBody>
      </p:sp>
      <p:sp>
        <p:nvSpPr>
          <p:cNvPr id="2" name="矩形 1"/>
          <p:cNvSpPr/>
          <p:nvPr/>
        </p:nvSpPr>
        <p:spPr>
          <a:xfrm>
            <a:off x="107504" y="2060848"/>
            <a:ext cx="8964487" cy="769441"/>
          </a:xfrm>
          <a:prstGeom prst="rect">
            <a:avLst/>
          </a:prstGeom>
          <a:solidFill>
            <a:srgbClr val="00B050"/>
          </a:solidFill>
        </p:spPr>
        <p:txBody>
          <a:bodyPr wrap="square">
            <a:spAutoFit/>
          </a:bodyPr>
          <a:lstStyle/>
          <a:p>
            <a:r>
              <a:rPr lang="en-US" altLang="zh-CN" sz="2200" b="0" dirty="0">
                <a:solidFill>
                  <a:srgbClr val="000000"/>
                </a:solidFill>
                <a:latin typeface="Times New Roman" panose="02020603050405020304" pitchFamily="18" charset="0"/>
                <a:cs typeface="Times New Roman" panose="02020603050405020304" pitchFamily="18" charset="0"/>
              </a:rPr>
              <a:t>CPU time = </a:t>
            </a:r>
          </a:p>
          <a:p>
            <a:r>
              <a:rPr lang="en-US" altLang="zh-CN" sz="2200" b="0" dirty="0">
                <a:solidFill>
                  <a:srgbClr val="000000"/>
                </a:solidFill>
                <a:latin typeface="Times New Roman" panose="02020603050405020304" pitchFamily="18" charset="0"/>
                <a:cs typeface="Times New Roman" panose="02020603050405020304" pitchFamily="18" charset="0"/>
              </a:rPr>
              <a:t>(CPU execution clock cycles + </a:t>
            </a:r>
            <a:r>
              <a:rPr lang="en-US" altLang="zh-CN" sz="2200" dirty="0">
                <a:solidFill>
                  <a:srgbClr val="000000"/>
                </a:solidFill>
                <a:latin typeface="Times New Roman" panose="02020603050405020304" pitchFamily="18" charset="0"/>
                <a:cs typeface="Times New Roman" panose="02020603050405020304" pitchFamily="18" charset="0"/>
              </a:rPr>
              <a:t>Memory-stall clock cycles</a:t>
            </a:r>
            <a:r>
              <a:rPr lang="en-US" altLang="zh-CN" sz="2200" b="0" dirty="0">
                <a:solidFill>
                  <a:srgbClr val="000000"/>
                </a:solidFill>
                <a:latin typeface="Times New Roman" panose="02020603050405020304" pitchFamily="18" charset="0"/>
                <a:cs typeface="Times New Roman" panose="02020603050405020304" pitchFamily="18" charset="0"/>
              </a:rPr>
              <a:t>)×Clock cycle time</a:t>
            </a:r>
            <a:r>
              <a:rPr lang="en-US" altLang="zh-CN" sz="2200" dirty="0">
                <a:latin typeface="Times New Roman" panose="02020603050405020304" pitchFamily="18" charset="0"/>
                <a:cs typeface="Times New Roman" panose="02020603050405020304" pitchFamily="18" charset="0"/>
              </a:rPr>
              <a:t> </a:t>
            </a:r>
            <a:endParaRPr lang="zh-CN" altLang="en-US" sz="2200" dirty="0">
              <a:latin typeface="Times New Roman" panose="02020603050405020304" pitchFamily="18" charset="0"/>
              <a:cs typeface="Times New Roman" panose="02020603050405020304" pitchFamily="18" charset="0"/>
            </a:endParaRPr>
          </a:p>
        </p:txBody>
      </p:sp>
      <p:sp>
        <p:nvSpPr>
          <p:cNvPr id="9" name="矩形 8"/>
          <p:cNvSpPr/>
          <p:nvPr/>
        </p:nvSpPr>
        <p:spPr>
          <a:xfrm>
            <a:off x="179021" y="4056629"/>
            <a:ext cx="8856983" cy="1107996"/>
          </a:xfrm>
          <a:prstGeom prst="rect">
            <a:avLst/>
          </a:prstGeom>
          <a:solidFill>
            <a:srgbClr val="00B050"/>
          </a:solidFill>
        </p:spPr>
        <p:txBody>
          <a:bodyPr wrap="square">
            <a:spAutoFit/>
          </a:bodyPr>
          <a:lstStyle/>
          <a:p>
            <a:r>
              <a:rPr lang="en-US" altLang="zh-CN" sz="2200" dirty="0">
                <a:solidFill>
                  <a:srgbClr val="000000"/>
                </a:solidFill>
                <a:latin typeface="Times New Roman" panose="02020603050405020304" pitchFamily="18" charset="0"/>
                <a:cs typeface="Times New Roman" panose="02020603050405020304" pitchFamily="18" charset="0"/>
              </a:rPr>
              <a:t>Memory –stall clock cycles </a:t>
            </a:r>
            <a:r>
              <a:rPr lang="en-US" altLang="zh-CN" sz="2200" b="0" dirty="0">
                <a:solidFill>
                  <a:srgbClr val="000000"/>
                </a:solidFill>
                <a:latin typeface="Times New Roman" panose="02020603050405020304" pitchFamily="18" charset="0"/>
                <a:cs typeface="Times New Roman" panose="02020603050405020304" pitchFamily="18" charset="0"/>
              </a:rPr>
              <a:t>= </a:t>
            </a:r>
            <a:r>
              <a:rPr lang="en-US" altLang="zh-CN" sz="2200" dirty="0">
                <a:solidFill>
                  <a:srgbClr val="000000"/>
                </a:solidFill>
                <a:latin typeface="Times New Roman" panose="02020603050405020304" pitchFamily="18" charset="0"/>
                <a:cs typeface="Times New Roman" panose="02020603050405020304" pitchFamily="18" charset="0"/>
              </a:rPr>
              <a:t>Read –stall cycles </a:t>
            </a:r>
            <a:r>
              <a:rPr lang="en-US" altLang="zh-CN" sz="2200" b="0" dirty="0">
                <a:solidFill>
                  <a:srgbClr val="000000"/>
                </a:solidFill>
                <a:latin typeface="Times New Roman" panose="02020603050405020304" pitchFamily="18" charset="0"/>
                <a:cs typeface="Times New Roman" panose="02020603050405020304" pitchFamily="18" charset="0"/>
              </a:rPr>
              <a:t>+ Write –stall cycles</a:t>
            </a:r>
          </a:p>
          <a:p>
            <a:endParaRPr lang="en-US" altLang="zh-CN" sz="2200" b="0" dirty="0">
              <a:solidFill>
                <a:srgbClr val="000000"/>
              </a:solidFill>
              <a:latin typeface="Times New Roman" panose="02020603050405020304" pitchFamily="18" charset="0"/>
              <a:cs typeface="Times New Roman" panose="02020603050405020304" pitchFamily="18" charset="0"/>
            </a:endParaRPr>
          </a:p>
          <a:p>
            <a:r>
              <a:rPr lang="en-US" altLang="zh-CN" sz="2200" dirty="0">
                <a:solidFill>
                  <a:srgbClr val="000000"/>
                </a:solidFill>
                <a:latin typeface="Times New Roman" panose="02020603050405020304" pitchFamily="18" charset="0"/>
                <a:cs typeface="Times New Roman" panose="02020603050405020304" pitchFamily="18" charset="0"/>
              </a:rPr>
              <a:t>Read –stall cycles </a:t>
            </a:r>
            <a:r>
              <a:rPr lang="en-US" altLang="zh-CN" sz="2200" b="0" dirty="0">
                <a:solidFill>
                  <a:srgbClr val="000000"/>
                </a:solidFill>
                <a:latin typeface="Times New Roman" panose="02020603050405020304" pitchFamily="18" charset="0"/>
                <a:cs typeface="Times New Roman" panose="02020603050405020304" pitchFamily="18" charset="0"/>
              </a:rPr>
              <a:t>= (Reads/Program) × Read miss rate × Read miss penalty</a:t>
            </a:r>
            <a:endParaRPr lang="zh-CN" alt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8263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7846700"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4.3 Measuring and Improving Cache Performance</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118554" y="1122195"/>
            <a:ext cx="8917942" cy="5696431"/>
          </a:xfrm>
          <a:prstGeom prst="rect">
            <a:avLst/>
          </a:prstGeom>
        </p:spPr>
        <p:txBody>
          <a:bodyPr wrap="square">
            <a:spAutoFit/>
          </a:bodyPr>
          <a:lstStyle/>
          <a:p>
            <a:pPr lvl="1" indent="-457200" algn="just">
              <a:lnSpc>
                <a:spcPts val="2900"/>
              </a:lnSpc>
              <a:spcBef>
                <a:spcPts val="0"/>
              </a:spcBef>
              <a:spcAft>
                <a:spcPts val="1200"/>
              </a:spcAft>
              <a:buSzPct val="100000"/>
              <a:buFont typeface="Symbol" panose="05050102010706020507" pitchFamily="18" charset="2"/>
              <a:buChar char="¨"/>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Writes are more complicated</a:t>
            </a:r>
          </a:p>
          <a:p>
            <a:pPr lvl="1" indent="-457200" algn="just">
              <a:lnSpc>
                <a:spcPts val="2900"/>
              </a:lnSpc>
              <a:spcBef>
                <a:spcPts val="0"/>
              </a:spcBef>
              <a:spcAft>
                <a:spcPts val="1200"/>
              </a:spcAft>
              <a:buSzPct val="100000"/>
              <a:buFont typeface="Symbol" panose="05050102010706020507" pitchFamily="18" charset="2"/>
              <a:buChar char="¨"/>
            </a:pP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For a write-through scheme</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we have two sources of stalls:</a:t>
            </a:r>
          </a:p>
          <a:p>
            <a:pPr lvl="1" indent="457200" algn="just">
              <a:lnSpc>
                <a:spcPts val="2900"/>
              </a:lnSpc>
              <a:spcBef>
                <a:spcPts val="0"/>
              </a:spcBef>
              <a:spcAft>
                <a:spcPts val="600"/>
              </a:spcAft>
              <a:buSzPct val="50000"/>
              <a:buFont typeface="Wingdings" panose="05000000000000000000" pitchFamily="2" charset="2"/>
              <a:buChar char="Ø"/>
            </a:pP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Write misses</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which usually require that we fetch the block before continuing the write.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写缺失</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通常要取来块后再继续写</a:t>
            </a:r>
            <a:endPar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endParaRPr>
          </a:p>
          <a:p>
            <a:pPr lvl="1" indent="457200" algn="just">
              <a:lnSpc>
                <a:spcPts val="2900"/>
              </a:lnSpc>
              <a:spcBef>
                <a:spcPts val="0"/>
              </a:spcBef>
              <a:spcAft>
                <a:spcPts val="600"/>
              </a:spcAft>
              <a:buSzPct val="50000"/>
              <a:buFont typeface="Wingdings" panose="05000000000000000000" pitchFamily="2" charset="2"/>
              <a:buChar char="Ø"/>
            </a:pP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Write buffer stalls</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which occur when the write buffer is full when a write occurs.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写缓冲器阻塞</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写发生时写缓冲器已满</a:t>
            </a:r>
            <a:endPar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endParaRPr>
          </a:p>
          <a:p>
            <a:pPr lvl="1" indent="457200" algn="just">
              <a:lnSpc>
                <a:spcPts val="2900"/>
              </a:lnSpc>
              <a:spcBef>
                <a:spcPts val="0"/>
              </a:spcBef>
              <a:spcAft>
                <a:spcPts val="600"/>
              </a:spcAft>
              <a:buSzPct val="50000"/>
              <a:buFont typeface="Wingdings" panose="05000000000000000000" pitchFamily="2" charset="2"/>
              <a:buChar char="Ø"/>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Thus, cycles stalled for writes equals:</a:t>
            </a:r>
          </a:p>
          <a:p>
            <a:pPr lvl="1" indent="457200" algn="just">
              <a:lnSpc>
                <a:spcPts val="2900"/>
              </a:lnSpc>
              <a:spcBef>
                <a:spcPts val="0"/>
              </a:spcBef>
              <a:spcAft>
                <a:spcPts val="600"/>
              </a:spcAft>
              <a:buSzPct val="50000"/>
              <a:buFont typeface="Wingdings" panose="05000000000000000000" pitchFamily="2" charset="2"/>
              <a:buChar char="Ø"/>
            </a:pPr>
            <a:endPar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lvl="1" indent="457200" algn="just">
              <a:lnSpc>
                <a:spcPts val="2900"/>
              </a:lnSpc>
              <a:spcBef>
                <a:spcPts val="0"/>
              </a:spcBef>
              <a:spcAft>
                <a:spcPts val="600"/>
              </a:spcAft>
              <a:buSzPct val="50000"/>
              <a:buFont typeface="Wingdings" panose="05000000000000000000" pitchFamily="2" charset="2"/>
              <a:buChar char="Ø"/>
            </a:pPr>
            <a:endPar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lvl="1" indent="457200" algn="just">
              <a:lnSpc>
                <a:spcPts val="2900"/>
              </a:lnSpc>
              <a:spcBef>
                <a:spcPts val="0"/>
              </a:spcBef>
              <a:spcAft>
                <a:spcPts val="600"/>
              </a:spcAft>
              <a:buSzPct val="50000"/>
              <a:buFont typeface="Wingdings" panose="05000000000000000000" pitchFamily="2" charset="2"/>
              <a:buChar char="Ø"/>
            </a:pPr>
            <a:endParaRPr lang="en-US" altLang="zh-CN"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lvl="1" indent="457200" algn="just">
              <a:lnSpc>
                <a:spcPts val="2900"/>
              </a:lnSpc>
              <a:spcBef>
                <a:spcPts val="0"/>
              </a:spcBef>
              <a:spcAft>
                <a:spcPts val="600"/>
              </a:spcAft>
              <a:buSzPct val="50000"/>
              <a:buFont typeface="Wingdings" panose="05000000000000000000" pitchFamily="2" charset="2"/>
              <a:buChar char="Ø"/>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If systems have: (1) reasonable write buffer depth. (2) memory fast enough. Write buffer stalls can be safely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ignored</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10" name="矩形 9"/>
          <p:cNvSpPr/>
          <p:nvPr/>
        </p:nvSpPr>
        <p:spPr>
          <a:xfrm>
            <a:off x="437065" y="4797152"/>
            <a:ext cx="8280920" cy="830997"/>
          </a:xfrm>
          <a:prstGeom prst="rect">
            <a:avLst/>
          </a:prstGeom>
          <a:solidFill>
            <a:srgbClr val="00B050"/>
          </a:solidFill>
        </p:spPr>
        <p:txBody>
          <a:bodyPr wrap="square">
            <a:spAutoFit/>
          </a:bodyPr>
          <a:lstStyle/>
          <a:p>
            <a:r>
              <a:rPr lang="en-US" altLang="zh-CN" dirty="0">
                <a:solidFill>
                  <a:srgbClr val="000000"/>
                </a:solidFill>
                <a:latin typeface="Times New Roman" panose="02020603050405020304" pitchFamily="18" charset="0"/>
                <a:cs typeface="Times New Roman" panose="02020603050405020304" pitchFamily="18" charset="0"/>
              </a:rPr>
              <a:t>Write –stall cycles </a:t>
            </a:r>
            <a:r>
              <a:rPr lang="en-US" altLang="zh-CN" b="0" dirty="0">
                <a:solidFill>
                  <a:srgbClr val="000000"/>
                </a:solidFill>
                <a:latin typeface="Times New Roman" panose="02020603050405020304" pitchFamily="18" charset="0"/>
                <a:cs typeface="Times New Roman" panose="02020603050405020304" pitchFamily="18" charset="0"/>
              </a:rPr>
              <a:t>=( (Writes/Program) × Write miss rate × Write miss penalty) + Write buffer stalls</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97187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7846700"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4.3 Measuring and Improving Cache Performance</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118554" y="1122195"/>
            <a:ext cx="8690867" cy="4426853"/>
          </a:xfrm>
          <a:prstGeom prst="rect">
            <a:avLst/>
          </a:prstGeom>
        </p:spPr>
        <p:txBody>
          <a:bodyPr wrap="square">
            <a:spAutoFit/>
          </a:bodyPr>
          <a:lstStyle/>
          <a:p>
            <a:pPr lvl="1" indent="-457200" algn="just">
              <a:lnSpc>
                <a:spcPts val="2900"/>
              </a:lnSpc>
              <a:spcBef>
                <a:spcPts val="0"/>
              </a:spcBef>
              <a:spcAft>
                <a:spcPts val="1200"/>
              </a:spcAft>
              <a:buSzPct val="100000"/>
              <a:buFont typeface="Symbol" panose="05050102010706020507" pitchFamily="18" charset="2"/>
              <a:buChar char="¨"/>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In most write-through cache organization, </a:t>
            </a: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the read and write miss penalties are the same</a:t>
            </a:r>
            <a:r>
              <a:rPr lang="zh-CN" altLang="en-US"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(the time to fetch the block from memory)</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assume that the </a:t>
            </a: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write buffer stalls are negligible</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we can combine the reads and write by using </a:t>
            </a: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a single miss rate and the miss penalty. </a:t>
            </a:r>
          </a:p>
          <a:p>
            <a:pPr lvl="1" indent="-457200" algn="just">
              <a:lnSpc>
                <a:spcPts val="2900"/>
              </a:lnSpc>
              <a:spcBef>
                <a:spcPts val="0"/>
              </a:spcBef>
              <a:spcAft>
                <a:spcPts val="1200"/>
              </a:spcAft>
              <a:buSzPct val="100000"/>
              <a:buFont typeface="Symbol" panose="05050102010706020507" pitchFamily="18" charset="2"/>
              <a:buChar char="¨"/>
            </a:pPr>
            <a:endPar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endParaRPr>
          </a:p>
          <a:p>
            <a:pPr marL="0" lvl="1" algn="just">
              <a:lnSpc>
                <a:spcPts val="2900"/>
              </a:lnSpc>
              <a:spcBef>
                <a:spcPts val="0"/>
              </a:spcBef>
              <a:spcAft>
                <a:spcPts val="1200"/>
              </a:spcAft>
              <a:buSzPct val="100000"/>
            </a:pPr>
            <a:endPar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endParaRPr>
          </a:p>
          <a:p>
            <a:pPr marL="0" lvl="1" algn="just">
              <a:lnSpc>
                <a:spcPts val="2900"/>
              </a:lnSpc>
              <a:spcBef>
                <a:spcPts val="0"/>
              </a:spcBef>
              <a:spcAft>
                <a:spcPts val="1200"/>
              </a:spcAft>
              <a:buSzPct val="100000"/>
            </a:pPr>
            <a:endPar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endParaRPr>
          </a:p>
          <a:p>
            <a:pPr lvl="1" indent="-457200" algn="just">
              <a:lnSpc>
                <a:spcPts val="2900"/>
              </a:lnSpc>
              <a:spcBef>
                <a:spcPts val="0"/>
              </a:spcBef>
              <a:spcAft>
                <a:spcPts val="1200"/>
              </a:spcAft>
              <a:buSzPct val="100000"/>
              <a:buFont typeface="Symbol" panose="05050102010706020507" pitchFamily="18" charset="2"/>
              <a:buChar char="¨"/>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We can also write this as: </a:t>
            </a:r>
          </a:p>
        </p:txBody>
      </p:sp>
      <p:sp>
        <p:nvSpPr>
          <p:cNvPr id="8" name="矩形 7"/>
          <p:cNvSpPr/>
          <p:nvPr/>
        </p:nvSpPr>
        <p:spPr>
          <a:xfrm>
            <a:off x="560876" y="3573016"/>
            <a:ext cx="8280920" cy="830997"/>
          </a:xfrm>
          <a:prstGeom prst="rect">
            <a:avLst/>
          </a:prstGeom>
          <a:solidFill>
            <a:srgbClr val="00B050"/>
          </a:solidFill>
        </p:spPr>
        <p:txBody>
          <a:bodyPr wrap="square">
            <a:spAutoFit/>
          </a:bodyPr>
          <a:lstStyle/>
          <a:p>
            <a:r>
              <a:rPr lang="en-US" altLang="zh-CN" b="0" dirty="0">
                <a:solidFill>
                  <a:srgbClr val="000000"/>
                </a:solidFill>
                <a:latin typeface="Times New Roman" panose="02020603050405020304" pitchFamily="18" charset="0"/>
                <a:cs typeface="Times New Roman" panose="02020603050405020304" pitchFamily="18" charset="0"/>
              </a:rPr>
              <a:t>Memory–stall clock cycles = </a:t>
            </a:r>
          </a:p>
          <a:p>
            <a:r>
              <a:rPr lang="en-US" altLang="zh-CN" b="0" dirty="0">
                <a:solidFill>
                  <a:srgbClr val="000000"/>
                </a:solidFill>
                <a:latin typeface="Times New Roman" panose="02020603050405020304" pitchFamily="18" charset="0"/>
                <a:cs typeface="Times New Roman" panose="02020603050405020304" pitchFamily="18" charset="0"/>
              </a:rPr>
              <a:t>(Memory accesses/Program) × Miss rate × Miss penalty</a:t>
            </a:r>
            <a:endParaRPr lang="zh-CN" altLang="en-US" dirty="0">
              <a:latin typeface="Times New Roman" panose="02020603050405020304" pitchFamily="18" charset="0"/>
              <a:cs typeface="Times New Roman" panose="02020603050405020304" pitchFamily="18" charset="0"/>
            </a:endParaRPr>
          </a:p>
        </p:txBody>
      </p:sp>
      <p:sp>
        <p:nvSpPr>
          <p:cNvPr id="9" name="矩形 8"/>
          <p:cNvSpPr/>
          <p:nvPr/>
        </p:nvSpPr>
        <p:spPr>
          <a:xfrm>
            <a:off x="510114" y="5622339"/>
            <a:ext cx="8280920" cy="830997"/>
          </a:xfrm>
          <a:prstGeom prst="rect">
            <a:avLst/>
          </a:prstGeom>
          <a:solidFill>
            <a:srgbClr val="00B050"/>
          </a:solidFill>
        </p:spPr>
        <p:txBody>
          <a:bodyPr wrap="square">
            <a:spAutoFit/>
          </a:bodyPr>
          <a:lstStyle/>
          <a:p>
            <a:r>
              <a:rPr lang="en-US" altLang="zh-CN" b="0" dirty="0">
                <a:solidFill>
                  <a:srgbClr val="000000"/>
                </a:solidFill>
                <a:latin typeface="Times New Roman" panose="02020603050405020304" pitchFamily="18" charset="0"/>
                <a:cs typeface="Times New Roman" panose="02020603050405020304" pitchFamily="18" charset="0"/>
              </a:rPr>
              <a:t>Memory–stall clock cycles = </a:t>
            </a:r>
          </a:p>
          <a:p>
            <a:r>
              <a:rPr lang="en-US" altLang="zh-CN" b="0" dirty="0">
                <a:solidFill>
                  <a:srgbClr val="000000"/>
                </a:solidFill>
                <a:latin typeface="Times New Roman" panose="02020603050405020304" pitchFamily="18" charset="0"/>
                <a:cs typeface="Times New Roman" panose="02020603050405020304" pitchFamily="18" charset="0"/>
              </a:rPr>
              <a:t>(Instructions/Program) × (Misses/Instruction) × Miss penalty</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562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7846700"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4.3 Measuring and Improving Cache Performance</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167760" y="2204864"/>
            <a:ext cx="8690867" cy="4426853"/>
          </a:xfrm>
          <a:prstGeom prst="rect">
            <a:avLst/>
          </a:prstGeom>
        </p:spPr>
        <p:txBody>
          <a:bodyPr wrap="square">
            <a:spAutoFit/>
          </a:bodyPr>
          <a:lstStyle/>
          <a:p>
            <a:pPr lvl="1" indent="-457200" algn="just">
              <a:lnSpc>
                <a:spcPts val="2900"/>
              </a:lnSpc>
              <a:spcBef>
                <a:spcPts val="0"/>
              </a:spcBef>
              <a:spcAft>
                <a:spcPts val="1200"/>
              </a:spcAft>
              <a:buSzPct val="100000"/>
              <a:buFont typeface="Symbol" panose="05050102010706020507" pitchFamily="18" charset="2"/>
              <a:buChar char="¨"/>
            </a:pPr>
            <a:r>
              <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Example</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calculating cache performance</a:t>
            </a: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a:t>
            </a:r>
          </a:p>
          <a:p>
            <a:pPr lvl="1" indent="-457200" algn="just">
              <a:lnSpc>
                <a:spcPts val="2900"/>
              </a:lnSpc>
              <a:spcBef>
                <a:spcPts val="0"/>
              </a:spcBef>
              <a:spcAft>
                <a:spcPts val="1200"/>
              </a:spcAft>
              <a:buSzPct val="50000"/>
              <a:buFont typeface="Wingdings" panose="05000000000000000000" pitchFamily="2" charset="2"/>
              <a:buChar char="Ø"/>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Assume for </a:t>
            </a:r>
            <a:r>
              <a:rPr lang="en-US" altLang="zh-CN" sz="28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gcc</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instruction cache miss: 2%, data cache miss rate: 4%.  </a:t>
            </a:r>
            <a:r>
              <a:rPr lang="zh-CN" altLang="en-US"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假设对于</a:t>
            </a:r>
            <a:r>
              <a:rPr lang="en-US" altLang="zh-CN" sz="2800" dirty="0" err="1">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gcc</a:t>
            </a:r>
            <a:r>
              <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指令</a:t>
            </a:r>
            <a:r>
              <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缺失</a:t>
            </a:r>
            <a:r>
              <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2%, </a:t>
            </a:r>
            <a:r>
              <a:rPr lang="zh-CN" altLang="en-US"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数据</a:t>
            </a:r>
            <a:r>
              <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缺失</a:t>
            </a:r>
            <a:r>
              <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4% </a:t>
            </a:r>
          </a:p>
          <a:p>
            <a:pPr lvl="1" indent="-457200" algn="just">
              <a:lnSpc>
                <a:spcPts val="2900"/>
              </a:lnSpc>
              <a:spcBef>
                <a:spcPts val="0"/>
              </a:spcBef>
              <a:spcAft>
                <a:spcPts val="1200"/>
              </a:spcAft>
              <a:buSzPct val="50000"/>
              <a:buFont typeface="Wingdings" panose="05000000000000000000" pitchFamily="2" charset="2"/>
              <a:buChar char="Ø"/>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If a machine, CPI = 2 without any memory stalls, miss penalty = 40 cycles for all misses.  </a:t>
            </a:r>
            <a:r>
              <a:rPr lang="zh-CN" altLang="en-US"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如果没有存储器阻塞时</a:t>
            </a:r>
            <a:r>
              <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CPI=2, </a:t>
            </a:r>
            <a:r>
              <a:rPr lang="zh-CN" altLang="en-US"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所有缺失的惩罚都是</a:t>
            </a:r>
            <a:r>
              <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40</a:t>
            </a:r>
            <a:r>
              <a:rPr lang="zh-CN" altLang="en-US"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个周期</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(Frequency of all loads and stores in </a:t>
            </a:r>
            <a:r>
              <a:rPr lang="en-US" altLang="zh-CN" sz="28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gcc</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is 36%. )</a:t>
            </a:r>
            <a:endParaRPr lang="zh-CN" altLang="en-US"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lvl="1" indent="-457200" algn="just">
              <a:lnSpc>
                <a:spcPts val="2900"/>
              </a:lnSpc>
              <a:spcBef>
                <a:spcPts val="0"/>
              </a:spcBef>
              <a:spcAft>
                <a:spcPts val="1200"/>
              </a:spcAft>
              <a:buSzPct val="50000"/>
              <a:buFont typeface="Wingdings" panose="05000000000000000000" pitchFamily="2" charset="2"/>
              <a:buChar char="Ø"/>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How much faster a machine would run with a perfect cache that never missed. </a:t>
            </a:r>
            <a:endPar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矩形 8">
            <a:extLst>
              <a:ext uri="{FF2B5EF4-FFF2-40B4-BE49-F238E27FC236}">
                <a16:creationId xmlns:a16="http://schemas.microsoft.com/office/drawing/2014/main" id="{A885C1ED-F243-5940-A64F-DACA77EBE62C}"/>
              </a:ext>
            </a:extLst>
          </p:cNvPr>
          <p:cNvSpPr/>
          <p:nvPr/>
        </p:nvSpPr>
        <p:spPr>
          <a:xfrm>
            <a:off x="411696" y="1187884"/>
            <a:ext cx="8280920" cy="830997"/>
          </a:xfrm>
          <a:prstGeom prst="rect">
            <a:avLst/>
          </a:prstGeom>
          <a:solidFill>
            <a:srgbClr val="00B050"/>
          </a:solidFill>
        </p:spPr>
        <p:txBody>
          <a:bodyPr wrap="square">
            <a:spAutoFit/>
          </a:bodyPr>
          <a:lstStyle/>
          <a:p>
            <a:r>
              <a:rPr lang="en-US" altLang="zh-CN" b="0" dirty="0">
                <a:solidFill>
                  <a:srgbClr val="000000"/>
                </a:solidFill>
                <a:latin typeface="Times New Roman" panose="02020603050405020304" pitchFamily="18" charset="0"/>
                <a:cs typeface="Times New Roman" panose="02020603050405020304" pitchFamily="18" charset="0"/>
              </a:rPr>
              <a:t>Memory–stall clock cycles = </a:t>
            </a:r>
          </a:p>
          <a:p>
            <a:r>
              <a:rPr lang="en-US" altLang="zh-CN" b="0" dirty="0">
                <a:solidFill>
                  <a:srgbClr val="000000"/>
                </a:solidFill>
                <a:latin typeface="Times New Roman" panose="02020603050405020304" pitchFamily="18" charset="0"/>
                <a:cs typeface="Times New Roman" panose="02020603050405020304" pitchFamily="18" charset="0"/>
              </a:rPr>
              <a:t>(Memory accesses/Program) × Miss rate × Miss penalty</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23961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7846700"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4.3 Measuring and Improving Cache Performance</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118554" y="1122195"/>
            <a:ext cx="8690867" cy="5657959"/>
          </a:xfrm>
          <a:prstGeom prst="rect">
            <a:avLst/>
          </a:prstGeom>
        </p:spPr>
        <p:txBody>
          <a:bodyPr wrap="square">
            <a:spAutoFit/>
          </a:bodyPr>
          <a:lstStyle/>
          <a:p>
            <a:pPr lvl="1" indent="-457200" algn="just">
              <a:lnSpc>
                <a:spcPts val="2900"/>
              </a:lnSpc>
              <a:spcBef>
                <a:spcPts val="0"/>
              </a:spcBef>
              <a:spcAft>
                <a:spcPts val="600"/>
              </a:spcAft>
              <a:buSzPct val="100000"/>
              <a:buFont typeface="Symbol" panose="05050102010706020507" pitchFamily="18" charset="2"/>
              <a:buChar char="¨"/>
            </a:pPr>
            <a:r>
              <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Answer</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endParaRPr>
          </a:p>
          <a:p>
            <a:pPr lvl="1" indent="-457200" algn="just">
              <a:lnSpc>
                <a:spcPts val="2700"/>
              </a:lnSpc>
              <a:spcBef>
                <a:spcPts val="0"/>
              </a:spcBef>
              <a:spcAft>
                <a:spcPts val="600"/>
              </a:spcAft>
              <a:buSzPct val="50000"/>
              <a:buFont typeface="Wingdings" panose="05000000000000000000" pitchFamily="2" charset="2"/>
              <a:buChar char="Ø"/>
            </a:pPr>
            <a:r>
              <a:rPr lang="en-US" altLang="zh-CN"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The number of memory miss cycles for instruction in terms of the instruction count(I) is:</a:t>
            </a:r>
          </a:p>
          <a:p>
            <a:pPr marL="0" lvl="1" algn="ctr">
              <a:lnSpc>
                <a:spcPts val="2700"/>
              </a:lnSpc>
              <a:spcBef>
                <a:spcPts val="0"/>
              </a:spcBef>
              <a:spcAft>
                <a:spcPts val="600"/>
              </a:spcAft>
              <a:buSzPct val="50000"/>
            </a:pPr>
            <a:r>
              <a:rPr lang="en-US" altLang="zh-CN" sz="22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Instruction miss cycle = I </a:t>
            </a:r>
            <a:r>
              <a:rPr lang="en-US" altLang="zh-CN" sz="2200" dirty="0">
                <a:solidFill>
                  <a:schemeClr val="accent2"/>
                </a:solidFill>
                <a:ea typeface="宋体" panose="02010600030101010101" pitchFamily="2" charset="-122"/>
                <a:sym typeface="Symbol" panose="05050102010706020507" pitchFamily="18" charset="2"/>
              </a:rPr>
              <a:t></a:t>
            </a:r>
            <a:r>
              <a:rPr lang="en-US" altLang="zh-CN" sz="22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2% </a:t>
            </a:r>
            <a:r>
              <a:rPr lang="en-US" altLang="zh-CN" sz="2200" dirty="0">
                <a:solidFill>
                  <a:schemeClr val="accent2"/>
                </a:solidFill>
                <a:ea typeface="宋体" panose="02010600030101010101" pitchFamily="2" charset="-122"/>
                <a:sym typeface="Symbol" panose="05050102010706020507" pitchFamily="18" charset="2"/>
              </a:rPr>
              <a:t> </a:t>
            </a:r>
            <a:r>
              <a:rPr lang="en-US" altLang="zh-CN" sz="22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40 = 0.80 </a:t>
            </a:r>
            <a:r>
              <a:rPr lang="en-US" altLang="zh-CN" sz="2200" dirty="0">
                <a:solidFill>
                  <a:schemeClr val="accent2"/>
                </a:solidFill>
                <a:ea typeface="宋体" panose="02010600030101010101" pitchFamily="2" charset="-122"/>
                <a:sym typeface="Symbol" panose="05050102010706020507" pitchFamily="18" charset="2"/>
              </a:rPr>
              <a:t> </a:t>
            </a:r>
            <a:r>
              <a:rPr lang="en-US" altLang="zh-CN" sz="22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I</a:t>
            </a:r>
          </a:p>
          <a:p>
            <a:pPr lvl="1" indent="-457200" algn="just">
              <a:lnSpc>
                <a:spcPts val="2700"/>
              </a:lnSpc>
              <a:spcBef>
                <a:spcPts val="0"/>
              </a:spcBef>
              <a:spcAft>
                <a:spcPts val="600"/>
              </a:spcAft>
              <a:buSzPct val="50000"/>
              <a:buFont typeface="Wingdings" panose="05000000000000000000" pitchFamily="2" charset="2"/>
              <a:buChar char="Ø"/>
            </a:pPr>
            <a:r>
              <a:rPr lang="en-US" altLang="zh-CN"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frequency of all loads and stores in </a:t>
            </a:r>
            <a:r>
              <a:rPr lang="en-US" altLang="zh-CN" sz="22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gcc</a:t>
            </a:r>
            <a:r>
              <a:rPr lang="en-US" altLang="zh-CN"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is 36%. the number of memory miss cycles for data: </a:t>
            </a:r>
          </a:p>
          <a:p>
            <a:pPr marL="0" lvl="1" algn="ctr">
              <a:lnSpc>
                <a:spcPts val="2700"/>
              </a:lnSpc>
              <a:spcBef>
                <a:spcPts val="0"/>
              </a:spcBef>
              <a:spcAft>
                <a:spcPts val="600"/>
              </a:spcAft>
              <a:buSzPct val="50000"/>
            </a:pPr>
            <a:r>
              <a:rPr lang="en-US" altLang="zh-CN" sz="22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Data miss cycles = I </a:t>
            </a:r>
            <a:r>
              <a:rPr lang="en-US" altLang="zh-CN" sz="2200" dirty="0">
                <a:solidFill>
                  <a:schemeClr val="accent2"/>
                </a:solidFill>
                <a:ea typeface="宋体" panose="02010600030101010101" pitchFamily="2" charset="-122"/>
                <a:sym typeface="Symbol" panose="05050102010706020507" pitchFamily="18" charset="2"/>
              </a:rPr>
              <a:t> </a:t>
            </a:r>
            <a:r>
              <a:rPr lang="en-US" altLang="zh-CN" sz="22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36% </a:t>
            </a:r>
            <a:r>
              <a:rPr lang="en-US" altLang="zh-CN" sz="2200" dirty="0">
                <a:solidFill>
                  <a:schemeClr val="accent2"/>
                </a:solidFill>
                <a:ea typeface="宋体" panose="02010600030101010101" pitchFamily="2" charset="-122"/>
                <a:sym typeface="Symbol" panose="05050102010706020507" pitchFamily="18" charset="2"/>
              </a:rPr>
              <a:t></a:t>
            </a:r>
            <a:r>
              <a:rPr lang="en-US" altLang="zh-CN" sz="22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4% </a:t>
            </a:r>
            <a:r>
              <a:rPr lang="en-US" altLang="zh-CN" sz="2200" dirty="0">
                <a:solidFill>
                  <a:schemeClr val="accent2"/>
                </a:solidFill>
                <a:ea typeface="宋体" panose="02010600030101010101" pitchFamily="2" charset="-122"/>
                <a:sym typeface="Symbol" panose="05050102010706020507" pitchFamily="18" charset="2"/>
              </a:rPr>
              <a:t> </a:t>
            </a:r>
            <a:r>
              <a:rPr lang="en-US" altLang="zh-CN" sz="22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40 = 0.56 </a:t>
            </a:r>
            <a:r>
              <a:rPr lang="en-US" altLang="zh-CN" sz="2200" dirty="0">
                <a:solidFill>
                  <a:schemeClr val="accent2"/>
                </a:solidFill>
                <a:ea typeface="宋体" panose="02010600030101010101" pitchFamily="2" charset="-122"/>
                <a:sym typeface="Symbol" panose="05050102010706020507" pitchFamily="18" charset="2"/>
              </a:rPr>
              <a:t></a:t>
            </a:r>
            <a:r>
              <a:rPr lang="en-US" altLang="zh-CN" sz="22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I</a:t>
            </a:r>
          </a:p>
          <a:p>
            <a:pPr lvl="1" indent="-457200" algn="just">
              <a:lnSpc>
                <a:spcPts val="2700"/>
              </a:lnSpc>
              <a:spcBef>
                <a:spcPts val="0"/>
              </a:spcBef>
              <a:spcAft>
                <a:spcPts val="600"/>
              </a:spcAft>
              <a:buSzPct val="50000"/>
              <a:buFont typeface="Wingdings" panose="05000000000000000000" pitchFamily="2" charset="2"/>
              <a:buChar char="Ø"/>
            </a:pPr>
            <a:r>
              <a:rPr lang="en-US" altLang="zh-CN"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The total number of memory-stall cycles is: 0.80I + 0.56I = 1.36I. Accordingly, the CPI with memory stalls is: 2 + 1.36 = 3.36. </a:t>
            </a:r>
          </a:p>
          <a:p>
            <a:pPr lvl="1" indent="-457200" algn="just">
              <a:lnSpc>
                <a:spcPts val="2700"/>
              </a:lnSpc>
              <a:spcBef>
                <a:spcPts val="0"/>
              </a:spcBef>
              <a:spcAft>
                <a:spcPts val="600"/>
              </a:spcAft>
              <a:buSzPct val="50000"/>
              <a:buFont typeface="Wingdings" panose="05000000000000000000" pitchFamily="2" charset="2"/>
              <a:buChar char="Ø"/>
            </a:pPr>
            <a:r>
              <a:rPr lang="en-US" altLang="zh-CN"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Since no change in instruction count or clock rate, the ratio of CPU execution time is:</a:t>
            </a:r>
          </a:p>
          <a:p>
            <a:pPr lvl="1" indent="-457200" algn="just">
              <a:lnSpc>
                <a:spcPts val="2700"/>
              </a:lnSpc>
              <a:spcBef>
                <a:spcPts val="0"/>
              </a:spcBef>
              <a:spcAft>
                <a:spcPts val="600"/>
              </a:spcAft>
              <a:buSzPct val="50000"/>
              <a:buFont typeface="Wingdings" panose="05000000000000000000" pitchFamily="2" charset="2"/>
              <a:buChar char="Ø"/>
            </a:pPr>
            <a:endParaRPr lang="en-US" altLang="zh-CN"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lvl="1" indent="-457200" algn="just">
              <a:lnSpc>
                <a:spcPts val="2700"/>
              </a:lnSpc>
              <a:spcBef>
                <a:spcPts val="0"/>
              </a:spcBef>
              <a:spcAft>
                <a:spcPts val="600"/>
              </a:spcAft>
              <a:buSzPct val="50000"/>
              <a:buFont typeface="Wingdings" panose="05000000000000000000" pitchFamily="2" charset="2"/>
              <a:buChar char="Ø"/>
            </a:pPr>
            <a:endParaRPr lang="en-US" altLang="zh-CN"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lvl="1" indent="-457200" algn="just">
              <a:lnSpc>
                <a:spcPts val="2700"/>
              </a:lnSpc>
              <a:spcBef>
                <a:spcPts val="0"/>
              </a:spcBef>
              <a:spcAft>
                <a:spcPts val="600"/>
              </a:spcAft>
              <a:buSzPct val="50000"/>
              <a:buFont typeface="Wingdings" panose="05000000000000000000" pitchFamily="2" charset="2"/>
              <a:buChar char="Ø"/>
            </a:pPr>
            <a:r>
              <a:rPr lang="en-US" altLang="zh-CN" sz="2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So, the performance with the perfect cache is better by 3.36/2=1.68</a:t>
            </a:r>
          </a:p>
        </p:txBody>
      </p:sp>
      <p:pic>
        <p:nvPicPr>
          <p:cNvPr id="2" name="图片 1"/>
          <p:cNvPicPr>
            <a:picLocks noChangeAspect="1"/>
          </p:cNvPicPr>
          <p:nvPr/>
        </p:nvPicPr>
        <p:blipFill rotWithShape="1">
          <a:blip r:embed="rId3" cstate="email">
            <a:extLst>
              <a:ext uri="{28A0092B-C50C-407E-A947-70E740481C1C}">
                <a14:useLocalDpi xmlns:a14="http://schemas.microsoft.com/office/drawing/2010/main"/>
              </a:ext>
            </a:extLst>
          </a:blip>
          <a:srcRect t="16784" b="24469"/>
          <a:stretch/>
        </p:blipFill>
        <p:spPr>
          <a:xfrm>
            <a:off x="971600" y="5517232"/>
            <a:ext cx="7429311" cy="576065"/>
          </a:xfrm>
          <a:prstGeom prst="rect">
            <a:avLst/>
          </a:prstGeom>
        </p:spPr>
      </p:pic>
    </p:spTree>
    <p:extLst>
      <p:ext uri="{BB962C8B-B14F-4D97-AF65-F5344CB8AC3E}">
        <p14:creationId xmlns:p14="http://schemas.microsoft.com/office/powerpoint/2010/main" val="41482571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7846700"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4.3 Measuring and Improving Cache Performance</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118554" y="1122195"/>
            <a:ext cx="8690867" cy="3554819"/>
          </a:xfrm>
          <a:prstGeom prst="rect">
            <a:avLst/>
          </a:prstGeom>
        </p:spPr>
        <p:txBody>
          <a:bodyPr wrap="square">
            <a:spAutoFit/>
          </a:bodyPr>
          <a:lstStyle/>
          <a:p>
            <a:pPr lvl="1" indent="-457200" algn="just">
              <a:lnSpc>
                <a:spcPts val="2900"/>
              </a:lnSpc>
              <a:spcBef>
                <a:spcPts val="0"/>
              </a:spcBef>
              <a:spcAft>
                <a:spcPts val="600"/>
              </a:spcAft>
              <a:buSzPct val="100000"/>
              <a:buFont typeface="Symbol" panose="05050102010706020507" pitchFamily="18" charset="2"/>
              <a:buChar char="¨"/>
            </a:pPr>
            <a:r>
              <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Answer</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endParaRPr>
          </a:p>
          <a:p>
            <a:pPr lvl="1" indent="-457200" algn="just">
              <a:lnSpc>
                <a:spcPts val="3100"/>
              </a:lnSpc>
              <a:spcBef>
                <a:spcPts val="0"/>
              </a:spcBef>
              <a:spcAft>
                <a:spcPts val="600"/>
              </a:spcAft>
              <a:buSzPct val="50000"/>
              <a:buFont typeface="Wingdings" panose="05000000000000000000" pitchFamily="2" charset="2"/>
              <a:buChar char="Ø"/>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If the processor is made faster, but the memory system stays the same, suppose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CPI from 2 to 1 without changing the clock rate</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which might be done with an improve pipeline</a:t>
            </a:r>
            <a:r>
              <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lvl="1" indent="-457200" algn="just">
              <a:lnSpc>
                <a:spcPts val="3100"/>
              </a:lnSpc>
              <a:spcBef>
                <a:spcPts val="0"/>
              </a:spcBef>
              <a:spcAft>
                <a:spcPts val="600"/>
              </a:spcAft>
              <a:buSzPct val="50000"/>
              <a:buFont typeface="Wingdings" panose="05000000000000000000" pitchFamily="2" charset="2"/>
              <a:buChar char="Ø"/>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The performance with the perfect cache is</a:t>
            </a:r>
          </a:p>
          <a:p>
            <a:pPr marL="0" lvl="1" algn="ctr">
              <a:lnSpc>
                <a:spcPts val="3100"/>
              </a:lnSpc>
              <a:spcBef>
                <a:spcPts val="0"/>
              </a:spcBef>
              <a:spcAft>
                <a:spcPts val="600"/>
              </a:spcAft>
              <a:buSzPct val="50000"/>
            </a:pP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(1+1.36)/1=2.36 times faster</a:t>
            </a:r>
          </a:p>
          <a:p>
            <a:pPr lvl="1" indent="-457200" algn="just">
              <a:lnSpc>
                <a:spcPts val="3100"/>
              </a:lnSpc>
              <a:spcBef>
                <a:spcPts val="0"/>
              </a:spcBef>
              <a:spcAft>
                <a:spcPts val="600"/>
              </a:spcAft>
              <a:buSzPct val="50000"/>
              <a:buFont typeface="Wingdings" panose="05000000000000000000" pitchFamily="2" charset="2"/>
              <a:buChar char="Ø"/>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The amount of execution time spent on memory stalls would have risen from 1.36/3.36=41% to 1.36/2.36=58%</a:t>
            </a:r>
          </a:p>
        </p:txBody>
      </p:sp>
    </p:spTree>
    <p:extLst>
      <p:ext uri="{BB962C8B-B14F-4D97-AF65-F5344CB8AC3E}">
        <p14:creationId xmlns:p14="http://schemas.microsoft.com/office/powerpoint/2010/main" val="7613523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7846700"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4.3 Measuring and Improving Cache Performance</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118554" y="1122195"/>
            <a:ext cx="8690867" cy="4119076"/>
          </a:xfrm>
          <a:prstGeom prst="rect">
            <a:avLst/>
          </a:prstGeom>
        </p:spPr>
        <p:txBody>
          <a:bodyPr wrap="square">
            <a:spAutoFit/>
          </a:bodyPr>
          <a:lstStyle/>
          <a:p>
            <a:pPr lvl="1" indent="-457200" algn="just">
              <a:lnSpc>
                <a:spcPts val="2900"/>
              </a:lnSpc>
              <a:spcBef>
                <a:spcPts val="0"/>
              </a:spcBef>
              <a:spcAft>
                <a:spcPts val="1200"/>
              </a:spcAft>
              <a:buSzPct val="100000"/>
              <a:buFont typeface="Symbol" panose="05050102010706020507" pitchFamily="18" charset="2"/>
              <a:buChar char="¨"/>
            </a:pPr>
            <a:r>
              <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Example</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Cache Performance with Increased Clock Rate</a:t>
            </a: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a:t>
            </a:r>
          </a:p>
          <a:p>
            <a:pPr lvl="1" indent="-457200" algn="just">
              <a:lnSpc>
                <a:spcPts val="2900"/>
              </a:lnSpc>
              <a:spcBef>
                <a:spcPts val="0"/>
              </a:spcBef>
              <a:spcAft>
                <a:spcPts val="1200"/>
              </a:spcAft>
              <a:buSzPct val="50000"/>
              <a:buFont typeface="Wingdings" panose="05000000000000000000" pitchFamily="2" charset="2"/>
              <a:buChar char="Ø"/>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Suppose we increase the performance of the machine in the previous example by </a:t>
            </a: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doubling its clock rate</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Since the main memory speed is unlikely to change, assume that </a:t>
            </a: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the absolute time to handle a cache miss does not change </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lvl="1" indent="-457200" algn="just">
              <a:lnSpc>
                <a:spcPts val="2900"/>
              </a:lnSpc>
              <a:spcBef>
                <a:spcPts val="0"/>
              </a:spcBef>
              <a:spcAft>
                <a:spcPts val="1200"/>
              </a:spcAft>
              <a:buSzPct val="50000"/>
              <a:buFont typeface="Wingdings" panose="05000000000000000000" pitchFamily="2" charset="2"/>
              <a:buChar char="Ø"/>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How much faster will the machine be with the faster clock, assuming the same miss rate as the previous example</a:t>
            </a:r>
            <a:r>
              <a:rPr lang="zh-CN" altLang="en-US"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51231918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2976777" cy="479747"/>
          </a:xfrm>
        </p:spPr>
        <p:txBody>
          <a:bodyPr/>
          <a:lstStyle/>
          <a:p>
            <a:r>
              <a:rPr lang="en-US" altLang="zh-CN" sz="3200" dirty="0">
                <a:solidFill>
                  <a:srgbClr val="800000"/>
                </a:solidFill>
                <a:latin typeface="Times New Roman" panose="02020603050405020304" pitchFamily="18" charset="0"/>
                <a:ea typeface="宋体" panose="02010600030101010101" pitchFamily="2" charset="-122"/>
              </a:rPr>
              <a:t>4.1 Introduction</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9" name="Text Box 19"/>
          <p:cNvSpPr txBox="1">
            <a:spLocks noChangeArrowheads="1"/>
          </p:cNvSpPr>
          <p:nvPr/>
        </p:nvSpPr>
        <p:spPr bwMode="auto">
          <a:xfrm>
            <a:off x="117978" y="980728"/>
            <a:ext cx="8774502" cy="526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eaLnBrk="0" fontAlgn="base" hangingPunct="0">
              <a:spcBef>
                <a:spcPct val="0"/>
              </a:spcBef>
              <a:spcAft>
                <a:spcPct val="0"/>
              </a:spcAft>
              <a:defRPr sz="2400">
                <a:solidFill>
                  <a:schemeClr val="accent1"/>
                </a:solidFill>
                <a:latin typeface="Arial" panose="020B0604020202020204" pitchFamily="34" charset="0"/>
              </a:defRPr>
            </a:lvl6pPr>
            <a:lvl7pPr marL="2971800" indent="-228600" eaLnBrk="0" fontAlgn="base" hangingPunct="0">
              <a:spcBef>
                <a:spcPct val="0"/>
              </a:spcBef>
              <a:spcAft>
                <a:spcPct val="0"/>
              </a:spcAft>
              <a:defRPr sz="2400">
                <a:solidFill>
                  <a:schemeClr val="accent1"/>
                </a:solidFill>
                <a:latin typeface="Arial" panose="020B0604020202020204" pitchFamily="34" charset="0"/>
              </a:defRPr>
            </a:lvl7pPr>
            <a:lvl8pPr marL="3429000" indent="-228600" eaLnBrk="0" fontAlgn="base" hangingPunct="0">
              <a:spcBef>
                <a:spcPct val="0"/>
              </a:spcBef>
              <a:spcAft>
                <a:spcPct val="0"/>
              </a:spcAft>
              <a:defRPr sz="2400">
                <a:solidFill>
                  <a:schemeClr val="accent1"/>
                </a:solidFill>
                <a:latin typeface="Arial" panose="020B0604020202020204" pitchFamily="34" charset="0"/>
              </a:defRPr>
            </a:lvl8pPr>
            <a:lvl9pPr marL="3886200" indent="-228600" eaLnBrk="0" fontAlgn="base" hangingPunct="0">
              <a:spcBef>
                <a:spcPct val="0"/>
              </a:spcBef>
              <a:spcAft>
                <a:spcPct val="0"/>
              </a:spcAft>
              <a:defRPr sz="2400">
                <a:solidFill>
                  <a:schemeClr val="accent1"/>
                </a:solidFill>
                <a:latin typeface="Arial" panose="020B0604020202020204" pitchFamily="34" charset="0"/>
              </a:defRPr>
            </a:lvl9pPr>
          </a:lstStyle>
          <a:p>
            <a:pPr marL="457200" indent="-457200" algn="just">
              <a:spcBef>
                <a:spcPts val="0"/>
              </a:spcBef>
              <a:buFont typeface="Symbol" panose="05050102010706020507" pitchFamily="18" charset="2"/>
              <a:buChar char="¨"/>
            </a:pP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Memory Hierarchy</a:t>
            </a:r>
          </a:p>
          <a:p>
            <a:pPr marL="457200" indent="-457200" algn="just">
              <a:spcBef>
                <a:spcPts val="0"/>
              </a:spcBef>
              <a:buFont typeface="Symbol" panose="05050102010706020507" pitchFamily="18" charset="2"/>
              <a:buChar char="¨"/>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 memory hierarchy consists of </a:t>
            </a: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multiple levels of memory with different speeds and sizes</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marL="457200" indent="-457200" algn="just">
              <a:spcBef>
                <a:spcPts val="0"/>
              </a:spcBef>
              <a:buFont typeface="Symbol" panose="05050102010706020507" pitchFamily="18" charset="2"/>
              <a:buChar char="¨"/>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faster memories -&gt; more expensive -&gt; smaller</a:t>
            </a:r>
          </a:p>
          <a:p>
            <a:pPr algn="just">
              <a:spcBef>
                <a:spcPts val="0"/>
              </a:spcBef>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slower memories -&gt; cheaper -&gt; bigger.</a:t>
            </a:r>
          </a:p>
          <a:p>
            <a:pPr marL="457200" indent="-457200" algn="just">
              <a:spcBef>
                <a:spcPts val="0"/>
              </a:spcBef>
              <a:buFont typeface="Symbol" panose="05050102010706020507" pitchFamily="18" charset="2"/>
              <a:buChar char="¨"/>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Three primary technologies building memory hierarchies:</a:t>
            </a:r>
            <a:endParaRPr lang="zh-CN" altLang="en-US"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457200" indent="457200" algn="just">
              <a:spcBef>
                <a:spcPts val="0"/>
              </a:spcBef>
              <a:buSzPct val="50000"/>
              <a:buFont typeface="Wingdings" panose="05000000000000000000" pitchFamily="2" charset="2"/>
              <a:buChar char="Ø"/>
            </a:pP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SRAM (Static random access memory</a:t>
            </a:r>
            <a:r>
              <a:rPr lang="zh-CN" altLang="en-US"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静态随机访问存储器</a:t>
            </a: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 implement caches</a:t>
            </a:r>
          </a:p>
          <a:p>
            <a:pPr marL="457200" indent="457200" algn="just">
              <a:spcBef>
                <a:spcPts val="0"/>
              </a:spcBef>
              <a:buSzPct val="50000"/>
              <a:buFont typeface="Wingdings" panose="05000000000000000000" pitchFamily="2" charset="2"/>
              <a:buChar char="Ø"/>
            </a:pP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DRAM (Dynamic random access memory</a:t>
            </a:r>
            <a:r>
              <a:rPr lang="zh-CN" altLang="en-US"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动态随机访问存储器</a:t>
            </a: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implement main memory</a:t>
            </a:r>
          </a:p>
          <a:p>
            <a:pPr marL="457200" indent="457200" algn="just">
              <a:spcBef>
                <a:spcPts val="0"/>
              </a:spcBef>
              <a:buSzPct val="50000"/>
              <a:buFont typeface="Wingdings" panose="05000000000000000000" pitchFamily="2" charset="2"/>
              <a:buChar char="Ø"/>
            </a:pP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Magnetic disk (</a:t>
            </a:r>
            <a:r>
              <a:rPr lang="zh-CN" altLang="en-US"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磁盘</a:t>
            </a: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7600501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7846700"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4.3 Measuring and Improving Cache Performance</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118554" y="1122195"/>
            <a:ext cx="8690867" cy="3465051"/>
          </a:xfrm>
          <a:prstGeom prst="rect">
            <a:avLst/>
          </a:prstGeom>
        </p:spPr>
        <p:txBody>
          <a:bodyPr wrap="square">
            <a:spAutoFit/>
          </a:bodyPr>
          <a:lstStyle/>
          <a:p>
            <a:pPr lvl="1" indent="-457200" algn="just">
              <a:lnSpc>
                <a:spcPts val="2900"/>
              </a:lnSpc>
              <a:spcBef>
                <a:spcPts val="0"/>
              </a:spcBef>
              <a:spcAft>
                <a:spcPts val="1200"/>
              </a:spcAft>
              <a:buSzPct val="100000"/>
              <a:buFont typeface="Symbol" panose="05050102010706020507" pitchFamily="18" charset="2"/>
              <a:buChar char="¨"/>
            </a:pPr>
            <a:r>
              <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Answer</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endParaRPr>
          </a:p>
          <a:p>
            <a:pPr lvl="1" indent="-457200" algn="just">
              <a:lnSpc>
                <a:spcPts val="2900"/>
              </a:lnSpc>
              <a:spcBef>
                <a:spcPts val="0"/>
              </a:spcBef>
              <a:spcAft>
                <a:spcPts val="1200"/>
              </a:spcAft>
              <a:buSzPct val="50000"/>
              <a:buFont typeface="Wingdings" panose="05000000000000000000" pitchFamily="2" charset="2"/>
              <a:buChar char="Ø"/>
            </a:pP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The new miss penalty will be 80 clock cycles.</a:t>
            </a:r>
          </a:p>
          <a:p>
            <a:pPr lvl="1" indent="-457200" algn="just">
              <a:lnSpc>
                <a:spcPts val="2900"/>
              </a:lnSpc>
              <a:spcBef>
                <a:spcPts val="0"/>
              </a:spcBef>
              <a:spcAft>
                <a:spcPts val="1200"/>
              </a:spcAft>
              <a:buSzPct val="50000"/>
              <a:buFont typeface="Wingdings" panose="05000000000000000000" pitchFamily="2" charset="2"/>
              <a:buChar char="Ø"/>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Total miss cycles per instruction:</a:t>
            </a:r>
          </a:p>
          <a:p>
            <a:pPr marL="0" lvl="1" algn="ctr">
              <a:lnSpc>
                <a:spcPts val="2900"/>
              </a:lnSpc>
              <a:spcBef>
                <a:spcPts val="0"/>
              </a:spcBef>
              <a:spcAft>
                <a:spcPts val="1200"/>
              </a:spcAft>
              <a:buSzPct val="50000"/>
            </a:pPr>
            <a:r>
              <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(2%×80)+36%×(4%×80)=2.75</a:t>
            </a:r>
          </a:p>
          <a:p>
            <a:pPr lvl="1" indent="-457200" algn="just">
              <a:lnSpc>
                <a:spcPts val="2900"/>
              </a:lnSpc>
              <a:spcBef>
                <a:spcPts val="0"/>
              </a:spcBef>
              <a:spcAft>
                <a:spcPts val="1200"/>
              </a:spcAft>
              <a:buSzPct val="50000"/>
              <a:buFont typeface="Wingdings" panose="05000000000000000000" pitchFamily="2" charset="2"/>
              <a:buChar char="Ø"/>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The faster machine with cache misses will have a CPI:</a:t>
            </a:r>
          </a:p>
          <a:p>
            <a:pPr marL="0" lvl="1" algn="ctr">
              <a:lnSpc>
                <a:spcPts val="2900"/>
              </a:lnSpc>
              <a:spcBef>
                <a:spcPts val="0"/>
              </a:spcBef>
              <a:spcAft>
                <a:spcPts val="1200"/>
              </a:spcAft>
              <a:buSzPct val="50000"/>
            </a:pPr>
            <a:r>
              <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2+2.75=4.75</a:t>
            </a:r>
          </a:p>
        </p:txBody>
      </p:sp>
    </p:spTree>
    <p:extLst>
      <p:ext uri="{BB962C8B-B14F-4D97-AF65-F5344CB8AC3E}">
        <p14:creationId xmlns:p14="http://schemas.microsoft.com/office/powerpoint/2010/main" val="114427803"/>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7846700"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4.3 Measuring and Improving Cache Performance</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118554" y="1122195"/>
            <a:ext cx="8690867" cy="5414303"/>
          </a:xfrm>
          <a:prstGeom prst="rect">
            <a:avLst/>
          </a:prstGeom>
        </p:spPr>
        <p:txBody>
          <a:bodyPr wrap="square">
            <a:spAutoFit/>
          </a:bodyPr>
          <a:lstStyle/>
          <a:p>
            <a:pPr lvl="1" indent="-457200" algn="just">
              <a:lnSpc>
                <a:spcPts val="2900"/>
              </a:lnSpc>
              <a:spcBef>
                <a:spcPts val="0"/>
              </a:spcBef>
              <a:spcAft>
                <a:spcPts val="1200"/>
              </a:spcAft>
              <a:buSzPct val="100000"/>
              <a:buFont typeface="Symbol" panose="05050102010706020507" pitchFamily="18" charset="2"/>
              <a:buChar char="¨"/>
            </a:pPr>
            <a:r>
              <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Answer</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endParaRPr>
          </a:p>
          <a:p>
            <a:pPr lvl="1" indent="-457200" algn="just">
              <a:lnSpc>
                <a:spcPts val="2900"/>
              </a:lnSpc>
              <a:spcBef>
                <a:spcPts val="0"/>
              </a:spcBef>
              <a:spcAft>
                <a:spcPts val="1200"/>
              </a:spcAft>
              <a:buSzPct val="50000"/>
              <a:buFont typeface="Wingdings" panose="05000000000000000000" pitchFamily="2" charset="2"/>
              <a:buChar char="Ø"/>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The relative performance is: </a:t>
            </a:r>
          </a:p>
          <a:p>
            <a:pPr lvl="1" indent="-457200" algn="just">
              <a:lnSpc>
                <a:spcPts val="2900"/>
              </a:lnSpc>
              <a:spcBef>
                <a:spcPts val="0"/>
              </a:spcBef>
              <a:spcAft>
                <a:spcPts val="1200"/>
              </a:spcAft>
              <a:buSzPct val="50000"/>
              <a:buFont typeface="Wingdings" panose="05000000000000000000" pitchFamily="2" charset="2"/>
              <a:buChar char="Ø"/>
            </a:pPr>
            <a:endPar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lvl="1" indent="-457200" algn="just">
              <a:lnSpc>
                <a:spcPts val="2900"/>
              </a:lnSpc>
              <a:spcBef>
                <a:spcPts val="0"/>
              </a:spcBef>
              <a:spcAft>
                <a:spcPts val="1200"/>
              </a:spcAft>
              <a:buSzPct val="50000"/>
              <a:buFont typeface="Wingdings" panose="05000000000000000000" pitchFamily="2" charset="2"/>
              <a:buChar char="Ø"/>
            </a:pPr>
            <a:endPar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lvl="1" indent="-457200" algn="just">
              <a:lnSpc>
                <a:spcPts val="2900"/>
              </a:lnSpc>
              <a:spcBef>
                <a:spcPts val="0"/>
              </a:spcBef>
              <a:spcAft>
                <a:spcPts val="1200"/>
              </a:spcAft>
              <a:buSzPct val="50000"/>
              <a:buFont typeface="Wingdings" panose="05000000000000000000" pitchFamily="2" charset="2"/>
              <a:buChar char="Ø"/>
            </a:pPr>
            <a:endPar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lvl="1" indent="-457200" algn="just">
              <a:lnSpc>
                <a:spcPts val="2900"/>
              </a:lnSpc>
              <a:spcBef>
                <a:spcPts val="0"/>
              </a:spcBef>
              <a:spcAft>
                <a:spcPts val="1200"/>
              </a:spcAft>
              <a:buSzPct val="50000"/>
              <a:buFont typeface="Wingdings" panose="05000000000000000000" pitchFamily="2" charset="2"/>
              <a:buChar char="Ø"/>
            </a:pPr>
            <a:endPar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lvl="1" indent="-457200" algn="just">
              <a:lnSpc>
                <a:spcPts val="2900"/>
              </a:lnSpc>
              <a:spcBef>
                <a:spcPts val="0"/>
              </a:spcBef>
              <a:spcAft>
                <a:spcPts val="1200"/>
              </a:spcAft>
              <a:buSzPct val="50000"/>
              <a:buFont typeface="Wingdings" panose="05000000000000000000" pitchFamily="2" charset="2"/>
              <a:buChar char="Ø"/>
            </a:pPr>
            <a:endPar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0" lvl="1" algn="just">
              <a:lnSpc>
                <a:spcPts val="2900"/>
              </a:lnSpc>
              <a:spcBef>
                <a:spcPts val="0"/>
              </a:spcBef>
              <a:spcAft>
                <a:spcPts val="1200"/>
              </a:spcAft>
              <a:buSzPct val="50000"/>
            </a:pPr>
            <a:endPar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lvl="1" indent="-457200" algn="just">
              <a:lnSpc>
                <a:spcPts val="2900"/>
              </a:lnSpc>
              <a:spcBef>
                <a:spcPts val="0"/>
              </a:spcBef>
              <a:spcAft>
                <a:spcPts val="1200"/>
              </a:spcAft>
              <a:buSzPct val="50000"/>
              <a:buFont typeface="Wingdings" panose="05000000000000000000" pitchFamily="2" charset="2"/>
              <a:buChar char="Ø"/>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The machine with the faster clock is about </a:t>
            </a: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1.4 times faster rather than 2 times faster</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which it would have been without the increase effect of cache misses</a:t>
            </a:r>
          </a:p>
        </p:txBody>
      </p:sp>
      <mc:AlternateContent xmlns:mc="http://schemas.openxmlformats.org/markup-compatibility/2006" xmlns:a14="http://schemas.microsoft.com/office/drawing/2010/main">
        <mc:Choice Requires="a14">
          <p:sp>
            <p:nvSpPr>
              <p:cNvPr id="2" name="文本框 1"/>
              <p:cNvSpPr txBox="1"/>
              <p:nvPr/>
            </p:nvSpPr>
            <p:spPr>
              <a:xfrm>
                <a:off x="1088162" y="1988840"/>
                <a:ext cx="6927987" cy="3116238"/>
              </a:xfrm>
              <a:prstGeom prst="rect">
                <a:avLst/>
              </a:prstGeom>
              <a:noFill/>
            </p:spPr>
            <p:txBody>
              <a:bodyPr wrap="none" lIns="0" tIns="0" rIns="0" bIns="0" rtlCol="0">
                <a:spAutoFit/>
              </a:bodyPr>
              <a:lstStyle/>
              <a:p>
                <a:pPr>
                  <a:lnSpc>
                    <a:spcPts val="8100"/>
                  </a:lnSpc>
                </a:pPr>
                <a14:m>
                  <m:oMathPara xmlns:m="http://schemas.openxmlformats.org/officeDocument/2006/math">
                    <m:oMathParaPr>
                      <m:jc m:val="centerGroup"/>
                    </m:oMathParaPr>
                    <m:oMath xmlns:m="http://schemas.openxmlformats.org/officeDocument/2006/math">
                      <m:f>
                        <m:fPr>
                          <m:ctrlPr>
                            <a:rPr lang="en-US" altLang="zh-CN" sz="2000" b="0" i="1" smtClean="0">
                              <a:solidFill>
                                <a:schemeClr val="tx1"/>
                              </a:solidFill>
                              <a:latin typeface="Cambria Math" panose="02040503050406030204" pitchFamily="18" charset="0"/>
                            </a:rPr>
                          </m:ctrlPr>
                        </m:fPr>
                        <m:num>
                          <m:r>
                            <m:rPr>
                              <m:sty m:val="p"/>
                            </m:rPr>
                            <a:rPr lang="en-US" altLang="zh-CN" sz="2000" b="0" i="0">
                              <a:solidFill>
                                <a:schemeClr val="tx1"/>
                              </a:solidFill>
                              <a:latin typeface="Cambria Math" panose="02040503050406030204" pitchFamily="18" charset="0"/>
                            </a:rPr>
                            <m:t>Performanc</m:t>
                          </m:r>
                          <m:r>
                            <a:rPr lang="en-US" altLang="zh-CN" sz="2000" b="0" i="0">
                              <a:solidFill>
                                <a:schemeClr val="tx1"/>
                              </a:solidFill>
                              <a:latin typeface="Cambria Math" panose="02040503050406030204" pitchFamily="18" charset="0"/>
                            </a:rPr>
                            <m:t> </m:t>
                          </m:r>
                          <m:r>
                            <m:rPr>
                              <m:sty m:val="p"/>
                            </m:rPr>
                            <a:rPr lang="en-US" altLang="zh-CN" sz="2000" b="0" i="0" smtClean="0">
                              <a:solidFill>
                                <a:schemeClr val="tx1"/>
                              </a:solidFill>
                              <a:latin typeface="Cambria Math" panose="02040503050406030204" pitchFamily="18" charset="0"/>
                            </a:rPr>
                            <m:t>with</m:t>
                          </m:r>
                          <m:r>
                            <a:rPr lang="en-US" altLang="zh-CN" sz="2000" b="0" i="0" smtClean="0">
                              <a:solidFill>
                                <a:schemeClr val="tx1"/>
                              </a:solidFill>
                              <a:latin typeface="Cambria Math" panose="02040503050406030204" pitchFamily="18" charset="0"/>
                            </a:rPr>
                            <m:t> </m:t>
                          </m:r>
                          <m:r>
                            <m:rPr>
                              <m:sty m:val="p"/>
                            </m:rPr>
                            <a:rPr lang="en-US" altLang="zh-CN" sz="2000" b="0" i="0" smtClean="0">
                              <a:solidFill>
                                <a:schemeClr val="tx1"/>
                              </a:solidFill>
                              <a:latin typeface="Cambria Math" panose="02040503050406030204" pitchFamily="18" charset="0"/>
                            </a:rPr>
                            <m:t>fast</m:t>
                          </m:r>
                          <m:r>
                            <a:rPr lang="en-US" altLang="zh-CN" sz="2000" b="0" i="0" smtClean="0">
                              <a:solidFill>
                                <a:schemeClr val="tx1"/>
                              </a:solidFill>
                              <a:latin typeface="Cambria Math" panose="02040503050406030204" pitchFamily="18" charset="0"/>
                            </a:rPr>
                            <m:t> </m:t>
                          </m:r>
                          <m:r>
                            <m:rPr>
                              <m:sty m:val="p"/>
                            </m:rPr>
                            <a:rPr lang="en-US" altLang="zh-CN" sz="2000" b="0" i="0">
                              <a:solidFill>
                                <a:schemeClr val="tx1"/>
                              </a:solidFill>
                              <a:latin typeface="Cambria Math" panose="02040503050406030204" pitchFamily="18" charset="0"/>
                            </a:rPr>
                            <m:t>clock</m:t>
                          </m:r>
                        </m:num>
                        <m:den>
                          <m:r>
                            <m:rPr>
                              <m:sty m:val="p"/>
                            </m:rPr>
                            <a:rPr lang="en-US" altLang="zh-CN" sz="2000" b="0" i="0">
                              <a:solidFill>
                                <a:schemeClr val="tx1"/>
                              </a:solidFill>
                              <a:latin typeface="Cambria Math" panose="02040503050406030204" pitchFamily="18" charset="0"/>
                            </a:rPr>
                            <m:t>Performanc</m:t>
                          </m:r>
                          <m:r>
                            <a:rPr lang="en-US" altLang="zh-CN" sz="2000" b="0" i="0">
                              <a:solidFill>
                                <a:schemeClr val="tx1"/>
                              </a:solidFill>
                              <a:latin typeface="Cambria Math" panose="02040503050406030204" pitchFamily="18" charset="0"/>
                            </a:rPr>
                            <m:t> </m:t>
                          </m:r>
                          <m:r>
                            <m:rPr>
                              <m:sty m:val="p"/>
                            </m:rPr>
                            <a:rPr lang="en-US" altLang="zh-CN" sz="2000" b="0" i="0" smtClean="0">
                              <a:solidFill>
                                <a:schemeClr val="tx1"/>
                              </a:solidFill>
                              <a:latin typeface="Cambria Math" panose="02040503050406030204" pitchFamily="18" charset="0"/>
                            </a:rPr>
                            <m:t>with</m:t>
                          </m:r>
                          <m:r>
                            <a:rPr lang="en-US" altLang="zh-CN" sz="2000" b="0" i="0" smtClean="0">
                              <a:solidFill>
                                <a:schemeClr val="tx1"/>
                              </a:solidFill>
                              <a:latin typeface="Cambria Math" panose="02040503050406030204" pitchFamily="18" charset="0"/>
                            </a:rPr>
                            <m:t> </m:t>
                          </m:r>
                          <m:r>
                            <m:rPr>
                              <m:sty m:val="p"/>
                            </m:rPr>
                            <a:rPr lang="en-US" altLang="zh-CN" sz="2000" b="0" i="0" smtClean="0">
                              <a:solidFill>
                                <a:schemeClr val="tx1"/>
                              </a:solidFill>
                              <a:latin typeface="Cambria Math" panose="02040503050406030204" pitchFamily="18" charset="0"/>
                            </a:rPr>
                            <m:t>slow</m:t>
                          </m:r>
                          <m:r>
                            <a:rPr lang="en-US" altLang="zh-CN" sz="2000" b="0" i="0" smtClean="0">
                              <a:solidFill>
                                <a:schemeClr val="tx1"/>
                              </a:solidFill>
                              <a:latin typeface="Cambria Math" panose="02040503050406030204" pitchFamily="18" charset="0"/>
                            </a:rPr>
                            <m:t> </m:t>
                          </m:r>
                          <m:r>
                            <m:rPr>
                              <m:sty m:val="p"/>
                            </m:rPr>
                            <a:rPr lang="en-US" altLang="zh-CN" sz="2000" b="0" i="0">
                              <a:solidFill>
                                <a:schemeClr val="tx1"/>
                              </a:solidFill>
                              <a:latin typeface="Cambria Math" panose="02040503050406030204" pitchFamily="18" charset="0"/>
                            </a:rPr>
                            <m:t>clock</m:t>
                          </m:r>
                        </m:den>
                      </m:f>
                      <m:r>
                        <a:rPr lang="en-US" altLang="zh-CN" sz="2000" b="0" i="0" smtClean="0">
                          <a:solidFill>
                            <a:schemeClr val="tx1"/>
                          </a:solidFill>
                          <a:latin typeface="Cambria Math" panose="02040503050406030204" pitchFamily="18" charset="0"/>
                        </a:rPr>
                        <m:t>=</m:t>
                      </m:r>
                      <m:f>
                        <m:fPr>
                          <m:ctrlPr>
                            <a:rPr lang="en-US" altLang="zh-CN" sz="2000" b="0" i="1">
                              <a:solidFill>
                                <a:schemeClr val="tx1"/>
                              </a:solidFill>
                              <a:latin typeface="Cambria Math" panose="02040503050406030204" pitchFamily="18" charset="0"/>
                            </a:rPr>
                          </m:ctrlPr>
                        </m:fPr>
                        <m:num>
                          <m:r>
                            <m:rPr>
                              <m:sty m:val="p"/>
                            </m:rPr>
                            <a:rPr lang="en-US" altLang="zh-CN" sz="2000" b="0" i="0" smtClean="0">
                              <a:solidFill>
                                <a:schemeClr val="tx1"/>
                              </a:solidFill>
                              <a:latin typeface="Cambria Math" panose="02040503050406030204" pitchFamily="18" charset="0"/>
                            </a:rPr>
                            <m:t>execution</m:t>
                          </m:r>
                          <m:r>
                            <a:rPr lang="en-US" altLang="zh-CN" sz="2000" b="0" i="0" smtClean="0">
                              <a:solidFill>
                                <a:schemeClr val="tx1"/>
                              </a:solidFill>
                              <a:latin typeface="Cambria Math" panose="02040503050406030204" pitchFamily="18" charset="0"/>
                            </a:rPr>
                            <m:t> </m:t>
                          </m:r>
                          <m:r>
                            <m:rPr>
                              <m:sty m:val="p"/>
                            </m:rPr>
                            <a:rPr lang="en-US" altLang="zh-CN" sz="2000" b="0" i="0" smtClean="0">
                              <a:solidFill>
                                <a:schemeClr val="tx1"/>
                              </a:solidFill>
                              <a:latin typeface="Cambria Math" panose="02040503050406030204" pitchFamily="18" charset="0"/>
                            </a:rPr>
                            <m:t>tiome</m:t>
                          </m:r>
                          <m:r>
                            <a:rPr lang="en-US" altLang="zh-CN" sz="2000" b="0" i="0" smtClean="0">
                              <a:solidFill>
                                <a:schemeClr val="tx1"/>
                              </a:solidFill>
                              <a:latin typeface="Cambria Math" panose="02040503050406030204" pitchFamily="18" charset="0"/>
                            </a:rPr>
                            <m:t> </m:t>
                          </m:r>
                          <m:r>
                            <m:rPr>
                              <m:sty m:val="p"/>
                            </m:rPr>
                            <a:rPr lang="en-US" altLang="zh-CN" sz="2000" b="0" i="0" smtClean="0">
                              <a:solidFill>
                                <a:schemeClr val="tx1"/>
                              </a:solidFill>
                              <a:latin typeface="Cambria Math" panose="02040503050406030204" pitchFamily="18" charset="0"/>
                            </a:rPr>
                            <m:t>with</m:t>
                          </m:r>
                          <m:r>
                            <a:rPr lang="en-US" altLang="zh-CN" sz="2000" b="0" i="0" smtClean="0">
                              <a:solidFill>
                                <a:schemeClr val="tx1"/>
                              </a:solidFill>
                              <a:latin typeface="Cambria Math" panose="02040503050406030204" pitchFamily="18" charset="0"/>
                            </a:rPr>
                            <m:t> </m:t>
                          </m:r>
                          <m:r>
                            <m:rPr>
                              <m:sty m:val="p"/>
                            </m:rPr>
                            <a:rPr lang="en-US" altLang="zh-CN" sz="2000" b="0" i="0" smtClean="0">
                              <a:solidFill>
                                <a:schemeClr val="tx1"/>
                              </a:solidFill>
                              <a:latin typeface="Cambria Math" panose="02040503050406030204" pitchFamily="18" charset="0"/>
                            </a:rPr>
                            <m:t>slow</m:t>
                          </m:r>
                          <m:r>
                            <a:rPr lang="en-US" altLang="zh-CN" sz="2000" b="0" i="0" smtClean="0">
                              <a:solidFill>
                                <a:schemeClr val="tx1"/>
                              </a:solidFill>
                              <a:latin typeface="Cambria Math" panose="02040503050406030204" pitchFamily="18" charset="0"/>
                            </a:rPr>
                            <m:t> </m:t>
                          </m:r>
                          <m:r>
                            <m:rPr>
                              <m:sty m:val="p"/>
                            </m:rPr>
                            <a:rPr lang="en-US" altLang="zh-CN" sz="2000" b="0" i="0" smtClean="0">
                              <a:solidFill>
                                <a:schemeClr val="tx1"/>
                              </a:solidFill>
                              <a:latin typeface="Cambria Math" panose="02040503050406030204" pitchFamily="18" charset="0"/>
                            </a:rPr>
                            <m:t>clock</m:t>
                          </m:r>
                        </m:num>
                        <m:den>
                          <m:r>
                            <m:rPr>
                              <m:sty m:val="p"/>
                            </m:rPr>
                            <a:rPr lang="en-US" altLang="zh-CN" sz="2000" b="0">
                              <a:solidFill>
                                <a:schemeClr val="tx1"/>
                              </a:solidFill>
                              <a:latin typeface="Cambria Math" panose="02040503050406030204" pitchFamily="18" charset="0"/>
                            </a:rPr>
                            <m:t>execution</m:t>
                          </m:r>
                          <m:r>
                            <a:rPr lang="en-US" altLang="zh-CN" sz="2000" b="0">
                              <a:solidFill>
                                <a:schemeClr val="tx1"/>
                              </a:solidFill>
                              <a:latin typeface="Cambria Math" panose="02040503050406030204" pitchFamily="18" charset="0"/>
                            </a:rPr>
                            <m:t> </m:t>
                          </m:r>
                          <m:r>
                            <m:rPr>
                              <m:sty m:val="p"/>
                            </m:rPr>
                            <a:rPr lang="en-US" altLang="zh-CN" sz="2000" b="0">
                              <a:solidFill>
                                <a:schemeClr val="tx1"/>
                              </a:solidFill>
                              <a:latin typeface="Cambria Math" panose="02040503050406030204" pitchFamily="18" charset="0"/>
                            </a:rPr>
                            <m:t>tiome</m:t>
                          </m:r>
                          <m:r>
                            <a:rPr lang="en-US" altLang="zh-CN" sz="2000" b="0">
                              <a:solidFill>
                                <a:schemeClr val="tx1"/>
                              </a:solidFill>
                              <a:latin typeface="Cambria Math" panose="02040503050406030204" pitchFamily="18" charset="0"/>
                            </a:rPr>
                            <m:t> </m:t>
                          </m:r>
                          <m:r>
                            <m:rPr>
                              <m:sty m:val="p"/>
                            </m:rPr>
                            <a:rPr lang="en-US" altLang="zh-CN" sz="2000" b="0">
                              <a:solidFill>
                                <a:schemeClr val="tx1"/>
                              </a:solidFill>
                              <a:latin typeface="Cambria Math" panose="02040503050406030204" pitchFamily="18" charset="0"/>
                            </a:rPr>
                            <m:t>with</m:t>
                          </m:r>
                          <m:r>
                            <a:rPr lang="en-US" altLang="zh-CN" sz="2000" b="0">
                              <a:solidFill>
                                <a:schemeClr val="tx1"/>
                              </a:solidFill>
                              <a:latin typeface="Cambria Math" panose="02040503050406030204" pitchFamily="18" charset="0"/>
                            </a:rPr>
                            <m:t> </m:t>
                          </m:r>
                          <m:r>
                            <m:rPr>
                              <m:sty m:val="p"/>
                            </m:rPr>
                            <a:rPr lang="en-US" altLang="zh-CN" sz="2000" b="0" i="0" smtClean="0">
                              <a:solidFill>
                                <a:schemeClr val="tx1"/>
                              </a:solidFill>
                              <a:latin typeface="Cambria Math" panose="02040503050406030204" pitchFamily="18" charset="0"/>
                            </a:rPr>
                            <m:t>fast</m:t>
                          </m:r>
                          <m:r>
                            <a:rPr lang="en-US" altLang="zh-CN" sz="2000" b="0">
                              <a:solidFill>
                                <a:schemeClr val="tx1"/>
                              </a:solidFill>
                              <a:latin typeface="Cambria Math" panose="02040503050406030204" pitchFamily="18" charset="0"/>
                            </a:rPr>
                            <m:t> </m:t>
                          </m:r>
                          <m:r>
                            <m:rPr>
                              <m:sty m:val="p"/>
                            </m:rPr>
                            <a:rPr lang="en-US" altLang="zh-CN" sz="2000" b="0">
                              <a:solidFill>
                                <a:schemeClr val="tx1"/>
                              </a:solidFill>
                              <a:latin typeface="Cambria Math" panose="02040503050406030204" pitchFamily="18" charset="0"/>
                            </a:rPr>
                            <m:t>clock</m:t>
                          </m:r>
                        </m:den>
                      </m:f>
                    </m:oMath>
                    <m:oMath xmlns:m="http://schemas.openxmlformats.org/officeDocument/2006/math">
                      <m:r>
                        <a:rPr lang="en-US" altLang="zh-CN" sz="2000" b="0" i="1" dirty="0">
                          <a:solidFill>
                            <a:schemeClr val="tx1"/>
                          </a:solidFill>
                          <a:latin typeface="Cambria Math" panose="02040503050406030204" pitchFamily="18" charset="0"/>
                        </a:rPr>
                        <m:t>=</m:t>
                      </m:r>
                      <m:f>
                        <m:fPr>
                          <m:ctrlPr>
                            <a:rPr lang="en-US" altLang="zh-CN" sz="2000" b="0" i="1" dirty="0" smtClean="0">
                              <a:solidFill>
                                <a:schemeClr val="tx1"/>
                              </a:solidFill>
                              <a:latin typeface="Cambria Math" panose="02040503050406030204" pitchFamily="18" charset="0"/>
                            </a:rPr>
                          </m:ctrlPr>
                        </m:fPr>
                        <m:num>
                          <m:r>
                            <m:rPr>
                              <m:sty m:val="p"/>
                            </m:rPr>
                            <a:rPr lang="en-US" altLang="zh-CN" sz="2000" b="0" i="0" dirty="0" smtClean="0">
                              <a:solidFill>
                                <a:schemeClr val="tx1"/>
                              </a:solidFill>
                              <a:latin typeface="Cambria Math" panose="02040503050406030204" pitchFamily="18" charset="0"/>
                            </a:rPr>
                            <m:t>IC</m:t>
                          </m:r>
                          <m:r>
                            <a:rPr lang="en-US" altLang="zh-CN" sz="2000" b="0" i="0" dirty="0" smtClean="0">
                              <a:solidFill>
                                <a:schemeClr val="tx1"/>
                              </a:solidFill>
                              <a:latin typeface="Cambria Math" panose="02040503050406030204" pitchFamily="18" charset="0"/>
                              <a:ea typeface="Cambria Math" panose="02040503050406030204" pitchFamily="18" charset="0"/>
                            </a:rPr>
                            <m:t>×</m:t>
                          </m:r>
                          <m:sSub>
                            <m:sSubPr>
                              <m:ctrlPr>
                                <a:rPr lang="en-US" altLang="zh-CN" sz="2000" b="0" i="1" dirty="0" smtClean="0">
                                  <a:solidFill>
                                    <a:schemeClr val="tx1"/>
                                  </a:solidFill>
                                  <a:latin typeface="Cambria Math" panose="02040503050406030204" pitchFamily="18" charset="0"/>
                                  <a:ea typeface="Cambria Math" panose="02040503050406030204" pitchFamily="18" charset="0"/>
                                </a:rPr>
                              </m:ctrlPr>
                            </m:sSubPr>
                            <m:e>
                              <m:r>
                                <m:rPr>
                                  <m:sty m:val="p"/>
                                </m:rPr>
                                <a:rPr lang="en-US" altLang="zh-CN" sz="2000" b="0" i="0" dirty="0">
                                  <a:solidFill>
                                    <a:schemeClr val="tx1"/>
                                  </a:solidFill>
                                  <a:latin typeface="Cambria Math" panose="02040503050406030204" pitchFamily="18" charset="0"/>
                                  <a:ea typeface="Cambria Math" panose="02040503050406030204" pitchFamily="18" charset="0"/>
                                </a:rPr>
                                <m:t>CPI</m:t>
                              </m:r>
                            </m:e>
                            <m:sub>
                              <m:r>
                                <m:rPr>
                                  <m:sty m:val="p"/>
                                </m:rPr>
                                <a:rPr lang="en-US" altLang="zh-CN" sz="2000" b="0" i="0" dirty="0">
                                  <a:solidFill>
                                    <a:schemeClr val="tx1"/>
                                  </a:solidFill>
                                  <a:latin typeface="Cambria Math" panose="02040503050406030204" pitchFamily="18" charset="0"/>
                                  <a:ea typeface="Cambria Math" panose="02040503050406030204" pitchFamily="18" charset="0"/>
                                </a:rPr>
                                <m:t>slow</m:t>
                              </m:r>
                            </m:sub>
                          </m:sSub>
                          <m:r>
                            <a:rPr lang="en-US" altLang="zh-CN" sz="2000" b="0" i="0" dirty="0" smtClean="0">
                              <a:solidFill>
                                <a:schemeClr val="tx1"/>
                              </a:solidFill>
                              <a:latin typeface="Cambria Math" panose="02040503050406030204" pitchFamily="18" charset="0"/>
                              <a:ea typeface="Cambria Math" panose="02040503050406030204" pitchFamily="18" charset="0"/>
                            </a:rPr>
                            <m:t>×</m:t>
                          </m:r>
                          <m:r>
                            <m:rPr>
                              <m:sty m:val="p"/>
                            </m:rPr>
                            <a:rPr lang="en-US" altLang="zh-CN" sz="2000" b="0" i="0" dirty="0" smtClean="0">
                              <a:solidFill>
                                <a:schemeClr val="tx1"/>
                              </a:solidFill>
                              <a:latin typeface="Cambria Math" panose="02040503050406030204" pitchFamily="18" charset="0"/>
                              <a:ea typeface="Cambria Math" panose="02040503050406030204" pitchFamily="18" charset="0"/>
                            </a:rPr>
                            <m:t>Clock</m:t>
                          </m:r>
                          <m:r>
                            <a:rPr lang="en-US" altLang="zh-CN" sz="2000" b="0" i="0" dirty="0" smtClean="0">
                              <a:solidFill>
                                <a:schemeClr val="tx1"/>
                              </a:solidFill>
                              <a:latin typeface="Cambria Math" panose="02040503050406030204" pitchFamily="18" charset="0"/>
                              <a:ea typeface="Cambria Math" panose="02040503050406030204" pitchFamily="18" charset="0"/>
                            </a:rPr>
                            <m:t> </m:t>
                          </m:r>
                          <m:r>
                            <m:rPr>
                              <m:sty m:val="p"/>
                            </m:rPr>
                            <a:rPr lang="en-US" altLang="zh-CN" sz="2000" b="0" i="0" dirty="0" smtClean="0">
                              <a:solidFill>
                                <a:schemeClr val="tx1"/>
                              </a:solidFill>
                              <a:latin typeface="Cambria Math" panose="02040503050406030204" pitchFamily="18" charset="0"/>
                              <a:ea typeface="Cambria Math" panose="02040503050406030204" pitchFamily="18" charset="0"/>
                            </a:rPr>
                            <m:t>cycle</m:t>
                          </m:r>
                        </m:num>
                        <m:den>
                          <m:r>
                            <m:rPr>
                              <m:sty m:val="p"/>
                            </m:rPr>
                            <a:rPr lang="en-US" altLang="zh-CN" sz="2000" b="0" dirty="0">
                              <a:solidFill>
                                <a:schemeClr val="tx1"/>
                              </a:solidFill>
                              <a:latin typeface="Cambria Math" panose="02040503050406030204" pitchFamily="18" charset="0"/>
                            </a:rPr>
                            <m:t>IC</m:t>
                          </m:r>
                          <m:r>
                            <a:rPr lang="en-US" altLang="zh-CN" sz="2000" b="0" dirty="0">
                              <a:solidFill>
                                <a:schemeClr val="tx1"/>
                              </a:solidFill>
                              <a:latin typeface="Cambria Math" panose="02040503050406030204" pitchFamily="18" charset="0"/>
                              <a:ea typeface="Cambria Math" panose="02040503050406030204" pitchFamily="18" charset="0"/>
                            </a:rPr>
                            <m:t>×</m:t>
                          </m:r>
                          <m:sSub>
                            <m:sSubPr>
                              <m:ctrlPr>
                                <a:rPr lang="en-US" altLang="zh-CN" sz="2000" b="0" i="1" dirty="0">
                                  <a:solidFill>
                                    <a:schemeClr val="tx1"/>
                                  </a:solidFill>
                                  <a:latin typeface="Cambria Math" panose="02040503050406030204" pitchFamily="18" charset="0"/>
                                  <a:ea typeface="Cambria Math" panose="02040503050406030204" pitchFamily="18" charset="0"/>
                                </a:rPr>
                              </m:ctrlPr>
                            </m:sSubPr>
                            <m:e>
                              <m:r>
                                <m:rPr>
                                  <m:sty m:val="p"/>
                                </m:rPr>
                                <a:rPr lang="en-US" altLang="zh-CN" sz="2000" b="0" dirty="0">
                                  <a:solidFill>
                                    <a:schemeClr val="tx1"/>
                                  </a:solidFill>
                                  <a:latin typeface="Cambria Math" panose="02040503050406030204" pitchFamily="18" charset="0"/>
                                  <a:ea typeface="Cambria Math" panose="02040503050406030204" pitchFamily="18" charset="0"/>
                                </a:rPr>
                                <m:t>CPI</m:t>
                              </m:r>
                            </m:e>
                            <m:sub>
                              <m:r>
                                <m:rPr>
                                  <m:sty m:val="p"/>
                                </m:rPr>
                                <a:rPr lang="en-US" altLang="zh-CN" sz="2000" b="0" i="0" dirty="0" smtClean="0">
                                  <a:solidFill>
                                    <a:schemeClr val="tx1"/>
                                  </a:solidFill>
                                  <a:latin typeface="Cambria Math" panose="02040503050406030204" pitchFamily="18" charset="0"/>
                                  <a:ea typeface="Cambria Math" panose="02040503050406030204" pitchFamily="18" charset="0"/>
                                </a:rPr>
                                <m:t>fast</m:t>
                              </m:r>
                            </m:sub>
                          </m:sSub>
                          <m:r>
                            <a:rPr lang="en-US" altLang="zh-CN" sz="2000" b="0" dirty="0">
                              <a:solidFill>
                                <a:schemeClr val="tx1"/>
                              </a:solidFill>
                              <a:latin typeface="Cambria Math" panose="02040503050406030204" pitchFamily="18" charset="0"/>
                              <a:ea typeface="Cambria Math" panose="02040503050406030204" pitchFamily="18" charset="0"/>
                            </a:rPr>
                            <m:t>×</m:t>
                          </m:r>
                          <m:f>
                            <m:fPr>
                              <m:ctrlPr>
                                <a:rPr lang="en-US" altLang="zh-CN" sz="2000" b="0" i="1" dirty="0" smtClean="0">
                                  <a:solidFill>
                                    <a:schemeClr val="tx1"/>
                                  </a:solidFill>
                                  <a:latin typeface="Cambria Math" panose="02040503050406030204" pitchFamily="18" charset="0"/>
                                  <a:ea typeface="Cambria Math" panose="02040503050406030204" pitchFamily="18" charset="0"/>
                                </a:rPr>
                              </m:ctrlPr>
                            </m:fPr>
                            <m:num>
                              <m:r>
                                <m:rPr>
                                  <m:sty m:val="p"/>
                                </m:rPr>
                                <a:rPr lang="en-US" altLang="zh-CN" sz="2000" b="0" dirty="0">
                                  <a:solidFill>
                                    <a:schemeClr val="tx1"/>
                                  </a:solidFill>
                                  <a:latin typeface="Cambria Math" panose="02040503050406030204" pitchFamily="18" charset="0"/>
                                  <a:ea typeface="Cambria Math" panose="02040503050406030204" pitchFamily="18" charset="0"/>
                                </a:rPr>
                                <m:t>Clock</m:t>
                              </m:r>
                              <m:r>
                                <a:rPr lang="en-US" altLang="zh-CN" sz="2000" b="0" dirty="0">
                                  <a:solidFill>
                                    <a:schemeClr val="tx1"/>
                                  </a:solidFill>
                                  <a:latin typeface="Cambria Math" panose="02040503050406030204" pitchFamily="18" charset="0"/>
                                  <a:ea typeface="Cambria Math" panose="02040503050406030204" pitchFamily="18" charset="0"/>
                                </a:rPr>
                                <m:t> </m:t>
                              </m:r>
                              <m:r>
                                <m:rPr>
                                  <m:sty m:val="p"/>
                                </m:rPr>
                                <a:rPr lang="en-US" altLang="zh-CN" sz="2000" b="0" dirty="0">
                                  <a:solidFill>
                                    <a:schemeClr val="tx1"/>
                                  </a:solidFill>
                                  <a:latin typeface="Cambria Math" panose="02040503050406030204" pitchFamily="18" charset="0"/>
                                  <a:ea typeface="Cambria Math" panose="02040503050406030204" pitchFamily="18" charset="0"/>
                                </a:rPr>
                                <m:t>cycle</m:t>
                              </m:r>
                            </m:num>
                            <m:den>
                              <m:r>
                                <a:rPr lang="en-US" altLang="zh-CN" sz="2000" b="0" i="1" dirty="0" smtClean="0">
                                  <a:solidFill>
                                    <a:schemeClr val="tx1"/>
                                  </a:solidFill>
                                  <a:latin typeface="Cambria Math" panose="02040503050406030204" pitchFamily="18" charset="0"/>
                                  <a:ea typeface="Cambria Math" panose="02040503050406030204" pitchFamily="18" charset="0"/>
                                </a:rPr>
                                <m:t>2</m:t>
                              </m:r>
                            </m:den>
                          </m:f>
                        </m:den>
                      </m:f>
                    </m:oMath>
                    <m:oMath xmlns:m="http://schemas.openxmlformats.org/officeDocument/2006/math">
                      <m:r>
                        <a:rPr lang="en-US" altLang="zh-CN" sz="2000" b="0" i="1" smtClean="0">
                          <a:solidFill>
                            <a:schemeClr val="tx1"/>
                          </a:solidFill>
                          <a:latin typeface="Cambria Math" panose="02040503050406030204" pitchFamily="18" charset="0"/>
                        </a:rPr>
                        <m:t>=</m:t>
                      </m:r>
                      <m:f>
                        <m:fPr>
                          <m:ctrlPr>
                            <a:rPr lang="en-US" altLang="zh-CN" sz="2000" b="0" i="1" smtClean="0">
                              <a:solidFill>
                                <a:schemeClr val="tx1"/>
                              </a:solidFill>
                              <a:latin typeface="Cambria Math" panose="02040503050406030204" pitchFamily="18" charset="0"/>
                            </a:rPr>
                          </m:ctrlPr>
                        </m:fPr>
                        <m:num>
                          <m:r>
                            <a:rPr lang="en-US" altLang="zh-CN" sz="2000" b="0" i="1" smtClean="0">
                              <a:solidFill>
                                <a:schemeClr val="tx1"/>
                              </a:solidFill>
                              <a:latin typeface="Cambria Math" panose="02040503050406030204" pitchFamily="18" charset="0"/>
                            </a:rPr>
                            <m:t>3.36</m:t>
                          </m:r>
                        </m:num>
                        <m:den>
                          <m:f>
                            <m:fPr>
                              <m:ctrlPr>
                                <a:rPr lang="en-US" altLang="zh-CN" sz="2000" b="0" i="1" smtClean="0">
                                  <a:solidFill>
                                    <a:schemeClr val="tx1"/>
                                  </a:solidFill>
                                  <a:latin typeface="Cambria Math" panose="02040503050406030204" pitchFamily="18" charset="0"/>
                                </a:rPr>
                              </m:ctrlPr>
                            </m:fPr>
                            <m:num>
                              <m:r>
                                <a:rPr lang="en-US" altLang="zh-CN" sz="2000" b="0" i="1" smtClean="0">
                                  <a:solidFill>
                                    <a:schemeClr val="tx1"/>
                                  </a:solidFill>
                                  <a:latin typeface="Cambria Math" panose="02040503050406030204" pitchFamily="18" charset="0"/>
                                </a:rPr>
                                <m:t>4.75</m:t>
                              </m:r>
                            </m:num>
                            <m:den>
                              <m:r>
                                <a:rPr lang="en-US" altLang="zh-CN" sz="2000" b="0" i="1" smtClean="0">
                                  <a:solidFill>
                                    <a:schemeClr val="tx1"/>
                                  </a:solidFill>
                                  <a:latin typeface="Cambria Math" panose="02040503050406030204" pitchFamily="18" charset="0"/>
                                </a:rPr>
                                <m:t>2</m:t>
                              </m:r>
                            </m:den>
                          </m:f>
                        </m:den>
                      </m:f>
                      <m:r>
                        <a:rPr lang="en-US" altLang="zh-CN" sz="2000" b="0" i="1" smtClean="0">
                          <a:solidFill>
                            <a:schemeClr val="tx1"/>
                          </a:solidFill>
                          <a:latin typeface="Cambria Math" panose="02040503050406030204" pitchFamily="18" charset="0"/>
                        </a:rPr>
                        <m:t>=1.41</m:t>
                      </m:r>
                    </m:oMath>
                  </m:oMathPara>
                </a14:m>
                <a:endParaRPr lang="en-US" altLang="zh-CN" sz="2000" b="0" dirty="0">
                  <a:solidFill>
                    <a:schemeClr val="tx1"/>
                  </a:solidFill>
                  <a:latin typeface="Cambria Math" panose="02040503050406030204" pitchFamily="18" charset="0"/>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1088162" y="1988840"/>
                <a:ext cx="6927987" cy="3116238"/>
              </a:xfrm>
              <a:prstGeom prst="rect">
                <a:avLst/>
              </a:prstGeom>
              <a:blipFill>
                <a:blip r:embed="rId3"/>
                <a:stretch>
                  <a:fillRect l="-183" r="-183" b="-20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70519199"/>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7846700"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4.3 Measuring and Improving Cache Performance</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118554" y="1122195"/>
            <a:ext cx="8690867" cy="5850319"/>
          </a:xfrm>
          <a:prstGeom prst="rect">
            <a:avLst/>
          </a:prstGeom>
        </p:spPr>
        <p:txBody>
          <a:bodyPr wrap="square">
            <a:spAutoFit/>
          </a:bodyPr>
          <a:lstStyle/>
          <a:p>
            <a:pPr lvl="1" indent="-457200" algn="just">
              <a:lnSpc>
                <a:spcPts val="2900"/>
              </a:lnSpc>
              <a:spcBef>
                <a:spcPts val="0"/>
              </a:spcBef>
              <a:spcAft>
                <a:spcPts val="1200"/>
              </a:spcAft>
              <a:buSzPct val="100000"/>
              <a:buFont typeface="Symbol" panose="05050102010706020507" pitchFamily="18" charset="2"/>
              <a:buChar char="¨"/>
            </a:pPr>
            <a:r>
              <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Answer</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endParaRPr>
          </a:p>
          <a:p>
            <a:pPr lvl="1" indent="-457200" algn="just">
              <a:lnSpc>
                <a:spcPts val="2900"/>
              </a:lnSpc>
              <a:spcBef>
                <a:spcPts val="0"/>
              </a:spcBef>
              <a:spcAft>
                <a:spcPts val="1200"/>
              </a:spcAft>
              <a:buSzPct val="50000"/>
              <a:buFont typeface="Wingdings" panose="05000000000000000000" pitchFamily="2" charset="2"/>
              <a:buChar char="Ø"/>
            </a:pPr>
            <a:r>
              <a:rPr lang="zh-CN" altLang="en-US"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同时改进时钟频率和</a:t>
            </a:r>
            <a:r>
              <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CPI</a:t>
            </a:r>
            <a:r>
              <a:rPr lang="zh-CN" altLang="en-US"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会如何？</a:t>
            </a:r>
          </a:p>
          <a:p>
            <a:pPr lvl="1" indent="-457200" algn="just">
              <a:lnSpc>
                <a:spcPts val="2900"/>
              </a:lnSpc>
              <a:spcBef>
                <a:spcPts val="0"/>
              </a:spcBef>
              <a:spcAft>
                <a:spcPts val="1200"/>
              </a:spcAft>
              <a:buSzPct val="50000"/>
              <a:buFont typeface="Wingdings" panose="05000000000000000000" pitchFamily="2" charset="2"/>
              <a:buChar char="Ø"/>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if a machine improves both clock rate and CPI, it suffers a double hit:  </a:t>
            </a:r>
            <a:endParaRPr lang="zh-CN" altLang="en-US"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lvl="1" indent="-457200" algn="just">
              <a:lnSpc>
                <a:spcPts val="2900"/>
              </a:lnSpc>
              <a:spcBef>
                <a:spcPts val="0"/>
              </a:spcBef>
              <a:spcAft>
                <a:spcPts val="1200"/>
              </a:spcAft>
              <a:buSzPct val="50000"/>
              <a:buFont typeface="Wingdings" panose="05000000000000000000" pitchFamily="2" charset="2"/>
              <a:buChar char="Ø"/>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 lower CPI -&gt; more impact of stall cycles. </a:t>
            </a:r>
            <a:r>
              <a:rPr lang="zh-CN" altLang="en-US"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较低的</a:t>
            </a:r>
            <a:r>
              <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CPI</a:t>
            </a:r>
            <a:r>
              <a:rPr lang="zh-CN" altLang="en-US"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意味着阻塞周期影响更大</a:t>
            </a:r>
          </a:p>
          <a:p>
            <a:pPr lvl="1" indent="-457200" algn="just">
              <a:lnSpc>
                <a:spcPts val="2900"/>
              </a:lnSpc>
              <a:spcBef>
                <a:spcPts val="0"/>
              </a:spcBef>
              <a:spcAft>
                <a:spcPts val="1200"/>
              </a:spcAft>
              <a:buSzPct val="50000"/>
              <a:buFont typeface="Wingdings" panose="05000000000000000000" pitchFamily="2" charset="2"/>
              <a:buChar char="Ø"/>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2. if memories of two machines have same access time, higher CPU rate leads to larger miss penalty. </a:t>
            </a:r>
            <a:r>
              <a:rPr lang="zh-CN" altLang="en-US"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如果存储器访问时间不变</a:t>
            </a:r>
            <a:r>
              <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更高的</a:t>
            </a:r>
            <a:r>
              <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频率导致更大的缺失惩罚</a:t>
            </a:r>
          </a:p>
          <a:p>
            <a:pPr lvl="1" indent="-457200" algn="just">
              <a:lnSpc>
                <a:spcPts val="2900"/>
              </a:lnSpc>
              <a:spcBef>
                <a:spcPts val="0"/>
              </a:spcBef>
              <a:spcAft>
                <a:spcPts val="1200"/>
              </a:spcAft>
              <a:buSzPct val="50000"/>
              <a:buFont typeface="Wingdings" panose="05000000000000000000" pitchFamily="2" charset="2"/>
              <a:buChar char="Ø"/>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Thus the importance of cache performance for both low CPI and high clock rates is greater. </a:t>
            </a:r>
            <a:r>
              <a:rPr lang="zh-CN" altLang="en-US"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因此</a:t>
            </a:r>
            <a:r>
              <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对于低</a:t>
            </a:r>
            <a:r>
              <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CPI</a:t>
            </a:r>
            <a:r>
              <a:rPr lang="zh-CN" altLang="en-US"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和高时钟频率</a:t>
            </a:r>
            <a:r>
              <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cache</a:t>
            </a:r>
            <a:r>
              <a:rPr lang="zh-CN" altLang="en-US"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性能更重要</a:t>
            </a:r>
          </a:p>
        </p:txBody>
      </p:sp>
    </p:spTree>
    <p:extLst>
      <p:ext uri="{BB962C8B-B14F-4D97-AF65-F5344CB8AC3E}">
        <p14:creationId xmlns:p14="http://schemas.microsoft.com/office/powerpoint/2010/main" val="7947333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776A53-8504-49D7-3664-4F035AA83318}"/>
            </a:ext>
          </a:extLst>
        </p:cNvPr>
        <p:cNvGrpSpPr/>
        <p:nvPr/>
      </p:nvGrpSpPr>
      <p:grpSpPr>
        <a:xfrm>
          <a:off x="0" y="0"/>
          <a:ext cx="0" cy="0"/>
          <a:chOff x="0" y="0"/>
          <a:chExt cx="0" cy="0"/>
        </a:xfrm>
      </p:grpSpPr>
      <p:sp>
        <p:nvSpPr>
          <p:cNvPr id="14338" name="Rectangle 2">
            <a:extLst>
              <a:ext uri="{FF2B5EF4-FFF2-40B4-BE49-F238E27FC236}">
                <a16:creationId xmlns:a16="http://schemas.microsoft.com/office/drawing/2014/main" id="{FBE2F0A8-A765-CEAA-F9A6-D1099C9AAD85}"/>
              </a:ext>
            </a:extLst>
          </p:cNvPr>
          <p:cNvSpPr>
            <a:spLocks noGrp="1" noChangeArrowheads="1"/>
          </p:cNvSpPr>
          <p:nvPr>
            <p:ph type="ctrTitle"/>
          </p:nvPr>
        </p:nvSpPr>
        <p:spPr>
          <a:xfrm>
            <a:off x="1737193" y="1237626"/>
            <a:ext cx="5812489" cy="1836400"/>
          </a:xfrm>
        </p:spPr>
        <p:txBody>
          <a:bodyPr anchor="ctr"/>
          <a:lstStyle/>
          <a:p>
            <a:pPr algn="ctr">
              <a:lnSpc>
                <a:spcPct val="100000"/>
              </a:lnSpc>
            </a:pPr>
            <a:br>
              <a:rPr lang="en-US" altLang="zh-CN" dirty="0">
                <a:solidFill>
                  <a:srgbClr val="C00000"/>
                </a:solidFill>
                <a:latin typeface="Times New Roman" panose="02020603050405020304" pitchFamily="18" charset="0"/>
                <a:ea typeface="宋体" panose="02010600030101010101" pitchFamily="2" charset="-122"/>
              </a:rPr>
            </a:br>
            <a:r>
              <a:rPr lang="en-US" altLang="zh-CN" sz="4400" dirty="0">
                <a:solidFill>
                  <a:srgbClr val="C00000"/>
                </a:solidFill>
                <a:latin typeface="Times New Roman" panose="02020603050405020304" pitchFamily="18" charset="0"/>
                <a:ea typeface="宋体" panose="02010600030101010101" pitchFamily="2" charset="-122"/>
              </a:rPr>
              <a:t>Computer Architecture</a:t>
            </a:r>
            <a:br>
              <a:rPr lang="en-US" altLang="zh-CN" sz="4400" dirty="0">
                <a:solidFill>
                  <a:srgbClr val="C00000"/>
                </a:solidFill>
                <a:latin typeface="Times New Roman" panose="02020603050405020304" pitchFamily="18" charset="0"/>
                <a:ea typeface="宋体" panose="02010600030101010101" pitchFamily="2" charset="-122"/>
              </a:rPr>
            </a:br>
            <a:r>
              <a:rPr lang="zh-CN" altLang="en-US" sz="4800" dirty="0">
                <a:solidFill>
                  <a:srgbClr val="C00000"/>
                </a:solidFill>
                <a:latin typeface="华文隶书" panose="02010800040101010101" pitchFamily="2" charset="-122"/>
                <a:ea typeface="华文隶书" panose="02010800040101010101" pitchFamily="2" charset="-122"/>
              </a:rPr>
              <a:t>计算机体系结构</a:t>
            </a:r>
          </a:p>
        </p:txBody>
      </p:sp>
      <p:sp>
        <p:nvSpPr>
          <p:cNvPr id="14339" name="Text Box 8">
            <a:extLst>
              <a:ext uri="{FF2B5EF4-FFF2-40B4-BE49-F238E27FC236}">
                <a16:creationId xmlns:a16="http://schemas.microsoft.com/office/drawing/2014/main" id="{E84D7B50-4143-B21E-F8D5-376DD71B9577}"/>
              </a:ext>
            </a:extLst>
          </p:cNvPr>
          <p:cNvSpPr txBox="1">
            <a:spLocks noChangeArrowheads="1"/>
          </p:cNvSpPr>
          <p:nvPr/>
        </p:nvSpPr>
        <p:spPr bwMode="auto">
          <a:xfrm>
            <a:off x="323850" y="3484563"/>
            <a:ext cx="8640763"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75000"/>
              </a:lnSpc>
              <a:spcBef>
                <a:spcPct val="65000"/>
              </a:spcBef>
              <a:buSzPct val="100000"/>
              <a:buChar char="°"/>
              <a:defRPr sz="2400" b="1">
                <a:solidFill>
                  <a:schemeClr val="tx1"/>
                </a:solidFill>
                <a:latin typeface="Arial" panose="020B0604020202020204" pitchFamily="34" charset="0"/>
              </a:defRPr>
            </a:lvl1pPr>
            <a:lvl2pPr marL="685800" indent="-190500">
              <a:lnSpc>
                <a:spcPct val="85000"/>
              </a:lnSpc>
              <a:spcBef>
                <a:spcPct val="40000"/>
              </a:spcBef>
              <a:buSzPct val="100000"/>
              <a:buChar char="•"/>
              <a:defRPr sz="2400" b="1">
                <a:solidFill>
                  <a:schemeClr val="tx1"/>
                </a:solidFill>
                <a:latin typeface="Arial" panose="020B0604020202020204" pitchFamily="34" charset="0"/>
              </a:defRPr>
            </a:lvl2pPr>
            <a:lvl3pPr marL="1257300" indent="-342900">
              <a:lnSpc>
                <a:spcPct val="85000"/>
              </a:lnSpc>
              <a:spcBef>
                <a:spcPct val="40000"/>
              </a:spcBef>
              <a:buSzPct val="100000"/>
              <a:buChar char="-"/>
              <a:defRPr sz="2400" b="1">
                <a:solidFill>
                  <a:schemeClr val="tx1"/>
                </a:solidFill>
                <a:latin typeface="Arial" panose="020B0604020202020204" pitchFamily="34" charset="0"/>
              </a:defRPr>
            </a:lvl3pPr>
            <a:lvl4pPr marL="1714500" indent="-342900">
              <a:lnSpc>
                <a:spcPct val="85000"/>
              </a:lnSpc>
              <a:spcBef>
                <a:spcPct val="20000"/>
              </a:spcBef>
              <a:buChar char="–"/>
              <a:defRPr sz="2000">
                <a:solidFill>
                  <a:schemeClr val="tx1"/>
                </a:solidFill>
                <a:latin typeface="Times New Roman" panose="02020603050405020304" pitchFamily="18" charset="0"/>
              </a:defRPr>
            </a:lvl4pPr>
            <a:lvl5pPr marL="2171700" indent="-342900">
              <a:lnSpc>
                <a:spcPct val="85000"/>
              </a:lnSpc>
              <a:spcBef>
                <a:spcPct val="20000"/>
              </a:spcBef>
              <a:buChar char="»"/>
              <a:defRPr sz="2000">
                <a:solidFill>
                  <a:schemeClr val="tx1"/>
                </a:solidFill>
                <a:latin typeface="Times New Roman" panose="02020603050405020304" pitchFamily="18" charset="0"/>
              </a:defRPr>
            </a:lvl5pPr>
            <a:lvl6pPr marL="2628900" indent="-34290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6pPr>
            <a:lvl7pPr marL="3086100" indent="-34290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7pPr>
            <a:lvl8pPr marL="3543300" indent="-34290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8pPr>
            <a:lvl9pPr marL="4000500" indent="-34290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9pPr>
          </a:lstStyle>
          <a:p>
            <a:pPr algn="ctr">
              <a:lnSpc>
                <a:spcPct val="100000"/>
              </a:lnSpc>
              <a:spcBef>
                <a:spcPct val="50000"/>
              </a:spcBef>
              <a:buSzTx/>
              <a:buFont typeface="Arial" panose="020B0604020202020204" pitchFamily="34" charset="0"/>
              <a:buNone/>
            </a:pPr>
            <a:r>
              <a:rPr lang="en-US" altLang="zh-CN" sz="2800" dirty="0">
                <a:latin typeface="Times New Roman" panose="02020603050405020304" pitchFamily="18" charset="0"/>
                <a:ea typeface="宋体" panose="02010600030101010101" pitchFamily="2" charset="-122"/>
              </a:rPr>
              <a:t>School of Computer Science and Technology                        Beijing </a:t>
            </a:r>
            <a:r>
              <a:rPr lang="en-US" altLang="zh-CN" sz="2800" dirty="0" err="1">
                <a:latin typeface="Times New Roman" panose="02020603050405020304" pitchFamily="18" charset="0"/>
                <a:ea typeface="宋体" panose="02010600030101010101" pitchFamily="2" charset="-122"/>
              </a:rPr>
              <a:t>Jiaotong</a:t>
            </a:r>
            <a:r>
              <a:rPr lang="en-US" altLang="zh-CN" sz="2800" dirty="0">
                <a:latin typeface="Times New Roman" panose="02020603050405020304" pitchFamily="18" charset="0"/>
                <a:ea typeface="宋体" panose="02010600030101010101" pitchFamily="2" charset="-122"/>
              </a:rPr>
              <a:t> </a:t>
            </a:r>
            <a:r>
              <a:rPr lang="en-US" altLang="zh-CN" sz="2800" dirty="0" err="1">
                <a:latin typeface="Times New Roman" panose="02020603050405020304" pitchFamily="18" charset="0"/>
                <a:ea typeface="宋体" panose="02010600030101010101" pitchFamily="2" charset="-122"/>
              </a:rPr>
              <a:t>Univeristy</a:t>
            </a:r>
            <a:endParaRPr lang="en-US" altLang="zh-CN" sz="2800" dirty="0">
              <a:latin typeface="Times New Roman" panose="02020603050405020304" pitchFamily="18" charset="0"/>
              <a:ea typeface="宋体" panose="02010600030101010101" pitchFamily="2" charset="-122"/>
            </a:endParaRPr>
          </a:p>
          <a:p>
            <a:pPr algn="ctr">
              <a:lnSpc>
                <a:spcPct val="100000"/>
              </a:lnSpc>
              <a:spcBef>
                <a:spcPct val="50000"/>
              </a:spcBef>
              <a:buSzTx/>
              <a:buFont typeface="Arial" panose="020B0604020202020204" pitchFamily="34" charset="0"/>
              <a:buNone/>
            </a:pPr>
            <a:r>
              <a:rPr lang="en-US" altLang="zh-CN" sz="2800" dirty="0">
                <a:latin typeface="Times New Roman" panose="02020603050405020304" pitchFamily="18" charset="0"/>
                <a:ea typeface="宋体" panose="02010600030101010101" pitchFamily="2" charset="-122"/>
              </a:rPr>
              <a:t>Yi Tian</a:t>
            </a:r>
          </a:p>
        </p:txBody>
      </p:sp>
    </p:spTree>
    <p:extLst>
      <p:ext uri="{BB962C8B-B14F-4D97-AF65-F5344CB8AC3E}">
        <p14:creationId xmlns:p14="http://schemas.microsoft.com/office/powerpoint/2010/main" val="2082041904"/>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483E4C-5C7F-F144-EFC4-425643B39B92}"/>
            </a:ext>
          </a:extLst>
        </p:cNvPr>
        <p:cNvGrpSpPr/>
        <p:nvPr/>
      </p:nvGrpSpPr>
      <p:grpSpPr>
        <a:xfrm>
          <a:off x="0" y="0"/>
          <a:ext cx="0" cy="0"/>
          <a:chOff x="0" y="0"/>
          <a:chExt cx="0" cy="0"/>
        </a:xfrm>
      </p:grpSpPr>
      <p:sp>
        <p:nvSpPr>
          <p:cNvPr id="20482" name="Rectangle 2">
            <a:extLst>
              <a:ext uri="{FF2B5EF4-FFF2-40B4-BE49-F238E27FC236}">
                <a16:creationId xmlns:a16="http://schemas.microsoft.com/office/drawing/2014/main" id="{C57A6071-D7E4-7EA2-95E7-FD6DFBCFF6CD}"/>
              </a:ext>
            </a:extLst>
          </p:cNvPr>
          <p:cNvSpPr>
            <a:spLocks noGrp="1" noChangeArrowheads="1"/>
          </p:cNvSpPr>
          <p:nvPr>
            <p:ph type="title"/>
          </p:nvPr>
        </p:nvSpPr>
        <p:spPr>
          <a:xfrm>
            <a:off x="201613" y="225425"/>
            <a:ext cx="4268797" cy="479747"/>
          </a:xfrm>
        </p:spPr>
        <p:txBody>
          <a:bodyPr/>
          <a:lstStyle/>
          <a:p>
            <a:r>
              <a:rPr lang="en-US" altLang="zh-CN" sz="3200" dirty="0">
                <a:solidFill>
                  <a:srgbClr val="800000"/>
                </a:solidFill>
                <a:latin typeface="Times New Roman" panose="02020603050405020304" pitchFamily="18" charset="0"/>
                <a:ea typeface="宋体" panose="02010600030101010101" pitchFamily="2" charset="-122"/>
              </a:rPr>
              <a:t>4.2 The Basic of Caches</a:t>
            </a:r>
          </a:p>
        </p:txBody>
      </p:sp>
      <p:grpSp>
        <p:nvGrpSpPr>
          <p:cNvPr id="20489" name="组合 15">
            <a:extLst>
              <a:ext uri="{FF2B5EF4-FFF2-40B4-BE49-F238E27FC236}">
                <a16:creationId xmlns:a16="http://schemas.microsoft.com/office/drawing/2014/main" id="{3A14D49B-DD68-E7C0-B46F-FAAACF372EA7}"/>
              </a:ext>
            </a:extLst>
          </p:cNvPr>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12B427EC-3527-BBDC-90FD-1EE4B77B9014}"/>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D5305D9A-0BBC-B636-2F66-12FDDF04CFB5}"/>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 name="矩形 5">
            <a:extLst>
              <a:ext uri="{FF2B5EF4-FFF2-40B4-BE49-F238E27FC236}">
                <a16:creationId xmlns:a16="http://schemas.microsoft.com/office/drawing/2014/main" id="{480D9669-52D1-2F16-0312-5A9DEA587E85}"/>
              </a:ext>
            </a:extLst>
          </p:cNvPr>
          <p:cNvSpPr/>
          <p:nvPr/>
        </p:nvSpPr>
        <p:spPr>
          <a:xfrm>
            <a:off x="215329" y="2204864"/>
            <a:ext cx="8690867" cy="3670236"/>
          </a:xfrm>
          <a:prstGeom prst="rect">
            <a:avLst/>
          </a:prstGeom>
        </p:spPr>
        <p:txBody>
          <a:bodyPr wrap="square">
            <a:spAutoFit/>
          </a:bodyPr>
          <a:lstStyle/>
          <a:p>
            <a:pPr marL="457200" indent="-457200" algn="just">
              <a:lnSpc>
                <a:spcPts val="2900"/>
              </a:lnSpc>
              <a:spcBef>
                <a:spcPts val="0"/>
              </a:spcBef>
              <a:spcAft>
                <a:spcPts val="600"/>
              </a:spcAft>
              <a:buFont typeface="Symbol" panose="05050102010706020507" pitchFamily="18" charset="2"/>
              <a:buChar char="¨"/>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In the past, we assume </a:t>
            </a: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each word in a block.</a:t>
            </a:r>
          </a:p>
          <a:p>
            <a:pPr marL="457200" indent="-457200" algn="just">
              <a:lnSpc>
                <a:spcPts val="2900"/>
              </a:lnSpc>
              <a:spcBef>
                <a:spcPts val="0"/>
              </a:spcBef>
              <a:spcAft>
                <a:spcPts val="600"/>
              </a:spcAft>
              <a:buFont typeface="Symbol" panose="05050102010706020507" pitchFamily="18" charset="2"/>
              <a:buChar char="¨"/>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To take advantage of </a:t>
            </a: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spatial locality</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we want to have </a:t>
            </a: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a cache block that is larger than one word in length.</a:t>
            </a:r>
          </a:p>
          <a:p>
            <a:pPr marL="457200" indent="-457200" algn="just">
              <a:lnSpc>
                <a:spcPts val="2900"/>
              </a:lnSpc>
              <a:spcBef>
                <a:spcPts val="0"/>
              </a:spcBef>
              <a:spcAft>
                <a:spcPts val="600"/>
              </a:spcAft>
              <a:buFont typeface="Symbol" panose="05050102010706020507" pitchFamily="18" charset="2"/>
              <a:buChar char="¨"/>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When </a:t>
            </a: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a miss occurs</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we will then fetch multiple words that are adjacent and carry a high probability of being needed shortly. </a:t>
            </a:r>
            <a:r>
              <a:rPr lang="zh-CN" altLang="en-US"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当缺失时</a:t>
            </a:r>
            <a:r>
              <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取多个相邻的字</a:t>
            </a:r>
            <a:r>
              <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这些字很可能很快就用到</a:t>
            </a:r>
          </a:p>
          <a:p>
            <a:pPr marL="457200" indent="-457200" algn="just">
              <a:lnSpc>
                <a:spcPts val="2900"/>
              </a:lnSpc>
              <a:spcBef>
                <a:spcPts val="0"/>
              </a:spcBef>
              <a:spcAft>
                <a:spcPts val="600"/>
              </a:spcAft>
              <a:buFont typeface="Symbol" panose="05050102010706020507" pitchFamily="18" charset="2"/>
              <a:buChar char="¨"/>
            </a:pPr>
            <a:endPar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Text Box 4">
            <a:extLst>
              <a:ext uri="{FF2B5EF4-FFF2-40B4-BE49-F238E27FC236}">
                <a16:creationId xmlns:a16="http://schemas.microsoft.com/office/drawing/2014/main" id="{71393FA2-4B18-AF19-9795-E40242A6F83D}"/>
              </a:ext>
            </a:extLst>
          </p:cNvPr>
          <p:cNvSpPr txBox="1">
            <a:spLocks noChangeArrowheads="1"/>
          </p:cNvSpPr>
          <p:nvPr/>
        </p:nvSpPr>
        <p:spPr bwMode="auto">
          <a:xfrm>
            <a:off x="1344698" y="1115154"/>
            <a:ext cx="6432128" cy="9588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defRPr>
            </a:lvl9pPr>
          </a:lstStyle>
          <a:p>
            <a:pPr algn="ctr">
              <a:lnSpc>
                <a:spcPct val="90000"/>
              </a:lnSpc>
              <a:spcBef>
                <a:spcPct val="20000"/>
              </a:spcBef>
            </a:pPr>
            <a:r>
              <a:rPr lang="en-US" altLang="zh-CN" sz="2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Taking advantage of Spatial Locality</a:t>
            </a:r>
          </a:p>
          <a:p>
            <a:pPr algn="ctr">
              <a:lnSpc>
                <a:spcPct val="90000"/>
              </a:lnSpc>
              <a:spcBef>
                <a:spcPct val="20000"/>
              </a:spcBef>
            </a:pPr>
            <a:r>
              <a:rPr lang="zh-CN" altLang="en-US" sz="2800" b="1" dirty="0">
                <a:solidFill>
                  <a:srgbClr val="A50021"/>
                </a:solidFill>
                <a:latin typeface="Times New Roman" panose="02020603050405020304" pitchFamily="18" charset="0"/>
                <a:ea typeface="宋体" panose="02010600030101010101" pitchFamily="2" charset="-122"/>
                <a:cs typeface="Times New Roman" panose="02020603050405020304" pitchFamily="18" charset="0"/>
              </a:rPr>
              <a:t>利用空间局部性</a:t>
            </a:r>
          </a:p>
        </p:txBody>
      </p:sp>
    </p:spTree>
    <p:extLst>
      <p:ext uri="{BB962C8B-B14F-4D97-AF65-F5344CB8AC3E}">
        <p14:creationId xmlns:p14="http://schemas.microsoft.com/office/powerpoint/2010/main" val="8018024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8BF6D4-2339-4074-0DA4-504DD6A81403}"/>
            </a:ext>
          </a:extLst>
        </p:cNvPr>
        <p:cNvGrpSpPr/>
        <p:nvPr/>
      </p:nvGrpSpPr>
      <p:grpSpPr>
        <a:xfrm>
          <a:off x="0" y="0"/>
          <a:ext cx="0" cy="0"/>
          <a:chOff x="0" y="0"/>
          <a:chExt cx="0" cy="0"/>
        </a:xfrm>
      </p:grpSpPr>
      <p:sp>
        <p:nvSpPr>
          <p:cNvPr id="20482" name="Rectangle 2">
            <a:extLst>
              <a:ext uri="{FF2B5EF4-FFF2-40B4-BE49-F238E27FC236}">
                <a16:creationId xmlns:a16="http://schemas.microsoft.com/office/drawing/2014/main" id="{E5DAAB54-BE52-C32D-DAB7-476B2AE79860}"/>
              </a:ext>
            </a:extLst>
          </p:cNvPr>
          <p:cNvSpPr>
            <a:spLocks noGrp="1" noChangeArrowheads="1"/>
          </p:cNvSpPr>
          <p:nvPr>
            <p:ph type="title"/>
          </p:nvPr>
        </p:nvSpPr>
        <p:spPr>
          <a:xfrm>
            <a:off x="201613" y="225425"/>
            <a:ext cx="4268797" cy="479747"/>
          </a:xfrm>
        </p:spPr>
        <p:txBody>
          <a:bodyPr/>
          <a:lstStyle/>
          <a:p>
            <a:r>
              <a:rPr lang="en-US" altLang="zh-CN" sz="3200" dirty="0">
                <a:solidFill>
                  <a:srgbClr val="800000"/>
                </a:solidFill>
                <a:latin typeface="Times New Roman" panose="02020603050405020304" pitchFamily="18" charset="0"/>
                <a:ea typeface="宋体" panose="02010600030101010101" pitchFamily="2" charset="-122"/>
              </a:rPr>
              <a:t>4.2 The Basic of Caches</a:t>
            </a:r>
          </a:p>
        </p:txBody>
      </p:sp>
      <p:grpSp>
        <p:nvGrpSpPr>
          <p:cNvPr id="20489" name="组合 15">
            <a:extLst>
              <a:ext uri="{FF2B5EF4-FFF2-40B4-BE49-F238E27FC236}">
                <a16:creationId xmlns:a16="http://schemas.microsoft.com/office/drawing/2014/main" id="{3B63A8E3-B281-197D-7C4C-3B8028A4C8CF}"/>
              </a:ext>
            </a:extLst>
          </p:cNvPr>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FA32F772-B9AC-044D-BAB2-53602DD3F76E}"/>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60D8C7BD-9D39-7611-DDA9-0DF472E23A90}"/>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 name="矩形 5">
            <a:extLst>
              <a:ext uri="{FF2B5EF4-FFF2-40B4-BE49-F238E27FC236}">
                <a16:creationId xmlns:a16="http://schemas.microsoft.com/office/drawing/2014/main" id="{BB7B62F5-76EB-FAED-D3BB-B21A0DCBC5A1}"/>
              </a:ext>
            </a:extLst>
          </p:cNvPr>
          <p:cNvSpPr/>
          <p:nvPr/>
        </p:nvSpPr>
        <p:spPr>
          <a:xfrm>
            <a:off x="188491" y="1121533"/>
            <a:ext cx="8690867" cy="1631216"/>
          </a:xfrm>
          <a:prstGeom prst="rect">
            <a:avLst/>
          </a:prstGeom>
        </p:spPr>
        <p:txBody>
          <a:bodyPr wrap="square">
            <a:spAutoFit/>
          </a:bodyPr>
          <a:lstStyle/>
          <a:p>
            <a:pPr marL="457200" indent="-457200" algn="just">
              <a:lnSpc>
                <a:spcPts val="2700"/>
              </a:lnSpc>
              <a:spcBef>
                <a:spcPts val="0"/>
              </a:spcBef>
              <a:spcAft>
                <a:spcPts val="600"/>
              </a:spcAft>
              <a:buFont typeface="Symbol" panose="05050102010706020507" pitchFamily="18" charset="2"/>
              <a:buChar char="¨"/>
            </a:pP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Figure 4.12</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 64-KB cache using four-word block. </a:t>
            </a:r>
          </a:p>
          <a:p>
            <a:pPr marL="457200" indent="-457200" algn="just">
              <a:lnSpc>
                <a:spcPts val="2700"/>
              </a:lnSpc>
              <a:spcBef>
                <a:spcPts val="0"/>
              </a:spcBef>
              <a:spcAft>
                <a:spcPts val="600"/>
              </a:spcAft>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 cache that holds </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64KB of data</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but </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with blocks of four words(16 bytes) each.</a:t>
            </a:r>
            <a:endPar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endParaRPr>
          </a:p>
          <a:p>
            <a:pPr marL="457200" indent="-457200" algn="just">
              <a:lnSpc>
                <a:spcPts val="2700"/>
              </a:lnSpc>
              <a:spcBef>
                <a:spcPts val="0"/>
              </a:spcBef>
              <a:spcAft>
                <a:spcPts val="600"/>
              </a:spcAft>
              <a:buFont typeface="Symbol" panose="05050102010706020507" pitchFamily="18" charset="2"/>
              <a:buChar char="¨"/>
            </a:pPr>
            <a:endPar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矩形 2">
            <a:extLst>
              <a:ext uri="{FF2B5EF4-FFF2-40B4-BE49-F238E27FC236}">
                <a16:creationId xmlns:a16="http://schemas.microsoft.com/office/drawing/2014/main" id="{B68DA0F9-3B3F-DFF2-1017-AB6CBDA56512}"/>
              </a:ext>
            </a:extLst>
          </p:cNvPr>
          <p:cNvSpPr/>
          <p:nvPr/>
        </p:nvSpPr>
        <p:spPr>
          <a:xfrm>
            <a:off x="543351" y="2567611"/>
            <a:ext cx="2175967" cy="3637919"/>
          </a:xfrm>
          <a:prstGeom prst="rect">
            <a:avLst/>
          </a:prstGeom>
        </p:spPr>
        <p:txBody>
          <a:bodyPr wrap="square">
            <a:spAutoFit/>
          </a:bodyPr>
          <a:lstStyle/>
          <a:p>
            <a:pPr marL="342900" indent="-342900">
              <a:lnSpc>
                <a:spcPct val="90000"/>
              </a:lnSpc>
              <a:spcBef>
                <a:spcPct val="20000"/>
              </a:spcBef>
              <a:buFont typeface="Arial" panose="020B0604020202020204" pitchFamily="34" charset="0"/>
              <a:buChar char="•"/>
            </a:pPr>
            <a:r>
              <a:rPr lang="en-US" altLang="zh-CN" u="sng" dirty="0">
                <a:solidFill>
                  <a:srgbClr val="80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tag field</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16bits, </a:t>
            </a:r>
          </a:p>
          <a:p>
            <a:pPr marL="342900" indent="-342900">
              <a:lnSpc>
                <a:spcPct val="90000"/>
              </a:lnSpc>
              <a:spcBef>
                <a:spcPct val="20000"/>
              </a:spcBef>
              <a:buFont typeface="Arial" panose="020B0604020202020204" pitchFamily="34" charset="0"/>
              <a:buChar char="•"/>
            </a:pPr>
            <a:r>
              <a:rPr lang="en-US" altLang="zh-CN" u="sng" dirty="0">
                <a:solidFill>
                  <a:srgbClr val="80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index field</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12 bits, </a:t>
            </a:r>
          </a:p>
          <a:p>
            <a:pPr marL="342900" indent="-342900">
              <a:lnSpc>
                <a:spcPct val="90000"/>
              </a:lnSpc>
              <a:spcBef>
                <a:spcPct val="20000"/>
              </a:spcBef>
              <a:buFont typeface="Arial" panose="020B0604020202020204" pitchFamily="34" charset="0"/>
              <a:buChar char="•"/>
            </a:pPr>
            <a:r>
              <a:rPr lang="en-US" altLang="zh-CN" u="sng" dirty="0">
                <a:solidFill>
                  <a:srgbClr val="80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index block field</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2-bit (bit 3-2), </a:t>
            </a:r>
          </a:p>
          <a:p>
            <a:pPr marL="342900" indent="-342900">
              <a:lnSpc>
                <a:spcPct val="90000"/>
              </a:lnSpc>
              <a:spcBef>
                <a:spcPct val="20000"/>
              </a:spcBef>
              <a:buFont typeface="Arial" panose="020B0604020202020204" pitchFamily="34" charset="0"/>
              <a:buChar char="•"/>
            </a:pPr>
            <a:r>
              <a:rPr lang="en-US" altLang="zh-CN" u="sng" dirty="0">
                <a:solidFill>
                  <a:srgbClr val="80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select word</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4-to-1 multiplexor. </a:t>
            </a:r>
          </a:p>
        </p:txBody>
      </p:sp>
      <p:pic>
        <p:nvPicPr>
          <p:cNvPr id="4" name="图片 3">
            <a:extLst>
              <a:ext uri="{FF2B5EF4-FFF2-40B4-BE49-F238E27FC236}">
                <a16:creationId xmlns:a16="http://schemas.microsoft.com/office/drawing/2014/main" id="{55FD0A8F-C110-1E33-69F8-5FE3693D3E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0766" y="2282258"/>
            <a:ext cx="5657143" cy="4531118"/>
          </a:xfrm>
          <a:prstGeom prst="rect">
            <a:avLst/>
          </a:prstGeom>
        </p:spPr>
      </p:pic>
    </p:spTree>
    <p:extLst>
      <p:ext uri="{BB962C8B-B14F-4D97-AF65-F5344CB8AC3E}">
        <p14:creationId xmlns:p14="http://schemas.microsoft.com/office/powerpoint/2010/main" val="17271646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89225E-4F7D-1588-4E52-26BBF58C77B1}"/>
            </a:ext>
          </a:extLst>
        </p:cNvPr>
        <p:cNvGrpSpPr/>
        <p:nvPr/>
      </p:nvGrpSpPr>
      <p:grpSpPr>
        <a:xfrm>
          <a:off x="0" y="0"/>
          <a:ext cx="0" cy="0"/>
          <a:chOff x="0" y="0"/>
          <a:chExt cx="0" cy="0"/>
        </a:xfrm>
      </p:grpSpPr>
      <p:sp>
        <p:nvSpPr>
          <p:cNvPr id="20482" name="Rectangle 2">
            <a:extLst>
              <a:ext uri="{FF2B5EF4-FFF2-40B4-BE49-F238E27FC236}">
                <a16:creationId xmlns:a16="http://schemas.microsoft.com/office/drawing/2014/main" id="{31B50F2F-2B09-FBEC-4826-D244DD6FEF0F}"/>
              </a:ext>
            </a:extLst>
          </p:cNvPr>
          <p:cNvSpPr>
            <a:spLocks noGrp="1" noChangeArrowheads="1"/>
          </p:cNvSpPr>
          <p:nvPr>
            <p:ph type="title"/>
          </p:nvPr>
        </p:nvSpPr>
        <p:spPr>
          <a:xfrm>
            <a:off x="201613" y="225425"/>
            <a:ext cx="4268797" cy="479747"/>
          </a:xfrm>
        </p:spPr>
        <p:txBody>
          <a:bodyPr/>
          <a:lstStyle/>
          <a:p>
            <a:r>
              <a:rPr lang="en-US" altLang="zh-CN" sz="3200" dirty="0">
                <a:solidFill>
                  <a:srgbClr val="800000"/>
                </a:solidFill>
                <a:latin typeface="Times New Roman" panose="02020603050405020304" pitchFamily="18" charset="0"/>
                <a:ea typeface="宋体" panose="02010600030101010101" pitchFamily="2" charset="-122"/>
              </a:rPr>
              <a:t>4.2 The Basic of Caches</a:t>
            </a:r>
          </a:p>
        </p:txBody>
      </p:sp>
      <p:grpSp>
        <p:nvGrpSpPr>
          <p:cNvPr id="20489" name="组合 15">
            <a:extLst>
              <a:ext uri="{FF2B5EF4-FFF2-40B4-BE49-F238E27FC236}">
                <a16:creationId xmlns:a16="http://schemas.microsoft.com/office/drawing/2014/main" id="{7D6E953D-F5F8-D095-331F-F7B0259D13DC}"/>
              </a:ext>
            </a:extLst>
          </p:cNvPr>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468852CF-2193-BED5-156E-6A72614156F2}"/>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3A2BD2BD-46F3-D324-A6E7-90CAF508B6EB}"/>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 name="矩形 5">
            <a:extLst>
              <a:ext uri="{FF2B5EF4-FFF2-40B4-BE49-F238E27FC236}">
                <a16:creationId xmlns:a16="http://schemas.microsoft.com/office/drawing/2014/main" id="{6D41205A-1C30-B4F4-5690-25120AAAB4B7}"/>
              </a:ext>
            </a:extLst>
          </p:cNvPr>
          <p:cNvSpPr/>
          <p:nvPr/>
        </p:nvSpPr>
        <p:spPr>
          <a:xfrm>
            <a:off x="188491" y="1121533"/>
            <a:ext cx="8690867" cy="5388655"/>
          </a:xfrm>
          <a:prstGeom prst="rect">
            <a:avLst/>
          </a:prstGeom>
        </p:spPr>
        <p:txBody>
          <a:bodyPr wrap="square">
            <a:spAutoFit/>
          </a:bodyPr>
          <a:lstStyle/>
          <a:p>
            <a:pPr marL="457200" indent="-457200" algn="just">
              <a:lnSpc>
                <a:spcPts val="2900"/>
              </a:lnSpc>
              <a:spcBef>
                <a:spcPts val="0"/>
              </a:spcBef>
              <a:spcAft>
                <a:spcPts val="600"/>
              </a:spcAft>
              <a:buFont typeface="Symbol" panose="05050102010706020507" pitchFamily="18" charset="2"/>
              <a:buChar char="¨"/>
            </a:pP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Read and write cache with a multiword block: </a:t>
            </a:r>
          </a:p>
          <a:p>
            <a:pPr marL="457200" indent="-457200" algn="just">
              <a:lnSpc>
                <a:spcPts val="2900"/>
              </a:lnSpc>
              <a:spcBef>
                <a:spcPts val="0"/>
              </a:spcBef>
              <a:spcAft>
                <a:spcPts val="600"/>
              </a:spcAft>
              <a:buFont typeface="Symbol" panose="05050102010706020507" pitchFamily="18" charset="2"/>
              <a:buChar char="¨"/>
            </a:pPr>
            <a:endPar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endParaRPr>
          </a:p>
          <a:p>
            <a:pPr marL="457200" indent="457200" algn="just">
              <a:lnSpc>
                <a:spcPts val="2900"/>
              </a:lnSpc>
              <a:spcBef>
                <a:spcPts val="0"/>
              </a:spcBef>
              <a:spcAft>
                <a:spcPts val="600"/>
              </a:spcAft>
              <a:buSzPct val="50000"/>
              <a:buFont typeface="Wingdings" panose="05000000000000000000" pitchFamily="2" charset="2"/>
              <a:buChar char="Ø"/>
            </a:pP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Read hits</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select the word from the block </a:t>
            </a: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using X-to-1 multiplexor</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and read the word.</a:t>
            </a:r>
          </a:p>
          <a:p>
            <a:pPr marL="457200" indent="457200" algn="just">
              <a:lnSpc>
                <a:spcPts val="2900"/>
              </a:lnSpc>
              <a:spcBef>
                <a:spcPts val="0"/>
              </a:spcBef>
              <a:spcAft>
                <a:spcPts val="600"/>
              </a:spcAft>
              <a:buSzPct val="50000"/>
              <a:buFont typeface="Wingdings" panose="05000000000000000000" pitchFamily="2" charset="2"/>
              <a:buChar char="Ø"/>
            </a:pP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Read misses</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will require reading the </a:t>
            </a: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entire block from memory</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and write it on the cache entry line.</a:t>
            </a:r>
          </a:p>
          <a:p>
            <a:pPr marL="457200" indent="457200" algn="just">
              <a:lnSpc>
                <a:spcPts val="2900"/>
              </a:lnSpc>
              <a:spcBef>
                <a:spcPts val="0"/>
              </a:spcBef>
              <a:spcAft>
                <a:spcPts val="600"/>
              </a:spcAft>
              <a:buSzPct val="50000"/>
              <a:buFont typeface="Wingdings" panose="05000000000000000000" pitchFamily="2" charset="2"/>
              <a:buChar char="Ø"/>
            </a:pP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Write hits</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select the word from the block using X-to-1 multiplexor and write the word on the cache entry line.</a:t>
            </a:r>
          </a:p>
          <a:p>
            <a:pPr marL="457200" indent="457200" algn="just">
              <a:lnSpc>
                <a:spcPts val="2900"/>
              </a:lnSpc>
              <a:spcBef>
                <a:spcPts val="0"/>
              </a:spcBef>
              <a:spcAft>
                <a:spcPts val="600"/>
              </a:spcAft>
              <a:buSzPct val="50000"/>
              <a:buFont typeface="Wingdings" panose="05000000000000000000" pitchFamily="2" charset="2"/>
              <a:buChar char="Ø"/>
            </a:pP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Write misses</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will require reading the entire block from memory and write the word on the cache entry line.</a:t>
            </a:r>
          </a:p>
          <a:p>
            <a:pPr marL="457200" indent="-457200" algn="just">
              <a:lnSpc>
                <a:spcPts val="2900"/>
              </a:lnSpc>
              <a:spcBef>
                <a:spcPts val="0"/>
              </a:spcBef>
              <a:spcAft>
                <a:spcPts val="600"/>
              </a:spcAft>
              <a:buFont typeface="Symbol" panose="05050102010706020507" pitchFamily="18" charset="2"/>
              <a:buChar char="¨"/>
            </a:pPr>
            <a:endPar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矩形 1">
            <a:extLst>
              <a:ext uri="{FF2B5EF4-FFF2-40B4-BE49-F238E27FC236}">
                <a16:creationId xmlns:a16="http://schemas.microsoft.com/office/drawing/2014/main" id="{BBB030FD-A958-FF31-2E7D-8503D95977AC}"/>
              </a:ext>
            </a:extLst>
          </p:cNvPr>
          <p:cNvSpPr/>
          <p:nvPr/>
        </p:nvSpPr>
        <p:spPr bwMode="auto">
          <a:xfrm>
            <a:off x="611560" y="4797152"/>
            <a:ext cx="8208912" cy="1296143"/>
          </a:xfrm>
          <a:prstGeom prst="rect">
            <a:avLst/>
          </a:prstGeom>
          <a:noFill/>
          <a:ln w="19050" cap="flat" cmpd="sng" algn="ctr">
            <a:solidFill>
              <a:srgbClr val="C00000"/>
            </a:solidFill>
            <a:prstDash val="solid"/>
            <a:round/>
            <a:headEnd type="none" w="med" len="med"/>
            <a:tailEnd type="none" w="med" len="med"/>
          </a:ln>
        </p:spPr>
        <p:txBody>
          <a:bodyPr vert="horz" wrap="square" lIns="90000" tIns="46800" rIns="90000" bIns="46800" numCol="1" rtlCol="0" anchor="t" anchorCtr="0" compatLnSpc="1">
            <a:spAutoFit/>
          </a:bodyPr>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400" b="1" i="0" u="none" strike="noStrike" cap="none" normalizeH="0" baseline="0">
              <a:ln>
                <a:noFill/>
              </a:ln>
              <a:solidFill>
                <a:schemeClr val="accent1"/>
              </a:solidFill>
              <a:effectLst/>
              <a:latin typeface="Arial" panose="020B0604020202020204" pitchFamily="34" charset="0"/>
            </a:endParaRPr>
          </a:p>
        </p:txBody>
      </p:sp>
    </p:spTree>
    <p:extLst>
      <p:ext uri="{BB962C8B-B14F-4D97-AF65-F5344CB8AC3E}">
        <p14:creationId xmlns:p14="http://schemas.microsoft.com/office/powerpoint/2010/main" val="36420806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7B49F7-8F1C-960A-E599-1C9C7C27DEBE}"/>
            </a:ext>
          </a:extLst>
        </p:cNvPr>
        <p:cNvGrpSpPr/>
        <p:nvPr/>
      </p:nvGrpSpPr>
      <p:grpSpPr>
        <a:xfrm>
          <a:off x="0" y="0"/>
          <a:ext cx="0" cy="0"/>
          <a:chOff x="0" y="0"/>
          <a:chExt cx="0" cy="0"/>
        </a:xfrm>
      </p:grpSpPr>
      <p:sp>
        <p:nvSpPr>
          <p:cNvPr id="20482" name="Rectangle 2">
            <a:extLst>
              <a:ext uri="{FF2B5EF4-FFF2-40B4-BE49-F238E27FC236}">
                <a16:creationId xmlns:a16="http://schemas.microsoft.com/office/drawing/2014/main" id="{3349B18F-53E1-A781-695F-4DF9E184E196}"/>
              </a:ext>
            </a:extLst>
          </p:cNvPr>
          <p:cNvSpPr>
            <a:spLocks noGrp="1" noChangeArrowheads="1"/>
          </p:cNvSpPr>
          <p:nvPr>
            <p:ph type="title"/>
          </p:nvPr>
        </p:nvSpPr>
        <p:spPr>
          <a:xfrm>
            <a:off x="201613" y="225425"/>
            <a:ext cx="4268797" cy="479747"/>
          </a:xfrm>
        </p:spPr>
        <p:txBody>
          <a:bodyPr/>
          <a:lstStyle/>
          <a:p>
            <a:r>
              <a:rPr lang="en-US" altLang="zh-CN" sz="3200" dirty="0">
                <a:solidFill>
                  <a:srgbClr val="800000"/>
                </a:solidFill>
                <a:latin typeface="Times New Roman" panose="02020603050405020304" pitchFamily="18" charset="0"/>
                <a:ea typeface="宋体" panose="02010600030101010101" pitchFamily="2" charset="-122"/>
              </a:rPr>
              <a:t>4.2 The Basic of Caches</a:t>
            </a:r>
          </a:p>
        </p:txBody>
      </p:sp>
      <p:grpSp>
        <p:nvGrpSpPr>
          <p:cNvPr id="20489" name="组合 15">
            <a:extLst>
              <a:ext uri="{FF2B5EF4-FFF2-40B4-BE49-F238E27FC236}">
                <a16:creationId xmlns:a16="http://schemas.microsoft.com/office/drawing/2014/main" id="{D9D420BE-A265-0ACC-FED7-2D4E947033A5}"/>
              </a:ext>
            </a:extLst>
          </p:cNvPr>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F28DFFEF-AB2A-7E82-E942-B819DAB252F4}"/>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6C96CD67-7E55-8799-A116-E4CB7B0E108E}"/>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 name="矩形 11">
            <a:extLst>
              <a:ext uri="{FF2B5EF4-FFF2-40B4-BE49-F238E27FC236}">
                <a16:creationId xmlns:a16="http://schemas.microsoft.com/office/drawing/2014/main" id="{3886D700-1C03-61D2-0330-38EEBCCCB311}"/>
              </a:ext>
            </a:extLst>
          </p:cNvPr>
          <p:cNvSpPr/>
          <p:nvPr/>
        </p:nvSpPr>
        <p:spPr>
          <a:xfrm>
            <a:off x="124976" y="2172985"/>
            <a:ext cx="8690867" cy="3465051"/>
          </a:xfrm>
          <a:prstGeom prst="rect">
            <a:avLst/>
          </a:prstGeom>
        </p:spPr>
        <p:txBody>
          <a:bodyPr wrap="square">
            <a:spAutoFit/>
          </a:bodyPr>
          <a:lstStyle/>
          <a:p>
            <a:pPr marL="457200" indent="-457200" algn="just">
              <a:lnSpc>
                <a:spcPts val="2900"/>
              </a:lnSpc>
              <a:spcBef>
                <a:spcPts val="0"/>
              </a:spcBef>
              <a:spcAft>
                <a:spcPts val="1200"/>
              </a:spcAft>
              <a:buFont typeface="Symbol" panose="05050102010706020507" pitchFamily="18" charset="2"/>
              <a:buChar char="¨"/>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Let’s define a set of hypothetical memory access times:</a:t>
            </a:r>
          </a:p>
          <a:p>
            <a:pPr algn="just">
              <a:lnSpc>
                <a:spcPts val="2900"/>
              </a:lnSpc>
              <a:spcBef>
                <a:spcPts val="0"/>
              </a:spcBef>
              <a:spcAft>
                <a:spcPts val="1200"/>
              </a:spcAft>
            </a:pPr>
            <a:endPar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457200" indent="457200" algn="just">
              <a:lnSpc>
                <a:spcPts val="2900"/>
              </a:lnSpc>
              <a:spcBef>
                <a:spcPts val="0"/>
              </a:spcBef>
              <a:spcAft>
                <a:spcPts val="1200"/>
              </a:spcAft>
              <a:buSzPct val="50000"/>
              <a:buFont typeface="Wingdings" panose="05000000000000000000" pitchFamily="2" charset="2"/>
              <a:buChar char="Ø"/>
            </a:pP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1 clock cycle to send the address.</a:t>
            </a:r>
          </a:p>
          <a:p>
            <a:pPr marL="457200" indent="457200" algn="just">
              <a:lnSpc>
                <a:spcPts val="2900"/>
              </a:lnSpc>
              <a:spcBef>
                <a:spcPts val="0"/>
              </a:spcBef>
              <a:spcAft>
                <a:spcPts val="1200"/>
              </a:spcAft>
              <a:buSzPct val="50000"/>
              <a:buFont typeface="Wingdings" panose="05000000000000000000" pitchFamily="2" charset="2"/>
              <a:buChar char="Ø"/>
            </a:pP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15 clock cycles for each DRAM access initiated.</a:t>
            </a:r>
          </a:p>
          <a:p>
            <a:pPr marL="457200" indent="457200" algn="just">
              <a:lnSpc>
                <a:spcPts val="2900"/>
              </a:lnSpc>
              <a:spcBef>
                <a:spcPts val="0"/>
              </a:spcBef>
              <a:spcAft>
                <a:spcPts val="1200"/>
              </a:spcAft>
              <a:buSzPct val="50000"/>
              <a:buFont typeface="Wingdings" panose="05000000000000000000" pitchFamily="2" charset="2"/>
              <a:buChar char="Ø"/>
            </a:pP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1 clock cycle to send a word of data</a:t>
            </a:r>
          </a:p>
          <a:p>
            <a:pPr marL="457200" indent="-457200" algn="just">
              <a:lnSpc>
                <a:spcPts val="2900"/>
              </a:lnSpc>
              <a:spcBef>
                <a:spcPts val="0"/>
              </a:spcBef>
              <a:spcAft>
                <a:spcPts val="1200"/>
              </a:spcAft>
              <a:buFont typeface="Symbol" panose="05050102010706020507" pitchFamily="18" charset="2"/>
              <a:buChar char="¨"/>
            </a:pPr>
            <a:endPar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Text Box 4">
            <a:extLst>
              <a:ext uri="{FF2B5EF4-FFF2-40B4-BE49-F238E27FC236}">
                <a16:creationId xmlns:a16="http://schemas.microsoft.com/office/drawing/2014/main" id="{1FD2FA26-DB89-C04B-90A5-F6CF6497684C}"/>
              </a:ext>
            </a:extLst>
          </p:cNvPr>
          <p:cNvSpPr txBox="1">
            <a:spLocks noChangeArrowheads="1"/>
          </p:cNvSpPr>
          <p:nvPr/>
        </p:nvSpPr>
        <p:spPr bwMode="auto">
          <a:xfrm>
            <a:off x="530758" y="1093637"/>
            <a:ext cx="8042795" cy="9588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defRPr>
            </a:lvl9pPr>
          </a:lstStyle>
          <a:p>
            <a:pPr algn="ctr">
              <a:lnSpc>
                <a:spcPct val="90000"/>
              </a:lnSpc>
              <a:spcBef>
                <a:spcPct val="20000"/>
              </a:spcBef>
            </a:pPr>
            <a:r>
              <a:rPr lang="en-US" altLang="zh-CN" sz="2800" b="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Designing the Memory System to Support Caches</a:t>
            </a:r>
          </a:p>
          <a:p>
            <a:pPr algn="ctr">
              <a:lnSpc>
                <a:spcPct val="90000"/>
              </a:lnSpc>
              <a:spcBef>
                <a:spcPct val="20000"/>
              </a:spcBef>
            </a:pPr>
            <a:r>
              <a:rPr lang="zh-CN" altLang="en-US" sz="2800" b="1" dirty="0">
                <a:solidFill>
                  <a:srgbClr val="A50021"/>
                </a:solidFill>
                <a:latin typeface="Times New Roman" panose="02020603050405020304" pitchFamily="18" charset="0"/>
                <a:ea typeface="宋体" panose="02010600030101010101" pitchFamily="2" charset="-122"/>
                <a:cs typeface="Times New Roman" panose="02020603050405020304" pitchFamily="18" charset="0"/>
              </a:rPr>
              <a:t>设计存储系统来支持</a:t>
            </a:r>
            <a:r>
              <a:rPr lang="en-US" altLang="zh-CN" sz="2800" b="1" dirty="0">
                <a:solidFill>
                  <a:srgbClr val="A50021"/>
                </a:solidFill>
                <a:latin typeface="Times New Roman" panose="02020603050405020304" pitchFamily="18" charset="0"/>
                <a:ea typeface="宋体" panose="02010600030101010101" pitchFamily="2" charset="-122"/>
                <a:cs typeface="Times New Roman" panose="02020603050405020304" pitchFamily="18" charset="0"/>
              </a:rPr>
              <a:t>Cache</a:t>
            </a:r>
          </a:p>
        </p:txBody>
      </p:sp>
    </p:spTree>
    <p:extLst>
      <p:ext uri="{BB962C8B-B14F-4D97-AF65-F5344CB8AC3E}">
        <p14:creationId xmlns:p14="http://schemas.microsoft.com/office/powerpoint/2010/main" val="3476836221"/>
      </p:ext>
    </p:extLst>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6CE559-4DAF-C0B8-3788-F81002690F4A}"/>
            </a:ext>
          </a:extLst>
        </p:cNvPr>
        <p:cNvGrpSpPr/>
        <p:nvPr/>
      </p:nvGrpSpPr>
      <p:grpSpPr>
        <a:xfrm>
          <a:off x="0" y="0"/>
          <a:ext cx="0" cy="0"/>
          <a:chOff x="0" y="0"/>
          <a:chExt cx="0" cy="0"/>
        </a:xfrm>
      </p:grpSpPr>
      <p:sp>
        <p:nvSpPr>
          <p:cNvPr id="20482" name="Rectangle 2">
            <a:extLst>
              <a:ext uri="{FF2B5EF4-FFF2-40B4-BE49-F238E27FC236}">
                <a16:creationId xmlns:a16="http://schemas.microsoft.com/office/drawing/2014/main" id="{ABB9760F-0E39-31F0-CFD0-0519844ABB37}"/>
              </a:ext>
            </a:extLst>
          </p:cNvPr>
          <p:cNvSpPr>
            <a:spLocks noGrp="1" noChangeArrowheads="1"/>
          </p:cNvSpPr>
          <p:nvPr>
            <p:ph type="title"/>
          </p:nvPr>
        </p:nvSpPr>
        <p:spPr>
          <a:xfrm>
            <a:off x="201613" y="225425"/>
            <a:ext cx="4268797" cy="479747"/>
          </a:xfrm>
        </p:spPr>
        <p:txBody>
          <a:bodyPr/>
          <a:lstStyle/>
          <a:p>
            <a:r>
              <a:rPr lang="en-US" altLang="zh-CN" sz="3200" dirty="0">
                <a:solidFill>
                  <a:srgbClr val="800000"/>
                </a:solidFill>
                <a:latin typeface="Times New Roman" panose="02020603050405020304" pitchFamily="18" charset="0"/>
                <a:ea typeface="宋体" panose="02010600030101010101" pitchFamily="2" charset="-122"/>
              </a:rPr>
              <a:t>4.2 The Basic of Caches</a:t>
            </a:r>
          </a:p>
        </p:txBody>
      </p:sp>
      <p:grpSp>
        <p:nvGrpSpPr>
          <p:cNvPr id="20489" name="组合 15">
            <a:extLst>
              <a:ext uri="{FF2B5EF4-FFF2-40B4-BE49-F238E27FC236}">
                <a16:creationId xmlns:a16="http://schemas.microsoft.com/office/drawing/2014/main" id="{B600BF56-4CB0-40DF-9F43-8A90DA1D96AC}"/>
              </a:ext>
            </a:extLst>
          </p:cNvPr>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704836A8-F0DE-4FA1-4CB3-A1D1B7788B94}"/>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C6FA617-D7AA-364F-23F6-B85D7967F2AE}"/>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 name="矩形 11">
            <a:extLst>
              <a:ext uri="{FF2B5EF4-FFF2-40B4-BE49-F238E27FC236}">
                <a16:creationId xmlns:a16="http://schemas.microsoft.com/office/drawing/2014/main" id="{67CDBCA1-F035-C1E7-0EE7-648450107CEC}"/>
              </a:ext>
            </a:extLst>
          </p:cNvPr>
          <p:cNvSpPr/>
          <p:nvPr/>
        </p:nvSpPr>
        <p:spPr>
          <a:xfrm>
            <a:off x="124976" y="1124744"/>
            <a:ext cx="8690867" cy="1733808"/>
          </a:xfrm>
          <a:prstGeom prst="rect">
            <a:avLst/>
          </a:prstGeom>
        </p:spPr>
        <p:txBody>
          <a:bodyPr wrap="square">
            <a:spAutoFit/>
          </a:bodyPr>
          <a:lstStyle/>
          <a:p>
            <a:pPr marL="457200" indent="-457200" algn="just">
              <a:lnSpc>
                <a:spcPts val="2900"/>
              </a:lnSpc>
              <a:spcBef>
                <a:spcPts val="0"/>
              </a:spcBef>
              <a:spcAft>
                <a:spcPts val="1200"/>
              </a:spcAft>
              <a:buFont typeface="Symbol" panose="05050102010706020507" pitchFamily="18" charset="2"/>
              <a:buChar char="¨"/>
            </a:pPr>
            <a:r>
              <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Figure 4.13: </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The primary method of achieving higher memory bandwidth is to increase the physical or logical width of the memory system.</a:t>
            </a:r>
          </a:p>
          <a:p>
            <a:pPr marL="457200" indent="-457200" algn="just">
              <a:lnSpc>
                <a:spcPts val="2900"/>
              </a:lnSpc>
              <a:spcBef>
                <a:spcPts val="0"/>
              </a:spcBef>
              <a:spcAft>
                <a:spcPts val="1200"/>
              </a:spcAft>
              <a:buFont typeface="Symbol" panose="05050102010706020507" pitchFamily="18" charset="2"/>
              <a:buChar char="¨"/>
            </a:pPr>
            <a:endPar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 name="图片 1">
            <a:extLst>
              <a:ext uri="{FF2B5EF4-FFF2-40B4-BE49-F238E27FC236}">
                <a16:creationId xmlns:a16="http://schemas.microsoft.com/office/drawing/2014/main" id="{F5A38D9B-60D5-5B2D-BB8D-7C6FB21D8C3F}"/>
              </a:ext>
            </a:extLst>
          </p:cNvPr>
          <p:cNvPicPr>
            <a:picLocks noChangeAspect="1"/>
          </p:cNvPicPr>
          <p:nvPr/>
        </p:nvPicPr>
        <p:blipFill>
          <a:blip r:embed="rId3"/>
          <a:stretch>
            <a:fillRect/>
          </a:stretch>
        </p:blipFill>
        <p:spPr>
          <a:xfrm>
            <a:off x="1187624" y="2348880"/>
            <a:ext cx="7076628" cy="4372114"/>
          </a:xfrm>
          <a:prstGeom prst="rect">
            <a:avLst/>
          </a:prstGeom>
        </p:spPr>
      </p:pic>
      <p:sp>
        <p:nvSpPr>
          <p:cNvPr id="9" name="Text Box 8">
            <a:extLst>
              <a:ext uri="{FF2B5EF4-FFF2-40B4-BE49-F238E27FC236}">
                <a16:creationId xmlns:a16="http://schemas.microsoft.com/office/drawing/2014/main" id="{3FCABA15-BCC1-12C2-2D04-0D2F5AC64ACE}"/>
              </a:ext>
            </a:extLst>
          </p:cNvPr>
          <p:cNvSpPr txBox="1">
            <a:spLocks noChangeArrowheads="1"/>
          </p:cNvSpPr>
          <p:nvPr/>
        </p:nvSpPr>
        <p:spPr bwMode="auto">
          <a:xfrm>
            <a:off x="1940870" y="5426566"/>
            <a:ext cx="79028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defRPr>
            </a:lvl9pPr>
          </a:lstStyle>
          <a:p>
            <a:pPr>
              <a:spcBef>
                <a:spcPct val="50000"/>
              </a:spcBef>
            </a:pPr>
            <a:r>
              <a:rPr lang="en-US" altLang="zh-CN" b="1" dirty="0">
                <a:solidFill>
                  <a:schemeClr val="accent2"/>
                </a:solidFill>
                <a:ea typeface="宋体" panose="02010600030101010101" pitchFamily="2" charset="-122"/>
              </a:rPr>
              <a:t>1</a:t>
            </a:r>
            <a:r>
              <a:rPr lang="zh-CN" altLang="en-US" b="1" dirty="0">
                <a:solidFill>
                  <a:schemeClr val="accent2"/>
                </a:solidFill>
                <a:ea typeface="宋体" panose="02010600030101010101" pitchFamily="2" charset="-122"/>
              </a:rPr>
              <a:t>字宽</a:t>
            </a:r>
          </a:p>
        </p:txBody>
      </p:sp>
      <p:sp>
        <p:nvSpPr>
          <p:cNvPr id="10" name="Text Box 9">
            <a:extLst>
              <a:ext uri="{FF2B5EF4-FFF2-40B4-BE49-F238E27FC236}">
                <a16:creationId xmlns:a16="http://schemas.microsoft.com/office/drawing/2014/main" id="{8071BA30-B22D-656E-D1AB-A66F53278939}"/>
              </a:ext>
            </a:extLst>
          </p:cNvPr>
          <p:cNvSpPr txBox="1">
            <a:spLocks noChangeArrowheads="1"/>
          </p:cNvSpPr>
          <p:nvPr/>
        </p:nvSpPr>
        <p:spPr bwMode="auto">
          <a:xfrm>
            <a:off x="3599726" y="5426566"/>
            <a:ext cx="92813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defRPr>
            </a:lvl9pPr>
          </a:lstStyle>
          <a:p>
            <a:pPr>
              <a:spcBef>
                <a:spcPct val="50000"/>
              </a:spcBef>
            </a:pPr>
            <a:r>
              <a:rPr lang="zh-CN" altLang="en-US" b="1" dirty="0">
                <a:solidFill>
                  <a:schemeClr val="accent2"/>
                </a:solidFill>
                <a:ea typeface="宋体" panose="02010600030101010101" pitchFamily="2" charset="-122"/>
              </a:rPr>
              <a:t>宽存储</a:t>
            </a:r>
          </a:p>
        </p:txBody>
      </p:sp>
      <p:sp>
        <p:nvSpPr>
          <p:cNvPr id="11" name="Text Box 10">
            <a:extLst>
              <a:ext uri="{FF2B5EF4-FFF2-40B4-BE49-F238E27FC236}">
                <a16:creationId xmlns:a16="http://schemas.microsoft.com/office/drawing/2014/main" id="{BB06B6F9-1B53-7206-1316-CB5D8E9FD2E2}"/>
              </a:ext>
            </a:extLst>
          </p:cNvPr>
          <p:cNvSpPr txBox="1">
            <a:spLocks noChangeArrowheads="1"/>
          </p:cNvSpPr>
          <p:nvPr/>
        </p:nvSpPr>
        <p:spPr bwMode="auto">
          <a:xfrm>
            <a:off x="6012160" y="5426566"/>
            <a:ext cx="12375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defRPr>
            </a:lvl9pPr>
          </a:lstStyle>
          <a:p>
            <a:pPr>
              <a:spcBef>
                <a:spcPct val="50000"/>
              </a:spcBef>
            </a:pPr>
            <a:r>
              <a:rPr lang="zh-CN" altLang="en-US" b="1" dirty="0">
                <a:solidFill>
                  <a:schemeClr val="accent2"/>
                </a:solidFill>
                <a:ea typeface="宋体" panose="02010600030101010101" pitchFamily="2" charset="-122"/>
              </a:rPr>
              <a:t>交差存储</a:t>
            </a:r>
          </a:p>
        </p:txBody>
      </p:sp>
    </p:spTree>
    <p:extLst>
      <p:ext uri="{BB962C8B-B14F-4D97-AF65-F5344CB8AC3E}">
        <p14:creationId xmlns:p14="http://schemas.microsoft.com/office/powerpoint/2010/main" val="1207459106"/>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7846700"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4.3 Measuring and Improving Cache Performance</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124976" y="1124744"/>
            <a:ext cx="8690867" cy="4490973"/>
          </a:xfrm>
          <a:prstGeom prst="rect">
            <a:avLst/>
          </a:prstGeom>
        </p:spPr>
        <p:txBody>
          <a:bodyPr wrap="square">
            <a:spAutoFit/>
          </a:bodyPr>
          <a:lstStyle/>
          <a:p>
            <a:pPr marL="457200" indent="-457200" algn="just">
              <a:lnSpc>
                <a:spcPts val="2900"/>
              </a:lnSpc>
              <a:spcBef>
                <a:spcPts val="0"/>
              </a:spcBef>
              <a:spcAft>
                <a:spcPts val="1200"/>
              </a:spcAft>
              <a:buSzPct val="100000"/>
              <a:buFont typeface="Symbol" panose="05050102010706020507" pitchFamily="18" charset="2"/>
              <a:buChar char="¨"/>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Two different techniques for improving cache performance</a:t>
            </a:r>
          </a:p>
          <a:p>
            <a:pPr marL="914400" lvl="1" indent="-457200" algn="just">
              <a:lnSpc>
                <a:spcPts val="2900"/>
              </a:lnSpc>
              <a:spcBef>
                <a:spcPts val="0"/>
              </a:spcBef>
              <a:spcAft>
                <a:spcPts val="1200"/>
              </a:spcAft>
              <a:buSzPct val="50000"/>
              <a:buFont typeface="Wingdings" panose="05000000000000000000" pitchFamily="2" charset="2"/>
              <a:buChar char="Ø"/>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One focuses on </a:t>
            </a: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reducing the miss rate </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by reducing the probability that two different memory blocks will contend for the same cache location. </a:t>
            </a:r>
            <a:r>
              <a:rPr lang="zh-CN" altLang="en-US"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通过降低两个存储块竞争同一个</a:t>
            </a:r>
            <a:r>
              <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位置的概率来降低缺失率。</a:t>
            </a:r>
            <a:endPar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endParaRPr>
          </a:p>
          <a:p>
            <a:pPr marL="914400" lvl="1" indent="-457200" algn="just">
              <a:lnSpc>
                <a:spcPts val="2900"/>
              </a:lnSpc>
              <a:spcBef>
                <a:spcPts val="0"/>
              </a:spcBef>
              <a:spcAft>
                <a:spcPts val="1200"/>
              </a:spcAft>
              <a:buSzPct val="50000"/>
              <a:buFont typeface="Wingdings" panose="05000000000000000000" pitchFamily="2" charset="2"/>
              <a:buChar char="Ø"/>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The second technique </a:t>
            </a: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reduces the miss penalty </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by adding an additional level to the hierarchy (called multilevel caching) </a:t>
            </a:r>
            <a:r>
              <a:rPr lang="zh-CN" altLang="en-US"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通过向层次结构中再增加额外的层次来降低缺失惩罚</a:t>
            </a:r>
            <a:r>
              <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称为多级</a:t>
            </a:r>
            <a:r>
              <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矩形 1"/>
          <p:cNvSpPr/>
          <p:nvPr/>
        </p:nvSpPr>
        <p:spPr bwMode="auto">
          <a:xfrm>
            <a:off x="467544" y="1916832"/>
            <a:ext cx="8496944" cy="2088232"/>
          </a:xfrm>
          <a:prstGeom prst="rect">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0000" tIns="46800" rIns="90000" bIns="46800" numCol="1" rtlCol="0" anchor="t" anchorCtr="0" compatLnSpc="1">
            <a:spAutoFit/>
          </a:bodyPr>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400" b="1" i="0" u="none" strike="noStrike" cap="none" normalizeH="0" baseline="0">
              <a:ln>
                <a:noFill/>
              </a:ln>
              <a:solidFill>
                <a:schemeClr val="accent1"/>
              </a:solidFill>
              <a:effectLst/>
              <a:latin typeface="Arial" panose="020B0604020202020204" pitchFamily="34" charset="0"/>
            </a:endParaRPr>
          </a:p>
        </p:txBody>
      </p:sp>
    </p:spTree>
    <p:extLst>
      <p:ext uri="{BB962C8B-B14F-4D97-AF65-F5344CB8AC3E}">
        <p14:creationId xmlns:p14="http://schemas.microsoft.com/office/powerpoint/2010/main" val="40605290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2976777" cy="479747"/>
          </a:xfrm>
        </p:spPr>
        <p:txBody>
          <a:bodyPr/>
          <a:lstStyle/>
          <a:p>
            <a:r>
              <a:rPr lang="en-US" altLang="zh-CN" sz="3200" dirty="0">
                <a:solidFill>
                  <a:srgbClr val="800000"/>
                </a:solidFill>
                <a:latin typeface="Times New Roman" panose="02020603050405020304" pitchFamily="18" charset="0"/>
                <a:ea typeface="宋体" panose="02010600030101010101" pitchFamily="2" charset="-122"/>
              </a:rPr>
              <a:t>4.1 Introduction</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9" name="Text Box 19"/>
          <p:cNvSpPr txBox="1">
            <a:spLocks noChangeArrowheads="1"/>
          </p:cNvSpPr>
          <p:nvPr/>
        </p:nvSpPr>
        <p:spPr bwMode="auto">
          <a:xfrm>
            <a:off x="117978" y="980728"/>
            <a:ext cx="8774502" cy="5437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eaLnBrk="0" fontAlgn="base" hangingPunct="0">
              <a:spcBef>
                <a:spcPct val="0"/>
              </a:spcBef>
              <a:spcAft>
                <a:spcPct val="0"/>
              </a:spcAft>
              <a:defRPr sz="2400">
                <a:solidFill>
                  <a:schemeClr val="accent1"/>
                </a:solidFill>
                <a:latin typeface="Arial" panose="020B0604020202020204" pitchFamily="34" charset="0"/>
              </a:defRPr>
            </a:lvl6pPr>
            <a:lvl7pPr marL="2971800" indent="-228600" eaLnBrk="0" fontAlgn="base" hangingPunct="0">
              <a:spcBef>
                <a:spcPct val="0"/>
              </a:spcBef>
              <a:spcAft>
                <a:spcPct val="0"/>
              </a:spcAft>
              <a:defRPr sz="2400">
                <a:solidFill>
                  <a:schemeClr val="accent1"/>
                </a:solidFill>
                <a:latin typeface="Arial" panose="020B0604020202020204" pitchFamily="34" charset="0"/>
              </a:defRPr>
            </a:lvl7pPr>
            <a:lvl8pPr marL="3429000" indent="-228600" eaLnBrk="0" fontAlgn="base" hangingPunct="0">
              <a:spcBef>
                <a:spcPct val="0"/>
              </a:spcBef>
              <a:spcAft>
                <a:spcPct val="0"/>
              </a:spcAft>
              <a:defRPr sz="2400">
                <a:solidFill>
                  <a:schemeClr val="accent1"/>
                </a:solidFill>
                <a:latin typeface="Arial" panose="020B0604020202020204" pitchFamily="34" charset="0"/>
              </a:defRPr>
            </a:lvl8pPr>
            <a:lvl9pPr marL="3886200" indent="-228600" eaLnBrk="0" fontAlgn="base" hangingPunct="0">
              <a:spcBef>
                <a:spcPct val="0"/>
              </a:spcBef>
              <a:spcAft>
                <a:spcPct val="0"/>
              </a:spcAft>
              <a:defRPr sz="2400">
                <a:solidFill>
                  <a:schemeClr val="accent1"/>
                </a:solidFill>
                <a:latin typeface="Arial" panose="020B0604020202020204" pitchFamily="34" charset="0"/>
              </a:defRPr>
            </a:lvl9pPr>
          </a:lstStyle>
          <a:p>
            <a:pPr marL="457200" indent="-457200" algn="just">
              <a:spcBef>
                <a:spcPct val="20000"/>
              </a:spcBef>
              <a:buFont typeface="Symbol" panose="05050102010706020507" pitchFamily="18" charset="2"/>
              <a:buChar char="¨"/>
            </a:pPr>
            <a:r>
              <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Figure 4.1 </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Differences in cost and access time</a:t>
            </a:r>
          </a:p>
          <a:p>
            <a:pPr marL="457200" indent="-457200" algn="just">
              <a:spcBef>
                <a:spcPct val="20000"/>
              </a:spcBef>
              <a:buFont typeface="Symbol" panose="05050102010706020507" pitchFamily="18" charset="2"/>
              <a:buChar char="¨"/>
            </a:pPr>
            <a:endPar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457200" indent="-457200" algn="just">
              <a:spcBef>
                <a:spcPct val="20000"/>
              </a:spcBef>
              <a:buFont typeface="Symbol" panose="05050102010706020507" pitchFamily="18" charset="2"/>
              <a:buChar char="¨"/>
            </a:pPr>
            <a:endPar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457200" indent="-457200" algn="just">
              <a:spcBef>
                <a:spcPct val="20000"/>
              </a:spcBef>
              <a:buFont typeface="Symbol" panose="05050102010706020507" pitchFamily="18" charset="2"/>
              <a:buChar char="¨"/>
            </a:pPr>
            <a:endPar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457200" indent="-457200" algn="just">
              <a:spcBef>
                <a:spcPct val="20000"/>
              </a:spcBef>
              <a:buFont typeface="Symbol" panose="05050102010706020507" pitchFamily="18" charset="2"/>
              <a:buChar char="¨"/>
            </a:pPr>
            <a:endPar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457200" indent="-457200" algn="just">
              <a:spcBef>
                <a:spcPct val="20000"/>
              </a:spcBef>
              <a:buFont typeface="Symbol" panose="05050102010706020507" pitchFamily="18" charset="2"/>
              <a:buChar char="¨"/>
            </a:pPr>
            <a:endPar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marL="457200" indent="-457200" algn="just">
              <a:spcBef>
                <a:spcPct val="20000"/>
              </a:spcBef>
              <a:buFont typeface="Symbol" panose="05050102010706020507" pitchFamily="18" charset="2"/>
              <a:buChar char="¨"/>
            </a:pP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Goal: present user with as much as memory as is the cheapest technology, while providing access speed offered by the fastest memory. </a:t>
            </a:r>
            <a:r>
              <a:rPr lang="zh-CN" altLang="en-US"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给用户</a:t>
            </a:r>
            <a:r>
              <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最便宜的价格下尽量多的存储容量</a:t>
            </a:r>
            <a:r>
              <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以及最快的存储访问速度</a:t>
            </a:r>
          </a:p>
          <a:p>
            <a:pPr marL="457200" indent="-457200" algn="just">
              <a:spcBef>
                <a:spcPct val="20000"/>
              </a:spcBef>
              <a:buFont typeface="Symbol" panose="05050102010706020507" pitchFamily="18" charset="2"/>
              <a:buChar char="¨"/>
            </a:pPr>
            <a:endPar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4002887265"/>
              </p:ext>
            </p:extLst>
          </p:nvPr>
        </p:nvGraphicFramePr>
        <p:xfrm>
          <a:off x="1403648" y="1844824"/>
          <a:ext cx="6308205" cy="2016225"/>
        </p:xfrm>
        <a:graphic>
          <a:graphicData uri="http://schemas.openxmlformats.org/drawingml/2006/table">
            <a:tbl>
              <a:tblPr firstRow="1" bandRow="1">
                <a:tableStyleId>{5C22544A-7EE6-4342-B048-85BDC9FD1C3A}</a:tableStyleId>
              </a:tblPr>
              <a:tblGrid>
                <a:gridCol w="2102735">
                  <a:extLst>
                    <a:ext uri="{9D8B030D-6E8A-4147-A177-3AD203B41FA5}">
                      <a16:colId xmlns:a16="http://schemas.microsoft.com/office/drawing/2014/main" val="1117531192"/>
                    </a:ext>
                  </a:extLst>
                </a:gridCol>
                <a:gridCol w="2102735">
                  <a:extLst>
                    <a:ext uri="{9D8B030D-6E8A-4147-A177-3AD203B41FA5}">
                      <a16:colId xmlns:a16="http://schemas.microsoft.com/office/drawing/2014/main" val="737945617"/>
                    </a:ext>
                  </a:extLst>
                </a:gridCol>
                <a:gridCol w="2102735">
                  <a:extLst>
                    <a:ext uri="{9D8B030D-6E8A-4147-A177-3AD203B41FA5}">
                      <a16:colId xmlns:a16="http://schemas.microsoft.com/office/drawing/2014/main" val="3004980080"/>
                    </a:ext>
                  </a:extLst>
                </a:gridCol>
              </a:tblGrid>
              <a:tr h="747954">
                <a:tc>
                  <a:txBody>
                    <a:bodyPr/>
                    <a:lstStyle/>
                    <a:p>
                      <a:r>
                        <a:rPr lang="en-US" altLang="zh-CN" sz="2000" dirty="0">
                          <a:solidFill>
                            <a:schemeClr val="tx1"/>
                          </a:solidFill>
                        </a:rPr>
                        <a:t>Memory technology</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000" dirty="0">
                          <a:solidFill>
                            <a:schemeClr val="tx1"/>
                          </a:solidFill>
                        </a:rPr>
                        <a:t>Typical</a:t>
                      </a:r>
                      <a:r>
                        <a:rPr lang="en-US" altLang="zh-CN" sz="2000" baseline="0" dirty="0">
                          <a:solidFill>
                            <a:schemeClr val="tx1"/>
                          </a:solidFill>
                        </a:rPr>
                        <a:t> access time</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000" dirty="0">
                          <a:solidFill>
                            <a:schemeClr val="tx1"/>
                          </a:solidFill>
                        </a:rPr>
                        <a:t>$ per Mbyte</a:t>
                      </a:r>
                      <a:r>
                        <a:rPr lang="en-US" altLang="zh-CN" sz="2000" baseline="0" dirty="0">
                          <a:solidFill>
                            <a:schemeClr val="tx1"/>
                          </a:solidFill>
                        </a:rPr>
                        <a:t> in 1997</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22216554"/>
                  </a:ext>
                </a:extLst>
              </a:tr>
              <a:tr h="422757">
                <a:tc>
                  <a:txBody>
                    <a:bodyPr/>
                    <a:lstStyle/>
                    <a:p>
                      <a:r>
                        <a:rPr lang="en-US" altLang="zh-CN" sz="2000" dirty="0">
                          <a:solidFill>
                            <a:schemeClr val="tx1"/>
                          </a:solidFill>
                        </a:rPr>
                        <a:t>SRAM</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000" dirty="0">
                          <a:solidFill>
                            <a:schemeClr val="tx1"/>
                          </a:solidFill>
                        </a:rPr>
                        <a:t>5-25 ns</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000" dirty="0">
                          <a:solidFill>
                            <a:schemeClr val="tx1"/>
                          </a:solidFill>
                        </a:rPr>
                        <a:t>$100-$250</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86863620"/>
                  </a:ext>
                </a:extLst>
              </a:tr>
              <a:tr h="422757">
                <a:tc>
                  <a:txBody>
                    <a:bodyPr/>
                    <a:lstStyle/>
                    <a:p>
                      <a:r>
                        <a:rPr lang="en-US" altLang="zh-CN" sz="2000" dirty="0">
                          <a:solidFill>
                            <a:schemeClr val="tx1"/>
                          </a:solidFill>
                        </a:rPr>
                        <a:t>DRAM</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000" dirty="0">
                          <a:solidFill>
                            <a:schemeClr val="tx1"/>
                          </a:solidFill>
                        </a:rPr>
                        <a:t>60-120 ns</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000" dirty="0">
                          <a:solidFill>
                            <a:schemeClr val="tx1"/>
                          </a:solidFill>
                        </a:rPr>
                        <a:t>$5-$10</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31098784"/>
                  </a:ext>
                </a:extLst>
              </a:tr>
              <a:tr h="422757">
                <a:tc>
                  <a:txBody>
                    <a:bodyPr/>
                    <a:lstStyle/>
                    <a:p>
                      <a:r>
                        <a:rPr lang="en-US" altLang="zh-CN" sz="2000" dirty="0">
                          <a:solidFill>
                            <a:schemeClr val="tx1"/>
                          </a:solidFill>
                        </a:rPr>
                        <a:t>Magnetic</a:t>
                      </a:r>
                      <a:r>
                        <a:rPr lang="en-US" altLang="zh-CN" sz="2000" baseline="0" dirty="0">
                          <a:solidFill>
                            <a:schemeClr val="tx1"/>
                          </a:solidFill>
                        </a:rPr>
                        <a:t> disk</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000" dirty="0">
                          <a:solidFill>
                            <a:schemeClr val="tx1"/>
                          </a:solidFill>
                        </a:rPr>
                        <a:t>10-20 million ns</a:t>
                      </a:r>
                      <a:endParaRPr lang="zh-CN"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a:solidFill>
                            <a:schemeClr val="tx1"/>
                          </a:solidFill>
                          <a:ea typeface="宋体" panose="02010600030101010101" pitchFamily="2" charset="-122"/>
                        </a:rPr>
                        <a:t>$0.10-$0.20</a:t>
                      </a:r>
                      <a:endParaRPr lang="en-US" altLang="zh-CN" sz="2000" dirty="0">
                        <a:solidFill>
                          <a:schemeClr val="tx1"/>
                        </a:solidFill>
                        <a:ea typeface="宋体"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24823933"/>
                  </a:ext>
                </a:extLst>
              </a:tr>
            </a:tbl>
          </a:graphicData>
        </a:graphic>
      </p:graphicFrame>
    </p:spTree>
    <p:extLst>
      <p:ext uri="{BB962C8B-B14F-4D97-AF65-F5344CB8AC3E}">
        <p14:creationId xmlns:p14="http://schemas.microsoft.com/office/powerpoint/2010/main" val="5480693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7846700"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4.3 Measuring and Improving Cache Performance</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92043" y="2060848"/>
            <a:ext cx="8919964" cy="4337085"/>
          </a:xfrm>
          <a:prstGeom prst="rect">
            <a:avLst/>
          </a:prstGeom>
        </p:spPr>
        <p:txBody>
          <a:bodyPr wrap="square">
            <a:spAutoFit/>
          </a:bodyPr>
          <a:lstStyle/>
          <a:p>
            <a:pPr lvl="1" indent="-457200" algn="just">
              <a:lnSpc>
                <a:spcPts val="2900"/>
              </a:lnSpc>
              <a:spcBef>
                <a:spcPts val="0"/>
              </a:spcBef>
              <a:spcAft>
                <a:spcPts val="600"/>
              </a:spcAft>
              <a:buSzPct val="100000"/>
              <a:buFont typeface="Symbol" panose="05050102010706020507" pitchFamily="18" charset="2"/>
              <a:buChar char="¨"/>
            </a:pPr>
            <a:r>
              <a:rPr lang="en-US" altLang="zh-CN" i="1" u="sng"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Direct mapped (one extreme):</a:t>
            </a:r>
            <a:r>
              <a:rPr lang="en-US" altLang="zh-CN" i="1" u="sng"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where a block can be placed in exact one location in cache.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一个极端是直接映像</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一个块只能置于</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中一个位置</a:t>
            </a:r>
          </a:p>
          <a:p>
            <a:pPr lvl="1" indent="-457200" algn="just">
              <a:lnSpc>
                <a:spcPts val="2900"/>
              </a:lnSpc>
              <a:spcBef>
                <a:spcPts val="0"/>
              </a:spcBef>
              <a:spcAft>
                <a:spcPts val="600"/>
              </a:spcAft>
              <a:buSzPct val="100000"/>
              <a:buFont typeface="Symbol" panose="05050102010706020507" pitchFamily="18" charset="2"/>
              <a:buChar char="¨"/>
            </a:pPr>
            <a:r>
              <a:rPr lang="en-US" altLang="zh-CN" i="1" u="sng"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Fully associative (other extreme):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 block in memory may be associated with any entry in cache.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另一个极端是全相联</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存储器中的块可放置于</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中任何位置</a:t>
            </a:r>
          </a:p>
          <a:p>
            <a:pPr lvl="1" indent="457200" algn="just">
              <a:lnSpc>
                <a:spcPts val="2900"/>
              </a:lnSpc>
              <a:spcBef>
                <a:spcPts val="0"/>
              </a:spcBef>
              <a:spcAft>
                <a:spcPts val="0"/>
              </a:spcAft>
              <a:buSzPct val="50000"/>
              <a:buFont typeface="Wingdings" panose="05000000000000000000" pitchFamily="2" charset="2"/>
              <a:buChar char="Ø"/>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To find a block, must search all entries in cache. </a:t>
            </a:r>
          </a:p>
          <a:p>
            <a:pPr lvl="1" indent="457200" algn="just">
              <a:lnSpc>
                <a:spcPts val="2900"/>
              </a:lnSpc>
              <a:spcBef>
                <a:spcPts val="0"/>
              </a:spcBef>
              <a:spcAft>
                <a:spcPts val="0"/>
              </a:spcAft>
              <a:buSzPct val="50000"/>
              <a:buFont typeface="Wingdings" panose="05000000000000000000" pitchFamily="2" charset="2"/>
              <a:buChar char="Ø"/>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To make practical, it is done in parallel with a comparator associated with each cache entry. </a:t>
            </a:r>
          </a:p>
          <a:p>
            <a:pPr lvl="1" indent="457200" algn="just">
              <a:lnSpc>
                <a:spcPts val="2900"/>
              </a:lnSpc>
              <a:spcBef>
                <a:spcPts val="0"/>
              </a:spcBef>
              <a:spcAft>
                <a:spcPts val="0"/>
              </a:spcAft>
              <a:buSzPct val="50000"/>
              <a:buFont typeface="Wingdings" panose="05000000000000000000" pitchFamily="2" charset="2"/>
              <a:buChar char="Ø"/>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So, increase hardware cost, practical only for caches with small number of blocks.   </a:t>
            </a:r>
            <a:endPar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Text Box 4"/>
          <p:cNvSpPr txBox="1">
            <a:spLocks noChangeArrowheads="1"/>
          </p:cNvSpPr>
          <p:nvPr/>
        </p:nvSpPr>
        <p:spPr bwMode="auto">
          <a:xfrm>
            <a:off x="92305" y="1082136"/>
            <a:ext cx="8919702" cy="89473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000" tIns="46800" rIns="90000" bIns="46800">
            <a:spAutoFit/>
          </a:bodyPr>
          <a:lstStyle>
            <a:lvl1pPr>
              <a:defRPr sz="2400">
                <a:solidFill>
                  <a:schemeClr val="accent1"/>
                </a:solidFill>
                <a:latin typeface="Arial" panose="020B0604020202020204" pitchFamily="34" charset="0"/>
              </a:defRPr>
            </a:lvl1pPr>
            <a:lvl2pPr marL="742950" indent="-285750">
              <a:defRPr sz="2400">
                <a:solidFill>
                  <a:schemeClr val="accent1"/>
                </a:solidFill>
                <a:latin typeface="Arial" panose="020B0604020202020204" pitchFamily="34" charset="0"/>
              </a:defRPr>
            </a:lvl2pPr>
            <a:lvl3pPr marL="1143000" indent="-228600">
              <a:defRPr sz="2400">
                <a:solidFill>
                  <a:schemeClr val="accent1"/>
                </a:solidFill>
                <a:latin typeface="Arial" panose="020B0604020202020204" pitchFamily="34" charset="0"/>
              </a:defRPr>
            </a:lvl3pPr>
            <a:lvl4pPr marL="1600200" indent="-228600">
              <a:defRPr sz="2400">
                <a:solidFill>
                  <a:schemeClr val="accent1"/>
                </a:solidFill>
                <a:latin typeface="Arial" panose="020B0604020202020204" pitchFamily="34" charset="0"/>
              </a:defRPr>
            </a:lvl4pPr>
            <a:lvl5pPr marL="2057400" indent="-228600">
              <a:defRPr sz="2400">
                <a:solidFill>
                  <a:schemeClr val="accent1"/>
                </a:solidFill>
                <a:latin typeface="Arial" panose="020B0604020202020204" pitchFamily="34" charset="0"/>
              </a:defRPr>
            </a:lvl5pPr>
            <a:lvl6pPr marL="2514600" indent="-228600" algn="ctr" eaLnBrk="0" fontAlgn="base" hangingPunct="0">
              <a:spcBef>
                <a:spcPct val="0"/>
              </a:spcBef>
              <a:spcAft>
                <a:spcPct val="0"/>
              </a:spcAft>
              <a:defRPr sz="2400">
                <a:solidFill>
                  <a:schemeClr val="accent1"/>
                </a:solidFill>
                <a:latin typeface="Arial" panose="020B0604020202020204" pitchFamily="34" charset="0"/>
              </a:defRPr>
            </a:lvl6pPr>
            <a:lvl7pPr marL="2971800" indent="-228600" algn="ctr" eaLnBrk="0" fontAlgn="base" hangingPunct="0">
              <a:spcBef>
                <a:spcPct val="0"/>
              </a:spcBef>
              <a:spcAft>
                <a:spcPct val="0"/>
              </a:spcAft>
              <a:defRPr sz="2400">
                <a:solidFill>
                  <a:schemeClr val="accent1"/>
                </a:solidFill>
                <a:latin typeface="Arial" panose="020B0604020202020204" pitchFamily="34" charset="0"/>
              </a:defRPr>
            </a:lvl7pPr>
            <a:lvl8pPr marL="3429000" indent="-228600" algn="ctr" eaLnBrk="0" fontAlgn="base" hangingPunct="0">
              <a:spcBef>
                <a:spcPct val="0"/>
              </a:spcBef>
              <a:spcAft>
                <a:spcPct val="0"/>
              </a:spcAft>
              <a:defRPr sz="2400">
                <a:solidFill>
                  <a:schemeClr val="accent1"/>
                </a:solidFill>
                <a:latin typeface="Arial" panose="020B0604020202020204" pitchFamily="34" charset="0"/>
              </a:defRPr>
            </a:lvl8pPr>
            <a:lvl9pPr marL="3886200" indent="-228600" algn="ctr" eaLnBrk="0" fontAlgn="base" hangingPunct="0">
              <a:spcBef>
                <a:spcPct val="0"/>
              </a:spcBef>
              <a:spcAft>
                <a:spcPct val="0"/>
              </a:spcAft>
              <a:defRPr sz="2400">
                <a:solidFill>
                  <a:schemeClr val="accent1"/>
                </a:solidFill>
                <a:latin typeface="Arial" panose="020B0604020202020204" pitchFamily="34" charset="0"/>
              </a:defRPr>
            </a:lvl9pPr>
          </a:lstStyle>
          <a:p>
            <a:pPr algn="ctr">
              <a:spcBef>
                <a:spcPct val="30000"/>
              </a:spcBef>
            </a:pPr>
            <a:r>
              <a:rPr lang="en-US" altLang="zh-CN" sz="2600" b="1">
                <a:solidFill>
                  <a:schemeClr val="tx1"/>
                </a:solidFill>
                <a:latin typeface="Times New Roman" panose="02020603050405020304" pitchFamily="18" charset="0"/>
                <a:ea typeface="宋体" panose="02010600030101010101" pitchFamily="2" charset="-122"/>
                <a:cs typeface="Times New Roman" panose="02020603050405020304" pitchFamily="18" charset="0"/>
              </a:rPr>
              <a:t>Reducing Cache Misses by More Flexible Placement of Blocks      </a:t>
            </a:r>
            <a:r>
              <a:rPr lang="zh-CN" altLang="en-US" sz="2600" b="1">
                <a:solidFill>
                  <a:srgbClr val="A50021"/>
                </a:solidFill>
                <a:latin typeface="Times New Roman" panose="02020603050405020304" pitchFamily="18" charset="0"/>
                <a:ea typeface="宋体" panose="02010600030101010101" pitchFamily="2" charset="-122"/>
                <a:cs typeface="Times New Roman" panose="02020603050405020304" pitchFamily="18" charset="0"/>
              </a:rPr>
              <a:t>通过更灵活的块布局来降低</a:t>
            </a:r>
            <a:r>
              <a:rPr lang="en-US" altLang="zh-CN" sz="2600" b="1">
                <a:solidFill>
                  <a:srgbClr val="A50021"/>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sz="2600" b="1">
                <a:solidFill>
                  <a:srgbClr val="A50021"/>
                </a:solidFill>
                <a:latin typeface="Times New Roman" panose="02020603050405020304" pitchFamily="18" charset="0"/>
                <a:ea typeface="宋体" panose="02010600030101010101" pitchFamily="2" charset="-122"/>
                <a:cs typeface="Times New Roman" panose="02020603050405020304" pitchFamily="18" charset="0"/>
              </a:rPr>
              <a:t>缺失</a:t>
            </a:r>
          </a:p>
        </p:txBody>
      </p:sp>
    </p:spTree>
    <p:extLst>
      <p:ext uri="{BB962C8B-B14F-4D97-AF65-F5344CB8AC3E}">
        <p14:creationId xmlns:p14="http://schemas.microsoft.com/office/powerpoint/2010/main" val="17160738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7846700"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4.3 Measuring and Improving Cache Performance</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92043" y="1080706"/>
            <a:ext cx="8919964" cy="5003934"/>
          </a:xfrm>
          <a:prstGeom prst="rect">
            <a:avLst/>
          </a:prstGeom>
        </p:spPr>
        <p:txBody>
          <a:bodyPr wrap="square">
            <a:spAutoFit/>
          </a:bodyPr>
          <a:lstStyle/>
          <a:p>
            <a:pPr lvl="1" indent="-457200" algn="just">
              <a:lnSpc>
                <a:spcPts val="2900"/>
              </a:lnSpc>
              <a:spcBef>
                <a:spcPts val="0"/>
              </a:spcBef>
              <a:spcAft>
                <a:spcPts val="600"/>
              </a:spcAft>
              <a:buSzPct val="100000"/>
              <a:buFont typeface="Symbol" panose="05050102010706020507" pitchFamily="18" charset="2"/>
              <a:buChar char="¨"/>
            </a:pPr>
            <a:r>
              <a:rPr lang="en-US" altLang="zh-CN" i="1" u="sng"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Set associative (</a:t>
            </a:r>
            <a:r>
              <a:rPr lang="zh-CN" altLang="en-US" i="1" u="sng"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组相联</a:t>
            </a:r>
            <a:r>
              <a:rPr lang="en-US" altLang="zh-CN" i="1" u="sng"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there are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a fixed number of locations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least two) where each block can be placed.</a:t>
            </a:r>
          </a:p>
          <a:p>
            <a:pPr lvl="1" indent="457200" algn="just">
              <a:lnSpc>
                <a:spcPts val="2900"/>
              </a:lnSpc>
              <a:spcBef>
                <a:spcPts val="0"/>
              </a:spcBef>
              <a:spcAft>
                <a:spcPts val="0"/>
              </a:spcAft>
              <a:buSzPct val="50000"/>
              <a:buFont typeface="Wingdings" panose="05000000000000000000" pitchFamily="2" charset="2"/>
              <a:buChar char="Ø"/>
            </a:pP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n-way set-associative cache</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consists of a number of sets, each consists of n blocks. </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n-</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路组相联</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一些组</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每组</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n</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个块</a:t>
            </a:r>
          </a:p>
          <a:p>
            <a:pPr lvl="1" indent="457200" algn="just">
              <a:lnSpc>
                <a:spcPts val="2900"/>
              </a:lnSpc>
              <a:spcBef>
                <a:spcPts val="0"/>
              </a:spcBef>
              <a:spcAft>
                <a:spcPts val="0"/>
              </a:spcAft>
              <a:buSzPct val="50000"/>
              <a:buFont typeface="Wingdings" panose="05000000000000000000" pitchFamily="2" charset="2"/>
              <a:buChar char="Ø"/>
            </a:pP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Each block in memory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maps to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a unique set in cache</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given by the index field, and can be placed in any element of that set.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每个模块只能放到</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中唯一一组中</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但可放到该组的任何位置中</a:t>
            </a:r>
          </a:p>
          <a:p>
            <a:pPr lvl="1" indent="457200" algn="just">
              <a:lnSpc>
                <a:spcPts val="2900"/>
              </a:lnSpc>
              <a:spcBef>
                <a:spcPts val="0"/>
              </a:spcBef>
              <a:spcAft>
                <a:spcPts val="0"/>
              </a:spcAft>
              <a:buSzPct val="50000"/>
              <a:buFont typeface="Wingdings" panose="05000000000000000000" pitchFamily="2" charset="2"/>
              <a:buChar char="Ø"/>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So, is combination of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direct-mapped</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and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fully associative</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block directly mapped to a set, then all the blocks in the set are searched.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是直接映像和全相联的结合</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块直接映像到一组中</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然后搜索组中所有块 </a:t>
            </a:r>
            <a:endPar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endParaRPr>
          </a:p>
          <a:p>
            <a:pPr lvl="1" indent="457200" algn="just">
              <a:lnSpc>
                <a:spcPts val="2900"/>
              </a:lnSpc>
              <a:spcBef>
                <a:spcPts val="0"/>
              </a:spcBef>
              <a:spcAft>
                <a:spcPts val="0"/>
              </a:spcAft>
              <a:buSzPct val="50000"/>
              <a:buFont typeface="Wingdings" panose="05000000000000000000" pitchFamily="2" charset="2"/>
              <a:buChar char="Ø"/>
            </a:pPr>
            <a:endPar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2767738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7846700"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4.3 Measuring and Improving Cache Performance</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92043" y="1080706"/>
            <a:ext cx="8919964" cy="464230"/>
          </a:xfrm>
          <a:prstGeom prst="rect">
            <a:avLst/>
          </a:prstGeom>
        </p:spPr>
        <p:txBody>
          <a:bodyPr wrap="square">
            <a:spAutoFit/>
          </a:bodyPr>
          <a:lstStyle/>
          <a:p>
            <a:pPr lvl="1" indent="-457200" algn="just">
              <a:lnSpc>
                <a:spcPts val="2900"/>
              </a:lnSpc>
              <a:spcBef>
                <a:spcPts val="0"/>
              </a:spcBef>
              <a:spcAft>
                <a:spcPts val="600"/>
              </a:spcAft>
              <a:buSzPct val="100000"/>
              <a:buFont typeface="Symbol" panose="05050102010706020507" pitchFamily="18" charset="2"/>
              <a:buChar char="¨"/>
            </a:pPr>
            <a:r>
              <a:rPr lang="en-US" altLang="zh-CN" i="1" u="sng"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Direct mapped (one extreme)</a:t>
            </a:r>
            <a:endPar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529" t="6951" r="1" b="4850"/>
          <a:stretch/>
        </p:blipFill>
        <p:spPr bwMode="auto">
          <a:xfrm>
            <a:off x="655879" y="1652503"/>
            <a:ext cx="7792292" cy="4903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93923605"/>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7846700"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4.3 Measuring and Improving Cache Performance</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92043" y="1080706"/>
            <a:ext cx="8919964" cy="443391"/>
          </a:xfrm>
          <a:prstGeom prst="rect">
            <a:avLst/>
          </a:prstGeom>
        </p:spPr>
        <p:txBody>
          <a:bodyPr wrap="square">
            <a:spAutoFit/>
          </a:bodyPr>
          <a:lstStyle/>
          <a:p>
            <a:pPr lvl="1" indent="-457200" algn="just">
              <a:lnSpc>
                <a:spcPts val="2900"/>
              </a:lnSpc>
              <a:spcBef>
                <a:spcPts val="0"/>
              </a:spcBef>
              <a:spcAft>
                <a:spcPts val="600"/>
              </a:spcAft>
              <a:buSzPct val="100000"/>
              <a:buFont typeface="Symbol" panose="05050102010706020507" pitchFamily="18" charset="2"/>
              <a:buChar char="¨"/>
            </a:pPr>
            <a:r>
              <a:rPr lang="en-US" altLang="zh-CN" i="1" u="sng"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Fully associative (other extreme)</a:t>
            </a:r>
            <a:endPar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9"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6256"/>
          <a:stretch/>
        </p:blipFill>
        <p:spPr bwMode="auto">
          <a:xfrm>
            <a:off x="1475656" y="1629333"/>
            <a:ext cx="6155855" cy="4982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7097794"/>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7846700"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4.3 Measuring and Improving Cache Performance</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92043" y="1080706"/>
            <a:ext cx="8919964" cy="443391"/>
          </a:xfrm>
          <a:prstGeom prst="rect">
            <a:avLst/>
          </a:prstGeom>
        </p:spPr>
        <p:txBody>
          <a:bodyPr wrap="square">
            <a:spAutoFit/>
          </a:bodyPr>
          <a:lstStyle/>
          <a:p>
            <a:pPr lvl="1" indent="-457200" algn="just">
              <a:lnSpc>
                <a:spcPts val="2900"/>
              </a:lnSpc>
              <a:spcBef>
                <a:spcPts val="0"/>
              </a:spcBef>
              <a:spcAft>
                <a:spcPts val="600"/>
              </a:spcAft>
              <a:buSzPct val="100000"/>
              <a:buFont typeface="Symbol" panose="05050102010706020507" pitchFamily="18" charset="2"/>
              <a:buChar char="¨"/>
            </a:pPr>
            <a:r>
              <a:rPr lang="en-US" altLang="zh-CN" i="1" u="sng"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Set associative</a:t>
            </a:r>
            <a:endPar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1626881"/>
            <a:ext cx="6418008" cy="5101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3339817"/>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7846700"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4.3 Measuring and Improving Cache Performance</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92043" y="1080706"/>
            <a:ext cx="8919964" cy="443391"/>
          </a:xfrm>
          <a:prstGeom prst="rect">
            <a:avLst/>
          </a:prstGeom>
        </p:spPr>
        <p:txBody>
          <a:bodyPr wrap="square">
            <a:spAutoFit/>
          </a:bodyPr>
          <a:lstStyle/>
          <a:p>
            <a:pPr lvl="1" indent="-457200" algn="just">
              <a:lnSpc>
                <a:spcPts val="2900"/>
              </a:lnSpc>
              <a:spcBef>
                <a:spcPts val="0"/>
              </a:spcBef>
              <a:spcAft>
                <a:spcPts val="600"/>
              </a:spcAft>
              <a:buSzPct val="100000"/>
              <a:buFont typeface="Symbol" panose="05050102010706020507" pitchFamily="18" charset="2"/>
              <a:buChar char="¨"/>
            </a:pPr>
            <a:r>
              <a:rPr lang="en-US" altLang="zh-CN" i="1" u="sng"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Set associative</a:t>
            </a:r>
            <a:endPar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0049" y="1511115"/>
            <a:ext cx="6948264" cy="5213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1770438"/>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7846700"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4.3 Measuring and Improving Cache Performance</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92043" y="1080706"/>
            <a:ext cx="8919964" cy="6055504"/>
          </a:xfrm>
          <a:prstGeom prst="rect">
            <a:avLst/>
          </a:prstGeom>
        </p:spPr>
        <p:txBody>
          <a:bodyPr wrap="square">
            <a:spAutoFit/>
          </a:bodyPr>
          <a:lstStyle/>
          <a:p>
            <a:pPr lvl="1" indent="-457200" algn="just">
              <a:lnSpc>
                <a:spcPts val="2900"/>
              </a:lnSpc>
              <a:spcBef>
                <a:spcPts val="0"/>
              </a:spcBef>
              <a:spcAft>
                <a:spcPts val="600"/>
              </a:spcAft>
              <a:buSzPct val="100000"/>
              <a:buFont typeface="Symbol" panose="05050102010706020507" pitchFamily="18" charset="2"/>
              <a:buChar char="¨"/>
            </a:pPr>
            <a:r>
              <a:rPr lang="en-US" altLang="zh-CN" sz="280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A memory block calculated</a:t>
            </a:r>
            <a: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lvl="1" indent="457200" algn="just">
              <a:lnSpc>
                <a:spcPts val="2900"/>
              </a:lnSpc>
              <a:spcBef>
                <a:spcPts val="0"/>
              </a:spcBef>
              <a:spcAft>
                <a:spcPts val="0"/>
              </a:spcAft>
              <a:buSzPct val="50000"/>
              <a:buFont typeface="Wingdings" panose="05000000000000000000" pitchFamily="2" charset="2"/>
              <a:buChar char="Ø"/>
            </a:pPr>
            <a:r>
              <a:rPr lang="en-US" altLang="zh-CN" sz="2800" i="1" u="sng"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Direct-mapped cache:  </a:t>
            </a:r>
            <a:r>
              <a:rPr lang="zh-CN" altLang="en-US" sz="2800" i="1" u="sng"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直接映像</a:t>
            </a:r>
          </a:p>
          <a:p>
            <a:pPr lvl="1" algn="ctr">
              <a:lnSpc>
                <a:spcPts val="2900"/>
              </a:lnSpc>
              <a:spcBef>
                <a:spcPts val="0"/>
              </a:spcBef>
              <a:spcAft>
                <a:spcPts val="0"/>
              </a:spcAft>
              <a:buSzPct val="50000"/>
            </a:pP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(Block number) modulo (Number of cache blocks)</a:t>
            </a:r>
          </a:p>
          <a:p>
            <a:pPr lvl="1" algn="ctr">
              <a:lnSpc>
                <a:spcPts val="2900"/>
              </a:lnSpc>
              <a:spcBef>
                <a:spcPts val="0"/>
              </a:spcBef>
              <a:spcAft>
                <a:spcPts val="1200"/>
              </a:spcAft>
              <a:buSzPct val="50000"/>
            </a:pP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块号</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modulo (cache</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中</a:t>
            </a:r>
            <a:r>
              <a:rPr lang="zh-CN" altLang="en-US" dirty="0">
                <a:solidFill>
                  <a:schemeClr val="accent2"/>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rPr>
              <a:t>块数</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p>
          <a:p>
            <a:pPr lvl="1" indent="457200" algn="just">
              <a:lnSpc>
                <a:spcPts val="2900"/>
              </a:lnSpc>
              <a:spcBef>
                <a:spcPts val="0"/>
              </a:spcBef>
              <a:spcAft>
                <a:spcPts val="0"/>
              </a:spcAft>
              <a:buSzPct val="50000"/>
              <a:buFont typeface="Wingdings" panose="05000000000000000000" pitchFamily="2" charset="2"/>
              <a:buChar char="Ø"/>
            </a:pPr>
            <a:r>
              <a:rPr lang="en-US" altLang="zh-CN" sz="2800" i="1" u="sng"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Set-associative cache:   </a:t>
            </a:r>
            <a:r>
              <a:rPr lang="zh-CN" altLang="en-US" sz="2800" i="1" u="sng"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组相联</a:t>
            </a:r>
          </a:p>
          <a:p>
            <a:pPr lvl="1" algn="just">
              <a:lnSpc>
                <a:spcPts val="2900"/>
              </a:lnSpc>
              <a:spcBef>
                <a:spcPts val="0"/>
              </a:spcBef>
              <a:spcAft>
                <a:spcPts val="0"/>
              </a:spcAft>
              <a:buSzPct val="50000"/>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the set is given by:</a:t>
            </a:r>
          </a:p>
          <a:p>
            <a:pPr lvl="1" algn="ctr">
              <a:lnSpc>
                <a:spcPts val="2900"/>
              </a:lnSpc>
              <a:spcBef>
                <a:spcPts val="0"/>
              </a:spcBef>
              <a:spcAft>
                <a:spcPts val="0"/>
              </a:spcAft>
              <a:buSzPct val="50000"/>
            </a:pP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(Block number) modulo (Number of sets in cache)</a:t>
            </a:r>
          </a:p>
          <a:p>
            <a:pPr lvl="1" algn="ctr">
              <a:lnSpc>
                <a:spcPts val="2900"/>
              </a:lnSpc>
              <a:spcBef>
                <a:spcPts val="0"/>
              </a:spcBef>
              <a:spcAft>
                <a:spcPts val="0"/>
              </a:spcAft>
              <a:buSzPct val="50000"/>
            </a:pP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块号</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modulo (cache</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中</a:t>
            </a:r>
            <a:r>
              <a:rPr lang="zh-CN" altLang="en-US" dirty="0">
                <a:solidFill>
                  <a:schemeClr val="accent2"/>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rPr>
              <a:t>组数</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p>
          <a:p>
            <a:pPr marL="800100" lvl="1" indent="-342900">
              <a:lnSpc>
                <a:spcPts val="2900"/>
              </a:lnSpc>
              <a:spcBef>
                <a:spcPts val="0"/>
              </a:spcBef>
              <a:spcAft>
                <a:spcPts val="0"/>
              </a:spcAft>
              <a:buClrTx/>
              <a:buSzPct val="50000"/>
              <a:buFont typeface="Arial" panose="020B0604020202020204" pitchFamily="34" charset="0"/>
              <a:buChar char="•"/>
            </a:pPr>
            <a:r>
              <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若主存第 </a:t>
            </a:r>
            <a:r>
              <a:rPr lang="en-US" altLang="zh-CN"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块映象到第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k </a:t>
            </a:r>
            <a:r>
              <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组，则</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a:p>
            <a:pPr lvl="1" algn="ctr">
              <a:lnSpc>
                <a:spcPts val="2900"/>
              </a:lnSpc>
              <a:spcBef>
                <a:spcPts val="0"/>
              </a:spcBef>
              <a:spcAft>
                <a:spcPts val="0"/>
              </a:spcAft>
              <a:buClrTx/>
              <a:buSzPct val="50000"/>
              <a:buFontTx/>
              <a:buNone/>
            </a:pP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k</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dirty="0" err="1">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mod</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G</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G</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为</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Cache</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的组数）</a:t>
            </a:r>
            <a:endPar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endParaRPr>
          </a:p>
          <a:p>
            <a:pPr marL="800100" lvl="1" indent="-342900">
              <a:lnSpc>
                <a:spcPts val="2900"/>
              </a:lnSpc>
              <a:spcBef>
                <a:spcPts val="0"/>
              </a:spcBef>
              <a:spcAft>
                <a:spcPts val="0"/>
              </a:spcAft>
              <a:buClrTx/>
              <a:buSzPct val="50000"/>
              <a:buFont typeface="Arial" panose="020B0604020202020204" pitchFamily="34" charset="0"/>
              <a:buChar char="•"/>
            </a:pPr>
            <a:r>
              <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设</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G</a:t>
            </a:r>
            <a:r>
              <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baseline="300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g</a:t>
            </a:r>
            <a:r>
              <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，则当表示为二进制数时，</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k </a:t>
            </a:r>
            <a:r>
              <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就是 </a:t>
            </a:r>
            <a:r>
              <a:rPr lang="en-US" altLang="zh-CN"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i</a:t>
            </a:r>
            <a:r>
              <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的低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g </a:t>
            </a:r>
            <a:r>
              <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位</a:t>
            </a:r>
            <a:endPar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lvl="1" algn="just">
              <a:lnSpc>
                <a:spcPts val="2900"/>
              </a:lnSpc>
              <a:spcBef>
                <a:spcPts val="0"/>
              </a:spcBef>
              <a:spcAft>
                <a:spcPts val="1200"/>
              </a:spcAft>
              <a:buSzPct val="50000"/>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then all elements of the set are searched. </a:t>
            </a:r>
            <a:endParaRPr lang="zh-CN" altLang="en-US" dirty="0">
              <a:solidFill>
                <a:srgbClr val="800000"/>
              </a:solidFill>
              <a:latin typeface="Times New Roman" panose="02020603050405020304" pitchFamily="18" charset="0"/>
              <a:ea typeface="宋体" panose="02010600030101010101" pitchFamily="2" charset="-122"/>
              <a:cs typeface="Times New Roman" panose="02020603050405020304" pitchFamily="18" charset="0"/>
            </a:endParaRPr>
          </a:p>
          <a:p>
            <a:pPr lvl="1" indent="457200" algn="just">
              <a:lnSpc>
                <a:spcPts val="2900"/>
              </a:lnSpc>
              <a:spcBef>
                <a:spcPts val="0"/>
              </a:spcBef>
              <a:spcAft>
                <a:spcPts val="0"/>
              </a:spcAft>
              <a:buSzPct val="50000"/>
              <a:buFont typeface="Wingdings" panose="05000000000000000000" pitchFamily="2" charset="2"/>
              <a:buChar char="Ø"/>
            </a:pPr>
            <a:r>
              <a:rPr lang="en-US" altLang="zh-CN" sz="2800" i="1" u="sng"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Fully associative cache:  </a:t>
            </a:r>
            <a:r>
              <a:rPr lang="zh-CN" altLang="en-US" sz="2800" i="1" u="sng"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全相联</a:t>
            </a:r>
          </a:p>
          <a:p>
            <a:pPr lvl="1" algn="just">
              <a:lnSpc>
                <a:spcPts val="2900"/>
              </a:lnSpc>
              <a:spcBef>
                <a:spcPts val="0"/>
              </a:spcBef>
              <a:spcAft>
                <a:spcPts val="0"/>
              </a:spcAft>
              <a:buSzPct val="50000"/>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all the blocks in cache must be searched.  </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lvl="1" indent="457200" algn="just">
              <a:lnSpc>
                <a:spcPts val="2900"/>
              </a:lnSpc>
              <a:spcBef>
                <a:spcPts val="0"/>
              </a:spcBef>
              <a:spcAft>
                <a:spcPts val="0"/>
              </a:spcAft>
              <a:buSzPct val="50000"/>
              <a:buFont typeface="Wingdings" panose="05000000000000000000" pitchFamily="2" charset="2"/>
              <a:buChar char="Ø"/>
            </a:pPr>
            <a:endPar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1695668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7846700"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4.3 Measuring and Improving Cache Performance</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92043" y="1080706"/>
            <a:ext cx="8919964" cy="1656864"/>
          </a:xfrm>
          <a:prstGeom prst="rect">
            <a:avLst/>
          </a:prstGeom>
        </p:spPr>
        <p:txBody>
          <a:bodyPr wrap="square">
            <a:spAutoFit/>
          </a:bodyPr>
          <a:lstStyle/>
          <a:p>
            <a:pPr lvl="1" indent="-457200" algn="just">
              <a:lnSpc>
                <a:spcPts val="2900"/>
              </a:lnSpc>
              <a:spcBef>
                <a:spcPts val="0"/>
              </a:spcBef>
              <a:spcAft>
                <a:spcPts val="600"/>
              </a:spcAft>
              <a:buSzPct val="100000"/>
              <a:buFont typeface="Symbol" panose="05050102010706020507" pitchFamily="18" charset="2"/>
              <a:buChar char="¨"/>
            </a:pP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Figure 4.14: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The location of a memory block whose address is 12 in a cache. With eight blocks varies for direct-mapped, set associative, and fully associative placement </a:t>
            </a: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lvl="1" indent="457200" algn="just">
              <a:lnSpc>
                <a:spcPts val="2900"/>
              </a:lnSpc>
              <a:spcBef>
                <a:spcPts val="0"/>
              </a:spcBef>
              <a:spcAft>
                <a:spcPts val="0"/>
              </a:spcAft>
              <a:buSzPct val="50000"/>
              <a:buFont typeface="Wingdings" panose="05000000000000000000" pitchFamily="2" charset="2"/>
              <a:buChar char="Ø"/>
            </a:pPr>
            <a:endPar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3" name="图片 2"/>
          <p:cNvPicPr>
            <a:picLocks noChangeAspect="1"/>
          </p:cNvPicPr>
          <p:nvPr/>
        </p:nvPicPr>
        <p:blipFill rotWithShape="1">
          <a:blip r:embed="rId3"/>
          <a:srcRect t="4781"/>
          <a:stretch/>
        </p:blipFill>
        <p:spPr>
          <a:xfrm>
            <a:off x="611560" y="2348880"/>
            <a:ext cx="8136904" cy="4379892"/>
          </a:xfrm>
          <a:prstGeom prst="rect">
            <a:avLst/>
          </a:prstGeom>
        </p:spPr>
      </p:pic>
    </p:spTree>
    <p:extLst>
      <p:ext uri="{BB962C8B-B14F-4D97-AF65-F5344CB8AC3E}">
        <p14:creationId xmlns:p14="http://schemas.microsoft.com/office/powerpoint/2010/main" val="1970956968"/>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7846700"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4.3 Measuring and Improving Cache Performance</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92043" y="1080706"/>
            <a:ext cx="8919964" cy="4260141"/>
          </a:xfrm>
          <a:prstGeom prst="rect">
            <a:avLst/>
          </a:prstGeom>
        </p:spPr>
        <p:txBody>
          <a:bodyPr wrap="square">
            <a:spAutoFit/>
          </a:bodyPr>
          <a:lstStyle/>
          <a:p>
            <a:pPr lvl="1" indent="-457200" algn="just">
              <a:lnSpc>
                <a:spcPts val="2900"/>
              </a:lnSpc>
              <a:spcBef>
                <a:spcPts val="0"/>
              </a:spcBef>
              <a:spcAft>
                <a:spcPts val="600"/>
              </a:spcAft>
              <a:buSzPct val="100000"/>
              <a:buFont typeface="Symbol" panose="05050102010706020507" pitchFamily="18" charset="2"/>
              <a:buChar char="¨"/>
            </a:pPr>
            <a:r>
              <a:rPr lang="en-US" altLang="zh-CN" sz="280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Comparisons:</a:t>
            </a:r>
          </a:p>
          <a:p>
            <a:pPr lvl="1" indent="-457200" algn="just">
              <a:lnSpc>
                <a:spcPts val="2700"/>
              </a:lnSpc>
              <a:spcBef>
                <a:spcPts val="0"/>
              </a:spcBef>
              <a:spcAft>
                <a:spcPts val="600"/>
              </a:spcAft>
              <a:buSzPct val="100000"/>
              <a:buFont typeface="Symbol" panose="05050102010706020507" pitchFamily="18" charset="2"/>
              <a:buChar char="¨"/>
            </a:pP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We can think of every block placement strategy as a variation on set associativity.  </a:t>
            </a:r>
          </a:p>
          <a:p>
            <a:pPr lvl="1" indent="-457200" algn="just">
              <a:lnSpc>
                <a:spcPts val="2700"/>
              </a:lnSpc>
              <a:spcBef>
                <a:spcPts val="0"/>
              </a:spcBef>
              <a:spcAft>
                <a:spcPts val="600"/>
              </a:spcAft>
              <a:buSzPct val="100000"/>
              <a:buFont typeface="Symbol" panose="05050102010706020507" pitchFamily="18" charset="2"/>
              <a:buChar char="¨"/>
            </a:pP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A direct-mapped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cache is simply a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one-way set associative cache</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each cache entry holds one block and forms a set with one element. </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直接映像就是</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路组相联</a:t>
            </a:r>
            <a:endPar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pPr lvl="1" indent="-457200" algn="just">
              <a:lnSpc>
                <a:spcPts val="2700"/>
              </a:lnSpc>
              <a:spcBef>
                <a:spcPts val="0"/>
              </a:spcBef>
              <a:spcAft>
                <a:spcPts val="600"/>
              </a:spcAft>
              <a:buSzPct val="100000"/>
              <a:buFont typeface="Symbol" panose="05050102010706020507" pitchFamily="18" charset="2"/>
              <a:buChar char="¨"/>
            </a:pP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A fully associative cache with m entries</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is simply an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m-way set associative cache</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it has one set with m blocks ,and an entry can reside in any block within that set. </a:t>
            </a:r>
            <a:r>
              <a:rPr lang="zh-CN" altLang="en-US" dirty="0">
                <a:solidFill>
                  <a:schemeClr val="accent2"/>
                </a:solidFill>
                <a:ea typeface="宋体" panose="02010600030101010101" pitchFamily="2" charset="-122"/>
                <a:sym typeface="Symbol" panose="05050102010706020507" pitchFamily="18" charset="2"/>
              </a:rPr>
              <a:t>带</a:t>
            </a:r>
            <a:r>
              <a:rPr lang="en-US" altLang="zh-CN" dirty="0">
                <a:solidFill>
                  <a:schemeClr val="accent2"/>
                </a:solidFill>
                <a:ea typeface="宋体" panose="02010600030101010101" pitchFamily="2" charset="-122"/>
                <a:sym typeface="Symbol" panose="05050102010706020507" pitchFamily="18" charset="2"/>
              </a:rPr>
              <a:t>m</a:t>
            </a:r>
            <a:r>
              <a:rPr lang="zh-CN" altLang="en-US" dirty="0">
                <a:solidFill>
                  <a:schemeClr val="accent2"/>
                </a:solidFill>
                <a:ea typeface="宋体" panose="02010600030101010101" pitchFamily="2" charset="-122"/>
                <a:sym typeface="Symbol" panose="05050102010706020507" pitchFamily="18" charset="2"/>
              </a:rPr>
              <a:t>个位置的全相联就是</a:t>
            </a:r>
            <a:r>
              <a:rPr lang="en-US" altLang="zh-CN" dirty="0">
                <a:solidFill>
                  <a:schemeClr val="accent2"/>
                </a:solidFill>
                <a:ea typeface="宋体" panose="02010600030101010101" pitchFamily="2" charset="-122"/>
                <a:sym typeface="Symbol" panose="05050102010706020507" pitchFamily="18" charset="2"/>
              </a:rPr>
              <a:t>m-</a:t>
            </a:r>
            <a:r>
              <a:rPr lang="zh-CN" altLang="en-US" dirty="0">
                <a:solidFill>
                  <a:schemeClr val="accent2"/>
                </a:solidFill>
                <a:ea typeface="宋体" panose="02010600030101010101" pitchFamily="2" charset="-122"/>
                <a:sym typeface="Symbol" panose="05050102010706020507" pitchFamily="18" charset="2"/>
              </a:rPr>
              <a:t>路组相联</a:t>
            </a:r>
          </a:p>
          <a:p>
            <a:pPr lvl="1" indent="-457200" algn="just">
              <a:lnSpc>
                <a:spcPts val="2900"/>
              </a:lnSpc>
              <a:spcBef>
                <a:spcPts val="0"/>
              </a:spcBef>
              <a:spcAft>
                <a:spcPts val="600"/>
              </a:spcAft>
              <a:buSzPct val="100000"/>
              <a:buFont typeface="Symbol" panose="05050102010706020507" pitchFamily="18" charset="2"/>
              <a:buChar char="¨"/>
            </a:pPr>
            <a:endParaRPr lang="zh-CN" altLang="en-US"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2" name="组合 1"/>
          <p:cNvGrpSpPr/>
          <p:nvPr/>
        </p:nvGrpSpPr>
        <p:grpSpPr>
          <a:xfrm>
            <a:off x="1265312" y="4808562"/>
            <a:ext cx="6629400" cy="1885950"/>
            <a:chOff x="1265312" y="4808562"/>
            <a:chExt cx="6629400" cy="1885950"/>
          </a:xfrm>
        </p:grpSpPr>
        <p:sp>
          <p:nvSpPr>
            <p:cNvPr id="8" name="Rectangle 9"/>
            <p:cNvSpPr>
              <a:spLocks noChangeArrowheads="1"/>
            </p:cNvSpPr>
            <p:nvPr/>
          </p:nvSpPr>
          <p:spPr bwMode="auto">
            <a:xfrm>
              <a:off x="1265312" y="4846662"/>
              <a:ext cx="6629400" cy="1828800"/>
            </a:xfrm>
            <a:prstGeom prst="rect">
              <a:avLst/>
            </a:prstGeom>
            <a:solidFill>
              <a:srgbClr val="FEF3C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Font typeface="Wingdings" panose="05000000000000000000" pitchFamily="2" charset="2"/>
                <a:buChar char="o"/>
                <a:defRPr sz="2400" b="1">
                  <a:solidFill>
                    <a:srgbClr val="003366"/>
                  </a:solidFill>
                  <a:latin typeface="Verdana" panose="020B0604030504040204" pitchFamily="34" charset="0"/>
                  <a:ea typeface="华文中宋" panose="02010600040101010101" pitchFamily="2" charset="-122"/>
                </a:defRPr>
              </a:lvl1pPr>
              <a:lvl2pPr marL="742950" indent="-285750">
                <a:spcBef>
                  <a:spcPct val="20000"/>
                </a:spcBef>
                <a:buClr>
                  <a:schemeClr val="accent2"/>
                </a:buClr>
                <a:buFont typeface="Wingdings" panose="05000000000000000000" pitchFamily="2" charset="2"/>
                <a:buChar char="n"/>
                <a:defRPr sz="2400" b="1">
                  <a:solidFill>
                    <a:srgbClr val="003366"/>
                  </a:solidFill>
                  <a:latin typeface="Verdana" panose="020B0604030504040204" pitchFamily="34" charset="0"/>
                  <a:ea typeface="华文中宋" panose="02010600040101010101" pitchFamily="2" charset="-122"/>
                </a:defRPr>
              </a:lvl2pPr>
              <a:lvl3pPr marL="1143000" indent="-228600">
                <a:spcBef>
                  <a:spcPct val="20000"/>
                </a:spcBef>
                <a:buClr>
                  <a:schemeClr val="accent2"/>
                </a:buClr>
                <a:buFont typeface="Wingdings" panose="05000000000000000000" pitchFamily="2" charset="2"/>
                <a:buChar char="o"/>
                <a:defRPr sz="2400" b="1">
                  <a:solidFill>
                    <a:srgbClr val="003366"/>
                  </a:solidFill>
                  <a:latin typeface="Verdana" panose="020B0604030504040204" pitchFamily="34" charset="0"/>
                  <a:ea typeface="华文中宋" panose="02010600040101010101" pitchFamily="2" charset="-122"/>
                </a:defRPr>
              </a:lvl3pPr>
              <a:lvl4pPr marL="1600200" indent="-228600">
                <a:spcBef>
                  <a:spcPct val="20000"/>
                </a:spcBef>
                <a:buClr>
                  <a:schemeClr val="accent2"/>
                </a:buClr>
                <a:buFont typeface="Wingdings" panose="05000000000000000000" pitchFamily="2" charset="2"/>
                <a:buChar char="n"/>
                <a:defRPr sz="2400" b="1">
                  <a:solidFill>
                    <a:srgbClr val="003366"/>
                  </a:solidFill>
                  <a:latin typeface="Verdana" panose="020B0604030504040204" pitchFamily="34" charset="0"/>
                  <a:ea typeface="华文中宋" panose="02010600040101010101" pitchFamily="2" charset="-122"/>
                </a:defRPr>
              </a:lvl4pPr>
              <a:lvl5pPr marL="2057400" indent="-228600">
                <a:spcBef>
                  <a:spcPct val="25000"/>
                </a:spcBef>
                <a:buClr>
                  <a:schemeClr val="accent2"/>
                </a:buClr>
                <a:buFont typeface="Wingdings" panose="05000000000000000000" pitchFamily="2" charset="2"/>
                <a:buChar char="§"/>
                <a:defRPr sz="2400" b="1">
                  <a:solidFill>
                    <a:srgbClr val="003366"/>
                  </a:solidFill>
                  <a:latin typeface="Verdana" panose="020B0604030504040204" pitchFamily="34" charset="0"/>
                  <a:ea typeface="华文中宋" panose="0201060004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rgbClr val="003366"/>
                  </a:solidFill>
                  <a:latin typeface="Verdana" panose="020B0604030504040204" pitchFamily="34" charset="0"/>
                  <a:ea typeface="华文中宋" panose="0201060004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rgbClr val="003366"/>
                  </a:solidFill>
                  <a:latin typeface="Verdana" panose="020B0604030504040204" pitchFamily="34" charset="0"/>
                  <a:ea typeface="华文中宋" panose="0201060004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rgbClr val="003366"/>
                  </a:solidFill>
                  <a:latin typeface="Verdana" panose="020B0604030504040204" pitchFamily="34" charset="0"/>
                  <a:ea typeface="华文中宋" panose="0201060004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rgbClr val="003366"/>
                  </a:solidFill>
                  <a:latin typeface="Verdana" panose="020B0604030504040204" pitchFamily="34" charset="0"/>
                  <a:ea typeface="华文中宋" panose="02010600040101010101" pitchFamily="2" charset="-122"/>
                </a:defRPr>
              </a:lvl9pPr>
            </a:lstStyle>
            <a:p>
              <a:pPr eaLnBrk="1" hangingPunct="1">
                <a:spcBef>
                  <a:spcPct val="0"/>
                </a:spcBef>
                <a:buClrTx/>
                <a:buFontTx/>
                <a:buNone/>
              </a:pPr>
              <a:endParaRPr lang="zh-CN" altLang="en-US" sz="1800">
                <a:solidFill>
                  <a:schemeClr val="tx1"/>
                </a:solidFill>
                <a:ea typeface="宋体" panose="02010600030101010101" pitchFamily="2" charset="-122"/>
              </a:endParaRPr>
            </a:p>
          </p:txBody>
        </p:sp>
        <p:sp>
          <p:nvSpPr>
            <p:cNvPr id="9" name="Line 5"/>
            <p:cNvSpPr>
              <a:spLocks noChangeShapeType="1"/>
            </p:cNvSpPr>
            <p:nvPr/>
          </p:nvSpPr>
          <p:spPr bwMode="auto">
            <a:xfrm>
              <a:off x="1265312" y="5303862"/>
              <a:ext cx="6629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6"/>
            <p:cNvSpPr>
              <a:spLocks noChangeShapeType="1"/>
            </p:cNvSpPr>
            <p:nvPr/>
          </p:nvSpPr>
          <p:spPr bwMode="auto">
            <a:xfrm>
              <a:off x="1265312" y="5761062"/>
              <a:ext cx="6629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7"/>
            <p:cNvSpPr>
              <a:spLocks noChangeShapeType="1"/>
            </p:cNvSpPr>
            <p:nvPr/>
          </p:nvSpPr>
          <p:spPr bwMode="auto">
            <a:xfrm>
              <a:off x="1265312" y="6218262"/>
              <a:ext cx="6629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8"/>
            <p:cNvSpPr>
              <a:spLocks noChangeShapeType="1"/>
            </p:cNvSpPr>
            <p:nvPr/>
          </p:nvSpPr>
          <p:spPr bwMode="auto">
            <a:xfrm>
              <a:off x="1341512" y="6675462"/>
              <a:ext cx="6400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10"/>
            <p:cNvSpPr>
              <a:spLocks noChangeShapeType="1"/>
            </p:cNvSpPr>
            <p:nvPr/>
          </p:nvSpPr>
          <p:spPr bwMode="auto">
            <a:xfrm>
              <a:off x="3246512" y="4808562"/>
              <a:ext cx="0" cy="1866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Line 11"/>
            <p:cNvSpPr>
              <a:spLocks noChangeShapeType="1"/>
            </p:cNvSpPr>
            <p:nvPr/>
          </p:nvSpPr>
          <p:spPr bwMode="auto">
            <a:xfrm>
              <a:off x="5532512" y="4808562"/>
              <a:ext cx="0" cy="1866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Text Box 12"/>
            <p:cNvSpPr txBox="1">
              <a:spLocks noChangeArrowheads="1"/>
            </p:cNvSpPr>
            <p:nvPr/>
          </p:nvSpPr>
          <p:spPr bwMode="auto">
            <a:xfrm>
              <a:off x="1722512" y="5303862"/>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2400" b="1">
                  <a:solidFill>
                    <a:srgbClr val="003366"/>
                  </a:solidFill>
                  <a:latin typeface="Verdana" panose="020B0604030504040204" pitchFamily="34" charset="0"/>
                  <a:ea typeface="华文中宋" panose="02010600040101010101" pitchFamily="2" charset="-122"/>
                </a:defRPr>
              </a:lvl1pPr>
              <a:lvl2pPr marL="742950" indent="-285750">
                <a:spcBef>
                  <a:spcPct val="20000"/>
                </a:spcBef>
                <a:buClr>
                  <a:schemeClr val="accent2"/>
                </a:buClr>
                <a:buFont typeface="Wingdings" panose="05000000000000000000" pitchFamily="2" charset="2"/>
                <a:buChar char="n"/>
                <a:defRPr sz="2400" b="1">
                  <a:solidFill>
                    <a:srgbClr val="003366"/>
                  </a:solidFill>
                  <a:latin typeface="Verdana" panose="020B0604030504040204" pitchFamily="34" charset="0"/>
                  <a:ea typeface="华文中宋" panose="02010600040101010101" pitchFamily="2" charset="-122"/>
                </a:defRPr>
              </a:lvl2pPr>
              <a:lvl3pPr marL="1143000" indent="-228600">
                <a:spcBef>
                  <a:spcPct val="20000"/>
                </a:spcBef>
                <a:buClr>
                  <a:schemeClr val="accent2"/>
                </a:buClr>
                <a:buFont typeface="Wingdings" panose="05000000000000000000" pitchFamily="2" charset="2"/>
                <a:buChar char="o"/>
                <a:defRPr sz="2400" b="1">
                  <a:solidFill>
                    <a:srgbClr val="003366"/>
                  </a:solidFill>
                  <a:latin typeface="Verdana" panose="020B0604030504040204" pitchFamily="34" charset="0"/>
                  <a:ea typeface="华文中宋" panose="02010600040101010101" pitchFamily="2" charset="-122"/>
                </a:defRPr>
              </a:lvl3pPr>
              <a:lvl4pPr marL="1600200" indent="-228600">
                <a:spcBef>
                  <a:spcPct val="20000"/>
                </a:spcBef>
                <a:buClr>
                  <a:schemeClr val="accent2"/>
                </a:buClr>
                <a:buFont typeface="Wingdings" panose="05000000000000000000" pitchFamily="2" charset="2"/>
                <a:buChar char="n"/>
                <a:defRPr sz="2400" b="1">
                  <a:solidFill>
                    <a:srgbClr val="003366"/>
                  </a:solidFill>
                  <a:latin typeface="Verdana" panose="020B0604030504040204" pitchFamily="34" charset="0"/>
                  <a:ea typeface="华文中宋" panose="02010600040101010101" pitchFamily="2" charset="-122"/>
                </a:defRPr>
              </a:lvl4pPr>
              <a:lvl5pPr marL="2057400" indent="-228600">
                <a:spcBef>
                  <a:spcPct val="25000"/>
                </a:spcBef>
                <a:buClr>
                  <a:schemeClr val="accent2"/>
                </a:buClr>
                <a:buFont typeface="Wingdings" panose="05000000000000000000" pitchFamily="2" charset="2"/>
                <a:buChar char="§"/>
                <a:defRPr sz="2400" b="1">
                  <a:solidFill>
                    <a:srgbClr val="003366"/>
                  </a:solidFill>
                  <a:latin typeface="Verdana" panose="020B0604030504040204" pitchFamily="34" charset="0"/>
                  <a:ea typeface="华文中宋" panose="0201060004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rgbClr val="003366"/>
                  </a:solidFill>
                  <a:latin typeface="Verdana" panose="020B0604030504040204" pitchFamily="34" charset="0"/>
                  <a:ea typeface="华文中宋" panose="0201060004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rgbClr val="003366"/>
                  </a:solidFill>
                  <a:latin typeface="Verdana" panose="020B0604030504040204" pitchFamily="34" charset="0"/>
                  <a:ea typeface="华文中宋" panose="0201060004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rgbClr val="003366"/>
                  </a:solidFill>
                  <a:latin typeface="Verdana" panose="020B0604030504040204" pitchFamily="34" charset="0"/>
                  <a:ea typeface="华文中宋" panose="0201060004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rgbClr val="003366"/>
                  </a:solidFill>
                  <a:latin typeface="Verdana" panose="020B0604030504040204" pitchFamily="34" charset="0"/>
                  <a:ea typeface="华文中宋" panose="02010600040101010101" pitchFamily="2" charset="-122"/>
                </a:defRPr>
              </a:lvl9pPr>
            </a:lstStyle>
            <a:p>
              <a:pPr eaLnBrk="1" hangingPunct="1">
                <a:spcBef>
                  <a:spcPct val="50000"/>
                </a:spcBef>
                <a:buClrTx/>
                <a:buFontTx/>
                <a:buNone/>
              </a:pPr>
              <a:r>
                <a:rPr kumimoji="1" lang="zh-CN" altLang="en-US">
                  <a:latin typeface="Times New Roman" panose="02020603050405020304" pitchFamily="18" charset="0"/>
                </a:rPr>
                <a:t>全相联</a:t>
              </a:r>
            </a:p>
          </p:txBody>
        </p:sp>
        <p:sp>
          <p:nvSpPr>
            <p:cNvPr id="19" name="Text Box 13"/>
            <p:cNvSpPr txBox="1">
              <a:spLocks noChangeArrowheads="1"/>
            </p:cNvSpPr>
            <p:nvPr/>
          </p:nvSpPr>
          <p:spPr bwMode="auto">
            <a:xfrm>
              <a:off x="1570112" y="5761062"/>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2400" b="1">
                  <a:solidFill>
                    <a:srgbClr val="003366"/>
                  </a:solidFill>
                  <a:latin typeface="Verdana" panose="020B0604030504040204" pitchFamily="34" charset="0"/>
                  <a:ea typeface="华文中宋" panose="02010600040101010101" pitchFamily="2" charset="-122"/>
                </a:defRPr>
              </a:lvl1pPr>
              <a:lvl2pPr marL="742950" indent="-285750">
                <a:spcBef>
                  <a:spcPct val="20000"/>
                </a:spcBef>
                <a:buClr>
                  <a:schemeClr val="accent2"/>
                </a:buClr>
                <a:buFont typeface="Wingdings" panose="05000000000000000000" pitchFamily="2" charset="2"/>
                <a:buChar char="n"/>
                <a:defRPr sz="2400" b="1">
                  <a:solidFill>
                    <a:srgbClr val="003366"/>
                  </a:solidFill>
                  <a:latin typeface="Verdana" panose="020B0604030504040204" pitchFamily="34" charset="0"/>
                  <a:ea typeface="华文中宋" panose="02010600040101010101" pitchFamily="2" charset="-122"/>
                </a:defRPr>
              </a:lvl2pPr>
              <a:lvl3pPr marL="1143000" indent="-228600">
                <a:spcBef>
                  <a:spcPct val="20000"/>
                </a:spcBef>
                <a:buClr>
                  <a:schemeClr val="accent2"/>
                </a:buClr>
                <a:buFont typeface="Wingdings" panose="05000000000000000000" pitchFamily="2" charset="2"/>
                <a:buChar char="o"/>
                <a:defRPr sz="2400" b="1">
                  <a:solidFill>
                    <a:srgbClr val="003366"/>
                  </a:solidFill>
                  <a:latin typeface="Verdana" panose="020B0604030504040204" pitchFamily="34" charset="0"/>
                  <a:ea typeface="华文中宋" panose="02010600040101010101" pitchFamily="2" charset="-122"/>
                </a:defRPr>
              </a:lvl3pPr>
              <a:lvl4pPr marL="1600200" indent="-228600">
                <a:spcBef>
                  <a:spcPct val="20000"/>
                </a:spcBef>
                <a:buClr>
                  <a:schemeClr val="accent2"/>
                </a:buClr>
                <a:buFont typeface="Wingdings" panose="05000000000000000000" pitchFamily="2" charset="2"/>
                <a:buChar char="n"/>
                <a:defRPr sz="2400" b="1">
                  <a:solidFill>
                    <a:srgbClr val="003366"/>
                  </a:solidFill>
                  <a:latin typeface="Verdana" panose="020B0604030504040204" pitchFamily="34" charset="0"/>
                  <a:ea typeface="华文中宋" panose="02010600040101010101" pitchFamily="2" charset="-122"/>
                </a:defRPr>
              </a:lvl4pPr>
              <a:lvl5pPr marL="2057400" indent="-228600">
                <a:spcBef>
                  <a:spcPct val="25000"/>
                </a:spcBef>
                <a:buClr>
                  <a:schemeClr val="accent2"/>
                </a:buClr>
                <a:buFont typeface="Wingdings" panose="05000000000000000000" pitchFamily="2" charset="2"/>
                <a:buChar char="§"/>
                <a:defRPr sz="2400" b="1">
                  <a:solidFill>
                    <a:srgbClr val="003366"/>
                  </a:solidFill>
                  <a:latin typeface="Verdana" panose="020B0604030504040204" pitchFamily="34" charset="0"/>
                  <a:ea typeface="华文中宋" panose="0201060004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rgbClr val="003366"/>
                  </a:solidFill>
                  <a:latin typeface="Verdana" panose="020B0604030504040204" pitchFamily="34" charset="0"/>
                  <a:ea typeface="华文中宋" panose="0201060004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rgbClr val="003366"/>
                  </a:solidFill>
                  <a:latin typeface="Verdana" panose="020B0604030504040204" pitchFamily="34" charset="0"/>
                  <a:ea typeface="华文中宋" panose="0201060004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rgbClr val="003366"/>
                  </a:solidFill>
                  <a:latin typeface="Verdana" panose="020B0604030504040204" pitchFamily="34" charset="0"/>
                  <a:ea typeface="华文中宋" panose="0201060004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rgbClr val="003366"/>
                  </a:solidFill>
                  <a:latin typeface="Verdana" panose="020B0604030504040204" pitchFamily="34" charset="0"/>
                  <a:ea typeface="华文中宋" panose="02010600040101010101" pitchFamily="2" charset="-122"/>
                </a:defRPr>
              </a:lvl9pPr>
            </a:lstStyle>
            <a:p>
              <a:pPr eaLnBrk="1" hangingPunct="1">
                <a:spcBef>
                  <a:spcPct val="50000"/>
                </a:spcBef>
                <a:buClrTx/>
                <a:buFontTx/>
                <a:buNone/>
              </a:pPr>
              <a:r>
                <a:rPr kumimoji="1" lang="zh-CN" altLang="en-US">
                  <a:latin typeface="Times New Roman" panose="02020603050405020304" pitchFamily="18" charset="0"/>
                </a:rPr>
                <a:t>直接映象</a:t>
              </a:r>
            </a:p>
          </p:txBody>
        </p:sp>
        <p:sp>
          <p:nvSpPr>
            <p:cNvPr id="20" name="Text Box 14"/>
            <p:cNvSpPr txBox="1">
              <a:spLocks noChangeArrowheads="1"/>
            </p:cNvSpPr>
            <p:nvPr/>
          </p:nvSpPr>
          <p:spPr bwMode="auto">
            <a:xfrm>
              <a:off x="1417712" y="6218262"/>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2400" b="1">
                  <a:solidFill>
                    <a:srgbClr val="003366"/>
                  </a:solidFill>
                  <a:latin typeface="Verdana" panose="020B0604030504040204" pitchFamily="34" charset="0"/>
                  <a:ea typeface="华文中宋" panose="02010600040101010101" pitchFamily="2" charset="-122"/>
                </a:defRPr>
              </a:lvl1pPr>
              <a:lvl2pPr marL="742950" indent="-285750">
                <a:spcBef>
                  <a:spcPct val="20000"/>
                </a:spcBef>
                <a:buClr>
                  <a:schemeClr val="accent2"/>
                </a:buClr>
                <a:buFont typeface="Wingdings" panose="05000000000000000000" pitchFamily="2" charset="2"/>
                <a:buChar char="n"/>
                <a:defRPr sz="2400" b="1">
                  <a:solidFill>
                    <a:srgbClr val="003366"/>
                  </a:solidFill>
                  <a:latin typeface="Verdana" panose="020B0604030504040204" pitchFamily="34" charset="0"/>
                  <a:ea typeface="华文中宋" panose="02010600040101010101" pitchFamily="2" charset="-122"/>
                </a:defRPr>
              </a:lvl2pPr>
              <a:lvl3pPr marL="1143000" indent="-228600">
                <a:spcBef>
                  <a:spcPct val="20000"/>
                </a:spcBef>
                <a:buClr>
                  <a:schemeClr val="accent2"/>
                </a:buClr>
                <a:buFont typeface="Wingdings" panose="05000000000000000000" pitchFamily="2" charset="2"/>
                <a:buChar char="o"/>
                <a:defRPr sz="2400" b="1">
                  <a:solidFill>
                    <a:srgbClr val="003366"/>
                  </a:solidFill>
                  <a:latin typeface="Verdana" panose="020B0604030504040204" pitchFamily="34" charset="0"/>
                  <a:ea typeface="华文中宋" panose="02010600040101010101" pitchFamily="2" charset="-122"/>
                </a:defRPr>
              </a:lvl3pPr>
              <a:lvl4pPr marL="1600200" indent="-228600">
                <a:spcBef>
                  <a:spcPct val="20000"/>
                </a:spcBef>
                <a:buClr>
                  <a:schemeClr val="accent2"/>
                </a:buClr>
                <a:buFont typeface="Wingdings" panose="05000000000000000000" pitchFamily="2" charset="2"/>
                <a:buChar char="n"/>
                <a:defRPr sz="2400" b="1">
                  <a:solidFill>
                    <a:srgbClr val="003366"/>
                  </a:solidFill>
                  <a:latin typeface="Verdana" panose="020B0604030504040204" pitchFamily="34" charset="0"/>
                  <a:ea typeface="华文中宋" panose="02010600040101010101" pitchFamily="2" charset="-122"/>
                </a:defRPr>
              </a:lvl4pPr>
              <a:lvl5pPr marL="2057400" indent="-228600">
                <a:spcBef>
                  <a:spcPct val="25000"/>
                </a:spcBef>
                <a:buClr>
                  <a:schemeClr val="accent2"/>
                </a:buClr>
                <a:buFont typeface="Wingdings" panose="05000000000000000000" pitchFamily="2" charset="2"/>
                <a:buChar char="§"/>
                <a:defRPr sz="2400" b="1">
                  <a:solidFill>
                    <a:srgbClr val="003366"/>
                  </a:solidFill>
                  <a:latin typeface="Verdana" panose="020B0604030504040204" pitchFamily="34" charset="0"/>
                  <a:ea typeface="华文中宋" panose="0201060004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rgbClr val="003366"/>
                  </a:solidFill>
                  <a:latin typeface="Verdana" panose="020B0604030504040204" pitchFamily="34" charset="0"/>
                  <a:ea typeface="华文中宋" panose="0201060004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rgbClr val="003366"/>
                  </a:solidFill>
                  <a:latin typeface="Verdana" panose="020B0604030504040204" pitchFamily="34" charset="0"/>
                  <a:ea typeface="华文中宋" panose="0201060004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rgbClr val="003366"/>
                  </a:solidFill>
                  <a:latin typeface="Verdana" panose="020B0604030504040204" pitchFamily="34" charset="0"/>
                  <a:ea typeface="华文中宋" panose="0201060004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rgbClr val="003366"/>
                  </a:solidFill>
                  <a:latin typeface="Verdana" panose="020B0604030504040204" pitchFamily="34" charset="0"/>
                  <a:ea typeface="华文中宋" panose="02010600040101010101" pitchFamily="2" charset="-122"/>
                </a:defRPr>
              </a:lvl9pPr>
            </a:lstStyle>
            <a:p>
              <a:pPr eaLnBrk="1" hangingPunct="1">
                <a:spcBef>
                  <a:spcPct val="50000"/>
                </a:spcBef>
                <a:buClrTx/>
                <a:buFontTx/>
                <a:buNone/>
              </a:pPr>
              <a:r>
                <a:rPr kumimoji="1" lang="zh-CN" altLang="en-US">
                  <a:latin typeface="Times New Roman" panose="02020603050405020304" pitchFamily="18" charset="0"/>
                </a:rPr>
                <a:t>　组相联</a:t>
              </a:r>
            </a:p>
          </p:txBody>
        </p:sp>
        <p:sp>
          <p:nvSpPr>
            <p:cNvPr id="21" name="Text Box 15"/>
            <p:cNvSpPr txBox="1">
              <a:spLocks noChangeArrowheads="1"/>
            </p:cNvSpPr>
            <p:nvPr/>
          </p:nvSpPr>
          <p:spPr bwMode="auto">
            <a:xfrm>
              <a:off x="3646562" y="4846662"/>
              <a:ext cx="1581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2400" b="1">
                  <a:solidFill>
                    <a:srgbClr val="003366"/>
                  </a:solidFill>
                  <a:latin typeface="Verdana" panose="020B0604030504040204" pitchFamily="34" charset="0"/>
                  <a:ea typeface="华文中宋" panose="02010600040101010101" pitchFamily="2" charset="-122"/>
                </a:defRPr>
              </a:lvl1pPr>
              <a:lvl2pPr marL="742950" indent="-285750">
                <a:spcBef>
                  <a:spcPct val="20000"/>
                </a:spcBef>
                <a:buClr>
                  <a:schemeClr val="accent2"/>
                </a:buClr>
                <a:buFont typeface="Wingdings" panose="05000000000000000000" pitchFamily="2" charset="2"/>
                <a:buChar char="n"/>
                <a:defRPr sz="2400" b="1">
                  <a:solidFill>
                    <a:srgbClr val="003366"/>
                  </a:solidFill>
                  <a:latin typeface="Verdana" panose="020B0604030504040204" pitchFamily="34" charset="0"/>
                  <a:ea typeface="华文中宋" panose="02010600040101010101" pitchFamily="2" charset="-122"/>
                </a:defRPr>
              </a:lvl2pPr>
              <a:lvl3pPr marL="1143000" indent="-228600">
                <a:spcBef>
                  <a:spcPct val="20000"/>
                </a:spcBef>
                <a:buClr>
                  <a:schemeClr val="accent2"/>
                </a:buClr>
                <a:buFont typeface="Wingdings" panose="05000000000000000000" pitchFamily="2" charset="2"/>
                <a:buChar char="o"/>
                <a:defRPr sz="2400" b="1">
                  <a:solidFill>
                    <a:srgbClr val="003366"/>
                  </a:solidFill>
                  <a:latin typeface="Verdana" panose="020B0604030504040204" pitchFamily="34" charset="0"/>
                  <a:ea typeface="华文中宋" panose="02010600040101010101" pitchFamily="2" charset="-122"/>
                </a:defRPr>
              </a:lvl3pPr>
              <a:lvl4pPr marL="1600200" indent="-228600">
                <a:spcBef>
                  <a:spcPct val="20000"/>
                </a:spcBef>
                <a:buClr>
                  <a:schemeClr val="accent2"/>
                </a:buClr>
                <a:buFont typeface="Wingdings" panose="05000000000000000000" pitchFamily="2" charset="2"/>
                <a:buChar char="n"/>
                <a:defRPr sz="2400" b="1">
                  <a:solidFill>
                    <a:srgbClr val="003366"/>
                  </a:solidFill>
                  <a:latin typeface="Verdana" panose="020B0604030504040204" pitchFamily="34" charset="0"/>
                  <a:ea typeface="华文中宋" panose="02010600040101010101" pitchFamily="2" charset="-122"/>
                </a:defRPr>
              </a:lvl4pPr>
              <a:lvl5pPr marL="2057400" indent="-228600">
                <a:spcBef>
                  <a:spcPct val="25000"/>
                </a:spcBef>
                <a:buClr>
                  <a:schemeClr val="accent2"/>
                </a:buClr>
                <a:buFont typeface="Wingdings" panose="05000000000000000000" pitchFamily="2" charset="2"/>
                <a:buChar char="§"/>
                <a:defRPr sz="2400" b="1">
                  <a:solidFill>
                    <a:srgbClr val="003366"/>
                  </a:solidFill>
                  <a:latin typeface="Verdana" panose="020B0604030504040204" pitchFamily="34" charset="0"/>
                  <a:ea typeface="华文中宋" panose="0201060004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rgbClr val="003366"/>
                  </a:solidFill>
                  <a:latin typeface="Verdana" panose="020B0604030504040204" pitchFamily="34" charset="0"/>
                  <a:ea typeface="华文中宋" panose="0201060004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rgbClr val="003366"/>
                  </a:solidFill>
                  <a:latin typeface="Verdana" panose="020B0604030504040204" pitchFamily="34" charset="0"/>
                  <a:ea typeface="华文中宋" panose="0201060004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rgbClr val="003366"/>
                  </a:solidFill>
                  <a:latin typeface="Verdana" panose="020B0604030504040204" pitchFamily="34" charset="0"/>
                  <a:ea typeface="华文中宋" panose="0201060004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rgbClr val="003366"/>
                  </a:solidFill>
                  <a:latin typeface="Verdana" panose="020B0604030504040204" pitchFamily="34" charset="0"/>
                  <a:ea typeface="华文中宋" panose="02010600040101010101" pitchFamily="2" charset="-122"/>
                </a:defRPr>
              </a:lvl9pPr>
            </a:lstStyle>
            <a:p>
              <a:pPr eaLnBrk="1" hangingPunct="1">
                <a:spcBef>
                  <a:spcPct val="50000"/>
                </a:spcBef>
                <a:buClrTx/>
                <a:buFontTx/>
                <a:buNone/>
              </a:pPr>
              <a:r>
                <a:rPr kumimoji="1" lang="en-US" altLang="zh-CN" i="1">
                  <a:solidFill>
                    <a:schemeClr val="accent2"/>
                  </a:solidFill>
                  <a:latin typeface="Times New Roman" panose="02020603050405020304" pitchFamily="18" charset="0"/>
                </a:rPr>
                <a:t>n </a:t>
              </a:r>
              <a:r>
                <a:rPr kumimoji="1" lang="en-US" altLang="zh-CN">
                  <a:latin typeface="Times New Roman" panose="02020603050405020304" pitchFamily="18" charset="0"/>
                </a:rPr>
                <a:t>(</a:t>
              </a:r>
              <a:r>
                <a:rPr kumimoji="1" lang="zh-CN" altLang="en-US">
                  <a:latin typeface="Times New Roman" panose="02020603050405020304" pitchFamily="18" charset="0"/>
                </a:rPr>
                <a:t>路数</a:t>
              </a:r>
              <a:r>
                <a:rPr kumimoji="1" lang="en-US" altLang="zh-CN">
                  <a:latin typeface="Times New Roman" panose="02020603050405020304" pitchFamily="18" charset="0"/>
                </a:rPr>
                <a:t>)</a:t>
              </a:r>
            </a:p>
          </p:txBody>
        </p:sp>
        <p:sp>
          <p:nvSpPr>
            <p:cNvPr id="22" name="Text Box 16"/>
            <p:cNvSpPr txBox="1">
              <a:spLocks noChangeArrowheads="1"/>
            </p:cNvSpPr>
            <p:nvPr/>
          </p:nvSpPr>
          <p:spPr bwMode="auto">
            <a:xfrm>
              <a:off x="6161162" y="4846662"/>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2400" b="1">
                  <a:solidFill>
                    <a:srgbClr val="003366"/>
                  </a:solidFill>
                  <a:latin typeface="Verdana" panose="020B0604030504040204" pitchFamily="34" charset="0"/>
                  <a:ea typeface="华文中宋" panose="02010600040101010101" pitchFamily="2" charset="-122"/>
                </a:defRPr>
              </a:lvl1pPr>
              <a:lvl2pPr marL="742950" indent="-285750">
                <a:spcBef>
                  <a:spcPct val="20000"/>
                </a:spcBef>
                <a:buClr>
                  <a:schemeClr val="accent2"/>
                </a:buClr>
                <a:buFont typeface="Wingdings" panose="05000000000000000000" pitchFamily="2" charset="2"/>
                <a:buChar char="n"/>
                <a:defRPr sz="2400" b="1">
                  <a:solidFill>
                    <a:srgbClr val="003366"/>
                  </a:solidFill>
                  <a:latin typeface="Verdana" panose="020B0604030504040204" pitchFamily="34" charset="0"/>
                  <a:ea typeface="华文中宋" panose="02010600040101010101" pitchFamily="2" charset="-122"/>
                </a:defRPr>
              </a:lvl2pPr>
              <a:lvl3pPr marL="1143000" indent="-228600">
                <a:spcBef>
                  <a:spcPct val="20000"/>
                </a:spcBef>
                <a:buClr>
                  <a:schemeClr val="accent2"/>
                </a:buClr>
                <a:buFont typeface="Wingdings" panose="05000000000000000000" pitchFamily="2" charset="2"/>
                <a:buChar char="o"/>
                <a:defRPr sz="2400" b="1">
                  <a:solidFill>
                    <a:srgbClr val="003366"/>
                  </a:solidFill>
                  <a:latin typeface="Verdana" panose="020B0604030504040204" pitchFamily="34" charset="0"/>
                  <a:ea typeface="华文中宋" panose="02010600040101010101" pitchFamily="2" charset="-122"/>
                </a:defRPr>
              </a:lvl3pPr>
              <a:lvl4pPr marL="1600200" indent="-228600">
                <a:spcBef>
                  <a:spcPct val="20000"/>
                </a:spcBef>
                <a:buClr>
                  <a:schemeClr val="accent2"/>
                </a:buClr>
                <a:buFont typeface="Wingdings" panose="05000000000000000000" pitchFamily="2" charset="2"/>
                <a:buChar char="n"/>
                <a:defRPr sz="2400" b="1">
                  <a:solidFill>
                    <a:srgbClr val="003366"/>
                  </a:solidFill>
                  <a:latin typeface="Verdana" panose="020B0604030504040204" pitchFamily="34" charset="0"/>
                  <a:ea typeface="华文中宋" panose="02010600040101010101" pitchFamily="2" charset="-122"/>
                </a:defRPr>
              </a:lvl4pPr>
              <a:lvl5pPr marL="2057400" indent="-228600">
                <a:spcBef>
                  <a:spcPct val="25000"/>
                </a:spcBef>
                <a:buClr>
                  <a:schemeClr val="accent2"/>
                </a:buClr>
                <a:buFont typeface="Wingdings" panose="05000000000000000000" pitchFamily="2" charset="2"/>
                <a:buChar char="§"/>
                <a:defRPr sz="2400" b="1">
                  <a:solidFill>
                    <a:srgbClr val="003366"/>
                  </a:solidFill>
                  <a:latin typeface="Verdana" panose="020B0604030504040204" pitchFamily="34" charset="0"/>
                  <a:ea typeface="华文中宋" panose="0201060004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rgbClr val="003366"/>
                  </a:solidFill>
                  <a:latin typeface="Verdana" panose="020B0604030504040204" pitchFamily="34" charset="0"/>
                  <a:ea typeface="华文中宋" panose="0201060004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rgbClr val="003366"/>
                  </a:solidFill>
                  <a:latin typeface="Verdana" panose="020B0604030504040204" pitchFamily="34" charset="0"/>
                  <a:ea typeface="华文中宋" panose="0201060004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rgbClr val="003366"/>
                  </a:solidFill>
                  <a:latin typeface="Verdana" panose="020B0604030504040204" pitchFamily="34" charset="0"/>
                  <a:ea typeface="华文中宋" panose="0201060004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rgbClr val="003366"/>
                  </a:solidFill>
                  <a:latin typeface="Verdana" panose="020B0604030504040204" pitchFamily="34" charset="0"/>
                  <a:ea typeface="华文中宋" panose="02010600040101010101" pitchFamily="2" charset="-122"/>
                </a:defRPr>
              </a:lvl9pPr>
            </a:lstStyle>
            <a:p>
              <a:pPr eaLnBrk="1" hangingPunct="1">
                <a:spcBef>
                  <a:spcPct val="50000"/>
                </a:spcBef>
                <a:buClrTx/>
                <a:buFontTx/>
                <a:buNone/>
              </a:pPr>
              <a:r>
                <a:rPr kumimoji="1" lang="en-US" altLang="zh-CN" i="1">
                  <a:solidFill>
                    <a:schemeClr val="accent2"/>
                  </a:solidFill>
                  <a:latin typeface="Times New Roman" panose="02020603050405020304" pitchFamily="18" charset="0"/>
                </a:rPr>
                <a:t>G</a:t>
              </a:r>
              <a:r>
                <a:rPr kumimoji="1" lang="en-US" altLang="zh-CN">
                  <a:latin typeface="Times New Roman" panose="02020603050405020304" pitchFamily="18" charset="0"/>
                </a:rPr>
                <a:t> (</a:t>
              </a:r>
              <a:r>
                <a:rPr kumimoji="1" lang="zh-CN" altLang="en-US">
                  <a:latin typeface="Times New Roman" panose="02020603050405020304" pitchFamily="18" charset="0"/>
                </a:rPr>
                <a:t>组数</a:t>
              </a:r>
              <a:r>
                <a:rPr kumimoji="1" lang="en-US" altLang="zh-CN">
                  <a:latin typeface="Times New Roman" panose="02020603050405020304" pitchFamily="18" charset="0"/>
                </a:rPr>
                <a:t>)</a:t>
              </a:r>
            </a:p>
          </p:txBody>
        </p:sp>
        <p:sp>
          <p:nvSpPr>
            <p:cNvPr id="23" name="Text Box 17"/>
            <p:cNvSpPr txBox="1">
              <a:spLocks noChangeArrowheads="1"/>
            </p:cNvSpPr>
            <p:nvPr/>
          </p:nvSpPr>
          <p:spPr bwMode="auto">
            <a:xfrm>
              <a:off x="4237112" y="5303862"/>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2400" b="1">
                  <a:solidFill>
                    <a:srgbClr val="003366"/>
                  </a:solidFill>
                  <a:latin typeface="Verdana" panose="020B0604030504040204" pitchFamily="34" charset="0"/>
                  <a:ea typeface="华文中宋" panose="02010600040101010101" pitchFamily="2" charset="-122"/>
                </a:defRPr>
              </a:lvl1pPr>
              <a:lvl2pPr marL="742950" indent="-285750">
                <a:spcBef>
                  <a:spcPct val="20000"/>
                </a:spcBef>
                <a:buClr>
                  <a:schemeClr val="accent2"/>
                </a:buClr>
                <a:buFont typeface="Wingdings" panose="05000000000000000000" pitchFamily="2" charset="2"/>
                <a:buChar char="n"/>
                <a:defRPr sz="2400" b="1">
                  <a:solidFill>
                    <a:srgbClr val="003366"/>
                  </a:solidFill>
                  <a:latin typeface="Verdana" panose="020B0604030504040204" pitchFamily="34" charset="0"/>
                  <a:ea typeface="华文中宋" panose="02010600040101010101" pitchFamily="2" charset="-122"/>
                </a:defRPr>
              </a:lvl2pPr>
              <a:lvl3pPr marL="1143000" indent="-228600">
                <a:spcBef>
                  <a:spcPct val="20000"/>
                </a:spcBef>
                <a:buClr>
                  <a:schemeClr val="accent2"/>
                </a:buClr>
                <a:buFont typeface="Wingdings" panose="05000000000000000000" pitchFamily="2" charset="2"/>
                <a:buChar char="o"/>
                <a:defRPr sz="2400" b="1">
                  <a:solidFill>
                    <a:srgbClr val="003366"/>
                  </a:solidFill>
                  <a:latin typeface="Verdana" panose="020B0604030504040204" pitchFamily="34" charset="0"/>
                  <a:ea typeface="华文中宋" panose="02010600040101010101" pitchFamily="2" charset="-122"/>
                </a:defRPr>
              </a:lvl3pPr>
              <a:lvl4pPr marL="1600200" indent="-228600">
                <a:spcBef>
                  <a:spcPct val="20000"/>
                </a:spcBef>
                <a:buClr>
                  <a:schemeClr val="accent2"/>
                </a:buClr>
                <a:buFont typeface="Wingdings" panose="05000000000000000000" pitchFamily="2" charset="2"/>
                <a:buChar char="n"/>
                <a:defRPr sz="2400" b="1">
                  <a:solidFill>
                    <a:srgbClr val="003366"/>
                  </a:solidFill>
                  <a:latin typeface="Verdana" panose="020B0604030504040204" pitchFamily="34" charset="0"/>
                  <a:ea typeface="华文中宋" panose="02010600040101010101" pitchFamily="2" charset="-122"/>
                </a:defRPr>
              </a:lvl4pPr>
              <a:lvl5pPr marL="2057400" indent="-228600">
                <a:spcBef>
                  <a:spcPct val="25000"/>
                </a:spcBef>
                <a:buClr>
                  <a:schemeClr val="accent2"/>
                </a:buClr>
                <a:buFont typeface="Wingdings" panose="05000000000000000000" pitchFamily="2" charset="2"/>
                <a:buChar char="§"/>
                <a:defRPr sz="2400" b="1">
                  <a:solidFill>
                    <a:srgbClr val="003366"/>
                  </a:solidFill>
                  <a:latin typeface="Verdana" panose="020B0604030504040204" pitchFamily="34" charset="0"/>
                  <a:ea typeface="华文中宋" panose="0201060004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rgbClr val="003366"/>
                  </a:solidFill>
                  <a:latin typeface="Verdana" panose="020B0604030504040204" pitchFamily="34" charset="0"/>
                  <a:ea typeface="华文中宋" panose="0201060004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rgbClr val="003366"/>
                  </a:solidFill>
                  <a:latin typeface="Verdana" panose="020B0604030504040204" pitchFamily="34" charset="0"/>
                  <a:ea typeface="华文中宋" panose="0201060004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rgbClr val="003366"/>
                  </a:solidFill>
                  <a:latin typeface="Verdana" panose="020B0604030504040204" pitchFamily="34" charset="0"/>
                  <a:ea typeface="华文中宋" panose="0201060004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rgbClr val="003366"/>
                  </a:solidFill>
                  <a:latin typeface="Verdana" panose="020B0604030504040204" pitchFamily="34" charset="0"/>
                  <a:ea typeface="华文中宋" panose="02010600040101010101" pitchFamily="2" charset="-122"/>
                </a:defRPr>
              </a:lvl9pPr>
            </a:lstStyle>
            <a:p>
              <a:pPr eaLnBrk="1" hangingPunct="1">
                <a:spcBef>
                  <a:spcPct val="50000"/>
                </a:spcBef>
                <a:buClrTx/>
                <a:buFontTx/>
                <a:buNone/>
              </a:pPr>
              <a:r>
                <a:rPr kumimoji="1" lang="en-US" altLang="zh-CN" i="1">
                  <a:solidFill>
                    <a:schemeClr val="accent2"/>
                  </a:solidFill>
                  <a:latin typeface="Times New Roman" panose="02020603050405020304" pitchFamily="18" charset="0"/>
                </a:rPr>
                <a:t>M</a:t>
              </a:r>
              <a:endParaRPr kumimoji="1" lang="en-US" altLang="zh-CN" b="0">
                <a:solidFill>
                  <a:schemeClr val="accent2"/>
                </a:solidFill>
                <a:latin typeface="Times New Roman" panose="02020603050405020304" pitchFamily="18" charset="0"/>
              </a:endParaRPr>
            </a:p>
          </p:txBody>
        </p:sp>
        <p:sp>
          <p:nvSpPr>
            <p:cNvPr id="24" name="Text Box 18"/>
            <p:cNvSpPr txBox="1">
              <a:spLocks noChangeArrowheads="1"/>
            </p:cNvSpPr>
            <p:nvPr/>
          </p:nvSpPr>
          <p:spPr bwMode="auto">
            <a:xfrm>
              <a:off x="6446912" y="5742012"/>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2400" b="1">
                  <a:solidFill>
                    <a:srgbClr val="003366"/>
                  </a:solidFill>
                  <a:latin typeface="Verdana" panose="020B0604030504040204" pitchFamily="34" charset="0"/>
                  <a:ea typeface="华文中宋" panose="02010600040101010101" pitchFamily="2" charset="-122"/>
                </a:defRPr>
              </a:lvl1pPr>
              <a:lvl2pPr marL="742950" indent="-285750">
                <a:spcBef>
                  <a:spcPct val="20000"/>
                </a:spcBef>
                <a:buClr>
                  <a:schemeClr val="accent2"/>
                </a:buClr>
                <a:buFont typeface="Wingdings" panose="05000000000000000000" pitchFamily="2" charset="2"/>
                <a:buChar char="n"/>
                <a:defRPr sz="2400" b="1">
                  <a:solidFill>
                    <a:srgbClr val="003366"/>
                  </a:solidFill>
                  <a:latin typeface="Verdana" panose="020B0604030504040204" pitchFamily="34" charset="0"/>
                  <a:ea typeface="华文中宋" panose="02010600040101010101" pitchFamily="2" charset="-122"/>
                </a:defRPr>
              </a:lvl2pPr>
              <a:lvl3pPr marL="1143000" indent="-228600">
                <a:spcBef>
                  <a:spcPct val="20000"/>
                </a:spcBef>
                <a:buClr>
                  <a:schemeClr val="accent2"/>
                </a:buClr>
                <a:buFont typeface="Wingdings" panose="05000000000000000000" pitchFamily="2" charset="2"/>
                <a:buChar char="o"/>
                <a:defRPr sz="2400" b="1">
                  <a:solidFill>
                    <a:srgbClr val="003366"/>
                  </a:solidFill>
                  <a:latin typeface="Verdana" panose="020B0604030504040204" pitchFamily="34" charset="0"/>
                  <a:ea typeface="华文中宋" panose="02010600040101010101" pitchFamily="2" charset="-122"/>
                </a:defRPr>
              </a:lvl3pPr>
              <a:lvl4pPr marL="1600200" indent="-228600">
                <a:spcBef>
                  <a:spcPct val="20000"/>
                </a:spcBef>
                <a:buClr>
                  <a:schemeClr val="accent2"/>
                </a:buClr>
                <a:buFont typeface="Wingdings" panose="05000000000000000000" pitchFamily="2" charset="2"/>
                <a:buChar char="n"/>
                <a:defRPr sz="2400" b="1">
                  <a:solidFill>
                    <a:srgbClr val="003366"/>
                  </a:solidFill>
                  <a:latin typeface="Verdana" panose="020B0604030504040204" pitchFamily="34" charset="0"/>
                  <a:ea typeface="华文中宋" panose="02010600040101010101" pitchFamily="2" charset="-122"/>
                </a:defRPr>
              </a:lvl4pPr>
              <a:lvl5pPr marL="2057400" indent="-228600">
                <a:spcBef>
                  <a:spcPct val="25000"/>
                </a:spcBef>
                <a:buClr>
                  <a:schemeClr val="accent2"/>
                </a:buClr>
                <a:buFont typeface="Wingdings" panose="05000000000000000000" pitchFamily="2" charset="2"/>
                <a:buChar char="§"/>
                <a:defRPr sz="2400" b="1">
                  <a:solidFill>
                    <a:srgbClr val="003366"/>
                  </a:solidFill>
                  <a:latin typeface="Verdana" panose="020B0604030504040204" pitchFamily="34" charset="0"/>
                  <a:ea typeface="华文中宋" panose="0201060004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rgbClr val="003366"/>
                  </a:solidFill>
                  <a:latin typeface="Verdana" panose="020B0604030504040204" pitchFamily="34" charset="0"/>
                  <a:ea typeface="华文中宋" panose="0201060004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rgbClr val="003366"/>
                  </a:solidFill>
                  <a:latin typeface="Verdana" panose="020B0604030504040204" pitchFamily="34" charset="0"/>
                  <a:ea typeface="华文中宋" panose="0201060004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rgbClr val="003366"/>
                  </a:solidFill>
                  <a:latin typeface="Verdana" panose="020B0604030504040204" pitchFamily="34" charset="0"/>
                  <a:ea typeface="华文中宋" panose="0201060004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rgbClr val="003366"/>
                  </a:solidFill>
                  <a:latin typeface="Verdana" panose="020B0604030504040204" pitchFamily="34" charset="0"/>
                  <a:ea typeface="华文中宋" panose="02010600040101010101" pitchFamily="2" charset="-122"/>
                </a:defRPr>
              </a:lvl9pPr>
            </a:lstStyle>
            <a:p>
              <a:pPr eaLnBrk="1" hangingPunct="1">
                <a:spcBef>
                  <a:spcPct val="50000"/>
                </a:spcBef>
                <a:buClrTx/>
                <a:buFontTx/>
                <a:buNone/>
              </a:pPr>
              <a:r>
                <a:rPr kumimoji="1" lang="en-US" altLang="zh-CN" i="1" dirty="0">
                  <a:solidFill>
                    <a:schemeClr val="accent2"/>
                  </a:solidFill>
                  <a:latin typeface="Times New Roman" panose="02020603050405020304" pitchFamily="18" charset="0"/>
                </a:rPr>
                <a:t>M</a:t>
              </a:r>
              <a:endParaRPr kumimoji="1" lang="en-US" altLang="zh-CN" b="0" dirty="0">
                <a:solidFill>
                  <a:schemeClr val="accent2"/>
                </a:solidFill>
                <a:latin typeface="Times New Roman" panose="02020603050405020304" pitchFamily="18" charset="0"/>
              </a:endParaRPr>
            </a:p>
          </p:txBody>
        </p:sp>
        <p:sp>
          <p:nvSpPr>
            <p:cNvPr id="25" name="Text Box 19"/>
            <p:cNvSpPr txBox="1">
              <a:spLocks noChangeArrowheads="1"/>
            </p:cNvSpPr>
            <p:nvPr/>
          </p:nvSpPr>
          <p:spPr bwMode="auto">
            <a:xfrm>
              <a:off x="4294262" y="5761062"/>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2400" b="1">
                  <a:solidFill>
                    <a:srgbClr val="003366"/>
                  </a:solidFill>
                  <a:latin typeface="Verdana" panose="020B0604030504040204" pitchFamily="34" charset="0"/>
                  <a:ea typeface="华文中宋" panose="02010600040101010101" pitchFamily="2" charset="-122"/>
                </a:defRPr>
              </a:lvl1pPr>
              <a:lvl2pPr marL="742950" indent="-285750">
                <a:spcBef>
                  <a:spcPct val="20000"/>
                </a:spcBef>
                <a:buClr>
                  <a:schemeClr val="accent2"/>
                </a:buClr>
                <a:buFont typeface="Wingdings" panose="05000000000000000000" pitchFamily="2" charset="2"/>
                <a:buChar char="n"/>
                <a:defRPr sz="2400" b="1">
                  <a:solidFill>
                    <a:srgbClr val="003366"/>
                  </a:solidFill>
                  <a:latin typeface="Verdana" panose="020B0604030504040204" pitchFamily="34" charset="0"/>
                  <a:ea typeface="华文中宋" panose="02010600040101010101" pitchFamily="2" charset="-122"/>
                </a:defRPr>
              </a:lvl2pPr>
              <a:lvl3pPr marL="1143000" indent="-228600">
                <a:spcBef>
                  <a:spcPct val="20000"/>
                </a:spcBef>
                <a:buClr>
                  <a:schemeClr val="accent2"/>
                </a:buClr>
                <a:buFont typeface="Wingdings" panose="05000000000000000000" pitchFamily="2" charset="2"/>
                <a:buChar char="o"/>
                <a:defRPr sz="2400" b="1">
                  <a:solidFill>
                    <a:srgbClr val="003366"/>
                  </a:solidFill>
                  <a:latin typeface="Verdana" panose="020B0604030504040204" pitchFamily="34" charset="0"/>
                  <a:ea typeface="华文中宋" panose="02010600040101010101" pitchFamily="2" charset="-122"/>
                </a:defRPr>
              </a:lvl3pPr>
              <a:lvl4pPr marL="1600200" indent="-228600">
                <a:spcBef>
                  <a:spcPct val="20000"/>
                </a:spcBef>
                <a:buClr>
                  <a:schemeClr val="accent2"/>
                </a:buClr>
                <a:buFont typeface="Wingdings" panose="05000000000000000000" pitchFamily="2" charset="2"/>
                <a:buChar char="n"/>
                <a:defRPr sz="2400" b="1">
                  <a:solidFill>
                    <a:srgbClr val="003366"/>
                  </a:solidFill>
                  <a:latin typeface="Verdana" panose="020B0604030504040204" pitchFamily="34" charset="0"/>
                  <a:ea typeface="华文中宋" panose="02010600040101010101" pitchFamily="2" charset="-122"/>
                </a:defRPr>
              </a:lvl4pPr>
              <a:lvl5pPr marL="2057400" indent="-228600">
                <a:spcBef>
                  <a:spcPct val="25000"/>
                </a:spcBef>
                <a:buClr>
                  <a:schemeClr val="accent2"/>
                </a:buClr>
                <a:buFont typeface="Wingdings" panose="05000000000000000000" pitchFamily="2" charset="2"/>
                <a:buChar char="§"/>
                <a:defRPr sz="2400" b="1">
                  <a:solidFill>
                    <a:srgbClr val="003366"/>
                  </a:solidFill>
                  <a:latin typeface="Verdana" panose="020B0604030504040204" pitchFamily="34" charset="0"/>
                  <a:ea typeface="华文中宋" panose="0201060004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rgbClr val="003366"/>
                  </a:solidFill>
                  <a:latin typeface="Verdana" panose="020B0604030504040204" pitchFamily="34" charset="0"/>
                  <a:ea typeface="华文中宋" panose="0201060004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rgbClr val="003366"/>
                  </a:solidFill>
                  <a:latin typeface="Verdana" panose="020B0604030504040204" pitchFamily="34" charset="0"/>
                  <a:ea typeface="华文中宋" panose="0201060004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rgbClr val="003366"/>
                  </a:solidFill>
                  <a:latin typeface="Verdana" panose="020B0604030504040204" pitchFamily="34" charset="0"/>
                  <a:ea typeface="华文中宋" panose="0201060004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rgbClr val="003366"/>
                  </a:solidFill>
                  <a:latin typeface="Verdana" panose="020B0604030504040204" pitchFamily="34" charset="0"/>
                  <a:ea typeface="华文中宋" panose="02010600040101010101" pitchFamily="2" charset="-122"/>
                </a:defRPr>
              </a:lvl9pPr>
            </a:lstStyle>
            <a:p>
              <a:pPr eaLnBrk="1" hangingPunct="1">
                <a:spcBef>
                  <a:spcPct val="50000"/>
                </a:spcBef>
                <a:buClrTx/>
                <a:buFontTx/>
                <a:buNone/>
              </a:pPr>
              <a:r>
                <a:rPr kumimoji="1" lang="en-US" altLang="zh-CN">
                  <a:solidFill>
                    <a:schemeClr val="accent2"/>
                  </a:solidFill>
                  <a:latin typeface="Times New Roman" panose="02020603050405020304" pitchFamily="18" charset="0"/>
                </a:rPr>
                <a:t>1</a:t>
              </a:r>
              <a:endParaRPr kumimoji="1" lang="en-US" altLang="zh-CN" b="0">
                <a:solidFill>
                  <a:schemeClr val="accent2"/>
                </a:solidFill>
                <a:latin typeface="Times New Roman" panose="02020603050405020304" pitchFamily="18" charset="0"/>
              </a:endParaRPr>
            </a:p>
          </p:txBody>
        </p:sp>
        <p:sp>
          <p:nvSpPr>
            <p:cNvPr id="26" name="Text Box 20"/>
            <p:cNvSpPr txBox="1">
              <a:spLocks noChangeArrowheads="1"/>
            </p:cNvSpPr>
            <p:nvPr/>
          </p:nvSpPr>
          <p:spPr bwMode="auto">
            <a:xfrm>
              <a:off x="6485012" y="5303862"/>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2400" b="1">
                  <a:solidFill>
                    <a:srgbClr val="003366"/>
                  </a:solidFill>
                  <a:latin typeface="Verdana" panose="020B0604030504040204" pitchFamily="34" charset="0"/>
                  <a:ea typeface="华文中宋" panose="02010600040101010101" pitchFamily="2" charset="-122"/>
                </a:defRPr>
              </a:lvl1pPr>
              <a:lvl2pPr marL="742950" indent="-285750">
                <a:spcBef>
                  <a:spcPct val="20000"/>
                </a:spcBef>
                <a:buClr>
                  <a:schemeClr val="accent2"/>
                </a:buClr>
                <a:buFont typeface="Wingdings" panose="05000000000000000000" pitchFamily="2" charset="2"/>
                <a:buChar char="n"/>
                <a:defRPr sz="2400" b="1">
                  <a:solidFill>
                    <a:srgbClr val="003366"/>
                  </a:solidFill>
                  <a:latin typeface="Verdana" panose="020B0604030504040204" pitchFamily="34" charset="0"/>
                  <a:ea typeface="华文中宋" panose="02010600040101010101" pitchFamily="2" charset="-122"/>
                </a:defRPr>
              </a:lvl2pPr>
              <a:lvl3pPr marL="1143000" indent="-228600">
                <a:spcBef>
                  <a:spcPct val="20000"/>
                </a:spcBef>
                <a:buClr>
                  <a:schemeClr val="accent2"/>
                </a:buClr>
                <a:buFont typeface="Wingdings" panose="05000000000000000000" pitchFamily="2" charset="2"/>
                <a:buChar char="o"/>
                <a:defRPr sz="2400" b="1">
                  <a:solidFill>
                    <a:srgbClr val="003366"/>
                  </a:solidFill>
                  <a:latin typeface="Verdana" panose="020B0604030504040204" pitchFamily="34" charset="0"/>
                  <a:ea typeface="华文中宋" panose="02010600040101010101" pitchFamily="2" charset="-122"/>
                </a:defRPr>
              </a:lvl3pPr>
              <a:lvl4pPr marL="1600200" indent="-228600">
                <a:spcBef>
                  <a:spcPct val="20000"/>
                </a:spcBef>
                <a:buClr>
                  <a:schemeClr val="accent2"/>
                </a:buClr>
                <a:buFont typeface="Wingdings" panose="05000000000000000000" pitchFamily="2" charset="2"/>
                <a:buChar char="n"/>
                <a:defRPr sz="2400" b="1">
                  <a:solidFill>
                    <a:srgbClr val="003366"/>
                  </a:solidFill>
                  <a:latin typeface="Verdana" panose="020B0604030504040204" pitchFamily="34" charset="0"/>
                  <a:ea typeface="华文中宋" panose="02010600040101010101" pitchFamily="2" charset="-122"/>
                </a:defRPr>
              </a:lvl4pPr>
              <a:lvl5pPr marL="2057400" indent="-228600">
                <a:spcBef>
                  <a:spcPct val="25000"/>
                </a:spcBef>
                <a:buClr>
                  <a:schemeClr val="accent2"/>
                </a:buClr>
                <a:buFont typeface="Wingdings" panose="05000000000000000000" pitchFamily="2" charset="2"/>
                <a:buChar char="§"/>
                <a:defRPr sz="2400" b="1">
                  <a:solidFill>
                    <a:srgbClr val="003366"/>
                  </a:solidFill>
                  <a:latin typeface="Verdana" panose="020B0604030504040204" pitchFamily="34" charset="0"/>
                  <a:ea typeface="华文中宋" panose="0201060004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rgbClr val="003366"/>
                  </a:solidFill>
                  <a:latin typeface="Verdana" panose="020B0604030504040204" pitchFamily="34" charset="0"/>
                  <a:ea typeface="华文中宋" panose="0201060004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rgbClr val="003366"/>
                  </a:solidFill>
                  <a:latin typeface="Verdana" panose="020B0604030504040204" pitchFamily="34" charset="0"/>
                  <a:ea typeface="华文中宋" panose="0201060004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rgbClr val="003366"/>
                  </a:solidFill>
                  <a:latin typeface="Verdana" panose="020B0604030504040204" pitchFamily="34" charset="0"/>
                  <a:ea typeface="华文中宋" panose="0201060004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rgbClr val="003366"/>
                  </a:solidFill>
                  <a:latin typeface="Verdana" panose="020B0604030504040204" pitchFamily="34" charset="0"/>
                  <a:ea typeface="华文中宋" panose="02010600040101010101" pitchFamily="2" charset="-122"/>
                </a:defRPr>
              </a:lvl9pPr>
            </a:lstStyle>
            <a:p>
              <a:pPr eaLnBrk="1" hangingPunct="1">
                <a:spcBef>
                  <a:spcPct val="50000"/>
                </a:spcBef>
                <a:buClrTx/>
                <a:buFontTx/>
                <a:buNone/>
              </a:pPr>
              <a:r>
                <a:rPr kumimoji="1" lang="en-US" altLang="zh-CN">
                  <a:solidFill>
                    <a:schemeClr val="accent2"/>
                  </a:solidFill>
                  <a:latin typeface="Times New Roman" panose="02020603050405020304" pitchFamily="18" charset="0"/>
                </a:rPr>
                <a:t>1</a:t>
              </a:r>
            </a:p>
          </p:txBody>
        </p:sp>
        <p:sp>
          <p:nvSpPr>
            <p:cNvPr id="27" name="Text Box 21"/>
            <p:cNvSpPr txBox="1">
              <a:spLocks noChangeArrowheads="1"/>
            </p:cNvSpPr>
            <p:nvPr/>
          </p:nvSpPr>
          <p:spPr bwMode="auto">
            <a:xfrm>
              <a:off x="3779912" y="6237312"/>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2400" b="1">
                  <a:solidFill>
                    <a:srgbClr val="003366"/>
                  </a:solidFill>
                  <a:latin typeface="Verdana" panose="020B0604030504040204" pitchFamily="34" charset="0"/>
                  <a:ea typeface="华文中宋" panose="02010600040101010101" pitchFamily="2" charset="-122"/>
                </a:defRPr>
              </a:lvl1pPr>
              <a:lvl2pPr marL="742950" indent="-285750">
                <a:spcBef>
                  <a:spcPct val="20000"/>
                </a:spcBef>
                <a:buClr>
                  <a:schemeClr val="accent2"/>
                </a:buClr>
                <a:buFont typeface="Wingdings" panose="05000000000000000000" pitchFamily="2" charset="2"/>
                <a:buChar char="n"/>
                <a:defRPr sz="2400" b="1">
                  <a:solidFill>
                    <a:srgbClr val="003366"/>
                  </a:solidFill>
                  <a:latin typeface="Verdana" panose="020B0604030504040204" pitchFamily="34" charset="0"/>
                  <a:ea typeface="华文中宋" panose="02010600040101010101" pitchFamily="2" charset="-122"/>
                </a:defRPr>
              </a:lvl2pPr>
              <a:lvl3pPr marL="1143000" indent="-228600">
                <a:spcBef>
                  <a:spcPct val="20000"/>
                </a:spcBef>
                <a:buClr>
                  <a:schemeClr val="accent2"/>
                </a:buClr>
                <a:buFont typeface="Wingdings" panose="05000000000000000000" pitchFamily="2" charset="2"/>
                <a:buChar char="o"/>
                <a:defRPr sz="2400" b="1">
                  <a:solidFill>
                    <a:srgbClr val="003366"/>
                  </a:solidFill>
                  <a:latin typeface="Verdana" panose="020B0604030504040204" pitchFamily="34" charset="0"/>
                  <a:ea typeface="华文中宋" panose="02010600040101010101" pitchFamily="2" charset="-122"/>
                </a:defRPr>
              </a:lvl3pPr>
              <a:lvl4pPr marL="1600200" indent="-228600">
                <a:spcBef>
                  <a:spcPct val="20000"/>
                </a:spcBef>
                <a:buClr>
                  <a:schemeClr val="accent2"/>
                </a:buClr>
                <a:buFont typeface="Wingdings" panose="05000000000000000000" pitchFamily="2" charset="2"/>
                <a:buChar char="n"/>
                <a:defRPr sz="2400" b="1">
                  <a:solidFill>
                    <a:srgbClr val="003366"/>
                  </a:solidFill>
                  <a:latin typeface="Verdana" panose="020B0604030504040204" pitchFamily="34" charset="0"/>
                  <a:ea typeface="华文中宋" panose="02010600040101010101" pitchFamily="2" charset="-122"/>
                </a:defRPr>
              </a:lvl4pPr>
              <a:lvl5pPr marL="2057400" indent="-228600">
                <a:spcBef>
                  <a:spcPct val="25000"/>
                </a:spcBef>
                <a:buClr>
                  <a:schemeClr val="accent2"/>
                </a:buClr>
                <a:buFont typeface="Wingdings" panose="05000000000000000000" pitchFamily="2" charset="2"/>
                <a:buChar char="§"/>
                <a:defRPr sz="2400" b="1">
                  <a:solidFill>
                    <a:srgbClr val="003366"/>
                  </a:solidFill>
                  <a:latin typeface="Verdana" panose="020B0604030504040204" pitchFamily="34" charset="0"/>
                  <a:ea typeface="华文中宋" panose="0201060004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rgbClr val="003366"/>
                  </a:solidFill>
                  <a:latin typeface="Verdana" panose="020B0604030504040204" pitchFamily="34" charset="0"/>
                  <a:ea typeface="华文中宋" panose="0201060004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rgbClr val="003366"/>
                  </a:solidFill>
                  <a:latin typeface="Verdana" panose="020B0604030504040204" pitchFamily="34" charset="0"/>
                  <a:ea typeface="华文中宋" panose="0201060004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rgbClr val="003366"/>
                  </a:solidFill>
                  <a:latin typeface="Verdana" panose="020B0604030504040204" pitchFamily="34" charset="0"/>
                  <a:ea typeface="华文中宋" panose="0201060004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rgbClr val="003366"/>
                  </a:solidFill>
                  <a:latin typeface="Verdana" panose="020B0604030504040204" pitchFamily="34" charset="0"/>
                  <a:ea typeface="华文中宋" panose="02010600040101010101" pitchFamily="2" charset="-122"/>
                </a:defRPr>
              </a:lvl9pPr>
            </a:lstStyle>
            <a:p>
              <a:pPr eaLnBrk="1" hangingPunct="1">
                <a:spcBef>
                  <a:spcPct val="50000"/>
                </a:spcBef>
                <a:buClrTx/>
                <a:buFontTx/>
                <a:buNone/>
              </a:pPr>
              <a:r>
                <a:rPr kumimoji="1" lang="en-US" altLang="zh-CN" i="1">
                  <a:solidFill>
                    <a:schemeClr val="accent2"/>
                  </a:solidFill>
                  <a:latin typeface="Times New Roman" panose="02020603050405020304" pitchFamily="18" charset="0"/>
                </a:rPr>
                <a:t>1</a:t>
              </a:r>
              <a:r>
                <a:rPr kumimoji="1" lang="zh-CN" altLang="en-US" i="1">
                  <a:solidFill>
                    <a:schemeClr val="accent2"/>
                  </a:solidFill>
                  <a:latin typeface="Times New Roman" panose="02020603050405020304" pitchFamily="18" charset="0"/>
                </a:rPr>
                <a:t>＜</a:t>
              </a:r>
              <a:r>
                <a:rPr kumimoji="1" lang="en-US" altLang="zh-CN" i="1">
                  <a:solidFill>
                    <a:schemeClr val="accent2"/>
                  </a:solidFill>
                  <a:latin typeface="Times New Roman" panose="02020603050405020304" pitchFamily="18" charset="0"/>
                </a:rPr>
                <a:t>n</a:t>
              </a:r>
              <a:r>
                <a:rPr kumimoji="1" lang="zh-CN" altLang="en-US" i="1">
                  <a:solidFill>
                    <a:schemeClr val="accent2"/>
                  </a:solidFill>
                  <a:latin typeface="Times New Roman" panose="02020603050405020304" pitchFamily="18" charset="0"/>
                </a:rPr>
                <a:t>＜</a:t>
              </a:r>
              <a:r>
                <a:rPr kumimoji="1" lang="en-US" altLang="zh-CN" i="1">
                  <a:solidFill>
                    <a:schemeClr val="accent2"/>
                  </a:solidFill>
                  <a:latin typeface="Times New Roman" panose="02020603050405020304" pitchFamily="18" charset="0"/>
                </a:rPr>
                <a:t>M</a:t>
              </a:r>
              <a:endParaRPr kumimoji="1" lang="en-US" altLang="zh-CN" b="0">
                <a:solidFill>
                  <a:schemeClr val="accent2"/>
                </a:solidFill>
                <a:latin typeface="Times New Roman" panose="02020603050405020304" pitchFamily="18" charset="0"/>
              </a:endParaRPr>
            </a:p>
          </p:txBody>
        </p:sp>
        <p:sp>
          <p:nvSpPr>
            <p:cNvPr id="28" name="Text Box 22"/>
            <p:cNvSpPr txBox="1">
              <a:spLocks noChangeArrowheads="1"/>
            </p:cNvSpPr>
            <p:nvPr/>
          </p:nvSpPr>
          <p:spPr bwMode="auto">
            <a:xfrm>
              <a:off x="6008762" y="6237312"/>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2400" b="1">
                  <a:solidFill>
                    <a:srgbClr val="003366"/>
                  </a:solidFill>
                  <a:latin typeface="Verdana" panose="020B0604030504040204" pitchFamily="34" charset="0"/>
                  <a:ea typeface="华文中宋" panose="02010600040101010101" pitchFamily="2" charset="-122"/>
                </a:defRPr>
              </a:lvl1pPr>
              <a:lvl2pPr marL="742950" indent="-285750">
                <a:spcBef>
                  <a:spcPct val="20000"/>
                </a:spcBef>
                <a:buClr>
                  <a:schemeClr val="accent2"/>
                </a:buClr>
                <a:buFont typeface="Wingdings" panose="05000000000000000000" pitchFamily="2" charset="2"/>
                <a:buChar char="n"/>
                <a:defRPr sz="2400" b="1">
                  <a:solidFill>
                    <a:srgbClr val="003366"/>
                  </a:solidFill>
                  <a:latin typeface="Verdana" panose="020B0604030504040204" pitchFamily="34" charset="0"/>
                  <a:ea typeface="华文中宋" panose="02010600040101010101" pitchFamily="2" charset="-122"/>
                </a:defRPr>
              </a:lvl2pPr>
              <a:lvl3pPr marL="1143000" indent="-228600">
                <a:spcBef>
                  <a:spcPct val="20000"/>
                </a:spcBef>
                <a:buClr>
                  <a:schemeClr val="accent2"/>
                </a:buClr>
                <a:buFont typeface="Wingdings" panose="05000000000000000000" pitchFamily="2" charset="2"/>
                <a:buChar char="o"/>
                <a:defRPr sz="2400" b="1">
                  <a:solidFill>
                    <a:srgbClr val="003366"/>
                  </a:solidFill>
                  <a:latin typeface="Verdana" panose="020B0604030504040204" pitchFamily="34" charset="0"/>
                  <a:ea typeface="华文中宋" panose="02010600040101010101" pitchFamily="2" charset="-122"/>
                </a:defRPr>
              </a:lvl3pPr>
              <a:lvl4pPr marL="1600200" indent="-228600">
                <a:spcBef>
                  <a:spcPct val="20000"/>
                </a:spcBef>
                <a:buClr>
                  <a:schemeClr val="accent2"/>
                </a:buClr>
                <a:buFont typeface="Wingdings" panose="05000000000000000000" pitchFamily="2" charset="2"/>
                <a:buChar char="n"/>
                <a:defRPr sz="2400" b="1">
                  <a:solidFill>
                    <a:srgbClr val="003366"/>
                  </a:solidFill>
                  <a:latin typeface="Verdana" panose="020B0604030504040204" pitchFamily="34" charset="0"/>
                  <a:ea typeface="华文中宋" panose="02010600040101010101" pitchFamily="2" charset="-122"/>
                </a:defRPr>
              </a:lvl4pPr>
              <a:lvl5pPr marL="2057400" indent="-228600">
                <a:spcBef>
                  <a:spcPct val="25000"/>
                </a:spcBef>
                <a:buClr>
                  <a:schemeClr val="accent2"/>
                </a:buClr>
                <a:buFont typeface="Wingdings" panose="05000000000000000000" pitchFamily="2" charset="2"/>
                <a:buChar char="§"/>
                <a:defRPr sz="2400" b="1">
                  <a:solidFill>
                    <a:srgbClr val="003366"/>
                  </a:solidFill>
                  <a:latin typeface="Verdana" panose="020B0604030504040204" pitchFamily="34" charset="0"/>
                  <a:ea typeface="华文中宋" panose="0201060004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rgbClr val="003366"/>
                  </a:solidFill>
                  <a:latin typeface="Verdana" panose="020B0604030504040204" pitchFamily="34" charset="0"/>
                  <a:ea typeface="华文中宋" panose="0201060004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rgbClr val="003366"/>
                  </a:solidFill>
                  <a:latin typeface="Verdana" panose="020B0604030504040204" pitchFamily="34" charset="0"/>
                  <a:ea typeface="华文中宋" panose="0201060004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rgbClr val="003366"/>
                  </a:solidFill>
                  <a:latin typeface="Verdana" panose="020B0604030504040204" pitchFamily="34" charset="0"/>
                  <a:ea typeface="华文中宋" panose="0201060004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rgbClr val="003366"/>
                  </a:solidFill>
                  <a:latin typeface="Verdana" panose="020B0604030504040204" pitchFamily="34" charset="0"/>
                  <a:ea typeface="华文中宋" panose="02010600040101010101" pitchFamily="2" charset="-122"/>
                </a:defRPr>
              </a:lvl9pPr>
            </a:lstStyle>
            <a:p>
              <a:pPr eaLnBrk="1" hangingPunct="1">
                <a:spcBef>
                  <a:spcPct val="50000"/>
                </a:spcBef>
                <a:buClrTx/>
                <a:buFontTx/>
                <a:buNone/>
              </a:pPr>
              <a:r>
                <a:rPr kumimoji="1" lang="en-US" altLang="zh-CN" i="1" dirty="0">
                  <a:solidFill>
                    <a:schemeClr val="accent2"/>
                  </a:solidFill>
                  <a:latin typeface="Times New Roman" panose="02020603050405020304" pitchFamily="18" charset="0"/>
                </a:rPr>
                <a:t>1</a:t>
              </a:r>
              <a:r>
                <a:rPr kumimoji="1" lang="zh-CN" altLang="en-US" i="1" dirty="0">
                  <a:solidFill>
                    <a:schemeClr val="accent2"/>
                  </a:solidFill>
                  <a:latin typeface="Times New Roman" panose="02020603050405020304" pitchFamily="18" charset="0"/>
                </a:rPr>
                <a:t>＜</a:t>
              </a:r>
              <a:r>
                <a:rPr kumimoji="1" lang="en-US" altLang="zh-CN" i="1" dirty="0">
                  <a:solidFill>
                    <a:schemeClr val="accent2"/>
                  </a:solidFill>
                  <a:latin typeface="Times New Roman" panose="02020603050405020304" pitchFamily="18" charset="0"/>
                </a:rPr>
                <a:t>G</a:t>
              </a:r>
              <a:r>
                <a:rPr kumimoji="1" lang="zh-CN" altLang="en-US" i="1" dirty="0">
                  <a:solidFill>
                    <a:schemeClr val="accent2"/>
                  </a:solidFill>
                  <a:latin typeface="Times New Roman" panose="02020603050405020304" pitchFamily="18" charset="0"/>
                </a:rPr>
                <a:t>＜</a:t>
              </a:r>
              <a:r>
                <a:rPr kumimoji="1" lang="en-US" altLang="zh-CN" i="1" dirty="0">
                  <a:solidFill>
                    <a:schemeClr val="accent2"/>
                  </a:solidFill>
                  <a:latin typeface="Times New Roman" panose="02020603050405020304" pitchFamily="18" charset="0"/>
                </a:rPr>
                <a:t>M</a:t>
              </a:r>
            </a:p>
          </p:txBody>
        </p:sp>
      </p:grpSp>
    </p:spTree>
    <p:extLst>
      <p:ext uri="{BB962C8B-B14F-4D97-AF65-F5344CB8AC3E}">
        <p14:creationId xmlns:p14="http://schemas.microsoft.com/office/powerpoint/2010/main" val="25743890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1613" y="225425"/>
            <a:ext cx="7846700" cy="426142"/>
          </a:xfrm>
        </p:spPr>
        <p:txBody>
          <a:bodyPr/>
          <a:lstStyle/>
          <a:p>
            <a:r>
              <a:rPr lang="en-US" altLang="zh-CN" sz="2800" dirty="0">
                <a:solidFill>
                  <a:srgbClr val="800000"/>
                </a:solidFill>
                <a:latin typeface="Times New Roman" panose="02020603050405020304" pitchFamily="18" charset="0"/>
                <a:ea typeface="宋体" panose="02010600030101010101" pitchFamily="2" charset="-122"/>
              </a:rPr>
              <a:t>4.3 Measuring and Improving Cache Performance</a:t>
            </a:r>
          </a:p>
        </p:txBody>
      </p:sp>
      <p:grpSp>
        <p:nvGrpSpPr>
          <p:cNvPr id="20489" name="组合 15"/>
          <p:cNvGrpSpPr>
            <a:grpSpLocks/>
          </p:cNvGrpSpPr>
          <p:nvPr/>
        </p:nvGrpSpPr>
        <p:grpSpPr bwMode="auto">
          <a:xfrm>
            <a:off x="-17463" y="838200"/>
            <a:ext cx="9144001" cy="134938"/>
            <a:chOff x="0" y="919105"/>
            <a:chExt cx="9144000" cy="134443"/>
          </a:xfrm>
        </p:grpSpPr>
        <p:cxnSp>
          <p:nvCxnSpPr>
            <p:cNvPr id="17" name="直线连接符 6">
              <a:extLst>
                <a:ext uri="{FF2B5EF4-FFF2-40B4-BE49-F238E27FC236}">
                  <a16:creationId xmlns:a16="http://schemas.microsoft.com/office/drawing/2014/main" id="{9FEAC159-CE97-2F44-ABEF-B26DE7EE99EC}"/>
                </a:ext>
              </a:extLst>
            </p:cNvPr>
            <p:cNvCxnSpPr/>
            <p:nvPr/>
          </p:nvCxnSpPr>
          <p:spPr>
            <a:xfrm>
              <a:off x="4763" y="1053548"/>
              <a:ext cx="9139237"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直线连接符 7">
              <a:extLst>
                <a:ext uri="{FF2B5EF4-FFF2-40B4-BE49-F238E27FC236}">
                  <a16:creationId xmlns:a16="http://schemas.microsoft.com/office/drawing/2014/main" id="{4757F2B2-E4C1-5D4F-9293-60D6B5E57496}"/>
                </a:ext>
              </a:extLst>
            </p:cNvPr>
            <p:cNvCxnSpPr/>
            <p:nvPr/>
          </p:nvCxnSpPr>
          <p:spPr>
            <a:xfrm>
              <a:off x="0" y="919105"/>
              <a:ext cx="91392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 name="矩形 11"/>
          <p:cNvSpPr/>
          <p:nvPr/>
        </p:nvSpPr>
        <p:spPr>
          <a:xfrm>
            <a:off x="92043" y="1080706"/>
            <a:ext cx="8919964" cy="1187184"/>
          </a:xfrm>
          <a:prstGeom prst="rect">
            <a:avLst/>
          </a:prstGeom>
        </p:spPr>
        <p:txBody>
          <a:bodyPr wrap="square">
            <a:spAutoFit/>
          </a:bodyPr>
          <a:lstStyle/>
          <a:p>
            <a:pPr lvl="1" indent="-457200" algn="just">
              <a:lnSpc>
                <a:spcPts val="2900"/>
              </a:lnSpc>
              <a:spcBef>
                <a:spcPts val="0"/>
              </a:spcBef>
              <a:spcAft>
                <a:spcPts val="600"/>
              </a:spcAft>
              <a:buSzPct val="100000"/>
              <a:buFont typeface="Symbol" panose="05050102010706020507" pitchFamily="18" charset="2"/>
              <a:buChar char="¨"/>
            </a:pP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Figure 4.15: </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An eight-block cache configured as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direct mapped</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two-way set associative</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four-way set associative</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and </a:t>
            </a:r>
            <a:r>
              <a:rPr lang="en-US" altLang="zh-CN"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fully associative</a:t>
            </a:r>
            <a:r>
              <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p:txBody>
      </p:sp>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l="11663" t="3071" r="7197"/>
          <a:stretch/>
        </p:blipFill>
        <p:spPr>
          <a:xfrm>
            <a:off x="2123728" y="2060848"/>
            <a:ext cx="5413016" cy="4616918"/>
          </a:xfrm>
          <a:prstGeom prst="rect">
            <a:avLst/>
          </a:prstGeom>
        </p:spPr>
      </p:pic>
    </p:spTree>
    <p:extLst>
      <p:ext uri="{BB962C8B-B14F-4D97-AF65-F5344CB8AC3E}">
        <p14:creationId xmlns:p14="http://schemas.microsoft.com/office/powerpoint/2010/main" val="1117023270"/>
      </p:ext>
    </p:extLst>
  </p:cSld>
  <p:clrMapOvr>
    <a:masterClrMapping/>
  </p:clrMapOvr>
  <p:transition/>
</p:sld>
</file>

<file path=ppt/theme/theme1.xml><?xml version="1.0" encoding="utf-8"?>
<a:theme xmlns:a="http://schemas.openxmlformats.org/drawingml/2006/main" name="CS152-SP98">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CS152-SP9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spPr>
      <a:bodyPr vert="horz" wrap="square" lIns="90000" tIns="46800" rIns="90000" bIns="46800" numCol="1" anchor="t" anchorCtr="0" compatLnSpc="1">
        <a:spAutoFit/>
      </a:bodyPr>
      <a:lstStyle>
        <a:defPPr marL="0" marR="0" indent="0" algn="l" defTabSz="914400" rtl="0" eaLnBrk="0" fontAlgn="base" latinLnBrk="0" hangingPunct="0">
          <a:lnSpc>
            <a:spcPct val="100000"/>
          </a:lnSpc>
          <a:spcBef>
            <a:spcPct val="0"/>
          </a:spcBef>
          <a:spcAft>
            <a:spcPct val="0"/>
          </a:spcAft>
          <a:buClrTx/>
          <a:buSzTx/>
          <a:buFontTx/>
          <a:buNone/>
          <a:defRPr kumimoji="0" lang="en-US" altLang="zh-CN" sz="2400" b="1" i="0" u="none" strike="noStrike" cap="none" normalizeH="0" baseline="0" smtClean="0">
            <a:ln>
              <a:noFill/>
            </a:ln>
            <a:solidFill>
              <a:schemeClr val="accent1"/>
            </a:solidFill>
            <a:effectLst/>
            <a:latin typeface="Arial" panose="020B0604020202020204"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spPr>
      <a:bodyPr vert="horz" wrap="square" lIns="90000" tIns="46800" rIns="90000" bIns="46800" numCol="1" anchor="t" anchorCtr="0" compatLnSpc="1">
        <a:spAutoFit/>
      </a:bodyPr>
      <a:lstStyle>
        <a:defPPr marL="0" marR="0" indent="0" algn="l" defTabSz="914400" rtl="0" eaLnBrk="0" fontAlgn="base" latinLnBrk="0" hangingPunct="0">
          <a:lnSpc>
            <a:spcPct val="100000"/>
          </a:lnSpc>
          <a:spcBef>
            <a:spcPct val="0"/>
          </a:spcBef>
          <a:spcAft>
            <a:spcPct val="0"/>
          </a:spcAft>
          <a:buClrTx/>
          <a:buSzTx/>
          <a:buFontTx/>
          <a:buNone/>
          <a:defRPr kumimoji="0" lang="en-US" altLang="zh-CN" sz="2400" b="1" i="0" u="none" strike="noStrike" cap="none" normalizeH="0" baseline="0" smtClean="0">
            <a:ln>
              <a:noFill/>
            </a:ln>
            <a:solidFill>
              <a:schemeClr val="accent1"/>
            </a:solidFill>
            <a:effectLst/>
            <a:latin typeface="Arial" panose="020B0604020202020204" pitchFamily="34" charset="0"/>
          </a:defRPr>
        </a:defPPr>
      </a:lstStyle>
    </a:lnDef>
  </a:objectDefaults>
  <a:extraClrSchemeLst>
    <a:extraClrScheme>
      <a:clrScheme name="CS152-SP9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152-SP9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S152-SP9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152-SP9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152-SP9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152-SP9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S152-SP9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27184</TotalTime>
  <Pages>47</Pages>
  <Words>18191</Words>
  <Characters>0</Characters>
  <Application>Microsoft Office PowerPoint</Application>
  <DocSecurity>0</DocSecurity>
  <PresentationFormat>信纸(8.5x11 英寸)</PresentationFormat>
  <Lines>0</Lines>
  <Paragraphs>1735</Paragraphs>
  <Slides>198</Slides>
  <Notes>196</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198</vt:i4>
      </vt:variant>
    </vt:vector>
  </HeadingPairs>
  <TitlesOfParts>
    <vt:vector size="210" baseType="lpstr">
      <vt:lpstr>华文隶书</vt:lpstr>
      <vt:lpstr>华文中宋</vt:lpstr>
      <vt:lpstr>宋体</vt:lpstr>
      <vt:lpstr>Arial</vt:lpstr>
      <vt:lpstr>Cambria Math</vt:lpstr>
      <vt:lpstr>Symbol</vt:lpstr>
      <vt:lpstr>Tahoma</vt:lpstr>
      <vt:lpstr>Times New Roman</vt:lpstr>
      <vt:lpstr>Wingdings</vt:lpstr>
      <vt:lpstr>CS152-SP98</vt:lpstr>
      <vt:lpstr>MSPhotoEd.3</vt:lpstr>
      <vt:lpstr>Visio</vt:lpstr>
      <vt:lpstr> Computer Architecture 计算机体系结构</vt:lpstr>
      <vt:lpstr> Chapter 4. Memory Hierarchy     存储体系 </vt:lpstr>
      <vt:lpstr>PowerPoint 演示文稿</vt:lpstr>
      <vt:lpstr>4.1 Introduction</vt:lpstr>
      <vt:lpstr>4.1 Introduction</vt:lpstr>
      <vt:lpstr>4.1 Introduction</vt:lpstr>
      <vt:lpstr>4.1 Introduction</vt:lpstr>
      <vt:lpstr>4.1 Introduction</vt:lpstr>
      <vt:lpstr>4.1 Introduction</vt:lpstr>
      <vt:lpstr>4.1 Introduction</vt:lpstr>
      <vt:lpstr>4.1 Introduction</vt:lpstr>
      <vt:lpstr>4.1 Introduction</vt:lpstr>
      <vt:lpstr>4.1 Introduction</vt:lpstr>
      <vt:lpstr>4.1 Introduction</vt:lpstr>
      <vt:lpstr>4.1 Introduction</vt:lpstr>
      <vt:lpstr>4.1 Introduction</vt:lpstr>
      <vt:lpstr>4.1 Introduction</vt:lpstr>
      <vt:lpstr>4.1 Introduction</vt:lpstr>
      <vt:lpstr>4.1 Introduction</vt:lpstr>
      <vt:lpstr>4.1 Introduction</vt:lpstr>
      <vt:lpstr>4.2 The Basic of Caches</vt:lpstr>
      <vt:lpstr>4.2 The Basic of Caches</vt:lpstr>
      <vt:lpstr>4.2 The Basic of Caches</vt:lpstr>
      <vt:lpstr>4.2 The Basic of Caches</vt:lpstr>
      <vt:lpstr>4.2 The Basic of Caches</vt:lpstr>
      <vt:lpstr>4.2 The Basic of Caches</vt:lpstr>
      <vt:lpstr>4.2 The Basic of Caches</vt:lpstr>
      <vt:lpstr>4.2 The Basic of Caches</vt:lpstr>
      <vt:lpstr>4.2 The Basic of Caches</vt:lpstr>
      <vt:lpstr>4.2 The Basic of Caches</vt:lpstr>
      <vt:lpstr>4.2 The Basic of Caches</vt:lpstr>
      <vt:lpstr>4.2 The Basic of Caches</vt:lpstr>
      <vt:lpstr>4.2 The Basic of Caches</vt:lpstr>
      <vt:lpstr>4.2 The Basic of Caches</vt:lpstr>
      <vt:lpstr>4.2 The Basic of Caches</vt:lpstr>
      <vt:lpstr>4.2 The Basic of Caches</vt:lpstr>
      <vt:lpstr>4.2 The Basic of Caches</vt:lpstr>
      <vt:lpstr>4.2 The Basic of Caches</vt:lpstr>
      <vt:lpstr>4.2 The Basic of Caches</vt:lpstr>
      <vt:lpstr>4.2 The Basic of Caches</vt:lpstr>
      <vt:lpstr> Computer Architecture 计算机体系结构</vt:lpstr>
      <vt:lpstr>4.1 Introduction</vt:lpstr>
      <vt:lpstr>4.2 The Basic of Caches</vt:lpstr>
      <vt:lpstr>4.2 The Basic of Caches</vt:lpstr>
      <vt:lpstr>4.2 The Basic of Caches</vt:lpstr>
      <vt:lpstr>4.2 The Basic of Caches</vt:lpstr>
      <vt:lpstr>4.2 The Basic of Caches</vt:lpstr>
      <vt:lpstr>4.2 The Basic of Caches</vt:lpstr>
      <vt:lpstr>4.2 The Basic of Caches</vt:lpstr>
      <vt:lpstr>4.2 The Basic of Caches</vt:lpstr>
      <vt:lpstr>4.2 The Basic of Caches</vt:lpstr>
      <vt:lpstr>4.2 The Basic of Caches</vt:lpstr>
      <vt:lpstr>4.2 The Basic of Caches</vt:lpstr>
      <vt:lpstr>4.2 The Basic of Caches</vt:lpstr>
      <vt:lpstr>4.2 The Basic of Caches</vt:lpstr>
      <vt:lpstr>4.2 The Basic of Caches</vt:lpstr>
      <vt:lpstr>4.2 The Basic of Caches</vt:lpstr>
      <vt:lpstr>4.2 The Basic of Caches</vt:lpstr>
      <vt:lpstr>4.2 The Basic of Caches</vt:lpstr>
      <vt:lpstr>4.2 The Basic of Caches</vt:lpstr>
      <vt:lpstr>4.2 The Basic of Caches</vt:lpstr>
      <vt:lpstr>4.2 The Basic of Caches</vt:lpstr>
      <vt:lpstr>4.2 The Basic of Caches</vt:lpstr>
      <vt:lpstr>4.2 The Basic of Caches</vt:lpstr>
      <vt:lpstr>4.2 The Basic of Caches</vt:lpstr>
      <vt:lpstr>4.2 The Basic of Caches</vt:lpstr>
      <vt:lpstr>4.2 The Basic of Caches</vt:lpstr>
      <vt:lpstr>4.2 The Basic of Caches</vt:lpstr>
      <vt:lpstr>4.2 The Basic of Caches</vt:lpstr>
      <vt:lpstr>4.2 The Basic of Caches</vt:lpstr>
      <vt:lpstr>4.2 The Basic of Caches</vt:lpstr>
      <vt:lpstr>4.3 Measuring and Improving Cache Performance</vt:lpstr>
      <vt:lpstr>4.3 Measuring and Improving Cache Performance</vt:lpstr>
      <vt:lpstr>4.3 Measuring and Improving Cache Performance</vt:lpstr>
      <vt:lpstr>4.3 Measuring and Improving Cache Performance</vt:lpstr>
      <vt:lpstr>4.3 Measuring and Improving Cache Performance</vt:lpstr>
      <vt:lpstr>4.3 Measuring and Improving Cache Performance</vt:lpstr>
      <vt:lpstr>4.3 Measuring and Improving Cache Performance</vt:lpstr>
      <vt:lpstr>4.3 Measuring and Improving Cache Performance</vt:lpstr>
      <vt:lpstr>4.3 Measuring and Improving Cache Performance</vt:lpstr>
      <vt:lpstr>4.3 Measuring and Improving Cache Performance</vt:lpstr>
      <vt:lpstr>4.3 Measuring and Improving Cache Performance</vt:lpstr>
      <vt:lpstr> Computer Architecture 计算机体系结构</vt:lpstr>
      <vt:lpstr>4.2 The Basic of Caches</vt:lpstr>
      <vt:lpstr>4.2 The Basic of Caches</vt:lpstr>
      <vt:lpstr>4.2 The Basic of Caches</vt:lpstr>
      <vt:lpstr>4.2 The Basic of Caches</vt:lpstr>
      <vt:lpstr>4.2 The Basic of Caches</vt:lpstr>
      <vt:lpstr>4.3 Measuring and Improving Cache Performance</vt:lpstr>
      <vt:lpstr>4.3 Measuring and Improving Cache Performance</vt:lpstr>
      <vt:lpstr>4.3 Measuring and Improving Cache Performance</vt:lpstr>
      <vt:lpstr>4.3 Measuring and Improving Cache Performance</vt:lpstr>
      <vt:lpstr>4.3 Measuring and Improving Cache Performance</vt:lpstr>
      <vt:lpstr>4.3 Measuring and Improving Cache Performance</vt:lpstr>
      <vt:lpstr>4.3 Measuring and Improving Cache Performance</vt:lpstr>
      <vt:lpstr>4.3 Measuring and Improving Cache Performance</vt:lpstr>
      <vt:lpstr>4.3 Measuring and Improving Cache Performance</vt:lpstr>
      <vt:lpstr>4.3 Measuring and Improving Cache Performance</vt:lpstr>
      <vt:lpstr>4.3 Measuring and Improving Cache Performance</vt:lpstr>
      <vt:lpstr>4.3 Measuring and Improving Cache Performance</vt:lpstr>
      <vt:lpstr>4.3 Measuring and Improving Cache Performance</vt:lpstr>
      <vt:lpstr>4.3 Measuring and Improving Cache Performance</vt:lpstr>
      <vt:lpstr>4.3 Measuring and Improving Cache Performance</vt:lpstr>
      <vt:lpstr>4.3 Measuring and Improving Cache Performance</vt:lpstr>
      <vt:lpstr>4.3 Measuring and Improving Cache Performance</vt:lpstr>
      <vt:lpstr>4.3 Measuring and Improving Cache Performance</vt:lpstr>
      <vt:lpstr>4.3 Measuring and Improving Cache Performance</vt:lpstr>
      <vt:lpstr>4.3 Measuring and Improving Cache Performance</vt:lpstr>
      <vt:lpstr>4.3 Measuring and Improving Cache Performance</vt:lpstr>
      <vt:lpstr>4.3 Measuring and Improving Cache Performance</vt:lpstr>
      <vt:lpstr>4.3 Measuring and Improving Cache Performance</vt:lpstr>
      <vt:lpstr>4.3 Measuring and Improving Cache Performance</vt:lpstr>
      <vt:lpstr>4.3 Measuring and Improving Cache Performance</vt:lpstr>
      <vt:lpstr>4.3 Measuring and Improving Cache Performance</vt:lpstr>
      <vt:lpstr>4.3 Measuring and Improving Cache Performance</vt:lpstr>
      <vt:lpstr>4.3 Measuring and Improving Cache Performance</vt:lpstr>
      <vt:lpstr>4.3 Measuring and Improving Cache Performance</vt:lpstr>
      <vt:lpstr>4.3 Measuring and Improving Cache Performance</vt:lpstr>
      <vt:lpstr>4.3 Measuring and Improving Cache Performance</vt:lpstr>
      <vt:lpstr>4.3 Measuring and Improving Cache Performance</vt:lpstr>
      <vt:lpstr> Computer Architecture 计算机体系结构</vt:lpstr>
      <vt:lpstr>4.3 Measuring and Improving Cache Performance</vt:lpstr>
      <vt:lpstr>4.3 Measuring and Improving Cache Performance</vt:lpstr>
      <vt:lpstr>4.3 Measuring and Improving Cache Performance</vt:lpstr>
      <vt:lpstr>4.4 Virtual Memory</vt:lpstr>
      <vt:lpstr>4.4 Virtual Memory</vt:lpstr>
      <vt:lpstr>4.4 Virtual Memory</vt:lpstr>
      <vt:lpstr>4.4 Virtual Memory</vt:lpstr>
      <vt:lpstr>4.4 Virtual Memory</vt:lpstr>
      <vt:lpstr>4.4 Virtual Memory</vt:lpstr>
      <vt:lpstr>4.4 Virtual Memory</vt:lpstr>
      <vt:lpstr>4.4 Virtual Memory</vt:lpstr>
      <vt:lpstr>4.4 Virtual Memory</vt:lpstr>
      <vt:lpstr>4.4 Virtual Memory</vt:lpstr>
      <vt:lpstr>4.4 Virtual Memory</vt:lpstr>
      <vt:lpstr>4.4 Virtual Memory</vt:lpstr>
      <vt:lpstr>4.4 Virtual Memory</vt:lpstr>
      <vt:lpstr>4.4 Virtual Memory</vt:lpstr>
      <vt:lpstr>4.4 Virtual Memory</vt:lpstr>
      <vt:lpstr>4.4 Virtual Memory</vt:lpstr>
      <vt:lpstr>4.4 Virtual Memory</vt:lpstr>
      <vt:lpstr>4.4 Virtual Memory</vt:lpstr>
      <vt:lpstr>4.4 Virtual Memory</vt:lpstr>
      <vt:lpstr>4.4 Virtual Memory</vt:lpstr>
      <vt:lpstr>4.4 Virtual Memory</vt:lpstr>
      <vt:lpstr>4.4 Virtual Memory</vt:lpstr>
      <vt:lpstr>4.4 Virtual Memory</vt:lpstr>
      <vt:lpstr>4.4 Virtual Memory</vt:lpstr>
      <vt:lpstr>4.4 Virtual Memory</vt:lpstr>
      <vt:lpstr>4.4 Virtual Memory</vt:lpstr>
      <vt:lpstr>4.4 Virtual Memory</vt:lpstr>
      <vt:lpstr>4.4 Virtual Memory</vt:lpstr>
      <vt:lpstr>4.4 Virtual Memory</vt:lpstr>
      <vt:lpstr>4.4 Virtual Memory</vt:lpstr>
      <vt:lpstr>4.4 Virtual Memory</vt:lpstr>
      <vt:lpstr> Computer Architecture 计算机体系结构</vt:lpstr>
      <vt:lpstr>4.4 Virtual Memory</vt:lpstr>
      <vt:lpstr>4.4 Virtual Memory</vt:lpstr>
      <vt:lpstr>4.4 Virtual Memory</vt:lpstr>
      <vt:lpstr>4.4 Virtual Memory</vt:lpstr>
      <vt:lpstr>4.4 Virtual Memory</vt:lpstr>
      <vt:lpstr>4.4 Virtual Memory</vt:lpstr>
      <vt:lpstr>4.4 Virtual Memory</vt:lpstr>
      <vt:lpstr>4.4 Virtual Memory</vt:lpstr>
      <vt:lpstr>4.4 Virtual Memory</vt:lpstr>
      <vt:lpstr>4.4 Virtual Memory</vt:lpstr>
      <vt:lpstr>4.4 Virtual Memory</vt:lpstr>
      <vt:lpstr>4.4 Virtual Memory</vt:lpstr>
      <vt:lpstr>4.4 Virtual Memory</vt:lpstr>
      <vt:lpstr>4.4 Virtual Memory</vt:lpstr>
      <vt:lpstr>4.4 Virtual Memory</vt:lpstr>
      <vt:lpstr>4.4 Virtual Memory</vt:lpstr>
      <vt:lpstr>4.4 Virtual Memory</vt:lpstr>
      <vt:lpstr>4.4 Virtual Memory</vt:lpstr>
      <vt:lpstr>4.4 Virtual Memory</vt:lpstr>
      <vt:lpstr>4.5 A Common Framework for Memory Hierarchies </vt:lpstr>
      <vt:lpstr>4.5 A Common Framework for Memory Hierarchies </vt:lpstr>
      <vt:lpstr>4.5 A Common Framework for Memory Hierarchies </vt:lpstr>
      <vt:lpstr>4.5 A Common Framework for Memory Hierarchies </vt:lpstr>
      <vt:lpstr>4.5 A Common Framework for Memory Hierarchies </vt:lpstr>
      <vt:lpstr>4.5 A Common Framework for Memory Hierarchies </vt:lpstr>
      <vt:lpstr>4.5 A Common Framework for Memory Hierarchies </vt:lpstr>
      <vt:lpstr>4.5 A Common Framework for Memory Hierarchies </vt:lpstr>
      <vt:lpstr>4.5 A Common Framework for Memory Hierarchies </vt:lpstr>
      <vt:lpstr>4.5 A Common Framework for Memory Hierarchies </vt:lpstr>
      <vt:lpstr>4.5 A Common Framework for Memory Hierarchies </vt:lpstr>
      <vt:lpstr>4.5 A Common Framework for Memory Hierarchies </vt:lpstr>
      <vt:lpstr>4.5 A Common Framework for Memory Hierarchies </vt:lpstr>
      <vt:lpstr>4.5 A Common Framework for Memory Hierarchies </vt:lpstr>
      <vt:lpstr>4.5 A Common Framework for Memory Hierarchies </vt:lpstr>
      <vt:lpstr>4.5 A Common Framework for Memory Hierarchies </vt:lpstr>
      <vt:lpstr>4.5 A Common Framework for Memory Hierarchies </vt:lpstr>
      <vt:lpstr>4.5 A Common Framework for Memory Hierarchies </vt:lpstr>
      <vt:lpstr>4.5 A Common Framework for Memory Hierarchies </vt:lpstr>
      <vt:lpstr>4.5 A Common Framework for Memory Hierarchies </vt:lpstr>
      <vt:lpstr>PowerPoint 演示文稿</vt:lpstr>
      <vt:lpstr>PowerPoint 演示文稿</vt:lpstr>
      <vt:lpstr>PowerPoint 演示文稿</vt:lpstr>
    </vt:vector>
  </TitlesOfParts>
  <Manager/>
  <Company>UC Berkeley</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Architecture</dc:title>
  <dc:subject/>
  <dc:creator>YiTian</dc:creator>
  <cp:keywords/>
  <dc:description/>
  <cp:lastModifiedBy>家玮 江</cp:lastModifiedBy>
  <cp:revision>1861</cp:revision>
  <cp:lastPrinted>2021-05-27T01:02:00Z</cp:lastPrinted>
  <dcterms:created xsi:type="dcterms:W3CDTF">1997-08-19T16:58:46Z</dcterms:created>
  <dcterms:modified xsi:type="dcterms:W3CDTF">2025-01-04T08:06:04Z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2052-10.1.0.6205</vt:lpwstr>
  </property>
</Properties>
</file>