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56" r:id="rId3"/>
    <p:sldId id="325" r:id="rId4"/>
    <p:sldId id="295" r:id="rId5"/>
    <p:sldId id="260" r:id="rId6"/>
    <p:sldId id="393" r:id="rId7"/>
    <p:sldId id="390" r:id="rId8"/>
    <p:sldId id="450" r:id="rId10"/>
    <p:sldId id="392" r:id="rId11"/>
    <p:sldId id="336" r:id="rId12"/>
    <p:sldId id="281" r:id="rId13"/>
    <p:sldId id="282" r:id="rId14"/>
    <p:sldId id="273" r:id="rId15"/>
    <p:sldId id="415" r:id="rId16"/>
    <p:sldId id="440" r:id="rId17"/>
    <p:sldId id="396" r:id="rId18"/>
    <p:sldId id="337" r:id="rId19"/>
    <p:sldId id="442" r:id="rId20"/>
    <p:sldId id="397" r:id="rId21"/>
    <p:sldId id="399" r:id="rId22"/>
    <p:sldId id="400" r:id="rId23"/>
    <p:sldId id="401" r:id="rId24"/>
    <p:sldId id="436" r:id="rId25"/>
    <p:sldId id="344" r:id="rId26"/>
    <p:sldId id="298" r:id="rId27"/>
    <p:sldId id="299" r:id="rId28"/>
    <p:sldId id="300" r:id="rId29"/>
    <p:sldId id="301" r:id="rId30"/>
    <p:sldId id="302" r:id="rId31"/>
    <p:sldId id="303" r:id="rId32"/>
    <p:sldId id="407" r:id="rId33"/>
    <p:sldId id="408" r:id="rId34"/>
    <p:sldId id="409" r:id="rId35"/>
    <p:sldId id="410" r:id="rId36"/>
    <p:sldId id="370" r:id="rId37"/>
    <p:sldId id="429" r:id="rId38"/>
    <p:sldId id="445" r:id="rId39"/>
    <p:sldId id="443" r:id="rId40"/>
    <p:sldId id="371" r:id="rId41"/>
    <p:sldId id="422" r:id="rId42"/>
    <p:sldId id="372" r:id="rId43"/>
    <p:sldId id="343" r:id="rId44"/>
    <p:sldId id="457" r:id="rId45"/>
    <p:sldId id="305" r:id="rId46"/>
    <p:sldId id="306" r:id="rId47"/>
    <p:sldId id="307" r:id="rId48"/>
    <p:sldId id="308" r:id="rId49"/>
    <p:sldId id="309" r:id="rId50"/>
    <p:sldId id="314" r:id="rId51"/>
    <p:sldId id="326" r:id="rId52"/>
    <p:sldId id="327" r:id="rId53"/>
    <p:sldId id="328" r:id="rId54"/>
    <p:sldId id="329" r:id="rId55"/>
    <p:sldId id="330" r:id="rId56"/>
    <p:sldId id="324" r:id="rId57"/>
  </p:sldIdLst>
  <p:sldSz cx="9144000" cy="6858000" type="screen4x3"/>
  <p:notesSz cx="6858000" cy="9144000"/>
  <p:custDataLst>
    <p:tags r:id="rId61"/>
  </p:custDataLst>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CCD90"/>
    <a:srgbClr val="0000FF"/>
    <a:srgbClr val="FDB5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727"/>
    <p:restoredTop sz="94660"/>
  </p:normalViewPr>
  <p:slideViewPr>
    <p:cSldViewPr snapToGrid="0">
      <p:cViewPr varScale="1">
        <p:scale>
          <a:sx n="113" d="100"/>
          <a:sy n="113" d="100"/>
        </p:scale>
        <p:origin x="11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13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659EE681-7177-4ED9-BED1-5ED328A0D03B}"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a:solidFill>
              <a:srgbClr val="000000">
                <a:alpha val="100000"/>
              </a:srgbClr>
            </a:solidFill>
            <a:miter lim="800000"/>
          </a:ln>
        </p:spPr>
      </p:sp>
      <p:sp>
        <p:nvSpPr>
          <p:cNvPr id="24579"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r>
              <a:rPr lang="zh-CN" altLang="en-US" dirty="0">
                <a:ea typeface="等线" panose="02010600030101010101" pitchFamily="2" charset="-122"/>
              </a:rPr>
              <a:t>不同种类的软件是如何跑在咱们的计算机上面的呢</a:t>
            </a:r>
            <a:endParaRPr lang="zh-CN" altLang="en-US" dirty="0">
              <a:ea typeface="等线" panose="02010600030101010101" pitchFamily="2" charset="-122"/>
            </a:endParaRPr>
          </a:p>
        </p:txBody>
      </p:sp>
      <p:sp>
        <p:nvSpPr>
          <p:cNvPr id="2458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等线" panose="02010600030101010101" pitchFamily="2" charset="-122"/>
                <a:ea typeface="等线" panose="02010600030101010101" pitchFamily="2" charset="-122"/>
              </a:rPr>
            </a:fld>
            <a:endParaRPr lang="zh-CN" altLang="en-US" sz="1200" dirty="0">
              <a:latin typeface="等线" panose="02010600030101010101" pitchFamily="2" charset="-122"/>
              <a:ea typeface="等线"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491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等线" panose="02010600030101010101" pitchFamily="2" charset="-122"/>
            </a:endParaRPr>
          </a:p>
        </p:txBody>
      </p:sp>
      <p:sp>
        <p:nvSpPr>
          <p:cNvPr id="512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zh-CN" altLang="en-US" sz="1200" dirty="0">
                <a:latin typeface="Arial" panose="020B0604020202020204" pitchFamily="34" charset="0"/>
                <a:ea typeface="等线" panose="02010600030101010101" pitchFamily="2" charset="-122"/>
              </a:rPr>
            </a:fld>
            <a:endParaRPr lang="zh-CN" altLang="en-US" sz="1200" dirty="0">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 name="Rectangle 8"/>
          <p:cNvSpPr/>
          <p:nvPr/>
        </p:nvSpPr>
        <p:spPr>
          <a:xfrm>
            <a:off x="0" y="0"/>
            <a:ext cx="9144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9"/>
          <p:cNvSpPr/>
          <p:nvPr/>
        </p:nvSpPr>
        <p:spPr>
          <a:xfrm>
            <a:off x="4763" y="0"/>
            <a:ext cx="9139238"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7"/>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0"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F02A1750-DBE0-4F43-9EB5-48D162ABC9A4}"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11"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12"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p>
            <a:pPr eaLnBrk="1" hangingPunct="1">
              <a:buNone/>
            </a:pPr>
            <a:fld id="{9A0DB2DC-4C9A-4742-B13C-FB6460FD3503}" type="slidenum">
              <a:rPr lang="zh-CN" altLang="en-US" dirty="0">
                <a:latin typeface="Tw Cen MT Condensed" pitchFamily="34" charset="0"/>
                <a:ea typeface="华文仿宋" panose="02010600040101010101" pitchFamily="2" charset="-122"/>
              </a:rPr>
            </a:fld>
            <a:endParaRPr lang="zh-CN" altLang="en-US" dirty="0">
              <a:latin typeface="Tw Cen MT Condensed" pitchFamily="34" charset="0"/>
              <a:ea typeface="华文仿宋" panose="0201060004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bg>
      <p:bgPr>
        <a:solidFill>
          <a:schemeClr val="bg1"/>
        </a:solidFill>
        <a:effectLst/>
      </p:bgPr>
    </p:bg>
    <p:spTree>
      <p:nvGrpSpPr>
        <p:cNvPr id="1" name=""/>
        <p:cNvGrpSpPr/>
        <p:nvPr/>
      </p:nvGrpSpPr>
      <p:grpSpPr>
        <a:xfrm>
          <a:off x="0" y="0"/>
          <a:ext cx="0" cy="0"/>
          <a:chOff x="0" y="0"/>
          <a:chExt cx="0" cy="0"/>
        </a:xfrm>
      </p:grpSpPr>
      <p:cxnSp>
        <p:nvCxnSpPr>
          <p:cNvPr id="4" name="Straight Connector 6"/>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D590B067-7BF7-419E-80FE-9B250A75B046}"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9"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10"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p>
            <a:pPr eaLnBrk="1" hangingPunct="1">
              <a:buNone/>
            </a:pPr>
            <a:fld id="{9A0DB2DC-4C9A-4742-B13C-FB6460FD3503}" type="slidenum">
              <a:rPr lang="zh-CN" altLang="en-US" dirty="0">
                <a:latin typeface="Tw Cen MT Condensed" pitchFamily="34" charset="0"/>
                <a:ea typeface="华文仿宋" panose="02010600040101010101" pitchFamily="2" charset="-122"/>
              </a:rPr>
            </a:fld>
            <a:endParaRPr lang="zh-CN" altLang="en-US" dirty="0">
              <a:latin typeface="Tw Cen MT Condensed" pitchFamily="34" charset="0"/>
              <a:ea typeface="华文仿宋" panose="0201060004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4" name="Rectangle 8"/>
          <p:cNvSpPr/>
          <p:nvPr/>
        </p:nvSpPr>
        <p:spPr>
          <a:xfrm>
            <a:off x="0" y="0"/>
            <a:ext cx="9144000" cy="457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10"/>
          <p:cNvSpPr/>
          <p:nvPr/>
        </p:nvSpPr>
        <p:spPr>
          <a:xfrm>
            <a:off x="4763" y="0"/>
            <a:ext cx="9139238"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7"/>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10"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FAFBE66F-6C77-4D34-B283-0938D212BBF6}"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11"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12"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p>
            <a:pPr eaLnBrk="1" hangingPunct="1">
              <a:buNone/>
            </a:pPr>
            <a:fld id="{9A0DB2DC-4C9A-4742-B13C-FB6460FD3503}" type="slidenum">
              <a:rPr lang="zh-CN" altLang="en-US" dirty="0">
                <a:latin typeface="Tw Cen MT Condensed" pitchFamily="34" charset="0"/>
                <a:ea typeface="华文仿宋" panose="02010600040101010101" pitchFamily="2" charset="-122"/>
              </a:rPr>
            </a:fld>
            <a:endParaRPr lang="zh-CN" altLang="en-US" dirty="0">
              <a:latin typeface="Tw Cen MT Condensed" pitchFamily="34" charset="0"/>
              <a:ea typeface="华文仿宋" panose="0201060004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日期占位符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6" name="页脚占位符 5"/>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768096" y="2967788"/>
            <a:ext cx="356616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491990" y="2967788"/>
            <a:ext cx="3566160" cy="33415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7" name="页脚占位符 6"/>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4" name="页脚占位符 3"/>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
        <p:nvSpPr>
          <p:cNvPr id="3" name="Date Placeholder 1"/>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93DFF16D-A6C5-4126-94DA-A44A093F4F1D}"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8" name="Footer Placeholder 2"/>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9" name="Slide Number Placeholder 3"/>
          <p:cNvSpPr>
            <a:spLocks noGrp="1"/>
          </p:cNvSpPr>
          <p:nvPr>
            <p:ph type="sldNum" sz="quarter" idx="4"/>
          </p:nvPr>
        </p:nvSpPr>
        <p:spPr>
          <a:xfrm>
            <a:off x="8128000" y="6470650"/>
            <a:ext cx="730250" cy="274638"/>
          </a:xfrm>
          <a:prstGeom prst="rect">
            <a:avLst/>
          </a:prstGeom>
        </p:spPr>
        <p:txBody>
          <a:bodyPr vert="horz" lIns="91440" tIns="45720" rIns="91440" bIns="45720" rtlCol="0" anchor="ctr"/>
          <a:p>
            <a:pPr eaLnBrk="1" hangingPunct="1">
              <a:buNone/>
            </a:pPr>
            <a:fld id="{9A0DB2DC-4C9A-4742-B13C-FB6460FD3503}" type="slidenum">
              <a:rPr lang="zh-CN" altLang="en-US" dirty="0">
                <a:latin typeface="Tw Cen MT Condensed" pitchFamily="34" charset="0"/>
                <a:ea typeface="华文仿宋" panose="02010600040101010101" pitchFamily="2" charset="-122"/>
              </a:rPr>
            </a:fld>
            <a:endParaRPr lang="zh-CN" altLang="en-US" dirty="0">
              <a:latin typeface="Tw Cen MT Condensed" pitchFamily="34" charset="0"/>
              <a:ea typeface="华文仿宋" panose="0201060004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 name="日期占位符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5" name="页脚占位符 4"/>
          <p:cNvSpPr>
            <a:spLocks noGrp="1"/>
          </p:cNvSpPr>
          <p:nvPr>
            <p:ph type="ftr" sz="quarter" idx="11"/>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cxnSp>
        <p:nvCxnSpPr>
          <p:cNvPr id="5" name="Straight Connector 7"/>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vert="horz" wrap="square" lIns="457200" tIns="365760" rIns="4572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Tw Cen MT"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8" name="Date Placeholder 4"/>
          <p:cNvSpPr>
            <a:spLocks noGrp="1"/>
          </p:cNvSpPr>
          <p:nvPr>
            <p:ph type="dt" sz="half" idx="12"/>
          </p:nvPr>
        </p:nvSpPr>
        <p:spPr>
          <a:xfrm>
            <a:off x="768350" y="6470650"/>
            <a:ext cx="1616075" cy="274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D0D39271-C3F1-42BF-A155-02B75A8C2DDB}"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9" name="Footer Placeholder 5"/>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10" name="Slide Number Placeholder 6"/>
          <p:cNvSpPr>
            <a:spLocks noGrp="1"/>
          </p:cNvSpPr>
          <p:nvPr>
            <p:ph type="sldNum" sz="quarter" idx="4"/>
          </p:nvPr>
        </p:nvSpPr>
        <p:spPr>
          <a:xfrm>
            <a:off x="8128000" y="6470650"/>
            <a:ext cx="730250" cy="274638"/>
          </a:xfrm>
          <a:prstGeom prst="rect">
            <a:avLst/>
          </a:prstGeom>
        </p:spPr>
        <p:txBody>
          <a:bodyPr vert="horz" lIns="91440" tIns="45720" rIns="91440" bIns="45720" rtlCol="0" anchor="ctr"/>
          <a:p>
            <a:pPr eaLnBrk="1" hangingPunct="1">
              <a:buNone/>
            </a:pPr>
            <a:fld id="{9A0DB2DC-4C9A-4742-B13C-FB6460FD3503}" type="slidenum">
              <a:rPr lang="zh-CN" altLang="en-US" dirty="0">
                <a:latin typeface="Tw Cen MT Condensed" pitchFamily="34" charset="0"/>
                <a:ea typeface="华文仿宋" panose="02010600040101010101" pitchFamily="2" charset="-122"/>
              </a:rPr>
            </a:fld>
            <a:endParaRPr lang="zh-CN" altLang="en-US" dirty="0">
              <a:latin typeface="Tw Cen MT Condensed" pitchFamily="34" charset="0"/>
              <a:ea typeface="华文仿宋" panose="0201060004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p>
            <a:pPr lvl="0"/>
            <a:r>
              <a:rPr lang="zh-CN" altLang="en-US" dirty="0"/>
              <a:t>单击此处编辑母版标题样式</a:t>
            </a:r>
            <a:endParaRPr lang="zh-CN" altLang="en-US" dirty="0"/>
          </a:p>
        </p:txBody>
      </p:sp>
      <p:sp>
        <p:nvSpPr>
          <p:cNvPr id="1027" name="Text Placeholder 2"/>
          <p:cNvSpPr>
            <a:spLocks noGrp="1"/>
          </p:cNvSpPr>
          <p:nvPr>
            <p:ph type="body" idx="1"/>
          </p:nvPr>
        </p:nvSpPr>
        <p:spPr>
          <a:xfrm>
            <a:off x="768350" y="2286000"/>
            <a:ext cx="7289800" cy="4022725"/>
          </a:xfrm>
          <a:prstGeom prst="rect">
            <a:avLst/>
          </a:prstGeom>
          <a:noFill/>
          <a:ln w="9525">
            <a:noFill/>
          </a:ln>
        </p:spPr>
        <p:txBody>
          <a:bodyPr lIns="45720" rIns="45720"/>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lumMod val="95000"/>
                    <a:lumOff val="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967309C-A353-4F5E-8E81-C4054A2B1DB8}" type="datetimeFigureOut">
              <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rPr>
            </a:fld>
            <a:endParaRPr kumimoji="0" lang="zh-CN" altLang="en-US" sz="1000" b="0" i="0" u="none" strike="noStrike" kern="1200" cap="none" spc="0" normalizeH="0" baseline="0" noProof="0">
              <a:ln>
                <a:noFill/>
              </a:ln>
              <a:solidFill>
                <a:schemeClr val="tx1">
                  <a:lumMod val="95000"/>
                  <a:lumOff val="5000"/>
                </a:schemeClr>
              </a:solidFill>
              <a:effectLst/>
              <a:uLnTx/>
              <a:uFillTx/>
              <a:latin typeface="+mj-lt"/>
              <a:ea typeface="+mn-ea"/>
              <a:cs typeface="+mn-cs"/>
            </a:endParaRPr>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eaLnBrk="1" fontAlgn="auto" hangingPunct="1">
              <a:spcBef>
                <a:spcPts val="0"/>
              </a:spcBef>
              <a:spcAft>
                <a:spcPts val="0"/>
              </a:spcAft>
              <a:defRPr sz="1000" cap="all" baseline="0">
                <a:solidFill>
                  <a:schemeClr val="tx1">
                    <a:lumMod val="95000"/>
                    <a:lumOff val="5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all" spc="0" normalizeH="0" baseline="0" noProof="0">
              <a:ln>
                <a:noFill/>
              </a:ln>
              <a:solidFill>
                <a:schemeClr val="tx1">
                  <a:lumMod val="95000"/>
                  <a:lumOff val="5000"/>
                </a:schemeClr>
              </a:solidFill>
              <a:effectLst/>
              <a:uLnTx/>
              <a:uFillTx/>
              <a:latin typeface="+mj-lt"/>
              <a:ea typeface="+mn-ea"/>
              <a:cs typeface="+mn-cs"/>
            </a:endParaRP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defRPr sz="1000">
                <a:solidFill>
                  <a:srgbClr val="0D0D0D"/>
                </a:solidFill>
                <a:latin typeface="Tw Cen MT Condensed" pitchFamily="34" charset="0"/>
                <a:ea typeface="华文仿宋" panose="02010600040101010101" pitchFamily="2" charset="-122"/>
              </a:defRPr>
            </a:lvl1pPr>
          </a:lstStyle>
          <a:p>
            <a:pPr lvl="0" eaLnBrk="1" hangingPunct="1">
              <a:buNone/>
            </a:pPr>
            <a:fld id="{9A0DB2DC-4C9A-4742-B13C-FB6460FD3503}" type="slidenum">
              <a:rPr lang="zh-CN" altLang="en-US" dirty="0"/>
            </a:fld>
            <a:endParaRPr lang="zh-CN" altLang="en-US" dirty="0"/>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itchFamily="34" charset="0"/>
        </a:defRPr>
      </a:lvl2pPr>
      <a:lvl3pPr algn="l" rtl="0" eaLnBrk="0" fontAlgn="base" hangingPunct="0">
        <a:lnSpc>
          <a:spcPct val="80000"/>
        </a:lnSpc>
        <a:spcBef>
          <a:spcPct val="0"/>
        </a:spcBef>
        <a:spcAft>
          <a:spcPct val="0"/>
        </a:spcAft>
        <a:defRPr sz="4400">
          <a:solidFill>
            <a:srgbClr val="0D0D0D"/>
          </a:solidFill>
          <a:latin typeface="Tw Cen MT Condensed" pitchFamily="34" charset="0"/>
        </a:defRPr>
      </a:lvl3pPr>
      <a:lvl4pPr algn="l" rtl="0" eaLnBrk="0" fontAlgn="base" hangingPunct="0">
        <a:lnSpc>
          <a:spcPct val="80000"/>
        </a:lnSpc>
        <a:spcBef>
          <a:spcPct val="0"/>
        </a:spcBef>
        <a:spcAft>
          <a:spcPct val="0"/>
        </a:spcAft>
        <a:defRPr sz="4400">
          <a:solidFill>
            <a:srgbClr val="0D0D0D"/>
          </a:solidFill>
          <a:latin typeface="Tw Cen MT Condensed" pitchFamily="34" charset="0"/>
        </a:defRPr>
      </a:lvl4pPr>
      <a:lvl5pPr algn="l" rtl="0" eaLnBrk="0" fontAlgn="base" hangingPunct="0">
        <a:lnSpc>
          <a:spcPct val="80000"/>
        </a:lnSpc>
        <a:spcBef>
          <a:spcPct val="0"/>
        </a:spcBef>
        <a:spcAft>
          <a:spcPct val="0"/>
        </a:spcAft>
        <a:defRPr sz="4400">
          <a:solidFill>
            <a:srgbClr val="0D0D0D"/>
          </a:solidFill>
          <a:latin typeface="Tw Cen MT Condensed" pitchFamily="34" charset="0"/>
        </a:defRPr>
      </a:lvl5pPr>
      <a:lvl6pPr marL="457200" algn="l" rtl="0" fontAlgn="base">
        <a:lnSpc>
          <a:spcPct val="80000"/>
        </a:lnSpc>
        <a:spcBef>
          <a:spcPct val="0"/>
        </a:spcBef>
        <a:spcAft>
          <a:spcPct val="0"/>
        </a:spcAft>
        <a:defRPr sz="4400">
          <a:solidFill>
            <a:srgbClr val="0D0D0D"/>
          </a:solidFill>
          <a:latin typeface="Tw Cen MT Condensed" pitchFamily="34" charset="0"/>
        </a:defRPr>
      </a:lvl6pPr>
      <a:lvl7pPr marL="914400" algn="l" rtl="0" fontAlgn="base">
        <a:lnSpc>
          <a:spcPct val="80000"/>
        </a:lnSpc>
        <a:spcBef>
          <a:spcPct val="0"/>
        </a:spcBef>
        <a:spcAft>
          <a:spcPct val="0"/>
        </a:spcAft>
        <a:defRPr sz="4400">
          <a:solidFill>
            <a:srgbClr val="0D0D0D"/>
          </a:solidFill>
          <a:latin typeface="Tw Cen MT Condensed" pitchFamily="34" charset="0"/>
        </a:defRPr>
      </a:lvl7pPr>
      <a:lvl8pPr marL="1371600" algn="l" rtl="0" fontAlgn="base">
        <a:lnSpc>
          <a:spcPct val="80000"/>
        </a:lnSpc>
        <a:spcBef>
          <a:spcPct val="0"/>
        </a:spcBef>
        <a:spcAft>
          <a:spcPct val="0"/>
        </a:spcAft>
        <a:defRPr sz="4400">
          <a:solidFill>
            <a:srgbClr val="0D0D0D"/>
          </a:solidFill>
          <a:latin typeface="Tw Cen MT Condensed" pitchFamily="34" charset="0"/>
        </a:defRPr>
      </a:lvl8pPr>
      <a:lvl9pPr marL="1828800" algn="l" rtl="0" fontAlgn="base">
        <a:lnSpc>
          <a:spcPct val="80000"/>
        </a:lnSpc>
        <a:spcBef>
          <a:spcPct val="0"/>
        </a:spcBef>
        <a:spcAft>
          <a:spcPct val="0"/>
        </a:spcAft>
        <a:defRPr sz="4400">
          <a:solidFill>
            <a:srgbClr val="0D0D0D"/>
          </a:solidFill>
          <a:latin typeface="Tw Cen MT Condensed"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Tw Cen MT" pitchFamily="34" charset="0"/>
        <a:buChar char=" "/>
        <a:defRPr sz="2000" kern="1200">
          <a:solidFill>
            <a:schemeClr val="tx1"/>
          </a:solidFill>
          <a:latin typeface="+mn-lt"/>
          <a:ea typeface="+mn-ea"/>
          <a:cs typeface="+mn-cs"/>
        </a:defRPr>
      </a:lvl1pPr>
      <a:lvl2pPr marL="265430"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60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1" Type="http://schemas.openxmlformats.org/officeDocument/2006/relationships/slideLayout" Target="../slideLayouts/slideLayout7.xml"/><Relationship Id="rId10" Type="http://schemas.openxmlformats.org/officeDocument/2006/relationships/tags" Target="../tags/tag32.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1" Type="http://schemas.openxmlformats.org/officeDocument/2006/relationships/slideLayout" Target="../slideLayouts/slideLayout7.xml"/><Relationship Id="rId10" Type="http://schemas.openxmlformats.org/officeDocument/2006/relationships/tags" Target="../tags/tag42.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1" Type="http://schemas.openxmlformats.org/officeDocument/2006/relationships/slideLayout" Target="../slideLayouts/slideLayout7.xml"/><Relationship Id="rId10" Type="http://schemas.openxmlformats.org/officeDocument/2006/relationships/tags" Target="../tags/tag52.xml"/><Relationship Id="rId1" Type="http://schemas.openxmlformats.org/officeDocument/2006/relationships/tags" Target="../tags/tag43.xml"/></Relationships>
</file>

<file path=ppt/slides/_rels/slide32.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1" Type="http://schemas.openxmlformats.org/officeDocument/2006/relationships/slideLayout" Target="../slideLayouts/slideLayout7.xml"/><Relationship Id="rId10" Type="http://schemas.openxmlformats.org/officeDocument/2006/relationships/tags" Target="../tags/tag62.xml"/><Relationship Id="rId1" Type="http://schemas.openxmlformats.org/officeDocument/2006/relationships/tags" Target="../tags/tag5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1" Type="http://schemas.openxmlformats.org/officeDocument/2006/relationships/slideLayout" Target="../slideLayouts/slideLayout7.xml"/><Relationship Id="rId10" Type="http://schemas.openxmlformats.org/officeDocument/2006/relationships/tags" Target="../tags/tag72.xml"/><Relationship Id="rId1" Type="http://schemas.openxmlformats.org/officeDocument/2006/relationships/tags" Target="../tags/tag63.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2" Type="http://schemas.openxmlformats.org/officeDocument/2006/relationships/slideLayout" Target="../slideLayouts/slideLayout7.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2" Type="http://schemas.openxmlformats.org/officeDocument/2006/relationships/slideLayout" Target="../slideLayouts/slideLayout7.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5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2" Type="http://schemas.openxmlformats.org/officeDocument/2006/relationships/slideLayout" Target="../slideLayouts/slideLayout7.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2.xml"/></Relationships>
</file>

<file path=ppt/slides/_rels/slide52.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2" Type="http://schemas.openxmlformats.org/officeDocument/2006/relationships/slideLayout" Target="../slideLayouts/slideLayout7.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53.xml.rels><?xml version="1.0" encoding="UTF-8" standalone="yes"?>
<Relationships xmlns="http://schemas.openxmlformats.org/package/2006/relationships"><Relationship Id="rId9" Type="http://schemas.openxmlformats.org/officeDocument/2006/relationships/image" Target="../media/image8.GIF"/><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tags" Target="../tags/tag125.xml"/><Relationship Id="rId13" Type="http://schemas.openxmlformats.org/officeDocument/2006/relationships/slideLayout" Target="../slideLayouts/slideLayout7.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slideLayout" Target="../slideLayouts/slideLayout7.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2" Type="http://schemas.openxmlformats.org/officeDocument/2006/relationships/slideLayout" Target="../slideLayouts/slideLayout7.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 name="副标题 10"/>
          <p:cNvSpPr>
            <a:spLocks noGrp="1"/>
          </p:cNvSpPr>
          <p:nvPr>
            <p:ph type="subTitle" idx="1"/>
          </p:nvPr>
        </p:nvSpPr>
        <p:spPr>
          <a:xfrm>
            <a:off x="1065213" y="4957763"/>
            <a:ext cx="4927600" cy="1463675"/>
          </a:xfrm>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ts val="0"/>
              </a:spcBef>
              <a:spcAft>
                <a:spcPts val="200"/>
              </a:spcAft>
              <a:buClr>
                <a:schemeClr val="accent1"/>
              </a:buClr>
              <a:buSzPct val="100000"/>
              <a:buFont typeface="Tw Cen MT" pitchFamily="34" charset="0"/>
              <a:buNone/>
              <a:defRPr/>
            </a:pPr>
            <a:r>
              <a:rPr kumimoji="0" lang="zh-CN" altLang="en-US" sz="2800" b="0" i="0" u="none" strike="noStrike" kern="1200" cap="none" spc="0" normalizeH="0" baseline="0" noProof="0" dirty="0">
                <a:ln>
                  <a:noFill/>
                </a:ln>
                <a:solidFill>
                  <a:schemeClr val="tx1">
                    <a:lumMod val="95000"/>
                    <a:lumOff val="5000"/>
                  </a:schemeClr>
                </a:solidFill>
                <a:effectLst/>
                <a:uLnTx/>
                <a:uFillTx/>
                <a:latin typeface="+mn-lt"/>
                <a:ea typeface="+mn-ea"/>
                <a:cs typeface="+mn-cs"/>
              </a:rPr>
              <a:t>计算机与信息技术学院</a:t>
            </a:r>
            <a:endParaRPr kumimoji="0" lang="zh-CN" altLang="en-US" sz="2800" b="0" i="0" u="none" strike="noStrike" kern="1200" cap="none" spc="0" normalizeH="0" baseline="0" noProof="0" dirty="0">
              <a:ln>
                <a:noFill/>
              </a:ln>
              <a:solidFill>
                <a:schemeClr val="tx1">
                  <a:lumMod val="95000"/>
                  <a:lumOff val="5000"/>
                </a:schemeClr>
              </a:solidFill>
              <a:effectLst/>
              <a:uLnTx/>
              <a:uFillTx/>
              <a:latin typeface="+mn-lt"/>
              <a:ea typeface="+mn-ea"/>
              <a:cs typeface="+mn-cs"/>
            </a:endParaRPr>
          </a:p>
        </p:txBody>
      </p:sp>
      <p:pic>
        <p:nvPicPr>
          <p:cNvPr id="8195" name="图片 12"/>
          <p:cNvPicPr>
            <a:picLocks noChangeAspect="1"/>
          </p:cNvPicPr>
          <p:nvPr/>
        </p:nvPicPr>
        <p:blipFill>
          <a:blip r:embed="rId1"/>
          <a:stretch>
            <a:fillRect/>
          </a:stretch>
        </p:blipFill>
        <p:spPr>
          <a:xfrm>
            <a:off x="0" y="0"/>
            <a:ext cx="9144000" cy="4581525"/>
          </a:xfrm>
          <a:prstGeom prst="rect">
            <a:avLst/>
          </a:prstGeom>
          <a:noFill/>
          <a:ln w="9525">
            <a:noFill/>
          </a:ln>
        </p:spPr>
      </p:pic>
      <p:pic>
        <p:nvPicPr>
          <p:cNvPr id="8196" name="Picture 6"/>
          <p:cNvPicPr>
            <a:picLocks noChangeAspect="1"/>
          </p:cNvPicPr>
          <p:nvPr/>
        </p:nvPicPr>
        <p:blipFill>
          <a:blip r:embed="rId2"/>
          <a:stretch>
            <a:fillRect/>
          </a:stretch>
        </p:blipFill>
        <p:spPr>
          <a:xfrm>
            <a:off x="6924675" y="4830763"/>
            <a:ext cx="1716088" cy="1716087"/>
          </a:xfrm>
          <a:prstGeom prst="rect">
            <a:avLst/>
          </a:prstGeom>
          <a:noFill/>
          <a:ln w="9525">
            <a:noFill/>
          </a:ln>
        </p:spPr>
      </p:pic>
      <p:sp>
        <p:nvSpPr>
          <p:cNvPr id="10" name="标题 9"/>
          <p:cNvSpPr>
            <a:spLocks noGrp="1"/>
          </p:cNvSpPr>
          <p:nvPr>
            <p:ph type="ctrTitle"/>
          </p:nvPr>
        </p:nvSpPr>
        <p:spPr>
          <a:xfrm>
            <a:off x="1366838" y="1195388"/>
            <a:ext cx="7413625" cy="1624013"/>
          </a:xfrm>
        </p:spPr>
        <p:txBody>
          <a:bodyPr vert="horz" lIns="91440" tIns="45720" rIns="91440" bIns="45720" rtlCol="0" anchor="ctr">
            <a:normAutofit/>
          </a:bodyPr>
          <a:lstStyle/>
          <a:p>
            <a:pPr marL="0" marR="0" lvl="0" indent="0" algn="r" defTabSz="914400" rtl="0" eaLnBrk="1" fontAlgn="auto" latinLnBrk="0" hangingPunct="1">
              <a:lnSpc>
                <a:spcPct val="80000"/>
              </a:lnSpc>
              <a:spcBef>
                <a:spcPct val="0"/>
              </a:spcBef>
              <a:spcAft>
                <a:spcPts val="0"/>
              </a:spcAft>
              <a:buClrTx/>
              <a:buSzTx/>
              <a:buFontTx/>
              <a:buNone/>
              <a:defRPr/>
            </a:pPr>
            <a:r>
              <a:rPr kumimoji="0" lang="zh-CN" altLang="en-US" sz="5400" b="1" i="0" u="none" strike="noStrike" kern="1200" cap="all" spc="200" normalizeH="0" baseline="0" noProof="0" dirty="0">
                <a:ln>
                  <a:noFill/>
                </a:ln>
                <a:solidFill>
                  <a:schemeClr val="bg1"/>
                </a:solidFill>
                <a:effectLst/>
                <a:uLnTx/>
                <a:uFillTx/>
                <a:latin typeface="+mj-lt"/>
                <a:ea typeface="+mj-ea"/>
                <a:cs typeface="+mj-cs"/>
              </a:rPr>
              <a:t>计算机组成原理</a:t>
            </a:r>
            <a:br>
              <a:rPr kumimoji="0" lang="en-US" altLang="zh-CN" sz="4800" b="0" i="0" u="none" strike="noStrike" kern="1200" cap="all" spc="200" normalizeH="0" baseline="0" noProof="0" dirty="0">
                <a:ln>
                  <a:noFill/>
                </a:ln>
                <a:solidFill>
                  <a:schemeClr val="bg1"/>
                </a:solidFill>
                <a:effectLst/>
                <a:uLnTx/>
                <a:uFillTx/>
                <a:latin typeface="+mj-lt"/>
                <a:ea typeface="+mj-ea"/>
                <a:cs typeface="+mj-cs"/>
              </a:rPr>
            </a:br>
            <a:r>
              <a:rPr kumimoji="0" lang="en-US" altLang="zh-CN" sz="4800" b="0" i="0" u="none" strike="noStrike" kern="1200" cap="all" spc="200" normalizeH="0" baseline="0" noProof="0" dirty="0">
                <a:ln>
                  <a:noFill/>
                </a:ln>
                <a:solidFill>
                  <a:schemeClr val="bg1"/>
                </a:solidFill>
                <a:effectLst/>
                <a:uLnTx/>
                <a:uFillTx/>
                <a:latin typeface="+mj-lt"/>
                <a:ea typeface="+mj-ea"/>
                <a:cs typeface="+mj-cs"/>
              </a:rPr>
              <a:t>2024 </a:t>
            </a:r>
            <a:endParaRPr kumimoji="0" lang="zh-CN" altLang="en-US" sz="4800" b="0" i="0" u="none" strike="noStrike" kern="1200" cap="all" spc="200" normalizeH="0" baseline="0" noProof="0" dirty="0">
              <a:ln>
                <a:noFill/>
              </a:ln>
              <a:solidFill>
                <a:schemeClr val="bg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a:spLocks noChangeArrowheads="1"/>
          </p:cNvSpPr>
          <p:nvPr/>
        </p:nvSpPr>
        <p:spPr bwMode="auto">
          <a:xfrm>
            <a:off x="4711700" y="773113"/>
            <a:ext cx="2351088" cy="904875"/>
          </a:xfrm>
          <a:prstGeom prst="rect">
            <a:avLst/>
          </a:prstGeom>
          <a:noFill/>
          <a:ln>
            <a:noFill/>
          </a:ln>
        </p:spPr>
        <p:txBody>
          <a:bodyPr wrap="none">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用</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编译程序</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翻译</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成</a:t>
            </a:r>
            <a:r>
              <a:rPr kumimoji="0" lang="zh-CN" altLang="en-US" sz="24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rPr>
              <a:t>汇编语言程序</a:t>
            </a:r>
            <a:endParaRPr kumimoji="0" lang="zh-CN" altLang="en-US" sz="24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endParaRPr>
          </a:p>
        </p:txBody>
      </p:sp>
      <p:sp>
        <p:nvSpPr>
          <p:cNvPr id="23555" name="Text Box 3"/>
          <p:cNvSpPr txBox="1">
            <a:spLocks noChangeArrowheads="1"/>
          </p:cNvSpPr>
          <p:nvPr/>
        </p:nvSpPr>
        <p:spPr bwMode="auto">
          <a:xfrm>
            <a:off x="4633913" y="2033588"/>
            <a:ext cx="2505075" cy="904875"/>
          </a:xfrm>
          <a:prstGeom prst="rect">
            <a:avLst/>
          </a:prstGeom>
          <a:noFill/>
          <a:ln>
            <a:noFill/>
          </a:ln>
        </p:spPr>
        <p:txBody>
          <a:bodyPr wrap="none">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用</a:t>
            </a:r>
            <a:r>
              <a:rPr kumimoji="0" lang="zh-CN" altLang="en-US" sz="24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rPr>
              <a:t>汇编程序</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翻译</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成</a:t>
            </a:r>
            <a:r>
              <a:rPr kumimoji="0" lang="zh-CN" altLang="en-US" sz="2400" b="1"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cs typeface="+mn-cs"/>
              </a:rPr>
              <a:t>机器语言程序 </a:t>
            </a:r>
            <a:endParaRPr kumimoji="0" lang="zh-CN" altLang="en-US" sz="2400" b="1"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cs typeface="+mn-cs"/>
            </a:endParaRPr>
          </a:p>
        </p:txBody>
      </p:sp>
      <p:sp>
        <p:nvSpPr>
          <p:cNvPr id="23556" name="Text Box 4"/>
          <p:cNvSpPr txBox="1"/>
          <p:nvPr/>
        </p:nvSpPr>
        <p:spPr>
          <a:xfrm>
            <a:off x="4730750" y="3481388"/>
            <a:ext cx="3536950" cy="457200"/>
          </a:xfrm>
          <a:prstGeom prst="rect">
            <a:avLst/>
          </a:prstGeom>
          <a:noFill/>
          <a:ln w="9525">
            <a:noFill/>
          </a:ln>
        </p:spPr>
        <p:txBody>
          <a:bodyPr wrap="none">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用机器语言解释</a:t>
            </a:r>
            <a:r>
              <a:rPr lang="zh-CN" altLang="en-US" sz="2400" b="1" dirty="0">
                <a:solidFill>
                  <a:srgbClr val="0000FF"/>
                </a:solidFill>
                <a:latin typeface="宋体" panose="02010600030101010101" pitchFamily="2" charset="-122"/>
                <a:ea typeface="宋体" panose="02010600030101010101" pitchFamily="2" charset="-122"/>
              </a:rPr>
              <a:t>操作系统</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28677" name="Text Box 5"/>
          <p:cNvSpPr txBox="1"/>
          <p:nvPr/>
        </p:nvSpPr>
        <p:spPr>
          <a:xfrm>
            <a:off x="4722813" y="4714875"/>
            <a:ext cx="1422400" cy="461963"/>
          </a:xfrm>
          <a:prstGeom prst="rect">
            <a:avLst/>
          </a:prstGeom>
          <a:noFill/>
          <a:ln w="9525">
            <a:noFill/>
          </a:ln>
        </p:spPr>
        <p:txBody>
          <a:bodyPr wrap="none">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机器语言</a:t>
            </a:r>
            <a:endParaRPr lang="zh-CN" altLang="en-US" sz="2400" b="1" dirty="0">
              <a:latin typeface="宋体" panose="02010600030101010101" pitchFamily="2" charset="-122"/>
              <a:ea typeface="宋体" panose="02010600030101010101" pitchFamily="2" charset="-122"/>
            </a:endParaRPr>
          </a:p>
        </p:txBody>
      </p:sp>
      <p:sp>
        <p:nvSpPr>
          <p:cNvPr id="23558" name="Text Box 6"/>
          <p:cNvSpPr txBox="1"/>
          <p:nvPr/>
        </p:nvSpPr>
        <p:spPr>
          <a:xfrm>
            <a:off x="4722813" y="5934075"/>
            <a:ext cx="3248025" cy="457200"/>
          </a:xfrm>
          <a:prstGeom prst="rect">
            <a:avLst/>
          </a:prstGeom>
          <a:noFill/>
          <a:ln w="9525">
            <a:noFill/>
          </a:ln>
        </p:spPr>
        <p:txBody>
          <a:bodyPr wrap="none">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由硬件直接执行</a:t>
            </a:r>
            <a:r>
              <a:rPr lang="zh-CN" altLang="en-US" sz="2400" b="1" dirty="0">
                <a:solidFill>
                  <a:srgbClr val="0000FF"/>
                </a:solidFill>
                <a:latin typeface="宋体" panose="02010600030101010101" pitchFamily="2" charset="-122"/>
                <a:ea typeface="宋体" panose="02010600030101010101" pitchFamily="2" charset="-122"/>
              </a:rPr>
              <a:t>微指令</a:t>
            </a:r>
            <a:endParaRPr lang="zh-CN" altLang="en-US" sz="2400" b="1" dirty="0">
              <a:solidFill>
                <a:srgbClr val="0000FF"/>
              </a:solidFill>
              <a:latin typeface="宋体" panose="02010600030101010101" pitchFamily="2" charset="-122"/>
              <a:ea typeface="宋体" panose="02010600030101010101" pitchFamily="2" charset="-122"/>
            </a:endParaRPr>
          </a:p>
        </p:txBody>
      </p:sp>
      <p:grpSp>
        <p:nvGrpSpPr>
          <p:cNvPr id="23559" name="Group 7"/>
          <p:cNvGrpSpPr/>
          <p:nvPr/>
        </p:nvGrpSpPr>
        <p:grpSpPr>
          <a:xfrm>
            <a:off x="298450" y="2589213"/>
            <a:ext cx="8845550" cy="3354387"/>
            <a:chOff x="0" y="0"/>
            <a:chExt cx="5572" cy="2113"/>
          </a:xfrm>
        </p:grpSpPr>
        <p:sp>
          <p:nvSpPr>
            <p:cNvPr id="28695" name="Line 8"/>
            <p:cNvSpPr/>
            <p:nvPr/>
          </p:nvSpPr>
          <p:spPr>
            <a:xfrm>
              <a:off x="4" y="1054"/>
              <a:ext cx="5568" cy="0"/>
            </a:xfrm>
            <a:prstGeom prst="line">
              <a:avLst/>
            </a:prstGeom>
            <a:ln w="38100" cap="flat" cmpd="sng">
              <a:solidFill>
                <a:srgbClr val="0070C0"/>
              </a:solidFill>
              <a:prstDash val="lgDashDot"/>
              <a:headEnd type="none" w="med" len="med"/>
              <a:tailEnd type="none" w="med" len="med"/>
            </a:ln>
          </p:spPr>
        </p:sp>
        <p:sp>
          <p:nvSpPr>
            <p:cNvPr id="28696" name="Text Box 9"/>
            <p:cNvSpPr txBox="1"/>
            <p:nvPr/>
          </p:nvSpPr>
          <p:spPr>
            <a:xfrm>
              <a:off x="4" y="0"/>
              <a:ext cx="437" cy="904"/>
            </a:xfrm>
            <a:prstGeom prst="rect">
              <a:avLst/>
            </a:prstGeom>
            <a:noFill/>
            <a:ln w="9525">
              <a:noFill/>
            </a:ln>
          </p:spPr>
          <p:txBody>
            <a:bodyPr wrap="none">
              <a:spAutoFit/>
            </a:bodyPr>
            <a:p>
              <a:pPr algn="ctr" eaLnBrk="1" hangingPunct="1">
                <a:spcBef>
                  <a:spcPct val="20000"/>
                </a:spcBef>
              </a:pPr>
              <a:r>
                <a:rPr lang="zh-CN" altLang="en-US" sz="4000" b="1" dirty="0">
                  <a:latin typeface="宋体" panose="02010600030101010101" pitchFamily="2" charset="-122"/>
                  <a:ea typeface="宋体" panose="02010600030101010101" pitchFamily="2" charset="-122"/>
                </a:rPr>
                <a:t>软</a:t>
              </a:r>
              <a:endParaRPr lang="zh-CN" altLang="en-US" sz="4000" b="1" dirty="0">
                <a:latin typeface="宋体" panose="02010600030101010101" pitchFamily="2" charset="-122"/>
                <a:ea typeface="宋体" panose="02010600030101010101" pitchFamily="2" charset="-122"/>
              </a:endParaRPr>
            </a:p>
            <a:p>
              <a:pPr algn="ctr" eaLnBrk="1" hangingPunct="1">
                <a:spcBef>
                  <a:spcPct val="20000"/>
                </a:spcBef>
              </a:pPr>
              <a:r>
                <a:rPr lang="zh-CN" altLang="en-US" sz="4000" b="1" dirty="0">
                  <a:latin typeface="宋体" panose="02010600030101010101" pitchFamily="2" charset="-122"/>
                  <a:ea typeface="宋体" panose="02010600030101010101" pitchFamily="2" charset="-122"/>
                </a:rPr>
                <a:t>件</a:t>
              </a:r>
              <a:endParaRPr lang="zh-CN" altLang="en-US" sz="4000" b="1" dirty="0">
                <a:latin typeface="宋体" panose="02010600030101010101" pitchFamily="2" charset="-122"/>
                <a:ea typeface="宋体" panose="02010600030101010101" pitchFamily="2" charset="-122"/>
              </a:endParaRPr>
            </a:p>
          </p:txBody>
        </p:sp>
        <p:sp>
          <p:nvSpPr>
            <p:cNvPr id="28697" name="Text Box 10"/>
            <p:cNvSpPr txBox="1"/>
            <p:nvPr/>
          </p:nvSpPr>
          <p:spPr>
            <a:xfrm>
              <a:off x="0" y="1210"/>
              <a:ext cx="437" cy="903"/>
            </a:xfrm>
            <a:prstGeom prst="rect">
              <a:avLst/>
            </a:prstGeom>
            <a:noFill/>
            <a:ln w="9525">
              <a:noFill/>
            </a:ln>
          </p:spPr>
          <p:txBody>
            <a:bodyPr wrap="none">
              <a:spAutoFit/>
            </a:bodyPr>
            <a:p>
              <a:pPr algn="ctr" eaLnBrk="1" hangingPunct="1">
                <a:spcBef>
                  <a:spcPct val="20000"/>
                </a:spcBef>
              </a:pPr>
              <a:r>
                <a:rPr lang="zh-CN" altLang="en-US" sz="4000" b="1" dirty="0">
                  <a:solidFill>
                    <a:srgbClr val="7030A0"/>
                  </a:solidFill>
                  <a:latin typeface="宋体" panose="02010600030101010101" pitchFamily="2" charset="-122"/>
                  <a:ea typeface="宋体" panose="02010600030101010101" pitchFamily="2" charset="-122"/>
                </a:rPr>
                <a:t>硬</a:t>
              </a:r>
              <a:endParaRPr lang="zh-CN" altLang="en-US" sz="4000" b="1" dirty="0">
                <a:solidFill>
                  <a:srgbClr val="7030A0"/>
                </a:solidFill>
                <a:latin typeface="宋体" panose="02010600030101010101" pitchFamily="2" charset="-122"/>
                <a:ea typeface="宋体" panose="02010600030101010101" pitchFamily="2" charset="-122"/>
              </a:endParaRPr>
            </a:p>
            <a:p>
              <a:pPr algn="ctr" eaLnBrk="1" hangingPunct="1">
                <a:spcBef>
                  <a:spcPct val="20000"/>
                </a:spcBef>
              </a:pPr>
              <a:r>
                <a:rPr lang="zh-CN" altLang="en-US" sz="4000" b="1" dirty="0">
                  <a:solidFill>
                    <a:srgbClr val="7030A0"/>
                  </a:solidFill>
                  <a:latin typeface="宋体" panose="02010600030101010101" pitchFamily="2" charset="-122"/>
                  <a:ea typeface="宋体" panose="02010600030101010101" pitchFamily="2" charset="-122"/>
                </a:rPr>
                <a:t>件</a:t>
              </a:r>
              <a:endParaRPr lang="zh-CN" altLang="en-US" sz="4000" b="1" dirty="0">
                <a:solidFill>
                  <a:srgbClr val="7030A0"/>
                </a:solidFill>
                <a:latin typeface="宋体" panose="02010600030101010101" pitchFamily="2" charset="-122"/>
                <a:ea typeface="宋体" panose="02010600030101010101" pitchFamily="2" charset="-122"/>
              </a:endParaRPr>
            </a:p>
          </p:txBody>
        </p:sp>
      </p:grpSp>
      <p:sp>
        <p:nvSpPr>
          <p:cNvPr id="19467" name="Rectangle 11"/>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1.1</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9468" name="Text Box 13"/>
          <p:cNvSpPr txBox="1">
            <a:spLocks noChangeArrowheads="1"/>
          </p:cNvSpPr>
          <p:nvPr/>
        </p:nvSpPr>
        <p:spPr bwMode="auto">
          <a:xfrm>
            <a:off x="1219200" y="914400"/>
            <a:ext cx="2743200" cy="557213"/>
          </a:xfrm>
          <a:prstGeom prst="rect">
            <a:avLst/>
          </a:prstGeom>
          <a:noFill/>
          <a:ln w="38100" cmpd="sng">
            <a:solidFill>
              <a:srgbClr val="002060"/>
            </a:solidFill>
            <a:miter lim="800000"/>
          </a:ln>
          <a:effectLst>
            <a:outerShdw blurRad="50800" dist="38100" dir="2700000" algn="tl" rotWithShape="0">
              <a:prstClr val="black">
                <a:alpha val="40000"/>
              </a:prstClr>
            </a:outerShdw>
          </a:effectLst>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虚拟机器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4</a:t>
            </a:r>
            <a:endPar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469" name="Text Box 14"/>
          <p:cNvSpPr txBox="1">
            <a:spLocks noChangeArrowheads="1"/>
          </p:cNvSpPr>
          <p:nvPr/>
        </p:nvSpPr>
        <p:spPr bwMode="auto">
          <a:xfrm>
            <a:off x="1219200" y="2130425"/>
            <a:ext cx="2743200" cy="557213"/>
          </a:xfrm>
          <a:prstGeom prst="rect">
            <a:avLst/>
          </a:prstGeom>
          <a:noFill/>
          <a:ln w="38100" cmpd="sng">
            <a:solidFill>
              <a:srgbClr val="002060"/>
            </a:solidFill>
            <a:miter lim="800000"/>
          </a:ln>
          <a:effectLst>
            <a:outerShdw blurRad="50800" dist="38100" algn="l" rotWithShape="0">
              <a:prstClr val="black">
                <a:alpha val="40000"/>
              </a:prstClr>
            </a:outerShdw>
          </a:effectLst>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虚拟机器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3</a:t>
            </a:r>
            <a:endPar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470" name="Text Box 15"/>
          <p:cNvSpPr txBox="1">
            <a:spLocks noChangeArrowheads="1"/>
          </p:cNvSpPr>
          <p:nvPr/>
        </p:nvSpPr>
        <p:spPr bwMode="auto">
          <a:xfrm>
            <a:off x="1219200" y="3348038"/>
            <a:ext cx="2743200" cy="557213"/>
          </a:xfrm>
          <a:prstGeom prst="rect">
            <a:avLst/>
          </a:prstGeom>
          <a:solidFill>
            <a:schemeClr val="accent3">
              <a:lumMod val="95000"/>
            </a:schemeClr>
          </a:solidFill>
          <a:ln w="38100" cmpd="sng">
            <a:solidFill>
              <a:schemeClr val="tx1"/>
            </a:solidFill>
            <a:miter lim="800000"/>
          </a:ln>
          <a:effectLst>
            <a:outerShdw blurRad="50800" dist="38100" dir="2700000" algn="tl" rotWithShape="0">
              <a:prstClr val="black">
                <a:alpha val="40000"/>
              </a:prstClr>
            </a:outerShdw>
          </a:effectLst>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虚拟机器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2</a:t>
            </a:r>
            <a:endPar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471" name="Text Box 16"/>
          <p:cNvSpPr txBox="1">
            <a:spLocks noChangeArrowheads="1"/>
          </p:cNvSpPr>
          <p:nvPr/>
        </p:nvSpPr>
        <p:spPr bwMode="auto">
          <a:xfrm>
            <a:off x="1219200" y="4565650"/>
            <a:ext cx="2743200" cy="557213"/>
          </a:xfrm>
          <a:prstGeom prst="rect">
            <a:avLst/>
          </a:prstGeom>
          <a:solidFill>
            <a:srgbClr val="CCECFF"/>
          </a:solidFill>
          <a:ln w="38100" cmpd="sng">
            <a:solidFill>
              <a:srgbClr val="002060"/>
            </a:solidFill>
            <a:miter lim="800000"/>
          </a:ln>
          <a:effectLst>
            <a:outerShdw blurRad="50800" dist="38100" algn="l" rotWithShape="0">
              <a:prstClr val="black">
                <a:alpha val="40000"/>
              </a:prstClr>
            </a:outerShdw>
          </a:effectLst>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实际机器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472" name="Text Box 17"/>
          <p:cNvSpPr txBox="1">
            <a:spLocks noChangeArrowheads="1"/>
          </p:cNvSpPr>
          <p:nvPr/>
        </p:nvSpPr>
        <p:spPr bwMode="auto">
          <a:xfrm>
            <a:off x="1219200" y="5783263"/>
            <a:ext cx="2743200" cy="557213"/>
          </a:xfrm>
          <a:prstGeom prst="rect">
            <a:avLst/>
          </a:prstGeom>
          <a:solidFill>
            <a:srgbClr val="FFFF99"/>
          </a:solidFill>
          <a:ln w="38100" cmpd="sng">
            <a:solidFill>
              <a:srgbClr val="002060"/>
            </a:solidFill>
            <a:miter lim="800000"/>
          </a:ln>
          <a:effectLst>
            <a:outerShdw blurRad="50800" dist="38100" dir="2700000" algn="tl" rotWithShape="0">
              <a:prstClr val="black">
                <a:alpha val="40000"/>
              </a:prstClr>
            </a:outerShdw>
          </a:effectLst>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5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微程序机器 </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0</a:t>
            </a:r>
            <a:endParaRPr kumimoji="0"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566" name="Line 18"/>
          <p:cNvSpPr/>
          <p:nvPr/>
        </p:nvSpPr>
        <p:spPr>
          <a:xfrm>
            <a:off x="2514600" y="1524000"/>
            <a:ext cx="0" cy="609600"/>
          </a:xfrm>
          <a:prstGeom prst="line">
            <a:avLst/>
          </a:prstGeom>
          <a:ln w="38100" cap="flat" cmpd="sng">
            <a:solidFill>
              <a:srgbClr val="7030A0"/>
            </a:solidFill>
            <a:prstDash val="solid"/>
            <a:headEnd type="none" w="med" len="med"/>
            <a:tailEnd type="stealth" w="med" len="med"/>
          </a:ln>
        </p:spPr>
      </p:sp>
      <p:sp>
        <p:nvSpPr>
          <p:cNvPr id="23567" name="Line 19"/>
          <p:cNvSpPr/>
          <p:nvPr/>
        </p:nvSpPr>
        <p:spPr>
          <a:xfrm>
            <a:off x="2514600" y="2743200"/>
            <a:ext cx="0" cy="609600"/>
          </a:xfrm>
          <a:prstGeom prst="line">
            <a:avLst/>
          </a:prstGeom>
          <a:ln w="38100" cap="flat" cmpd="sng">
            <a:solidFill>
              <a:srgbClr val="7030A0"/>
            </a:solidFill>
            <a:prstDash val="solid"/>
            <a:headEnd type="none" w="med" len="med"/>
            <a:tailEnd type="stealth" w="med" len="med"/>
          </a:ln>
        </p:spPr>
      </p:sp>
      <p:sp>
        <p:nvSpPr>
          <p:cNvPr id="23568" name="Line 20"/>
          <p:cNvSpPr/>
          <p:nvPr/>
        </p:nvSpPr>
        <p:spPr>
          <a:xfrm>
            <a:off x="2514600" y="3962400"/>
            <a:ext cx="0" cy="609600"/>
          </a:xfrm>
          <a:prstGeom prst="line">
            <a:avLst/>
          </a:prstGeom>
          <a:ln w="38100" cap="flat" cmpd="sng">
            <a:solidFill>
              <a:srgbClr val="7030A0"/>
            </a:solidFill>
            <a:prstDash val="solid"/>
            <a:headEnd type="none" w="med" len="med"/>
            <a:tailEnd type="stealth" w="med" len="med"/>
          </a:ln>
        </p:spPr>
      </p:sp>
      <p:sp>
        <p:nvSpPr>
          <p:cNvPr id="23569" name="Line 21"/>
          <p:cNvSpPr/>
          <p:nvPr/>
        </p:nvSpPr>
        <p:spPr>
          <a:xfrm>
            <a:off x="2514600" y="5181600"/>
            <a:ext cx="0" cy="609600"/>
          </a:xfrm>
          <a:prstGeom prst="line">
            <a:avLst/>
          </a:prstGeom>
          <a:ln w="38100" cap="flat" cmpd="sng">
            <a:solidFill>
              <a:srgbClr val="7030A0"/>
            </a:solidFill>
            <a:prstDash val="solid"/>
            <a:headEnd type="none" w="med" len="med"/>
            <a:tailEnd type="stealth" w="med" len="med"/>
          </a:ln>
        </p:spPr>
      </p:sp>
      <p:sp>
        <p:nvSpPr>
          <p:cNvPr id="23570" name="Rectangle 23"/>
          <p:cNvSpPr/>
          <p:nvPr/>
        </p:nvSpPr>
        <p:spPr>
          <a:xfrm>
            <a:off x="4786313" y="428625"/>
            <a:ext cx="1196975" cy="396875"/>
          </a:xfrm>
          <a:prstGeom prst="rect">
            <a:avLst/>
          </a:prstGeom>
          <a:noFill/>
          <a:ln w="9525">
            <a:noFill/>
          </a:ln>
        </p:spPr>
        <p:txBody>
          <a:bodyPr wrap="none" lIns="90000" tIns="46800" rIns="90000" bIns="46800">
            <a:spAutoFit/>
          </a:bodyPr>
          <a:p>
            <a:pPr algn="r" eaLnBrk="1" hangingPunct="1"/>
            <a:r>
              <a:rPr lang="zh-CN" altLang="en-US" sz="2000" b="1" dirty="0">
                <a:solidFill>
                  <a:srgbClr val="0000FF"/>
                </a:solidFill>
                <a:latin typeface="Times New Roman" panose="02020603050405020304" pitchFamily="18" charset="0"/>
                <a:ea typeface="宋体" panose="02010600030101010101" pitchFamily="2" charset="-122"/>
              </a:rPr>
              <a:t>高级语言</a:t>
            </a:r>
            <a:endParaRPr lang="zh-CN" altLang="en-US" sz="2000" b="1" dirty="0">
              <a:solidFill>
                <a:srgbClr val="0000FF"/>
              </a:solidFill>
              <a:latin typeface="Times New Roman" panose="02020603050405020304" pitchFamily="18" charset="0"/>
              <a:ea typeface="宋体" panose="02010600030101010101" pitchFamily="2" charset="-122"/>
            </a:endParaRPr>
          </a:p>
        </p:txBody>
      </p:sp>
      <p:sp>
        <p:nvSpPr>
          <p:cNvPr id="23571" name="Text Box 23"/>
          <p:cNvSpPr txBox="1"/>
          <p:nvPr/>
        </p:nvSpPr>
        <p:spPr>
          <a:xfrm>
            <a:off x="7312025" y="990600"/>
            <a:ext cx="1349375" cy="461963"/>
          </a:xfrm>
          <a:prstGeom prst="rect">
            <a:avLst/>
          </a:prstGeom>
          <a:noFill/>
          <a:ln w="9525">
            <a:noFill/>
          </a:ln>
        </p:spPr>
        <p:txBody>
          <a:bodyPr>
            <a:spAutoFit/>
          </a:bodyPr>
          <a:p>
            <a:pPr eaLnBrk="1" hangingPunct="1">
              <a:spcBef>
                <a:spcPct val="20000"/>
              </a:spcBef>
            </a:pPr>
            <a:r>
              <a:rPr lang="en-US" altLang="zh-CN" sz="2400" b="1" dirty="0">
                <a:solidFill>
                  <a:srgbClr val="7030A0"/>
                </a:solidFill>
                <a:latin typeface="Times New Roman" panose="02020603050405020304" pitchFamily="18" charset="0"/>
                <a:ea typeface="宋体" panose="02010600030101010101" pitchFamily="2" charset="-122"/>
              </a:rPr>
              <a:t>i=i+1</a:t>
            </a:r>
            <a:endParaRPr lang="zh-CN" altLang="en-US" sz="2400" b="1" dirty="0">
              <a:solidFill>
                <a:srgbClr val="7030A0"/>
              </a:solidFill>
              <a:latin typeface="Times New Roman" panose="02020603050405020304" pitchFamily="18" charset="0"/>
              <a:ea typeface="宋体" panose="02010600030101010101" pitchFamily="2" charset="-122"/>
            </a:endParaRPr>
          </a:p>
        </p:txBody>
      </p:sp>
      <p:sp>
        <p:nvSpPr>
          <p:cNvPr id="23572" name="Text Box 23"/>
          <p:cNvSpPr txBox="1"/>
          <p:nvPr/>
        </p:nvSpPr>
        <p:spPr>
          <a:xfrm>
            <a:off x="7051675" y="2149475"/>
            <a:ext cx="3390900" cy="461963"/>
          </a:xfrm>
          <a:prstGeom prst="rect">
            <a:avLst/>
          </a:prstGeom>
          <a:noFill/>
          <a:ln w="9525">
            <a:noFill/>
          </a:ln>
        </p:spPr>
        <p:txBody>
          <a:bodyPr>
            <a:spAutoFit/>
          </a:bodyPr>
          <a:p>
            <a:pPr eaLnBrk="1" hangingPunct="1">
              <a:spcBef>
                <a:spcPct val="20000"/>
              </a:spcBef>
            </a:pPr>
            <a:r>
              <a:rPr lang="en-US" altLang="zh-CN" sz="2400" b="1" dirty="0">
                <a:solidFill>
                  <a:srgbClr val="7030A0"/>
                </a:solidFill>
                <a:latin typeface="Times New Roman" panose="02020603050405020304" pitchFamily="18" charset="0"/>
                <a:ea typeface="宋体" panose="02010600030101010101" pitchFamily="2" charset="-122"/>
              </a:rPr>
              <a:t>Add  R0,1</a:t>
            </a:r>
            <a:endParaRPr lang="zh-CN" altLang="en-US" sz="2400" b="1" dirty="0">
              <a:solidFill>
                <a:srgbClr val="7030A0"/>
              </a:solidFill>
              <a:latin typeface="Times New Roman" panose="02020603050405020304" pitchFamily="18" charset="0"/>
              <a:ea typeface="宋体" panose="02010600030101010101" pitchFamily="2" charset="-122"/>
            </a:endParaRPr>
          </a:p>
        </p:txBody>
      </p:sp>
      <p:sp>
        <p:nvSpPr>
          <p:cNvPr id="28693" name="Text Box 23"/>
          <p:cNvSpPr txBox="1"/>
          <p:nvPr/>
        </p:nvSpPr>
        <p:spPr>
          <a:xfrm>
            <a:off x="6572250" y="4695825"/>
            <a:ext cx="3390900" cy="461963"/>
          </a:xfrm>
          <a:prstGeom prst="rect">
            <a:avLst/>
          </a:prstGeom>
          <a:noFill/>
          <a:ln w="9525">
            <a:noFill/>
          </a:ln>
        </p:spPr>
        <p:txBody>
          <a:bodyPr>
            <a:spAutoFit/>
          </a:bodyPr>
          <a:p>
            <a:pPr eaLnBrk="1" hangingPunct="1">
              <a:spcBef>
                <a:spcPct val="20000"/>
              </a:spcBef>
            </a:pPr>
            <a:r>
              <a:rPr lang="en-US" altLang="zh-CN" sz="2400" b="1" dirty="0">
                <a:solidFill>
                  <a:srgbClr val="7030A0"/>
                </a:solidFill>
                <a:latin typeface="Times New Roman" panose="02020603050405020304" pitchFamily="18" charset="0"/>
                <a:ea typeface="宋体" panose="02010600030101010101" pitchFamily="2" charset="-122"/>
              </a:rPr>
              <a:t>001 000 001</a:t>
            </a:r>
            <a:endParaRPr lang="zh-CN" altLang="en-US" sz="2400" b="1" dirty="0">
              <a:solidFill>
                <a:srgbClr val="7030A0"/>
              </a:solidFill>
              <a:latin typeface="Times New Roman" panose="02020603050405020304" pitchFamily="18" charset="0"/>
              <a:ea typeface="宋体" panose="02010600030101010101" pitchFamily="2" charset="-122"/>
            </a:endParaRPr>
          </a:p>
        </p:txBody>
      </p:sp>
      <p:sp>
        <p:nvSpPr>
          <p:cNvPr id="28694" name="文本框 25"/>
          <p:cNvSpPr txBox="1"/>
          <p:nvPr/>
        </p:nvSpPr>
        <p:spPr>
          <a:xfrm>
            <a:off x="0" y="-26987"/>
            <a:ext cx="5221288" cy="584200"/>
          </a:xfrm>
          <a:prstGeom prst="rect">
            <a:avLst/>
          </a:prstGeom>
          <a:noFill/>
          <a:ln w="9525">
            <a:noFill/>
          </a:ln>
        </p:spPr>
        <p:txBody>
          <a:bodyPr>
            <a:spAutoFit/>
          </a:bodyPr>
          <a:p>
            <a:pPr eaLnBrk="1" hangingPunct="1">
              <a:buClr>
                <a:schemeClr val="accent2"/>
              </a:buClr>
              <a:buSzPct val="80000"/>
              <a:buFont typeface="Wingdings" panose="05000000000000000000" pitchFamily="2" charset="2"/>
            </a:pPr>
            <a:r>
              <a:rPr lang="en-US" altLang="zh-CN" sz="3200" b="1" dirty="0">
                <a:latin typeface="Times New Roman" panose="02020603050405020304" pitchFamily="18" charset="0"/>
                <a:ea typeface="宋体" panose="02010600030101010101" pitchFamily="2" charset="-122"/>
              </a:rPr>
              <a:t>2</a:t>
            </a:r>
            <a:r>
              <a:rPr lang="zh-CN" altLang="en-US" sz="3200" b="1" dirty="0">
                <a:latin typeface="Times New Roman" panose="02020603050405020304" pitchFamily="18" charset="0"/>
                <a:ea typeface="宋体" panose="02010600030101010101" pitchFamily="2" charset="-122"/>
              </a:rPr>
              <a:t>、计算机系统的层次结构</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1000"/>
                                        <p:tgtEl>
                                          <p:spTgt spid="23555"/>
                                        </p:tgtEl>
                                      </p:cBhvr>
                                    </p:animEffect>
                                    <p:anim calcmode="lin" valueType="num">
                                      <p:cBhvr>
                                        <p:cTn id="13" dur="1000" fill="hold"/>
                                        <p:tgtEl>
                                          <p:spTgt spid="23555"/>
                                        </p:tgtEl>
                                        <p:attrNameLst>
                                          <p:attrName>ppt_x</p:attrName>
                                        </p:attrNameLst>
                                      </p:cBhvr>
                                      <p:tavLst>
                                        <p:tav tm="0">
                                          <p:val>
                                            <p:strVal val="#ppt_x"/>
                                          </p:val>
                                        </p:tav>
                                        <p:tav tm="100000">
                                          <p:val>
                                            <p:strVal val="#ppt_x"/>
                                          </p:val>
                                        </p:tav>
                                      </p:tavLst>
                                    </p:anim>
                                    <p:anim calcmode="lin" valueType="num">
                                      <p:cBhvr>
                                        <p:cTn id="14" dur="1000" fill="hold"/>
                                        <p:tgtEl>
                                          <p:spTgt spid="235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fade">
                                      <p:cBhvr>
                                        <p:cTn id="17" dur="1000"/>
                                        <p:tgtEl>
                                          <p:spTgt spid="23556"/>
                                        </p:tgtEl>
                                      </p:cBhvr>
                                    </p:animEffect>
                                    <p:anim calcmode="lin" valueType="num">
                                      <p:cBhvr>
                                        <p:cTn id="18" dur="1000" fill="hold"/>
                                        <p:tgtEl>
                                          <p:spTgt spid="23556"/>
                                        </p:tgtEl>
                                        <p:attrNameLst>
                                          <p:attrName>ppt_x</p:attrName>
                                        </p:attrNameLst>
                                      </p:cBhvr>
                                      <p:tavLst>
                                        <p:tav tm="0">
                                          <p:val>
                                            <p:strVal val="#ppt_x"/>
                                          </p:val>
                                        </p:tav>
                                        <p:tav tm="100000">
                                          <p:val>
                                            <p:strVal val="#ppt_x"/>
                                          </p:val>
                                        </p:tav>
                                      </p:tavLst>
                                    </p:anim>
                                    <p:anim calcmode="lin" valueType="num">
                                      <p:cBhvr>
                                        <p:cTn id="19" dur="1000" fill="hold"/>
                                        <p:tgtEl>
                                          <p:spTgt spid="235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fade">
                                      <p:cBhvr>
                                        <p:cTn id="22" dur="1000"/>
                                        <p:tgtEl>
                                          <p:spTgt spid="23558"/>
                                        </p:tgtEl>
                                      </p:cBhvr>
                                    </p:animEffect>
                                    <p:anim calcmode="lin" valueType="num">
                                      <p:cBhvr>
                                        <p:cTn id="23" dur="1000" fill="hold"/>
                                        <p:tgtEl>
                                          <p:spTgt spid="23558"/>
                                        </p:tgtEl>
                                        <p:attrNameLst>
                                          <p:attrName>ppt_x</p:attrName>
                                        </p:attrNameLst>
                                      </p:cBhvr>
                                      <p:tavLst>
                                        <p:tav tm="0">
                                          <p:val>
                                            <p:strVal val="#ppt_x"/>
                                          </p:val>
                                        </p:tav>
                                        <p:tav tm="100000">
                                          <p:val>
                                            <p:strVal val="#ppt_x"/>
                                          </p:val>
                                        </p:tav>
                                      </p:tavLst>
                                    </p:anim>
                                    <p:anim calcmode="lin" valueType="num">
                                      <p:cBhvr>
                                        <p:cTn id="24" dur="1000" fill="hold"/>
                                        <p:tgtEl>
                                          <p:spTgt spid="2355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9"/>
                                        </p:tgtEl>
                                        <p:attrNameLst>
                                          <p:attrName>style.visibility</p:attrName>
                                        </p:attrNameLst>
                                      </p:cBhvr>
                                      <p:to>
                                        <p:strVal val="visible"/>
                                      </p:to>
                                    </p:set>
                                    <p:animEffect transition="in" filter="fade">
                                      <p:cBhvr>
                                        <p:cTn id="27" dur="1000"/>
                                        <p:tgtEl>
                                          <p:spTgt spid="23559"/>
                                        </p:tgtEl>
                                      </p:cBhvr>
                                    </p:animEffect>
                                    <p:anim calcmode="lin" valueType="num">
                                      <p:cBhvr>
                                        <p:cTn id="28" dur="1000" fill="hold"/>
                                        <p:tgtEl>
                                          <p:spTgt spid="23559"/>
                                        </p:tgtEl>
                                        <p:attrNameLst>
                                          <p:attrName>ppt_x</p:attrName>
                                        </p:attrNameLst>
                                      </p:cBhvr>
                                      <p:tavLst>
                                        <p:tav tm="0">
                                          <p:val>
                                            <p:strVal val="#ppt_x"/>
                                          </p:val>
                                        </p:tav>
                                        <p:tav tm="100000">
                                          <p:val>
                                            <p:strVal val="#ppt_x"/>
                                          </p:val>
                                        </p:tav>
                                      </p:tavLst>
                                    </p:anim>
                                    <p:anim calcmode="lin" valueType="num">
                                      <p:cBhvr>
                                        <p:cTn id="29" dur="1000" fill="hold"/>
                                        <p:tgtEl>
                                          <p:spTgt spid="2355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468"/>
                                        </p:tgtEl>
                                        <p:attrNameLst>
                                          <p:attrName>style.visibility</p:attrName>
                                        </p:attrNameLst>
                                      </p:cBhvr>
                                      <p:to>
                                        <p:strVal val="visible"/>
                                      </p:to>
                                    </p:set>
                                    <p:animEffect transition="in" filter="fade">
                                      <p:cBhvr>
                                        <p:cTn id="32" dur="1000"/>
                                        <p:tgtEl>
                                          <p:spTgt spid="19468"/>
                                        </p:tgtEl>
                                      </p:cBhvr>
                                    </p:animEffect>
                                    <p:anim calcmode="lin" valueType="num">
                                      <p:cBhvr>
                                        <p:cTn id="33" dur="1000" fill="hold"/>
                                        <p:tgtEl>
                                          <p:spTgt spid="19468"/>
                                        </p:tgtEl>
                                        <p:attrNameLst>
                                          <p:attrName>ppt_x</p:attrName>
                                        </p:attrNameLst>
                                      </p:cBhvr>
                                      <p:tavLst>
                                        <p:tav tm="0">
                                          <p:val>
                                            <p:strVal val="#ppt_x"/>
                                          </p:val>
                                        </p:tav>
                                        <p:tav tm="100000">
                                          <p:val>
                                            <p:strVal val="#ppt_x"/>
                                          </p:val>
                                        </p:tav>
                                      </p:tavLst>
                                    </p:anim>
                                    <p:anim calcmode="lin" valueType="num">
                                      <p:cBhvr>
                                        <p:cTn id="34" dur="1000" fill="hold"/>
                                        <p:tgtEl>
                                          <p:spTgt spid="1946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469"/>
                                        </p:tgtEl>
                                        <p:attrNameLst>
                                          <p:attrName>style.visibility</p:attrName>
                                        </p:attrNameLst>
                                      </p:cBhvr>
                                      <p:to>
                                        <p:strVal val="visible"/>
                                      </p:to>
                                    </p:set>
                                    <p:animEffect transition="in" filter="fade">
                                      <p:cBhvr>
                                        <p:cTn id="37" dur="1000"/>
                                        <p:tgtEl>
                                          <p:spTgt spid="19469"/>
                                        </p:tgtEl>
                                      </p:cBhvr>
                                    </p:animEffect>
                                    <p:anim calcmode="lin" valueType="num">
                                      <p:cBhvr>
                                        <p:cTn id="38" dur="1000" fill="hold"/>
                                        <p:tgtEl>
                                          <p:spTgt spid="19469"/>
                                        </p:tgtEl>
                                        <p:attrNameLst>
                                          <p:attrName>ppt_x</p:attrName>
                                        </p:attrNameLst>
                                      </p:cBhvr>
                                      <p:tavLst>
                                        <p:tav tm="0">
                                          <p:val>
                                            <p:strVal val="#ppt_x"/>
                                          </p:val>
                                        </p:tav>
                                        <p:tav tm="100000">
                                          <p:val>
                                            <p:strVal val="#ppt_x"/>
                                          </p:val>
                                        </p:tav>
                                      </p:tavLst>
                                    </p:anim>
                                    <p:anim calcmode="lin" valueType="num">
                                      <p:cBhvr>
                                        <p:cTn id="39" dur="1000" fill="hold"/>
                                        <p:tgtEl>
                                          <p:spTgt spid="1946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9470"/>
                                        </p:tgtEl>
                                        <p:attrNameLst>
                                          <p:attrName>style.visibility</p:attrName>
                                        </p:attrNameLst>
                                      </p:cBhvr>
                                      <p:to>
                                        <p:strVal val="visible"/>
                                      </p:to>
                                    </p:set>
                                    <p:animEffect transition="in" filter="fade">
                                      <p:cBhvr>
                                        <p:cTn id="42" dur="1000"/>
                                        <p:tgtEl>
                                          <p:spTgt spid="19470"/>
                                        </p:tgtEl>
                                      </p:cBhvr>
                                    </p:animEffect>
                                    <p:anim calcmode="lin" valueType="num">
                                      <p:cBhvr>
                                        <p:cTn id="43" dur="1000" fill="hold"/>
                                        <p:tgtEl>
                                          <p:spTgt spid="19470"/>
                                        </p:tgtEl>
                                        <p:attrNameLst>
                                          <p:attrName>ppt_x</p:attrName>
                                        </p:attrNameLst>
                                      </p:cBhvr>
                                      <p:tavLst>
                                        <p:tav tm="0">
                                          <p:val>
                                            <p:strVal val="#ppt_x"/>
                                          </p:val>
                                        </p:tav>
                                        <p:tav tm="100000">
                                          <p:val>
                                            <p:strVal val="#ppt_x"/>
                                          </p:val>
                                        </p:tav>
                                      </p:tavLst>
                                    </p:anim>
                                    <p:anim calcmode="lin" valueType="num">
                                      <p:cBhvr>
                                        <p:cTn id="44" dur="1000" fill="hold"/>
                                        <p:tgtEl>
                                          <p:spTgt spid="1947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472"/>
                                        </p:tgtEl>
                                        <p:attrNameLst>
                                          <p:attrName>style.visibility</p:attrName>
                                        </p:attrNameLst>
                                      </p:cBhvr>
                                      <p:to>
                                        <p:strVal val="visible"/>
                                      </p:to>
                                    </p:set>
                                    <p:animEffect transition="in" filter="fade">
                                      <p:cBhvr>
                                        <p:cTn id="47" dur="1000"/>
                                        <p:tgtEl>
                                          <p:spTgt spid="19472"/>
                                        </p:tgtEl>
                                      </p:cBhvr>
                                    </p:animEffect>
                                    <p:anim calcmode="lin" valueType="num">
                                      <p:cBhvr>
                                        <p:cTn id="48" dur="1000" fill="hold"/>
                                        <p:tgtEl>
                                          <p:spTgt spid="19472"/>
                                        </p:tgtEl>
                                        <p:attrNameLst>
                                          <p:attrName>ppt_x</p:attrName>
                                        </p:attrNameLst>
                                      </p:cBhvr>
                                      <p:tavLst>
                                        <p:tav tm="0">
                                          <p:val>
                                            <p:strVal val="#ppt_x"/>
                                          </p:val>
                                        </p:tav>
                                        <p:tav tm="100000">
                                          <p:val>
                                            <p:strVal val="#ppt_x"/>
                                          </p:val>
                                        </p:tav>
                                      </p:tavLst>
                                    </p:anim>
                                    <p:anim calcmode="lin" valueType="num">
                                      <p:cBhvr>
                                        <p:cTn id="49" dur="1000" fill="hold"/>
                                        <p:tgtEl>
                                          <p:spTgt spid="1947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66"/>
                                        </p:tgtEl>
                                        <p:attrNameLst>
                                          <p:attrName>style.visibility</p:attrName>
                                        </p:attrNameLst>
                                      </p:cBhvr>
                                      <p:to>
                                        <p:strVal val="visible"/>
                                      </p:to>
                                    </p:set>
                                    <p:animEffect transition="in" filter="fade">
                                      <p:cBhvr>
                                        <p:cTn id="52" dur="1000"/>
                                        <p:tgtEl>
                                          <p:spTgt spid="23566"/>
                                        </p:tgtEl>
                                      </p:cBhvr>
                                    </p:animEffect>
                                    <p:anim calcmode="lin" valueType="num">
                                      <p:cBhvr>
                                        <p:cTn id="53" dur="1000" fill="hold"/>
                                        <p:tgtEl>
                                          <p:spTgt spid="23566"/>
                                        </p:tgtEl>
                                        <p:attrNameLst>
                                          <p:attrName>ppt_x</p:attrName>
                                        </p:attrNameLst>
                                      </p:cBhvr>
                                      <p:tavLst>
                                        <p:tav tm="0">
                                          <p:val>
                                            <p:strVal val="#ppt_x"/>
                                          </p:val>
                                        </p:tav>
                                        <p:tav tm="100000">
                                          <p:val>
                                            <p:strVal val="#ppt_x"/>
                                          </p:val>
                                        </p:tav>
                                      </p:tavLst>
                                    </p:anim>
                                    <p:anim calcmode="lin" valueType="num">
                                      <p:cBhvr>
                                        <p:cTn id="54" dur="1000" fill="hold"/>
                                        <p:tgtEl>
                                          <p:spTgt spid="2356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3567"/>
                                        </p:tgtEl>
                                        <p:attrNameLst>
                                          <p:attrName>style.visibility</p:attrName>
                                        </p:attrNameLst>
                                      </p:cBhvr>
                                      <p:to>
                                        <p:strVal val="visible"/>
                                      </p:to>
                                    </p:set>
                                    <p:animEffect transition="in" filter="fade">
                                      <p:cBhvr>
                                        <p:cTn id="57" dur="1000"/>
                                        <p:tgtEl>
                                          <p:spTgt spid="23567"/>
                                        </p:tgtEl>
                                      </p:cBhvr>
                                    </p:animEffect>
                                    <p:anim calcmode="lin" valueType="num">
                                      <p:cBhvr>
                                        <p:cTn id="58" dur="1000" fill="hold"/>
                                        <p:tgtEl>
                                          <p:spTgt spid="23567"/>
                                        </p:tgtEl>
                                        <p:attrNameLst>
                                          <p:attrName>ppt_x</p:attrName>
                                        </p:attrNameLst>
                                      </p:cBhvr>
                                      <p:tavLst>
                                        <p:tav tm="0">
                                          <p:val>
                                            <p:strVal val="#ppt_x"/>
                                          </p:val>
                                        </p:tav>
                                        <p:tav tm="100000">
                                          <p:val>
                                            <p:strVal val="#ppt_x"/>
                                          </p:val>
                                        </p:tav>
                                      </p:tavLst>
                                    </p:anim>
                                    <p:anim calcmode="lin" valueType="num">
                                      <p:cBhvr>
                                        <p:cTn id="59" dur="1000" fill="hold"/>
                                        <p:tgtEl>
                                          <p:spTgt spid="2356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3568"/>
                                        </p:tgtEl>
                                        <p:attrNameLst>
                                          <p:attrName>style.visibility</p:attrName>
                                        </p:attrNameLst>
                                      </p:cBhvr>
                                      <p:to>
                                        <p:strVal val="visible"/>
                                      </p:to>
                                    </p:set>
                                    <p:animEffect transition="in" filter="fade">
                                      <p:cBhvr>
                                        <p:cTn id="62" dur="1000"/>
                                        <p:tgtEl>
                                          <p:spTgt spid="23568"/>
                                        </p:tgtEl>
                                      </p:cBhvr>
                                    </p:animEffect>
                                    <p:anim calcmode="lin" valueType="num">
                                      <p:cBhvr>
                                        <p:cTn id="63" dur="1000" fill="hold"/>
                                        <p:tgtEl>
                                          <p:spTgt spid="23568"/>
                                        </p:tgtEl>
                                        <p:attrNameLst>
                                          <p:attrName>ppt_x</p:attrName>
                                        </p:attrNameLst>
                                      </p:cBhvr>
                                      <p:tavLst>
                                        <p:tav tm="0">
                                          <p:val>
                                            <p:strVal val="#ppt_x"/>
                                          </p:val>
                                        </p:tav>
                                        <p:tav tm="100000">
                                          <p:val>
                                            <p:strVal val="#ppt_x"/>
                                          </p:val>
                                        </p:tav>
                                      </p:tavLst>
                                    </p:anim>
                                    <p:anim calcmode="lin" valueType="num">
                                      <p:cBhvr>
                                        <p:cTn id="64" dur="1000" fill="hold"/>
                                        <p:tgtEl>
                                          <p:spTgt spid="2356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3569"/>
                                        </p:tgtEl>
                                        <p:attrNameLst>
                                          <p:attrName>style.visibility</p:attrName>
                                        </p:attrNameLst>
                                      </p:cBhvr>
                                      <p:to>
                                        <p:strVal val="visible"/>
                                      </p:to>
                                    </p:set>
                                    <p:animEffect transition="in" filter="fade">
                                      <p:cBhvr>
                                        <p:cTn id="67" dur="1000"/>
                                        <p:tgtEl>
                                          <p:spTgt spid="23569"/>
                                        </p:tgtEl>
                                      </p:cBhvr>
                                    </p:animEffect>
                                    <p:anim calcmode="lin" valueType="num">
                                      <p:cBhvr>
                                        <p:cTn id="68" dur="1000" fill="hold"/>
                                        <p:tgtEl>
                                          <p:spTgt spid="23569"/>
                                        </p:tgtEl>
                                        <p:attrNameLst>
                                          <p:attrName>ppt_x</p:attrName>
                                        </p:attrNameLst>
                                      </p:cBhvr>
                                      <p:tavLst>
                                        <p:tav tm="0">
                                          <p:val>
                                            <p:strVal val="#ppt_x"/>
                                          </p:val>
                                        </p:tav>
                                        <p:tav tm="100000">
                                          <p:val>
                                            <p:strVal val="#ppt_x"/>
                                          </p:val>
                                        </p:tav>
                                      </p:tavLst>
                                    </p:anim>
                                    <p:anim calcmode="lin" valueType="num">
                                      <p:cBhvr>
                                        <p:cTn id="69" dur="1000" fill="hold"/>
                                        <p:tgtEl>
                                          <p:spTgt spid="2356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570"/>
                                        </p:tgtEl>
                                        <p:attrNameLst>
                                          <p:attrName>style.visibility</p:attrName>
                                        </p:attrNameLst>
                                      </p:cBhvr>
                                      <p:to>
                                        <p:strVal val="visible"/>
                                      </p:to>
                                    </p:set>
                                    <p:animEffect transition="in" filter="fade">
                                      <p:cBhvr>
                                        <p:cTn id="72" dur="1000"/>
                                        <p:tgtEl>
                                          <p:spTgt spid="23570"/>
                                        </p:tgtEl>
                                      </p:cBhvr>
                                    </p:animEffect>
                                    <p:anim calcmode="lin" valueType="num">
                                      <p:cBhvr>
                                        <p:cTn id="73" dur="1000" fill="hold"/>
                                        <p:tgtEl>
                                          <p:spTgt spid="23570"/>
                                        </p:tgtEl>
                                        <p:attrNameLst>
                                          <p:attrName>ppt_x</p:attrName>
                                        </p:attrNameLst>
                                      </p:cBhvr>
                                      <p:tavLst>
                                        <p:tav tm="0">
                                          <p:val>
                                            <p:strVal val="#ppt_x"/>
                                          </p:val>
                                        </p:tav>
                                        <p:tav tm="100000">
                                          <p:val>
                                            <p:strVal val="#ppt_x"/>
                                          </p:val>
                                        </p:tav>
                                      </p:tavLst>
                                    </p:anim>
                                    <p:anim calcmode="lin" valueType="num">
                                      <p:cBhvr>
                                        <p:cTn id="74" dur="1000" fill="hold"/>
                                        <p:tgtEl>
                                          <p:spTgt spid="2357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3571"/>
                                        </p:tgtEl>
                                        <p:attrNameLst>
                                          <p:attrName>style.visibility</p:attrName>
                                        </p:attrNameLst>
                                      </p:cBhvr>
                                      <p:to>
                                        <p:strVal val="visible"/>
                                      </p:to>
                                    </p:set>
                                    <p:animEffect transition="in" filter="fade">
                                      <p:cBhvr>
                                        <p:cTn id="77" dur="1000"/>
                                        <p:tgtEl>
                                          <p:spTgt spid="23571"/>
                                        </p:tgtEl>
                                      </p:cBhvr>
                                    </p:animEffect>
                                    <p:anim calcmode="lin" valueType="num">
                                      <p:cBhvr>
                                        <p:cTn id="78" dur="1000" fill="hold"/>
                                        <p:tgtEl>
                                          <p:spTgt spid="23571"/>
                                        </p:tgtEl>
                                        <p:attrNameLst>
                                          <p:attrName>ppt_x</p:attrName>
                                        </p:attrNameLst>
                                      </p:cBhvr>
                                      <p:tavLst>
                                        <p:tav tm="0">
                                          <p:val>
                                            <p:strVal val="#ppt_x"/>
                                          </p:val>
                                        </p:tav>
                                        <p:tav tm="100000">
                                          <p:val>
                                            <p:strVal val="#ppt_x"/>
                                          </p:val>
                                        </p:tav>
                                      </p:tavLst>
                                    </p:anim>
                                    <p:anim calcmode="lin" valueType="num">
                                      <p:cBhvr>
                                        <p:cTn id="79" dur="1000" fill="hold"/>
                                        <p:tgtEl>
                                          <p:spTgt spid="2357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3572"/>
                                        </p:tgtEl>
                                        <p:attrNameLst>
                                          <p:attrName>style.visibility</p:attrName>
                                        </p:attrNameLst>
                                      </p:cBhvr>
                                      <p:to>
                                        <p:strVal val="visible"/>
                                      </p:to>
                                    </p:set>
                                    <p:animEffect transition="in" filter="fade">
                                      <p:cBhvr>
                                        <p:cTn id="82" dur="1000"/>
                                        <p:tgtEl>
                                          <p:spTgt spid="23572"/>
                                        </p:tgtEl>
                                      </p:cBhvr>
                                    </p:animEffect>
                                    <p:anim calcmode="lin" valueType="num">
                                      <p:cBhvr>
                                        <p:cTn id="83" dur="1000" fill="hold"/>
                                        <p:tgtEl>
                                          <p:spTgt spid="23572"/>
                                        </p:tgtEl>
                                        <p:attrNameLst>
                                          <p:attrName>ppt_x</p:attrName>
                                        </p:attrNameLst>
                                      </p:cBhvr>
                                      <p:tavLst>
                                        <p:tav tm="0">
                                          <p:val>
                                            <p:strVal val="#ppt_x"/>
                                          </p:val>
                                        </p:tav>
                                        <p:tav tm="100000">
                                          <p:val>
                                            <p:strVal val="#ppt_x"/>
                                          </p:val>
                                        </p:tav>
                                      </p:tavLst>
                                    </p:anim>
                                    <p:anim calcmode="lin" valueType="num">
                                      <p:cBhvr>
                                        <p:cTn id="84" dur="1000" fill="hold"/>
                                        <p:tgtEl>
                                          <p:spTgt spid="235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p:bldP spid="23556" grpId="0"/>
      <p:bldP spid="23558" grpId="0"/>
      <p:bldP spid="19468" grpId="0" animBg="1"/>
      <p:bldP spid="19469" grpId="0" animBg="1"/>
      <p:bldP spid="19470" grpId="0" animBg="1"/>
      <p:bldP spid="19472" grpId="0" animBg="1"/>
      <p:bldP spid="23570" grpId="0"/>
      <p:bldP spid="23571" grpId="0"/>
      <p:bldP spid="235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0" y="1214438"/>
            <a:ext cx="5000625" cy="3055937"/>
            <a:chOff x="0" y="0"/>
            <a:chExt cx="2742" cy="1925"/>
          </a:xfrm>
        </p:grpSpPr>
        <p:sp>
          <p:nvSpPr>
            <p:cNvPr id="29704" name="Text Box 4"/>
            <p:cNvSpPr txBox="1"/>
            <p:nvPr/>
          </p:nvSpPr>
          <p:spPr>
            <a:xfrm>
              <a:off x="0" y="0"/>
              <a:ext cx="2742" cy="368"/>
            </a:xfrm>
            <a:prstGeom prst="rect">
              <a:avLst/>
            </a:prstGeom>
            <a:noFill/>
            <a:ln w="9525">
              <a:noFill/>
            </a:ln>
          </p:spPr>
          <p:txBody>
            <a:bodyPr>
              <a:spAutoFit/>
            </a:bodyPr>
            <a:p>
              <a:pPr algn="ctr" eaLnBrk="1" hangingPunct="1">
                <a:spcBef>
                  <a:spcPct val="20000"/>
                </a:spcBef>
                <a:buClr>
                  <a:schemeClr val="accent2"/>
                </a:buClr>
                <a:buSzPct val="80000"/>
                <a:buFont typeface="Wingdings" panose="05000000000000000000" pitchFamily="2" charset="2"/>
              </a:pPr>
              <a:r>
                <a:rPr lang="zh-CN" altLang="en-US" sz="3200" b="1" dirty="0">
                  <a:solidFill>
                    <a:srgbClr val="0000FF"/>
                  </a:solidFill>
                  <a:latin typeface="Times New Roman" panose="02020603050405020304" pitchFamily="18" charset="0"/>
                  <a:ea typeface="宋体" panose="02010600030101010101" pitchFamily="2" charset="-122"/>
                </a:rPr>
                <a:t>计算机体系结构</a:t>
              </a:r>
              <a:endParaRPr lang="zh-CN" altLang="en-US" sz="3200" b="1" dirty="0">
                <a:solidFill>
                  <a:srgbClr val="0000FF"/>
                </a:solidFill>
                <a:latin typeface="宋体" panose="02010600030101010101" pitchFamily="2" charset="-122"/>
                <a:ea typeface="宋体" panose="02010600030101010101" pitchFamily="2" charset="-122"/>
              </a:endParaRPr>
            </a:p>
          </p:txBody>
        </p:sp>
        <p:sp>
          <p:nvSpPr>
            <p:cNvPr id="29705" name="Text Box 5"/>
            <p:cNvSpPr txBox="1"/>
            <p:nvPr/>
          </p:nvSpPr>
          <p:spPr>
            <a:xfrm>
              <a:off x="392" y="1557"/>
              <a:ext cx="2272" cy="368"/>
            </a:xfrm>
            <a:prstGeom prst="rect">
              <a:avLst/>
            </a:prstGeom>
            <a:noFill/>
            <a:ln w="9525">
              <a:noFill/>
            </a:ln>
          </p:spPr>
          <p:txBody>
            <a:bodyPr>
              <a:spAutoFit/>
            </a:bodyPr>
            <a:p>
              <a:pPr algn="ctr" eaLnBrk="1" hangingPunct="1">
                <a:spcBef>
                  <a:spcPct val="20000"/>
                </a:spcBef>
              </a:pPr>
              <a:r>
                <a:rPr lang="zh-CN" altLang="en-US" sz="3200" b="1" dirty="0">
                  <a:solidFill>
                    <a:srgbClr val="0000FF"/>
                  </a:solidFill>
                  <a:latin typeface="宋体" panose="02010600030101010101" pitchFamily="2" charset="-122"/>
                  <a:ea typeface="宋体" panose="02010600030101010101" pitchFamily="2" charset="-122"/>
                </a:rPr>
                <a:t>计算机组成原理</a:t>
              </a:r>
              <a:endParaRPr lang="zh-CN" altLang="en-US" sz="3200" b="1" dirty="0">
                <a:solidFill>
                  <a:srgbClr val="0000FF"/>
                </a:solidFill>
                <a:latin typeface="宋体" panose="02010600030101010101" pitchFamily="2" charset="-122"/>
                <a:ea typeface="宋体" panose="02010600030101010101" pitchFamily="2" charset="-122"/>
              </a:endParaRPr>
            </a:p>
          </p:txBody>
        </p:sp>
      </p:grpSp>
      <p:sp>
        <p:nvSpPr>
          <p:cNvPr id="20485" name="Rectangle 11"/>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1.1</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9700" name="Rectangle 12"/>
          <p:cNvSpPr/>
          <p:nvPr/>
        </p:nvSpPr>
        <p:spPr>
          <a:xfrm>
            <a:off x="-76200" y="-34925"/>
            <a:ext cx="7104063" cy="584200"/>
          </a:xfrm>
          <a:prstGeom prst="rect">
            <a:avLst/>
          </a:prstGeom>
          <a:noFill/>
          <a:ln w="9525">
            <a:noFill/>
          </a:ln>
        </p:spPr>
        <p:txBody>
          <a:bodyPr/>
          <a:p>
            <a:pPr marL="342900" indent="-342900" eaLnBrk="1" hangingPunct="1">
              <a:spcBef>
                <a:spcPct val="20000"/>
              </a:spcBef>
              <a:buClr>
                <a:schemeClr val="accent2"/>
              </a:buClr>
              <a:buSzPct val="80000"/>
              <a:buFont typeface="Wingdings" panose="05000000000000000000" pitchFamily="2" charset="2"/>
            </a:pPr>
            <a:r>
              <a:rPr lang="en-US" altLang="zh-CN" sz="3200" b="1" dirty="0">
                <a:latin typeface="Times New Roman" panose="02020603050405020304" pitchFamily="18" charset="0"/>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、计算机体系结构和计算机组成原理</a:t>
            </a:r>
            <a:endParaRPr lang="zh-CN" altLang="en-US" sz="3200" b="1" dirty="0">
              <a:latin typeface="宋体" panose="02010600030101010101" pitchFamily="2" charset="-122"/>
              <a:ea typeface="宋体" panose="02010600030101010101" pitchFamily="2" charset="-122"/>
            </a:endParaRPr>
          </a:p>
        </p:txBody>
      </p:sp>
      <p:sp>
        <p:nvSpPr>
          <p:cNvPr id="29701" name="Rectangle 14"/>
          <p:cNvSpPr/>
          <p:nvPr/>
        </p:nvSpPr>
        <p:spPr>
          <a:xfrm>
            <a:off x="2643188" y="1071563"/>
            <a:ext cx="5214937" cy="3171825"/>
          </a:xfrm>
          <a:prstGeom prst="rect">
            <a:avLst/>
          </a:prstGeom>
          <a:noFill/>
          <a:ln w="9525">
            <a:noFill/>
          </a:ln>
        </p:spPr>
        <p:txBody>
          <a:bodyPr lIns="90000" tIns="46800" rIns="90000" bIns="46800">
            <a:spAutoFit/>
          </a:bodyPr>
          <a:p>
            <a:pPr algn="r" eaLnBrk="1" hangingPunct="1"/>
            <a:r>
              <a:rPr lang="en-GB" altLang="en-US" sz="4000" b="1" dirty="0">
                <a:solidFill>
                  <a:srgbClr val="0000FF"/>
                </a:solidFill>
                <a:latin typeface="Times New Roman" panose="02020603050405020304" pitchFamily="18" charset="0"/>
                <a:ea typeface="宋体" panose="02010600030101010101" pitchFamily="2" charset="-122"/>
              </a:rPr>
              <a:t>Architecture </a:t>
            </a:r>
            <a:endParaRPr lang="en-GB" altLang="en-US" sz="4000" b="1" dirty="0">
              <a:solidFill>
                <a:srgbClr val="0000FF"/>
              </a:solidFill>
              <a:latin typeface="Times New Roman" panose="02020603050405020304" pitchFamily="18" charset="0"/>
              <a:ea typeface="宋体" panose="02010600030101010101" pitchFamily="2" charset="-122"/>
            </a:endParaRPr>
          </a:p>
          <a:p>
            <a:pPr algn="r" eaLnBrk="1" hangingPunct="1"/>
            <a:endParaRPr lang="en-GB" altLang="en-US" sz="4000" b="1" dirty="0">
              <a:latin typeface="Times New Roman" panose="02020603050405020304" pitchFamily="18" charset="0"/>
              <a:ea typeface="宋体" panose="02010600030101010101" pitchFamily="2" charset="-122"/>
            </a:endParaRPr>
          </a:p>
          <a:p>
            <a:pPr algn="r" eaLnBrk="1" hangingPunct="1"/>
            <a:endParaRPr lang="en-GB" altLang="en-US" sz="4000" b="1" dirty="0">
              <a:latin typeface="Times New Roman" panose="02020603050405020304" pitchFamily="18" charset="0"/>
              <a:ea typeface="宋体" panose="02010600030101010101" pitchFamily="2" charset="-122"/>
            </a:endParaRPr>
          </a:p>
          <a:p>
            <a:pPr algn="r" eaLnBrk="1" hangingPunct="1"/>
            <a:endParaRPr lang="en-GB" altLang="en-US" sz="4000" b="1" dirty="0">
              <a:latin typeface="Times New Roman" panose="02020603050405020304" pitchFamily="18" charset="0"/>
              <a:ea typeface="宋体" panose="02010600030101010101" pitchFamily="2" charset="-122"/>
            </a:endParaRPr>
          </a:p>
          <a:p>
            <a:pPr algn="r" eaLnBrk="1" hangingPunct="1"/>
            <a:r>
              <a:rPr lang="en-GB" altLang="en-US" sz="4000" b="1" dirty="0">
                <a:solidFill>
                  <a:srgbClr val="0000FF"/>
                </a:solidFill>
                <a:latin typeface="Times New Roman" panose="02020603050405020304" pitchFamily="18" charset="0"/>
                <a:ea typeface="宋体" panose="02010600030101010101" pitchFamily="2" charset="-122"/>
              </a:rPr>
              <a:t>Organization</a:t>
            </a:r>
            <a:endParaRPr lang="zh-CN" altLang="en-US" sz="4000" b="1" dirty="0">
              <a:solidFill>
                <a:srgbClr val="0000FF"/>
              </a:solidFill>
              <a:latin typeface="Times New Roman" panose="02020603050405020304" pitchFamily="18" charset="0"/>
              <a:ea typeface="宋体" panose="02010600030101010101" pitchFamily="2" charset="-122"/>
            </a:endParaRPr>
          </a:p>
        </p:txBody>
      </p:sp>
      <p:sp>
        <p:nvSpPr>
          <p:cNvPr id="29702" name="矩形 8"/>
          <p:cNvSpPr/>
          <p:nvPr/>
        </p:nvSpPr>
        <p:spPr>
          <a:xfrm>
            <a:off x="428625" y="1928813"/>
            <a:ext cx="7715250" cy="1938337"/>
          </a:xfrm>
          <a:prstGeom prst="rect">
            <a:avLst/>
          </a:prstGeom>
          <a:noFill/>
          <a:ln w="9525">
            <a:noFill/>
          </a:ln>
        </p:spPr>
        <p:txBody>
          <a:bodyPr>
            <a:spAutoFit/>
          </a:bodyPr>
          <a:p>
            <a:pPr algn="r" eaLnBrk="1" hangingPunct="1"/>
            <a:r>
              <a:rPr lang="zh-CN" altLang="en-US" sz="2400" dirty="0">
                <a:latin typeface="Times New Roman" panose="02020603050405020304" pitchFamily="18" charset="0"/>
                <a:ea typeface="宋体" panose="02010600030101010101" pitchFamily="2" charset="-122"/>
              </a:rPr>
              <a:t> 是指那些能够被程序员所见到的计算机系统的属性，即</a:t>
            </a:r>
            <a:endParaRPr lang="en-US" altLang="zh-CN"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概念性的结构与功能特性。</a:t>
            </a:r>
            <a:endParaRPr lang="en-US" altLang="zh-CN"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（使用什么样的指令集，寻址技术等抽象的属性，如有无乘法指令，量化评估）</a:t>
            </a:r>
            <a:endParaRPr lang="zh-CN" altLang="en-US" sz="2400" dirty="0">
              <a:latin typeface="Times New Roman" panose="02020603050405020304" pitchFamily="18" charset="0"/>
              <a:ea typeface="宋体" panose="02010600030101010101" pitchFamily="2" charset="-122"/>
            </a:endParaRPr>
          </a:p>
          <a:p>
            <a:pPr eaLnBrk="1" hangingPunct="1"/>
            <a:endParaRPr lang="zh-CN" altLang="en-US" sz="2400" dirty="0">
              <a:latin typeface="Times New Roman" panose="02020603050405020304" pitchFamily="18" charset="0"/>
              <a:ea typeface="宋体" panose="02010600030101010101" pitchFamily="2" charset="-122"/>
            </a:endParaRPr>
          </a:p>
        </p:txBody>
      </p:sp>
      <p:sp>
        <p:nvSpPr>
          <p:cNvPr id="29703" name="矩形 9"/>
          <p:cNvSpPr/>
          <p:nvPr/>
        </p:nvSpPr>
        <p:spPr>
          <a:xfrm>
            <a:off x="714375" y="4357688"/>
            <a:ext cx="7572375" cy="1200150"/>
          </a:xfrm>
          <a:prstGeom prst="rect">
            <a:avLst/>
          </a:prstGeom>
          <a:noFill/>
          <a:ln w="9525">
            <a:noFill/>
          </a:ln>
        </p:spPr>
        <p:txBody>
          <a:bodyPr>
            <a:spAutoFit/>
          </a:bodyPr>
          <a:p>
            <a:pPr eaLnBrk="1" hangingPunct="1"/>
            <a:r>
              <a:rPr lang="zh-CN" altLang="en-US" sz="2400" dirty="0">
                <a:latin typeface="Times New Roman" panose="02020603050405020304" pitchFamily="18" charset="0"/>
                <a:ea typeface="宋体" panose="02010600030101010101" pitchFamily="2" charset="-122"/>
              </a:rPr>
              <a:t>指如何实现计算机体系结构所体现的属性，它包含了许多对程序员来说是透明的硬件细节。 </a:t>
            </a:r>
            <a:endParaRPr lang="en-US" altLang="zh-CN" sz="2400" dirty="0">
              <a:latin typeface="Times New Roman" panose="02020603050405020304" pitchFamily="18" charset="0"/>
              <a:ea typeface="宋体" panose="02010600030101010101" pitchFamily="2" charset="-122"/>
            </a:endParaRPr>
          </a:p>
          <a:p>
            <a:pPr eaLnBrk="1" hangingPunct="1"/>
            <a:r>
              <a:rPr lang="zh-CN" altLang="en-US" sz="2400" dirty="0">
                <a:latin typeface="Times New Roman" panose="02020603050405020304" pitchFamily="18" charset="0"/>
                <a:ea typeface="宋体" panose="02010600030101010101" pitchFamily="2" charset="-122"/>
              </a:rPr>
              <a:t>（乘法指令的实现）</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 name="流程图: 磁盘 66"/>
          <p:cNvSpPr/>
          <p:nvPr/>
        </p:nvSpPr>
        <p:spPr>
          <a:xfrm>
            <a:off x="0" y="2644775"/>
            <a:ext cx="1030288" cy="8334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数据</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681038" y="673100"/>
            <a:ext cx="7289800" cy="1500188"/>
          </a:xfrm>
        </p:spPr>
        <p:txBody>
          <a:bodyPr vert="horz" lIns="91440" tIns="45720" rIns="91440" bIns="45720" rtlCol="0" anchor="ctr">
            <a:normAutofit fontScale="90000"/>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zh-CN" altLang="en-US" sz="4400" b="1" i="0" u="none" strike="noStrike" kern="1200" cap="all" spc="10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j-cs"/>
              </a:rPr>
              <a:t>冯</a:t>
            </a:r>
            <a:r>
              <a:rPr kumimoji="0" lang="en-US" altLang="zh-CN" sz="4400" b="1" i="0" u="none" strike="noStrike" kern="1200" cap="all" spc="100" normalizeH="0" baseline="0" noProof="0" dirty="0">
                <a:ln>
                  <a:noFill/>
                </a:ln>
                <a:solidFill>
                  <a:schemeClr val="tx1">
                    <a:lumMod val="95000"/>
                    <a:lumOff val="5000"/>
                  </a:schemeClr>
                </a:solidFill>
                <a:effectLst/>
                <a:uLnTx/>
                <a:uFillTx/>
                <a:latin typeface="Times New Roman" panose="02020603050405020304" pitchFamily="18" charset="0"/>
                <a:ea typeface="宋体" panose="02010600030101010101" pitchFamily="2" charset="-122"/>
                <a:cs typeface="+mj-cs"/>
              </a:rPr>
              <a:t>·</a:t>
            </a:r>
            <a:r>
              <a:rPr kumimoji="0" lang="zh-CN" altLang="en-US" sz="4400" b="1" i="0" u="none" strike="noStrike" kern="1200" cap="all" spc="10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j-cs"/>
              </a:rPr>
              <a:t>诺依曼计算机硬件框图</a:t>
            </a:r>
            <a:r>
              <a:rPr kumimoji="0" lang="zh-CN" altLang="en-US" sz="3100" b="1" i="0" u="none" strike="noStrike" kern="1200" cap="all" spc="10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j-cs"/>
              </a:rPr>
              <a:t>（早期）</a:t>
            </a:r>
            <a:br>
              <a:rPr kumimoji="0" lang="zh-CN" altLang="en-US" sz="4400" b="1" i="0" u="none" strike="noStrike" kern="1200" cap="all" spc="100" normalizeH="0" baseline="0" noProof="0" dirty="0">
                <a:ln>
                  <a:noFill/>
                </a:ln>
                <a:solidFill>
                  <a:schemeClr val="tx1">
                    <a:lumMod val="95000"/>
                    <a:lumOff val="5000"/>
                  </a:schemeClr>
                </a:solidFill>
                <a:effectLst/>
                <a:uLnTx/>
                <a:uFillTx/>
                <a:latin typeface="宋体" panose="02010600030101010101" pitchFamily="2" charset="-122"/>
                <a:ea typeface="宋体" panose="02010600030101010101" pitchFamily="2" charset="-122"/>
                <a:cs typeface="+mj-cs"/>
              </a:rPr>
            </a:br>
            <a:endParaRPr kumimoji="0" lang="zh-CN" altLang="en-US" sz="4400" b="0" i="0" u="none" strike="noStrike" kern="1200" cap="all" spc="100" normalizeH="0" baseline="0" noProof="0" dirty="0">
              <a:ln>
                <a:noFill/>
              </a:ln>
              <a:solidFill>
                <a:schemeClr val="tx1">
                  <a:lumMod val="95000"/>
                  <a:lumOff val="5000"/>
                </a:schemeClr>
              </a:solidFill>
              <a:effectLst/>
              <a:uLnTx/>
              <a:uFillTx/>
              <a:latin typeface="+mj-lt"/>
              <a:ea typeface="+mj-ea"/>
              <a:cs typeface="+mj-cs"/>
            </a:endParaRPr>
          </a:p>
        </p:txBody>
      </p:sp>
      <p:sp>
        <p:nvSpPr>
          <p:cNvPr id="37" name="AutoShape 2"/>
          <p:cNvSpPr/>
          <p:nvPr/>
        </p:nvSpPr>
        <p:spPr>
          <a:xfrm>
            <a:off x="6238875" y="1370013"/>
            <a:ext cx="1755775" cy="1136650"/>
          </a:xfrm>
          <a:prstGeom prst="wedgeRoundRectCallout">
            <a:avLst>
              <a:gd name="adj1" fmla="val -126310"/>
              <a:gd name="adj2" fmla="val 125139"/>
              <a:gd name="adj3" fmla="val 16667"/>
            </a:avLst>
          </a:prstGeom>
          <a:noFill/>
          <a:ln w="28575" cap="flat" cmpd="sng">
            <a:solidFill>
              <a:schemeClr val="folHlink"/>
            </a:solidFill>
            <a:prstDash val="solid"/>
            <a:miter/>
            <a:headEnd type="none" w="med" len="med"/>
            <a:tailEnd type="none" w="med" len="med"/>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算术运算</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逻辑运算</a:t>
            </a:r>
            <a:endParaRPr lang="zh-CN" altLang="en-US" sz="2800" b="1" dirty="0">
              <a:latin typeface="宋体" panose="02010600030101010101" pitchFamily="2" charset="-122"/>
              <a:ea typeface="宋体" panose="02010600030101010101" pitchFamily="2" charset="-122"/>
            </a:endParaRPr>
          </a:p>
        </p:txBody>
      </p:sp>
      <p:sp>
        <p:nvSpPr>
          <p:cNvPr id="38" name="AutoShape 3"/>
          <p:cNvSpPr/>
          <p:nvPr/>
        </p:nvSpPr>
        <p:spPr>
          <a:xfrm>
            <a:off x="901700" y="1293813"/>
            <a:ext cx="1755775" cy="1136650"/>
          </a:xfrm>
          <a:prstGeom prst="wedgeRoundRectCallout">
            <a:avLst>
              <a:gd name="adj1" fmla="val 116005"/>
              <a:gd name="adj2" fmla="val 15921"/>
              <a:gd name="adj3" fmla="val 16667"/>
            </a:avLst>
          </a:prstGeom>
          <a:noFill/>
          <a:ln w="28575" cap="flat" cmpd="sng">
            <a:solidFill>
              <a:schemeClr val="folHlink"/>
            </a:solidFill>
            <a:prstDash val="solid"/>
            <a:miter/>
            <a:headEnd type="none" w="med" len="med"/>
            <a:tailEnd type="none" w="med" len="med"/>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存放数据</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和程序</a:t>
            </a:r>
            <a:endParaRPr lang="zh-CN" altLang="en-US" sz="2800" b="1" dirty="0">
              <a:latin typeface="宋体" panose="02010600030101010101" pitchFamily="2" charset="-122"/>
              <a:ea typeface="宋体" panose="02010600030101010101" pitchFamily="2" charset="-122"/>
            </a:endParaRPr>
          </a:p>
        </p:txBody>
      </p:sp>
      <p:sp>
        <p:nvSpPr>
          <p:cNvPr id="39" name="AutoShape 4"/>
          <p:cNvSpPr/>
          <p:nvPr/>
        </p:nvSpPr>
        <p:spPr>
          <a:xfrm>
            <a:off x="100013" y="1776413"/>
            <a:ext cx="2913062" cy="1136650"/>
          </a:xfrm>
          <a:prstGeom prst="wedgeRoundRectCallout">
            <a:avLst>
              <a:gd name="adj1" fmla="val -5625"/>
              <a:gd name="adj2" fmla="val 88778"/>
              <a:gd name="adj3" fmla="val 16667"/>
            </a:avLst>
          </a:prstGeom>
          <a:noFill/>
          <a:ln w="28575" cap="flat" cmpd="sng">
            <a:solidFill>
              <a:schemeClr val="folHlink"/>
            </a:solidFill>
            <a:prstDash val="solid"/>
            <a:miter/>
            <a:headEnd type="none" w="med" len="med"/>
            <a:tailEnd type="none" w="med" len="med"/>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将信息转换成机</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器能识别的形式</a:t>
            </a:r>
            <a:endParaRPr lang="zh-CN" altLang="en-US" sz="2800" b="1" dirty="0">
              <a:latin typeface="宋体" panose="02010600030101010101" pitchFamily="2" charset="-122"/>
              <a:ea typeface="宋体" panose="02010600030101010101" pitchFamily="2" charset="-122"/>
            </a:endParaRPr>
          </a:p>
        </p:txBody>
      </p:sp>
      <p:sp>
        <p:nvSpPr>
          <p:cNvPr id="40" name="AutoShape 5"/>
          <p:cNvSpPr/>
          <p:nvPr/>
        </p:nvSpPr>
        <p:spPr>
          <a:xfrm>
            <a:off x="6232525" y="1370013"/>
            <a:ext cx="2913063" cy="1136650"/>
          </a:xfrm>
          <a:prstGeom prst="wedgeRoundRectCallout">
            <a:avLst>
              <a:gd name="adj1" fmla="val -44370"/>
              <a:gd name="adj2" fmla="val 121875"/>
              <a:gd name="adj3" fmla="val 16667"/>
            </a:avLst>
          </a:prstGeom>
          <a:noFill/>
          <a:ln w="28575" cap="flat" cmpd="sng">
            <a:solidFill>
              <a:schemeClr val="folHlink"/>
            </a:solidFill>
            <a:prstDash val="solid"/>
            <a:miter/>
            <a:headEnd type="none" w="med" len="med"/>
            <a:tailEnd type="none" w="med" len="med"/>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将结果转换成</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人们熟悉的形式</a:t>
            </a:r>
            <a:endParaRPr lang="zh-CN" altLang="en-US" sz="2800" b="1" dirty="0">
              <a:latin typeface="宋体" panose="02010600030101010101" pitchFamily="2" charset="-122"/>
              <a:ea typeface="宋体" panose="02010600030101010101" pitchFamily="2" charset="-122"/>
            </a:endParaRPr>
          </a:p>
        </p:txBody>
      </p:sp>
      <p:sp>
        <p:nvSpPr>
          <p:cNvPr id="41" name="AutoShape 6"/>
          <p:cNvSpPr/>
          <p:nvPr/>
        </p:nvSpPr>
        <p:spPr>
          <a:xfrm>
            <a:off x="6299200" y="5484813"/>
            <a:ext cx="1801813" cy="1135062"/>
          </a:xfrm>
          <a:prstGeom prst="wedgeRoundRectCallout">
            <a:avLst>
              <a:gd name="adj1" fmla="val -116958"/>
              <a:gd name="adj2" fmla="val -50398"/>
              <a:gd name="adj3" fmla="val 16667"/>
            </a:avLst>
          </a:prstGeom>
          <a:noFill/>
          <a:ln w="28575" cap="flat" cmpd="sng">
            <a:solidFill>
              <a:schemeClr val="folHlink"/>
            </a:solidFill>
            <a:prstDash val="solid"/>
            <a:miter/>
            <a:headEnd type="none" w="med" len="med"/>
            <a:tailEnd type="none" w="med" len="med"/>
          </a:ln>
        </p:spPr>
        <p:txBody>
          <a:bodyPr>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指挥程序</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运行</a:t>
            </a:r>
            <a:endParaRPr lang="zh-CN" altLang="en-US" sz="2800" b="1" dirty="0">
              <a:latin typeface="宋体" panose="02010600030101010101" pitchFamily="2" charset="-122"/>
              <a:ea typeface="宋体" panose="02010600030101010101" pitchFamily="2" charset="-122"/>
            </a:endParaRPr>
          </a:p>
        </p:txBody>
      </p:sp>
      <p:grpSp>
        <p:nvGrpSpPr>
          <p:cNvPr id="44" name="Group 9"/>
          <p:cNvGrpSpPr/>
          <p:nvPr/>
        </p:nvGrpSpPr>
        <p:grpSpPr>
          <a:xfrm>
            <a:off x="457200" y="1989138"/>
            <a:ext cx="7805738" cy="3509962"/>
            <a:chOff x="0" y="0"/>
            <a:chExt cx="4917" cy="2211"/>
          </a:xfrm>
        </p:grpSpPr>
        <p:sp>
          <p:nvSpPr>
            <p:cNvPr id="38924" name="Rectangle 10"/>
            <p:cNvSpPr/>
            <p:nvPr/>
          </p:nvSpPr>
          <p:spPr>
            <a:xfrm>
              <a:off x="2150" y="0"/>
              <a:ext cx="794" cy="426"/>
            </a:xfrm>
            <a:prstGeom prst="rect">
              <a:avLst/>
            </a:prstGeom>
            <a:solidFill>
              <a:srgbClr val="CCECFF"/>
            </a:solidFill>
            <a:ln w="28575"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38925" name="Rectangle 11"/>
            <p:cNvSpPr/>
            <p:nvPr/>
          </p:nvSpPr>
          <p:spPr>
            <a:xfrm>
              <a:off x="2206" y="61"/>
              <a:ext cx="678" cy="269"/>
            </a:xfrm>
            <a:prstGeom prst="rect">
              <a:avLst/>
            </a:prstGeom>
            <a:noFill/>
            <a:ln w="9525">
              <a:noFill/>
            </a:ln>
          </p:spPr>
          <p:txBody>
            <a:bodyPr wrap="none" lIns="0" tIns="0" rIns="0" bIns="0">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存储器</a:t>
              </a:r>
              <a:endParaRPr lang="zh-CN" altLang="en-US" sz="2800" b="1" dirty="0">
                <a:latin typeface="宋体" panose="02010600030101010101" pitchFamily="2" charset="-122"/>
                <a:ea typeface="宋体" panose="02010600030101010101" pitchFamily="2" charset="-122"/>
              </a:endParaRPr>
            </a:p>
          </p:txBody>
        </p:sp>
        <p:sp>
          <p:nvSpPr>
            <p:cNvPr id="47" name="Rectangle 12"/>
            <p:cNvSpPr>
              <a:spLocks noChangeArrowheads="1"/>
            </p:cNvSpPr>
            <p:nvPr/>
          </p:nvSpPr>
          <p:spPr bwMode="auto">
            <a:xfrm>
              <a:off x="540" y="862"/>
              <a:ext cx="953" cy="424"/>
            </a:xfrm>
            <a:prstGeom prst="rect">
              <a:avLst/>
            </a:prstGeom>
            <a:solidFill>
              <a:srgbClr val="FFFF99"/>
            </a:solidFill>
            <a:ln w="28575"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27" name="Rectangle 13"/>
            <p:cNvSpPr/>
            <p:nvPr/>
          </p:nvSpPr>
          <p:spPr>
            <a:xfrm>
              <a:off x="572" y="926"/>
              <a:ext cx="904" cy="269"/>
            </a:xfrm>
            <a:prstGeom prst="rect">
              <a:avLst/>
            </a:prstGeom>
            <a:noFill/>
            <a:ln w="9525">
              <a:noFill/>
            </a:ln>
          </p:spPr>
          <p:txBody>
            <a:bodyPr wrap="none" lIns="0" tIns="0" rIns="0" bIns="0">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输入设备</a:t>
              </a:r>
              <a:endParaRPr lang="zh-CN" altLang="en-US" sz="2800" b="1" dirty="0">
                <a:latin typeface="宋体" panose="02010600030101010101" pitchFamily="2" charset="-122"/>
                <a:ea typeface="宋体" panose="02010600030101010101" pitchFamily="2" charset="-122"/>
              </a:endParaRPr>
            </a:p>
          </p:txBody>
        </p:sp>
        <p:sp>
          <p:nvSpPr>
            <p:cNvPr id="49" name="Rectangle 14"/>
            <p:cNvSpPr>
              <a:spLocks noChangeArrowheads="1"/>
            </p:cNvSpPr>
            <p:nvPr/>
          </p:nvSpPr>
          <p:spPr bwMode="auto">
            <a:xfrm>
              <a:off x="2137" y="862"/>
              <a:ext cx="795" cy="424"/>
            </a:xfrm>
            <a:prstGeom prst="rect">
              <a:avLst/>
            </a:prstGeom>
            <a:solidFill>
              <a:srgbClr val="FFC000"/>
            </a:solidFill>
            <a:ln w="28575" cmpd="sng">
              <a:solidFill>
                <a:srgbClr val="C0000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29" name="Rectangle 15"/>
            <p:cNvSpPr/>
            <p:nvPr/>
          </p:nvSpPr>
          <p:spPr>
            <a:xfrm>
              <a:off x="2206" y="926"/>
              <a:ext cx="678" cy="269"/>
            </a:xfrm>
            <a:prstGeom prst="rect">
              <a:avLst/>
            </a:prstGeom>
            <a:noFill/>
            <a:ln w="9525">
              <a:noFill/>
            </a:ln>
          </p:spPr>
          <p:txBody>
            <a:bodyPr wrap="none" lIns="0" tIns="0" rIns="0" bIns="0">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运算器</a:t>
              </a:r>
              <a:endParaRPr lang="zh-CN" altLang="en-US" sz="2800" b="1" dirty="0">
                <a:latin typeface="宋体" panose="02010600030101010101" pitchFamily="2" charset="-122"/>
                <a:ea typeface="宋体" panose="02010600030101010101" pitchFamily="2" charset="-122"/>
              </a:endParaRPr>
            </a:p>
          </p:txBody>
        </p:sp>
        <p:sp>
          <p:nvSpPr>
            <p:cNvPr id="51" name="Rectangle 16"/>
            <p:cNvSpPr>
              <a:spLocks noChangeArrowheads="1"/>
            </p:cNvSpPr>
            <p:nvPr/>
          </p:nvSpPr>
          <p:spPr bwMode="auto">
            <a:xfrm>
              <a:off x="2125" y="1785"/>
              <a:ext cx="794" cy="426"/>
            </a:xfrm>
            <a:prstGeom prst="rect">
              <a:avLst/>
            </a:prstGeom>
            <a:solidFill>
              <a:srgbClr val="00B0F0"/>
            </a:solidFill>
            <a:ln w="28575"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31" name="Rectangle 17"/>
            <p:cNvSpPr/>
            <p:nvPr/>
          </p:nvSpPr>
          <p:spPr>
            <a:xfrm>
              <a:off x="2171" y="1841"/>
              <a:ext cx="678" cy="269"/>
            </a:xfrm>
            <a:prstGeom prst="rect">
              <a:avLst/>
            </a:prstGeom>
            <a:noFill/>
            <a:ln w="9525">
              <a:noFill/>
            </a:ln>
          </p:spPr>
          <p:txBody>
            <a:bodyPr wrap="none" lIns="0" tIns="0" rIns="0" bIns="0">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控制器</a:t>
              </a:r>
              <a:endParaRPr lang="zh-CN" altLang="en-US" sz="2800" b="1" dirty="0">
                <a:latin typeface="宋体" panose="02010600030101010101" pitchFamily="2" charset="-122"/>
                <a:ea typeface="宋体" panose="02010600030101010101" pitchFamily="2" charset="-122"/>
              </a:endParaRPr>
            </a:p>
          </p:txBody>
        </p:sp>
        <p:sp>
          <p:nvSpPr>
            <p:cNvPr id="53" name="Rectangle 18"/>
            <p:cNvSpPr>
              <a:spLocks noChangeArrowheads="1"/>
            </p:cNvSpPr>
            <p:nvPr/>
          </p:nvSpPr>
          <p:spPr bwMode="auto">
            <a:xfrm>
              <a:off x="3591" y="862"/>
              <a:ext cx="953" cy="424"/>
            </a:xfrm>
            <a:prstGeom prst="rect">
              <a:avLst/>
            </a:prstGeom>
            <a:solidFill>
              <a:srgbClr val="CCECFF"/>
            </a:solidFill>
            <a:ln w="28575"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33" name="Rectangle 19"/>
            <p:cNvSpPr/>
            <p:nvPr/>
          </p:nvSpPr>
          <p:spPr>
            <a:xfrm>
              <a:off x="3612" y="926"/>
              <a:ext cx="904" cy="269"/>
            </a:xfrm>
            <a:prstGeom prst="rect">
              <a:avLst/>
            </a:prstGeom>
            <a:noFill/>
            <a:ln w="9525">
              <a:noFill/>
            </a:ln>
          </p:spPr>
          <p:txBody>
            <a:bodyPr wrap="none" lIns="0" tIns="0" rIns="0" bIns="0">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输出设备</a:t>
              </a:r>
              <a:endParaRPr lang="zh-CN" altLang="en-US" sz="2800" b="1" dirty="0">
                <a:latin typeface="宋体" panose="02010600030101010101" pitchFamily="2" charset="-122"/>
                <a:ea typeface="宋体" panose="02010600030101010101" pitchFamily="2" charset="-122"/>
              </a:endParaRPr>
            </a:p>
          </p:txBody>
        </p:sp>
        <p:sp>
          <p:nvSpPr>
            <p:cNvPr id="38934" name="Freeform 20"/>
            <p:cNvSpPr/>
            <p:nvPr/>
          </p:nvSpPr>
          <p:spPr>
            <a:xfrm>
              <a:off x="1008" y="1290"/>
              <a:ext cx="1104" cy="721"/>
            </a:xfrm>
            <a:custGeom>
              <a:avLst/>
              <a:gdLst>
                <a:gd name="txL" fmla="*/ 0 w 1104"/>
                <a:gd name="txT" fmla="*/ 0 h 721"/>
                <a:gd name="txR" fmla="*/ 1104 w 1104"/>
                <a:gd name="txB" fmla="*/ 721 h 721"/>
              </a:gdLst>
              <a:ahLst/>
              <a:cxnLst>
                <a:cxn ang="0">
                  <a:pos x="0" y="0"/>
                </a:cxn>
                <a:cxn ang="0">
                  <a:pos x="0" y="721"/>
                </a:cxn>
                <a:cxn ang="0">
                  <a:pos x="1104" y="721"/>
                </a:cxn>
              </a:cxnLst>
              <a:rect l="txL" t="txT" r="txR" b="txB"/>
              <a:pathLst>
                <a:path w="1104" h="721">
                  <a:moveTo>
                    <a:pt x="0" y="0"/>
                  </a:moveTo>
                  <a:lnTo>
                    <a:pt x="0" y="721"/>
                  </a:lnTo>
                  <a:lnTo>
                    <a:pt x="1104" y="721"/>
                  </a:lnTo>
                </a:path>
              </a:pathLst>
            </a:custGeom>
            <a:noFill/>
            <a:ln w="38100" cap="flat" cmpd="sng">
              <a:solidFill>
                <a:schemeClr val="folHlink">
                  <a:alpha val="100000"/>
                </a:schemeClr>
              </a:solidFill>
              <a:prstDash val="dash"/>
              <a:miter lim="800000"/>
              <a:headEnd type="stealth" w="med" len="med"/>
              <a:tailEnd type="stealth" w="med" len="med"/>
            </a:ln>
          </p:spPr>
          <p:txBody>
            <a:bodyPr/>
            <a:p>
              <a:endParaRPr lang="zh-CN" altLang="en-US"/>
            </a:p>
          </p:txBody>
        </p:sp>
        <p:sp>
          <p:nvSpPr>
            <p:cNvPr id="38935" name="Freeform 21"/>
            <p:cNvSpPr/>
            <p:nvPr/>
          </p:nvSpPr>
          <p:spPr>
            <a:xfrm>
              <a:off x="1906" y="186"/>
              <a:ext cx="478" cy="1597"/>
            </a:xfrm>
            <a:custGeom>
              <a:avLst/>
              <a:gdLst>
                <a:gd name="txL" fmla="*/ 0 w 478"/>
                <a:gd name="txT" fmla="*/ 0 h 1597"/>
                <a:gd name="txR" fmla="*/ 478 w 478"/>
                <a:gd name="txB" fmla="*/ 1597 h 1597"/>
              </a:gdLst>
              <a:ahLst/>
              <a:cxnLst>
                <a:cxn ang="0">
                  <a:pos x="254" y="1"/>
                </a:cxn>
                <a:cxn ang="0">
                  <a:pos x="4" y="0"/>
                </a:cxn>
                <a:cxn ang="0">
                  <a:pos x="0" y="1355"/>
                </a:cxn>
                <a:cxn ang="0">
                  <a:pos x="478" y="1355"/>
                </a:cxn>
                <a:cxn ang="0">
                  <a:pos x="476" y="1597"/>
                </a:cxn>
              </a:cxnLst>
              <a:rect l="txL" t="txT" r="txR" b="txB"/>
              <a:pathLst>
                <a:path w="478" h="1597">
                  <a:moveTo>
                    <a:pt x="254" y="1"/>
                  </a:moveTo>
                  <a:lnTo>
                    <a:pt x="4" y="0"/>
                  </a:lnTo>
                  <a:lnTo>
                    <a:pt x="0" y="1355"/>
                  </a:lnTo>
                  <a:lnTo>
                    <a:pt x="478" y="1355"/>
                  </a:lnTo>
                  <a:lnTo>
                    <a:pt x="476" y="1597"/>
                  </a:lnTo>
                </a:path>
              </a:pathLst>
            </a:custGeom>
            <a:noFill/>
            <a:ln w="38100" cap="flat" cmpd="sng">
              <a:solidFill>
                <a:schemeClr val="folHlink">
                  <a:alpha val="100000"/>
                </a:schemeClr>
              </a:solidFill>
              <a:prstDash val="dash"/>
              <a:miter lim="800000"/>
              <a:headEnd type="stealth" w="med" len="med"/>
              <a:tailEnd type="stealth" w="med" len="med"/>
            </a:ln>
          </p:spPr>
          <p:txBody>
            <a:bodyPr/>
            <a:p>
              <a:endParaRPr lang="zh-CN" altLang="en-US"/>
            </a:p>
          </p:txBody>
        </p:sp>
        <p:sp>
          <p:nvSpPr>
            <p:cNvPr id="38936" name="Freeform 22"/>
            <p:cNvSpPr/>
            <p:nvPr/>
          </p:nvSpPr>
          <p:spPr>
            <a:xfrm>
              <a:off x="2640" y="1291"/>
              <a:ext cx="1" cy="494"/>
            </a:xfrm>
            <a:custGeom>
              <a:avLst/>
              <a:gdLst>
                <a:gd name="txL" fmla="*/ 0 w 1"/>
                <a:gd name="txT" fmla="*/ 0 h 494"/>
                <a:gd name="txR" fmla="*/ 1 w 1"/>
                <a:gd name="txB" fmla="*/ 494 h 494"/>
              </a:gdLst>
              <a:ahLst/>
              <a:cxnLst>
                <a:cxn ang="0">
                  <a:pos x="0" y="0"/>
                </a:cxn>
                <a:cxn ang="0">
                  <a:pos x="0" y="494"/>
                </a:cxn>
              </a:cxnLst>
              <a:rect l="txL" t="txT" r="txR" b="txB"/>
              <a:pathLst>
                <a:path w="1" h="494">
                  <a:moveTo>
                    <a:pt x="0" y="0"/>
                  </a:moveTo>
                  <a:lnTo>
                    <a:pt x="0" y="494"/>
                  </a:lnTo>
                </a:path>
              </a:pathLst>
            </a:custGeom>
            <a:noFill/>
            <a:ln w="38100" cap="flat" cmpd="sng">
              <a:solidFill>
                <a:schemeClr val="folHlink">
                  <a:alpha val="100000"/>
                </a:schemeClr>
              </a:solidFill>
              <a:prstDash val="dash"/>
              <a:miter lim="800000"/>
              <a:headEnd type="stealth" w="med" len="med"/>
              <a:tailEnd type="stealth" w="med" len="med"/>
            </a:ln>
          </p:spPr>
          <p:txBody>
            <a:bodyPr/>
            <a:p>
              <a:endParaRPr lang="zh-CN" altLang="en-US"/>
            </a:p>
          </p:txBody>
        </p:sp>
        <p:sp>
          <p:nvSpPr>
            <p:cNvPr id="38937" name="Freeform 23"/>
            <p:cNvSpPr/>
            <p:nvPr/>
          </p:nvSpPr>
          <p:spPr>
            <a:xfrm>
              <a:off x="2922" y="1291"/>
              <a:ext cx="1110" cy="816"/>
            </a:xfrm>
            <a:custGeom>
              <a:avLst/>
              <a:gdLst>
                <a:gd name="txL" fmla="*/ 0 w 1110"/>
                <a:gd name="txT" fmla="*/ 0 h 816"/>
                <a:gd name="txR" fmla="*/ 1110 w 1110"/>
                <a:gd name="txB" fmla="*/ 816 h 816"/>
              </a:gdLst>
              <a:ahLst/>
              <a:cxnLst>
                <a:cxn ang="0">
                  <a:pos x="1110" y="0"/>
                </a:cxn>
                <a:cxn ang="0">
                  <a:pos x="1110" y="816"/>
                </a:cxn>
                <a:cxn ang="0">
                  <a:pos x="0" y="816"/>
                </a:cxn>
              </a:cxnLst>
              <a:rect l="txL" t="txT" r="txR" b="txB"/>
              <a:pathLst>
                <a:path w="1110" h="816">
                  <a:moveTo>
                    <a:pt x="1110" y="0"/>
                  </a:moveTo>
                  <a:lnTo>
                    <a:pt x="1110" y="816"/>
                  </a:lnTo>
                  <a:lnTo>
                    <a:pt x="0" y="816"/>
                  </a:lnTo>
                </a:path>
              </a:pathLst>
            </a:custGeom>
            <a:noFill/>
            <a:ln w="38100" cap="flat" cmpd="sng">
              <a:solidFill>
                <a:schemeClr val="folHlink">
                  <a:alpha val="100000"/>
                </a:schemeClr>
              </a:solidFill>
              <a:prstDash val="dash"/>
              <a:miter lim="800000"/>
              <a:headEnd type="stealth" w="med" len="med"/>
              <a:tailEnd type="stealth" w="med" len="med"/>
            </a:ln>
          </p:spPr>
          <p:txBody>
            <a:bodyPr/>
            <a:p>
              <a:endParaRPr lang="zh-CN" altLang="en-US"/>
            </a:p>
          </p:txBody>
        </p:sp>
        <p:sp>
          <p:nvSpPr>
            <p:cNvPr id="38938" name="Freeform 24"/>
            <p:cNvSpPr/>
            <p:nvPr/>
          </p:nvSpPr>
          <p:spPr>
            <a:xfrm>
              <a:off x="2394" y="424"/>
              <a:ext cx="1" cy="435"/>
            </a:xfrm>
            <a:custGeom>
              <a:avLst/>
              <a:gdLst>
                <a:gd name="txL" fmla="*/ 0 w 1"/>
                <a:gd name="txT" fmla="*/ 0 h 435"/>
                <a:gd name="txR" fmla="*/ 1 w 1"/>
                <a:gd name="txB" fmla="*/ 435 h 435"/>
              </a:gdLst>
              <a:ahLst/>
              <a:cxnLst>
                <a:cxn ang="0">
                  <a:pos x="0" y="435"/>
                </a:cxn>
                <a:cxn ang="0">
                  <a:pos x="0" y="0"/>
                </a:cxn>
              </a:cxnLst>
              <a:rect l="txL" t="txT" r="txR" b="txB"/>
              <a:pathLst>
                <a:path w="1" h="435">
                  <a:moveTo>
                    <a:pt x="0" y="435"/>
                  </a:moveTo>
                  <a:lnTo>
                    <a:pt x="0" y="0"/>
                  </a:lnTo>
                </a:path>
              </a:pathLst>
            </a:custGeom>
            <a:noFill/>
            <a:ln w="38100" cap="flat" cmpd="sng">
              <a:solidFill>
                <a:srgbClr val="7030A0">
                  <a:alpha val="100000"/>
                </a:srgbClr>
              </a:solidFill>
              <a:prstDash val="solid"/>
              <a:miter lim="800000"/>
              <a:headEnd type="none" w="med" len="med"/>
              <a:tailEnd type="stealth" w="med" len="med"/>
            </a:ln>
          </p:spPr>
          <p:txBody>
            <a:bodyPr/>
            <a:p>
              <a:endParaRPr lang="zh-CN" altLang="en-US"/>
            </a:p>
          </p:txBody>
        </p:sp>
        <p:sp>
          <p:nvSpPr>
            <p:cNvPr id="38939" name="Freeform 25"/>
            <p:cNvSpPr/>
            <p:nvPr/>
          </p:nvSpPr>
          <p:spPr>
            <a:xfrm>
              <a:off x="2635" y="427"/>
              <a:ext cx="1" cy="429"/>
            </a:xfrm>
            <a:custGeom>
              <a:avLst/>
              <a:gdLst>
                <a:gd name="txL" fmla="*/ 0 w 1"/>
                <a:gd name="txT" fmla="*/ 0 h 429"/>
                <a:gd name="txR" fmla="*/ 1 w 1"/>
                <a:gd name="txB" fmla="*/ 429 h 429"/>
              </a:gdLst>
              <a:ahLst/>
              <a:cxnLst>
                <a:cxn ang="0">
                  <a:pos x="0" y="0"/>
                </a:cxn>
                <a:cxn ang="0">
                  <a:pos x="1" y="429"/>
                </a:cxn>
              </a:cxnLst>
              <a:rect l="txL" t="txT" r="txR" b="txB"/>
              <a:pathLst>
                <a:path w="1" h="429">
                  <a:moveTo>
                    <a:pt x="0" y="0"/>
                  </a:moveTo>
                  <a:lnTo>
                    <a:pt x="1" y="429"/>
                  </a:lnTo>
                </a:path>
              </a:pathLst>
            </a:custGeom>
            <a:noFill/>
            <a:ln w="38100" cap="flat" cmpd="sng">
              <a:solidFill>
                <a:srgbClr val="7030A0">
                  <a:alpha val="100000"/>
                </a:srgbClr>
              </a:solidFill>
              <a:prstDash val="solid"/>
              <a:miter lim="800000"/>
              <a:headEnd type="none" w="med" len="med"/>
              <a:tailEnd type="stealth" w="med" len="med"/>
            </a:ln>
          </p:spPr>
          <p:txBody>
            <a:bodyPr/>
            <a:p>
              <a:endParaRPr lang="zh-CN" altLang="en-US"/>
            </a:p>
          </p:txBody>
        </p:sp>
        <p:sp>
          <p:nvSpPr>
            <p:cNvPr id="38940" name="Freeform 26"/>
            <p:cNvSpPr/>
            <p:nvPr/>
          </p:nvSpPr>
          <p:spPr>
            <a:xfrm>
              <a:off x="2633" y="619"/>
              <a:ext cx="583" cy="1299"/>
            </a:xfrm>
            <a:custGeom>
              <a:avLst/>
              <a:gdLst>
                <a:gd name="txL" fmla="*/ 0 w 583"/>
                <a:gd name="txT" fmla="*/ 0 h 1299"/>
                <a:gd name="txR" fmla="*/ 583 w 583"/>
                <a:gd name="txB" fmla="*/ 1299 h 1299"/>
              </a:gdLst>
              <a:ahLst/>
              <a:cxnLst>
                <a:cxn ang="0">
                  <a:pos x="0" y="0"/>
                </a:cxn>
                <a:cxn ang="0">
                  <a:pos x="583" y="0"/>
                </a:cxn>
                <a:cxn ang="0">
                  <a:pos x="583" y="1296"/>
                </a:cxn>
                <a:cxn ang="0">
                  <a:pos x="286" y="1299"/>
                </a:cxn>
              </a:cxnLst>
              <a:rect l="txL" t="txT" r="txR" b="txB"/>
              <a:pathLst>
                <a:path w="583" h="1299">
                  <a:moveTo>
                    <a:pt x="0" y="0"/>
                  </a:moveTo>
                  <a:lnTo>
                    <a:pt x="583" y="0"/>
                  </a:lnTo>
                  <a:lnTo>
                    <a:pt x="583" y="1296"/>
                  </a:lnTo>
                  <a:lnTo>
                    <a:pt x="286" y="1299"/>
                  </a:lnTo>
                </a:path>
              </a:pathLst>
            </a:custGeom>
            <a:noFill/>
            <a:ln w="38100" cap="flat" cmpd="sng">
              <a:solidFill>
                <a:srgbClr val="7030A0">
                  <a:alpha val="100000"/>
                </a:srgbClr>
              </a:solidFill>
              <a:prstDash val="solid"/>
              <a:miter lim="800000"/>
              <a:headEnd type="oval" w="sm" len="sm"/>
              <a:tailEnd type="stealth" w="med" len="med"/>
            </a:ln>
          </p:spPr>
          <p:txBody>
            <a:bodyPr/>
            <a:p>
              <a:endParaRPr lang="zh-CN" altLang="en-US"/>
            </a:p>
          </p:txBody>
        </p:sp>
        <p:sp>
          <p:nvSpPr>
            <p:cNvPr id="38941" name="Freeform 27"/>
            <p:cNvSpPr/>
            <p:nvPr/>
          </p:nvSpPr>
          <p:spPr>
            <a:xfrm>
              <a:off x="0" y="1050"/>
              <a:ext cx="536" cy="1"/>
            </a:xfrm>
            <a:custGeom>
              <a:avLst/>
              <a:gdLst>
                <a:gd name="txL" fmla="*/ 0 w 536"/>
                <a:gd name="txT" fmla="*/ 0 h 1"/>
                <a:gd name="txR" fmla="*/ 536 w 536"/>
                <a:gd name="txB" fmla="*/ 1 h 1"/>
              </a:gdLst>
              <a:ahLst/>
              <a:cxnLst>
                <a:cxn ang="0">
                  <a:pos x="0" y="1"/>
                </a:cxn>
                <a:cxn ang="0">
                  <a:pos x="536" y="0"/>
                </a:cxn>
              </a:cxnLst>
              <a:rect l="txL" t="txT" r="txR" b="txB"/>
              <a:pathLst>
                <a:path w="536" h="1">
                  <a:moveTo>
                    <a:pt x="0" y="1"/>
                  </a:moveTo>
                  <a:lnTo>
                    <a:pt x="536" y="0"/>
                  </a:lnTo>
                </a:path>
              </a:pathLst>
            </a:custGeom>
            <a:noFill/>
            <a:ln w="38100" cap="flat" cmpd="sng">
              <a:solidFill>
                <a:srgbClr val="C00000">
                  <a:alpha val="100000"/>
                </a:srgbClr>
              </a:solidFill>
              <a:prstDash val="solid"/>
              <a:miter lim="800000"/>
              <a:headEnd type="none" w="med" len="med"/>
              <a:tailEnd type="stealth" w="med" len="med"/>
            </a:ln>
          </p:spPr>
          <p:txBody>
            <a:bodyPr/>
            <a:p>
              <a:endParaRPr lang="zh-CN" altLang="en-US"/>
            </a:p>
          </p:txBody>
        </p:sp>
        <p:sp>
          <p:nvSpPr>
            <p:cNvPr id="38942" name="Freeform 28"/>
            <p:cNvSpPr/>
            <p:nvPr/>
          </p:nvSpPr>
          <p:spPr>
            <a:xfrm>
              <a:off x="1488" y="1051"/>
              <a:ext cx="650" cy="1"/>
            </a:xfrm>
            <a:custGeom>
              <a:avLst/>
              <a:gdLst>
                <a:gd name="txL" fmla="*/ 0 w 650"/>
                <a:gd name="txT" fmla="*/ 0 h 1"/>
                <a:gd name="txR" fmla="*/ 650 w 650"/>
                <a:gd name="txB" fmla="*/ 1 h 1"/>
              </a:gdLst>
              <a:ahLst/>
              <a:cxnLst>
                <a:cxn ang="0">
                  <a:pos x="0" y="0"/>
                </a:cxn>
                <a:cxn ang="0">
                  <a:pos x="650" y="0"/>
                </a:cxn>
              </a:cxnLst>
              <a:rect l="txL" t="txT" r="txR" b="txB"/>
              <a:pathLst>
                <a:path w="650" h="1">
                  <a:moveTo>
                    <a:pt x="0" y="0"/>
                  </a:moveTo>
                  <a:lnTo>
                    <a:pt x="650" y="0"/>
                  </a:lnTo>
                </a:path>
              </a:pathLst>
            </a:custGeom>
            <a:noFill/>
            <a:ln w="38100" cap="flat" cmpd="sng">
              <a:solidFill>
                <a:srgbClr val="C00000">
                  <a:alpha val="100000"/>
                </a:srgbClr>
              </a:solidFill>
              <a:prstDash val="solid"/>
              <a:miter lim="800000"/>
              <a:headEnd type="none" w="med" len="med"/>
              <a:tailEnd type="stealth" w="med" len="med"/>
            </a:ln>
          </p:spPr>
          <p:txBody>
            <a:bodyPr/>
            <a:p>
              <a:endParaRPr lang="zh-CN" altLang="en-US"/>
            </a:p>
          </p:txBody>
        </p:sp>
        <p:sp>
          <p:nvSpPr>
            <p:cNvPr id="38943" name="Freeform 29"/>
            <p:cNvSpPr/>
            <p:nvPr/>
          </p:nvSpPr>
          <p:spPr>
            <a:xfrm>
              <a:off x="2928" y="1051"/>
              <a:ext cx="660" cy="1"/>
            </a:xfrm>
            <a:custGeom>
              <a:avLst/>
              <a:gdLst>
                <a:gd name="txL" fmla="*/ 0 w 660"/>
                <a:gd name="txT" fmla="*/ 0 h 1"/>
                <a:gd name="txR" fmla="*/ 660 w 660"/>
                <a:gd name="txB" fmla="*/ 1 h 1"/>
              </a:gdLst>
              <a:ahLst/>
              <a:cxnLst>
                <a:cxn ang="0">
                  <a:pos x="0" y="0"/>
                </a:cxn>
                <a:cxn ang="0">
                  <a:pos x="660" y="0"/>
                </a:cxn>
              </a:cxnLst>
              <a:rect l="txL" t="txT" r="txR" b="txB"/>
              <a:pathLst>
                <a:path w="660" h="1">
                  <a:moveTo>
                    <a:pt x="0" y="0"/>
                  </a:moveTo>
                  <a:lnTo>
                    <a:pt x="660" y="0"/>
                  </a:lnTo>
                </a:path>
              </a:pathLst>
            </a:custGeom>
            <a:noFill/>
            <a:ln w="38100" cap="flat" cmpd="sng">
              <a:solidFill>
                <a:srgbClr val="C00000">
                  <a:alpha val="100000"/>
                </a:srgbClr>
              </a:solidFill>
              <a:prstDash val="solid"/>
              <a:miter lim="800000"/>
              <a:headEnd type="none" w="med" len="med"/>
              <a:tailEnd type="stealth" w="med" len="med"/>
            </a:ln>
          </p:spPr>
          <p:txBody>
            <a:bodyPr/>
            <a:p>
              <a:endParaRPr lang="zh-CN" altLang="en-US"/>
            </a:p>
          </p:txBody>
        </p:sp>
        <p:sp>
          <p:nvSpPr>
            <p:cNvPr id="38944" name="Freeform 30"/>
            <p:cNvSpPr/>
            <p:nvPr/>
          </p:nvSpPr>
          <p:spPr>
            <a:xfrm>
              <a:off x="4549" y="1051"/>
              <a:ext cx="368" cy="1"/>
            </a:xfrm>
            <a:custGeom>
              <a:avLst/>
              <a:gdLst>
                <a:gd name="txL" fmla="*/ 0 w 368"/>
                <a:gd name="txT" fmla="*/ 0 h 1"/>
                <a:gd name="txR" fmla="*/ 368 w 368"/>
                <a:gd name="txB" fmla="*/ 1 h 1"/>
              </a:gdLst>
              <a:ahLst/>
              <a:cxnLst>
                <a:cxn ang="0">
                  <a:pos x="0" y="0"/>
                </a:cxn>
                <a:cxn ang="0">
                  <a:pos x="368" y="0"/>
                </a:cxn>
              </a:cxnLst>
              <a:rect l="txL" t="txT" r="txR" b="txB"/>
              <a:pathLst>
                <a:path w="368" h="1">
                  <a:moveTo>
                    <a:pt x="0" y="0"/>
                  </a:moveTo>
                  <a:lnTo>
                    <a:pt x="368" y="0"/>
                  </a:lnTo>
                </a:path>
              </a:pathLst>
            </a:custGeom>
            <a:noFill/>
            <a:ln w="38100" cap="flat" cmpd="sng">
              <a:solidFill>
                <a:srgbClr val="C00000">
                  <a:alpha val="100000"/>
                </a:srgbClr>
              </a:solidFill>
              <a:prstDash val="solid"/>
              <a:miter lim="800000"/>
              <a:headEnd type="none" w="med" len="med"/>
              <a:tailEnd type="stealth" w="med" len="med"/>
            </a:ln>
          </p:spPr>
          <p:txBody>
            <a:bodyPr/>
            <a:p>
              <a:endParaRPr lang="zh-CN" altLang="en-US"/>
            </a:p>
          </p:txBody>
        </p:sp>
      </p:grpSp>
      <p:sp>
        <p:nvSpPr>
          <p:cNvPr id="66" name="流程图: 磁盘 65"/>
          <p:cNvSpPr/>
          <p:nvPr/>
        </p:nvSpPr>
        <p:spPr>
          <a:xfrm>
            <a:off x="41275" y="3890963"/>
            <a:ext cx="998538" cy="8350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mn-lt"/>
                <a:ea typeface="+mn-ea"/>
                <a:cs typeface="+mn-cs"/>
              </a:rPr>
              <a:t>程序</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矩形 31"/>
          <p:cNvSpPr/>
          <p:nvPr/>
        </p:nvSpPr>
        <p:spPr>
          <a:xfrm>
            <a:off x="100013" y="5781675"/>
            <a:ext cx="1790700" cy="981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是否有瓶颈？</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out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horizontal)">
                                      <p:cBhvr>
                                        <p:cTn id="1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linds(horizontal)">
                                      <p:cBhvr>
                                        <p:cTn id="2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3"/>
          <p:cNvSpPr txBox="1"/>
          <p:nvPr/>
        </p:nvSpPr>
        <p:spPr>
          <a:xfrm>
            <a:off x="579438" y="1374775"/>
            <a:ext cx="8159750" cy="523875"/>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计算机由五大部件组成  </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中央处理器</a:t>
            </a:r>
            <a:r>
              <a:rPr lang="en-US" altLang="zh-CN" sz="2800" b="1" dirty="0">
                <a:latin typeface="宋体" panose="02010600030101010101" pitchFamily="2" charset="-122"/>
                <a:ea typeface="宋体" panose="02010600030101010101" pitchFamily="2" charset="-122"/>
              </a:rPr>
              <a:t>CPU</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I/O</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39939" name="Text Box 4"/>
          <p:cNvSpPr txBox="1"/>
          <p:nvPr/>
        </p:nvSpPr>
        <p:spPr>
          <a:xfrm>
            <a:off x="579438" y="3233738"/>
            <a:ext cx="6567487" cy="519112"/>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3.</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指令和数据用二进制表示</a:t>
            </a:r>
            <a:endParaRPr lang="zh-CN" altLang="en-US" sz="2800" b="1" dirty="0">
              <a:latin typeface="宋体" panose="02010600030101010101" pitchFamily="2" charset="-122"/>
              <a:ea typeface="宋体" panose="02010600030101010101" pitchFamily="2" charset="-122"/>
            </a:endParaRPr>
          </a:p>
        </p:txBody>
      </p:sp>
      <p:sp>
        <p:nvSpPr>
          <p:cNvPr id="39940" name="Text Box 5"/>
          <p:cNvSpPr txBox="1"/>
          <p:nvPr/>
        </p:nvSpPr>
        <p:spPr>
          <a:xfrm>
            <a:off x="579438" y="3857625"/>
            <a:ext cx="6415087" cy="519113"/>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4.</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指令由操作码和地址码组成</a:t>
            </a:r>
            <a:endParaRPr lang="zh-CN" altLang="en-US" sz="2800" b="1" dirty="0">
              <a:latin typeface="宋体" panose="02010600030101010101" pitchFamily="2" charset="-122"/>
              <a:ea typeface="宋体" panose="02010600030101010101" pitchFamily="2" charset="-122"/>
            </a:endParaRPr>
          </a:p>
        </p:txBody>
      </p:sp>
      <p:sp>
        <p:nvSpPr>
          <p:cNvPr id="39941" name="Text Box 6"/>
          <p:cNvSpPr txBox="1"/>
          <p:nvPr/>
        </p:nvSpPr>
        <p:spPr>
          <a:xfrm>
            <a:off x="579438" y="5108575"/>
            <a:ext cx="5443537" cy="519113"/>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6.</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以运算器为中心</a:t>
            </a:r>
            <a:endParaRPr lang="zh-CN" altLang="en-US" sz="2800" b="1" dirty="0">
              <a:latin typeface="宋体" panose="02010600030101010101" pitchFamily="2" charset="-122"/>
              <a:ea typeface="宋体" panose="02010600030101010101" pitchFamily="2" charset="-122"/>
            </a:endParaRPr>
          </a:p>
        </p:txBody>
      </p:sp>
      <p:grpSp>
        <p:nvGrpSpPr>
          <p:cNvPr id="39942" name="Group 7"/>
          <p:cNvGrpSpPr/>
          <p:nvPr/>
        </p:nvGrpSpPr>
        <p:grpSpPr>
          <a:xfrm>
            <a:off x="566738" y="1998663"/>
            <a:ext cx="8051800" cy="1106487"/>
            <a:chOff x="0" y="0"/>
            <a:chExt cx="4289" cy="697"/>
          </a:xfrm>
        </p:grpSpPr>
        <p:sp>
          <p:nvSpPr>
            <p:cNvPr id="39947" name="Text Box 8"/>
            <p:cNvSpPr txBox="1"/>
            <p:nvPr/>
          </p:nvSpPr>
          <p:spPr>
            <a:xfrm>
              <a:off x="0" y="0"/>
              <a:ext cx="4289" cy="327"/>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指令和数据以同等地位存于存储器</a:t>
              </a:r>
              <a:endParaRPr lang="zh-CN" altLang="en-US" sz="2800" b="1" dirty="0">
                <a:latin typeface="宋体" panose="02010600030101010101" pitchFamily="2" charset="-122"/>
                <a:ea typeface="宋体" panose="02010600030101010101" pitchFamily="2" charset="-122"/>
              </a:endParaRPr>
            </a:p>
          </p:txBody>
        </p:sp>
        <p:sp>
          <p:nvSpPr>
            <p:cNvPr id="39948" name="Text Box 9"/>
            <p:cNvSpPr txBox="1"/>
            <p:nvPr/>
          </p:nvSpPr>
          <p:spPr>
            <a:xfrm>
              <a:off x="86" y="370"/>
              <a:ext cx="3195" cy="327"/>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可按地址寻访</a:t>
              </a:r>
              <a:endParaRPr lang="zh-CN" altLang="en-US" sz="2800" b="1" dirty="0">
                <a:latin typeface="宋体" panose="02010600030101010101" pitchFamily="2" charset="-122"/>
                <a:ea typeface="宋体" panose="02010600030101010101" pitchFamily="2" charset="-122"/>
              </a:endParaRPr>
            </a:p>
          </p:txBody>
        </p:sp>
      </p:grpSp>
      <p:sp>
        <p:nvSpPr>
          <p:cNvPr id="39943" name="Text Box 10"/>
          <p:cNvSpPr txBox="1"/>
          <p:nvPr/>
        </p:nvSpPr>
        <p:spPr>
          <a:xfrm>
            <a:off x="579438" y="4483100"/>
            <a:ext cx="3595687" cy="519113"/>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5.</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存储程序</a:t>
            </a:r>
            <a:endParaRPr lang="zh-CN" altLang="en-US" sz="2800" b="1" dirty="0">
              <a:latin typeface="宋体" panose="02010600030101010101" pitchFamily="2" charset="-122"/>
              <a:ea typeface="宋体" panose="02010600030101010101" pitchFamily="2" charset="-122"/>
            </a:endParaRPr>
          </a:p>
        </p:txBody>
      </p:sp>
      <p:sp>
        <p:nvSpPr>
          <p:cNvPr id="39944" name="Text Box 11"/>
          <p:cNvSpPr txBox="1"/>
          <p:nvPr/>
        </p:nvSpPr>
        <p:spPr>
          <a:xfrm>
            <a:off x="0" y="0"/>
            <a:ext cx="7550150" cy="584200"/>
          </a:xfrm>
          <a:prstGeom prst="rect">
            <a:avLst/>
          </a:prstGeom>
          <a:noFill/>
          <a:ln w="9525">
            <a:noFill/>
          </a:ln>
        </p:spPr>
        <p:txBody>
          <a:bodyPr>
            <a:spAutoFit/>
          </a:bodyPr>
          <a:p>
            <a:pPr eaLnBrk="1" hangingPunct="1">
              <a:spcBef>
                <a:spcPct val="20000"/>
              </a:spcBef>
              <a:buClr>
                <a:schemeClr val="accent2"/>
              </a:buClr>
              <a:buSzPct val="80000"/>
              <a:buFont typeface="Wingdings" panose="05000000000000000000" pitchFamily="2" charset="2"/>
            </a:pPr>
            <a:r>
              <a:rPr lang="en-US" altLang="zh-CN" sz="3200" dirty="0">
                <a:latin typeface="Times New Roman" panose="02020603050405020304" pitchFamily="18" charset="0"/>
                <a:ea typeface="宋体" panose="02010600030101010101" pitchFamily="2" charset="-122"/>
              </a:rPr>
              <a:t>1</a:t>
            </a:r>
            <a:r>
              <a:rPr lang="zh-CN" altLang="en-US" sz="3200"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冯</a:t>
            </a:r>
            <a:r>
              <a:rPr lang="en-US" altLang="zh-CN" sz="3200" b="1" dirty="0">
                <a:latin typeface="Times New Roman" panose="02020603050405020304" pitchFamily="18"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诺依曼计算机的特点</a:t>
            </a:r>
            <a:endParaRPr lang="zh-CN" altLang="en-US" sz="3200" b="1" dirty="0">
              <a:latin typeface="宋体" panose="02010600030101010101" pitchFamily="2" charset="-122"/>
              <a:ea typeface="宋体" panose="02010600030101010101" pitchFamily="2" charset="-122"/>
            </a:endParaRPr>
          </a:p>
        </p:txBody>
      </p:sp>
      <p:sp>
        <p:nvSpPr>
          <p:cNvPr id="39945" name="Text Box 12"/>
          <p:cNvSpPr txBox="1"/>
          <p:nvPr/>
        </p:nvSpPr>
        <p:spPr>
          <a:xfrm>
            <a:off x="577850" y="4484688"/>
            <a:ext cx="4724400" cy="519112"/>
          </a:xfrm>
          <a:prstGeom prst="rect">
            <a:avLst/>
          </a:prstGeom>
          <a:noFill/>
          <a:ln w="9525">
            <a:noFill/>
          </a:ln>
        </p:spPr>
        <p:txBody>
          <a:bodyPr>
            <a:spAutoFit/>
          </a:bodyPr>
          <a:p>
            <a:pPr eaLnBrk="1" hangingPunct="1">
              <a:spcBef>
                <a:spcPct val="20000"/>
              </a:spcBef>
            </a:pPr>
            <a:r>
              <a:rPr lang="en-US" altLang="zh-CN" sz="2800" b="1" dirty="0">
                <a:solidFill>
                  <a:srgbClr val="FF0000"/>
                </a:solidFill>
                <a:latin typeface="Times New Roman" panose="02020603050405020304" pitchFamily="18" charset="0"/>
                <a:ea typeface="宋体" panose="02010600030101010101" pitchFamily="2" charset="-122"/>
              </a:rPr>
              <a:t>5.</a:t>
            </a:r>
            <a:r>
              <a:rPr lang="en-US" altLang="zh-CN" sz="2800" b="1" dirty="0">
                <a:solidFill>
                  <a:srgbClr val="FF0000"/>
                </a:solidFill>
                <a:latin typeface="宋体" panose="02010600030101010101" pitchFamily="2" charset="-122"/>
                <a:ea typeface="宋体" panose="02010600030101010101" pitchFamily="2" charset="-122"/>
              </a:rPr>
              <a:t> </a:t>
            </a:r>
            <a:r>
              <a:rPr lang="zh-CN" altLang="en-US" sz="2800" b="1" dirty="0">
                <a:solidFill>
                  <a:srgbClr val="FF0000"/>
                </a:solidFill>
                <a:latin typeface="宋体" panose="02010600030101010101" pitchFamily="2" charset="-122"/>
                <a:ea typeface="宋体" panose="02010600030101010101" pitchFamily="2" charset="-122"/>
              </a:rPr>
              <a:t>存储程序</a:t>
            </a:r>
            <a:r>
              <a:rPr lang="zh-CN" altLang="en-US" sz="2800" b="1" dirty="0">
                <a:latin typeface="宋体" panose="02010600030101010101" pitchFamily="2" charset="-122"/>
                <a:ea typeface="宋体" panose="02010600030101010101" pitchFamily="2" charset="-122"/>
              </a:rPr>
              <a:t>（顺序存放）</a:t>
            </a:r>
            <a:endParaRPr lang="zh-CN" altLang="en-US" sz="2800" b="1" dirty="0">
              <a:latin typeface="宋体" panose="02010600030101010101" pitchFamily="2" charset="-122"/>
              <a:ea typeface="宋体" panose="02010600030101010101" pitchFamily="2" charset="-122"/>
            </a:endParaRPr>
          </a:p>
        </p:txBody>
      </p:sp>
      <p:sp>
        <p:nvSpPr>
          <p:cNvPr id="39946" name="Text Box 23"/>
          <p:cNvSpPr txBox="1"/>
          <p:nvPr/>
        </p:nvSpPr>
        <p:spPr>
          <a:xfrm>
            <a:off x="6116638" y="3532188"/>
            <a:ext cx="2501900" cy="646112"/>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001 000 001</a:t>
            </a:r>
            <a:endParaRPr lang="zh-CN" altLang="en-US" sz="3600" b="1" dirty="0">
              <a:solidFill>
                <a:srgbClr val="7030A0"/>
              </a:solidFill>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13"/>
          <p:cNvSpPr txBox="1"/>
          <p:nvPr/>
        </p:nvSpPr>
        <p:spPr>
          <a:xfrm>
            <a:off x="606425" y="301625"/>
            <a:ext cx="5794375" cy="641350"/>
          </a:xfrm>
          <a:prstGeom prst="rect">
            <a:avLst/>
          </a:prstGeom>
          <a:noFill/>
          <a:ln w="9525">
            <a:noFill/>
          </a:ln>
        </p:spPr>
        <p:txBody>
          <a:bodyPr>
            <a:spAutoFit/>
          </a:bodyPr>
          <a:p>
            <a:pPr eaLnBrk="1" hangingPunct="1">
              <a:spcBef>
                <a:spcPct val="20000"/>
              </a:spcBef>
            </a:pPr>
            <a:r>
              <a:rPr lang="zh-CN" altLang="en-US" sz="3600" b="1" dirty="0">
                <a:latin typeface="Times New Roman" panose="02020603050405020304" pitchFamily="18" charset="0"/>
                <a:ea typeface="宋体" panose="02010600030101010101" pitchFamily="2" charset="-122"/>
              </a:rPr>
              <a:t>二</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现代计算机硬件框图</a:t>
            </a:r>
            <a:endParaRPr lang="zh-CN" altLang="en-US" sz="3600" b="1" dirty="0">
              <a:latin typeface="宋体" panose="02010600030101010101" pitchFamily="2" charset="-122"/>
              <a:ea typeface="宋体" panose="02010600030101010101" pitchFamily="2" charset="-122"/>
            </a:endParaRPr>
          </a:p>
        </p:txBody>
      </p:sp>
      <p:sp>
        <p:nvSpPr>
          <p:cNvPr id="25620" name="Rectangle 20"/>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38" name="Text Box 4"/>
          <p:cNvSpPr txBox="1"/>
          <p:nvPr/>
        </p:nvSpPr>
        <p:spPr>
          <a:xfrm>
            <a:off x="1203325" y="1631950"/>
            <a:ext cx="6710363" cy="579438"/>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以存储器为中心的计算机硬件框图</a:t>
            </a:r>
            <a:endParaRPr lang="zh-CN" altLang="en-US" sz="3200" b="1" dirty="0">
              <a:latin typeface="Times New Roman" panose="02020603050405020304" pitchFamily="18" charset="0"/>
              <a:ea typeface="宋体" panose="02010600030101010101" pitchFamily="2" charset="-122"/>
            </a:endParaRPr>
          </a:p>
        </p:txBody>
      </p:sp>
      <p:grpSp>
        <p:nvGrpSpPr>
          <p:cNvPr id="40965" name="Group 6"/>
          <p:cNvGrpSpPr/>
          <p:nvPr/>
        </p:nvGrpSpPr>
        <p:grpSpPr>
          <a:xfrm>
            <a:off x="517525" y="2590800"/>
            <a:ext cx="8626475" cy="4114800"/>
            <a:chOff x="0" y="0"/>
            <a:chExt cx="5434" cy="2592"/>
          </a:xfrm>
        </p:grpSpPr>
        <p:sp>
          <p:nvSpPr>
            <p:cNvPr id="40966" name="Rectangle 7"/>
            <p:cNvSpPr/>
            <p:nvPr/>
          </p:nvSpPr>
          <p:spPr>
            <a:xfrm>
              <a:off x="2061" y="2484"/>
              <a:ext cx="207" cy="10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67" name="Text Box 8"/>
            <p:cNvSpPr txBox="1"/>
            <p:nvPr/>
          </p:nvSpPr>
          <p:spPr>
            <a:xfrm>
              <a:off x="0" y="1154"/>
              <a:ext cx="564" cy="327"/>
            </a:xfrm>
            <a:prstGeom prst="rect">
              <a:avLst/>
            </a:prstGeom>
            <a:noFill/>
            <a:ln w="9525">
              <a:noFill/>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程序</a:t>
              </a:r>
              <a:endParaRPr lang="zh-CN" altLang="en-US" sz="2800" b="1" dirty="0">
                <a:latin typeface="宋体" panose="02010600030101010101" pitchFamily="2" charset="-122"/>
                <a:ea typeface="宋体" panose="02010600030101010101" pitchFamily="2" charset="-122"/>
              </a:endParaRPr>
            </a:p>
          </p:txBody>
        </p:sp>
        <p:sp>
          <p:nvSpPr>
            <p:cNvPr id="40968" name="Rectangle 9"/>
            <p:cNvSpPr/>
            <p:nvPr/>
          </p:nvSpPr>
          <p:spPr>
            <a:xfrm>
              <a:off x="4577" y="1253"/>
              <a:ext cx="857" cy="507"/>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3" name="Rectangle 10"/>
            <p:cNvSpPr>
              <a:spLocks noChangeArrowheads="1"/>
            </p:cNvSpPr>
            <p:nvPr/>
          </p:nvSpPr>
          <p:spPr bwMode="auto">
            <a:xfrm>
              <a:off x="2304" y="912"/>
              <a:ext cx="864" cy="377"/>
            </a:xfrm>
            <a:prstGeom prst="rect">
              <a:avLst/>
            </a:prstGeom>
            <a:solidFill>
              <a:srgbClr val="FFC000"/>
            </a:solidFill>
            <a:ln w="25400" cmpd="sng">
              <a:solidFill>
                <a:srgbClr val="C0000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存储器</a:t>
              </a:r>
              <a:endPar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0970" name="Rectangle 11"/>
            <p:cNvSpPr/>
            <p:nvPr/>
          </p:nvSpPr>
          <p:spPr>
            <a:xfrm>
              <a:off x="3792" y="905"/>
              <a:ext cx="1056" cy="384"/>
            </a:xfrm>
            <a:prstGeom prst="rect">
              <a:avLst/>
            </a:prstGeom>
            <a:solidFill>
              <a:srgbClr val="CCECFF"/>
            </a:solidFill>
            <a:ln w="25400" cap="flat" cmpd="sng">
              <a:solidFill>
                <a:srgbClr val="0000FF"/>
              </a:solidFill>
              <a:prstDash val="solid"/>
              <a:miter/>
              <a:headEnd type="none" w="med" len="med"/>
              <a:tailEnd type="none" w="med" len="med"/>
            </a:ln>
          </p:spPr>
          <p:txBody>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输出设备</a:t>
              </a:r>
              <a:endParaRPr lang="zh-CN" altLang="en-US" sz="2800" b="1" dirty="0">
                <a:latin typeface="宋体" panose="02010600030101010101" pitchFamily="2" charset="-122"/>
                <a:ea typeface="宋体" panose="02010600030101010101" pitchFamily="2" charset="-122"/>
              </a:endParaRPr>
            </a:p>
          </p:txBody>
        </p:sp>
        <p:sp>
          <p:nvSpPr>
            <p:cNvPr id="45" name="Rectangle 12"/>
            <p:cNvSpPr>
              <a:spLocks noChangeArrowheads="1"/>
            </p:cNvSpPr>
            <p:nvPr/>
          </p:nvSpPr>
          <p:spPr bwMode="auto">
            <a:xfrm>
              <a:off x="624" y="905"/>
              <a:ext cx="1056" cy="384"/>
            </a:xfrm>
            <a:prstGeom prst="rect">
              <a:avLst/>
            </a:prstGeom>
            <a:solidFill>
              <a:srgbClr val="FFFF99"/>
            </a:solidFill>
            <a:ln w="28575" cmpd="sng">
              <a:solidFill>
                <a:srgbClr val="0000FF"/>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输入设备</a:t>
              </a:r>
              <a:endPar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6" name="Rectangle 13"/>
            <p:cNvSpPr>
              <a:spLocks noChangeArrowheads="1"/>
            </p:cNvSpPr>
            <p:nvPr/>
          </p:nvSpPr>
          <p:spPr bwMode="auto">
            <a:xfrm>
              <a:off x="2304" y="1817"/>
              <a:ext cx="864" cy="377"/>
            </a:xfrm>
            <a:prstGeom prst="rect">
              <a:avLst/>
            </a:prstGeom>
            <a:solidFill>
              <a:srgbClr val="0099FF"/>
            </a:solidFill>
            <a:ln w="25400" cmpd="sng">
              <a:solidFill>
                <a:srgbClr val="0000FF"/>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运算器</a:t>
              </a:r>
              <a:endPar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7" name="Rectangle 14"/>
            <p:cNvSpPr>
              <a:spLocks noChangeArrowheads="1"/>
            </p:cNvSpPr>
            <p:nvPr/>
          </p:nvSpPr>
          <p:spPr bwMode="auto">
            <a:xfrm>
              <a:off x="2304" y="0"/>
              <a:ext cx="864" cy="377"/>
            </a:xfrm>
            <a:prstGeom prst="rect">
              <a:avLst/>
            </a:prstGeom>
            <a:solidFill>
              <a:srgbClr val="CCECFF"/>
            </a:solidFill>
            <a:ln w="25400" cmpd="sng">
              <a:solidFill>
                <a:srgbClr val="00B0F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控制器</a:t>
              </a:r>
              <a:endParaRPr kumimoji="0" lang="zh-CN" altLang="en-US" sz="28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0974" name="AutoShape 15"/>
            <p:cNvSpPr/>
            <p:nvPr/>
          </p:nvSpPr>
          <p:spPr>
            <a:xfrm>
              <a:off x="41" y="996"/>
              <a:ext cx="576" cy="192"/>
            </a:xfrm>
            <a:prstGeom prst="rightArrow">
              <a:avLst>
                <a:gd name="adj1" fmla="val 50000"/>
                <a:gd name="adj2" fmla="val 75000"/>
              </a:avLst>
            </a:prstGeom>
            <a:solidFill>
              <a:srgbClr val="FF9999"/>
            </a:solidFill>
            <a:ln w="28575" cap="flat" cmpd="sng">
              <a:solidFill>
                <a:schemeClr val="folHlink"/>
              </a:solidFill>
              <a:prstDash val="solid"/>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75" name="AutoShape 16"/>
            <p:cNvSpPr/>
            <p:nvPr/>
          </p:nvSpPr>
          <p:spPr>
            <a:xfrm>
              <a:off x="1680" y="1001"/>
              <a:ext cx="613" cy="192"/>
            </a:xfrm>
            <a:prstGeom prst="rightArrow">
              <a:avLst>
                <a:gd name="adj1" fmla="val 50000"/>
                <a:gd name="adj2" fmla="val 79817"/>
              </a:avLst>
            </a:prstGeom>
            <a:solidFill>
              <a:srgbClr val="FF9999"/>
            </a:solidFill>
            <a:ln w="28575"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76" name="AutoShape 17"/>
            <p:cNvSpPr/>
            <p:nvPr/>
          </p:nvSpPr>
          <p:spPr>
            <a:xfrm>
              <a:off x="3168" y="1001"/>
              <a:ext cx="615" cy="192"/>
            </a:xfrm>
            <a:prstGeom prst="rightArrow">
              <a:avLst>
                <a:gd name="adj1" fmla="val 50000"/>
                <a:gd name="adj2" fmla="val 80078"/>
              </a:avLst>
            </a:prstGeom>
            <a:solidFill>
              <a:srgbClr val="FF9999"/>
            </a:solidFill>
            <a:ln w="28575"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77" name="AutoShape 18"/>
            <p:cNvSpPr/>
            <p:nvPr/>
          </p:nvSpPr>
          <p:spPr>
            <a:xfrm>
              <a:off x="4848" y="1001"/>
              <a:ext cx="576" cy="192"/>
            </a:xfrm>
            <a:prstGeom prst="rightArrow">
              <a:avLst>
                <a:gd name="adj1" fmla="val 50000"/>
                <a:gd name="adj2" fmla="val 75000"/>
              </a:avLst>
            </a:prstGeom>
            <a:solidFill>
              <a:srgbClr val="FF9999"/>
            </a:solidFill>
            <a:ln w="28575" cap="flat" cmpd="sng">
              <a:solidFill>
                <a:schemeClr val="folHlink"/>
              </a:solidFill>
              <a:prstDash val="solid"/>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78" name="Freeform 19"/>
            <p:cNvSpPr/>
            <p:nvPr/>
          </p:nvSpPr>
          <p:spPr>
            <a:xfrm>
              <a:off x="1872" y="281"/>
              <a:ext cx="435" cy="768"/>
            </a:xfrm>
            <a:custGeom>
              <a:avLst/>
              <a:gdLst>
                <a:gd name="txL" fmla="*/ 0 w 435"/>
                <a:gd name="txT" fmla="*/ 0 h 742"/>
                <a:gd name="txR" fmla="*/ 435 w 435"/>
                <a:gd name="txB" fmla="*/ 742 h 742"/>
              </a:gdLst>
              <a:ahLst/>
              <a:cxnLst>
                <a:cxn ang="0">
                  <a:pos x="0" y="1584"/>
                </a:cxn>
                <a:cxn ang="0">
                  <a:pos x="0" y="1"/>
                </a:cxn>
                <a:cxn ang="0">
                  <a:pos x="435" y="0"/>
                </a:cxn>
              </a:cxnLst>
              <a:rect l="txL" t="txT" r="txR" b="txB"/>
              <a:pathLst>
                <a:path w="435" h="742">
                  <a:moveTo>
                    <a:pt x="0" y="742"/>
                  </a:moveTo>
                  <a:lnTo>
                    <a:pt x="0" y="1"/>
                  </a:lnTo>
                  <a:lnTo>
                    <a:pt x="435" y="0"/>
                  </a:lnTo>
                </a:path>
              </a:pathLst>
            </a:custGeom>
            <a:noFill/>
            <a:ln w="38100"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40979" name="Line 20"/>
            <p:cNvSpPr/>
            <p:nvPr/>
          </p:nvSpPr>
          <p:spPr>
            <a:xfrm flipV="1">
              <a:off x="2496" y="377"/>
              <a:ext cx="0" cy="528"/>
            </a:xfrm>
            <a:prstGeom prst="line">
              <a:avLst/>
            </a:prstGeom>
            <a:ln w="38100" cap="flat" cmpd="sng">
              <a:solidFill>
                <a:schemeClr val="folHlink"/>
              </a:solidFill>
              <a:prstDash val="dash"/>
              <a:headEnd type="none" w="med" len="med"/>
              <a:tailEnd type="stealth" w="med" len="med"/>
            </a:ln>
          </p:spPr>
        </p:sp>
        <p:sp>
          <p:nvSpPr>
            <p:cNvPr id="40980" name="Line 21"/>
            <p:cNvSpPr/>
            <p:nvPr/>
          </p:nvSpPr>
          <p:spPr>
            <a:xfrm rot="-10800000" flipV="1">
              <a:off x="2928" y="377"/>
              <a:ext cx="0" cy="528"/>
            </a:xfrm>
            <a:prstGeom prst="line">
              <a:avLst/>
            </a:prstGeom>
            <a:ln w="38100" cap="flat" cmpd="sng">
              <a:solidFill>
                <a:schemeClr val="folHlink"/>
              </a:solidFill>
              <a:prstDash val="solid"/>
              <a:headEnd type="none" w="med" len="med"/>
              <a:tailEnd type="stealth" w="med" len="med"/>
            </a:ln>
          </p:spPr>
        </p:sp>
        <p:sp>
          <p:nvSpPr>
            <p:cNvPr id="40981" name="AutoShape 22"/>
            <p:cNvSpPr/>
            <p:nvPr/>
          </p:nvSpPr>
          <p:spPr>
            <a:xfrm>
              <a:off x="2640" y="377"/>
              <a:ext cx="144" cy="528"/>
            </a:xfrm>
            <a:prstGeom prst="upArrow">
              <a:avLst>
                <a:gd name="adj1" fmla="val 50000"/>
                <a:gd name="adj2" fmla="val 91666"/>
              </a:avLst>
            </a:prstGeom>
            <a:noFill/>
            <a:ln w="28575"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0982" name="Freeform 23"/>
            <p:cNvSpPr/>
            <p:nvPr/>
          </p:nvSpPr>
          <p:spPr>
            <a:xfrm>
              <a:off x="1872" y="1145"/>
              <a:ext cx="432" cy="864"/>
            </a:xfrm>
            <a:custGeom>
              <a:avLst/>
              <a:gdLst>
                <a:gd name="txL" fmla="*/ 0 w 432"/>
                <a:gd name="txT" fmla="*/ 0 h 912"/>
                <a:gd name="txR" fmla="*/ 432 w 432"/>
                <a:gd name="txB" fmla="*/ 912 h 912"/>
              </a:gdLst>
              <a:ahLst/>
              <a:cxnLst>
                <a:cxn ang="0">
                  <a:pos x="0" y="0"/>
                </a:cxn>
                <a:cxn ang="0">
                  <a:pos x="0" y="279"/>
                </a:cxn>
                <a:cxn ang="0">
                  <a:pos x="432" y="279"/>
                </a:cxn>
              </a:cxnLst>
              <a:rect l="txL" t="txT" r="txR" b="txB"/>
              <a:pathLst>
                <a:path w="432" h="912">
                  <a:moveTo>
                    <a:pt x="0" y="0"/>
                  </a:moveTo>
                  <a:lnTo>
                    <a:pt x="0" y="912"/>
                  </a:lnTo>
                  <a:lnTo>
                    <a:pt x="432" y="912"/>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7" name="AutoShape 24"/>
            <p:cNvSpPr>
              <a:spLocks noChangeArrowheads="1"/>
            </p:cNvSpPr>
            <p:nvPr/>
          </p:nvSpPr>
          <p:spPr bwMode="auto">
            <a:xfrm>
              <a:off x="2832" y="1289"/>
              <a:ext cx="144" cy="528"/>
            </a:xfrm>
            <a:prstGeom prst="upArrow">
              <a:avLst>
                <a:gd name="adj1" fmla="val 50000"/>
                <a:gd name="adj2" fmla="val 91667"/>
              </a:avLst>
            </a:prstGeom>
            <a:solidFill>
              <a:srgbClr val="FFFFFF"/>
            </a:solidFill>
            <a:ln w="28575" cmpd="sng">
              <a:solidFill>
                <a:schemeClr val="folHlink"/>
              </a:solidFill>
              <a:miter lim="800000"/>
            </a:ln>
            <a:effectLst>
              <a:glow rad="139700">
                <a:schemeClr val="accent6">
                  <a:satMod val="175000"/>
                  <a:alpha val="40000"/>
                </a:schemeClr>
              </a:glow>
            </a:effec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AutoShape 25"/>
            <p:cNvSpPr>
              <a:spLocks noChangeArrowheads="1"/>
            </p:cNvSpPr>
            <p:nvPr/>
          </p:nvSpPr>
          <p:spPr bwMode="auto">
            <a:xfrm rot="10800000">
              <a:off x="2448" y="1289"/>
              <a:ext cx="144" cy="521"/>
            </a:xfrm>
            <a:prstGeom prst="upArrow">
              <a:avLst>
                <a:gd name="adj1" fmla="val 50000"/>
                <a:gd name="adj2" fmla="val 90451"/>
              </a:avLst>
            </a:prstGeom>
            <a:solidFill>
              <a:srgbClr val="FFFFFF"/>
            </a:solidFill>
            <a:ln w="28575" cmpd="sng">
              <a:solidFill>
                <a:schemeClr val="folHlink"/>
              </a:solidFill>
              <a:miter lim="800000"/>
            </a:ln>
            <a:effectLst>
              <a:glow rad="139700">
                <a:schemeClr val="accent6">
                  <a:satMod val="175000"/>
                  <a:alpha val="40000"/>
                </a:schemeClr>
              </a:glow>
            </a:effec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defRPr>
              </a:lvl9pPr>
            </a:lstStyle>
            <a:p>
              <a:pPr marL="0" marR="0" lvl="0" indent="0" algn="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89" name="Freeform 26"/>
            <p:cNvSpPr/>
            <p:nvPr/>
          </p:nvSpPr>
          <p:spPr>
            <a:xfrm>
              <a:off x="3168" y="1145"/>
              <a:ext cx="288" cy="864"/>
            </a:xfrm>
            <a:custGeom>
              <a:avLst/>
              <a:gdLst>
                <a:gd name="txL" fmla="*/ 0 w 288"/>
                <a:gd name="txT" fmla="*/ 0 h 864"/>
                <a:gd name="txR" fmla="*/ 288 w 288"/>
                <a:gd name="txB" fmla="*/ 864 h 864"/>
              </a:gdLst>
              <a:ahLst/>
              <a:cxnLst>
                <a:cxn ang="0">
                  <a:pos x="0" y="864"/>
                </a:cxn>
                <a:cxn ang="0">
                  <a:pos x="288" y="864"/>
                </a:cxn>
                <a:cxn ang="0">
                  <a:pos x="288" y="0"/>
                </a:cxn>
              </a:cxnLst>
              <a:rect l="txL" t="txT" r="txR" b="txB"/>
              <a:pathLst>
                <a:path w="288" h="864">
                  <a:moveTo>
                    <a:pt x="0" y="864"/>
                  </a:moveTo>
                  <a:lnTo>
                    <a:pt x="288" y="864"/>
                  </a:lnTo>
                  <a:lnTo>
                    <a:pt x="288" y="0"/>
                  </a:lnTo>
                </a:path>
              </a:pathLst>
            </a:custGeom>
            <a:noFill/>
            <a:ln w="38100" cap="flat" cmpd="sng">
              <a:solidFill>
                <a:schemeClr val="folHlink">
                  <a:alpha val="100000"/>
                </a:schemeClr>
              </a:solidFill>
              <a:prstDash val="dash"/>
              <a:miter lim="800000"/>
              <a:headEnd type="none" w="med" len="med"/>
              <a:tailEnd type="none" w="med" len="med"/>
            </a:ln>
          </p:spPr>
          <p:txBody>
            <a:bodyPr/>
            <a:p>
              <a:endParaRPr lang="zh-CN" altLang="en-US"/>
            </a:p>
          </p:txBody>
        </p:sp>
        <p:sp>
          <p:nvSpPr>
            <p:cNvPr id="40990" name="Freeform 27"/>
            <p:cNvSpPr/>
            <p:nvPr/>
          </p:nvSpPr>
          <p:spPr>
            <a:xfrm>
              <a:off x="3168" y="281"/>
              <a:ext cx="288" cy="768"/>
            </a:xfrm>
            <a:custGeom>
              <a:avLst/>
              <a:gdLst>
                <a:gd name="txL" fmla="*/ 0 w 288"/>
                <a:gd name="txT" fmla="*/ 0 h 720"/>
                <a:gd name="txR" fmla="*/ 288 w 288"/>
                <a:gd name="txB" fmla="*/ 720 h 720"/>
              </a:gdLst>
              <a:ahLst/>
              <a:cxnLst>
                <a:cxn ang="0">
                  <a:pos x="288" y="2975"/>
                </a:cxn>
                <a:cxn ang="0">
                  <a:pos x="288" y="0"/>
                </a:cxn>
                <a:cxn ang="0">
                  <a:pos x="0" y="0"/>
                </a:cxn>
              </a:cxnLst>
              <a:rect l="txL" t="txT" r="txR" b="txB"/>
              <a:pathLst>
                <a:path w="288" h="720">
                  <a:moveTo>
                    <a:pt x="288" y="720"/>
                  </a:moveTo>
                  <a:lnTo>
                    <a:pt x="288" y="0"/>
                  </a:lnTo>
                  <a:lnTo>
                    <a:pt x="0" y="0"/>
                  </a:lnTo>
                </a:path>
              </a:pathLst>
            </a:custGeom>
            <a:noFill/>
            <a:ln w="38100" cap="flat" cmpd="sng">
              <a:solidFill>
                <a:schemeClr val="folHlink">
                  <a:alpha val="100000"/>
                </a:schemeClr>
              </a:solidFill>
              <a:prstDash val="dash"/>
              <a:miter lim="800000"/>
              <a:headEnd type="none" w="med" len="med"/>
              <a:tailEnd type="stealth" w="med" len="med"/>
            </a:ln>
          </p:spPr>
          <p:txBody>
            <a:bodyPr/>
            <a:p>
              <a:endParaRPr lang="zh-CN" altLang="en-US"/>
            </a:p>
          </p:txBody>
        </p:sp>
        <p:sp>
          <p:nvSpPr>
            <p:cNvPr id="40991" name="Freeform 28"/>
            <p:cNvSpPr/>
            <p:nvPr/>
          </p:nvSpPr>
          <p:spPr>
            <a:xfrm>
              <a:off x="1344" y="185"/>
              <a:ext cx="960" cy="720"/>
            </a:xfrm>
            <a:custGeom>
              <a:avLst/>
              <a:gdLst>
                <a:gd name="txL" fmla="*/ 0 w 960"/>
                <a:gd name="txT" fmla="*/ 0 h 672"/>
                <a:gd name="txR" fmla="*/ 960 w 960"/>
                <a:gd name="txB" fmla="*/ 672 h 672"/>
              </a:gdLst>
              <a:ahLst/>
              <a:cxnLst>
                <a:cxn ang="0">
                  <a:pos x="0" y="3066"/>
                </a:cxn>
                <a:cxn ang="0">
                  <a:pos x="0" y="0"/>
                </a:cxn>
                <a:cxn ang="0">
                  <a:pos x="960" y="0"/>
                </a:cxn>
              </a:cxnLst>
              <a:rect l="txL" t="txT" r="txR" b="txB"/>
              <a:pathLst>
                <a:path w="960" h="672">
                  <a:moveTo>
                    <a:pt x="0" y="672"/>
                  </a:moveTo>
                  <a:lnTo>
                    <a:pt x="0" y="0"/>
                  </a:lnTo>
                  <a:lnTo>
                    <a:pt x="960" y="0"/>
                  </a:lnTo>
                </a:path>
              </a:pathLst>
            </a:custGeom>
            <a:noFill/>
            <a:ln w="38100" cap="flat" cmpd="sng">
              <a:solidFill>
                <a:schemeClr val="folHlink">
                  <a:alpha val="100000"/>
                </a:schemeClr>
              </a:solidFill>
              <a:prstDash val="dash"/>
              <a:miter lim="800000"/>
              <a:headEnd type="none" w="med" len="med"/>
              <a:tailEnd type="stealth" w="med" len="med"/>
            </a:ln>
          </p:spPr>
          <p:txBody>
            <a:bodyPr/>
            <a:p>
              <a:endParaRPr lang="zh-CN" altLang="en-US"/>
            </a:p>
          </p:txBody>
        </p:sp>
        <p:sp>
          <p:nvSpPr>
            <p:cNvPr id="40992" name="Freeform 29"/>
            <p:cNvSpPr/>
            <p:nvPr/>
          </p:nvSpPr>
          <p:spPr>
            <a:xfrm>
              <a:off x="960" y="89"/>
              <a:ext cx="1344" cy="816"/>
            </a:xfrm>
            <a:custGeom>
              <a:avLst/>
              <a:gdLst>
                <a:gd name="txL" fmla="*/ 0 w 1344"/>
                <a:gd name="txT" fmla="*/ 0 h 864"/>
                <a:gd name="txR" fmla="*/ 1344 w 1344"/>
                <a:gd name="txB" fmla="*/ 864 h 864"/>
              </a:gdLst>
              <a:ahLst/>
              <a:cxnLst>
                <a:cxn ang="0">
                  <a:pos x="1344" y="0"/>
                </a:cxn>
                <a:cxn ang="0">
                  <a:pos x="0" y="0"/>
                </a:cxn>
                <a:cxn ang="0">
                  <a:pos x="0" y="247"/>
                </a:cxn>
              </a:cxnLst>
              <a:rect l="txL" t="txT" r="txR" b="txB"/>
              <a:pathLst>
                <a:path w="1344" h="864">
                  <a:moveTo>
                    <a:pt x="1344" y="0"/>
                  </a:moveTo>
                  <a:lnTo>
                    <a:pt x="0" y="0"/>
                  </a:lnTo>
                  <a:lnTo>
                    <a:pt x="0" y="864"/>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40993" name="Freeform 30"/>
            <p:cNvSpPr/>
            <p:nvPr/>
          </p:nvSpPr>
          <p:spPr>
            <a:xfrm>
              <a:off x="3168" y="185"/>
              <a:ext cx="912" cy="720"/>
            </a:xfrm>
            <a:custGeom>
              <a:avLst/>
              <a:gdLst>
                <a:gd name="txL" fmla="*/ 0 w 960"/>
                <a:gd name="txT" fmla="*/ 0 h 720"/>
                <a:gd name="txR" fmla="*/ 960 w 960"/>
                <a:gd name="txB" fmla="*/ 720 h 720"/>
              </a:gdLst>
              <a:ahLst/>
              <a:cxnLst>
                <a:cxn ang="0">
                  <a:pos x="312" y="720"/>
                </a:cxn>
                <a:cxn ang="0">
                  <a:pos x="312" y="0"/>
                </a:cxn>
                <a:cxn ang="0">
                  <a:pos x="0" y="0"/>
                </a:cxn>
              </a:cxnLst>
              <a:rect l="txL" t="txT" r="txR" b="txB"/>
              <a:pathLst>
                <a:path w="960" h="720">
                  <a:moveTo>
                    <a:pt x="960" y="720"/>
                  </a:moveTo>
                  <a:lnTo>
                    <a:pt x="960" y="0"/>
                  </a:lnTo>
                  <a:lnTo>
                    <a:pt x="0" y="0"/>
                  </a:lnTo>
                </a:path>
              </a:pathLst>
            </a:custGeom>
            <a:noFill/>
            <a:ln w="38100" cap="flat" cmpd="sng">
              <a:solidFill>
                <a:schemeClr val="folHlink">
                  <a:alpha val="100000"/>
                </a:schemeClr>
              </a:solidFill>
              <a:prstDash val="dash"/>
              <a:miter lim="800000"/>
              <a:headEnd type="none" w="med" len="med"/>
              <a:tailEnd type="stealth" w="med" len="med"/>
            </a:ln>
          </p:spPr>
          <p:txBody>
            <a:bodyPr/>
            <a:p>
              <a:endParaRPr lang="zh-CN" altLang="en-US"/>
            </a:p>
          </p:txBody>
        </p:sp>
        <p:sp>
          <p:nvSpPr>
            <p:cNvPr id="40994" name="Freeform 31"/>
            <p:cNvSpPr/>
            <p:nvPr/>
          </p:nvSpPr>
          <p:spPr>
            <a:xfrm>
              <a:off x="3168" y="89"/>
              <a:ext cx="1296" cy="816"/>
            </a:xfrm>
            <a:custGeom>
              <a:avLst/>
              <a:gdLst>
                <a:gd name="txL" fmla="*/ 0 w 1296"/>
                <a:gd name="txT" fmla="*/ 0 h 816"/>
                <a:gd name="txR" fmla="*/ 1296 w 1296"/>
                <a:gd name="txB" fmla="*/ 816 h 816"/>
              </a:gdLst>
              <a:ahLst/>
              <a:cxnLst>
                <a:cxn ang="0">
                  <a:pos x="0" y="0"/>
                </a:cxn>
                <a:cxn ang="0">
                  <a:pos x="1296" y="0"/>
                </a:cxn>
                <a:cxn ang="0">
                  <a:pos x="1296" y="816"/>
                </a:cxn>
              </a:cxnLst>
              <a:rect l="txL" t="txT" r="txR" b="txB"/>
              <a:pathLst>
                <a:path w="1296" h="816">
                  <a:moveTo>
                    <a:pt x="0" y="0"/>
                  </a:moveTo>
                  <a:lnTo>
                    <a:pt x="1296" y="0"/>
                  </a:lnTo>
                  <a:lnTo>
                    <a:pt x="1296" y="816"/>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40995" name="Text Box 32"/>
            <p:cNvSpPr txBox="1"/>
            <p:nvPr/>
          </p:nvSpPr>
          <p:spPr>
            <a:xfrm>
              <a:off x="0" y="677"/>
              <a:ext cx="566" cy="327"/>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数据</a:t>
              </a:r>
              <a:endParaRPr lang="zh-CN" altLang="en-US" sz="3200" b="1" dirty="0">
                <a:latin typeface="宋体" panose="02010600030101010101" pitchFamily="2" charset="-122"/>
                <a:ea typeface="宋体" panose="02010600030101010101" pitchFamily="2" charset="-122"/>
              </a:endParaRPr>
            </a:p>
          </p:txBody>
        </p:sp>
        <p:sp>
          <p:nvSpPr>
            <p:cNvPr id="40996" name="Text Box 33"/>
            <p:cNvSpPr txBox="1"/>
            <p:nvPr/>
          </p:nvSpPr>
          <p:spPr>
            <a:xfrm>
              <a:off x="4800" y="1154"/>
              <a:ext cx="566" cy="327"/>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结果</a:t>
              </a:r>
              <a:endParaRPr lang="zh-CN" altLang="en-US" sz="2800" b="1" dirty="0">
                <a:latin typeface="宋体" panose="02010600030101010101" pitchFamily="2" charset="-122"/>
                <a:ea typeface="宋体" panose="02010600030101010101" pitchFamily="2" charset="-122"/>
              </a:endParaRPr>
            </a:p>
          </p:txBody>
        </p:sp>
        <p:sp>
          <p:nvSpPr>
            <p:cNvPr id="40997" name="Text Box 34"/>
            <p:cNvSpPr txBox="1"/>
            <p:nvPr/>
          </p:nvSpPr>
          <p:spPr>
            <a:xfrm>
              <a:off x="4800" y="677"/>
              <a:ext cx="566" cy="327"/>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计算</a:t>
              </a:r>
              <a:endParaRPr lang="zh-CN" altLang="en-US" sz="2800" b="1"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2909888" y="936625"/>
            <a:ext cx="935037" cy="519113"/>
          </a:xfrm>
          <a:prstGeom prst="rect">
            <a:avLst/>
          </a:prstGeom>
          <a:noFill/>
          <a:ln w="9525">
            <a:noFill/>
          </a:ln>
        </p:spPr>
        <p:txBody>
          <a:bodyPr wrap="none">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Times New Roman" panose="02020603050405020304" pitchFamily="18" charset="0"/>
              <a:ea typeface="宋体" panose="02010600030101010101" pitchFamily="2" charset="-122"/>
            </a:endParaRPr>
          </a:p>
        </p:txBody>
      </p:sp>
      <p:sp>
        <p:nvSpPr>
          <p:cNvPr id="41987" name="Text Box 3"/>
          <p:cNvSpPr txBox="1"/>
          <p:nvPr/>
        </p:nvSpPr>
        <p:spPr>
          <a:xfrm>
            <a:off x="3232150" y="1981200"/>
            <a:ext cx="1627188" cy="1039813"/>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主存储器</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2800" b="1" dirty="0">
                <a:solidFill>
                  <a:srgbClr val="FF0000"/>
                </a:solidFill>
                <a:latin typeface="宋体" panose="02010600030101010101" pitchFamily="2" charset="-122"/>
                <a:ea typeface="宋体" panose="02010600030101010101" pitchFamily="2" charset="-122"/>
              </a:rPr>
              <a:t>辅存</a:t>
            </a:r>
            <a:endParaRPr lang="zh-CN" altLang="en-US" sz="2800" b="1" dirty="0">
              <a:solidFill>
                <a:srgbClr val="FF0000"/>
              </a:solidFill>
              <a:latin typeface="宋体" panose="02010600030101010101" pitchFamily="2" charset="-122"/>
              <a:ea typeface="宋体" panose="02010600030101010101" pitchFamily="2" charset="-122"/>
            </a:endParaRPr>
          </a:p>
        </p:txBody>
      </p:sp>
      <p:sp>
        <p:nvSpPr>
          <p:cNvPr id="41988" name="AutoShape 4"/>
          <p:cNvSpPr/>
          <p:nvPr/>
        </p:nvSpPr>
        <p:spPr>
          <a:xfrm>
            <a:off x="2987675" y="2149475"/>
            <a:ext cx="152400" cy="765175"/>
          </a:xfrm>
          <a:prstGeom prst="leftBrace">
            <a:avLst>
              <a:gd name="adj1" fmla="val 41840"/>
              <a:gd name="adj2" fmla="val 50000"/>
            </a:avLst>
          </a:prstGeom>
          <a:noFill/>
          <a:ln w="38100" cap="flat" cmpd="sng">
            <a:solidFill>
              <a:schemeClr val="tx1"/>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1989" name="AutoShape 5"/>
          <p:cNvSpPr/>
          <p:nvPr/>
        </p:nvSpPr>
        <p:spPr>
          <a:xfrm>
            <a:off x="3762375" y="1143000"/>
            <a:ext cx="152400" cy="762000"/>
          </a:xfrm>
          <a:prstGeom prst="rightBrace">
            <a:avLst>
              <a:gd name="adj1" fmla="val 41666"/>
              <a:gd name="adj2" fmla="val 47454"/>
            </a:avLst>
          </a:prstGeom>
          <a:noFill/>
          <a:ln w="38100" cap="flat" cmpd="sng">
            <a:solidFill>
              <a:schemeClr val="tx1"/>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1990" name="Text Box 6"/>
          <p:cNvSpPr txBox="1"/>
          <p:nvPr/>
        </p:nvSpPr>
        <p:spPr>
          <a:xfrm>
            <a:off x="3879850" y="1241425"/>
            <a:ext cx="915988" cy="519113"/>
          </a:xfrm>
          <a:prstGeom prst="rect">
            <a:avLst/>
          </a:prstGeom>
          <a:noFill/>
          <a:ln w="9525">
            <a:noFill/>
          </a:ln>
        </p:spPr>
        <p:txBody>
          <a:bodyPr wrap="none">
            <a:spAutoFit/>
          </a:bodyPr>
          <a:p>
            <a:pP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CPU</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41991" name="AutoShape 7"/>
          <p:cNvSpPr/>
          <p:nvPr/>
        </p:nvSpPr>
        <p:spPr>
          <a:xfrm>
            <a:off x="4965700" y="1447800"/>
            <a:ext cx="139700" cy="969963"/>
          </a:xfrm>
          <a:prstGeom prst="rightBrace">
            <a:avLst>
              <a:gd name="adj1" fmla="val 54163"/>
              <a:gd name="adj2" fmla="val 50000"/>
            </a:avLst>
          </a:prstGeom>
          <a:noFill/>
          <a:ln w="38100" cap="flat" cmpd="sng">
            <a:solidFill>
              <a:schemeClr val="tx1"/>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1992" name="Text Box 8"/>
          <p:cNvSpPr txBox="1"/>
          <p:nvPr/>
        </p:nvSpPr>
        <p:spPr>
          <a:xfrm>
            <a:off x="5181600" y="1692275"/>
            <a:ext cx="898525" cy="519113"/>
          </a:xfrm>
          <a:prstGeom prst="rect">
            <a:avLst/>
          </a:prstGeom>
          <a:noFill/>
          <a:ln w="9525">
            <a:noFill/>
          </a:ln>
        </p:spPr>
        <p:txBody>
          <a:bodyPr wrap="none">
            <a:spAutoFit/>
          </a:bodyPr>
          <a:p>
            <a:pPr eaLnBrk="1" hangingPunct="1">
              <a:spcBef>
                <a:spcPct val="20000"/>
              </a:spcBef>
            </a:pPr>
            <a:r>
              <a:rPr lang="zh-CN" altLang="en-US" sz="2800" b="1" dirty="0">
                <a:solidFill>
                  <a:srgbClr val="0000FF"/>
                </a:solidFill>
                <a:latin typeface="宋体" panose="02010600030101010101" pitchFamily="2" charset="-122"/>
                <a:ea typeface="宋体" panose="02010600030101010101" pitchFamily="2" charset="-122"/>
              </a:rPr>
              <a:t>主机</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1993" name="Text Box 9"/>
          <p:cNvSpPr txBox="1"/>
          <p:nvPr/>
        </p:nvSpPr>
        <p:spPr>
          <a:xfrm>
            <a:off x="5181600" y="3122613"/>
            <a:ext cx="1766888" cy="519112"/>
          </a:xfrm>
          <a:prstGeom prst="rect">
            <a:avLst/>
          </a:prstGeom>
          <a:noFill/>
          <a:ln w="9525">
            <a:noFill/>
          </a:ln>
        </p:spPr>
        <p:txBody>
          <a:bodyPr>
            <a:spAutoFit/>
          </a:bodyPr>
          <a:p>
            <a:pP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I/O</a:t>
            </a:r>
            <a:r>
              <a:rPr lang="zh-CN" altLang="en-US" sz="2800" b="1" dirty="0">
                <a:solidFill>
                  <a:srgbClr val="0000FF"/>
                </a:solidFill>
                <a:latin typeface="Times New Roman" panose="02020603050405020304" pitchFamily="18" charset="0"/>
                <a:ea typeface="宋体" panose="02010600030101010101" pitchFamily="2" charset="-122"/>
              </a:rPr>
              <a:t>设备</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41994" name="AutoShape 10"/>
          <p:cNvSpPr/>
          <p:nvPr/>
        </p:nvSpPr>
        <p:spPr>
          <a:xfrm>
            <a:off x="6580188" y="1981200"/>
            <a:ext cx="152400" cy="1447800"/>
          </a:xfrm>
          <a:prstGeom prst="rightBrace">
            <a:avLst>
              <a:gd name="adj1" fmla="val 79166"/>
              <a:gd name="adj2" fmla="val 50000"/>
            </a:avLst>
          </a:prstGeom>
          <a:noFill/>
          <a:ln w="38100" cap="flat" cmpd="sng">
            <a:solidFill>
              <a:schemeClr val="tx1"/>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1995" name="Text Box 11"/>
          <p:cNvSpPr txBox="1"/>
          <p:nvPr/>
        </p:nvSpPr>
        <p:spPr>
          <a:xfrm>
            <a:off x="6769100" y="2362200"/>
            <a:ext cx="898525" cy="519113"/>
          </a:xfrm>
          <a:prstGeom prst="rect">
            <a:avLst/>
          </a:prstGeom>
          <a:noFill/>
          <a:ln w="9525">
            <a:noFill/>
          </a:ln>
        </p:spPr>
        <p:txBody>
          <a:bodyPr wrap="none">
            <a:spAutoFit/>
          </a:bodyPr>
          <a:p>
            <a:pPr eaLnBrk="1" hangingPunct="1">
              <a:spcBef>
                <a:spcPct val="20000"/>
              </a:spcBef>
            </a:pPr>
            <a:r>
              <a:rPr lang="zh-CN" altLang="en-US" sz="2800" b="1" dirty="0">
                <a:solidFill>
                  <a:srgbClr val="0000FF"/>
                </a:solidFill>
                <a:latin typeface="宋体" panose="02010600030101010101" pitchFamily="2" charset="-122"/>
                <a:ea typeface="宋体" panose="02010600030101010101" pitchFamily="2" charset="-122"/>
              </a:rPr>
              <a:t>硬件</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41996" name="Text Box 12"/>
          <p:cNvSpPr txBox="1"/>
          <p:nvPr/>
        </p:nvSpPr>
        <p:spPr>
          <a:xfrm>
            <a:off x="3003550" y="1560513"/>
            <a:ext cx="698500" cy="519112"/>
          </a:xfrm>
          <a:prstGeom prst="rect">
            <a:avLst/>
          </a:prstGeom>
          <a:noFill/>
          <a:ln w="9525">
            <a:noFill/>
          </a:ln>
        </p:spPr>
        <p:txBody>
          <a:bodyPr wrap="none">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CU</a:t>
            </a:r>
            <a:endParaRPr lang="en-US" altLang="zh-CN" sz="2800" b="1" dirty="0">
              <a:latin typeface="Times New Roman" panose="02020603050405020304" pitchFamily="18" charset="0"/>
              <a:ea typeface="宋体" panose="02010600030101010101" pitchFamily="2" charset="-122"/>
            </a:endParaRPr>
          </a:p>
        </p:txBody>
      </p:sp>
      <p:sp>
        <p:nvSpPr>
          <p:cNvPr id="41997" name="Text Box 13"/>
          <p:cNvSpPr txBox="1"/>
          <p:nvPr/>
        </p:nvSpPr>
        <p:spPr>
          <a:xfrm>
            <a:off x="606425" y="301625"/>
            <a:ext cx="5794375" cy="641350"/>
          </a:xfrm>
          <a:prstGeom prst="rect">
            <a:avLst/>
          </a:prstGeom>
          <a:noFill/>
          <a:ln w="9525">
            <a:noFill/>
          </a:ln>
        </p:spPr>
        <p:txBody>
          <a:bodyPr>
            <a:spAutoFit/>
          </a:bodyPr>
          <a:p>
            <a:pPr eaLnBrk="1" hangingPunct="1">
              <a:spcBef>
                <a:spcPct val="20000"/>
              </a:spcBef>
            </a:pPr>
            <a:r>
              <a:rPr lang="zh-CN" altLang="en-US" sz="3600" b="1" dirty="0">
                <a:latin typeface="Times New Roman" panose="02020603050405020304" pitchFamily="18" charset="0"/>
                <a:ea typeface="宋体" panose="02010600030101010101" pitchFamily="2" charset="-122"/>
              </a:rPr>
              <a:t>二</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现代计算机硬件框图</a:t>
            </a:r>
            <a:endParaRPr lang="zh-CN" altLang="en-US" sz="3600" b="1" dirty="0">
              <a:latin typeface="宋体" panose="02010600030101010101" pitchFamily="2" charset="-122"/>
              <a:ea typeface="宋体" panose="02010600030101010101" pitchFamily="2" charset="-122"/>
            </a:endParaRPr>
          </a:p>
        </p:txBody>
      </p:sp>
      <p:grpSp>
        <p:nvGrpSpPr>
          <p:cNvPr id="41998" name="Group 14"/>
          <p:cNvGrpSpPr/>
          <p:nvPr/>
        </p:nvGrpSpPr>
        <p:grpSpPr>
          <a:xfrm>
            <a:off x="1187450" y="914400"/>
            <a:ext cx="3003550" cy="3140075"/>
            <a:chOff x="-86" y="0"/>
            <a:chExt cx="1892" cy="1978"/>
          </a:xfrm>
        </p:grpSpPr>
        <p:sp>
          <p:nvSpPr>
            <p:cNvPr id="42017" name="Text Box 15"/>
            <p:cNvSpPr txBox="1"/>
            <p:nvPr/>
          </p:nvSpPr>
          <p:spPr>
            <a:xfrm>
              <a:off x="-86" y="816"/>
              <a:ext cx="1134" cy="349"/>
            </a:xfrm>
            <a:prstGeom prst="rect">
              <a:avLst/>
            </a:prstGeom>
            <a:noFill/>
            <a:ln w="9525">
              <a:noFill/>
            </a:ln>
          </p:spPr>
          <p:txBody>
            <a:bodyPr>
              <a:spAutoFit/>
            </a:bodyPr>
            <a:p>
              <a:pPr eaLnBrk="1" hangingPunct="1">
                <a:spcBef>
                  <a:spcPct val="20000"/>
                </a:spcBef>
              </a:pPr>
              <a:r>
                <a:rPr lang="zh-CN" altLang="en-US" sz="3000" b="1" dirty="0">
                  <a:latin typeface="宋体" panose="02010600030101010101" pitchFamily="2" charset="-122"/>
                  <a:ea typeface="宋体" panose="02010600030101010101" pitchFamily="2" charset="-122"/>
                </a:rPr>
                <a:t>存储系统</a:t>
              </a:r>
              <a:endParaRPr lang="zh-CN" altLang="en-US" sz="3000" b="1" dirty="0">
                <a:latin typeface="宋体" panose="02010600030101010101" pitchFamily="2" charset="-122"/>
                <a:ea typeface="宋体" panose="02010600030101010101" pitchFamily="2" charset="-122"/>
              </a:endParaRPr>
            </a:p>
          </p:txBody>
        </p:sp>
        <p:sp>
          <p:nvSpPr>
            <p:cNvPr id="42018" name="Text Box 16"/>
            <p:cNvSpPr txBox="1"/>
            <p:nvPr/>
          </p:nvSpPr>
          <p:spPr>
            <a:xfrm>
              <a:off x="0" y="1248"/>
              <a:ext cx="1758" cy="346"/>
            </a:xfrm>
            <a:prstGeom prst="rect">
              <a:avLst/>
            </a:prstGeom>
            <a:noFill/>
            <a:ln w="9525">
              <a:noFill/>
            </a:ln>
          </p:spPr>
          <p:txBody>
            <a:bodyPr>
              <a:spAutoFit/>
            </a:bodyPr>
            <a:p>
              <a:pPr eaLnBrk="1" hangingPunct="1">
                <a:spcBef>
                  <a:spcPct val="20000"/>
                </a:spcBef>
              </a:pPr>
              <a:r>
                <a:rPr lang="zh-CN" altLang="en-US" sz="3000" b="1" dirty="0">
                  <a:latin typeface="宋体" panose="02010600030101010101" pitchFamily="2" charset="-122"/>
                  <a:ea typeface="宋体" panose="02010600030101010101" pitchFamily="2" charset="-122"/>
                </a:rPr>
                <a:t>输入设备</a:t>
              </a:r>
              <a:endParaRPr lang="zh-CN" altLang="en-US" sz="3000" b="1" dirty="0">
                <a:latin typeface="宋体" panose="02010600030101010101" pitchFamily="2" charset="-122"/>
                <a:ea typeface="宋体" panose="02010600030101010101" pitchFamily="2" charset="-122"/>
              </a:endParaRPr>
            </a:p>
          </p:txBody>
        </p:sp>
        <p:sp>
          <p:nvSpPr>
            <p:cNvPr id="42019" name="Text Box 17"/>
            <p:cNvSpPr txBox="1"/>
            <p:nvPr/>
          </p:nvSpPr>
          <p:spPr>
            <a:xfrm>
              <a:off x="0" y="0"/>
              <a:ext cx="1336" cy="346"/>
            </a:xfrm>
            <a:prstGeom prst="rect">
              <a:avLst/>
            </a:prstGeom>
            <a:noFill/>
            <a:ln w="9525">
              <a:noFill/>
            </a:ln>
          </p:spPr>
          <p:txBody>
            <a:bodyPr>
              <a:spAutoFit/>
            </a:bodyPr>
            <a:p>
              <a:pPr eaLnBrk="1" hangingPunct="1">
                <a:spcBef>
                  <a:spcPct val="20000"/>
                </a:spcBef>
              </a:pPr>
              <a:r>
                <a:rPr lang="zh-CN" altLang="en-US" sz="3000" b="1" dirty="0">
                  <a:latin typeface="宋体" panose="02010600030101010101" pitchFamily="2" charset="-122"/>
                  <a:ea typeface="宋体" panose="02010600030101010101" pitchFamily="2" charset="-122"/>
                </a:rPr>
                <a:t>运算器</a:t>
              </a:r>
              <a:endParaRPr lang="zh-CN" altLang="en-US" sz="3000" b="1" dirty="0">
                <a:latin typeface="宋体" panose="02010600030101010101" pitchFamily="2" charset="-122"/>
                <a:ea typeface="宋体" panose="02010600030101010101" pitchFamily="2" charset="-122"/>
              </a:endParaRPr>
            </a:p>
          </p:txBody>
        </p:sp>
        <p:sp>
          <p:nvSpPr>
            <p:cNvPr id="42020" name="Text Box 18"/>
            <p:cNvSpPr txBox="1"/>
            <p:nvPr/>
          </p:nvSpPr>
          <p:spPr>
            <a:xfrm>
              <a:off x="0" y="1632"/>
              <a:ext cx="1806" cy="346"/>
            </a:xfrm>
            <a:prstGeom prst="rect">
              <a:avLst/>
            </a:prstGeom>
            <a:noFill/>
            <a:ln w="9525">
              <a:noFill/>
            </a:ln>
          </p:spPr>
          <p:txBody>
            <a:bodyPr>
              <a:spAutoFit/>
            </a:bodyPr>
            <a:p>
              <a:pPr eaLnBrk="1" hangingPunct="1">
                <a:spcBef>
                  <a:spcPct val="20000"/>
                </a:spcBef>
              </a:pPr>
              <a:r>
                <a:rPr lang="zh-CN" altLang="en-US" sz="3000" b="1" dirty="0">
                  <a:latin typeface="宋体" panose="02010600030101010101" pitchFamily="2" charset="-122"/>
                  <a:ea typeface="宋体" panose="02010600030101010101" pitchFamily="2" charset="-122"/>
                </a:rPr>
                <a:t>输出设备</a:t>
              </a:r>
              <a:endParaRPr lang="zh-CN" altLang="en-US" sz="3000" b="1" dirty="0">
                <a:latin typeface="宋体" panose="02010600030101010101" pitchFamily="2" charset="-122"/>
                <a:ea typeface="宋体" panose="02010600030101010101" pitchFamily="2" charset="-122"/>
              </a:endParaRPr>
            </a:p>
          </p:txBody>
        </p:sp>
        <p:sp>
          <p:nvSpPr>
            <p:cNvPr id="42021" name="Text Box 19"/>
            <p:cNvSpPr txBox="1"/>
            <p:nvPr/>
          </p:nvSpPr>
          <p:spPr>
            <a:xfrm>
              <a:off x="0" y="384"/>
              <a:ext cx="1182" cy="346"/>
            </a:xfrm>
            <a:prstGeom prst="rect">
              <a:avLst/>
            </a:prstGeom>
            <a:noFill/>
            <a:ln w="9525">
              <a:noFill/>
            </a:ln>
          </p:spPr>
          <p:txBody>
            <a:bodyPr>
              <a:spAutoFit/>
            </a:bodyPr>
            <a:p>
              <a:pPr eaLnBrk="1" hangingPunct="1">
                <a:spcBef>
                  <a:spcPct val="20000"/>
                </a:spcBef>
              </a:pPr>
              <a:r>
                <a:rPr lang="zh-CN" altLang="en-US" sz="3000" b="1" dirty="0">
                  <a:latin typeface="宋体" panose="02010600030101010101" pitchFamily="2" charset="-122"/>
                  <a:ea typeface="宋体" panose="02010600030101010101" pitchFamily="2" charset="-122"/>
                </a:rPr>
                <a:t>控制器</a:t>
              </a:r>
              <a:endParaRPr lang="zh-CN" altLang="en-US" sz="3000" b="1" dirty="0">
                <a:latin typeface="宋体" panose="02010600030101010101" pitchFamily="2" charset="-122"/>
                <a:ea typeface="宋体" panose="02010600030101010101" pitchFamily="2" charset="-122"/>
              </a:endParaRPr>
            </a:p>
          </p:txBody>
        </p:sp>
      </p:grpSp>
      <p:sp>
        <p:nvSpPr>
          <p:cNvPr id="25620" name="Rectangle 20"/>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42000" name="Group 21"/>
          <p:cNvGrpSpPr/>
          <p:nvPr/>
        </p:nvGrpSpPr>
        <p:grpSpPr>
          <a:xfrm>
            <a:off x="1323975" y="4495800"/>
            <a:ext cx="6496050" cy="2314575"/>
            <a:chOff x="0" y="0"/>
            <a:chExt cx="4062" cy="1530"/>
          </a:xfrm>
        </p:grpSpPr>
        <p:sp>
          <p:nvSpPr>
            <p:cNvPr id="42002" name="Rectangle 22"/>
            <p:cNvSpPr/>
            <p:nvPr/>
          </p:nvSpPr>
          <p:spPr>
            <a:xfrm>
              <a:off x="1319" y="192"/>
              <a:ext cx="1436" cy="1247"/>
            </a:xfrm>
            <a:prstGeom prst="rect">
              <a:avLst/>
            </a:prstGeom>
            <a:solidFill>
              <a:srgbClr val="CCECFF"/>
            </a:solidFill>
            <a:ln w="2705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25623" name="Rectangle 23"/>
            <p:cNvSpPr>
              <a:spLocks noChangeArrowheads="1"/>
            </p:cNvSpPr>
            <p:nvPr/>
          </p:nvSpPr>
          <p:spPr bwMode="auto">
            <a:xfrm>
              <a:off x="1507" y="432"/>
              <a:ext cx="1133" cy="384"/>
            </a:xfrm>
            <a:prstGeom prst="rect">
              <a:avLst/>
            </a:prstGeom>
            <a:solidFill>
              <a:srgbClr val="0099FF"/>
            </a:solidFill>
            <a:ln w="27051" cmpd="sng">
              <a:solidFill>
                <a:schemeClr val="folHlink"/>
              </a:solidFill>
              <a:miter lim="800000"/>
            </a:ln>
            <a:effectLst>
              <a:outerShdw blurRad="50800" dist="38100" algn="l" rotWithShape="0">
                <a:prstClr val="black">
                  <a:alpha val="40000"/>
                </a:prstClr>
              </a:outerShdw>
            </a:effectLst>
          </p:spPr>
          <p:txBody>
            <a:bodyPr tIns="54000"/>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ALU</a:t>
              </a:r>
              <a:endPar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004" name="Rectangle 24"/>
            <p:cNvSpPr/>
            <p:nvPr/>
          </p:nvSpPr>
          <p:spPr>
            <a:xfrm>
              <a:off x="1864" y="192"/>
              <a:ext cx="395" cy="230"/>
            </a:xfrm>
            <a:prstGeom prst="rect">
              <a:avLst/>
            </a:prstGeom>
            <a:noFill/>
            <a:ln w="9525">
              <a:noFill/>
            </a:ln>
          </p:spPr>
          <p:txBody>
            <a:bodyPr lIns="0" tIns="0" rIns="0" bIns="0">
              <a:spAutoFit/>
            </a:bodyPr>
            <a:p>
              <a:pPr algn="ctr" eaLnBrk="1" hangingPunct="1">
                <a:spcBef>
                  <a:spcPct val="20000"/>
                </a:spcBef>
              </a:pPr>
              <a:r>
                <a:rPr lang="en-US" altLang="zh-CN" sz="2400" b="1" dirty="0">
                  <a:latin typeface="Times New Roman" panose="02020603050405020304" pitchFamily="18" charset="0"/>
                  <a:ea typeface="宋体" panose="02010600030101010101" pitchFamily="2" charset="-122"/>
                </a:rPr>
                <a:t>CPU</a:t>
              </a:r>
              <a:endParaRPr lang="en-US" altLang="zh-CN" sz="2400" b="1" dirty="0">
                <a:latin typeface="宋体" panose="02010600030101010101" pitchFamily="2" charset="-122"/>
                <a:ea typeface="宋体" panose="02010600030101010101" pitchFamily="2" charset="-122"/>
              </a:endParaRPr>
            </a:p>
          </p:txBody>
        </p:sp>
        <p:sp>
          <p:nvSpPr>
            <p:cNvPr id="42005" name="Rectangle 25"/>
            <p:cNvSpPr/>
            <p:nvPr/>
          </p:nvSpPr>
          <p:spPr>
            <a:xfrm>
              <a:off x="0" y="0"/>
              <a:ext cx="2906" cy="1530"/>
            </a:xfrm>
            <a:prstGeom prst="rect">
              <a:avLst/>
            </a:prstGeom>
            <a:noFill/>
            <a:ln w="2705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2006" name="Rectangle 26"/>
            <p:cNvSpPr/>
            <p:nvPr/>
          </p:nvSpPr>
          <p:spPr>
            <a:xfrm>
              <a:off x="840" y="48"/>
              <a:ext cx="386"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主机</a:t>
              </a:r>
              <a:endParaRPr lang="zh-CN" altLang="en-US" sz="2400" b="1" dirty="0">
                <a:latin typeface="宋体" panose="02010600030101010101" pitchFamily="2" charset="-122"/>
                <a:ea typeface="宋体" panose="02010600030101010101" pitchFamily="2" charset="-122"/>
              </a:endParaRPr>
            </a:p>
          </p:txBody>
        </p:sp>
        <p:sp>
          <p:nvSpPr>
            <p:cNvPr id="25627" name="Rectangle 27"/>
            <p:cNvSpPr>
              <a:spLocks noChangeArrowheads="1"/>
            </p:cNvSpPr>
            <p:nvPr/>
          </p:nvSpPr>
          <p:spPr bwMode="auto">
            <a:xfrm>
              <a:off x="3423" y="0"/>
              <a:ext cx="639" cy="1530"/>
            </a:xfrm>
            <a:prstGeom prst="rect">
              <a:avLst/>
            </a:prstGeom>
            <a:solidFill>
              <a:srgbClr val="FFFF99"/>
            </a:solidFill>
            <a:ln w="27051"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008" name="Text Box 28"/>
            <p:cNvSpPr txBox="1"/>
            <p:nvPr/>
          </p:nvSpPr>
          <p:spPr>
            <a:xfrm>
              <a:off x="3408" y="385"/>
              <a:ext cx="624" cy="769"/>
            </a:xfrm>
            <a:prstGeom prst="rect">
              <a:avLst/>
            </a:prstGeom>
            <a:noFill/>
            <a:ln w="9525">
              <a:noFill/>
            </a:ln>
          </p:spPr>
          <p:txBody>
            <a:bodyPr>
              <a:spAutoFit/>
            </a:bodyPr>
            <a:p>
              <a:pPr algn="ctr" eaLnBrk="1" hangingPunct="1">
                <a:spcBef>
                  <a:spcPct val="50000"/>
                </a:spcBef>
              </a:pPr>
              <a:r>
                <a:rPr lang="en-US" altLang="zh-CN" sz="3200" b="1" dirty="0">
                  <a:latin typeface="Times New Roman" panose="02020603050405020304" pitchFamily="18" charset="0"/>
                  <a:ea typeface="宋体" panose="02010600030101010101" pitchFamily="2" charset="-122"/>
                </a:rPr>
                <a:t>I/O</a:t>
              </a:r>
              <a:endParaRPr lang="en-US" altLang="zh-CN" sz="3200" b="1" dirty="0">
                <a:latin typeface="Times New Roman" panose="02020603050405020304" pitchFamily="18" charset="0"/>
                <a:ea typeface="宋体" panose="02010600030101010101" pitchFamily="2" charset="-122"/>
              </a:endParaRPr>
            </a:p>
            <a:p>
              <a:pPr algn="ctr" eaLnBrk="1" hangingPunct="1">
                <a:spcBef>
                  <a:spcPct val="50000"/>
                </a:spcBef>
              </a:pPr>
              <a:r>
                <a:rPr lang="zh-CN" altLang="en-US" sz="2800" b="1" dirty="0">
                  <a:latin typeface="Times New Roman" panose="02020603050405020304" pitchFamily="18" charset="0"/>
                  <a:ea typeface="宋体" panose="02010600030101010101" pitchFamily="2" charset="-122"/>
                </a:rPr>
                <a:t>设备</a:t>
              </a:r>
              <a:endParaRPr lang="zh-CN" altLang="en-US" sz="2800" b="1" dirty="0">
                <a:latin typeface="Times New Roman" panose="02020603050405020304" pitchFamily="18" charset="0"/>
                <a:ea typeface="宋体" panose="02010600030101010101" pitchFamily="2" charset="-122"/>
              </a:endParaRPr>
            </a:p>
          </p:txBody>
        </p:sp>
        <p:sp>
          <p:nvSpPr>
            <p:cNvPr id="25629" name="Rectangle 29"/>
            <p:cNvSpPr>
              <a:spLocks noChangeArrowheads="1"/>
            </p:cNvSpPr>
            <p:nvPr/>
          </p:nvSpPr>
          <p:spPr bwMode="auto">
            <a:xfrm>
              <a:off x="1507" y="960"/>
              <a:ext cx="1133" cy="384"/>
            </a:xfrm>
            <a:prstGeom prst="rect">
              <a:avLst/>
            </a:prstGeom>
            <a:solidFill>
              <a:srgbClr val="00CC00"/>
            </a:solidFill>
            <a:ln w="27051" cmpd="sng">
              <a:solidFill>
                <a:schemeClr val="folHlink"/>
              </a:solidFill>
              <a:miter lim="800000"/>
            </a:ln>
            <a:effectLst>
              <a:outerShdw blurRad="50800" dist="38100" algn="l" rotWithShape="0">
                <a:prstClr val="black">
                  <a:alpha val="40000"/>
                </a:prstClr>
              </a:outerShdw>
            </a:effectLst>
          </p:spPr>
          <p:txBody>
            <a:bodyPr tIns="54000"/>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CU</a:t>
              </a:r>
              <a:endPar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010" name="Freeform 30"/>
            <p:cNvSpPr/>
            <p:nvPr/>
          </p:nvSpPr>
          <p:spPr>
            <a:xfrm>
              <a:off x="2062" y="814"/>
              <a:ext cx="1" cy="146"/>
            </a:xfrm>
            <a:custGeom>
              <a:avLst/>
              <a:gdLst>
                <a:gd name="txL" fmla="*/ 0 w 1"/>
                <a:gd name="txT" fmla="*/ 0 h 146"/>
                <a:gd name="txR" fmla="*/ 1 w 1"/>
                <a:gd name="txB" fmla="*/ 146 h 146"/>
              </a:gdLst>
              <a:ahLst/>
              <a:cxnLst>
                <a:cxn ang="0">
                  <a:pos x="0" y="146"/>
                </a:cxn>
                <a:cxn ang="0">
                  <a:pos x="0" y="0"/>
                </a:cxn>
              </a:cxnLst>
              <a:rect l="txL" t="txT" r="txR" b="txB"/>
              <a:pathLst>
                <a:path w="1" h="146">
                  <a:moveTo>
                    <a:pt x="0" y="146"/>
                  </a:moveTo>
                  <a:lnTo>
                    <a:pt x="0"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25631" name="Rectangle 31"/>
            <p:cNvSpPr>
              <a:spLocks noChangeArrowheads="1"/>
            </p:cNvSpPr>
            <p:nvPr/>
          </p:nvSpPr>
          <p:spPr bwMode="auto">
            <a:xfrm>
              <a:off x="144" y="192"/>
              <a:ext cx="634" cy="1247"/>
            </a:xfrm>
            <a:prstGeom prst="rect">
              <a:avLst/>
            </a:prstGeom>
            <a:solidFill>
              <a:srgbClr val="FFFF99"/>
            </a:solidFill>
            <a:ln w="27051"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endParaRPr kumimoji="0" lang="zh-CN" altLang="en-US" sz="32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2012" name="Text Box 32"/>
            <p:cNvSpPr txBox="1"/>
            <p:nvPr/>
          </p:nvSpPr>
          <p:spPr>
            <a:xfrm>
              <a:off x="287" y="435"/>
              <a:ext cx="341" cy="650"/>
            </a:xfrm>
            <a:prstGeom prst="rect">
              <a:avLst/>
            </a:prstGeom>
            <a:noFill/>
            <a:ln w="9525">
              <a:noFill/>
            </a:ln>
          </p:spPr>
          <p:txBody>
            <a:bodyPr wrap="none">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主</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存</a:t>
              </a:r>
              <a:endParaRPr lang="zh-CN" altLang="en-US" sz="2800" b="1" dirty="0">
                <a:latin typeface="宋体" panose="02010600030101010101" pitchFamily="2" charset="-122"/>
                <a:ea typeface="宋体" panose="02010600030101010101" pitchFamily="2" charset="-122"/>
              </a:endParaRPr>
            </a:p>
          </p:txBody>
        </p:sp>
        <p:sp>
          <p:nvSpPr>
            <p:cNvPr id="42013" name="Freeform 33"/>
            <p:cNvSpPr/>
            <p:nvPr/>
          </p:nvSpPr>
          <p:spPr>
            <a:xfrm>
              <a:off x="2908" y="1243"/>
              <a:ext cx="514" cy="1"/>
            </a:xfrm>
            <a:custGeom>
              <a:avLst/>
              <a:gdLst>
                <a:gd name="txL" fmla="*/ 0 w 514"/>
                <a:gd name="txT" fmla="*/ 0 h 1"/>
                <a:gd name="txR" fmla="*/ 514 w 514"/>
                <a:gd name="txB" fmla="*/ 1 h 1"/>
              </a:gdLst>
              <a:ahLst/>
              <a:cxnLst>
                <a:cxn ang="0">
                  <a:pos x="0" y="0"/>
                </a:cxn>
                <a:cxn ang="0">
                  <a:pos x="514" y="0"/>
                </a:cxn>
              </a:cxnLst>
              <a:rect l="txL" t="txT" r="txR" b="txB"/>
              <a:pathLst>
                <a:path w="514" h="1">
                  <a:moveTo>
                    <a:pt x="0" y="0"/>
                  </a:moveTo>
                  <a:lnTo>
                    <a:pt x="514"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42014" name="Freeform 34"/>
            <p:cNvSpPr/>
            <p:nvPr/>
          </p:nvSpPr>
          <p:spPr>
            <a:xfrm>
              <a:off x="787" y="1157"/>
              <a:ext cx="527" cy="1"/>
            </a:xfrm>
            <a:custGeom>
              <a:avLst/>
              <a:gdLst>
                <a:gd name="txL" fmla="*/ 0 w 527"/>
                <a:gd name="txT" fmla="*/ 0 h 1"/>
                <a:gd name="txR" fmla="*/ 527 w 527"/>
                <a:gd name="txB" fmla="*/ 1 h 1"/>
              </a:gdLst>
              <a:ahLst/>
              <a:cxnLst>
                <a:cxn ang="0">
                  <a:pos x="527" y="0"/>
                </a:cxn>
                <a:cxn ang="0">
                  <a:pos x="0" y="0"/>
                </a:cxn>
              </a:cxnLst>
              <a:rect l="txL" t="txT" r="txR" b="txB"/>
              <a:pathLst>
                <a:path w="527" h="1">
                  <a:moveTo>
                    <a:pt x="527" y="0"/>
                  </a:moveTo>
                  <a:lnTo>
                    <a:pt x="0"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42015" name="AutoShape 35"/>
            <p:cNvSpPr/>
            <p:nvPr/>
          </p:nvSpPr>
          <p:spPr>
            <a:xfrm>
              <a:off x="804" y="576"/>
              <a:ext cx="492" cy="144"/>
            </a:xfrm>
            <a:prstGeom prst="leftRightArrow">
              <a:avLst>
                <a:gd name="adj1" fmla="val 50000"/>
                <a:gd name="adj2" fmla="val 68333"/>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2016" name="AutoShape 36"/>
            <p:cNvSpPr/>
            <p:nvPr/>
          </p:nvSpPr>
          <p:spPr>
            <a:xfrm>
              <a:off x="2928" y="576"/>
              <a:ext cx="480" cy="144"/>
            </a:xfrm>
            <a:prstGeom prst="leftRightArrow">
              <a:avLst>
                <a:gd name="adj1" fmla="val 50000"/>
                <a:gd name="adj2" fmla="val 66666"/>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42001" name="AutoShape 37"/>
          <p:cNvSpPr/>
          <p:nvPr/>
        </p:nvSpPr>
        <p:spPr>
          <a:xfrm>
            <a:off x="4937125" y="2725738"/>
            <a:ext cx="168275" cy="1236662"/>
          </a:xfrm>
          <a:prstGeom prst="rightBrace">
            <a:avLst>
              <a:gd name="adj1" fmla="val 54301"/>
              <a:gd name="adj2" fmla="val 50000"/>
            </a:avLst>
          </a:prstGeom>
          <a:noFill/>
          <a:ln w="38100" cap="flat" cmpd="sng">
            <a:solidFill>
              <a:schemeClr val="tx1"/>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2"/>
          <p:cNvSpPr txBox="1"/>
          <p:nvPr>
            <p:custDataLst>
              <p:tags r:id="rId1"/>
            </p:custDataLst>
          </p:nvPr>
        </p:nvSpPr>
        <p:spPr>
          <a:xfrm>
            <a:off x="914400" y="635000"/>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冯诺依曼结构计算机由五大部件组成，它们是输入设备、输出设备和</a:t>
            </a:r>
            <a:r>
              <a:rPr lang="en-US" altLang="zh-CN" sz="2400" dirty="0">
                <a:latin typeface="Times New Roman" panose="02020603050405020304" pitchFamily="18" charset="0"/>
                <a:ea typeface="宋体" panose="02010600030101010101" pitchFamily="2" charset="-122"/>
              </a:rPr>
              <a:t>______</a:t>
            </a:r>
            <a:r>
              <a:rPr lang="zh-CN" altLang="zh-CN" sz="2400" dirty="0">
                <a:latin typeface="Times New Roman" panose="02020603050405020304" pitchFamily="18" charset="0"/>
                <a:ea typeface="宋体" panose="02010600030101010101" pitchFamily="2"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1"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控制器、中央处理器、存储器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2" name="文本框 4"/>
          <p:cNvSpPr txBox="1"/>
          <p:nvPr>
            <p:custDataLst>
              <p:tags r:id="rId3"/>
            </p:custDataLst>
          </p:nvPr>
        </p:nvSpPr>
        <p:spPr>
          <a:xfrm>
            <a:off x="1828800" y="34718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控制器、运算器、中央处理器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3" name="文本框 5"/>
          <p:cNvSpPr txBox="1"/>
          <p:nvPr>
            <p:custDataLst>
              <p:tags r:id="rId4"/>
            </p:custDataLst>
          </p:nvPr>
        </p:nvSpPr>
        <p:spPr>
          <a:xfrm>
            <a:off x="1828800" y="4414838"/>
            <a:ext cx="6400800" cy="641350"/>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控制器、运算器、存储器</a:t>
            </a:r>
            <a:br>
              <a:rPr lang="en-US" altLang="zh-CN" sz="2400" dirty="0">
                <a:latin typeface="Times New Roman" panose="02020603050405020304" pitchFamily="18" charset="0"/>
                <a:ea typeface="宋体" panose="02010600030101010101" pitchFamily="2" charset="-122"/>
              </a:rPr>
            </a:b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4" name="文本框 6"/>
          <p:cNvSpPr txBox="1"/>
          <p:nvPr>
            <p:custDataLst>
              <p:tags r:id="rId5"/>
            </p:custDataLst>
          </p:nvPr>
        </p:nvSpPr>
        <p:spPr>
          <a:xfrm>
            <a:off x="1828800" y="48434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运算器、中央处理器、存储器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5"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6" name="椭圆 8"/>
          <p:cNvSpPr>
            <a:spLocks noChangeAspect="1"/>
          </p:cNvSpPr>
          <p:nvPr>
            <p:custDataLst>
              <p:tags r:id="rId7"/>
            </p:custDataLst>
          </p:nvPr>
        </p:nvSpPr>
        <p:spPr>
          <a:xfrm>
            <a:off x="1114425" y="35353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7" name="椭圆 9"/>
          <p:cNvSpPr>
            <a:spLocks noChangeAspect="1"/>
          </p:cNvSpPr>
          <p:nvPr>
            <p:custDataLst>
              <p:tags r:id="rId8"/>
            </p:custDataLst>
          </p:nvPr>
        </p:nvSpPr>
        <p:spPr>
          <a:xfrm>
            <a:off x="1114425" y="42211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018" name="椭圆 10"/>
          <p:cNvSpPr>
            <a:spLocks noChangeAspect="1"/>
          </p:cNvSpPr>
          <p:nvPr>
            <p:custDataLst>
              <p:tags r:id="rId9"/>
            </p:custDataLst>
          </p:nvPr>
        </p:nvSpPr>
        <p:spPr>
          <a:xfrm>
            <a:off x="1114425" y="4906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13"/>
          <p:cNvSpPr txBox="1"/>
          <p:nvPr/>
        </p:nvSpPr>
        <p:spPr>
          <a:xfrm>
            <a:off x="606425" y="301625"/>
            <a:ext cx="5794375" cy="641350"/>
          </a:xfrm>
          <a:prstGeom prst="rect">
            <a:avLst/>
          </a:prstGeom>
          <a:noFill/>
          <a:ln w="9525">
            <a:noFill/>
          </a:ln>
        </p:spPr>
        <p:txBody>
          <a:bodyPr>
            <a:spAutoFit/>
          </a:bodyPr>
          <a:p>
            <a:pPr eaLnBrk="1" hangingPunct="1">
              <a:spcBef>
                <a:spcPct val="20000"/>
              </a:spcBef>
            </a:pPr>
            <a:r>
              <a:rPr lang="zh-CN" altLang="en-US" sz="3600" b="1" dirty="0">
                <a:latin typeface="Times New Roman" panose="02020603050405020304" pitchFamily="18" charset="0"/>
                <a:ea typeface="宋体" panose="02010600030101010101" pitchFamily="2" charset="-122"/>
              </a:rPr>
              <a:t>二</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计算机的工作步骤</a:t>
            </a:r>
            <a:endParaRPr lang="zh-CN" altLang="en-US" sz="3600" b="1" dirty="0">
              <a:latin typeface="宋体" panose="02010600030101010101" pitchFamily="2" charset="-122"/>
              <a:ea typeface="宋体" panose="02010600030101010101" pitchFamily="2" charset="-122"/>
            </a:endParaRPr>
          </a:p>
        </p:txBody>
      </p:sp>
      <p:grpSp>
        <p:nvGrpSpPr>
          <p:cNvPr id="44035" name="Group 14"/>
          <p:cNvGrpSpPr/>
          <p:nvPr/>
        </p:nvGrpSpPr>
        <p:grpSpPr>
          <a:xfrm>
            <a:off x="1358900" y="2814638"/>
            <a:ext cx="2790825" cy="1920875"/>
            <a:chOff x="0" y="384"/>
            <a:chExt cx="1758" cy="1210"/>
          </a:xfrm>
        </p:grpSpPr>
        <p:sp>
          <p:nvSpPr>
            <p:cNvPr id="44038" name="Text Box 16"/>
            <p:cNvSpPr txBox="1"/>
            <p:nvPr/>
          </p:nvSpPr>
          <p:spPr>
            <a:xfrm>
              <a:off x="0" y="1248"/>
              <a:ext cx="1758" cy="346"/>
            </a:xfrm>
            <a:prstGeom prst="rect">
              <a:avLst/>
            </a:prstGeom>
            <a:noFill/>
            <a:ln w="9525">
              <a:noFill/>
            </a:ln>
          </p:spPr>
          <p:txBody>
            <a:bodyPr>
              <a:spAutoFit/>
            </a:bodyPr>
            <a:p>
              <a:pPr eaLnBrk="1" hangingPunct="1">
                <a:spcBef>
                  <a:spcPct val="20000"/>
                </a:spcBef>
              </a:pPr>
              <a:endParaRPr lang="zh-CN" altLang="en-US" sz="3000" b="1" dirty="0">
                <a:latin typeface="宋体" panose="02010600030101010101" pitchFamily="2" charset="-122"/>
                <a:ea typeface="宋体" panose="02010600030101010101" pitchFamily="2" charset="-122"/>
              </a:endParaRPr>
            </a:p>
          </p:txBody>
        </p:sp>
        <p:sp>
          <p:nvSpPr>
            <p:cNvPr id="44039" name="Text Box 19"/>
            <p:cNvSpPr txBox="1"/>
            <p:nvPr/>
          </p:nvSpPr>
          <p:spPr>
            <a:xfrm>
              <a:off x="0" y="384"/>
              <a:ext cx="1182" cy="346"/>
            </a:xfrm>
            <a:prstGeom prst="rect">
              <a:avLst/>
            </a:prstGeom>
            <a:noFill/>
            <a:ln w="9525">
              <a:noFill/>
            </a:ln>
          </p:spPr>
          <p:txBody>
            <a:bodyPr>
              <a:spAutoFit/>
            </a:bodyPr>
            <a:p>
              <a:pPr eaLnBrk="1" hangingPunct="1">
                <a:spcBef>
                  <a:spcPct val="20000"/>
                </a:spcBef>
              </a:pPr>
              <a:endParaRPr lang="zh-CN" altLang="en-US" sz="3000" b="1" dirty="0">
                <a:latin typeface="宋体" panose="02010600030101010101" pitchFamily="2" charset="-122"/>
                <a:ea typeface="宋体" panose="02010600030101010101" pitchFamily="2" charset="-122"/>
              </a:endParaRPr>
            </a:p>
          </p:txBody>
        </p:sp>
      </p:grpSp>
      <p:sp>
        <p:nvSpPr>
          <p:cNvPr id="25620" name="Rectangle 20"/>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 name="文本框 1"/>
          <p:cNvSpPr txBox="1"/>
          <p:nvPr/>
        </p:nvSpPr>
        <p:spPr>
          <a:xfrm>
            <a:off x="449263" y="1497013"/>
            <a:ext cx="8245475" cy="5311775"/>
          </a:xfrm>
          <a:prstGeom prst="rect">
            <a:avLst/>
          </a:prstGeom>
          <a:noFill/>
        </p:spPr>
        <p:txBody>
          <a:bodyPr>
            <a:spAutoFit/>
          </a:bodyPr>
          <a:lstStyle/>
          <a:p>
            <a:pPr marR="0" defTabSz="457200" eaLnBrk="1" fontAlgn="auto" hangingPunct="1">
              <a:spcBef>
                <a:spcPct val="20000"/>
              </a:spcBef>
              <a:spcAft>
                <a:spcPts val="0"/>
              </a:spcAft>
              <a:buClrTx/>
              <a:buSzTx/>
              <a:buFontTx/>
              <a:buNone/>
              <a:defRPr/>
            </a:pPr>
            <a:r>
              <a:rPr kumimoji="0" lang="en-US" altLang="zh-CN" sz="3200" b="1" kern="1200" cap="none" spc="0" normalizeH="0" baseline="0" noProof="0" dirty="0">
                <a:latin typeface="宋体" panose="02010600030101010101" pitchFamily="2" charset="-122"/>
                <a:ea typeface="宋体" panose="02010600030101010101" pitchFamily="2" charset="-122"/>
                <a:cs typeface="+mn-cs"/>
              </a:rPr>
              <a:t>1.</a:t>
            </a:r>
            <a:r>
              <a:rPr kumimoji="0" lang="zh-CN" altLang="en-US" sz="3200" b="1" kern="1200" cap="none" spc="0" normalizeH="0" baseline="0" noProof="0" dirty="0">
                <a:latin typeface="宋体" panose="02010600030101010101" pitchFamily="2" charset="-122"/>
                <a:ea typeface="宋体" panose="02010600030101010101" pitchFamily="2" charset="-122"/>
                <a:cs typeface="+mn-cs"/>
              </a:rPr>
              <a:t>上机前的准备</a:t>
            </a: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R="0" defTabSz="457200" eaLnBrk="1" fontAlgn="auto" hangingPunct="1">
              <a:spcBef>
                <a:spcPct val="20000"/>
              </a:spcBef>
              <a:spcAft>
                <a:spcPts val="0"/>
              </a:spcAft>
              <a:buClrTx/>
              <a:buSzTx/>
              <a:buFontTx/>
              <a:buNone/>
              <a:defRPr/>
            </a:pP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514350" marR="0" indent="-514350" defTabSz="457200" eaLnBrk="1" fontAlgn="auto" hangingPunct="1">
              <a:spcBef>
                <a:spcPct val="20000"/>
              </a:spcBef>
              <a:spcAft>
                <a:spcPts val="0"/>
              </a:spcAft>
              <a:buClrTx/>
              <a:buSzTx/>
              <a:buFont typeface="+mj-ea"/>
              <a:buAutoNum type="circleNumDbPlain"/>
              <a:defRPr/>
            </a:pPr>
            <a:r>
              <a:rPr kumimoji="0" lang="zh-CN" altLang="en-US" sz="3200" b="1" kern="1200" cap="none" spc="0" normalizeH="0" baseline="0" noProof="0" dirty="0">
                <a:latin typeface="宋体" panose="02010600030101010101" pitchFamily="2" charset="-122"/>
                <a:ea typeface="宋体" panose="02010600030101010101" pitchFamily="2" charset="-122"/>
                <a:cs typeface="+mn-cs"/>
              </a:rPr>
              <a:t>建立数学模型</a:t>
            </a: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514350" marR="0" indent="-514350" defTabSz="457200" eaLnBrk="1" fontAlgn="auto" hangingPunct="1">
              <a:spcBef>
                <a:spcPct val="20000"/>
              </a:spcBef>
              <a:spcAft>
                <a:spcPts val="0"/>
              </a:spcAft>
              <a:buClrTx/>
              <a:buSzTx/>
              <a:buFont typeface="+mj-ea"/>
              <a:buAutoNum type="circleNumDbPlain"/>
              <a:defRPr/>
            </a:pP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514350" marR="0" indent="-514350" defTabSz="457200" eaLnBrk="1" fontAlgn="auto" hangingPunct="1">
              <a:spcBef>
                <a:spcPct val="20000"/>
              </a:spcBef>
              <a:spcAft>
                <a:spcPts val="0"/>
              </a:spcAft>
              <a:buClrTx/>
              <a:buSzTx/>
              <a:buFont typeface="+mj-ea"/>
              <a:buAutoNum type="circleNumDbPlain"/>
              <a:defRPr/>
            </a:pPr>
            <a:r>
              <a:rPr kumimoji="0" lang="zh-CN" altLang="en-US" sz="3200" b="1" kern="1200" cap="none" spc="0" normalizeH="0" baseline="0" noProof="0" dirty="0">
                <a:latin typeface="宋体" panose="02010600030101010101" pitchFamily="2" charset="-122"/>
                <a:ea typeface="宋体" panose="02010600030101010101" pitchFamily="2" charset="-122"/>
                <a:cs typeface="+mn-cs"/>
              </a:rPr>
              <a:t>确定计算方法</a:t>
            </a: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514350" marR="0" indent="-514350" defTabSz="457200" eaLnBrk="1" fontAlgn="auto" hangingPunct="1">
              <a:spcBef>
                <a:spcPct val="20000"/>
              </a:spcBef>
              <a:spcAft>
                <a:spcPts val="0"/>
              </a:spcAft>
              <a:buClrTx/>
              <a:buSzTx/>
              <a:buFont typeface="+mj-ea"/>
              <a:buAutoNum type="circleNumDbPlain"/>
              <a:defRPr/>
            </a:pP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514350" marR="0" indent="-514350" defTabSz="457200" eaLnBrk="1" fontAlgn="auto" hangingPunct="1">
              <a:spcBef>
                <a:spcPct val="20000"/>
              </a:spcBef>
              <a:spcAft>
                <a:spcPts val="0"/>
              </a:spcAft>
              <a:buClrTx/>
              <a:buSzTx/>
              <a:buFont typeface="+mj-ea"/>
              <a:buAutoNum type="circleNumDbPlain"/>
              <a:defRPr/>
            </a:pPr>
            <a:r>
              <a:rPr kumimoji="0" lang="zh-CN" altLang="en-US" sz="3200" b="1" kern="1200" cap="none" spc="0" normalizeH="0" baseline="0" noProof="0" dirty="0">
                <a:latin typeface="宋体" panose="02010600030101010101" pitchFamily="2" charset="-122"/>
                <a:ea typeface="宋体" panose="02010600030101010101" pitchFamily="2" charset="-122"/>
                <a:cs typeface="+mn-cs"/>
              </a:rPr>
              <a:t>编制解题程序</a:t>
            </a:r>
            <a:endParaRPr kumimoji="0" lang="en-US" altLang="zh-CN" sz="3200" b="1" kern="1200" cap="none" spc="0" normalizeH="0" baseline="0" noProof="0" dirty="0">
              <a:latin typeface="宋体" panose="02010600030101010101" pitchFamily="2" charset="-122"/>
              <a:ea typeface="宋体" panose="02010600030101010101" pitchFamily="2" charset="-122"/>
              <a:cs typeface="+mn-cs"/>
            </a:endParaRPr>
          </a:p>
          <a:p>
            <a:pPr marL="914400" marR="0" lvl="3" indent="-457200" algn="l" defTabSz="457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程序</a:t>
            </a:r>
            <a:r>
              <a:rPr kumimoji="0" lang="en-US" altLang="zh-CN"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运算的全部步骤</a:t>
            </a:r>
            <a:endParaRPr kumimoji="0" lang="en-US" altLang="zh-CN"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914400" marR="0" lvl="3" indent="-457200" algn="l" defTabSz="4572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指令</a:t>
            </a:r>
            <a:r>
              <a:rPr kumimoji="0" lang="en-US" altLang="zh-CN"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 </a:t>
            </a:r>
            <a:r>
              <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每一个步骤</a:t>
            </a:r>
            <a:endParaRPr kumimoji="0"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1811338" y="1852613"/>
            <a:ext cx="3508375" cy="460375"/>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取</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至运算器中</a:t>
            </a:r>
            <a:endParaRPr lang="zh-CN" altLang="en-US" sz="2400" b="1" dirty="0">
              <a:latin typeface="宋体" panose="02010600030101010101" pitchFamily="2" charset="-122"/>
              <a:ea typeface="宋体" panose="02010600030101010101" pitchFamily="2" charset="-122"/>
            </a:endParaRPr>
          </a:p>
        </p:txBody>
      </p:sp>
      <p:sp>
        <p:nvSpPr>
          <p:cNvPr id="45059" name="Text Box 3"/>
          <p:cNvSpPr txBox="1"/>
          <p:nvPr/>
        </p:nvSpPr>
        <p:spPr>
          <a:xfrm>
            <a:off x="1798638" y="2360613"/>
            <a:ext cx="3432175" cy="461962"/>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乘以</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在运算器中</a:t>
            </a:r>
            <a:endParaRPr lang="zh-CN" altLang="en-US" sz="2400" b="1" dirty="0">
              <a:latin typeface="宋体" panose="02010600030101010101" pitchFamily="2" charset="-122"/>
              <a:ea typeface="宋体" panose="02010600030101010101" pitchFamily="2" charset="-122"/>
            </a:endParaRPr>
          </a:p>
        </p:txBody>
      </p:sp>
      <p:sp>
        <p:nvSpPr>
          <p:cNvPr id="45060" name="Text Box 4"/>
          <p:cNvSpPr txBox="1"/>
          <p:nvPr/>
        </p:nvSpPr>
        <p:spPr>
          <a:xfrm>
            <a:off x="1820863" y="2817813"/>
            <a:ext cx="3584575" cy="461962"/>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乘以</a:t>
            </a:r>
            <a:r>
              <a:rPr lang="en-US" altLang="zh-CN" sz="2400" b="1" i="1" dirty="0">
                <a:latin typeface="Times New Roman" panose="02020603050405020304" pitchFamily="18" charset="0"/>
                <a:ea typeface="宋体" panose="02010600030101010101" pitchFamily="2" charset="-122"/>
              </a:rPr>
              <a:t>a</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在运算器中</a:t>
            </a:r>
            <a:endParaRPr lang="zh-CN" altLang="en-US" sz="2400" b="1" dirty="0">
              <a:latin typeface="宋体" panose="02010600030101010101" pitchFamily="2" charset="-122"/>
              <a:ea typeface="宋体" panose="02010600030101010101" pitchFamily="2" charset="-122"/>
            </a:endParaRPr>
          </a:p>
        </p:txBody>
      </p:sp>
      <p:sp>
        <p:nvSpPr>
          <p:cNvPr id="45061" name="Text Box 5"/>
          <p:cNvSpPr txBox="1"/>
          <p:nvPr/>
        </p:nvSpPr>
        <p:spPr>
          <a:xfrm>
            <a:off x="1820863" y="3248025"/>
            <a:ext cx="3660775" cy="460375"/>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存</a:t>
            </a:r>
            <a:r>
              <a:rPr lang="en-US" altLang="zh-CN" sz="2400" b="1" i="1" dirty="0">
                <a:latin typeface="Times New Roman" panose="02020603050405020304" pitchFamily="18" charset="0"/>
                <a:ea typeface="宋体" panose="02010600030101010101" pitchFamily="2" charset="-122"/>
              </a:rPr>
              <a:t>ax</a:t>
            </a:r>
            <a:r>
              <a:rPr lang="en-US" altLang="zh-CN" sz="2400" b="1" baseline="30000" dirty="0">
                <a:latin typeface="Times New Roman" panose="02020603050405020304" pitchFamily="18" charset="0"/>
                <a:ea typeface="宋体" panose="02010600030101010101" pitchFamily="2" charset="-122"/>
              </a:rPr>
              <a:t>2    </a:t>
            </a:r>
            <a:r>
              <a:rPr lang="zh-CN" altLang="en-US" sz="2400" b="1" dirty="0">
                <a:solidFill>
                  <a:srgbClr val="C00000"/>
                </a:solidFill>
                <a:latin typeface="宋体" panose="02010600030101010101" pitchFamily="2" charset="-122"/>
                <a:ea typeface="宋体" panose="02010600030101010101" pitchFamily="2" charset="-122"/>
              </a:rPr>
              <a:t>在存储器中</a:t>
            </a:r>
            <a:endParaRPr lang="zh-CN" altLang="en-US" sz="2400" b="1" dirty="0">
              <a:solidFill>
                <a:srgbClr val="C00000"/>
              </a:solidFill>
              <a:latin typeface="宋体" panose="02010600030101010101" pitchFamily="2" charset="-122"/>
              <a:ea typeface="宋体" panose="02010600030101010101" pitchFamily="2" charset="-122"/>
            </a:endParaRPr>
          </a:p>
        </p:txBody>
      </p:sp>
      <p:sp>
        <p:nvSpPr>
          <p:cNvPr id="45062" name="Text Box 6"/>
          <p:cNvSpPr txBox="1"/>
          <p:nvPr/>
        </p:nvSpPr>
        <p:spPr>
          <a:xfrm>
            <a:off x="1844675" y="3732213"/>
            <a:ext cx="3584575" cy="460375"/>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取</a:t>
            </a:r>
            <a:r>
              <a:rPr lang="en-US" altLang="zh-CN" sz="2400" b="1" i="1" dirty="0">
                <a:latin typeface="Times New Roman" panose="02020603050405020304" pitchFamily="18" charset="0"/>
                <a:ea typeface="宋体" panose="02010600030101010101" pitchFamily="2" charset="-122"/>
              </a:rPr>
              <a:t>b</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至运算器中</a:t>
            </a:r>
            <a:endParaRPr lang="zh-CN" altLang="en-US" sz="2400" b="1" dirty="0">
              <a:latin typeface="宋体" panose="02010600030101010101" pitchFamily="2" charset="-122"/>
              <a:ea typeface="宋体" panose="02010600030101010101" pitchFamily="2" charset="-122"/>
            </a:endParaRPr>
          </a:p>
        </p:txBody>
      </p:sp>
      <p:sp>
        <p:nvSpPr>
          <p:cNvPr id="45063" name="Text Box 7"/>
          <p:cNvSpPr txBox="1"/>
          <p:nvPr/>
        </p:nvSpPr>
        <p:spPr>
          <a:xfrm>
            <a:off x="1858963" y="4211638"/>
            <a:ext cx="3660775" cy="461962"/>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乘以</a:t>
            </a:r>
            <a:r>
              <a:rPr lang="en-US" altLang="zh-CN" sz="2400" b="1" i="1" dirty="0">
                <a:latin typeface="Times New Roman" panose="02020603050405020304" pitchFamily="18" charset="0"/>
                <a:ea typeface="宋体" panose="02010600030101010101" pitchFamily="2" charset="-122"/>
              </a:rPr>
              <a:t>x</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在运算器中</a:t>
            </a:r>
            <a:endParaRPr lang="zh-CN" altLang="en-US" sz="2400" b="1" dirty="0">
              <a:latin typeface="宋体" panose="02010600030101010101" pitchFamily="2" charset="-122"/>
              <a:ea typeface="宋体" panose="02010600030101010101" pitchFamily="2" charset="-122"/>
            </a:endParaRPr>
          </a:p>
        </p:txBody>
      </p:sp>
      <p:sp>
        <p:nvSpPr>
          <p:cNvPr id="45064" name="Text Box 8"/>
          <p:cNvSpPr txBox="1"/>
          <p:nvPr/>
        </p:nvSpPr>
        <p:spPr>
          <a:xfrm>
            <a:off x="1858963" y="4713288"/>
            <a:ext cx="3584575" cy="461962"/>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加</a:t>
            </a:r>
            <a:r>
              <a:rPr lang="en-US" altLang="zh-CN" sz="2400" b="1" i="1" dirty="0">
                <a:latin typeface="Times New Roman" panose="02020603050405020304" pitchFamily="18" charset="0"/>
                <a:ea typeface="宋体" panose="02010600030101010101" pitchFamily="2" charset="-122"/>
              </a:rPr>
              <a:t>ax</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在运算器中</a:t>
            </a:r>
            <a:endParaRPr lang="zh-CN" altLang="en-US" sz="2400" b="1" dirty="0">
              <a:latin typeface="宋体" panose="02010600030101010101" pitchFamily="2" charset="-122"/>
              <a:ea typeface="宋体" panose="02010600030101010101" pitchFamily="2" charset="-122"/>
            </a:endParaRPr>
          </a:p>
        </p:txBody>
      </p:sp>
      <p:sp>
        <p:nvSpPr>
          <p:cNvPr id="45065" name="Text Box 9"/>
          <p:cNvSpPr txBox="1"/>
          <p:nvPr/>
        </p:nvSpPr>
        <p:spPr>
          <a:xfrm>
            <a:off x="1858963" y="5194300"/>
            <a:ext cx="3584575" cy="460375"/>
          </a:xfrm>
          <a:prstGeom prst="rect">
            <a:avLst/>
          </a:prstGeom>
          <a:noFill/>
          <a:ln w="9525">
            <a:noFill/>
          </a:ln>
        </p:spPr>
        <p:txBody>
          <a:bodyPr>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加</a:t>
            </a:r>
            <a:r>
              <a:rPr lang="en-US" altLang="zh-CN" sz="2400" b="1" i="1" dirty="0">
                <a:latin typeface="Times New Roman" panose="02020603050405020304" pitchFamily="18" charset="0"/>
                <a:ea typeface="宋体" panose="02010600030101010101" pitchFamily="2" charset="-122"/>
              </a:rPr>
              <a:t>c</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在运算器中</a:t>
            </a:r>
            <a:endParaRPr lang="zh-CN" altLang="en-US" sz="2400" b="1" dirty="0">
              <a:latin typeface="宋体" panose="02010600030101010101" pitchFamily="2" charset="-122"/>
              <a:ea typeface="宋体" panose="02010600030101010101" pitchFamily="2" charset="-122"/>
            </a:endParaRPr>
          </a:p>
        </p:txBody>
      </p:sp>
      <p:sp>
        <p:nvSpPr>
          <p:cNvPr id="36874" name="Text Box 10"/>
          <p:cNvSpPr txBox="1"/>
          <p:nvPr/>
        </p:nvSpPr>
        <p:spPr>
          <a:xfrm>
            <a:off x="4951413" y="1327150"/>
            <a:ext cx="3759200" cy="461963"/>
          </a:xfrm>
          <a:prstGeom prst="rect">
            <a:avLst/>
          </a:prstGeom>
          <a:noFill/>
          <a:ln w="9525">
            <a:noFill/>
          </a:ln>
        </p:spPr>
        <p:txBody>
          <a:bodyPr>
            <a:spAutoFit/>
          </a:bodyPr>
          <a:p>
            <a:pPr eaLnBrk="1" hangingPunct="1">
              <a:spcBef>
                <a:spcPct val="20000"/>
              </a:spcBef>
            </a:pPr>
            <a:r>
              <a:rPr lang="en-US" altLang="zh-CN" sz="2400" b="1" dirty="0">
                <a:latin typeface="宋体" panose="02010600030101010101" pitchFamily="2" charset="-122"/>
                <a:ea typeface="宋体" panose="02010600030101010101" pitchFamily="2" charset="-122"/>
              </a:rPr>
              <a:t> </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ax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b</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c</a:t>
            </a:r>
            <a:r>
              <a:rPr lang="en-US" altLang="zh-CN" sz="2400" b="1" dirty="0">
                <a:solidFill>
                  <a:srgbClr val="0000FF"/>
                </a:solidFill>
                <a:latin typeface="宋体" panose="02010600030101010101" pitchFamily="2" charset="-122"/>
                <a:ea typeface="宋体" panose="02010600030101010101" pitchFamily="2" charset="-122"/>
              </a:rPr>
              <a:t> </a:t>
            </a:r>
            <a:endParaRPr lang="en-US" altLang="zh-CN" sz="2400" b="1" dirty="0">
              <a:solidFill>
                <a:srgbClr val="0000FF"/>
              </a:solidFill>
              <a:latin typeface="宋体" panose="02010600030101010101" pitchFamily="2" charset="-122"/>
              <a:ea typeface="宋体" panose="02010600030101010101" pitchFamily="2" charset="-122"/>
            </a:endParaRPr>
          </a:p>
        </p:txBody>
      </p:sp>
      <p:sp>
        <p:nvSpPr>
          <p:cNvPr id="36875" name="Text Box 11"/>
          <p:cNvSpPr txBox="1"/>
          <p:nvPr/>
        </p:nvSpPr>
        <p:spPr>
          <a:xfrm>
            <a:off x="5029200" y="1855788"/>
            <a:ext cx="3733800" cy="461962"/>
          </a:xfrm>
          <a:prstGeom prst="rect">
            <a:avLst/>
          </a:prstGeom>
          <a:noFill/>
          <a:ln w="9525">
            <a:noFill/>
          </a:ln>
        </p:spPr>
        <p:txBody>
          <a:bodyPr>
            <a:spAutoFit/>
          </a:bodyPr>
          <a:p>
            <a:pPr eaLnBrk="1" hangingPunct="1">
              <a:spcBef>
                <a:spcPct val="20000"/>
              </a:spcBef>
            </a:pPr>
            <a:r>
              <a:rPr lang="zh-CN" altLang="en-US" sz="2400" b="1" dirty="0">
                <a:solidFill>
                  <a:srgbClr val="0000FF"/>
                </a:solidFill>
                <a:latin typeface="宋体" panose="02010600030101010101" pitchFamily="2" charset="-122"/>
                <a:ea typeface="宋体" panose="02010600030101010101" pitchFamily="2" charset="-122"/>
              </a:rPr>
              <a:t>取</a:t>
            </a:r>
            <a:r>
              <a:rPr lang="en-US" altLang="zh-CN" sz="2400" b="1" i="1" dirty="0">
                <a:solidFill>
                  <a:srgbClr val="0000FF"/>
                </a:solidFill>
                <a:latin typeface="Times New Roman" panose="02020603050405020304" pitchFamily="18" charset="0"/>
                <a:ea typeface="宋体" panose="02010600030101010101" pitchFamily="2" charset="-122"/>
              </a:rPr>
              <a:t>x</a:t>
            </a:r>
            <a:r>
              <a:rPr lang="en-US" altLang="zh-CN" sz="24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至运算器中</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36876" name="Text Box 12"/>
          <p:cNvSpPr txBox="1"/>
          <p:nvPr/>
        </p:nvSpPr>
        <p:spPr>
          <a:xfrm>
            <a:off x="4995863" y="2327275"/>
            <a:ext cx="3581400" cy="461963"/>
          </a:xfrm>
          <a:prstGeom prst="rect">
            <a:avLst/>
          </a:prstGeom>
          <a:noFill/>
          <a:ln w="9525">
            <a:noFill/>
          </a:ln>
        </p:spPr>
        <p:txBody>
          <a:bodyPr>
            <a:spAutoFit/>
          </a:bodyPr>
          <a:p>
            <a:pPr eaLnBrk="1" hangingPunct="1">
              <a:spcBef>
                <a:spcPct val="20000"/>
              </a:spcBef>
            </a:pPr>
            <a:r>
              <a:rPr lang="zh-CN" altLang="en-US" sz="2400" b="1" dirty="0">
                <a:solidFill>
                  <a:srgbClr val="0000FF"/>
                </a:solidFill>
                <a:latin typeface="宋体" panose="02010600030101010101" pitchFamily="2" charset="-122"/>
                <a:ea typeface="宋体" panose="02010600030101010101" pitchFamily="2" charset="-122"/>
              </a:rPr>
              <a:t>乘以</a:t>
            </a:r>
            <a:r>
              <a:rPr lang="en-US" altLang="zh-CN" sz="2400" b="1" i="1" dirty="0">
                <a:solidFill>
                  <a:srgbClr val="0000FF"/>
                </a:solidFill>
                <a:latin typeface="Times New Roman" panose="02020603050405020304" pitchFamily="18" charset="0"/>
                <a:ea typeface="宋体" panose="02010600030101010101" pitchFamily="2" charset="-122"/>
              </a:rPr>
              <a:t>a</a:t>
            </a:r>
            <a:r>
              <a:rPr lang="en-US" altLang="zh-CN" sz="24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在运算器中</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36877" name="Text Box 13"/>
          <p:cNvSpPr txBox="1"/>
          <p:nvPr/>
        </p:nvSpPr>
        <p:spPr>
          <a:xfrm>
            <a:off x="5014913" y="2741613"/>
            <a:ext cx="3581400" cy="461962"/>
          </a:xfrm>
          <a:prstGeom prst="rect">
            <a:avLst/>
          </a:prstGeom>
          <a:noFill/>
          <a:ln w="9525">
            <a:noFill/>
          </a:ln>
        </p:spPr>
        <p:txBody>
          <a:bodyPr>
            <a:spAutoFit/>
          </a:bodyPr>
          <a:p>
            <a:pPr eaLnBrk="1" hangingPunct="1">
              <a:spcBef>
                <a:spcPct val="20000"/>
              </a:spcBef>
            </a:pPr>
            <a:r>
              <a:rPr lang="zh-CN" altLang="en-US" sz="2400" b="1" dirty="0">
                <a:solidFill>
                  <a:srgbClr val="0000FF"/>
                </a:solidFill>
                <a:latin typeface="宋体" panose="02010600030101010101" pitchFamily="2" charset="-122"/>
                <a:ea typeface="宋体" panose="02010600030101010101" pitchFamily="2" charset="-122"/>
              </a:rPr>
              <a:t>加</a:t>
            </a:r>
            <a:r>
              <a:rPr lang="en-US" altLang="zh-CN" sz="2400" b="1" i="1" dirty="0">
                <a:solidFill>
                  <a:srgbClr val="0000FF"/>
                </a:solidFill>
                <a:latin typeface="Times New Roman" panose="02020603050405020304" pitchFamily="18" charset="0"/>
                <a:ea typeface="宋体" panose="02010600030101010101" pitchFamily="2" charset="-122"/>
              </a:rPr>
              <a:t>b</a:t>
            </a:r>
            <a:r>
              <a:rPr lang="en-US" altLang="zh-CN" sz="24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在运算器中</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36878" name="Text Box 14"/>
          <p:cNvSpPr txBox="1"/>
          <p:nvPr/>
        </p:nvSpPr>
        <p:spPr>
          <a:xfrm>
            <a:off x="4976813" y="3203575"/>
            <a:ext cx="3810000" cy="461963"/>
          </a:xfrm>
          <a:prstGeom prst="rect">
            <a:avLst/>
          </a:prstGeom>
          <a:noFill/>
          <a:ln w="9525">
            <a:noFill/>
          </a:ln>
        </p:spPr>
        <p:txBody>
          <a:bodyPr>
            <a:spAutoFit/>
          </a:bodyPr>
          <a:p>
            <a:pPr eaLnBrk="1" hangingPunct="1">
              <a:spcBef>
                <a:spcPct val="20000"/>
              </a:spcBef>
            </a:pPr>
            <a:r>
              <a:rPr lang="zh-CN" altLang="en-US" sz="2400" b="1" dirty="0">
                <a:solidFill>
                  <a:srgbClr val="0000FF"/>
                </a:solidFill>
                <a:latin typeface="宋体" panose="02010600030101010101" pitchFamily="2" charset="-122"/>
                <a:ea typeface="宋体" panose="02010600030101010101" pitchFamily="2" charset="-122"/>
              </a:rPr>
              <a:t>乘以</a:t>
            </a:r>
            <a:r>
              <a:rPr lang="en-US" altLang="zh-CN" sz="2400" b="1" i="1" dirty="0">
                <a:solidFill>
                  <a:srgbClr val="0000FF"/>
                </a:solidFill>
                <a:latin typeface="Times New Roman" panose="02020603050405020304" pitchFamily="18" charset="0"/>
                <a:ea typeface="宋体" panose="02010600030101010101" pitchFamily="2" charset="-122"/>
              </a:rPr>
              <a:t>x</a:t>
            </a:r>
            <a:r>
              <a:rPr lang="en-US" altLang="zh-CN" sz="24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在运算器中</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36879" name="Text Box 15"/>
          <p:cNvSpPr txBox="1"/>
          <p:nvPr/>
        </p:nvSpPr>
        <p:spPr>
          <a:xfrm>
            <a:off x="4976813" y="3684588"/>
            <a:ext cx="3657600" cy="460375"/>
          </a:xfrm>
          <a:prstGeom prst="rect">
            <a:avLst/>
          </a:prstGeom>
          <a:noFill/>
          <a:ln w="9525">
            <a:noFill/>
          </a:ln>
        </p:spPr>
        <p:txBody>
          <a:bodyPr>
            <a:spAutoFit/>
          </a:bodyPr>
          <a:p>
            <a:pPr eaLnBrk="1" hangingPunct="1">
              <a:spcBef>
                <a:spcPct val="20000"/>
              </a:spcBef>
            </a:pPr>
            <a:r>
              <a:rPr lang="zh-CN" altLang="en-US" sz="2400" b="1" dirty="0">
                <a:solidFill>
                  <a:srgbClr val="0000FF"/>
                </a:solidFill>
                <a:latin typeface="宋体" panose="02010600030101010101" pitchFamily="2" charset="-122"/>
                <a:ea typeface="宋体" panose="02010600030101010101" pitchFamily="2" charset="-122"/>
              </a:rPr>
              <a:t>加</a:t>
            </a:r>
            <a:r>
              <a:rPr lang="en-US" altLang="zh-CN" sz="2400" b="1" i="1" dirty="0">
                <a:solidFill>
                  <a:srgbClr val="0000FF"/>
                </a:solidFill>
                <a:latin typeface="Times New Roman" panose="02020603050405020304" pitchFamily="18" charset="0"/>
                <a:ea typeface="宋体" panose="02010600030101010101" pitchFamily="2" charset="-122"/>
              </a:rPr>
              <a:t>c</a:t>
            </a:r>
            <a:r>
              <a:rPr lang="en-US" altLang="zh-CN" sz="2400" b="1" dirty="0">
                <a:solidFill>
                  <a:srgbClr val="0000FF"/>
                </a:solidFill>
                <a:latin typeface="宋体" panose="02010600030101010101" pitchFamily="2" charset="-122"/>
                <a:ea typeface="宋体" panose="02010600030101010101" pitchFamily="2" charset="-122"/>
              </a:rPr>
              <a:t>   </a:t>
            </a:r>
            <a:r>
              <a:rPr lang="zh-CN" altLang="en-US" sz="2400" b="1" dirty="0">
                <a:solidFill>
                  <a:srgbClr val="0000FF"/>
                </a:solidFill>
                <a:latin typeface="宋体" panose="02010600030101010101" pitchFamily="2" charset="-122"/>
                <a:ea typeface="宋体" panose="02010600030101010101" pitchFamily="2" charset="-122"/>
              </a:rPr>
              <a:t>在运算器中</a:t>
            </a:r>
            <a:endParaRPr lang="zh-CN" altLang="en-US" sz="2400" b="1" dirty="0">
              <a:solidFill>
                <a:srgbClr val="0000FF"/>
              </a:solidFill>
              <a:latin typeface="宋体" panose="02010600030101010101" pitchFamily="2" charset="-122"/>
              <a:ea typeface="宋体" panose="02010600030101010101" pitchFamily="2" charset="-122"/>
            </a:endParaRPr>
          </a:p>
        </p:txBody>
      </p:sp>
      <p:sp>
        <p:nvSpPr>
          <p:cNvPr id="45072" name="Text Box 16"/>
          <p:cNvSpPr txBox="1"/>
          <p:nvPr/>
        </p:nvSpPr>
        <p:spPr>
          <a:xfrm>
            <a:off x="782638" y="1311275"/>
            <a:ext cx="4132262" cy="461963"/>
          </a:xfrm>
          <a:prstGeom prst="rect">
            <a:avLst/>
          </a:prstGeom>
          <a:noFill/>
          <a:ln w="9525">
            <a:noFill/>
          </a:ln>
        </p:spPr>
        <p:txBody>
          <a:bodyPr>
            <a:spAutoFit/>
          </a:bodyPr>
          <a:p>
            <a:pPr algn="ctr" eaLnBrk="1" hangingPunct="1">
              <a:spcBef>
                <a:spcPct val="20000"/>
              </a:spcBef>
            </a:pPr>
            <a:r>
              <a:rPr lang="zh-CN" altLang="en-US" sz="2400" b="1" dirty="0">
                <a:latin typeface="Times New Roman" panose="02020603050405020304" pitchFamily="18" charset="0"/>
                <a:ea typeface="宋体" panose="02010600030101010101" pitchFamily="2" charset="-122"/>
              </a:rPr>
              <a:t>计算     </a:t>
            </a:r>
            <a:r>
              <a:rPr lang="en-US" altLang="zh-CN" sz="2400" b="1" i="1" dirty="0">
                <a:latin typeface="Times New Roman" panose="02020603050405020304" pitchFamily="18" charset="0"/>
                <a:ea typeface="宋体" panose="02010600030101010101" pitchFamily="2" charset="-122"/>
              </a:rPr>
              <a:t>ax</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bx</a:t>
            </a:r>
            <a:r>
              <a:rPr lang="en-US" altLang="zh-CN" sz="2400" b="1" dirty="0">
                <a:latin typeface="Times New Roman" panose="02020603050405020304" pitchFamily="18" charset="0"/>
                <a:ea typeface="宋体" panose="02010600030101010101" pitchFamily="2" charset="-122"/>
              </a:rPr>
              <a:t> + </a:t>
            </a:r>
            <a:r>
              <a:rPr lang="en-US" altLang="zh-CN" sz="2400" b="1" i="1" dirty="0">
                <a:latin typeface="Times New Roman" panose="02020603050405020304" pitchFamily="18" charset="0"/>
                <a:ea typeface="宋体" panose="02010600030101010101" pitchFamily="2" charset="-122"/>
              </a:rPr>
              <a:t>c</a:t>
            </a:r>
            <a:endParaRPr lang="en-US" altLang="zh-CN" sz="2400" b="1" i="1" dirty="0">
              <a:latin typeface="Times New Roman" panose="02020603050405020304" pitchFamily="18" charset="0"/>
              <a:ea typeface="宋体" panose="02010600030101010101" pitchFamily="2" charset="-122"/>
            </a:endParaRPr>
          </a:p>
        </p:txBody>
      </p:sp>
      <p:sp>
        <p:nvSpPr>
          <p:cNvPr id="27665" name="Rectangle 17"/>
          <p:cNvSpPr>
            <a:spLocks noChangeArrowheads="1"/>
          </p:cNvSpPr>
          <p:nvPr/>
        </p:nvSpPr>
        <p:spPr bwMode="auto">
          <a:xfrm>
            <a:off x="6438900" y="3683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24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45074" name="Text Box 18"/>
          <p:cNvSpPr txBox="1"/>
          <p:nvPr/>
        </p:nvSpPr>
        <p:spPr>
          <a:xfrm>
            <a:off x="762000" y="139700"/>
            <a:ext cx="3810000" cy="584200"/>
          </a:xfrm>
          <a:prstGeom prst="rect">
            <a:avLst/>
          </a:prstGeom>
          <a:noFill/>
          <a:ln w="9525">
            <a:noFill/>
          </a:ln>
        </p:spPr>
        <p:txBody>
          <a:bodyPr>
            <a:spAutoFit/>
          </a:bodyPr>
          <a:p>
            <a:pPr eaLnBrk="1" hangingPunct="1">
              <a:spcBef>
                <a:spcPct val="20000"/>
              </a:spcBef>
            </a:pPr>
            <a:r>
              <a:rPr lang="zh-CN" altLang="en-US" sz="3200" b="1" dirty="0">
                <a:latin typeface="Times New Roman" panose="02020603050405020304" pitchFamily="18" charset="0"/>
                <a:ea typeface="宋体" panose="02010600030101010101" pitchFamily="2" charset="-122"/>
              </a:rPr>
              <a:t>编程举例</a:t>
            </a:r>
            <a:endParaRPr lang="zh-CN" altLang="en-US" sz="3200" b="1" dirty="0">
              <a:latin typeface="Times New Roman" panose="02020603050405020304" pitchFamily="18" charset="0"/>
              <a:ea typeface="宋体" panose="02010600030101010101" pitchFamily="2" charset="-122"/>
            </a:endParaRPr>
          </a:p>
        </p:txBody>
      </p:sp>
      <p:sp>
        <p:nvSpPr>
          <p:cNvPr id="45075" name="Text Box 19"/>
          <p:cNvSpPr txBox="1"/>
          <p:nvPr/>
        </p:nvSpPr>
        <p:spPr>
          <a:xfrm>
            <a:off x="1206500" y="2827338"/>
            <a:ext cx="595313" cy="461962"/>
          </a:xfrm>
          <a:prstGeom prst="rect">
            <a:avLst/>
          </a:prstGeom>
          <a:noFill/>
          <a:ln w="9525">
            <a:noFill/>
          </a:ln>
        </p:spPr>
        <p:txBody>
          <a:bodyPr wrap="none">
            <a:spAutoFit/>
          </a:bodyPr>
          <a:p>
            <a:pPr algn="r" eaLnBrk="1" hangingPunct="1"/>
            <a:r>
              <a:rPr lang="en-US" altLang="zh-CN" sz="2400" b="1" i="1" dirty="0">
                <a:solidFill>
                  <a:srgbClr val="7030A0"/>
                </a:solidFill>
                <a:latin typeface="Times New Roman" panose="02020603050405020304" pitchFamily="18" charset="0"/>
                <a:ea typeface="宋体" panose="02010600030101010101" pitchFamily="2" charset="-122"/>
              </a:rPr>
              <a:t>ax</a:t>
            </a:r>
            <a:r>
              <a:rPr lang="en-US" altLang="zh-CN" sz="2400" b="1" baseline="30000" dirty="0">
                <a:solidFill>
                  <a:srgbClr val="7030A0"/>
                </a:solidFill>
                <a:latin typeface="Times New Roman" panose="02020603050405020304" pitchFamily="18" charset="0"/>
                <a:ea typeface="宋体" panose="02010600030101010101" pitchFamily="2" charset="-122"/>
              </a:rPr>
              <a:t>2</a:t>
            </a:r>
            <a:endParaRPr lang="zh-CN" altLang="en-US" sz="2400" dirty="0">
              <a:solidFill>
                <a:srgbClr val="7030A0"/>
              </a:solidFill>
              <a:latin typeface="Times New Roman" panose="02020603050405020304" pitchFamily="18" charset="0"/>
              <a:ea typeface="宋体" panose="02010600030101010101" pitchFamily="2" charset="-122"/>
            </a:endParaRPr>
          </a:p>
        </p:txBody>
      </p:sp>
      <p:sp>
        <p:nvSpPr>
          <p:cNvPr id="45076" name="Text Box 20"/>
          <p:cNvSpPr txBox="1"/>
          <p:nvPr/>
        </p:nvSpPr>
        <p:spPr>
          <a:xfrm>
            <a:off x="1279525" y="4178300"/>
            <a:ext cx="492125" cy="461963"/>
          </a:xfrm>
          <a:prstGeom prst="rect">
            <a:avLst/>
          </a:prstGeom>
          <a:noFill/>
          <a:ln w="9525">
            <a:noFill/>
          </a:ln>
        </p:spPr>
        <p:txBody>
          <a:bodyPr wrap="none">
            <a:spAutoFit/>
          </a:bodyPr>
          <a:p>
            <a:pPr algn="r" eaLnBrk="1" hangingPunct="1"/>
            <a:r>
              <a:rPr lang="en-US" altLang="zh-CN" sz="2400" b="1" i="1" dirty="0">
                <a:solidFill>
                  <a:srgbClr val="7030A0"/>
                </a:solidFill>
                <a:latin typeface="Times New Roman" panose="02020603050405020304" pitchFamily="18" charset="0"/>
                <a:ea typeface="宋体" panose="02010600030101010101" pitchFamily="2" charset="-122"/>
              </a:rPr>
              <a:t>bx</a:t>
            </a:r>
            <a:endParaRPr lang="en-US" altLang="zh-CN" sz="2400" b="1" i="1" dirty="0">
              <a:solidFill>
                <a:srgbClr val="7030A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7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p:bldP spid="36875" grpId="0"/>
      <p:bldP spid="36876" grpId="0"/>
      <p:bldP spid="36877" grpId="0"/>
      <p:bldP spid="36878" grpId="0"/>
      <p:bldP spid="368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8" name="Group 2"/>
          <p:cNvGraphicFramePr>
            <a:graphicFrameLocks noGrp="1"/>
          </p:cNvGraphicFramePr>
          <p:nvPr/>
        </p:nvGraphicFramePr>
        <p:xfrm>
          <a:off x="381000" y="846138"/>
          <a:ext cx="8439150" cy="5491166"/>
        </p:xfrm>
        <a:graphic>
          <a:graphicData uri="http://schemas.openxmlformats.org/drawingml/2006/table">
            <a:tbl>
              <a:tblPr/>
              <a:tblGrid>
                <a:gridCol w="1442304"/>
                <a:gridCol w="1443895"/>
                <a:gridCol w="2019544"/>
                <a:gridCol w="3533407"/>
              </a:tblGrid>
              <a:tr h="365796">
                <a:tc row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主存单元的地址（十）</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指令</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注释</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485">
                <a:tc v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操作码</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地址码</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0000001000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取数</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至</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485">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000100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0000001001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乘</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a</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ax</a:t>
                      </a:r>
                      <a:r>
                        <a:rPr kumimoji="0" lang="en-US" altLang="zh-CN" sz="7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0000001010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加</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b</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b</a:t>
                      </a:r>
                      <a:r>
                        <a:rPr kumimoji="0" lang="en-US" altLang="zh-CN" sz="7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000100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0000001000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乘</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0000001011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加</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2</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en-US" altLang="zh-CN" sz="7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ACC</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5</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0000001100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将</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2</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en-US" altLang="zh-CN" sz="7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存于主存单元</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000101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0000001100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打印</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000110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停机</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8</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endPar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12</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存放结果</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72" name="Rectangle 76"/>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28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46157" name="Text Box 77"/>
          <p:cNvSpPr txBox="1"/>
          <p:nvPr/>
        </p:nvSpPr>
        <p:spPr>
          <a:xfrm>
            <a:off x="468313" y="341313"/>
            <a:ext cx="4305300" cy="460375"/>
          </a:xfrm>
          <a:prstGeom prst="rect">
            <a:avLst/>
          </a:prstGeom>
          <a:noFill/>
          <a:ln w="9525">
            <a:noFill/>
          </a:ln>
        </p:spPr>
        <p:txBody>
          <a:bodyPr wrap="none">
            <a:spAutoFit/>
          </a:bodyPr>
          <a:p>
            <a:pPr eaLnBrk="1" hangingPunct="1">
              <a:spcBef>
                <a:spcPct val="20000"/>
              </a:spcBef>
            </a:pPr>
            <a:r>
              <a:rPr lang="zh-CN" altLang="en-US" sz="2400" b="1" dirty="0">
                <a:solidFill>
                  <a:srgbClr val="0000FF"/>
                </a:solidFill>
                <a:latin typeface="Times New Roman" panose="02020603050405020304" pitchFamily="18" charset="0"/>
                <a:ea typeface="宋体" panose="02010600030101010101" pitchFamily="2" charset="-122"/>
              </a:rPr>
              <a:t>计算 </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ax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b</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c  </a:t>
            </a:r>
            <a:r>
              <a:rPr lang="zh-CN" altLang="en-US" sz="2400" b="1" dirty="0">
                <a:solidFill>
                  <a:srgbClr val="0000FF"/>
                </a:solidFill>
                <a:latin typeface="Times New Roman" panose="02020603050405020304" pitchFamily="18" charset="0"/>
                <a:ea typeface="宋体" panose="02010600030101010101" pitchFamily="2" charset="-122"/>
              </a:rPr>
              <a:t>程序清单</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46158" name="文本框 1"/>
          <p:cNvSpPr txBox="1"/>
          <p:nvPr/>
        </p:nvSpPr>
        <p:spPr>
          <a:xfrm>
            <a:off x="17463" y="1628775"/>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取数指令</a:t>
            </a:r>
            <a:endParaRPr lang="zh-CN" altLang="en-US" sz="1400" dirty="0">
              <a:latin typeface="Times New Roman" panose="02020603050405020304" pitchFamily="18" charset="0"/>
              <a:ea typeface="宋体" panose="02010600030101010101" pitchFamily="2" charset="-122"/>
            </a:endParaRPr>
          </a:p>
        </p:txBody>
      </p:sp>
      <p:sp>
        <p:nvSpPr>
          <p:cNvPr id="46159" name="文本框 5"/>
          <p:cNvSpPr txBox="1"/>
          <p:nvPr/>
        </p:nvSpPr>
        <p:spPr>
          <a:xfrm>
            <a:off x="38100" y="1981200"/>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乘法指令</a:t>
            </a:r>
            <a:endParaRPr lang="zh-CN" altLang="en-US" sz="1400" dirty="0">
              <a:latin typeface="Times New Roman" panose="02020603050405020304" pitchFamily="18" charset="0"/>
              <a:ea typeface="宋体" panose="02010600030101010101" pitchFamily="2" charset="-122"/>
            </a:endParaRPr>
          </a:p>
        </p:txBody>
      </p:sp>
      <p:sp>
        <p:nvSpPr>
          <p:cNvPr id="46160" name="文本框 6"/>
          <p:cNvSpPr txBox="1"/>
          <p:nvPr/>
        </p:nvSpPr>
        <p:spPr>
          <a:xfrm>
            <a:off x="38100" y="2363788"/>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加法指令</a:t>
            </a:r>
            <a:endParaRPr lang="zh-CN" altLang="en-US" sz="1400" dirty="0">
              <a:latin typeface="Times New Roman" panose="02020603050405020304" pitchFamily="18" charset="0"/>
              <a:ea typeface="宋体" panose="02010600030101010101" pitchFamily="2" charset="-122"/>
            </a:endParaRPr>
          </a:p>
        </p:txBody>
      </p:sp>
      <p:sp>
        <p:nvSpPr>
          <p:cNvPr id="46161" name="文本框 7"/>
          <p:cNvSpPr txBox="1"/>
          <p:nvPr/>
        </p:nvSpPr>
        <p:spPr>
          <a:xfrm>
            <a:off x="31750" y="2701925"/>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乘法指令</a:t>
            </a:r>
            <a:endParaRPr lang="zh-CN" altLang="en-US" sz="1400" dirty="0">
              <a:latin typeface="Times New Roman" panose="02020603050405020304" pitchFamily="18" charset="0"/>
              <a:ea typeface="宋体" panose="02010600030101010101" pitchFamily="2" charset="-122"/>
            </a:endParaRPr>
          </a:p>
        </p:txBody>
      </p:sp>
      <p:sp>
        <p:nvSpPr>
          <p:cNvPr id="46162" name="文本框 8"/>
          <p:cNvSpPr txBox="1"/>
          <p:nvPr/>
        </p:nvSpPr>
        <p:spPr>
          <a:xfrm>
            <a:off x="23813" y="3071813"/>
            <a:ext cx="903287"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加法指令</a:t>
            </a:r>
            <a:endParaRPr lang="zh-CN" altLang="en-US" sz="1400" dirty="0">
              <a:latin typeface="Times New Roman" panose="02020603050405020304" pitchFamily="18" charset="0"/>
              <a:ea typeface="宋体" panose="02010600030101010101" pitchFamily="2" charset="-122"/>
            </a:endParaRPr>
          </a:p>
        </p:txBody>
      </p:sp>
      <p:sp>
        <p:nvSpPr>
          <p:cNvPr id="46163" name="文本框 9"/>
          <p:cNvSpPr txBox="1"/>
          <p:nvPr/>
        </p:nvSpPr>
        <p:spPr>
          <a:xfrm>
            <a:off x="23813" y="3436938"/>
            <a:ext cx="903287"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存数指令</a:t>
            </a:r>
            <a:endParaRPr lang="zh-CN" altLang="en-US"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out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
          <p:cNvSpPr txBox="1"/>
          <p:nvPr/>
        </p:nvSpPr>
        <p:spPr>
          <a:xfrm>
            <a:off x="1619250" y="836613"/>
            <a:ext cx="5146675" cy="646112"/>
          </a:xfrm>
          <a:prstGeom prst="rect">
            <a:avLst/>
          </a:prstGeom>
          <a:noFill/>
          <a:ln w="9525">
            <a:noFill/>
          </a:ln>
        </p:spPr>
        <p:txBody>
          <a:bodyPr wrap="none">
            <a:spAutoFit/>
          </a:bodyPr>
          <a:p>
            <a:pPr eaLnBrk="1" hangingPunct="1"/>
            <a:r>
              <a:rPr lang="zh-CN" altLang="en-US" sz="3600" b="1" dirty="0">
                <a:solidFill>
                  <a:srgbClr val="0000FF"/>
                </a:solidFill>
                <a:latin typeface="Times New Roman" panose="02020603050405020304" pitchFamily="18" charset="0"/>
                <a:ea typeface="宋体" panose="02010600030101010101" pitchFamily="2" charset="-122"/>
              </a:rPr>
              <a:t>第一章   计算机系统概述</a:t>
            </a:r>
            <a:endParaRPr lang="zh-CN" altLang="en-US" sz="3600" b="1" dirty="0">
              <a:solidFill>
                <a:srgbClr val="0000FF"/>
              </a:solidFill>
              <a:latin typeface="Times New Roman" panose="02020603050405020304" pitchFamily="18" charset="0"/>
              <a:ea typeface="宋体" panose="02010600030101010101" pitchFamily="2" charset="-122"/>
            </a:endParaRPr>
          </a:p>
        </p:txBody>
      </p:sp>
      <p:sp>
        <p:nvSpPr>
          <p:cNvPr id="18435" name="文本框 2"/>
          <p:cNvSpPr txBox="1"/>
          <p:nvPr/>
        </p:nvSpPr>
        <p:spPr>
          <a:xfrm>
            <a:off x="219075" y="2636838"/>
            <a:ext cx="8524875" cy="3786187"/>
          </a:xfrm>
          <a:prstGeom prst="rect">
            <a:avLst/>
          </a:prstGeom>
          <a:noFill/>
          <a:ln w="9525">
            <a:noFill/>
          </a:ln>
        </p:spPr>
        <p:txBody>
          <a:bodyPr wrap="none">
            <a:spAutoFit/>
          </a:bodyPr>
          <a:p>
            <a:pPr eaLnBrk="1" hangingPunct="1">
              <a:lnSpc>
                <a:spcPct val="150000"/>
              </a:lnSpc>
            </a:pPr>
            <a:r>
              <a:rPr lang="zh-CN" altLang="en-US" sz="3200" b="1" dirty="0">
                <a:latin typeface="Times New Roman" panose="02020603050405020304" pitchFamily="18" charset="0"/>
                <a:ea typeface="宋体" panose="02010600030101010101" pitchFamily="2" charset="-122"/>
              </a:rPr>
              <a:t>教学目标：</a:t>
            </a:r>
            <a:endParaRPr lang="en-US" altLang="zh-CN" sz="3200" b="1" dirty="0">
              <a:latin typeface="Times New Roman" panose="02020603050405020304" pitchFamily="18" charset="0"/>
              <a:ea typeface="宋体" panose="02010600030101010101" pitchFamily="2" charset="-122"/>
            </a:endParaRPr>
          </a:p>
          <a:p>
            <a:pPr eaLnBrk="1" hangingPunct="1">
              <a:lnSpc>
                <a:spcPct val="150000"/>
              </a:lnSpc>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1</a:t>
            </a:r>
            <a:r>
              <a:rPr lang="zh-CN" altLang="en-US" sz="3200" b="1" dirty="0">
                <a:latin typeface="Times New Roman" panose="02020603050405020304" pitchFamily="18" charset="0"/>
                <a:ea typeface="宋体" panose="02010600030101010101" pitchFamily="2" charset="-122"/>
              </a:rPr>
              <a:t>）了解计算机的基本组成、主要技术指标</a:t>
            </a:r>
            <a:endParaRPr lang="en-US" altLang="zh-CN" sz="3200" b="1" dirty="0">
              <a:latin typeface="Times New Roman" panose="02020603050405020304" pitchFamily="18" charset="0"/>
              <a:ea typeface="宋体" panose="02010600030101010101" pitchFamily="2" charset="-122"/>
            </a:endParaRPr>
          </a:p>
          <a:p>
            <a:pPr eaLnBrk="1" hangingPunct="1">
              <a:lnSpc>
                <a:spcPct val="150000"/>
              </a:lnSpc>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2</a:t>
            </a:r>
            <a:r>
              <a:rPr lang="zh-CN" altLang="en-US" sz="3200" b="1" dirty="0">
                <a:latin typeface="Times New Roman" panose="02020603050405020304" pitchFamily="18" charset="0"/>
                <a:ea typeface="宋体" panose="02010600030101010101" pitchFamily="2" charset="-122"/>
              </a:rPr>
              <a:t>）理解冯诺依曼的两种体系结构特点</a:t>
            </a:r>
            <a:endParaRPr lang="en-US" altLang="zh-CN" sz="3200" b="1" dirty="0">
              <a:latin typeface="Times New Roman" panose="02020603050405020304" pitchFamily="18" charset="0"/>
              <a:ea typeface="宋体" panose="02010600030101010101" pitchFamily="2" charset="-122"/>
            </a:endParaRPr>
          </a:p>
          <a:p>
            <a:pPr eaLnBrk="1" hangingPunct="1">
              <a:lnSpc>
                <a:spcPct val="150000"/>
              </a:lnSpc>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3</a:t>
            </a:r>
            <a:r>
              <a:rPr lang="zh-CN" altLang="en-US" sz="3200" b="1" dirty="0">
                <a:latin typeface="Times New Roman" panose="02020603050405020304" pitchFamily="18" charset="0"/>
                <a:ea typeface="宋体" panose="02010600030101010101" pitchFamily="2" charset="-122"/>
              </a:rPr>
              <a:t>）理解计算机系统层次的划分方法及</a:t>
            </a:r>
            <a:endParaRPr lang="en-US" altLang="zh-CN" sz="3200" b="1" dirty="0">
              <a:latin typeface="Times New Roman" panose="02020603050405020304" pitchFamily="18" charset="0"/>
              <a:ea typeface="宋体" panose="02010600030101010101" pitchFamily="2" charset="-122"/>
            </a:endParaRPr>
          </a:p>
          <a:p>
            <a:pPr eaLnBrk="1" hangingPunct="1">
              <a:lnSpc>
                <a:spcPct val="150000"/>
              </a:lnSpc>
            </a:pPr>
            <a:r>
              <a:rPr lang="en-US" altLang="zh-CN" sz="3200" b="1" dirty="0">
                <a:latin typeface="Times New Roman" panose="02020603050405020304" pitchFamily="18" charset="0"/>
                <a:ea typeface="宋体" panose="02010600030101010101" pitchFamily="2" charset="-122"/>
              </a:rPr>
              <a:t>             </a:t>
            </a:r>
            <a:r>
              <a:rPr lang="zh-CN" altLang="en-US" sz="3200" b="1" dirty="0">
                <a:latin typeface="Times New Roman" panose="02020603050405020304" pitchFamily="18" charset="0"/>
                <a:ea typeface="宋体" panose="02010600030101010101" pitchFamily="2" charset="-122"/>
              </a:rPr>
              <a:t>各个层次在计算机系统中的作用</a:t>
            </a:r>
            <a:endParaRPr lang="zh-CN" altLang="en-US" sz="3200" b="1" dirty="0">
              <a:latin typeface="Times New Roman" panose="02020603050405020304" pitchFamily="18" charset="0"/>
              <a:ea typeface="宋体" panose="02010600030101010101" pitchFamily="2" charset="-122"/>
            </a:endParaRPr>
          </a:p>
        </p:txBody>
      </p:sp>
      <p:sp>
        <p:nvSpPr>
          <p:cNvPr id="18436" name="文本框 1"/>
          <p:cNvSpPr txBox="1"/>
          <p:nvPr/>
        </p:nvSpPr>
        <p:spPr>
          <a:xfrm>
            <a:off x="3492500" y="1851025"/>
            <a:ext cx="2236788" cy="584200"/>
          </a:xfrm>
          <a:prstGeom prst="rect">
            <a:avLst/>
          </a:prstGeom>
          <a:noFill/>
          <a:ln w="9525">
            <a:noFill/>
          </a:ln>
        </p:spPr>
        <p:txBody>
          <a:bodyPr wrap="none">
            <a:spAutoFit/>
          </a:bodyPr>
          <a:p>
            <a:pPr eaLnBrk="1" hangingPunct="1"/>
            <a:r>
              <a:rPr lang="zh-CN" altLang="en-US" sz="3200" b="1" dirty="0">
                <a:latin typeface="Times New Roman" panose="02020603050405020304" pitchFamily="18" charset="0"/>
                <a:ea typeface="宋体" panose="02010600030101010101" pitchFamily="2" charset="-122"/>
              </a:rPr>
              <a:t>教学单元一</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p:nvPr/>
        </p:nvSpPr>
        <p:spPr>
          <a:xfrm>
            <a:off x="2879725" y="1989138"/>
            <a:ext cx="1404938" cy="400050"/>
          </a:xfrm>
          <a:prstGeom prst="rect">
            <a:avLst/>
          </a:prstGeom>
          <a:noFill/>
          <a:ln w="9525">
            <a:noFill/>
          </a:ln>
        </p:spPr>
        <p:txBody>
          <a:bodyPr>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  存储体</a:t>
            </a:r>
            <a:endParaRPr lang="zh-CN" altLang="en-US" sz="2000" b="1" dirty="0">
              <a:latin typeface="宋体" panose="02010600030101010101" pitchFamily="2" charset="-122"/>
              <a:ea typeface="宋体" panose="02010600030101010101" pitchFamily="2" charset="-122"/>
            </a:endParaRPr>
          </a:p>
        </p:txBody>
      </p:sp>
      <p:sp>
        <p:nvSpPr>
          <p:cNvPr id="47107" name="Text Box 3"/>
          <p:cNvSpPr txBox="1"/>
          <p:nvPr/>
        </p:nvSpPr>
        <p:spPr>
          <a:xfrm>
            <a:off x="3124200" y="2598738"/>
            <a:ext cx="1160463" cy="400050"/>
          </a:xfrm>
          <a:prstGeom prst="rect">
            <a:avLst/>
          </a:prstGeom>
          <a:noFill/>
          <a:ln w="9525">
            <a:noFill/>
          </a:ln>
        </p:spPr>
        <p:txBody>
          <a:bodyPr>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宿舍楼</a:t>
            </a:r>
            <a:endParaRPr lang="zh-CN" altLang="en-US" sz="2000" b="1" dirty="0">
              <a:latin typeface="宋体" panose="02010600030101010101" pitchFamily="2" charset="-122"/>
              <a:ea typeface="宋体" panose="02010600030101010101" pitchFamily="2" charset="-122"/>
            </a:endParaRPr>
          </a:p>
        </p:txBody>
      </p:sp>
      <p:sp>
        <p:nvSpPr>
          <p:cNvPr id="47108" name="Text Box 4"/>
          <p:cNvSpPr txBox="1"/>
          <p:nvPr/>
        </p:nvSpPr>
        <p:spPr>
          <a:xfrm>
            <a:off x="2971800" y="3259138"/>
            <a:ext cx="5789613" cy="400050"/>
          </a:xfrm>
          <a:prstGeom prst="rect">
            <a:avLst/>
          </a:prstGeom>
          <a:noFill/>
          <a:ln w="9525">
            <a:noFill/>
          </a:ln>
        </p:spPr>
        <p:txBody>
          <a:bodyPr>
            <a:spAutoFit/>
          </a:bodyPr>
          <a:p>
            <a:pPr eaLnBrk="1" hangingPunct="1">
              <a:spcBef>
                <a:spcPct val="20000"/>
              </a:spcBef>
            </a:pPr>
            <a:r>
              <a:rPr lang="zh-CN" altLang="en-US" sz="2000" b="1" dirty="0">
                <a:solidFill>
                  <a:srgbClr val="0000FF"/>
                </a:solidFill>
                <a:latin typeface="宋体" panose="02010600030101010101" pitchFamily="2" charset="-122"/>
                <a:ea typeface="宋体" panose="02010600030101010101" pitchFamily="2" charset="-122"/>
              </a:rPr>
              <a:t>存储单元</a:t>
            </a:r>
            <a:r>
              <a:rPr lang="zh-CN" altLang="en-US" sz="2000" b="1" dirty="0">
                <a:solidFill>
                  <a:schemeClr val="folHlink"/>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用于存放一串二进制代码</a:t>
            </a:r>
            <a:endParaRPr lang="zh-CN" altLang="en-US" sz="2000" b="1" dirty="0">
              <a:latin typeface="宋体" panose="02010600030101010101" pitchFamily="2" charset="-122"/>
              <a:ea typeface="宋体" panose="02010600030101010101" pitchFamily="2" charset="-122"/>
            </a:endParaRPr>
          </a:p>
        </p:txBody>
      </p:sp>
      <p:sp>
        <p:nvSpPr>
          <p:cNvPr id="47109" name="Text Box 5"/>
          <p:cNvSpPr txBox="1"/>
          <p:nvPr/>
        </p:nvSpPr>
        <p:spPr>
          <a:xfrm>
            <a:off x="2971800" y="3963988"/>
            <a:ext cx="6975475" cy="400050"/>
          </a:xfrm>
          <a:prstGeom prst="rect">
            <a:avLst/>
          </a:prstGeom>
          <a:noFill/>
          <a:ln w="9525">
            <a:noFill/>
          </a:ln>
        </p:spPr>
        <p:txBody>
          <a:bodyPr>
            <a:spAutoFit/>
          </a:bodyPr>
          <a:p>
            <a:pPr eaLnBrk="1" hangingPunct="1">
              <a:spcBef>
                <a:spcPct val="20000"/>
              </a:spcBef>
            </a:pPr>
            <a:r>
              <a:rPr lang="zh-CN" altLang="en-US" sz="2000" b="1" dirty="0">
                <a:solidFill>
                  <a:srgbClr val="0000FF"/>
                </a:solidFill>
                <a:latin typeface="宋体" panose="02010600030101010101" pitchFamily="2" charset="-122"/>
                <a:ea typeface="宋体" panose="02010600030101010101" pitchFamily="2" charset="-122"/>
              </a:rPr>
              <a:t>存储</a:t>
            </a:r>
            <a:r>
              <a:rPr lang="zh-CN" altLang="en-US" sz="2000" b="1" dirty="0">
                <a:solidFill>
                  <a:srgbClr val="FF0000"/>
                </a:solidFill>
                <a:latin typeface="宋体" panose="02010600030101010101" pitchFamily="2" charset="-122"/>
                <a:ea typeface="宋体" panose="02010600030101010101" pitchFamily="2" charset="-122"/>
              </a:rPr>
              <a:t>字 </a:t>
            </a:r>
            <a:r>
              <a:rPr lang="zh-CN" altLang="en-US" sz="2000" b="1" dirty="0">
                <a:solidFill>
                  <a:schemeClr val="folHlink"/>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存储单元中二进制代码的组合</a:t>
            </a:r>
            <a:endParaRPr lang="zh-CN" altLang="en-US" sz="2000" b="1" dirty="0">
              <a:latin typeface="宋体" panose="02010600030101010101" pitchFamily="2" charset="-122"/>
              <a:ea typeface="宋体" panose="02010600030101010101" pitchFamily="2" charset="-122"/>
            </a:endParaRPr>
          </a:p>
        </p:txBody>
      </p:sp>
      <p:sp>
        <p:nvSpPr>
          <p:cNvPr id="47110" name="Text Box 6"/>
          <p:cNvSpPr txBox="1"/>
          <p:nvPr/>
        </p:nvSpPr>
        <p:spPr>
          <a:xfrm>
            <a:off x="2971800" y="4668838"/>
            <a:ext cx="6629400" cy="400050"/>
          </a:xfrm>
          <a:prstGeom prst="rect">
            <a:avLst/>
          </a:prstGeom>
          <a:noFill/>
          <a:ln w="9525">
            <a:noFill/>
          </a:ln>
        </p:spPr>
        <p:txBody>
          <a:bodyPr>
            <a:spAutoFit/>
          </a:bodyPr>
          <a:p>
            <a:pPr eaLnBrk="1" hangingPunct="1">
              <a:spcBef>
                <a:spcPct val="20000"/>
              </a:spcBef>
            </a:pPr>
            <a:r>
              <a:rPr lang="zh-CN" altLang="en-US" sz="2000" b="1" dirty="0">
                <a:solidFill>
                  <a:srgbClr val="0000FF"/>
                </a:solidFill>
                <a:latin typeface="宋体" panose="02010600030101010101" pitchFamily="2" charset="-122"/>
                <a:ea typeface="宋体" panose="02010600030101010101" pitchFamily="2" charset="-122"/>
              </a:rPr>
              <a:t>存储字长</a:t>
            </a:r>
            <a:r>
              <a:rPr lang="zh-CN" altLang="en-US" sz="2000" b="1" dirty="0">
                <a:solidFill>
                  <a:schemeClr val="folHlink"/>
                </a:solidFill>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存储单元中二进制代码的位数  （固定？）</a:t>
            </a:r>
            <a:endParaRPr lang="zh-CN" altLang="en-US" sz="2000" b="1" dirty="0">
              <a:latin typeface="宋体" panose="02010600030101010101" pitchFamily="2" charset="-122"/>
              <a:ea typeface="宋体" panose="02010600030101010101" pitchFamily="2" charset="-122"/>
            </a:endParaRPr>
          </a:p>
        </p:txBody>
      </p:sp>
      <p:sp>
        <p:nvSpPr>
          <p:cNvPr id="47111" name="Text Box 7"/>
          <p:cNvSpPr txBox="1"/>
          <p:nvPr/>
        </p:nvSpPr>
        <p:spPr>
          <a:xfrm>
            <a:off x="4613275" y="5373688"/>
            <a:ext cx="4835525" cy="400050"/>
          </a:xfrm>
          <a:prstGeom prst="rect">
            <a:avLst/>
          </a:prstGeom>
          <a:noFill/>
          <a:ln w="9525">
            <a:noFill/>
          </a:ln>
        </p:spPr>
        <p:txBody>
          <a:bodyPr>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每个存储单元赋予一个地址号</a:t>
            </a:r>
            <a:r>
              <a:rPr lang="zh-CN" altLang="en-US" b="1" dirty="0">
                <a:latin typeface="宋体" panose="02010600030101010101" pitchFamily="2" charset="-122"/>
                <a:ea typeface="宋体" panose="02010600030101010101" pitchFamily="2" charset="-122"/>
              </a:rPr>
              <a:t>（寝室号）</a:t>
            </a:r>
            <a:endParaRPr lang="zh-CN" altLang="en-US" b="1" dirty="0">
              <a:latin typeface="宋体" panose="02010600030101010101" pitchFamily="2" charset="-122"/>
              <a:ea typeface="宋体" panose="02010600030101010101" pitchFamily="2" charset="-122"/>
            </a:endParaRPr>
          </a:p>
        </p:txBody>
      </p:sp>
      <p:sp>
        <p:nvSpPr>
          <p:cNvPr id="47112" name="Text Box 8"/>
          <p:cNvSpPr txBox="1"/>
          <p:nvPr/>
        </p:nvSpPr>
        <p:spPr>
          <a:xfrm>
            <a:off x="2971800" y="5373688"/>
            <a:ext cx="2682875" cy="400050"/>
          </a:xfrm>
          <a:prstGeom prst="rect">
            <a:avLst/>
          </a:prstGeom>
          <a:noFill/>
          <a:ln w="9525">
            <a:noFill/>
          </a:ln>
        </p:spPr>
        <p:txBody>
          <a:bodyPr>
            <a:spAutoFit/>
          </a:bodyPr>
          <a:p>
            <a:pPr eaLnBrk="1" hangingPunct="1">
              <a:spcBef>
                <a:spcPct val="20000"/>
              </a:spcBef>
            </a:pPr>
            <a:r>
              <a:rPr lang="zh-CN" altLang="en-US" sz="2000" b="1" dirty="0">
                <a:solidFill>
                  <a:srgbClr val="0000FF"/>
                </a:solidFill>
                <a:latin typeface="宋体" panose="02010600030101010101" pitchFamily="2" charset="-122"/>
                <a:ea typeface="宋体" panose="02010600030101010101" pitchFamily="2" charset="-122"/>
              </a:rPr>
              <a:t>按地址寻访</a:t>
            </a:r>
            <a:endParaRPr lang="zh-CN" altLang="en-US" sz="2000" b="1" dirty="0">
              <a:solidFill>
                <a:srgbClr val="0000FF"/>
              </a:solidFill>
              <a:latin typeface="宋体" panose="02010600030101010101" pitchFamily="2" charset="-122"/>
              <a:ea typeface="宋体" panose="02010600030101010101" pitchFamily="2" charset="-122"/>
            </a:endParaRPr>
          </a:p>
        </p:txBody>
      </p:sp>
      <p:sp>
        <p:nvSpPr>
          <p:cNvPr id="47113" name="Text Box 9"/>
          <p:cNvSpPr txBox="1"/>
          <p:nvPr/>
        </p:nvSpPr>
        <p:spPr>
          <a:xfrm>
            <a:off x="4098925" y="1990725"/>
            <a:ext cx="2268538" cy="400050"/>
          </a:xfrm>
          <a:prstGeom prst="rect">
            <a:avLst/>
          </a:prstGeom>
          <a:noFill/>
          <a:ln w="9525">
            <a:noFill/>
          </a:ln>
        </p:spPr>
        <p:txBody>
          <a:bodyPr>
            <a:spAutoFit/>
          </a:bodyPr>
          <a:p>
            <a:pPr eaLnBrk="1" hangingPunct="1">
              <a:spcBef>
                <a:spcPct val="20000"/>
              </a:spcBef>
            </a:pPr>
            <a:r>
              <a:rPr lang="en-US" altLang="zh-CN" sz="2000" b="1" dirty="0">
                <a:latin typeface="Times New Roman" panose="02020603050405020304" pitchFamily="18" charset="0"/>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存储单元</a:t>
            </a:r>
            <a:endParaRPr lang="zh-CN" altLang="en-US" sz="2000" b="1" dirty="0">
              <a:latin typeface="宋体" panose="02010600030101010101" pitchFamily="2" charset="-122"/>
              <a:ea typeface="宋体" panose="02010600030101010101" pitchFamily="2" charset="-122"/>
            </a:endParaRPr>
          </a:p>
        </p:txBody>
      </p:sp>
      <p:sp>
        <p:nvSpPr>
          <p:cNvPr id="47114" name="Text Box 10"/>
          <p:cNvSpPr txBox="1"/>
          <p:nvPr/>
        </p:nvSpPr>
        <p:spPr>
          <a:xfrm>
            <a:off x="5651500" y="1974850"/>
            <a:ext cx="2247900" cy="400050"/>
          </a:xfrm>
          <a:prstGeom prst="rect">
            <a:avLst/>
          </a:prstGeom>
          <a:noFill/>
          <a:ln w="9525">
            <a:noFill/>
          </a:ln>
        </p:spPr>
        <p:txBody>
          <a:bodyPr>
            <a:spAutoFit/>
          </a:bodyPr>
          <a:p>
            <a:pPr eaLnBrk="1" hangingPunct="1">
              <a:spcBef>
                <a:spcPct val="20000"/>
              </a:spcBef>
            </a:pPr>
            <a:r>
              <a:rPr lang="en-US" altLang="zh-CN" sz="2000" b="1" dirty="0">
                <a:latin typeface="Times New Roman" panose="02020603050405020304" pitchFamily="18" charset="0"/>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存储元件</a:t>
            </a:r>
            <a:r>
              <a:rPr lang="zh-CN" altLang="en-US" sz="1200" b="1" dirty="0">
                <a:latin typeface="宋体" panose="02010600030101010101" pitchFamily="2" charset="-122"/>
                <a:ea typeface="宋体" panose="02010600030101010101" pitchFamily="2" charset="-122"/>
              </a:rPr>
              <a:t>（基元、元）</a:t>
            </a:r>
            <a:endParaRPr lang="zh-CN" altLang="en-US" sz="2000" b="1" dirty="0">
              <a:latin typeface="宋体" panose="02010600030101010101" pitchFamily="2" charset="-122"/>
              <a:ea typeface="宋体" panose="02010600030101010101" pitchFamily="2" charset="-122"/>
            </a:endParaRPr>
          </a:p>
        </p:txBody>
      </p:sp>
      <p:sp>
        <p:nvSpPr>
          <p:cNvPr id="47115" name="Text Box 11"/>
          <p:cNvSpPr txBox="1"/>
          <p:nvPr/>
        </p:nvSpPr>
        <p:spPr>
          <a:xfrm>
            <a:off x="7535863" y="1995488"/>
            <a:ext cx="1263650" cy="400050"/>
          </a:xfrm>
          <a:prstGeom prst="rect">
            <a:avLst/>
          </a:prstGeom>
          <a:noFill/>
          <a:ln w="9525">
            <a:noFill/>
          </a:ln>
        </p:spPr>
        <p:txBody>
          <a:bodyPr>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0/1</a:t>
            </a:r>
            <a:r>
              <a:rPr lang="zh-CN" altLang="en-US"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p:txBody>
      </p:sp>
      <p:sp>
        <p:nvSpPr>
          <p:cNvPr id="47116" name="Text Box 12"/>
          <p:cNvSpPr txBox="1"/>
          <p:nvPr/>
        </p:nvSpPr>
        <p:spPr>
          <a:xfrm>
            <a:off x="4103688" y="2598738"/>
            <a:ext cx="1692275" cy="400050"/>
          </a:xfrm>
          <a:prstGeom prst="rect">
            <a:avLst/>
          </a:prstGeom>
          <a:noFill/>
          <a:ln w="9525">
            <a:noFill/>
          </a:ln>
        </p:spPr>
        <p:txBody>
          <a:bodyPr>
            <a:spAutoFit/>
          </a:bodyPr>
          <a:p>
            <a:pPr eaLnBrk="1" hangingPunct="1">
              <a:spcBef>
                <a:spcPct val="20000"/>
              </a:spcBef>
            </a:pPr>
            <a:r>
              <a:rPr lang="en-US" altLang="zh-CN" sz="2000" b="1" dirty="0">
                <a:latin typeface="Times New Roman" panose="02020603050405020304" pitchFamily="18" charset="0"/>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寝室</a:t>
            </a:r>
            <a:endParaRPr lang="zh-CN" altLang="en-US" sz="2000" b="1" dirty="0">
              <a:latin typeface="宋体" panose="02010600030101010101" pitchFamily="2" charset="-122"/>
              <a:ea typeface="宋体" panose="02010600030101010101" pitchFamily="2" charset="-122"/>
            </a:endParaRPr>
          </a:p>
        </p:txBody>
      </p:sp>
      <p:sp>
        <p:nvSpPr>
          <p:cNvPr id="47117" name="Text Box 13"/>
          <p:cNvSpPr txBox="1"/>
          <p:nvPr/>
        </p:nvSpPr>
        <p:spPr>
          <a:xfrm>
            <a:off x="5651500" y="2562225"/>
            <a:ext cx="1700213" cy="400050"/>
          </a:xfrm>
          <a:prstGeom prst="rect">
            <a:avLst/>
          </a:prstGeom>
          <a:noFill/>
          <a:ln w="9525">
            <a:noFill/>
          </a:ln>
        </p:spPr>
        <p:txBody>
          <a:bodyPr>
            <a:spAutoFit/>
          </a:bodyPr>
          <a:p>
            <a:pPr eaLnBrk="1" hangingPunct="1">
              <a:spcBef>
                <a:spcPct val="20000"/>
              </a:spcBef>
            </a:pPr>
            <a:r>
              <a:rPr lang="en-US" altLang="zh-CN" sz="2000" b="1" dirty="0">
                <a:latin typeface="Times New Roman" panose="02020603050405020304" pitchFamily="18" charset="0"/>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床位</a:t>
            </a:r>
            <a:endParaRPr lang="zh-CN" altLang="en-US" sz="2000" b="1" dirty="0">
              <a:latin typeface="宋体" panose="02010600030101010101" pitchFamily="2" charset="-122"/>
              <a:ea typeface="宋体" panose="02010600030101010101" pitchFamily="2" charset="-122"/>
            </a:endParaRPr>
          </a:p>
        </p:txBody>
      </p:sp>
      <p:sp>
        <p:nvSpPr>
          <p:cNvPr id="47118" name="Text Box 14"/>
          <p:cNvSpPr txBox="1"/>
          <p:nvPr/>
        </p:nvSpPr>
        <p:spPr>
          <a:xfrm>
            <a:off x="6813550" y="2587625"/>
            <a:ext cx="2247900" cy="369888"/>
          </a:xfrm>
          <a:prstGeom prst="rect">
            <a:avLst/>
          </a:prstGeom>
          <a:noFill/>
          <a:ln w="9525">
            <a:noFill/>
          </a:ln>
        </p:spPr>
        <p:txBody>
          <a:bodyPr>
            <a:spAutoFit/>
          </a:bodyPr>
          <a:p>
            <a:pPr eaLnBrk="1" hangingPunct="1">
              <a:spcBef>
                <a:spcPct val="20000"/>
              </a:spcBef>
            </a:pPr>
            <a:r>
              <a:rPr lang="zh-CN" altLang="en-US" b="1" dirty="0">
                <a:latin typeface="宋体" panose="02010600030101010101" pitchFamily="2" charset="-122"/>
                <a:ea typeface="宋体" panose="02010600030101010101" pitchFamily="2" charset="-122"/>
              </a:rPr>
              <a:t>（无人</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有人）</a:t>
            </a:r>
            <a:endParaRPr lang="zh-CN" altLang="en-US" b="1" dirty="0">
              <a:latin typeface="宋体" panose="02010600030101010101" pitchFamily="2" charset="-122"/>
              <a:ea typeface="宋体" panose="02010600030101010101" pitchFamily="2" charset="-122"/>
            </a:endParaRPr>
          </a:p>
        </p:txBody>
      </p:sp>
      <p:sp>
        <p:nvSpPr>
          <p:cNvPr id="47119" name="Text Box 15"/>
          <p:cNvSpPr txBox="1"/>
          <p:nvPr/>
        </p:nvSpPr>
        <p:spPr>
          <a:xfrm>
            <a:off x="749300" y="1223963"/>
            <a:ext cx="6226175" cy="579437"/>
          </a:xfrm>
          <a:prstGeom prst="rect">
            <a:avLst/>
          </a:prstGeom>
          <a:noFill/>
          <a:ln w="9525">
            <a:noFill/>
          </a:ln>
        </p:spPr>
        <p:txBody>
          <a:bodyPr>
            <a:spAutoFit/>
          </a:bodyPr>
          <a:p>
            <a:pP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1</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存储器的基本组成</a:t>
            </a:r>
            <a:endParaRPr lang="zh-CN" altLang="en-US" sz="3200" b="1" dirty="0">
              <a:latin typeface="宋体" panose="02010600030101010101" pitchFamily="2" charset="-122"/>
              <a:ea typeface="宋体" panose="02010600030101010101" pitchFamily="2" charset="-122"/>
            </a:endParaRPr>
          </a:p>
        </p:txBody>
      </p:sp>
      <p:sp>
        <p:nvSpPr>
          <p:cNvPr id="30736" name="Rectangle 16"/>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47121" name="Text Box 26"/>
          <p:cNvSpPr txBox="1"/>
          <p:nvPr/>
        </p:nvSpPr>
        <p:spPr>
          <a:xfrm>
            <a:off x="34925" y="225425"/>
            <a:ext cx="5113338" cy="641350"/>
          </a:xfrm>
          <a:prstGeom prst="rect">
            <a:avLst/>
          </a:prstGeom>
          <a:noFill/>
          <a:ln w="9525">
            <a:noFill/>
          </a:ln>
        </p:spPr>
        <p:txBody>
          <a:bodyPr lIns="0">
            <a:spAutoFit/>
          </a:bodyPr>
          <a:p>
            <a:pPr algn="ctr" eaLnBrk="1" hangingPunct="1">
              <a:spcBef>
                <a:spcPct val="20000"/>
              </a:spcBef>
            </a:pPr>
            <a:r>
              <a:rPr lang="en-US" altLang="zh-CN" sz="3600" b="1" dirty="0">
                <a:latin typeface="Times New Roman" panose="02020603050405020304" pitchFamily="18" charset="0"/>
                <a:ea typeface="宋体" panose="02010600030101010101" pitchFamily="2" charset="-122"/>
              </a:rPr>
              <a:t>2</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计算机的基本组成</a:t>
            </a:r>
            <a:endParaRPr lang="zh-CN" altLang="en-US" sz="3600" b="1" dirty="0">
              <a:latin typeface="宋体" panose="02010600030101010101" pitchFamily="2" charset="-122"/>
              <a:ea typeface="宋体" panose="02010600030101010101" pitchFamily="2" charset="-122"/>
            </a:endParaRPr>
          </a:p>
        </p:txBody>
      </p:sp>
      <p:grpSp>
        <p:nvGrpSpPr>
          <p:cNvPr id="47122" name="Group 17"/>
          <p:cNvGrpSpPr/>
          <p:nvPr/>
        </p:nvGrpSpPr>
        <p:grpSpPr>
          <a:xfrm>
            <a:off x="608013" y="2633663"/>
            <a:ext cx="1984375" cy="3121025"/>
            <a:chOff x="0" y="0"/>
            <a:chExt cx="1458" cy="2094"/>
          </a:xfrm>
        </p:grpSpPr>
        <p:sp>
          <p:nvSpPr>
            <p:cNvPr id="26" name="Text Box 18"/>
            <p:cNvSpPr txBox="1">
              <a:spLocks noChangeArrowheads="1"/>
            </p:cNvSpPr>
            <p:nvPr/>
          </p:nvSpPr>
          <p:spPr bwMode="auto">
            <a:xfrm>
              <a:off x="760" y="1127"/>
              <a:ext cx="553" cy="248"/>
            </a:xfrm>
            <a:prstGeom prst="rect">
              <a:avLst/>
            </a:prstGeom>
            <a:solidFill>
              <a:srgbClr val="CCECFF"/>
            </a:solidFill>
            <a:ln>
              <a:noFill/>
            </a:ln>
            <a:effectLst>
              <a:outerShdw blurRad="50800" dist="38100" algn="l" rotWithShape="0">
                <a:prstClr val="black">
                  <a:alpha val="40000"/>
                </a:prstClr>
              </a:outerShdw>
            </a:effectLst>
          </p:spPr>
          <p:txBody>
            <a:bodyPr lIns="0" rIns="0">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MDR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28" name="Rectangle 19"/>
            <p:cNvSpPr/>
            <p:nvPr/>
          </p:nvSpPr>
          <p:spPr>
            <a:xfrm>
              <a:off x="0" y="0"/>
              <a:ext cx="1458" cy="2094"/>
            </a:xfrm>
            <a:prstGeom prst="rect">
              <a:avLst/>
            </a:prstGeom>
            <a:noFill/>
            <a:ln w="38100" cap="flat" cmpd="sng">
              <a:solidFill>
                <a:srgbClr val="002060"/>
              </a:solidFill>
              <a:prstDash val="solid"/>
              <a:miter/>
              <a:headEnd type="none" w="med" len="med"/>
              <a:tailEnd type="none" w="med" len="med"/>
            </a:ln>
          </p:spPr>
          <p:txBody>
            <a:bodyPr/>
            <a:p>
              <a:pPr algn="ctr" eaLnBrk="1" hangingPunct="1"/>
              <a:endParaRPr lang="zh-CN" altLang="en-US" dirty="0">
                <a:latin typeface="Times New Roman" panose="02020603050405020304" pitchFamily="18" charset="0"/>
                <a:ea typeface="宋体" panose="02010600030101010101" pitchFamily="2" charset="-122"/>
              </a:endParaRPr>
            </a:p>
          </p:txBody>
        </p:sp>
        <p:sp>
          <p:nvSpPr>
            <p:cNvPr id="47129" name="Rectangle 20"/>
            <p:cNvSpPr/>
            <p:nvPr/>
          </p:nvSpPr>
          <p:spPr>
            <a:xfrm>
              <a:off x="351" y="1713"/>
              <a:ext cx="683" cy="186"/>
            </a:xfrm>
            <a:prstGeom prst="rect">
              <a:avLst/>
            </a:prstGeom>
            <a:noFill/>
            <a:ln w="9525">
              <a:noFill/>
            </a:ln>
          </p:spPr>
          <p:txBody>
            <a:bodyPr wrap="none" lIns="0" tIns="0" rIns="0" bIns="0">
              <a:spAutoFit/>
            </a:bodyPr>
            <a:p>
              <a:pPr algn="ctr" eaLnBrk="1" hangingPunct="1">
                <a:spcBef>
                  <a:spcPct val="20000"/>
                </a:spcBef>
              </a:pPr>
              <a:r>
                <a:rPr lang="zh-CN" altLang="en-US" b="1" dirty="0">
                  <a:latin typeface="宋体" panose="02010600030101010101" pitchFamily="2" charset="-122"/>
                  <a:ea typeface="宋体" panose="02010600030101010101" pitchFamily="2" charset="-122"/>
                </a:rPr>
                <a:t>主存储器</a:t>
              </a:r>
              <a:endParaRPr lang="zh-CN" altLang="en-US" b="1" dirty="0">
                <a:latin typeface="宋体" panose="02010600030101010101" pitchFamily="2" charset="-122"/>
                <a:ea typeface="宋体" panose="02010600030101010101" pitchFamily="2" charset="-122"/>
              </a:endParaRPr>
            </a:p>
          </p:txBody>
        </p:sp>
        <p:sp>
          <p:nvSpPr>
            <p:cNvPr id="47130" name="Text Box 21"/>
            <p:cNvSpPr txBox="1"/>
            <p:nvPr/>
          </p:nvSpPr>
          <p:spPr>
            <a:xfrm>
              <a:off x="392" y="284"/>
              <a:ext cx="648" cy="248"/>
            </a:xfrm>
            <a:prstGeom prst="rect">
              <a:avLst/>
            </a:prstGeom>
            <a:noFill/>
            <a:ln w="9525">
              <a:noFill/>
            </a:ln>
          </p:spPr>
          <p:txBody>
            <a:bodyPr wrap="none">
              <a:spAutoFit/>
            </a:bodyPr>
            <a:p>
              <a:pPr algn="ctr" eaLnBrk="1" hangingPunct="1">
                <a:spcBef>
                  <a:spcPct val="20000"/>
                </a:spcBef>
              </a:pPr>
              <a:r>
                <a:rPr lang="zh-CN" altLang="en-US" b="1" dirty="0">
                  <a:latin typeface="宋体" panose="02010600030101010101" pitchFamily="2" charset="-122"/>
                  <a:ea typeface="宋体" panose="02010600030101010101" pitchFamily="2" charset="-122"/>
                </a:rPr>
                <a:t>存储体</a:t>
              </a:r>
              <a:endParaRPr lang="zh-CN" altLang="en-US" b="1" dirty="0">
                <a:latin typeface="宋体" panose="02010600030101010101" pitchFamily="2" charset="-122"/>
                <a:ea typeface="宋体" panose="02010600030101010101" pitchFamily="2" charset="-122"/>
              </a:endParaRPr>
            </a:p>
          </p:txBody>
        </p:sp>
        <p:sp>
          <p:nvSpPr>
            <p:cNvPr id="47131" name="Rectangle 22"/>
            <p:cNvSpPr/>
            <p:nvPr/>
          </p:nvSpPr>
          <p:spPr>
            <a:xfrm>
              <a:off x="163" y="190"/>
              <a:ext cx="1106" cy="667"/>
            </a:xfrm>
            <a:prstGeom prst="rect">
              <a:avLst/>
            </a:prstGeom>
            <a:noFill/>
            <a:ln w="38100" cap="flat" cmpd="sng">
              <a:solidFill>
                <a:srgbClr val="002060"/>
              </a:solidFill>
              <a:prstDash val="solid"/>
              <a:miter/>
              <a:headEnd type="none" w="med" len="med"/>
              <a:tailEnd type="none" w="med" len="med"/>
            </a:ln>
          </p:spPr>
          <p:txBody>
            <a:bodyPr/>
            <a:p>
              <a:pPr algn="ctr" eaLnBrk="1" hangingPunct="1"/>
              <a:endParaRPr lang="zh-CN" altLang="en-US" dirty="0">
                <a:latin typeface="Times New Roman" panose="02020603050405020304" pitchFamily="18" charset="0"/>
                <a:ea typeface="宋体" panose="02010600030101010101" pitchFamily="2" charset="-122"/>
              </a:endParaRPr>
            </a:p>
          </p:txBody>
        </p:sp>
        <p:sp>
          <p:nvSpPr>
            <p:cNvPr id="31" name="Text Box 23"/>
            <p:cNvSpPr txBox="1">
              <a:spLocks noChangeArrowheads="1"/>
            </p:cNvSpPr>
            <p:nvPr/>
          </p:nvSpPr>
          <p:spPr bwMode="auto">
            <a:xfrm>
              <a:off x="97" y="1127"/>
              <a:ext cx="559" cy="248"/>
            </a:xfrm>
            <a:prstGeom prst="rect">
              <a:avLst/>
            </a:prstGeom>
            <a:solidFill>
              <a:srgbClr val="CCECFF"/>
            </a:solidFill>
            <a:ln w="28575" cmpd="sng">
              <a:noFill/>
              <a:miter lim="800000"/>
            </a:ln>
            <a:effectLst>
              <a:outerShdw blurRad="50800" dist="38100" algn="l" rotWithShape="0">
                <a:prstClr val="black">
                  <a:alpha val="40000"/>
                </a:prstClr>
              </a:outerShdw>
            </a:effectLst>
          </p:spPr>
          <p:txBody>
            <a:bodyPr wrap="none" lIns="0">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MAR</a:t>
              </a:r>
              <a:endParaRPr kumimoji="0" lang="en-US" altLang="zh-CN" sz="1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2" name="矩形 31"/>
          <p:cNvSpPr/>
          <p:nvPr/>
        </p:nvSpPr>
        <p:spPr>
          <a:xfrm>
            <a:off x="920750" y="3621088"/>
            <a:ext cx="258763" cy="2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a:off x="1250950" y="3621088"/>
            <a:ext cx="260350" cy="2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1622425" y="3621088"/>
            <a:ext cx="258763" cy="2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a:off x="1952625" y="3621088"/>
            <a:ext cx="260350" cy="20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3"/>
          <p:cNvSpPr txBox="1"/>
          <p:nvPr/>
        </p:nvSpPr>
        <p:spPr>
          <a:xfrm>
            <a:off x="4094163" y="925513"/>
            <a:ext cx="5218112" cy="646112"/>
          </a:xfrm>
          <a:prstGeom prst="rect">
            <a:avLst/>
          </a:prstGeom>
          <a:noFill/>
          <a:ln w="9525">
            <a:noFill/>
          </a:ln>
        </p:spPr>
        <p:txBody>
          <a:bodyPr>
            <a:spAutoFit/>
          </a:bodyPr>
          <a:p>
            <a:pPr eaLnBrk="1" hangingPunct="1">
              <a:spcBef>
                <a:spcPct val="20000"/>
              </a:spcBef>
            </a:pPr>
            <a:r>
              <a:rPr lang="en-US" altLang="zh-CN" sz="3200" b="1" dirty="0">
                <a:solidFill>
                  <a:srgbClr val="0000FF"/>
                </a:solidFill>
                <a:latin typeface="Times New Roman" panose="02020603050405020304" pitchFamily="18" charset="0"/>
                <a:ea typeface="宋体" panose="02010600030101010101" pitchFamily="2" charset="-122"/>
              </a:rPr>
              <a:t>MAR</a:t>
            </a:r>
            <a:r>
              <a:rPr lang="en-US" altLang="zh-CN" sz="3600" b="1" dirty="0">
                <a:solidFill>
                  <a:srgbClr val="0000FF"/>
                </a:solidFill>
                <a:latin typeface="Times New Roman" panose="02020603050405020304" pitchFamily="18" charset="0"/>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Memory Address Register</a:t>
            </a:r>
            <a:endParaRPr lang="en-US" altLang="zh-CN" sz="2000" b="1" dirty="0">
              <a:solidFill>
                <a:srgbClr val="0000FF"/>
              </a:solidFill>
              <a:latin typeface="Times New Roman" panose="02020603050405020304" pitchFamily="18" charset="0"/>
              <a:ea typeface="宋体" panose="02010600030101010101" pitchFamily="2" charset="-122"/>
            </a:endParaRPr>
          </a:p>
        </p:txBody>
      </p:sp>
      <p:sp>
        <p:nvSpPr>
          <p:cNvPr id="48131" name="Text Box 4"/>
          <p:cNvSpPr txBox="1"/>
          <p:nvPr/>
        </p:nvSpPr>
        <p:spPr>
          <a:xfrm>
            <a:off x="4073525" y="2382838"/>
            <a:ext cx="5070475" cy="646112"/>
          </a:xfrm>
          <a:prstGeom prst="rect">
            <a:avLst/>
          </a:prstGeom>
          <a:noFill/>
          <a:ln w="9525">
            <a:noFill/>
          </a:ln>
        </p:spPr>
        <p:txBody>
          <a:bodyPr>
            <a:spAutoFit/>
          </a:bodyPr>
          <a:p>
            <a:pPr eaLnBrk="1" hangingPunct="1">
              <a:spcBef>
                <a:spcPct val="20000"/>
              </a:spcBef>
            </a:pPr>
            <a:r>
              <a:rPr lang="en-US" altLang="zh-CN" sz="3600" b="1" dirty="0">
                <a:solidFill>
                  <a:srgbClr val="0000FF"/>
                </a:solidFill>
                <a:latin typeface="Times New Roman" panose="02020603050405020304" pitchFamily="18" charset="0"/>
                <a:ea typeface="宋体" panose="02010600030101010101" pitchFamily="2" charset="-122"/>
              </a:rPr>
              <a:t>MDR</a:t>
            </a:r>
            <a:r>
              <a:rPr lang="zh-CN" altLang="en-US" sz="36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Times New Roman" panose="02020603050405020304" pitchFamily="18" charset="0"/>
                <a:ea typeface="宋体" panose="02010600030101010101" pitchFamily="2" charset="-122"/>
              </a:rPr>
              <a:t>Memory Data Register</a:t>
            </a:r>
            <a:endParaRPr lang="en-US" altLang="zh-CN" sz="3200" b="1" dirty="0">
              <a:solidFill>
                <a:srgbClr val="0000FF"/>
              </a:solidFill>
              <a:latin typeface="Times New Roman" panose="02020603050405020304" pitchFamily="18" charset="0"/>
              <a:ea typeface="宋体" panose="02010600030101010101" pitchFamily="2" charset="-122"/>
            </a:endParaRPr>
          </a:p>
        </p:txBody>
      </p:sp>
      <p:sp>
        <p:nvSpPr>
          <p:cNvPr id="31785" name="Rectangle 41"/>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48133" name="Text Box 42"/>
          <p:cNvSpPr txBox="1"/>
          <p:nvPr/>
        </p:nvSpPr>
        <p:spPr>
          <a:xfrm>
            <a:off x="5453063" y="1474788"/>
            <a:ext cx="3398837" cy="1031875"/>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存储器地址寄存器</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2800" b="1" dirty="0">
                <a:latin typeface="宋体" panose="02010600030101010101" pitchFamily="2" charset="-122"/>
                <a:ea typeface="宋体" panose="02010600030101010101" pitchFamily="2" charset="-122"/>
              </a:rPr>
              <a:t>反映存储单元的个数</a:t>
            </a:r>
            <a:endParaRPr lang="zh-CN" altLang="en-US" sz="2800" b="1" dirty="0">
              <a:latin typeface="宋体" panose="02010600030101010101" pitchFamily="2" charset="-122"/>
              <a:ea typeface="宋体" panose="02010600030101010101" pitchFamily="2" charset="-122"/>
            </a:endParaRPr>
          </a:p>
        </p:txBody>
      </p:sp>
      <p:sp>
        <p:nvSpPr>
          <p:cNvPr id="48134" name="Text Box 43"/>
          <p:cNvSpPr txBox="1"/>
          <p:nvPr/>
        </p:nvSpPr>
        <p:spPr>
          <a:xfrm>
            <a:off x="5172075" y="2868613"/>
            <a:ext cx="3432175" cy="1039812"/>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  存储器数据寄存器</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2800" b="1" dirty="0">
                <a:latin typeface="宋体" panose="02010600030101010101" pitchFamily="2" charset="-122"/>
                <a:ea typeface="宋体" panose="02010600030101010101" pitchFamily="2" charset="-122"/>
              </a:rPr>
              <a:t>  反映存储字长</a:t>
            </a:r>
            <a:endParaRPr lang="zh-CN" altLang="en-US" sz="2800" b="1" dirty="0">
              <a:latin typeface="宋体" panose="02010600030101010101" pitchFamily="2" charset="-122"/>
              <a:ea typeface="宋体" panose="02010600030101010101" pitchFamily="2" charset="-122"/>
            </a:endParaRPr>
          </a:p>
        </p:txBody>
      </p:sp>
      <p:sp>
        <p:nvSpPr>
          <p:cNvPr id="48135" name="Text Box 44"/>
          <p:cNvSpPr txBox="1"/>
          <p:nvPr/>
        </p:nvSpPr>
        <p:spPr>
          <a:xfrm>
            <a:off x="827088" y="333375"/>
            <a:ext cx="5865812"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1</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存储器的基本组成</a:t>
            </a:r>
            <a:endParaRPr lang="zh-CN" altLang="en-US" sz="3600" b="1" dirty="0">
              <a:latin typeface="宋体" panose="02010600030101010101" pitchFamily="2" charset="-122"/>
              <a:ea typeface="宋体" panose="02010600030101010101" pitchFamily="2" charset="-122"/>
            </a:endParaRPr>
          </a:p>
        </p:txBody>
      </p:sp>
      <p:grpSp>
        <p:nvGrpSpPr>
          <p:cNvPr id="48136" name="Group 45"/>
          <p:cNvGrpSpPr/>
          <p:nvPr/>
        </p:nvGrpSpPr>
        <p:grpSpPr>
          <a:xfrm>
            <a:off x="1066800" y="1905000"/>
            <a:ext cx="2209800" cy="3352800"/>
            <a:chOff x="0" y="0"/>
            <a:chExt cx="1392" cy="2112"/>
          </a:xfrm>
        </p:grpSpPr>
        <p:sp>
          <p:nvSpPr>
            <p:cNvPr id="48138" name="Text Box 46"/>
            <p:cNvSpPr txBox="1"/>
            <p:nvPr/>
          </p:nvSpPr>
          <p:spPr>
            <a:xfrm>
              <a:off x="778" y="1137"/>
              <a:ext cx="535" cy="327"/>
            </a:xfrm>
            <a:prstGeom prst="rect">
              <a:avLst/>
            </a:prstGeom>
            <a:solidFill>
              <a:srgbClr val="CCECFF"/>
            </a:solidFill>
            <a:ln w="9525">
              <a:noFill/>
            </a:ln>
          </p:spPr>
          <p:txBody>
            <a:bodyPr wrap="none" lIns="0" rIns="0">
              <a:spAutoFit/>
            </a:bodyPr>
            <a:p>
              <a:pPr algn="dist" eaLnBrk="1" hangingPunct="1">
                <a:spcBef>
                  <a:spcPct val="20000"/>
                </a:spcBef>
              </a:pPr>
              <a:r>
                <a:rPr lang="en-US" altLang="zh-CN" sz="2800" b="1" dirty="0">
                  <a:latin typeface="Times New Roman" panose="02020603050405020304" pitchFamily="18" charset="0"/>
                  <a:ea typeface="宋体" panose="02010600030101010101" pitchFamily="2" charset="-122"/>
                </a:rPr>
                <a:t>MDR</a:t>
              </a:r>
              <a:endParaRPr lang="en-US" altLang="zh-CN" sz="2800" b="1" dirty="0">
                <a:latin typeface="Times New Roman" panose="02020603050405020304" pitchFamily="18" charset="0"/>
                <a:ea typeface="宋体" panose="02010600030101010101" pitchFamily="2" charset="-122"/>
              </a:endParaRPr>
            </a:p>
          </p:txBody>
        </p:sp>
        <p:sp>
          <p:nvSpPr>
            <p:cNvPr id="48139" name="Rectangle 47"/>
            <p:cNvSpPr/>
            <p:nvPr/>
          </p:nvSpPr>
          <p:spPr>
            <a:xfrm>
              <a:off x="0" y="0"/>
              <a:ext cx="1392" cy="2112"/>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8140" name="Rectangle 48"/>
            <p:cNvSpPr/>
            <p:nvPr/>
          </p:nvSpPr>
          <p:spPr>
            <a:xfrm>
              <a:off x="318" y="1728"/>
              <a:ext cx="772"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主存储器</a:t>
              </a:r>
              <a:endParaRPr lang="zh-CN" altLang="en-US" sz="2400" b="1" dirty="0">
                <a:latin typeface="宋体" panose="02010600030101010101" pitchFamily="2" charset="-122"/>
                <a:ea typeface="宋体" panose="02010600030101010101" pitchFamily="2" charset="-122"/>
              </a:endParaRPr>
            </a:p>
          </p:txBody>
        </p:sp>
        <p:sp>
          <p:nvSpPr>
            <p:cNvPr id="48141" name="Text Box 49"/>
            <p:cNvSpPr txBox="1"/>
            <p:nvPr/>
          </p:nvSpPr>
          <p:spPr>
            <a:xfrm>
              <a:off x="288" y="336"/>
              <a:ext cx="791" cy="327"/>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存储体</a:t>
              </a:r>
              <a:endParaRPr lang="zh-CN" altLang="en-US" sz="2800" b="1" dirty="0">
                <a:latin typeface="宋体" panose="02010600030101010101" pitchFamily="2" charset="-122"/>
                <a:ea typeface="宋体" panose="02010600030101010101" pitchFamily="2" charset="-122"/>
              </a:endParaRPr>
            </a:p>
          </p:txBody>
        </p:sp>
        <p:sp>
          <p:nvSpPr>
            <p:cNvPr id="48142" name="Rectangle 50"/>
            <p:cNvSpPr/>
            <p:nvPr/>
          </p:nvSpPr>
          <p:spPr>
            <a:xfrm>
              <a:off x="156" y="192"/>
              <a:ext cx="1056" cy="672"/>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8143" name="Text Box 51"/>
            <p:cNvSpPr txBox="1"/>
            <p:nvPr/>
          </p:nvSpPr>
          <p:spPr>
            <a:xfrm>
              <a:off x="132" y="1137"/>
              <a:ext cx="535" cy="327"/>
            </a:xfrm>
            <a:prstGeom prst="rect">
              <a:avLst/>
            </a:prstGeom>
            <a:solidFill>
              <a:srgbClr val="CCECFF"/>
            </a:solidFill>
            <a:ln w="28575" cap="flat" cmpd="sng">
              <a:solidFill>
                <a:srgbClr val="002060"/>
              </a:solidFill>
              <a:prstDash val="solid"/>
              <a:miter/>
              <a:headEnd type="none" w="med" len="med"/>
              <a:tailEnd type="none" w="med" len="med"/>
            </a:ln>
          </p:spPr>
          <p:txBody>
            <a:bodyPr wrap="none" lIns="0" rIns="0">
              <a:spAutoFit/>
            </a:bodyPr>
            <a:p>
              <a:pPr algn="dist" eaLnBrk="1" hangingPunct="1">
                <a:spcBef>
                  <a:spcPct val="20000"/>
                </a:spcBef>
              </a:pPr>
              <a:r>
                <a:rPr lang="en-US" altLang="zh-CN" sz="2800" b="1" dirty="0">
                  <a:latin typeface="Times New Roman" panose="02020603050405020304" pitchFamily="18" charset="0"/>
                  <a:ea typeface="宋体" panose="02010600030101010101" pitchFamily="2" charset="-122"/>
                </a:rPr>
                <a:t>MAR</a:t>
              </a:r>
              <a:endParaRPr lang="en-US" altLang="zh-CN" sz="2800" b="1" dirty="0">
                <a:latin typeface="Times New Roman" panose="02020603050405020304" pitchFamily="18" charset="0"/>
                <a:ea typeface="宋体" panose="02010600030101010101" pitchFamily="2" charset="-122"/>
              </a:endParaRPr>
            </a:p>
          </p:txBody>
        </p:sp>
        <p:sp>
          <p:nvSpPr>
            <p:cNvPr id="48144" name="Rectangle 52"/>
            <p:cNvSpPr/>
            <p:nvPr/>
          </p:nvSpPr>
          <p:spPr>
            <a:xfrm>
              <a:off x="96" y="1142"/>
              <a:ext cx="568" cy="3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48145" name="Rectangle 53"/>
            <p:cNvSpPr/>
            <p:nvPr/>
          </p:nvSpPr>
          <p:spPr>
            <a:xfrm>
              <a:off x="744" y="1142"/>
              <a:ext cx="593" cy="3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48137" name="文本框 54"/>
          <p:cNvSpPr txBox="1"/>
          <p:nvPr/>
        </p:nvSpPr>
        <p:spPr>
          <a:xfrm>
            <a:off x="120650" y="5764213"/>
            <a:ext cx="7242175" cy="923925"/>
          </a:xfrm>
          <a:prstGeom prst="rect">
            <a:avLst/>
          </a:prstGeom>
          <a:noFill/>
          <a:ln w="9525">
            <a:noFill/>
          </a:ln>
        </p:spPr>
        <p:txBody>
          <a:bodyPr>
            <a:spAutoFit/>
          </a:bodyPr>
          <a:p>
            <a:pPr eaLnBrk="1" hangingPunct="1"/>
            <a:r>
              <a:rPr lang="zh-CN" altLang="en-US" b="1" dirty="0">
                <a:latin typeface="Tw Cen MT" pitchFamily="34" charset="0"/>
                <a:ea typeface="华文仿宋" panose="02010600040101010101" pitchFamily="2" charset="-122"/>
              </a:rPr>
              <a:t>数据存储是以“字节”（Byte）为单位</a:t>
            </a:r>
            <a:endParaRPr lang="en-US" altLang="zh-CN" b="1" dirty="0">
              <a:latin typeface="Tw Cen MT" pitchFamily="34" charset="0"/>
              <a:ea typeface="华文仿宋" panose="02010600040101010101" pitchFamily="2" charset="-122"/>
            </a:endParaRPr>
          </a:p>
          <a:p>
            <a:pPr eaLnBrk="1" hangingPunct="1"/>
            <a:r>
              <a:rPr lang="zh-CN" altLang="en-US" b="1" dirty="0">
                <a:latin typeface="Tw Cen MT" pitchFamily="34" charset="0"/>
                <a:ea typeface="华文仿宋" panose="02010600040101010101" pitchFamily="2" charset="-122"/>
              </a:rPr>
              <a:t>数据传输大多是以“位”（bit，又名“比特”）为单位</a:t>
            </a:r>
            <a:endParaRPr lang="en-US" altLang="zh-CN" b="1" dirty="0">
              <a:latin typeface="Tw Cen MT" pitchFamily="34" charset="0"/>
              <a:ea typeface="华文仿宋" panose="02010600040101010101" pitchFamily="2" charset="-122"/>
            </a:endParaRPr>
          </a:p>
          <a:p>
            <a:pPr eaLnBrk="1" hangingPunct="1"/>
            <a:endParaRPr lang="zh-CN" altLang="en-US" b="1" dirty="0">
              <a:latin typeface="Tw Cen MT" pitchFamily="34" charset="0"/>
              <a:ea typeface="华文仿宋"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0178" name="Picture 2"/>
          <p:cNvPicPr>
            <a:picLocks noChangeAspect="1"/>
          </p:cNvPicPr>
          <p:nvPr/>
        </p:nvPicPr>
        <p:blipFill>
          <a:blip r:embed="rId1"/>
          <a:stretch>
            <a:fillRect/>
          </a:stretch>
        </p:blipFill>
        <p:spPr>
          <a:xfrm>
            <a:off x="758825" y="1298575"/>
            <a:ext cx="2557463" cy="2909888"/>
          </a:xfrm>
          <a:prstGeom prst="rect">
            <a:avLst/>
          </a:prstGeom>
          <a:noFill/>
          <a:ln w="9525">
            <a:noFill/>
          </a:ln>
        </p:spPr>
      </p:pic>
      <p:sp>
        <p:nvSpPr>
          <p:cNvPr id="31785" name="Rectangle 41"/>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50180" name="Text Box 42"/>
          <p:cNvSpPr txBox="1"/>
          <p:nvPr/>
        </p:nvSpPr>
        <p:spPr>
          <a:xfrm>
            <a:off x="1879600" y="4638675"/>
            <a:ext cx="5921375" cy="2233613"/>
          </a:xfrm>
          <a:prstGeom prst="rect">
            <a:avLst/>
          </a:prstGeom>
          <a:noFill/>
          <a:ln w="9525">
            <a:noFill/>
          </a:ln>
        </p:spPr>
        <p:txBody>
          <a:bodyPr wrap="none">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总容量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存储单元个数</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存储字长 </a:t>
            </a:r>
            <a:r>
              <a:rPr lang="en-US" altLang="zh-CN" sz="2400" b="1" dirty="0">
                <a:latin typeface="宋体" panose="02010600030101010101" pitchFamily="2" charset="-122"/>
                <a:ea typeface="宋体" panose="02010600030101010101" pitchFamily="2" charset="-122"/>
              </a:rPr>
              <a:t>bit</a:t>
            </a:r>
            <a:endParaRPr lang="en-US" altLang="zh-CN" sz="2400" b="1" dirty="0">
              <a:latin typeface="宋体" panose="02010600030101010101" pitchFamily="2" charset="-122"/>
              <a:ea typeface="宋体" panose="02010600030101010101" pitchFamily="2" charset="-122"/>
            </a:endParaRPr>
          </a:p>
          <a:p>
            <a:pPr eaLnBrk="1" hangingPunct="1">
              <a:spcBef>
                <a:spcPct val="20000"/>
              </a:spcBef>
            </a:pP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存储单元个数*存储字长</a:t>
            </a:r>
            <a:r>
              <a:rPr lang="en-US" altLang="zh-CN" sz="2400" b="1" dirty="0">
                <a:latin typeface="宋体" panose="02010600030101010101" pitchFamily="2" charset="-122"/>
                <a:ea typeface="宋体" panose="02010600030101010101" pitchFamily="2" charset="-122"/>
              </a:rPr>
              <a:t>/8 Byte</a:t>
            </a:r>
            <a:endParaRPr lang="en-US" altLang="zh-CN" sz="2400" b="1" dirty="0">
              <a:latin typeface="宋体" panose="02010600030101010101" pitchFamily="2" charset="-122"/>
              <a:ea typeface="宋体" panose="02010600030101010101" pitchFamily="2" charset="-122"/>
            </a:endParaRPr>
          </a:p>
          <a:p>
            <a:pPr eaLnBrk="1" hangingPunct="1">
              <a:spcBef>
                <a:spcPct val="20000"/>
              </a:spcBef>
            </a:pPr>
            <a:r>
              <a:rPr lang="en-US" altLang="zh-CN" sz="2400" b="1" dirty="0">
                <a:latin typeface="宋体" panose="02010600030101010101" pitchFamily="2" charset="-122"/>
                <a:ea typeface="宋体" panose="02010600030101010101" pitchFamily="2" charset="-122"/>
              </a:rPr>
              <a:t>32</a:t>
            </a:r>
            <a:r>
              <a:rPr lang="zh-CN" altLang="en-US" sz="2400" b="1" dirty="0">
                <a:latin typeface="宋体" panose="02010600030101010101" pitchFamily="2" charset="-122"/>
                <a:ea typeface="宋体" panose="02010600030101010101" pitchFamily="2" charset="-122"/>
              </a:rPr>
              <a:t>位</a:t>
            </a:r>
            <a:r>
              <a:rPr lang="en-US" altLang="zh-CN" sz="2400" b="1" dirty="0">
                <a:latin typeface="宋体" panose="02010600030101010101" pitchFamily="2" charset="-122"/>
                <a:ea typeface="宋体" panose="02010600030101010101" pitchFamily="2" charset="-122"/>
              </a:rPr>
              <a:t>MAR</a:t>
            </a:r>
            <a:r>
              <a:rPr lang="zh-CN" altLang="en-US" sz="2400" b="1" dirty="0">
                <a:latin typeface="宋体" panose="02010600030101010101" pitchFamily="2" charset="-122"/>
                <a:ea typeface="宋体" panose="02010600030101010101" pitchFamily="2" charset="-122"/>
              </a:rPr>
              <a:t>的和</a:t>
            </a:r>
            <a:r>
              <a:rPr lang="en-US" altLang="zh-CN" sz="2400" b="1" dirty="0">
                <a:latin typeface="宋体" panose="02010600030101010101" pitchFamily="2" charset="-122"/>
                <a:ea typeface="宋体" panose="02010600030101010101" pitchFamily="2" charset="-122"/>
              </a:rPr>
              <a:t>64</a:t>
            </a:r>
            <a:r>
              <a:rPr lang="zh-CN" altLang="en-US" sz="2400" b="1" dirty="0">
                <a:latin typeface="宋体" panose="02010600030101010101" pitchFamily="2" charset="-122"/>
                <a:ea typeface="宋体" panose="02010600030101010101" pitchFamily="2" charset="-122"/>
              </a:rPr>
              <a:t>位</a:t>
            </a:r>
            <a:r>
              <a:rPr lang="en-US" altLang="zh-CN" sz="2400" b="1" dirty="0">
                <a:latin typeface="宋体" panose="02010600030101010101" pitchFamily="2" charset="-122"/>
                <a:ea typeface="宋体" panose="02010600030101010101" pitchFamily="2" charset="-122"/>
              </a:rPr>
              <a:t>MAR</a:t>
            </a:r>
            <a:endParaRPr lang="en-US" altLang="zh-CN" sz="2400" b="1" dirty="0">
              <a:latin typeface="宋体" panose="02010600030101010101" pitchFamily="2" charset="-122"/>
              <a:ea typeface="宋体" panose="02010600030101010101" pitchFamily="2" charset="-122"/>
            </a:endParaRPr>
          </a:p>
          <a:p>
            <a:pPr eaLnBrk="1" hangingPunct="1">
              <a:spcBef>
                <a:spcPct val="20000"/>
              </a:spcBef>
            </a:pPr>
            <a:endParaRPr lang="en-US" altLang="zh-CN" sz="2400" b="1" dirty="0">
              <a:latin typeface="宋体" panose="02010600030101010101" pitchFamily="2" charset="-122"/>
              <a:ea typeface="宋体" panose="02010600030101010101" pitchFamily="2" charset="-122"/>
            </a:endParaRPr>
          </a:p>
          <a:p>
            <a:pPr eaLnBrk="1" hangingPunct="1">
              <a:spcBef>
                <a:spcPct val="20000"/>
              </a:spcBef>
            </a:pPr>
            <a:r>
              <a:rPr lang="en-US" altLang="zh-CN"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50181" name="Text Box 44"/>
          <p:cNvSpPr txBox="1"/>
          <p:nvPr/>
        </p:nvSpPr>
        <p:spPr>
          <a:xfrm>
            <a:off x="827088" y="333375"/>
            <a:ext cx="5865812"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1</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存储器的基本组成</a:t>
            </a:r>
            <a:endParaRPr lang="zh-CN" altLang="en-US" sz="3600" b="1" dirty="0">
              <a:latin typeface="宋体" panose="02010600030101010101" pitchFamily="2" charset="-122"/>
              <a:ea typeface="宋体" panose="02010600030101010101" pitchFamily="2" charset="-122"/>
            </a:endParaRPr>
          </a:p>
        </p:txBody>
      </p:sp>
      <p:grpSp>
        <p:nvGrpSpPr>
          <p:cNvPr id="40972" name="Group 45"/>
          <p:cNvGrpSpPr/>
          <p:nvPr/>
        </p:nvGrpSpPr>
        <p:grpSpPr>
          <a:xfrm>
            <a:off x="873125" y="1028700"/>
            <a:ext cx="2330450" cy="3125788"/>
            <a:chOff x="65" y="-445"/>
            <a:chExt cx="1325" cy="1891"/>
          </a:xfrm>
        </p:grpSpPr>
        <p:sp>
          <p:nvSpPr>
            <p:cNvPr id="50187" name="Text Box 46"/>
            <p:cNvSpPr txBox="1"/>
            <p:nvPr/>
          </p:nvSpPr>
          <p:spPr>
            <a:xfrm>
              <a:off x="855" y="1119"/>
              <a:ext cx="535" cy="327"/>
            </a:xfrm>
            <a:prstGeom prst="rect">
              <a:avLst/>
            </a:prstGeom>
            <a:solidFill>
              <a:srgbClr val="CCECFF"/>
            </a:solidFill>
            <a:ln w="9525">
              <a:noFill/>
            </a:ln>
          </p:spPr>
          <p:txBody>
            <a:bodyPr wrap="none" lIns="0" rIns="0">
              <a:spAutoFit/>
            </a:bodyPr>
            <a:p>
              <a:pPr algn="dist" eaLnBrk="1" hangingPunct="1">
                <a:spcBef>
                  <a:spcPct val="20000"/>
                </a:spcBef>
              </a:pPr>
              <a:r>
                <a:rPr lang="en-US" altLang="zh-CN" sz="2800" b="1" dirty="0">
                  <a:latin typeface="Times New Roman" panose="02020603050405020304" pitchFamily="18" charset="0"/>
                  <a:ea typeface="宋体" panose="02010600030101010101" pitchFamily="2" charset="-122"/>
                </a:rPr>
                <a:t>MDR</a:t>
              </a:r>
              <a:endParaRPr lang="en-US" altLang="zh-CN" sz="2800" b="1" dirty="0">
                <a:latin typeface="Times New Roman" panose="02020603050405020304" pitchFamily="18" charset="0"/>
                <a:ea typeface="宋体" panose="02010600030101010101" pitchFamily="2" charset="-122"/>
              </a:endParaRPr>
            </a:p>
          </p:txBody>
        </p:sp>
        <p:sp>
          <p:nvSpPr>
            <p:cNvPr id="50188" name="Text Box 49"/>
            <p:cNvSpPr txBox="1"/>
            <p:nvPr/>
          </p:nvSpPr>
          <p:spPr>
            <a:xfrm>
              <a:off x="332" y="-445"/>
              <a:ext cx="791" cy="327"/>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存储体</a:t>
              </a:r>
              <a:endParaRPr lang="zh-CN" altLang="en-US" sz="2800" b="1" dirty="0">
                <a:latin typeface="宋体" panose="02010600030101010101" pitchFamily="2" charset="-122"/>
                <a:ea typeface="宋体" panose="02010600030101010101" pitchFamily="2" charset="-122"/>
              </a:endParaRPr>
            </a:p>
          </p:txBody>
        </p:sp>
        <p:sp>
          <p:nvSpPr>
            <p:cNvPr id="50189" name="Text Box 51"/>
            <p:cNvSpPr txBox="1"/>
            <p:nvPr/>
          </p:nvSpPr>
          <p:spPr>
            <a:xfrm>
              <a:off x="65" y="1107"/>
              <a:ext cx="535" cy="327"/>
            </a:xfrm>
            <a:prstGeom prst="rect">
              <a:avLst/>
            </a:prstGeom>
            <a:solidFill>
              <a:srgbClr val="CCECFF"/>
            </a:solidFill>
            <a:ln w="28575" cap="flat" cmpd="sng">
              <a:solidFill>
                <a:srgbClr val="002060"/>
              </a:solidFill>
              <a:prstDash val="solid"/>
              <a:miter/>
              <a:headEnd type="none" w="med" len="med"/>
              <a:tailEnd type="none" w="med" len="med"/>
            </a:ln>
          </p:spPr>
          <p:txBody>
            <a:bodyPr wrap="none" lIns="0" rIns="0">
              <a:spAutoFit/>
            </a:bodyPr>
            <a:p>
              <a:pPr algn="dist" eaLnBrk="1" hangingPunct="1">
                <a:spcBef>
                  <a:spcPct val="20000"/>
                </a:spcBef>
              </a:pPr>
              <a:r>
                <a:rPr lang="en-US" altLang="zh-CN" sz="2800" b="1" dirty="0">
                  <a:latin typeface="Times New Roman" panose="02020603050405020304" pitchFamily="18" charset="0"/>
                  <a:ea typeface="宋体" panose="02010600030101010101" pitchFamily="2" charset="-122"/>
                </a:rPr>
                <a:t>MAR</a:t>
              </a:r>
              <a:endParaRPr lang="en-US" altLang="zh-CN" sz="2800" b="1" dirty="0">
                <a:latin typeface="Times New Roman" panose="02020603050405020304" pitchFamily="18" charset="0"/>
                <a:ea typeface="宋体" panose="02010600030101010101" pitchFamily="2" charset="-122"/>
              </a:endParaRPr>
            </a:p>
          </p:txBody>
        </p:sp>
      </p:grpSp>
      <p:sp>
        <p:nvSpPr>
          <p:cNvPr id="50183" name="文本框 35"/>
          <p:cNvSpPr txBox="1"/>
          <p:nvPr/>
        </p:nvSpPr>
        <p:spPr>
          <a:xfrm>
            <a:off x="1343025" y="6332538"/>
            <a:ext cx="6599238" cy="368300"/>
          </a:xfrm>
          <a:prstGeom prst="rect">
            <a:avLst/>
          </a:prstGeom>
          <a:noFill/>
          <a:ln w="9525">
            <a:noFill/>
          </a:ln>
        </p:spPr>
        <p:txBody>
          <a:bodyPr>
            <a:spAutoFit/>
          </a:bodyPr>
          <a:p>
            <a:pPr eaLnBrk="1" hangingPunct="1"/>
            <a:r>
              <a:rPr lang="zh-CN" altLang="en-US" b="1" dirty="0">
                <a:latin typeface="宋体" panose="02010600030101010101" pitchFamily="2" charset="-122"/>
                <a:ea typeface="宋体" panose="02010600030101010101" pitchFamily="2" charset="-122"/>
              </a:rPr>
              <a:t>在描述存储容量、文件大小：</a:t>
            </a:r>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M</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G</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T</a:t>
            </a:r>
            <a:r>
              <a:rPr lang="zh-CN" altLang="en-US" b="1" dirty="0">
                <a:latin typeface="宋体" panose="02010600030101010101" pitchFamily="2" charset="-122"/>
                <a:ea typeface="宋体" panose="02010600030101010101" pitchFamily="2" charset="-122"/>
              </a:rPr>
              <a:t>通常用</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的次幂表示</a:t>
            </a:r>
            <a:endParaRPr lang="en-US" altLang="zh-CN" b="1" dirty="0">
              <a:latin typeface="宋体" panose="02010600030101010101" pitchFamily="2" charset="-122"/>
              <a:ea typeface="宋体" panose="02010600030101010101" pitchFamily="2" charset="-122"/>
            </a:endParaRPr>
          </a:p>
        </p:txBody>
      </p:sp>
      <p:grpSp>
        <p:nvGrpSpPr>
          <p:cNvPr id="50184" name="Group 38"/>
          <p:cNvGrpSpPr/>
          <p:nvPr/>
        </p:nvGrpSpPr>
        <p:grpSpPr>
          <a:xfrm>
            <a:off x="3665538" y="2589213"/>
            <a:ext cx="6424612" cy="1892300"/>
            <a:chOff x="-1407" y="-445"/>
            <a:chExt cx="4047" cy="1192"/>
          </a:xfrm>
        </p:grpSpPr>
        <p:sp>
          <p:nvSpPr>
            <p:cNvPr id="50185" name="Text Box 39"/>
            <p:cNvSpPr txBox="1"/>
            <p:nvPr/>
          </p:nvSpPr>
          <p:spPr>
            <a:xfrm>
              <a:off x="0" y="420"/>
              <a:ext cx="2640" cy="327"/>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 </a:t>
              </a:r>
              <a:endParaRPr lang="zh-CN" altLang="en-US" sz="2800" b="1" dirty="0">
                <a:latin typeface="宋体" panose="02010600030101010101" pitchFamily="2" charset="-122"/>
                <a:ea typeface="宋体" panose="02010600030101010101" pitchFamily="2" charset="-122"/>
              </a:endParaRPr>
            </a:p>
          </p:txBody>
        </p:sp>
        <p:sp>
          <p:nvSpPr>
            <p:cNvPr id="50186" name="Text Box 40"/>
            <p:cNvSpPr txBox="1"/>
            <p:nvPr/>
          </p:nvSpPr>
          <p:spPr>
            <a:xfrm>
              <a:off x="-1407" y="-445"/>
              <a:ext cx="3467" cy="741"/>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设 </a:t>
              </a:r>
              <a:r>
                <a:rPr lang="en-US" altLang="zh-CN" sz="2800" b="1" dirty="0">
                  <a:latin typeface="Times New Roman" panose="02020603050405020304" pitchFamily="18" charset="0"/>
                  <a:ea typeface="宋体" panose="02010600030101010101" pitchFamily="2" charset="-122"/>
                </a:rPr>
                <a:t>MAR</a:t>
              </a:r>
              <a:r>
                <a:rPr lang="en-US" altLang="zh-CN" sz="9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12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4</a:t>
              </a:r>
              <a:r>
                <a:rPr lang="en-US" altLang="zh-CN" sz="14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位  存储单元：</a:t>
              </a:r>
              <a:r>
                <a:rPr lang="en-US" altLang="zh-CN" sz="2800" b="1" dirty="0">
                  <a:latin typeface="Times New Roman" panose="02020603050405020304" pitchFamily="18" charset="0"/>
                  <a:ea typeface="宋体" panose="02010600030101010101" pitchFamily="2" charset="-122"/>
                </a:rPr>
                <a:t>16</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8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MDR</a:t>
              </a:r>
              <a:r>
                <a:rPr lang="en-US" altLang="zh-CN" sz="9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12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8</a:t>
              </a:r>
              <a:r>
                <a:rPr lang="en-US" altLang="zh-CN" sz="14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位  存储字长：</a:t>
              </a:r>
              <a:r>
                <a:rPr lang="en-US" altLang="zh-CN" sz="2800" b="1" dirty="0">
                  <a:latin typeface="Times New Roman" panose="02020603050405020304" pitchFamily="18" charset="0"/>
                  <a:ea typeface="宋体" panose="02010600030101010101" pitchFamily="2" charset="-122"/>
                </a:rPr>
                <a:t>8 </a:t>
              </a:r>
              <a:endParaRPr lang="zh-CN" altLang="en-US" sz="2800" b="1"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animEffect transition="in" filter="fade">
                                      <p:cBhvr>
                                        <p:cTn id="7" dur="500"/>
                                        <p:tgtEl>
                                          <p:spTgt spid="4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2"/>
          <p:cNvSpPr txBox="1"/>
          <p:nvPr>
            <p:custDataLst>
              <p:tags r:id="rId1"/>
            </p:custDataLst>
          </p:nvPr>
        </p:nvSpPr>
        <p:spPr>
          <a:xfrm>
            <a:off x="827088" y="698500"/>
            <a:ext cx="7315200" cy="2143125"/>
          </a:xfrm>
          <a:prstGeom prst="rect">
            <a:avLst/>
          </a:prstGeom>
          <a:noFill/>
          <a:ln w="9525">
            <a:noFill/>
          </a:ln>
        </p:spPr>
        <p:txBody>
          <a:bodyPr anchor="ctr" anchorCtr="0"/>
          <a:p>
            <a:pPr eaLnBrk="1" hangingPunct="1"/>
            <a:r>
              <a:rPr lang="zh-CN" altLang="en-US" sz="2400" dirty="0">
                <a:latin typeface="Times New Roman" panose="02020603050405020304" pitchFamily="18" charset="0"/>
                <a:ea typeface="宋体" panose="02010600030101010101" pitchFamily="2" charset="-122"/>
              </a:rPr>
              <a:t>现代</a:t>
            </a:r>
            <a:r>
              <a:rPr lang="zh-CN" altLang="zh-CN" sz="2400" dirty="0">
                <a:latin typeface="Times New Roman" panose="02020603050405020304" pitchFamily="18" charset="0"/>
                <a:ea typeface="宋体" panose="02010600030101010101" pitchFamily="2" charset="-122"/>
              </a:rPr>
              <a:t>计算机存储数据的基本单位是什么？</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227"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zh-CN" altLang="zh-CN" sz="2800" dirty="0">
                <a:latin typeface="Verdana" panose="020B0604030504040204" pitchFamily="34" charset="0"/>
                <a:ea typeface="华文仿宋" panose="02010600040101010101" pitchFamily="2" charset="-122"/>
              </a:rPr>
              <a:t>字节</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28" name="文本框 4"/>
          <p:cNvSpPr txBox="1"/>
          <p:nvPr>
            <p:custDataLst>
              <p:tags r:id="rId3"/>
            </p:custDataLst>
          </p:nvPr>
        </p:nvSpPr>
        <p:spPr>
          <a:xfrm>
            <a:off x="1828800" y="3471863"/>
            <a:ext cx="6400800" cy="642937"/>
          </a:xfrm>
          <a:prstGeom prst="rect">
            <a:avLst/>
          </a:prstGeom>
          <a:noFill/>
          <a:ln w="9525">
            <a:noFill/>
          </a:ln>
        </p:spPr>
        <p:txBody>
          <a:bodyPr anchor="ctr" anchorCtr="0"/>
          <a:p>
            <a:pPr eaLnBrk="1" hangingPunct="1"/>
            <a:r>
              <a:rPr lang="zh-CN" altLang="en-US" sz="2800" dirty="0">
                <a:latin typeface="Verdana" panose="020B0604030504040204" pitchFamily="34" charset="0"/>
                <a:ea typeface="华文仿宋" panose="02010600040101010101" pitchFamily="2" charset="-122"/>
                <a:sym typeface="微软雅黑" panose="020B0503020204020204" pitchFamily="34" charset="-122"/>
              </a:rPr>
              <a:t>字符</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29" name="文本框 5"/>
          <p:cNvSpPr txBox="1"/>
          <p:nvPr>
            <p:custDataLst>
              <p:tags r:id="rId4"/>
            </p:custDataLst>
          </p:nvPr>
        </p:nvSpPr>
        <p:spPr>
          <a:xfrm>
            <a:off x="1828800" y="4157663"/>
            <a:ext cx="6400800" cy="642937"/>
          </a:xfrm>
          <a:prstGeom prst="rect">
            <a:avLst/>
          </a:prstGeom>
          <a:noFill/>
          <a:ln w="9525">
            <a:noFill/>
          </a:ln>
        </p:spPr>
        <p:txBody>
          <a:bodyPr anchor="ctr" anchorCtr="0"/>
          <a:p>
            <a:pPr eaLnBrk="1" hangingPunct="1"/>
            <a:r>
              <a:rPr lang="zh-CN" altLang="zh-CN" sz="2800" dirty="0">
                <a:latin typeface="Verdana" panose="020B0604030504040204" pitchFamily="34" charset="0"/>
                <a:ea typeface="华文仿宋" panose="02010600040101010101" pitchFamily="2" charset="-122"/>
              </a:rPr>
              <a:t>字</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30" name="文本框 6"/>
          <p:cNvSpPr txBox="1"/>
          <p:nvPr>
            <p:custDataLst>
              <p:tags r:id="rId5"/>
            </p:custDataLst>
          </p:nvPr>
        </p:nvSpPr>
        <p:spPr>
          <a:xfrm>
            <a:off x="1828800" y="4843463"/>
            <a:ext cx="6400800" cy="642937"/>
          </a:xfrm>
          <a:prstGeom prst="rect">
            <a:avLst/>
          </a:prstGeom>
          <a:noFill/>
          <a:ln w="9525">
            <a:noFill/>
          </a:ln>
        </p:spPr>
        <p:txBody>
          <a:bodyPr anchor="ctr" anchorCtr="0"/>
          <a:p>
            <a:pPr eaLnBrk="1" hangingPunct="1"/>
            <a:r>
              <a:rPr lang="zh-CN" altLang="zh-CN" sz="2800" dirty="0">
                <a:latin typeface="Verdana" panose="020B0604030504040204" pitchFamily="34" charset="0"/>
                <a:ea typeface="华文仿宋" panose="02010600040101010101" pitchFamily="2" charset="-122"/>
              </a:rPr>
              <a:t>位</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31"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2800" dirty="0">
                <a:latin typeface="Verdana" panose="020B0604030504040204" pitchFamily="34" charset="0"/>
                <a:ea typeface="华文仿宋" panose="02010600040101010101" pitchFamily="2" charset="-122"/>
                <a:sym typeface="微软雅黑" panose="020B0503020204020204" pitchFamily="34" charset="-122"/>
              </a:rPr>
              <a:t>A</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32" name="椭圆 8"/>
          <p:cNvSpPr>
            <a:spLocks noChangeAspect="1"/>
          </p:cNvSpPr>
          <p:nvPr>
            <p:custDataLst>
              <p:tags r:id="rId7"/>
            </p:custDataLst>
          </p:nvPr>
        </p:nvSpPr>
        <p:spPr>
          <a:xfrm>
            <a:off x="1114425" y="35353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2800" dirty="0">
                <a:latin typeface="Verdana" panose="020B0604030504040204" pitchFamily="34" charset="0"/>
                <a:ea typeface="华文仿宋" panose="02010600040101010101" pitchFamily="2" charset="-122"/>
                <a:sym typeface="微软雅黑" panose="020B0503020204020204" pitchFamily="34" charset="-122"/>
              </a:rPr>
              <a:t>B</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33" name="椭圆 9"/>
          <p:cNvSpPr>
            <a:spLocks noChangeAspect="1"/>
          </p:cNvSpPr>
          <p:nvPr>
            <p:custDataLst>
              <p:tags r:id="rId8"/>
            </p:custDataLst>
          </p:nvPr>
        </p:nvSpPr>
        <p:spPr>
          <a:xfrm>
            <a:off x="1114425" y="42211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2800" dirty="0">
                <a:latin typeface="Verdana" panose="020B0604030504040204" pitchFamily="34" charset="0"/>
                <a:ea typeface="华文仿宋" panose="02010600040101010101" pitchFamily="2" charset="-122"/>
                <a:sym typeface="微软雅黑" panose="020B0503020204020204" pitchFamily="34" charset="-122"/>
              </a:rPr>
              <a:t>C</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
        <p:nvSpPr>
          <p:cNvPr id="52234" name="椭圆 10"/>
          <p:cNvSpPr>
            <a:spLocks noChangeAspect="1"/>
          </p:cNvSpPr>
          <p:nvPr>
            <p:custDataLst>
              <p:tags r:id="rId9"/>
            </p:custDataLst>
          </p:nvPr>
        </p:nvSpPr>
        <p:spPr>
          <a:xfrm>
            <a:off x="1114425" y="4906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2800" dirty="0">
                <a:latin typeface="Verdana" panose="020B0604030504040204" pitchFamily="34" charset="0"/>
                <a:ea typeface="华文仿宋" panose="02010600040101010101" pitchFamily="2" charset="-122"/>
                <a:sym typeface="微软雅黑" panose="020B0503020204020204" pitchFamily="34" charset="-122"/>
              </a:rPr>
              <a:t>D</a:t>
            </a:r>
            <a:endParaRPr lang="zh-CN" altLang="en-US" sz="2800" dirty="0">
              <a:latin typeface="Verdana" panose="020B0604030504040204" pitchFamily="34" charset="0"/>
              <a:ea typeface="华文仿宋" panose="02010600040101010101" pitchFamily="2" charset="-122"/>
              <a:sym typeface="微软雅黑" panose="020B0503020204020204" pitchFamily="34" charset="-122"/>
            </a:endParaRPr>
          </a:p>
        </p:txBody>
      </p:sp>
    </p:spTree>
    <p:custDataLst>
      <p:tags r:id="rId10"/>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zh-CN" altLang="en-US" sz="4400" b="0" i="0" u="none" strike="noStrike" kern="1200" cap="all" spc="100" normalizeH="0" baseline="0" noProof="0" dirty="0">
                <a:ln>
                  <a:noFill/>
                </a:ln>
                <a:solidFill>
                  <a:schemeClr val="tx1">
                    <a:lumMod val="95000"/>
                    <a:lumOff val="5000"/>
                  </a:schemeClr>
                </a:solidFill>
                <a:effectLst/>
                <a:uLnTx/>
                <a:uFillTx/>
                <a:latin typeface="+mj-lt"/>
                <a:ea typeface="+mj-ea"/>
                <a:cs typeface="+mj-cs"/>
              </a:rPr>
              <a:t>运算器的基本组成</a:t>
            </a:r>
            <a:endParaRPr kumimoji="0" lang="zh-CN" altLang="en-US" sz="4400" b="0" i="0" u="none" strike="noStrike" kern="1200" cap="all" spc="100" normalizeH="0" baseline="0" noProof="0" dirty="0">
              <a:ln>
                <a:noFill/>
              </a:ln>
              <a:solidFill>
                <a:schemeClr val="tx1">
                  <a:lumMod val="95000"/>
                  <a:lumOff val="5000"/>
                </a:schemeClr>
              </a:solidFill>
              <a:effectLst/>
              <a:uLnTx/>
              <a:uFillTx/>
              <a:latin typeface="+mj-lt"/>
              <a:ea typeface="+mj-ea"/>
              <a:cs typeface="+mj-cs"/>
            </a:endParaRPr>
          </a:p>
        </p:txBody>
      </p:sp>
      <p:sp>
        <p:nvSpPr>
          <p:cNvPr id="53251" name="内容占位符 2"/>
          <p:cNvSpPr>
            <a:spLocks noGrp="1"/>
          </p:cNvSpPr>
          <p:nvPr>
            <p:ph idx="1"/>
          </p:nvPr>
        </p:nvSpPr>
        <p:spPr>
          <a:xfrm>
            <a:off x="168275" y="2260600"/>
            <a:ext cx="7291388" cy="4024313"/>
          </a:xfrm>
        </p:spPr>
        <p:txBody>
          <a:bodyPr vert="horz" wrap="square" lIns="45720" tIns="45720" rIns="45720" bIns="45720" anchor="t" anchorCtr="0"/>
          <a:p>
            <a:pPr marL="0" indent="0" eaLnBrk="1" hangingPunct="1">
              <a:lnSpc>
                <a:spcPct val="80000"/>
              </a:lnSpc>
              <a:buNone/>
            </a:pPr>
            <a:r>
              <a:rPr lang="zh-CN" altLang="en-US" sz="2200" dirty="0">
                <a:solidFill>
                  <a:srgbClr val="FF0000"/>
                </a:solidFill>
                <a:latin typeface="Times New Roman" panose="02020603050405020304" pitchFamily="18" charset="0"/>
                <a:ea typeface="宋体" panose="02010600030101010101" pitchFamily="2" charset="-122"/>
              </a:rPr>
              <a:t>运算器的功能？</a:t>
            </a:r>
            <a:endParaRPr lang="en-US" altLang="zh-CN" sz="2200" dirty="0">
              <a:solidFill>
                <a:srgbClr val="FF0000"/>
              </a:solidFill>
              <a:latin typeface="Times New Roman" panose="02020603050405020304" pitchFamily="18" charset="0"/>
              <a:ea typeface="宋体" panose="02010600030101010101" pitchFamily="2" charset="-122"/>
            </a:endParaRPr>
          </a:p>
          <a:p>
            <a:pPr lvl="1" eaLnBrk="1" hangingPunct="1">
              <a:lnSpc>
                <a:spcPct val="80000"/>
              </a:lnSpc>
            </a:pPr>
            <a:endParaRPr lang="zh-CN" altLang="en-US" sz="1500" dirty="0">
              <a:ea typeface="华文仿宋" panose="02010600040101010101" pitchFamily="2" charset="-122"/>
            </a:endParaRPr>
          </a:p>
          <a:p>
            <a:pPr marL="0" indent="0" eaLnBrk="1" hangingPunct="1">
              <a:lnSpc>
                <a:spcPct val="80000"/>
              </a:lnSpc>
              <a:spcBef>
                <a:spcPct val="50000"/>
              </a:spcBef>
              <a:buClrTx/>
              <a:buNone/>
            </a:pPr>
            <a:endParaRPr lang="en-US" altLang="zh-CN" sz="2200" dirty="0">
              <a:solidFill>
                <a:srgbClr val="FF0000"/>
              </a:solidFill>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r>
              <a:rPr lang="zh-CN" altLang="en-US" sz="2200" dirty="0">
                <a:solidFill>
                  <a:srgbClr val="FF0000"/>
                </a:solidFill>
                <a:latin typeface="Times New Roman" panose="02020603050405020304" pitchFamily="18" charset="0"/>
                <a:ea typeface="宋体" panose="02010600030101010101" pitchFamily="2" charset="-122"/>
              </a:rPr>
              <a:t>基本组成：</a:t>
            </a:r>
            <a:r>
              <a:rPr lang="en-US" altLang="zh-CN" sz="2200" dirty="0">
                <a:solidFill>
                  <a:srgbClr val="FF0000"/>
                </a:solidFill>
                <a:latin typeface="Times New Roman" panose="02020603050405020304" pitchFamily="18" charset="0"/>
                <a:ea typeface="宋体" panose="02010600030101010101" pitchFamily="2" charset="-122"/>
              </a:rPr>
              <a:t>3</a:t>
            </a:r>
            <a:r>
              <a:rPr lang="zh-CN" altLang="en-US" sz="2200" dirty="0">
                <a:solidFill>
                  <a:srgbClr val="FF0000"/>
                </a:solidFill>
                <a:latin typeface="Times New Roman" panose="02020603050405020304" pitchFamily="18" charset="0"/>
                <a:ea typeface="宋体" panose="02010600030101010101" pitchFamily="2" charset="-122"/>
              </a:rPr>
              <a:t>个寄存器</a:t>
            </a:r>
            <a:r>
              <a:rPr lang="en-US" altLang="zh-CN" sz="2200" dirty="0">
                <a:solidFill>
                  <a:srgbClr val="FF0000"/>
                </a:solidFill>
                <a:latin typeface="Times New Roman" panose="02020603050405020304" pitchFamily="18" charset="0"/>
                <a:ea typeface="宋体" panose="02010600030101010101" pitchFamily="2" charset="-122"/>
              </a:rPr>
              <a:t>+1</a:t>
            </a:r>
            <a:r>
              <a:rPr lang="zh-CN" altLang="en-US" sz="2200" dirty="0">
                <a:solidFill>
                  <a:srgbClr val="FF0000"/>
                </a:solidFill>
                <a:latin typeface="Times New Roman" panose="02020603050405020304" pitchFamily="18" charset="0"/>
                <a:ea typeface="宋体" panose="02010600030101010101" pitchFamily="2" charset="-122"/>
              </a:rPr>
              <a:t>个算术逻辑单元</a:t>
            </a:r>
            <a:endParaRPr lang="en-US" altLang="zh-CN" sz="2200" dirty="0">
              <a:solidFill>
                <a:srgbClr val="FF0000"/>
              </a:solidFill>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r>
              <a:rPr lang="en-US" altLang="zh-CN" sz="1900" dirty="0">
                <a:latin typeface="Times New Roman" panose="02020603050405020304" pitchFamily="18" charset="0"/>
                <a:ea typeface="宋体" panose="02010600030101010101" pitchFamily="2" charset="-122"/>
              </a:rPr>
              <a:t>ACC (Accumulator </a:t>
            </a:r>
            <a:r>
              <a:rPr lang="zh-CN" altLang="en-US" sz="1900" dirty="0">
                <a:latin typeface="Times New Roman" panose="02020603050405020304" pitchFamily="18" charset="0"/>
                <a:ea typeface="宋体" panose="02010600030101010101" pitchFamily="2" charset="-122"/>
              </a:rPr>
              <a:t>累加器）</a:t>
            </a: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r>
              <a:rPr lang="en-US" altLang="zh-CN" sz="1900" dirty="0">
                <a:latin typeface="Times New Roman" panose="02020603050405020304" pitchFamily="18" charset="0"/>
                <a:ea typeface="宋体" panose="02010600030101010101" pitchFamily="2" charset="-122"/>
              </a:rPr>
              <a:t>MQ (Multiplier-Quotient Register </a:t>
            </a:r>
            <a:r>
              <a:rPr lang="zh-CN" altLang="en-US" sz="1900" dirty="0">
                <a:latin typeface="Times New Roman" panose="02020603050405020304" pitchFamily="18" charset="0"/>
                <a:ea typeface="宋体" panose="02010600030101010101" pitchFamily="2" charset="-122"/>
              </a:rPr>
              <a:t>乘商寄存器）</a:t>
            </a: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r>
              <a:rPr lang="en-US" altLang="zh-CN" sz="1900" dirty="0">
                <a:latin typeface="Times New Roman" panose="02020603050405020304" pitchFamily="18" charset="0"/>
                <a:ea typeface="宋体" panose="02010600030101010101" pitchFamily="2" charset="-122"/>
              </a:rPr>
              <a:t>X</a:t>
            </a:r>
            <a:r>
              <a:rPr lang="zh-CN" altLang="en-US" sz="1900" dirty="0">
                <a:latin typeface="Times New Roman" panose="02020603050405020304" pitchFamily="18" charset="0"/>
                <a:ea typeface="宋体" panose="02010600030101010101" pitchFamily="2" charset="-122"/>
              </a:rPr>
              <a:t>（通用寄存器</a:t>
            </a:r>
            <a:r>
              <a:rPr lang="en-US" altLang="zh-CN" sz="1900" dirty="0">
                <a:latin typeface="Times New Roman" panose="02020603050405020304" pitchFamily="18" charset="0"/>
                <a:ea typeface="宋体" panose="02010600030101010101" pitchFamily="2" charset="-122"/>
              </a:rPr>
              <a:t>, </a:t>
            </a:r>
            <a:r>
              <a:rPr lang="zh-CN" altLang="en-US" sz="1900" dirty="0">
                <a:latin typeface="Times New Roman" panose="02020603050405020304" pitchFamily="18" charset="0"/>
                <a:ea typeface="宋体" panose="02010600030101010101" pitchFamily="2" charset="-122"/>
              </a:rPr>
              <a:t>操作数寄存器）</a:t>
            </a: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spcBef>
                <a:spcPct val="50000"/>
              </a:spcBef>
              <a:buClrTx/>
              <a:buNone/>
            </a:pPr>
            <a:r>
              <a:rPr lang="en-US" altLang="zh-CN" sz="1900" dirty="0">
                <a:latin typeface="Times New Roman" panose="02020603050405020304" pitchFamily="18" charset="0"/>
                <a:ea typeface="宋体" panose="02010600030101010101" pitchFamily="2" charset="-122"/>
              </a:rPr>
              <a:t>ALU (</a:t>
            </a:r>
            <a:r>
              <a:rPr lang="zh-CN" altLang="en-US" sz="1900" dirty="0">
                <a:latin typeface="Times New Roman" panose="02020603050405020304" pitchFamily="18" charset="0"/>
                <a:ea typeface="宋体" panose="02010600030101010101" pitchFamily="2" charset="-122"/>
              </a:rPr>
              <a:t>算术逻辑单元</a:t>
            </a:r>
            <a:r>
              <a:rPr lang="en-US" altLang="zh-CN" sz="1900" dirty="0">
                <a:latin typeface="Times New Roman" panose="02020603050405020304" pitchFamily="18" charset="0"/>
                <a:ea typeface="宋体" panose="02010600030101010101" pitchFamily="2" charset="-122"/>
              </a:rPr>
              <a:t>, </a:t>
            </a:r>
            <a:r>
              <a:rPr lang="zh-CN" altLang="en-US" sz="1900" dirty="0">
                <a:latin typeface="Times New Roman" panose="02020603050405020304" pitchFamily="18" charset="0"/>
                <a:ea typeface="宋体" panose="02010600030101010101" pitchFamily="2" charset="-122"/>
              </a:rPr>
              <a:t>制作成本高）</a:t>
            </a:r>
            <a:endParaRPr lang="en-US" altLang="zh-CN" sz="1900" dirty="0">
              <a:latin typeface="Times New Roman" panose="02020603050405020304" pitchFamily="18" charset="0"/>
              <a:ea typeface="宋体" panose="02010600030101010101" pitchFamily="2" charset="-122"/>
            </a:endParaRPr>
          </a:p>
          <a:p>
            <a:pPr marL="0" indent="0" eaLnBrk="1" hangingPunct="1">
              <a:lnSpc>
                <a:spcPct val="80000"/>
              </a:lnSpc>
            </a:pPr>
            <a:endParaRPr lang="en-US" altLang="zh-CN" sz="1900" dirty="0">
              <a:ea typeface="华文仿宋" panose="02010600040101010101" pitchFamily="2" charset="-122"/>
            </a:endParaRPr>
          </a:p>
        </p:txBody>
      </p:sp>
      <p:grpSp>
        <p:nvGrpSpPr>
          <p:cNvPr id="53252" name="Group 36"/>
          <p:cNvGrpSpPr/>
          <p:nvPr/>
        </p:nvGrpSpPr>
        <p:grpSpPr>
          <a:xfrm>
            <a:off x="6202363" y="1928813"/>
            <a:ext cx="2514600" cy="4343400"/>
            <a:chOff x="0" y="0"/>
            <a:chExt cx="1584" cy="2736"/>
          </a:xfrm>
        </p:grpSpPr>
        <p:sp>
          <p:nvSpPr>
            <p:cNvPr id="53253" name="Rectangle 37"/>
            <p:cNvSpPr/>
            <p:nvPr/>
          </p:nvSpPr>
          <p:spPr>
            <a:xfrm>
              <a:off x="482"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3254" name="Rectangle 38"/>
            <p:cNvSpPr/>
            <p:nvPr/>
          </p:nvSpPr>
          <p:spPr>
            <a:xfrm>
              <a:off x="948" y="240"/>
              <a:ext cx="518" cy="371"/>
            </a:xfrm>
            <a:prstGeom prst="rect">
              <a:avLst/>
            </a:prstGeom>
            <a:solidFill>
              <a:srgbClr val="009900"/>
            </a:solidFill>
            <a:ln w="38100" cap="flat" cmpd="sng">
              <a:solidFill>
                <a:srgbClr val="00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3255" name="Rectangle 39"/>
            <p:cNvSpPr/>
            <p:nvPr/>
          </p:nvSpPr>
          <p:spPr>
            <a:xfrm>
              <a:off x="1008" y="295"/>
              <a:ext cx="385" cy="269"/>
            </a:xfrm>
            <a:prstGeom prst="rect">
              <a:avLst/>
            </a:prstGeom>
            <a:solidFill>
              <a:srgbClr val="009900"/>
            </a:solid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53256" name="Rectangle 40"/>
            <p:cNvSpPr/>
            <p:nvPr/>
          </p:nvSpPr>
          <p:spPr>
            <a:xfrm>
              <a:off x="149" y="240"/>
              <a:ext cx="517" cy="371"/>
            </a:xfrm>
            <a:prstGeom prst="rect">
              <a:avLst/>
            </a:prstGeom>
            <a:solidFill>
              <a:srgbClr val="7030A0"/>
            </a:solidFill>
            <a:ln w="38100" cap="flat" cmpd="sng">
              <a:solidFill>
                <a:srgbClr val="002060"/>
              </a:solidFill>
              <a:prstDash val="solid"/>
              <a:miter/>
              <a:headEnd type="none" w="med" len="med"/>
              <a:tailEnd type="none" w="med" len="med"/>
            </a:ln>
          </p:spPr>
          <p:txBody>
            <a:bodyPr/>
            <a:p>
              <a:pPr algn="r" eaLnBrk="1" hangingPunct="1"/>
              <a:endParaRPr lang="zh-CN" altLang="en-US" sz="2400" dirty="0">
                <a:solidFill>
                  <a:srgbClr val="FFFFFF"/>
                </a:solidFill>
                <a:latin typeface="Times New Roman" panose="02020603050405020304" pitchFamily="18" charset="0"/>
                <a:ea typeface="宋体" panose="02010600030101010101" pitchFamily="2" charset="-122"/>
              </a:endParaRPr>
            </a:p>
          </p:txBody>
        </p:sp>
        <p:sp>
          <p:nvSpPr>
            <p:cNvPr id="53257" name="Rectangle 41"/>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FFFFFF"/>
                  </a:solidFill>
                  <a:latin typeface="Times New Roman" panose="02020603050405020304" pitchFamily="18" charset="0"/>
                  <a:ea typeface="宋体" panose="02010600030101010101" pitchFamily="2" charset="-122"/>
                </a:rPr>
                <a:t>ACC</a:t>
              </a:r>
              <a:endParaRPr lang="en-US" altLang="zh-CN" sz="2800" b="1" dirty="0">
                <a:solidFill>
                  <a:srgbClr val="FFFFFF"/>
                </a:solidFill>
                <a:latin typeface="宋体" panose="02010600030101010101" pitchFamily="2" charset="-122"/>
                <a:ea typeface="宋体" panose="02010600030101010101" pitchFamily="2" charset="-122"/>
              </a:endParaRPr>
            </a:p>
          </p:txBody>
        </p:sp>
        <p:sp>
          <p:nvSpPr>
            <p:cNvPr id="10" name="Rectangle 42"/>
            <p:cNvSpPr>
              <a:spLocks noChangeArrowheads="1"/>
            </p:cNvSpPr>
            <p:nvPr/>
          </p:nvSpPr>
          <p:spPr bwMode="auto">
            <a:xfrm>
              <a:off x="149" y="1037"/>
              <a:ext cx="517" cy="373"/>
            </a:xfrm>
            <a:prstGeom prst="rect">
              <a:avLst/>
            </a:prstGeom>
            <a:solidFill>
              <a:srgbClr val="FFC000"/>
            </a:solidFill>
            <a:ln w="38100" cmpd="sng">
              <a:solidFill>
                <a:schemeClr val="accent2"/>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259" name="Rectangle 43"/>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ALU</a:t>
              </a:r>
              <a:endParaRPr lang="en-US" altLang="zh-CN" sz="2800" b="1" dirty="0">
                <a:solidFill>
                  <a:srgbClr val="0000FF"/>
                </a:solidFill>
                <a:latin typeface="宋体" panose="02010600030101010101" pitchFamily="2" charset="-122"/>
                <a:ea typeface="宋体" panose="02010600030101010101" pitchFamily="2" charset="-122"/>
              </a:endParaRPr>
            </a:p>
          </p:txBody>
        </p:sp>
        <p:sp>
          <p:nvSpPr>
            <p:cNvPr id="53260" name="Rectangle 44"/>
            <p:cNvSpPr/>
            <p:nvPr/>
          </p:nvSpPr>
          <p:spPr>
            <a:xfrm>
              <a:off x="149" y="1841"/>
              <a:ext cx="515" cy="372"/>
            </a:xfrm>
            <a:prstGeom prst="rect">
              <a:avLst/>
            </a:prstGeom>
            <a:solidFill>
              <a:srgbClr val="0099FF"/>
            </a:solidFill>
            <a:ln w="38100" cap="flat" cmpd="sng">
              <a:solidFill>
                <a:srgbClr val="002060"/>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3261" name="Rectangle 45"/>
            <p:cNvSpPr/>
            <p:nvPr/>
          </p:nvSpPr>
          <p:spPr>
            <a:xfrm>
              <a:off x="336" y="189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X</a:t>
              </a:r>
              <a:endParaRPr lang="en-US" altLang="zh-CN" sz="2800" b="1" dirty="0">
                <a:latin typeface="宋体" panose="02010600030101010101" pitchFamily="2" charset="-122"/>
                <a:ea typeface="宋体" panose="02010600030101010101" pitchFamily="2" charset="-122"/>
              </a:endParaRPr>
            </a:p>
          </p:txBody>
        </p:sp>
        <p:sp>
          <p:nvSpPr>
            <p:cNvPr id="53262" name="Rectangle 46"/>
            <p:cNvSpPr/>
            <p:nvPr/>
          </p:nvSpPr>
          <p:spPr>
            <a:xfrm>
              <a:off x="0" y="0"/>
              <a:ext cx="1584" cy="2736"/>
            </a:xfrm>
            <a:prstGeom prst="rect">
              <a:avLst/>
            </a:prstGeom>
            <a:noFill/>
            <a:ln w="38100" cap="flat" cmpd="sng">
              <a:solidFill>
                <a:srgbClr val="002060"/>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3263" name="AutoShape 47"/>
            <p:cNvSpPr/>
            <p:nvPr/>
          </p:nvSpPr>
          <p:spPr>
            <a:xfrm>
              <a:off x="482" y="620"/>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3264" name="Freeform 48"/>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3265" name="Freeform 49"/>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3266" name="AutoShape 50"/>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3267" name="AutoShape 51"/>
            <p:cNvSpPr/>
            <p:nvPr/>
          </p:nvSpPr>
          <p:spPr>
            <a:xfrm rot="10800000">
              <a:off x="245" y="645"/>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0" name="Group 2"/>
          <p:cNvGraphicFramePr>
            <a:graphicFrameLocks noGrp="1"/>
          </p:cNvGraphicFramePr>
          <p:nvPr/>
        </p:nvGraphicFramePr>
        <p:xfrm>
          <a:off x="3505200" y="1905000"/>
          <a:ext cx="5334000" cy="4267201"/>
        </p:xfrm>
        <a:graphic>
          <a:graphicData uri="http://schemas.openxmlformats.org/drawingml/2006/table">
            <a:tbl>
              <a:tblPr/>
              <a:tblGrid>
                <a:gridCol w="923925"/>
                <a:gridCol w="1565275"/>
                <a:gridCol w="1549400"/>
                <a:gridCol w="1295400"/>
              </a:tblGrid>
              <a:tr h="560388">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ACC</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MQ</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rPr>
                        <a:t>X</a:t>
                      </a:r>
                      <a:endParaRPr kumimoji="0" lang="en-US" altLang="zh-CN"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5513">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7100">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20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06" name="Text Box 34"/>
          <p:cNvSpPr txBox="1"/>
          <p:nvPr/>
        </p:nvSpPr>
        <p:spPr>
          <a:xfrm>
            <a:off x="611188" y="333375"/>
            <a:ext cx="7308850" cy="641350"/>
          </a:xfrm>
          <a:prstGeom prst="rect">
            <a:avLst/>
          </a:prstGeom>
          <a:noFill/>
          <a:ln w="9525">
            <a:noFill/>
          </a:ln>
        </p:spPr>
        <p:txBody>
          <a:bodyPr>
            <a:spAutoFit/>
          </a:bodyPr>
          <a:p>
            <a:pPr eaLnBrk="1" hangingPunct="1">
              <a:spcBef>
                <a:spcPct val="20000"/>
              </a:spcBef>
            </a:pPr>
            <a:r>
              <a:rPr lang="en-US" altLang="zh-CN" sz="3600" b="1" dirty="0">
                <a:latin typeface="Times New Roman" panose="02020603050405020304" pitchFamily="18" charset="0"/>
                <a:ea typeface="宋体" panose="02010600030101010101" pitchFamily="2" charset="-122"/>
              </a:rPr>
              <a:t>(2)</a:t>
            </a:r>
            <a:r>
              <a:rPr lang="zh-CN" altLang="en-US" sz="3600" b="1" dirty="0">
                <a:latin typeface="Times New Roman" panose="02020603050405020304" pitchFamily="18" charset="0"/>
                <a:ea typeface="宋体" panose="02010600030101010101" pitchFamily="2" charset="-122"/>
              </a:rPr>
              <a:t>运算器的基本组成及操作过程</a:t>
            </a:r>
            <a:endParaRPr lang="zh-CN" altLang="en-US" sz="3600" b="1" dirty="0">
              <a:latin typeface="Times New Roman" panose="02020603050405020304" pitchFamily="18" charset="0"/>
              <a:ea typeface="宋体" panose="02010600030101010101" pitchFamily="2" charset="-122"/>
            </a:endParaRPr>
          </a:p>
        </p:txBody>
      </p:sp>
      <p:sp>
        <p:nvSpPr>
          <p:cNvPr id="32803" name="Rectangle 35"/>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endParaRPr kumimoji="0" lang="en-US" altLang="zh-CN" sz="44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54308" name="Group 36"/>
          <p:cNvGrpSpPr/>
          <p:nvPr/>
        </p:nvGrpSpPr>
        <p:grpSpPr>
          <a:xfrm>
            <a:off x="685800" y="1905000"/>
            <a:ext cx="2514600" cy="4343400"/>
            <a:chOff x="0" y="0"/>
            <a:chExt cx="1584" cy="2736"/>
          </a:xfrm>
        </p:grpSpPr>
        <p:sp>
          <p:nvSpPr>
            <p:cNvPr id="54328" name="Rectangle 37"/>
            <p:cNvSpPr/>
            <p:nvPr/>
          </p:nvSpPr>
          <p:spPr>
            <a:xfrm>
              <a:off x="482"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4329" name="Rectangle 38"/>
            <p:cNvSpPr/>
            <p:nvPr/>
          </p:nvSpPr>
          <p:spPr>
            <a:xfrm>
              <a:off x="948" y="240"/>
              <a:ext cx="518" cy="371"/>
            </a:xfrm>
            <a:prstGeom prst="rect">
              <a:avLst/>
            </a:prstGeom>
            <a:solidFill>
              <a:srgbClr val="009900"/>
            </a:solidFill>
            <a:ln w="38100" cap="flat" cmpd="sng">
              <a:solidFill>
                <a:srgbClr val="00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4330" name="Rectangle 39"/>
            <p:cNvSpPr/>
            <p:nvPr/>
          </p:nvSpPr>
          <p:spPr>
            <a:xfrm>
              <a:off x="1008" y="295"/>
              <a:ext cx="385" cy="269"/>
            </a:xfrm>
            <a:prstGeom prst="rect">
              <a:avLst/>
            </a:prstGeom>
            <a:solidFill>
              <a:srgbClr val="009900"/>
            </a:solid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54331" name="Rectangle 40"/>
            <p:cNvSpPr/>
            <p:nvPr/>
          </p:nvSpPr>
          <p:spPr>
            <a:xfrm>
              <a:off x="149" y="240"/>
              <a:ext cx="517" cy="371"/>
            </a:xfrm>
            <a:prstGeom prst="rect">
              <a:avLst/>
            </a:prstGeom>
            <a:solidFill>
              <a:srgbClr val="7030A0"/>
            </a:solidFill>
            <a:ln w="38100" cap="flat" cmpd="sng">
              <a:solidFill>
                <a:srgbClr val="002060"/>
              </a:solidFill>
              <a:prstDash val="solid"/>
              <a:miter/>
              <a:headEnd type="none" w="med" len="med"/>
              <a:tailEnd type="none" w="med" len="med"/>
            </a:ln>
          </p:spPr>
          <p:txBody>
            <a:bodyPr/>
            <a:p>
              <a:pPr algn="r" eaLnBrk="1" hangingPunct="1"/>
              <a:endParaRPr lang="zh-CN" altLang="en-US" sz="2400" dirty="0">
                <a:solidFill>
                  <a:srgbClr val="FFFFFF"/>
                </a:solidFill>
                <a:latin typeface="Times New Roman" panose="02020603050405020304" pitchFamily="18" charset="0"/>
                <a:ea typeface="宋体" panose="02010600030101010101" pitchFamily="2" charset="-122"/>
              </a:endParaRPr>
            </a:p>
          </p:txBody>
        </p:sp>
        <p:sp>
          <p:nvSpPr>
            <p:cNvPr id="54332" name="Rectangle 41"/>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FFFFFF"/>
                  </a:solidFill>
                  <a:latin typeface="Times New Roman" panose="02020603050405020304" pitchFamily="18" charset="0"/>
                  <a:ea typeface="宋体" panose="02010600030101010101" pitchFamily="2" charset="-122"/>
                </a:rPr>
                <a:t>ACC</a:t>
              </a:r>
              <a:endParaRPr lang="en-US" altLang="zh-CN" sz="2800" b="1" dirty="0">
                <a:solidFill>
                  <a:srgbClr val="FFFFFF"/>
                </a:solidFill>
                <a:latin typeface="宋体" panose="02010600030101010101" pitchFamily="2" charset="-122"/>
                <a:ea typeface="宋体" panose="02010600030101010101" pitchFamily="2" charset="-122"/>
              </a:endParaRPr>
            </a:p>
          </p:txBody>
        </p:sp>
        <p:sp>
          <p:nvSpPr>
            <p:cNvPr id="32810" name="Rectangle 42"/>
            <p:cNvSpPr>
              <a:spLocks noChangeArrowheads="1"/>
            </p:cNvSpPr>
            <p:nvPr/>
          </p:nvSpPr>
          <p:spPr bwMode="auto">
            <a:xfrm>
              <a:off x="149" y="1037"/>
              <a:ext cx="517" cy="373"/>
            </a:xfrm>
            <a:prstGeom prst="rect">
              <a:avLst/>
            </a:prstGeom>
            <a:solidFill>
              <a:srgbClr val="FFC000"/>
            </a:solidFill>
            <a:ln w="38100" cmpd="sng">
              <a:solidFill>
                <a:schemeClr val="accent2"/>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334" name="Rectangle 43"/>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ALU</a:t>
              </a:r>
              <a:endParaRPr lang="en-US" altLang="zh-CN" sz="2800" b="1" dirty="0">
                <a:solidFill>
                  <a:srgbClr val="0000FF"/>
                </a:solidFill>
                <a:latin typeface="宋体" panose="02010600030101010101" pitchFamily="2" charset="-122"/>
                <a:ea typeface="宋体" panose="02010600030101010101" pitchFamily="2" charset="-122"/>
              </a:endParaRPr>
            </a:p>
          </p:txBody>
        </p:sp>
        <p:sp>
          <p:nvSpPr>
            <p:cNvPr id="54335" name="Rectangle 44"/>
            <p:cNvSpPr/>
            <p:nvPr/>
          </p:nvSpPr>
          <p:spPr>
            <a:xfrm>
              <a:off x="149" y="1841"/>
              <a:ext cx="515" cy="372"/>
            </a:xfrm>
            <a:prstGeom prst="rect">
              <a:avLst/>
            </a:prstGeom>
            <a:solidFill>
              <a:srgbClr val="0099FF"/>
            </a:solidFill>
            <a:ln w="38100" cap="flat" cmpd="sng">
              <a:solidFill>
                <a:srgbClr val="002060"/>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4336" name="Rectangle 45"/>
            <p:cNvSpPr/>
            <p:nvPr/>
          </p:nvSpPr>
          <p:spPr>
            <a:xfrm>
              <a:off x="336" y="189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X</a:t>
              </a:r>
              <a:endParaRPr lang="en-US" altLang="zh-CN" sz="2800" b="1" dirty="0">
                <a:latin typeface="宋体" panose="02010600030101010101" pitchFamily="2" charset="-122"/>
                <a:ea typeface="宋体" panose="02010600030101010101" pitchFamily="2" charset="-122"/>
              </a:endParaRPr>
            </a:p>
          </p:txBody>
        </p:sp>
        <p:sp>
          <p:nvSpPr>
            <p:cNvPr id="54337" name="Rectangle 46"/>
            <p:cNvSpPr/>
            <p:nvPr/>
          </p:nvSpPr>
          <p:spPr>
            <a:xfrm>
              <a:off x="0" y="0"/>
              <a:ext cx="1584" cy="2736"/>
            </a:xfrm>
            <a:prstGeom prst="rect">
              <a:avLst/>
            </a:prstGeom>
            <a:noFill/>
            <a:ln w="38100" cap="flat" cmpd="sng">
              <a:solidFill>
                <a:srgbClr val="002060"/>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4338" name="AutoShape 47"/>
            <p:cNvSpPr/>
            <p:nvPr/>
          </p:nvSpPr>
          <p:spPr>
            <a:xfrm>
              <a:off x="480" y="64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4339" name="Freeform 48"/>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4340" name="Freeform 49"/>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4341" name="AutoShape 50"/>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4342" name="AutoShape 51"/>
            <p:cNvSpPr/>
            <p:nvPr/>
          </p:nvSpPr>
          <p:spPr>
            <a:xfrm rot="10800000">
              <a:off x="245" y="61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54309" name="Text Box 52"/>
          <p:cNvSpPr txBox="1"/>
          <p:nvPr/>
        </p:nvSpPr>
        <p:spPr>
          <a:xfrm>
            <a:off x="4495800" y="2514600"/>
            <a:ext cx="1676400" cy="457200"/>
          </a:xfrm>
          <a:prstGeom prst="rect">
            <a:avLst/>
          </a:prstGeom>
          <a:noFill/>
          <a:ln w="9525">
            <a:noFill/>
          </a:ln>
        </p:spPr>
        <p:txBody>
          <a:bodyPr>
            <a:spAutoFit/>
          </a:bodyPr>
          <a:p>
            <a:pPr eaLnBrk="1" hangingPunct="1">
              <a:spcBef>
                <a:spcPct val="20000"/>
              </a:spcBef>
              <a:buClr>
                <a:schemeClr val="accent2"/>
              </a:buClr>
              <a:buSzPct val="80000"/>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被加数，</a:t>
            </a:r>
            <a:endParaRPr lang="zh-CN" altLang="en-US" sz="3200" b="1" dirty="0">
              <a:latin typeface="宋体" panose="02010600030101010101" pitchFamily="2" charset="-122"/>
              <a:ea typeface="宋体" panose="02010600030101010101" pitchFamily="2" charset="-122"/>
            </a:endParaRPr>
          </a:p>
        </p:txBody>
      </p:sp>
      <p:sp>
        <p:nvSpPr>
          <p:cNvPr id="54310" name="Text Box 53"/>
          <p:cNvSpPr txBox="1"/>
          <p:nvPr/>
        </p:nvSpPr>
        <p:spPr>
          <a:xfrm>
            <a:off x="4495800" y="3429000"/>
            <a:ext cx="1752600" cy="457200"/>
          </a:xfrm>
          <a:prstGeom prst="rect">
            <a:avLst/>
          </a:prstGeom>
          <a:noFill/>
          <a:ln w="9525">
            <a:noFill/>
          </a:ln>
        </p:spPr>
        <p:txBody>
          <a:bodyPr>
            <a:spAutoFit/>
          </a:bodyPr>
          <a:p>
            <a:pPr eaLnBrk="1" hangingPunct="1">
              <a:spcBef>
                <a:spcPct val="20000"/>
              </a:spcBef>
              <a:buClr>
                <a:schemeClr val="accent2"/>
              </a:buClr>
              <a:buSzPct val="80000"/>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被减数，</a:t>
            </a:r>
            <a:endParaRPr lang="zh-CN" altLang="en-US" sz="3200" b="1" dirty="0">
              <a:latin typeface="宋体" panose="02010600030101010101" pitchFamily="2" charset="-122"/>
              <a:ea typeface="宋体" panose="02010600030101010101" pitchFamily="2" charset="-122"/>
            </a:endParaRPr>
          </a:p>
        </p:txBody>
      </p:sp>
      <p:sp>
        <p:nvSpPr>
          <p:cNvPr id="54311" name="Text Box 54"/>
          <p:cNvSpPr txBox="1"/>
          <p:nvPr/>
        </p:nvSpPr>
        <p:spPr>
          <a:xfrm>
            <a:off x="4495800" y="5257800"/>
            <a:ext cx="1905000" cy="457200"/>
          </a:xfrm>
          <a:prstGeom prst="rect">
            <a:avLst/>
          </a:prstGeom>
          <a:noFill/>
          <a:ln w="9525">
            <a:noFill/>
          </a:ln>
        </p:spPr>
        <p:txBody>
          <a:bodyPr>
            <a:spAutoFit/>
          </a:bodyPr>
          <a:p>
            <a:pPr eaLnBrk="1" hangingPunct="1">
              <a:spcBef>
                <a:spcPct val="20000"/>
              </a:spcBef>
              <a:buClr>
                <a:schemeClr val="accent2"/>
              </a:buClr>
              <a:buSzPct val="80000"/>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被除数，</a:t>
            </a:r>
            <a:endParaRPr lang="zh-CN" altLang="en-US" sz="3200" b="1" dirty="0">
              <a:latin typeface="宋体" panose="02010600030101010101" pitchFamily="2" charset="-122"/>
              <a:ea typeface="宋体" panose="02010600030101010101" pitchFamily="2" charset="-122"/>
            </a:endParaRPr>
          </a:p>
        </p:txBody>
      </p:sp>
      <p:sp>
        <p:nvSpPr>
          <p:cNvPr id="54312" name="Text Box 55"/>
          <p:cNvSpPr txBox="1"/>
          <p:nvPr/>
        </p:nvSpPr>
        <p:spPr>
          <a:xfrm>
            <a:off x="6019800" y="4343400"/>
            <a:ext cx="1447800" cy="457200"/>
          </a:xfrm>
          <a:prstGeom prst="rect">
            <a:avLst/>
          </a:prstGeom>
          <a:noFill/>
          <a:ln w="9525">
            <a:noFill/>
          </a:ln>
        </p:spPr>
        <p:txBody>
          <a:bodyPr>
            <a:spAutoFit/>
          </a:bodyPr>
          <a:p>
            <a:pPr eaLnBrk="1" hangingPunct="1">
              <a:spcBef>
                <a:spcPct val="20000"/>
              </a:spcBef>
            </a:pPr>
            <a:r>
              <a:rPr lang="zh-CN" altLang="en-US" sz="2400" b="1" dirty="0">
                <a:latin typeface="Times New Roman" panose="02020603050405020304" pitchFamily="18" charset="0"/>
                <a:ea typeface="宋体" panose="02010600030101010101" pitchFamily="2" charset="-122"/>
              </a:rPr>
              <a:t>乘数，</a:t>
            </a:r>
            <a:endParaRPr lang="zh-CN" altLang="en-US" sz="2400" b="1" dirty="0">
              <a:latin typeface="Times New Roman" panose="02020603050405020304" pitchFamily="18" charset="0"/>
              <a:ea typeface="宋体" panose="02010600030101010101" pitchFamily="2" charset="-122"/>
            </a:endParaRPr>
          </a:p>
        </p:txBody>
      </p:sp>
      <p:sp>
        <p:nvSpPr>
          <p:cNvPr id="54313" name="Text Box 56"/>
          <p:cNvSpPr txBox="1"/>
          <p:nvPr/>
        </p:nvSpPr>
        <p:spPr>
          <a:xfrm>
            <a:off x="6019800" y="5486400"/>
            <a:ext cx="990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商</a:t>
            </a:r>
            <a:endParaRPr lang="zh-CN" altLang="en-US" sz="2400" b="1" dirty="0">
              <a:latin typeface="Times New Roman" panose="02020603050405020304" pitchFamily="18" charset="0"/>
              <a:ea typeface="宋体" panose="02010600030101010101" pitchFamily="2" charset="-122"/>
            </a:endParaRPr>
          </a:p>
        </p:txBody>
      </p:sp>
      <p:sp>
        <p:nvSpPr>
          <p:cNvPr id="54314" name="Text Box 57"/>
          <p:cNvSpPr txBox="1"/>
          <p:nvPr/>
        </p:nvSpPr>
        <p:spPr>
          <a:xfrm>
            <a:off x="7620000" y="2667000"/>
            <a:ext cx="990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加数</a:t>
            </a:r>
            <a:endParaRPr lang="zh-CN" altLang="en-US" sz="2400" b="1" dirty="0">
              <a:latin typeface="Times New Roman" panose="02020603050405020304" pitchFamily="18" charset="0"/>
              <a:ea typeface="宋体" panose="02010600030101010101" pitchFamily="2" charset="-122"/>
            </a:endParaRPr>
          </a:p>
        </p:txBody>
      </p:sp>
      <p:sp>
        <p:nvSpPr>
          <p:cNvPr id="54315" name="Text Box 58"/>
          <p:cNvSpPr txBox="1"/>
          <p:nvPr/>
        </p:nvSpPr>
        <p:spPr>
          <a:xfrm>
            <a:off x="7620000" y="3581400"/>
            <a:ext cx="990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减数</a:t>
            </a:r>
            <a:endParaRPr lang="zh-CN" altLang="en-US" sz="2400" b="1" dirty="0">
              <a:latin typeface="Times New Roman" panose="02020603050405020304" pitchFamily="18" charset="0"/>
              <a:ea typeface="宋体" panose="02010600030101010101" pitchFamily="2" charset="-122"/>
            </a:endParaRPr>
          </a:p>
        </p:txBody>
      </p:sp>
      <p:sp>
        <p:nvSpPr>
          <p:cNvPr id="54316" name="Text Box 59"/>
          <p:cNvSpPr txBox="1"/>
          <p:nvPr/>
        </p:nvSpPr>
        <p:spPr>
          <a:xfrm>
            <a:off x="7620000" y="4572000"/>
            <a:ext cx="1371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被乘数</a:t>
            </a:r>
            <a:endParaRPr lang="zh-CN" altLang="en-US" sz="2400" b="1" dirty="0">
              <a:latin typeface="Times New Roman" panose="02020603050405020304" pitchFamily="18" charset="0"/>
              <a:ea typeface="宋体" panose="02010600030101010101" pitchFamily="2" charset="-122"/>
            </a:endParaRPr>
          </a:p>
        </p:txBody>
      </p:sp>
      <p:sp>
        <p:nvSpPr>
          <p:cNvPr id="54317" name="Text Box 60"/>
          <p:cNvSpPr txBox="1"/>
          <p:nvPr/>
        </p:nvSpPr>
        <p:spPr>
          <a:xfrm>
            <a:off x="7620000" y="5486400"/>
            <a:ext cx="990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除数</a:t>
            </a:r>
            <a:endParaRPr lang="zh-CN" altLang="en-US" sz="2400" b="1" dirty="0">
              <a:latin typeface="Times New Roman" panose="02020603050405020304" pitchFamily="18" charset="0"/>
              <a:ea typeface="宋体" panose="02010600030101010101" pitchFamily="2" charset="-122"/>
            </a:endParaRPr>
          </a:p>
        </p:txBody>
      </p:sp>
      <p:sp>
        <p:nvSpPr>
          <p:cNvPr id="54318" name="Text Box 61"/>
          <p:cNvSpPr txBox="1"/>
          <p:nvPr/>
        </p:nvSpPr>
        <p:spPr>
          <a:xfrm>
            <a:off x="3581400" y="2667000"/>
            <a:ext cx="1371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加法</a:t>
            </a:r>
            <a:endParaRPr lang="zh-CN" altLang="en-US" sz="2400" b="1" dirty="0">
              <a:latin typeface="Times New Roman" panose="02020603050405020304" pitchFamily="18" charset="0"/>
              <a:ea typeface="宋体" panose="02010600030101010101" pitchFamily="2" charset="-122"/>
            </a:endParaRPr>
          </a:p>
        </p:txBody>
      </p:sp>
      <p:sp>
        <p:nvSpPr>
          <p:cNvPr id="54319" name="Text Box 62"/>
          <p:cNvSpPr txBox="1"/>
          <p:nvPr/>
        </p:nvSpPr>
        <p:spPr>
          <a:xfrm>
            <a:off x="3581400" y="3657600"/>
            <a:ext cx="1066800" cy="457200"/>
          </a:xfrm>
          <a:prstGeom prst="rect">
            <a:avLst/>
          </a:prstGeom>
          <a:noFill/>
          <a:ln w="9525">
            <a:noFill/>
          </a:ln>
        </p:spPr>
        <p:txBody>
          <a:bodyPr>
            <a:spAutoFit/>
          </a:bodyPr>
          <a:p>
            <a:pPr eaLnBrk="1" hangingPunct="1">
              <a:spcBef>
                <a:spcPct val="20000"/>
              </a:spcBef>
            </a:pPr>
            <a:r>
              <a:rPr lang="zh-CN" altLang="en-US" sz="2400" b="1" dirty="0">
                <a:latin typeface="Times New Roman" panose="02020603050405020304" pitchFamily="18" charset="0"/>
                <a:ea typeface="宋体" panose="02010600030101010101" pitchFamily="2" charset="-122"/>
              </a:rPr>
              <a:t>减法</a:t>
            </a:r>
            <a:endParaRPr lang="zh-CN" altLang="en-US" sz="2400" b="1" dirty="0">
              <a:latin typeface="Times New Roman" panose="02020603050405020304" pitchFamily="18" charset="0"/>
              <a:ea typeface="宋体" panose="02010600030101010101" pitchFamily="2" charset="-122"/>
            </a:endParaRPr>
          </a:p>
        </p:txBody>
      </p:sp>
      <p:sp>
        <p:nvSpPr>
          <p:cNvPr id="54320" name="Text Box 63"/>
          <p:cNvSpPr txBox="1"/>
          <p:nvPr/>
        </p:nvSpPr>
        <p:spPr>
          <a:xfrm>
            <a:off x="3581400" y="4572000"/>
            <a:ext cx="9906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乘法</a:t>
            </a:r>
            <a:endParaRPr lang="zh-CN" altLang="en-US" sz="2400" b="1" dirty="0">
              <a:latin typeface="Times New Roman" panose="02020603050405020304" pitchFamily="18" charset="0"/>
              <a:ea typeface="宋体" panose="02010600030101010101" pitchFamily="2" charset="-122"/>
            </a:endParaRPr>
          </a:p>
        </p:txBody>
      </p:sp>
      <p:sp>
        <p:nvSpPr>
          <p:cNvPr id="54321" name="Text Box 64"/>
          <p:cNvSpPr txBox="1"/>
          <p:nvPr/>
        </p:nvSpPr>
        <p:spPr>
          <a:xfrm>
            <a:off x="3581400" y="5486400"/>
            <a:ext cx="11430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除法</a:t>
            </a:r>
            <a:endParaRPr lang="zh-CN" altLang="en-US" sz="2400" b="1" dirty="0">
              <a:latin typeface="Times New Roman" panose="02020603050405020304" pitchFamily="18" charset="0"/>
              <a:ea typeface="宋体" panose="02010600030101010101" pitchFamily="2" charset="-122"/>
            </a:endParaRPr>
          </a:p>
        </p:txBody>
      </p:sp>
      <p:sp>
        <p:nvSpPr>
          <p:cNvPr id="54322" name="Text Box 65"/>
          <p:cNvSpPr txBox="1"/>
          <p:nvPr/>
        </p:nvSpPr>
        <p:spPr>
          <a:xfrm>
            <a:off x="4495800" y="2903538"/>
            <a:ext cx="18288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和</a:t>
            </a:r>
            <a:endParaRPr lang="zh-CN" altLang="en-US" sz="2400" b="1" dirty="0">
              <a:latin typeface="Times New Roman" panose="02020603050405020304" pitchFamily="18" charset="0"/>
              <a:ea typeface="宋体" panose="02010600030101010101" pitchFamily="2" charset="-122"/>
            </a:endParaRPr>
          </a:p>
        </p:txBody>
      </p:sp>
      <p:sp>
        <p:nvSpPr>
          <p:cNvPr id="54323" name="Text Box 66"/>
          <p:cNvSpPr txBox="1"/>
          <p:nvPr/>
        </p:nvSpPr>
        <p:spPr>
          <a:xfrm>
            <a:off x="4495800" y="3849688"/>
            <a:ext cx="18288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差</a:t>
            </a:r>
            <a:endParaRPr lang="zh-CN" altLang="en-US" sz="2400" b="1" dirty="0">
              <a:latin typeface="Times New Roman" panose="02020603050405020304" pitchFamily="18" charset="0"/>
              <a:ea typeface="宋体" panose="02010600030101010101" pitchFamily="2" charset="-122"/>
            </a:endParaRPr>
          </a:p>
        </p:txBody>
      </p:sp>
      <p:sp>
        <p:nvSpPr>
          <p:cNvPr id="54324" name="Text Box 67"/>
          <p:cNvSpPr txBox="1"/>
          <p:nvPr/>
        </p:nvSpPr>
        <p:spPr>
          <a:xfrm>
            <a:off x="4495800" y="5638800"/>
            <a:ext cx="1828800" cy="457200"/>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余数</a:t>
            </a:r>
            <a:endParaRPr lang="zh-CN" altLang="en-US" sz="2400" b="1" dirty="0">
              <a:latin typeface="Times New Roman" panose="02020603050405020304" pitchFamily="18" charset="0"/>
              <a:ea typeface="宋体" panose="02010600030101010101" pitchFamily="2" charset="-122"/>
            </a:endParaRPr>
          </a:p>
        </p:txBody>
      </p:sp>
      <p:grpSp>
        <p:nvGrpSpPr>
          <p:cNvPr id="54325" name="Group 68"/>
          <p:cNvGrpSpPr/>
          <p:nvPr/>
        </p:nvGrpSpPr>
        <p:grpSpPr>
          <a:xfrm>
            <a:off x="4495800" y="4551363"/>
            <a:ext cx="3429000" cy="630237"/>
            <a:chOff x="0" y="0"/>
            <a:chExt cx="2160" cy="397"/>
          </a:xfrm>
        </p:grpSpPr>
        <p:sp>
          <p:nvSpPr>
            <p:cNvPr id="54326" name="Text Box 69"/>
            <p:cNvSpPr txBox="1"/>
            <p:nvPr/>
          </p:nvSpPr>
          <p:spPr>
            <a:xfrm>
              <a:off x="0" y="0"/>
              <a:ext cx="1200" cy="288"/>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乘积高位</a:t>
              </a:r>
              <a:endParaRPr lang="zh-CN" altLang="en-US" sz="2400" b="1" dirty="0">
                <a:latin typeface="Times New Roman" panose="02020603050405020304" pitchFamily="18" charset="0"/>
                <a:ea typeface="宋体" panose="02010600030101010101" pitchFamily="2" charset="-122"/>
              </a:endParaRPr>
            </a:p>
          </p:txBody>
        </p:sp>
        <p:sp>
          <p:nvSpPr>
            <p:cNvPr id="54327" name="Text Box 70"/>
            <p:cNvSpPr txBox="1"/>
            <p:nvPr/>
          </p:nvSpPr>
          <p:spPr>
            <a:xfrm>
              <a:off x="960" y="109"/>
              <a:ext cx="1200" cy="288"/>
            </a:xfrm>
            <a:prstGeom prst="rect">
              <a:avLst/>
            </a:prstGeom>
            <a:noFill/>
            <a:ln w="9525">
              <a:noFill/>
            </a:ln>
          </p:spPr>
          <p:txBody>
            <a:bodyPr>
              <a:spAutoFit/>
            </a:bodyPr>
            <a:p>
              <a:pPr eaLnBrk="1" hangingPunct="1">
                <a:spcBef>
                  <a:spcPct val="50000"/>
                </a:spcBef>
              </a:pPr>
              <a:r>
                <a:rPr lang="zh-CN" altLang="en-US" sz="2400" b="1" dirty="0">
                  <a:latin typeface="Times New Roman" panose="02020603050405020304" pitchFamily="18" charset="0"/>
                  <a:ea typeface="宋体" panose="02010600030101010101" pitchFamily="2" charset="-122"/>
                </a:rPr>
                <a:t>乘积低位</a:t>
              </a:r>
              <a:endParaRPr lang="zh-CN" altLang="en-US" sz="2400" b="1" dirty="0">
                <a:latin typeface="Times New Roman" panose="02020603050405020304" pitchFamily="18" charset="0"/>
                <a:ea typeface="宋体" panose="02010600030101010101" pitchFamily="2" charset="-122"/>
              </a:endParaRPr>
            </a:p>
          </p:txBody>
        </p:sp>
      </p:grpSp>
    </p:spTree>
  </p:cSld>
  <p:clrMapOvr>
    <a:masterClrMapping/>
  </p:clrMapOvr>
  <p:transition spd="slow"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8" name="Group 2"/>
          <p:cNvGrpSpPr/>
          <p:nvPr/>
        </p:nvGrpSpPr>
        <p:grpSpPr>
          <a:xfrm>
            <a:off x="1227138" y="2012950"/>
            <a:ext cx="7539037" cy="1236663"/>
            <a:chOff x="0" y="0"/>
            <a:chExt cx="4749" cy="779"/>
          </a:xfrm>
        </p:grpSpPr>
        <p:grpSp>
          <p:nvGrpSpPr>
            <p:cNvPr id="55346" name="Group 3"/>
            <p:cNvGrpSpPr/>
            <p:nvPr/>
          </p:nvGrpSpPr>
          <p:grpSpPr>
            <a:xfrm>
              <a:off x="0" y="0"/>
              <a:ext cx="4749" cy="779"/>
              <a:chOff x="0" y="0"/>
              <a:chExt cx="4749" cy="779"/>
            </a:xfrm>
          </p:grpSpPr>
          <p:sp>
            <p:nvSpPr>
              <p:cNvPr id="55348" name="Text Box 20"/>
              <p:cNvSpPr txBox="1"/>
              <p:nvPr/>
            </p:nvSpPr>
            <p:spPr>
              <a:xfrm>
                <a:off x="2533" y="414"/>
                <a:ext cx="2216" cy="365"/>
              </a:xfrm>
              <a:prstGeom prst="rect">
                <a:avLst/>
              </a:prstGeom>
              <a:noFill/>
              <a:ln w="9525">
                <a:noFill/>
              </a:ln>
            </p:spPr>
            <p:txBody>
              <a:bodyPr wrap="none">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被加数</a:t>
                </a:r>
                <a:endParaRPr lang="zh-CN" altLang="en-US" sz="3200" b="1" dirty="0">
                  <a:latin typeface="宋体" panose="02010600030101010101" pitchFamily="2" charset="-122"/>
                  <a:ea typeface="宋体" panose="02010600030101010101" pitchFamily="2" charset="-122"/>
                </a:endParaRPr>
              </a:p>
            </p:txBody>
          </p:sp>
          <p:grpSp>
            <p:nvGrpSpPr>
              <p:cNvPr id="55349" name="Group 5"/>
              <p:cNvGrpSpPr/>
              <p:nvPr/>
            </p:nvGrpSpPr>
            <p:grpSpPr>
              <a:xfrm>
                <a:off x="0" y="0"/>
                <a:ext cx="517" cy="371"/>
                <a:chOff x="0" y="0"/>
                <a:chExt cx="517" cy="371"/>
              </a:xfrm>
            </p:grpSpPr>
            <p:sp>
              <p:nvSpPr>
                <p:cNvPr id="55350" name="Rectangle 22"/>
                <p:cNvSpPr/>
                <p:nvPr/>
              </p:nvSpPr>
              <p:spPr>
                <a:xfrm>
                  <a:off x="0" y="0"/>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51" name="Rectangle 23"/>
                <p:cNvSpPr/>
                <p:nvPr/>
              </p:nvSpPr>
              <p:spPr>
                <a:xfrm>
                  <a:off x="11" y="5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ACC</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sp>
          <p:nvSpPr>
            <p:cNvPr id="55347" name="Text Box 24"/>
            <p:cNvSpPr txBox="1"/>
            <p:nvPr/>
          </p:nvSpPr>
          <p:spPr>
            <a:xfrm>
              <a:off x="1807" y="397"/>
              <a:ext cx="762"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初态 </a:t>
              </a:r>
              <a:endParaRPr lang="zh-CN" altLang="en-US" sz="3200" b="1" dirty="0">
                <a:latin typeface="宋体" panose="02010600030101010101" pitchFamily="2" charset="-122"/>
                <a:ea typeface="宋体" panose="02010600030101010101" pitchFamily="2" charset="-122"/>
              </a:endParaRPr>
            </a:p>
          </p:txBody>
        </p:sp>
      </p:grpSp>
      <p:sp>
        <p:nvSpPr>
          <p:cNvPr id="55299" name="Text Box 25"/>
          <p:cNvSpPr txBox="1"/>
          <p:nvPr/>
        </p:nvSpPr>
        <p:spPr>
          <a:xfrm>
            <a:off x="395288" y="260350"/>
            <a:ext cx="4876800" cy="641350"/>
          </a:xfrm>
          <a:prstGeom prst="rect">
            <a:avLst/>
          </a:prstGeom>
          <a:noFill/>
          <a:ln w="9525">
            <a:noFill/>
          </a:ln>
        </p:spPr>
        <p:txBody>
          <a:bodyPr>
            <a:spAutoFit/>
          </a:bodyPr>
          <a:p>
            <a:pPr eaLnBrk="1" hangingPunct="1">
              <a:spcBef>
                <a:spcPct val="20000"/>
              </a:spcBef>
            </a:pPr>
            <a:r>
              <a:rPr lang="zh-CN" altLang="en-US" sz="3600" b="1" dirty="0">
                <a:latin typeface="宋体" panose="02010600030101010101" pitchFamily="2" charset="-122"/>
                <a:ea typeface="宋体" panose="02010600030101010101" pitchFamily="2" charset="-122"/>
              </a:rPr>
              <a:t>① 加法操作过程</a:t>
            </a:r>
            <a:endParaRPr lang="zh-CN" altLang="en-US" sz="3600" b="1" dirty="0">
              <a:latin typeface="宋体" panose="02010600030101010101" pitchFamily="2" charset="-122"/>
              <a:ea typeface="宋体" panose="02010600030101010101" pitchFamily="2" charset="-122"/>
            </a:endParaRPr>
          </a:p>
        </p:txBody>
      </p:sp>
      <p:sp>
        <p:nvSpPr>
          <p:cNvPr id="33802" name="Rectangle 26"/>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55301" name="Group 11"/>
          <p:cNvGrpSpPr/>
          <p:nvPr/>
        </p:nvGrpSpPr>
        <p:grpSpPr>
          <a:xfrm>
            <a:off x="1227138" y="2603500"/>
            <a:ext cx="5176837" cy="2322513"/>
            <a:chOff x="0" y="0"/>
            <a:chExt cx="3261" cy="1463"/>
          </a:xfrm>
        </p:grpSpPr>
        <p:grpSp>
          <p:nvGrpSpPr>
            <p:cNvPr id="55339" name="Group 12"/>
            <p:cNvGrpSpPr/>
            <p:nvPr/>
          </p:nvGrpSpPr>
          <p:grpSpPr>
            <a:xfrm>
              <a:off x="96" y="0"/>
              <a:ext cx="3165" cy="1463"/>
              <a:chOff x="0" y="0"/>
              <a:chExt cx="3165" cy="1463"/>
            </a:xfrm>
          </p:grpSpPr>
          <p:sp>
            <p:nvSpPr>
              <p:cNvPr id="55343" name="Text Box 29"/>
              <p:cNvSpPr txBox="1"/>
              <p:nvPr/>
            </p:nvSpPr>
            <p:spPr>
              <a:xfrm>
                <a:off x="1664" y="1098"/>
                <a:ext cx="1501" cy="365"/>
              </a:xfrm>
              <a:prstGeom prst="rect">
                <a:avLst/>
              </a:prstGeom>
              <a:noFill/>
              <a:ln w="9525">
                <a:noFill/>
              </a:ln>
            </p:spPr>
            <p:txBody>
              <a:bodyPr wrap="none">
                <a:spAutoFit/>
              </a:bodyPr>
              <a:p>
                <a:pPr algn="ct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X</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55344" name="AutoShape 30"/>
              <p:cNvSpPr/>
              <p:nvPr/>
            </p:nvSpPr>
            <p:spPr>
              <a:xfrm>
                <a:off x="116" y="827"/>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45" name="AutoShape 31"/>
              <p:cNvSpPr/>
              <p:nvPr/>
            </p:nvSpPr>
            <p:spPr>
              <a:xfrm rot="10800000">
                <a:off x="0" y="0"/>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5340" name="Group 16"/>
            <p:cNvGrpSpPr/>
            <p:nvPr/>
          </p:nvGrpSpPr>
          <p:grpSpPr>
            <a:xfrm>
              <a:off x="0" y="425"/>
              <a:ext cx="517" cy="373"/>
              <a:chOff x="0" y="0"/>
              <a:chExt cx="517" cy="373"/>
            </a:xfrm>
          </p:grpSpPr>
          <p:sp>
            <p:nvSpPr>
              <p:cNvPr id="55341" name="Rectangle 33"/>
              <p:cNvSpPr/>
              <p:nvPr/>
            </p:nvSpPr>
            <p:spPr>
              <a:xfrm>
                <a:off x="0" y="0"/>
                <a:ext cx="517" cy="373"/>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42" name="Rectangle 34"/>
              <p:cNvSpPr/>
              <p:nvPr/>
            </p:nvSpPr>
            <p:spPr>
              <a:xfrm>
                <a:off x="14" y="39"/>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ALU</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grpSp>
        <p:nvGrpSpPr>
          <p:cNvPr id="55302" name="Group 19"/>
          <p:cNvGrpSpPr/>
          <p:nvPr/>
        </p:nvGrpSpPr>
        <p:grpSpPr>
          <a:xfrm>
            <a:off x="1227138" y="3481388"/>
            <a:ext cx="7383462" cy="1663700"/>
            <a:chOff x="0" y="0"/>
            <a:chExt cx="4651" cy="1048"/>
          </a:xfrm>
        </p:grpSpPr>
        <p:sp>
          <p:nvSpPr>
            <p:cNvPr id="55334" name="Text Box 36"/>
            <p:cNvSpPr txBox="1"/>
            <p:nvPr/>
          </p:nvSpPr>
          <p:spPr>
            <a:xfrm>
              <a:off x="2649" y="0"/>
              <a:ext cx="2002" cy="365"/>
            </a:xfrm>
            <a:prstGeom prst="rect">
              <a:avLst/>
            </a:prstGeom>
            <a:noFill/>
            <a:ln w="9525">
              <a:noFill/>
            </a:ln>
          </p:spPr>
          <p:txBody>
            <a:bodyPr>
              <a:spAutoFit/>
            </a:bodyPr>
            <a:p>
              <a:pP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a:t>
              </a:r>
              <a:r>
                <a:rPr lang="en-US" altLang="zh-CN" sz="3200" b="1" dirty="0">
                  <a:latin typeface="宋体" panose="02010600030101010101" pitchFamily="2" charset="-122"/>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X</a:t>
              </a:r>
              <a:endParaRPr lang="en-US" altLang="zh-CN" sz="3200" b="1" dirty="0">
                <a:latin typeface="Times New Roman" panose="02020603050405020304" pitchFamily="18" charset="0"/>
                <a:ea typeface="宋体" panose="02010600030101010101" pitchFamily="2" charset="-122"/>
              </a:endParaRPr>
            </a:p>
          </p:txBody>
        </p:sp>
        <p:grpSp>
          <p:nvGrpSpPr>
            <p:cNvPr id="55335" name="Group 21"/>
            <p:cNvGrpSpPr/>
            <p:nvPr/>
          </p:nvGrpSpPr>
          <p:grpSpPr>
            <a:xfrm>
              <a:off x="0" y="676"/>
              <a:ext cx="515" cy="372"/>
              <a:chOff x="0" y="0"/>
              <a:chExt cx="515" cy="372"/>
            </a:xfrm>
          </p:grpSpPr>
          <p:sp>
            <p:nvSpPr>
              <p:cNvPr id="55337" name="Rectangle 38"/>
              <p:cNvSpPr/>
              <p:nvPr/>
            </p:nvSpPr>
            <p:spPr>
              <a:xfrm>
                <a:off x="0" y="0"/>
                <a:ext cx="515" cy="372"/>
              </a:xfrm>
              <a:prstGeom prst="rect">
                <a:avLst/>
              </a:prstGeom>
              <a:solidFill>
                <a:srgbClr val="0099FF"/>
              </a:solid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solidFill>
                    <a:schemeClr val="bg2"/>
                  </a:solidFill>
                  <a:latin typeface="宋体" panose="02010600030101010101" pitchFamily="2" charset="-122"/>
                  <a:ea typeface="宋体" panose="02010600030101010101" pitchFamily="2" charset="-122"/>
                </a:endParaRPr>
              </a:p>
            </p:txBody>
          </p:sp>
          <p:sp>
            <p:nvSpPr>
              <p:cNvPr id="55338" name="Rectangle 39"/>
              <p:cNvSpPr/>
              <p:nvPr/>
            </p:nvSpPr>
            <p:spPr>
              <a:xfrm>
                <a:off x="169" y="3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X</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5336" name="Line 40"/>
            <p:cNvSpPr/>
            <p:nvPr/>
          </p:nvSpPr>
          <p:spPr>
            <a:xfrm>
              <a:off x="3259" y="207"/>
              <a:ext cx="384" cy="0"/>
            </a:xfrm>
            <a:prstGeom prst="line">
              <a:avLst/>
            </a:prstGeom>
            <a:ln w="28575" cap="flat" cmpd="sng">
              <a:solidFill>
                <a:schemeClr val="tx1"/>
              </a:solidFill>
              <a:prstDash val="solid"/>
              <a:headEnd type="none" w="med" len="med"/>
              <a:tailEnd type="stealth" w="med" len="med"/>
            </a:ln>
          </p:spPr>
        </p:sp>
      </p:grpSp>
      <p:grpSp>
        <p:nvGrpSpPr>
          <p:cNvPr id="55303" name="Group 25"/>
          <p:cNvGrpSpPr/>
          <p:nvPr/>
        </p:nvGrpSpPr>
        <p:grpSpPr>
          <a:xfrm>
            <a:off x="1227138" y="2012950"/>
            <a:ext cx="7067550" cy="2913063"/>
            <a:chOff x="0" y="0"/>
            <a:chExt cx="4452" cy="1835"/>
          </a:xfrm>
        </p:grpSpPr>
        <p:grpSp>
          <p:nvGrpSpPr>
            <p:cNvPr id="55327" name="Group 26"/>
            <p:cNvGrpSpPr/>
            <p:nvPr/>
          </p:nvGrpSpPr>
          <p:grpSpPr>
            <a:xfrm>
              <a:off x="3259" y="1470"/>
              <a:ext cx="1193" cy="365"/>
              <a:chOff x="0" y="0"/>
              <a:chExt cx="1193" cy="365"/>
            </a:xfrm>
          </p:grpSpPr>
          <p:sp>
            <p:nvSpPr>
              <p:cNvPr id="55332" name="Text Box 43"/>
              <p:cNvSpPr txBox="1"/>
              <p:nvPr/>
            </p:nvSpPr>
            <p:spPr>
              <a:xfrm>
                <a:off x="522" y="0"/>
                <a:ext cx="671"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ACC</a:t>
                </a:r>
                <a:endParaRPr lang="en-US" altLang="zh-CN" sz="3200" b="1" dirty="0">
                  <a:latin typeface="Times New Roman" panose="02020603050405020304" pitchFamily="18" charset="0"/>
                  <a:ea typeface="宋体" panose="02010600030101010101" pitchFamily="2" charset="-122"/>
                </a:endParaRPr>
              </a:p>
            </p:txBody>
          </p:sp>
          <p:sp>
            <p:nvSpPr>
              <p:cNvPr id="55333" name="Line 44"/>
              <p:cNvSpPr/>
              <p:nvPr/>
            </p:nvSpPr>
            <p:spPr>
              <a:xfrm>
                <a:off x="0" y="162"/>
                <a:ext cx="384" cy="0"/>
              </a:xfrm>
              <a:prstGeom prst="line">
                <a:avLst/>
              </a:prstGeom>
              <a:ln w="28575" cap="flat" cmpd="sng">
                <a:solidFill>
                  <a:schemeClr val="tx1"/>
                </a:solidFill>
                <a:prstDash val="solid"/>
                <a:headEnd type="none" w="med" len="med"/>
                <a:tailEnd type="stealth" w="med" len="med"/>
              </a:ln>
            </p:spPr>
          </p:sp>
        </p:grpSp>
        <p:grpSp>
          <p:nvGrpSpPr>
            <p:cNvPr id="55328" name="Group 29"/>
            <p:cNvGrpSpPr/>
            <p:nvPr/>
          </p:nvGrpSpPr>
          <p:grpSpPr>
            <a:xfrm>
              <a:off x="0" y="0"/>
              <a:ext cx="517" cy="371"/>
              <a:chOff x="0" y="0"/>
              <a:chExt cx="517" cy="371"/>
            </a:xfrm>
          </p:grpSpPr>
          <p:sp>
            <p:nvSpPr>
              <p:cNvPr id="55330" name="Rectangle 46"/>
              <p:cNvSpPr/>
              <p:nvPr/>
            </p:nvSpPr>
            <p:spPr>
              <a:xfrm>
                <a:off x="0" y="0"/>
                <a:ext cx="517" cy="371"/>
              </a:xfrm>
              <a:prstGeom prst="rect">
                <a:avLst/>
              </a:prstGeom>
              <a:solidFill>
                <a:srgbClr val="CC9900"/>
              </a:solidFill>
              <a:ln w="38100" cap="flat" cmpd="sng">
                <a:solidFill>
                  <a:srgbClr val="CC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31" name="Rectangle 47"/>
              <p:cNvSpPr/>
              <p:nvPr/>
            </p:nvSpPr>
            <p:spPr>
              <a:xfrm>
                <a:off x="8" y="55"/>
                <a:ext cx="492" cy="275"/>
              </a:xfrm>
              <a:prstGeom prst="rect">
                <a:avLst/>
              </a:prstGeom>
              <a:solidFill>
                <a:srgbClr val="CC9900"/>
              </a:solidFill>
              <a:ln w="9525" cap="flat" cmpd="sng">
                <a:solidFill>
                  <a:srgbClr val="CC990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ACC</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5329" name="AutoShape 48"/>
            <p:cNvSpPr/>
            <p:nvPr/>
          </p:nvSpPr>
          <p:spPr>
            <a:xfrm>
              <a:off x="299" y="364"/>
              <a:ext cx="144" cy="432"/>
            </a:xfrm>
            <a:prstGeom prst="upArrow">
              <a:avLst>
                <a:gd name="adj1" fmla="val 58333"/>
                <a:gd name="adj2" fmla="val 93750"/>
              </a:avLst>
            </a:prstGeom>
            <a:solidFill>
              <a:srgbClr val="CC9900"/>
            </a:solidFill>
            <a:ln w="9525">
              <a:noFill/>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5304" name="Group 33"/>
          <p:cNvGrpSpPr/>
          <p:nvPr/>
        </p:nvGrpSpPr>
        <p:grpSpPr>
          <a:xfrm>
            <a:off x="4098925" y="1622425"/>
            <a:ext cx="4206875" cy="654050"/>
            <a:chOff x="0" y="0"/>
            <a:chExt cx="2650" cy="412"/>
          </a:xfrm>
        </p:grpSpPr>
        <p:sp>
          <p:nvSpPr>
            <p:cNvPr id="55322" name="Text Box 50"/>
            <p:cNvSpPr txBox="1"/>
            <p:nvPr/>
          </p:nvSpPr>
          <p:spPr>
            <a:xfrm>
              <a:off x="0" y="6"/>
              <a:ext cx="756"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指令 </a:t>
              </a:r>
              <a:endParaRPr lang="zh-CN" altLang="en-US" sz="3200" b="1" dirty="0">
                <a:latin typeface="宋体" panose="02010600030101010101" pitchFamily="2" charset="-122"/>
                <a:ea typeface="宋体" panose="02010600030101010101" pitchFamily="2" charset="-122"/>
              </a:endParaRPr>
            </a:p>
          </p:txBody>
        </p:sp>
        <p:sp>
          <p:nvSpPr>
            <p:cNvPr id="55323" name="Rectangle 51"/>
            <p:cNvSpPr/>
            <p:nvPr/>
          </p:nvSpPr>
          <p:spPr>
            <a:xfrm>
              <a:off x="993" y="6"/>
              <a:ext cx="1657" cy="404"/>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24" name="Text Box 52"/>
            <p:cNvSpPr txBox="1"/>
            <p:nvPr/>
          </p:nvSpPr>
          <p:spPr>
            <a:xfrm>
              <a:off x="1222" y="13"/>
              <a:ext cx="372"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加</a:t>
              </a:r>
              <a:endParaRPr lang="zh-CN" altLang="en-US" sz="3200" b="1" dirty="0">
                <a:latin typeface="宋体" panose="02010600030101010101" pitchFamily="2" charset="-122"/>
                <a:ea typeface="宋体" panose="02010600030101010101" pitchFamily="2" charset="-122"/>
              </a:endParaRPr>
            </a:p>
          </p:txBody>
        </p:sp>
        <p:sp>
          <p:nvSpPr>
            <p:cNvPr id="55325" name="Text Box 53"/>
            <p:cNvSpPr txBox="1"/>
            <p:nvPr/>
          </p:nvSpPr>
          <p:spPr>
            <a:xfrm>
              <a:off x="2009" y="6"/>
              <a:ext cx="514" cy="365"/>
            </a:xfrm>
            <a:prstGeom prst="rect">
              <a:avLst/>
            </a:prstGeom>
            <a:noFill/>
            <a:ln w="9525">
              <a:noFill/>
            </a:ln>
          </p:spPr>
          <p:txBody>
            <a:bodyPr>
              <a:spAutoFit/>
            </a:bodyPr>
            <a:p>
              <a:pPr algn="dist" eaLnBrk="1" fontAlgn="ctr" hangingPunct="1">
                <a:spcBef>
                  <a:spcPct val="20000"/>
                </a:spcBef>
              </a:pPr>
              <a:r>
                <a:rPr lang="en-US" altLang="zh-CN" sz="3200" b="1" dirty="0">
                  <a:latin typeface="Times New Roman" panose="02020603050405020304" pitchFamily="18" charset="0"/>
                  <a:ea typeface="宋体" panose="02010600030101010101" pitchFamily="2" charset="-122"/>
                </a:rPr>
                <a:t>M</a:t>
              </a:r>
              <a:endParaRPr lang="en-US" altLang="zh-CN" sz="3200" b="1" dirty="0">
                <a:latin typeface="Times New Roman" panose="02020603050405020304" pitchFamily="18" charset="0"/>
                <a:ea typeface="宋体" panose="02010600030101010101" pitchFamily="2" charset="-122"/>
              </a:endParaRPr>
            </a:p>
          </p:txBody>
        </p:sp>
        <p:sp>
          <p:nvSpPr>
            <p:cNvPr id="55326" name="Freeform 54"/>
            <p:cNvSpPr/>
            <p:nvPr/>
          </p:nvSpPr>
          <p:spPr>
            <a:xfrm>
              <a:off x="1834" y="0"/>
              <a:ext cx="1" cy="412"/>
            </a:xfrm>
            <a:custGeom>
              <a:avLst/>
              <a:gdLst>
                <a:gd name="txL" fmla="*/ 0 w 1"/>
                <a:gd name="txT" fmla="*/ 0 h 412"/>
                <a:gd name="txR" fmla="*/ 1 w 1"/>
                <a:gd name="txB" fmla="*/ 412 h 412"/>
              </a:gdLst>
              <a:ahLst/>
              <a:cxnLst>
                <a:cxn ang="0">
                  <a:pos x="0" y="0"/>
                </a:cxn>
                <a:cxn ang="0">
                  <a:pos x="0" y="412"/>
                </a:cxn>
              </a:cxnLst>
              <a:rect l="txL" t="txT" r="txR" b="txB"/>
              <a:pathLst>
                <a:path w="1" h="412">
                  <a:moveTo>
                    <a:pt x="0" y="0"/>
                  </a:moveTo>
                  <a:lnTo>
                    <a:pt x="0" y="412"/>
                  </a:lnTo>
                </a:path>
              </a:pathLst>
            </a:custGeom>
            <a:noFill/>
            <a:ln w="38100" cap="flat" cmpd="sng">
              <a:solidFill>
                <a:schemeClr val="folHlink">
                  <a:alpha val="100000"/>
                </a:schemeClr>
              </a:solidFill>
              <a:prstDash val="solid"/>
              <a:miter lim="800000"/>
              <a:headEnd type="none" w="med" len="med"/>
              <a:tailEnd type="none" w="med" len="med"/>
            </a:ln>
          </p:spPr>
          <p:txBody>
            <a:bodyPr/>
            <a:p>
              <a:endParaRPr lang="zh-CN" altLang="en-US"/>
            </a:p>
          </p:txBody>
        </p:sp>
      </p:grpSp>
      <p:grpSp>
        <p:nvGrpSpPr>
          <p:cNvPr id="55305" name="Group 39"/>
          <p:cNvGrpSpPr/>
          <p:nvPr/>
        </p:nvGrpSpPr>
        <p:grpSpPr>
          <a:xfrm>
            <a:off x="990600" y="1631950"/>
            <a:ext cx="2514600" cy="4343400"/>
            <a:chOff x="0" y="0"/>
            <a:chExt cx="1584" cy="2736"/>
          </a:xfrm>
        </p:grpSpPr>
        <p:sp>
          <p:nvSpPr>
            <p:cNvPr id="55307" name="Rectangle 3"/>
            <p:cNvSpPr/>
            <p:nvPr/>
          </p:nvSpPr>
          <p:spPr>
            <a:xfrm>
              <a:off x="481"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5308" name="Rectangle 4"/>
            <p:cNvSpPr/>
            <p:nvPr/>
          </p:nvSpPr>
          <p:spPr>
            <a:xfrm>
              <a:off x="948" y="240"/>
              <a:ext cx="518" cy="371"/>
            </a:xfrm>
            <a:prstGeom prst="rect">
              <a:avLst/>
            </a:prstGeom>
            <a:solidFill>
              <a:srgbClr val="009900"/>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09" name="Rectangle 5"/>
            <p:cNvSpPr/>
            <p:nvPr/>
          </p:nvSpPr>
          <p:spPr>
            <a:xfrm>
              <a:off x="1008" y="295"/>
              <a:ext cx="385" cy="269"/>
            </a:xfrm>
            <a:prstGeom prst="rect">
              <a:avLst/>
            </a:prstGeom>
            <a:solidFill>
              <a:srgbClr val="009900"/>
            </a:solid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55310" name="Rectangle 6"/>
            <p:cNvSpPr/>
            <p:nvPr/>
          </p:nvSpPr>
          <p:spPr>
            <a:xfrm>
              <a:off x="149" y="240"/>
              <a:ext cx="517" cy="371"/>
            </a:xfrm>
            <a:prstGeom prst="rect">
              <a:avLst/>
            </a:prstGeom>
            <a:solidFill>
              <a:srgbClr val="7030A0"/>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solidFill>
                  <a:srgbClr val="FFFF99"/>
                </a:solidFill>
                <a:latin typeface="Times New Roman" panose="02020603050405020304" pitchFamily="18" charset="0"/>
                <a:ea typeface="宋体" panose="02010600030101010101" pitchFamily="2" charset="-122"/>
              </a:endParaRPr>
            </a:p>
          </p:txBody>
        </p:sp>
        <p:sp>
          <p:nvSpPr>
            <p:cNvPr id="55311" name="Rectangle 7"/>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FFFF99"/>
                  </a:solidFill>
                  <a:latin typeface="Times New Roman" panose="02020603050405020304" pitchFamily="18" charset="0"/>
                  <a:ea typeface="宋体" panose="02010600030101010101" pitchFamily="2" charset="-122"/>
                </a:rPr>
                <a:t>ACC</a:t>
              </a:r>
              <a:endParaRPr lang="en-US" altLang="zh-CN" sz="2800" b="1" dirty="0">
                <a:solidFill>
                  <a:srgbClr val="FFFF99"/>
                </a:solidFill>
                <a:latin typeface="宋体" panose="02010600030101010101" pitchFamily="2" charset="-122"/>
                <a:ea typeface="宋体" panose="02010600030101010101" pitchFamily="2" charset="-122"/>
              </a:endParaRPr>
            </a:p>
          </p:txBody>
        </p:sp>
        <p:sp>
          <p:nvSpPr>
            <p:cNvPr id="55312" name="Rectangle 8"/>
            <p:cNvSpPr/>
            <p:nvPr/>
          </p:nvSpPr>
          <p:spPr>
            <a:xfrm>
              <a:off x="149" y="1037"/>
              <a:ext cx="517" cy="373"/>
            </a:xfrm>
            <a:prstGeom prst="rect">
              <a:avLst/>
            </a:prstGeom>
            <a:solidFill>
              <a:srgbClr val="0000FF"/>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solidFill>
                  <a:srgbClr val="FFFF99"/>
                </a:solidFill>
                <a:latin typeface="Times New Roman" panose="02020603050405020304" pitchFamily="18" charset="0"/>
                <a:ea typeface="宋体" panose="02010600030101010101" pitchFamily="2" charset="-122"/>
              </a:endParaRPr>
            </a:p>
          </p:txBody>
        </p:sp>
        <p:sp>
          <p:nvSpPr>
            <p:cNvPr id="55313" name="Rectangle 9"/>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FFFF99"/>
                  </a:solidFill>
                  <a:latin typeface="Times New Roman" panose="02020603050405020304" pitchFamily="18" charset="0"/>
                  <a:ea typeface="宋体" panose="02010600030101010101" pitchFamily="2" charset="-122"/>
                </a:rPr>
                <a:t>ALU</a:t>
              </a:r>
              <a:endParaRPr lang="en-US" altLang="zh-CN" sz="2800" b="1" dirty="0">
                <a:solidFill>
                  <a:srgbClr val="FFFF99"/>
                </a:solidFill>
                <a:latin typeface="宋体" panose="02010600030101010101" pitchFamily="2" charset="-122"/>
                <a:ea typeface="宋体" panose="02010600030101010101" pitchFamily="2" charset="-122"/>
              </a:endParaRPr>
            </a:p>
          </p:txBody>
        </p:sp>
        <p:sp>
          <p:nvSpPr>
            <p:cNvPr id="55314" name="Rectangle 10"/>
            <p:cNvSpPr/>
            <p:nvPr/>
          </p:nvSpPr>
          <p:spPr>
            <a:xfrm>
              <a:off x="149" y="1841"/>
              <a:ext cx="515" cy="372"/>
            </a:xfrm>
            <a:prstGeom prst="rect">
              <a:avLst/>
            </a:prstGeom>
            <a:no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5315" name="Rectangle 11"/>
            <p:cNvSpPr/>
            <p:nvPr/>
          </p:nvSpPr>
          <p:spPr>
            <a:xfrm>
              <a:off x="318" y="1872"/>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rgbClr val="FFFF99"/>
                  </a:solidFill>
                  <a:latin typeface="Times New Roman" panose="02020603050405020304" pitchFamily="18" charset="0"/>
                  <a:ea typeface="宋体" panose="02010600030101010101" pitchFamily="2" charset="-122"/>
                </a:rPr>
                <a:t>X</a:t>
              </a:r>
              <a:endParaRPr lang="en-US" altLang="zh-CN" sz="2800" b="1" dirty="0">
                <a:solidFill>
                  <a:srgbClr val="FFFF99"/>
                </a:solidFill>
                <a:latin typeface="宋体" panose="02010600030101010101" pitchFamily="2" charset="-122"/>
                <a:ea typeface="宋体" panose="02010600030101010101" pitchFamily="2" charset="-122"/>
              </a:endParaRPr>
            </a:p>
          </p:txBody>
        </p:sp>
        <p:sp>
          <p:nvSpPr>
            <p:cNvPr id="55316" name="Rectangle 12"/>
            <p:cNvSpPr/>
            <p:nvPr/>
          </p:nvSpPr>
          <p:spPr>
            <a:xfrm>
              <a:off x="0" y="0"/>
              <a:ext cx="1584" cy="27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17" name="AutoShape 13"/>
            <p:cNvSpPr/>
            <p:nvPr/>
          </p:nvSpPr>
          <p:spPr>
            <a:xfrm>
              <a:off x="480" y="64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18" name="Freeform 14"/>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5319" name="Freeform 15"/>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5320" name="AutoShape 16"/>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5321" name="AutoShape 17"/>
            <p:cNvSpPr/>
            <p:nvPr/>
          </p:nvSpPr>
          <p:spPr>
            <a:xfrm rot="10800000">
              <a:off x="245" y="61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55306" name="Text Box 55"/>
          <p:cNvSpPr txBox="1"/>
          <p:nvPr/>
        </p:nvSpPr>
        <p:spPr>
          <a:xfrm>
            <a:off x="3765550" y="5445125"/>
            <a:ext cx="1773238" cy="457200"/>
          </a:xfrm>
          <a:prstGeom prst="rect">
            <a:avLst/>
          </a:prstGeom>
          <a:noFill/>
          <a:ln w="9525">
            <a:noFill/>
          </a:ln>
        </p:spPr>
        <p:txBody>
          <a:bodyPr wrap="none">
            <a:spAutoFit/>
          </a:bodyPr>
          <a:p>
            <a:pPr algn="r" eaLnBrk="1" hangingPunct="1"/>
            <a:r>
              <a:rPr lang="zh-CN" altLang="en-US" sz="2400" dirty="0">
                <a:latin typeface="Times New Roman" panose="02020603050405020304" pitchFamily="18" charset="0"/>
                <a:ea typeface="宋体" panose="02010600030101010101" pitchFamily="2" charset="-122"/>
              </a:rPr>
              <a:t>Accumulator</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spd="slow"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56323" name="Text Box 3"/>
          <p:cNvSpPr txBox="1"/>
          <p:nvPr/>
        </p:nvSpPr>
        <p:spPr>
          <a:xfrm>
            <a:off x="395288" y="260350"/>
            <a:ext cx="4876800" cy="641350"/>
          </a:xfrm>
          <a:prstGeom prst="rect">
            <a:avLst/>
          </a:prstGeom>
          <a:noFill/>
          <a:ln w="9525">
            <a:noFill/>
          </a:ln>
        </p:spPr>
        <p:txBody>
          <a:bodyPr>
            <a:spAutoFit/>
          </a:bodyPr>
          <a:p>
            <a:pPr eaLnBrk="1" hangingPunct="1">
              <a:spcBef>
                <a:spcPct val="20000"/>
              </a:spcBef>
            </a:pPr>
            <a:r>
              <a:rPr lang="zh-CN" altLang="en-US" sz="3600" b="1" dirty="0">
                <a:latin typeface="宋体" panose="02010600030101010101" pitchFamily="2" charset="-122"/>
                <a:ea typeface="宋体" panose="02010600030101010101" pitchFamily="2" charset="-122"/>
              </a:rPr>
              <a:t>② 减法操作过程</a:t>
            </a:r>
            <a:endParaRPr lang="zh-CN" altLang="en-US" sz="3600" b="1" dirty="0">
              <a:latin typeface="宋体" panose="02010600030101010101" pitchFamily="2" charset="-122"/>
              <a:ea typeface="宋体" panose="02010600030101010101" pitchFamily="2" charset="-122"/>
            </a:endParaRPr>
          </a:p>
        </p:txBody>
      </p:sp>
      <p:grpSp>
        <p:nvGrpSpPr>
          <p:cNvPr id="56324" name="Group 4"/>
          <p:cNvGrpSpPr/>
          <p:nvPr/>
        </p:nvGrpSpPr>
        <p:grpSpPr>
          <a:xfrm>
            <a:off x="990600" y="1631950"/>
            <a:ext cx="2514600" cy="4343400"/>
            <a:chOff x="0" y="0"/>
            <a:chExt cx="1584" cy="2736"/>
          </a:xfrm>
        </p:grpSpPr>
        <p:sp>
          <p:nvSpPr>
            <p:cNvPr id="56360" name="Rectangle 5"/>
            <p:cNvSpPr/>
            <p:nvPr/>
          </p:nvSpPr>
          <p:spPr>
            <a:xfrm>
              <a:off x="481"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6361" name="Rectangle 6"/>
            <p:cNvSpPr/>
            <p:nvPr/>
          </p:nvSpPr>
          <p:spPr>
            <a:xfrm>
              <a:off x="948" y="240"/>
              <a:ext cx="518" cy="371"/>
            </a:xfrm>
            <a:prstGeom prst="rect">
              <a:avLst/>
            </a:prstGeom>
            <a:solidFill>
              <a:srgbClr val="009900"/>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62" name="Rectangle 7"/>
            <p:cNvSpPr/>
            <p:nvPr/>
          </p:nvSpPr>
          <p:spPr>
            <a:xfrm>
              <a:off x="1008" y="295"/>
              <a:ext cx="385" cy="269"/>
            </a:xfrm>
            <a:prstGeom prst="rect">
              <a:avLst/>
            </a:prstGeom>
            <a:solidFill>
              <a:srgbClr val="009900"/>
            </a:solid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56363" name="Rectangle 8"/>
            <p:cNvSpPr/>
            <p:nvPr/>
          </p:nvSpPr>
          <p:spPr>
            <a:xfrm>
              <a:off x="149" y="240"/>
              <a:ext cx="517" cy="371"/>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64" name="Rectangle 9"/>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ACC</a:t>
              </a:r>
              <a:endParaRPr lang="en-US" altLang="zh-CN" sz="2800" b="1" dirty="0">
                <a:latin typeface="宋体" panose="02010600030101010101" pitchFamily="2" charset="-122"/>
                <a:ea typeface="宋体" panose="02010600030101010101" pitchFamily="2" charset="-122"/>
              </a:endParaRPr>
            </a:p>
          </p:txBody>
        </p:sp>
        <p:sp>
          <p:nvSpPr>
            <p:cNvPr id="56365" name="Rectangle 10"/>
            <p:cNvSpPr/>
            <p:nvPr/>
          </p:nvSpPr>
          <p:spPr>
            <a:xfrm>
              <a:off x="149" y="1037"/>
              <a:ext cx="517" cy="373"/>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66" name="Rectangle 11"/>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宋体" panose="02010600030101010101" pitchFamily="2" charset="-122"/>
                <a:ea typeface="宋体" panose="02010600030101010101" pitchFamily="2" charset="-122"/>
              </a:endParaRPr>
            </a:p>
          </p:txBody>
        </p:sp>
        <p:sp>
          <p:nvSpPr>
            <p:cNvPr id="56367" name="Rectangle 12"/>
            <p:cNvSpPr/>
            <p:nvPr/>
          </p:nvSpPr>
          <p:spPr>
            <a:xfrm>
              <a:off x="149" y="1841"/>
              <a:ext cx="515" cy="372"/>
            </a:xfrm>
            <a:prstGeom prst="rect">
              <a:avLst/>
            </a:prstGeom>
            <a:no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6368" name="Rectangle 13"/>
            <p:cNvSpPr/>
            <p:nvPr/>
          </p:nvSpPr>
          <p:spPr>
            <a:xfrm>
              <a:off x="318" y="1872"/>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X</a:t>
              </a:r>
              <a:endParaRPr lang="en-US" altLang="zh-CN" sz="2800" b="1" dirty="0">
                <a:latin typeface="宋体" panose="02010600030101010101" pitchFamily="2" charset="-122"/>
                <a:ea typeface="宋体" panose="02010600030101010101" pitchFamily="2" charset="-122"/>
              </a:endParaRPr>
            </a:p>
          </p:txBody>
        </p:sp>
        <p:sp>
          <p:nvSpPr>
            <p:cNvPr id="56369" name="Rectangle 14"/>
            <p:cNvSpPr/>
            <p:nvPr/>
          </p:nvSpPr>
          <p:spPr>
            <a:xfrm>
              <a:off x="0" y="0"/>
              <a:ext cx="1584" cy="27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70" name="AutoShape 15"/>
            <p:cNvSpPr/>
            <p:nvPr/>
          </p:nvSpPr>
          <p:spPr>
            <a:xfrm>
              <a:off x="480" y="64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71" name="Freeform 16"/>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6372" name="Freeform 17"/>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6373" name="AutoShape 18"/>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74" name="AutoShape 19"/>
            <p:cNvSpPr/>
            <p:nvPr/>
          </p:nvSpPr>
          <p:spPr>
            <a:xfrm rot="10800000">
              <a:off x="245" y="61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6325" name="Group 20"/>
          <p:cNvGrpSpPr/>
          <p:nvPr/>
        </p:nvGrpSpPr>
        <p:grpSpPr>
          <a:xfrm>
            <a:off x="4098925" y="1622425"/>
            <a:ext cx="4206875" cy="654050"/>
            <a:chOff x="0" y="0"/>
            <a:chExt cx="2650" cy="412"/>
          </a:xfrm>
        </p:grpSpPr>
        <p:sp>
          <p:nvSpPr>
            <p:cNvPr id="56355" name="Text Box 21"/>
            <p:cNvSpPr txBox="1"/>
            <p:nvPr/>
          </p:nvSpPr>
          <p:spPr>
            <a:xfrm>
              <a:off x="0" y="6"/>
              <a:ext cx="756"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指令 </a:t>
              </a:r>
              <a:endParaRPr lang="zh-CN" altLang="en-US" sz="3200" b="1" dirty="0">
                <a:latin typeface="宋体" panose="02010600030101010101" pitchFamily="2" charset="-122"/>
                <a:ea typeface="宋体" panose="02010600030101010101" pitchFamily="2" charset="-122"/>
              </a:endParaRPr>
            </a:p>
          </p:txBody>
        </p:sp>
        <p:sp>
          <p:nvSpPr>
            <p:cNvPr id="56356" name="Rectangle 22"/>
            <p:cNvSpPr/>
            <p:nvPr/>
          </p:nvSpPr>
          <p:spPr>
            <a:xfrm>
              <a:off x="993" y="6"/>
              <a:ext cx="1657" cy="404"/>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57" name="Text Box 23"/>
            <p:cNvSpPr txBox="1"/>
            <p:nvPr/>
          </p:nvSpPr>
          <p:spPr>
            <a:xfrm>
              <a:off x="1222" y="13"/>
              <a:ext cx="372"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减</a:t>
              </a:r>
              <a:endParaRPr lang="zh-CN" altLang="en-US" sz="3200" b="1" dirty="0">
                <a:latin typeface="宋体" panose="02010600030101010101" pitchFamily="2" charset="-122"/>
                <a:ea typeface="宋体" panose="02010600030101010101" pitchFamily="2" charset="-122"/>
              </a:endParaRPr>
            </a:p>
          </p:txBody>
        </p:sp>
        <p:sp>
          <p:nvSpPr>
            <p:cNvPr id="56358" name="Text Box 24"/>
            <p:cNvSpPr txBox="1"/>
            <p:nvPr/>
          </p:nvSpPr>
          <p:spPr>
            <a:xfrm>
              <a:off x="1992" y="13"/>
              <a:ext cx="514" cy="365"/>
            </a:xfrm>
            <a:prstGeom prst="rect">
              <a:avLst/>
            </a:prstGeom>
            <a:noFill/>
            <a:ln w="9525">
              <a:noFill/>
            </a:ln>
          </p:spPr>
          <p:txBody>
            <a:bodyPr>
              <a:spAutoFit/>
            </a:bodyPr>
            <a:p>
              <a:pPr algn="dist" eaLnBrk="1" fontAlgn="ctr" hangingPunct="1">
                <a:spcBef>
                  <a:spcPct val="20000"/>
                </a:spcBef>
              </a:pPr>
              <a:r>
                <a:rPr lang="en-US" altLang="zh-CN" sz="3200" b="1" dirty="0">
                  <a:latin typeface="Times New Roman" panose="02020603050405020304" pitchFamily="18" charset="0"/>
                  <a:ea typeface="宋体" panose="02010600030101010101" pitchFamily="2" charset="-122"/>
                </a:rPr>
                <a:t>M</a:t>
              </a:r>
              <a:endParaRPr lang="en-US" altLang="zh-CN" sz="3200" b="1" dirty="0">
                <a:latin typeface="Times New Roman" panose="02020603050405020304" pitchFamily="18" charset="0"/>
                <a:ea typeface="宋体" panose="02010600030101010101" pitchFamily="2" charset="-122"/>
              </a:endParaRPr>
            </a:p>
          </p:txBody>
        </p:sp>
        <p:sp>
          <p:nvSpPr>
            <p:cNvPr id="56359" name="Freeform 25"/>
            <p:cNvSpPr/>
            <p:nvPr/>
          </p:nvSpPr>
          <p:spPr>
            <a:xfrm>
              <a:off x="1834" y="0"/>
              <a:ext cx="1" cy="412"/>
            </a:xfrm>
            <a:custGeom>
              <a:avLst/>
              <a:gdLst>
                <a:gd name="txL" fmla="*/ 0 w 1"/>
                <a:gd name="txT" fmla="*/ 0 h 412"/>
                <a:gd name="txR" fmla="*/ 1 w 1"/>
                <a:gd name="txB" fmla="*/ 412 h 412"/>
              </a:gdLst>
              <a:ahLst/>
              <a:cxnLst>
                <a:cxn ang="0">
                  <a:pos x="0" y="0"/>
                </a:cxn>
                <a:cxn ang="0">
                  <a:pos x="0" y="412"/>
                </a:cxn>
              </a:cxnLst>
              <a:rect l="txL" t="txT" r="txR" b="txB"/>
              <a:pathLst>
                <a:path w="1" h="412">
                  <a:moveTo>
                    <a:pt x="0" y="0"/>
                  </a:moveTo>
                  <a:lnTo>
                    <a:pt x="0" y="412"/>
                  </a:lnTo>
                </a:path>
              </a:pathLst>
            </a:custGeom>
            <a:noFill/>
            <a:ln w="38100" cap="flat" cmpd="sng">
              <a:solidFill>
                <a:schemeClr val="folHlink">
                  <a:alpha val="100000"/>
                </a:schemeClr>
              </a:solidFill>
              <a:prstDash val="solid"/>
              <a:miter lim="800000"/>
              <a:headEnd type="none" w="med" len="med"/>
              <a:tailEnd type="none" w="med" len="med"/>
            </a:ln>
          </p:spPr>
          <p:txBody>
            <a:bodyPr/>
            <a:p>
              <a:endParaRPr lang="zh-CN" altLang="en-US"/>
            </a:p>
          </p:txBody>
        </p:sp>
      </p:grpSp>
      <p:grpSp>
        <p:nvGrpSpPr>
          <p:cNvPr id="56326" name="Group 26"/>
          <p:cNvGrpSpPr/>
          <p:nvPr/>
        </p:nvGrpSpPr>
        <p:grpSpPr>
          <a:xfrm>
            <a:off x="1227138" y="2012950"/>
            <a:ext cx="7539037" cy="1236663"/>
            <a:chOff x="0" y="0"/>
            <a:chExt cx="4749" cy="779"/>
          </a:xfrm>
        </p:grpSpPr>
        <p:grpSp>
          <p:nvGrpSpPr>
            <p:cNvPr id="56349" name="Group 27"/>
            <p:cNvGrpSpPr/>
            <p:nvPr/>
          </p:nvGrpSpPr>
          <p:grpSpPr>
            <a:xfrm>
              <a:off x="0" y="0"/>
              <a:ext cx="4749" cy="779"/>
              <a:chOff x="0" y="0"/>
              <a:chExt cx="4749" cy="779"/>
            </a:xfrm>
          </p:grpSpPr>
          <p:sp>
            <p:nvSpPr>
              <p:cNvPr id="56351" name="Text Box 28"/>
              <p:cNvSpPr txBox="1"/>
              <p:nvPr/>
            </p:nvSpPr>
            <p:spPr>
              <a:xfrm>
                <a:off x="2533" y="414"/>
                <a:ext cx="2216" cy="365"/>
              </a:xfrm>
              <a:prstGeom prst="rect">
                <a:avLst/>
              </a:prstGeom>
              <a:noFill/>
              <a:ln w="9525">
                <a:noFill/>
              </a:ln>
            </p:spPr>
            <p:txBody>
              <a:bodyPr wrap="none">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被减数</a:t>
                </a:r>
                <a:endParaRPr lang="zh-CN" altLang="en-US" sz="3200" b="1" dirty="0">
                  <a:latin typeface="宋体" panose="02010600030101010101" pitchFamily="2" charset="-122"/>
                  <a:ea typeface="宋体" panose="02010600030101010101" pitchFamily="2" charset="-122"/>
                </a:endParaRPr>
              </a:p>
            </p:txBody>
          </p:sp>
          <p:grpSp>
            <p:nvGrpSpPr>
              <p:cNvPr id="56352" name="Group 29"/>
              <p:cNvGrpSpPr/>
              <p:nvPr/>
            </p:nvGrpSpPr>
            <p:grpSpPr>
              <a:xfrm>
                <a:off x="0" y="0"/>
                <a:ext cx="517" cy="371"/>
                <a:chOff x="0" y="0"/>
                <a:chExt cx="517" cy="371"/>
              </a:xfrm>
            </p:grpSpPr>
            <p:sp>
              <p:nvSpPr>
                <p:cNvPr id="56353" name="Rectangle 30"/>
                <p:cNvSpPr/>
                <p:nvPr/>
              </p:nvSpPr>
              <p:spPr>
                <a:xfrm>
                  <a:off x="0" y="0"/>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54" name="Rectangle 31"/>
                <p:cNvSpPr/>
                <p:nvPr/>
              </p:nvSpPr>
              <p:spPr>
                <a:xfrm>
                  <a:off x="11" y="5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ACC</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sp>
          <p:nvSpPr>
            <p:cNvPr id="56350" name="Text Box 32"/>
            <p:cNvSpPr txBox="1"/>
            <p:nvPr/>
          </p:nvSpPr>
          <p:spPr>
            <a:xfrm>
              <a:off x="1807" y="397"/>
              <a:ext cx="762"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初态 </a:t>
              </a:r>
              <a:endParaRPr lang="zh-CN" altLang="en-US" sz="3200" b="1" dirty="0">
                <a:latin typeface="宋体" panose="02010600030101010101" pitchFamily="2" charset="-122"/>
                <a:ea typeface="宋体" panose="02010600030101010101" pitchFamily="2" charset="-122"/>
              </a:endParaRPr>
            </a:p>
          </p:txBody>
        </p:sp>
      </p:grpSp>
      <p:grpSp>
        <p:nvGrpSpPr>
          <p:cNvPr id="56327" name="Group 33"/>
          <p:cNvGrpSpPr/>
          <p:nvPr/>
        </p:nvGrpSpPr>
        <p:grpSpPr>
          <a:xfrm>
            <a:off x="1227138" y="3481388"/>
            <a:ext cx="7383462" cy="1663700"/>
            <a:chOff x="0" y="0"/>
            <a:chExt cx="4651" cy="1048"/>
          </a:xfrm>
        </p:grpSpPr>
        <p:sp>
          <p:nvSpPr>
            <p:cNvPr id="56344" name="Text Box 34"/>
            <p:cNvSpPr txBox="1"/>
            <p:nvPr/>
          </p:nvSpPr>
          <p:spPr>
            <a:xfrm>
              <a:off x="2649" y="0"/>
              <a:ext cx="2002" cy="365"/>
            </a:xfrm>
            <a:prstGeom prst="rect">
              <a:avLst/>
            </a:prstGeom>
            <a:noFill/>
            <a:ln w="9525">
              <a:noFill/>
            </a:ln>
          </p:spPr>
          <p:txBody>
            <a:bodyPr>
              <a:spAutoFit/>
            </a:bodyPr>
            <a:p>
              <a:pP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a:t>
              </a:r>
              <a:r>
                <a:rPr lang="en-US" altLang="zh-CN" sz="3200" b="1" dirty="0">
                  <a:latin typeface="宋体" panose="02010600030101010101" pitchFamily="2" charset="-122"/>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X</a:t>
              </a:r>
              <a:endParaRPr lang="en-US" altLang="zh-CN" sz="3200" b="1" dirty="0">
                <a:latin typeface="Times New Roman" panose="02020603050405020304" pitchFamily="18" charset="0"/>
                <a:ea typeface="宋体" panose="02010600030101010101" pitchFamily="2" charset="-122"/>
              </a:endParaRPr>
            </a:p>
          </p:txBody>
        </p:sp>
        <p:grpSp>
          <p:nvGrpSpPr>
            <p:cNvPr id="56345" name="Group 35"/>
            <p:cNvGrpSpPr/>
            <p:nvPr/>
          </p:nvGrpSpPr>
          <p:grpSpPr>
            <a:xfrm>
              <a:off x="0" y="676"/>
              <a:ext cx="515" cy="372"/>
              <a:chOff x="0" y="0"/>
              <a:chExt cx="515" cy="372"/>
            </a:xfrm>
          </p:grpSpPr>
          <p:sp>
            <p:nvSpPr>
              <p:cNvPr id="56347" name="Rectangle 36"/>
              <p:cNvSpPr/>
              <p:nvPr/>
            </p:nvSpPr>
            <p:spPr>
              <a:xfrm>
                <a:off x="0" y="0"/>
                <a:ext cx="515" cy="372"/>
              </a:xfrm>
              <a:prstGeom prst="rect">
                <a:avLst/>
              </a:prstGeom>
              <a:solidFill>
                <a:srgbClr val="0099FF"/>
              </a:solid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solidFill>
                    <a:schemeClr val="bg2"/>
                  </a:solidFill>
                  <a:latin typeface="宋体" panose="02010600030101010101" pitchFamily="2" charset="-122"/>
                  <a:ea typeface="宋体" panose="02010600030101010101" pitchFamily="2" charset="-122"/>
                </a:endParaRPr>
              </a:p>
            </p:txBody>
          </p:sp>
          <p:sp>
            <p:nvSpPr>
              <p:cNvPr id="56348" name="Rectangle 37"/>
              <p:cNvSpPr/>
              <p:nvPr/>
            </p:nvSpPr>
            <p:spPr>
              <a:xfrm>
                <a:off x="169" y="3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X</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6346" name="Line 38"/>
            <p:cNvSpPr/>
            <p:nvPr/>
          </p:nvSpPr>
          <p:spPr>
            <a:xfrm>
              <a:off x="3259" y="207"/>
              <a:ext cx="384" cy="0"/>
            </a:xfrm>
            <a:prstGeom prst="line">
              <a:avLst/>
            </a:prstGeom>
            <a:ln w="28575" cap="flat" cmpd="sng">
              <a:solidFill>
                <a:schemeClr val="tx1"/>
              </a:solidFill>
              <a:prstDash val="solid"/>
              <a:headEnd type="none" w="med" len="med"/>
              <a:tailEnd type="stealth" w="med" len="med"/>
            </a:ln>
          </p:spPr>
        </p:sp>
      </p:grpSp>
      <p:grpSp>
        <p:nvGrpSpPr>
          <p:cNvPr id="56328" name="Group 39"/>
          <p:cNvGrpSpPr/>
          <p:nvPr/>
        </p:nvGrpSpPr>
        <p:grpSpPr>
          <a:xfrm>
            <a:off x="1227138" y="2603500"/>
            <a:ext cx="5176837" cy="2322513"/>
            <a:chOff x="0" y="0"/>
            <a:chExt cx="3261" cy="1463"/>
          </a:xfrm>
        </p:grpSpPr>
        <p:grpSp>
          <p:nvGrpSpPr>
            <p:cNvPr id="56337" name="Group 40"/>
            <p:cNvGrpSpPr/>
            <p:nvPr/>
          </p:nvGrpSpPr>
          <p:grpSpPr>
            <a:xfrm>
              <a:off x="96" y="0"/>
              <a:ext cx="3165" cy="1463"/>
              <a:chOff x="0" y="0"/>
              <a:chExt cx="3165" cy="1463"/>
            </a:xfrm>
          </p:grpSpPr>
          <p:sp>
            <p:nvSpPr>
              <p:cNvPr id="56341" name="Text Box 41"/>
              <p:cNvSpPr txBox="1"/>
              <p:nvPr/>
            </p:nvSpPr>
            <p:spPr>
              <a:xfrm>
                <a:off x="1664" y="1098"/>
                <a:ext cx="1501" cy="365"/>
              </a:xfrm>
              <a:prstGeom prst="rect">
                <a:avLst/>
              </a:prstGeom>
              <a:noFill/>
              <a:ln w="9525">
                <a:noFill/>
              </a:ln>
            </p:spPr>
            <p:txBody>
              <a:bodyPr wrap="none">
                <a:spAutoFit/>
              </a:bodyPr>
              <a:p>
                <a:pPr algn="ct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X</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56342" name="AutoShape 42"/>
              <p:cNvSpPr/>
              <p:nvPr/>
            </p:nvSpPr>
            <p:spPr>
              <a:xfrm>
                <a:off x="116" y="827"/>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43" name="AutoShape 43"/>
              <p:cNvSpPr/>
              <p:nvPr/>
            </p:nvSpPr>
            <p:spPr>
              <a:xfrm rot="10800000">
                <a:off x="0" y="0"/>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6338" name="Group 44"/>
            <p:cNvGrpSpPr/>
            <p:nvPr/>
          </p:nvGrpSpPr>
          <p:grpSpPr>
            <a:xfrm>
              <a:off x="0" y="425"/>
              <a:ext cx="517" cy="373"/>
              <a:chOff x="0" y="0"/>
              <a:chExt cx="517" cy="373"/>
            </a:xfrm>
          </p:grpSpPr>
          <p:sp>
            <p:nvSpPr>
              <p:cNvPr id="56339" name="Rectangle 45"/>
              <p:cNvSpPr/>
              <p:nvPr/>
            </p:nvSpPr>
            <p:spPr>
              <a:xfrm>
                <a:off x="0" y="0"/>
                <a:ext cx="517" cy="373"/>
              </a:xfrm>
              <a:prstGeom prst="rect">
                <a:avLst/>
              </a:prstGeom>
              <a:solidFill>
                <a:srgbClr val="0000FF"/>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40" name="Rectangle 46"/>
              <p:cNvSpPr/>
              <p:nvPr/>
            </p:nvSpPr>
            <p:spPr>
              <a:xfrm>
                <a:off x="14" y="39"/>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ALU</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grpSp>
        <p:nvGrpSpPr>
          <p:cNvPr id="56329" name="Group 47"/>
          <p:cNvGrpSpPr/>
          <p:nvPr/>
        </p:nvGrpSpPr>
        <p:grpSpPr>
          <a:xfrm>
            <a:off x="1227138" y="2012950"/>
            <a:ext cx="7023100" cy="2913063"/>
            <a:chOff x="0" y="0"/>
            <a:chExt cx="4424" cy="1835"/>
          </a:xfrm>
        </p:grpSpPr>
        <p:grpSp>
          <p:nvGrpSpPr>
            <p:cNvPr id="56330" name="Group 48"/>
            <p:cNvGrpSpPr/>
            <p:nvPr/>
          </p:nvGrpSpPr>
          <p:grpSpPr>
            <a:xfrm>
              <a:off x="3259" y="1470"/>
              <a:ext cx="1165" cy="365"/>
              <a:chOff x="0" y="0"/>
              <a:chExt cx="1165" cy="365"/>
            </a:xfrm>
          </p:grpSpPr>
          <p:sp>
            <p:nvSpPr>
              <p:cNvPr id="56335" name="Text Box 49"/>
              <p:cNvSpPr txBox="1"/>
              <p:nvPr/>
            </p:nvSpPr>
            <p:spPr>
              <a:xfrm>
                <a:off x="494" y="0"/>
                <a:ext cx="671" cy="365"/>
              </a:xfrm>
              <a:prstGeom prst="rect">
                <a:avLst/>
              </a:prstGeom>
              <a:noFill/>
              <a:ln w="9525">
                <a:noFill/>
              </a:ln>
            </p:spPr>
            <p:txBody>
              <a:bodyPr wrap="none">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ACC</a:t>
                </a:r>
                <a:endParaRPr lang="en-US" altLang="zh-CN" sz="3200" b="1" dirty="0">
                  <a:latin typeface="Times New Roman" panose="02020603050405020304" pitchFamily="18" charset="0"/>
                  <a:ea typeface="宋体" panose="02010600030101010101" pitchFamily="2" charset="-122"/>
                </a:endParaRPr>
              </a:p>
            </p:txBody>
          </p:sp>
          <p:sp>
            <p:nvSpPr>
              <p:cNvPr id="56336" name="Line 50"/>
              <p:cNvSpPr/>
              <p:nvPr/>
            </p:nvSpPr>
            <p:spPr>
              <a:xfrm>
                <a:off x="0" y="162"/>
                <a:ext cx="384" cy="0"/>
              </a:xfrm>
              <a:prstGeom prst="line">
                <a:avLst/>
              </a:prstGeom>
              <a:ln w="28575" cap="flat" cmpd="sng">
                <a:solidFill>
                  <a:schemeClr val="tx1"/>
                </a:solidFill>
                <a:prstDash val="solid"/>
                <a:headEnd type="none" w="med" len="med"/>
                <a:tailEnd type="stealth" w="med" len="med"/>
              </a:ln>
            </p:spPr>
          </p:sp>
        </p:grpSp>
        <p:grpSp>
          <p:nvGrpSpPr>
            <p:cNvPr id="56331" name="Group 51"/>
            <p:cNvGrpSpPr/>
            <p:nvPr/>
          </p:nvGrpSpPr>
          <p:grpSpPr>
            <a:xfrm>
              <a:off x="0" y="0"/>
              <a:ext cx="517" cy="371"/>
              <a:chOff x="0" y="0"/>
              <a:chExt cx="517" cy="371"/>
            </a:xfrm>
          </p:grpSpPr>
          <p:sp>
            <p:nvSpPr>
              <p:cNvPr id="56333" name="Rectangle 52"/>
              <p:cNvSpPr/>
              <p:nvPr/>
            </p:nvSpPr>
            <p:spPr>
              <a:xfrm>
                <a:off x="0" y="0"/>
                <a:ext cx="517" cy="371"/>
              </a:xfrm>
              <a:prstGeom prst="rect">
                <a:avLst/>
              </a:prstGeom>
              <a:solidFill>
                <a:srgbClr val="7030A0"/>
              </a:solidFill>
              <a:ln w="38100" cap="flat" cmpd="sng">
                <a:solidFill>
                  <a:srgbClr val="CC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6334" name="Rectangle 53"/>
              <p:cNvSpPr/>
              <p:nvPr/>
            </p:nvSpPr>
            <p:spPr>
              <a:xfrm>
                <a:off x="8" y="55"/>
                <a:ext cx="492" cy="275"/>
              </a:xfrm>
              <a:prstGeom prst="rect">
                <a:avLst/>
              </a:prstGeom>
              <a:solidFill>
                <a:srgbClr val="7030A0"/>
              </a:solidFill>
              <a:ln w="9525" cap="flat" cmpd="sng">
                <a:solidFill>
                  <a:srgbClr val="7030A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ACC</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6332" name="AutoShape 54"/>
            <p:cNvSpPr/>
            <p:nvPr/>
          </p:nvSpPr>
          <p:spPr>
            <a:xfrm>
              <a:off x="299" y="364"/>
              <a:ext cx="144" cy="432"/>
            </a:xfrm>
            <a:prstGeom prst="upArrow">
              <a:avLst>
                <a:gd name="adj1" fmla="val 58333"/>
                <a:gd name="adj2" fmla="val 93750"/>
              </a:avLst>
            </a:prstGeom>
            <a:solidFill>
              <a:srgbClr val="CC9900"/>
            </a:solidFill>
            <a:ln w="9525">
              <a:noFill/>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7346" name="Group 2"/>
          <p:cNvGrpSpPr/>
          <p:nvPr/>
        </p:nvGrpSpPr>
        <p:grpSpPr>
          <a:xfrm>
            <a:off x="990600" y="1631950"/>
            <a:ext cx="2514600" cy="4343400"/>
            <a:chOff x="0" y="0"/>
            <a:chExt cx="1584" cy="2736"/>
          </a:xfrm>
        </p:grpSpPr>
        <p:sp>
          <p:nvSpPr>
            <p:cNvPr id="57408" name="Rectangle 3"/>
            <p:cNvSpPr/>
            <p:nvPr/>
          </p:nvSpPr>
          <p:spPr>
            <a:xfrm>
              <a:off x="481"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7409" name="Rectangle 4"/>
            <p:cNvSpPr/>
            <p:nvPr/>
          </p:nvSpPr>
          <p:spPr>
            <a:xfrm>
              <a:off x="948" y="240"/>
              <a:ext cx="518" cy="371"/>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10" name="Rectangle 5"/>
            <p:cNvSpPr/>
            <p:nvPr/>
          </p:nvSpPr>
          <p:spPr>
            <a:xfrm>
              <a:off x="1008" y="295"/>
              <a:ext cx="385"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MQ</a:t>
              </a:r>
              <a:endParaRPr lang="en-US" altLang="zh-CN" sz="2800" b="1" dirty="0">
                <a:latin typeface="宋体" panose="02010600030101010101" pitchFamily="2" charset="-122"/>
                <a:ea typeface="宋体" panose="02010600030101010101" pitchFamily="2" charset="-122"/>
              </a:endParaRPr>
            </a:p>
          </p:txBody>
        </p:sp>
        <p:sp>
          <p:nvSpPr>
            <p:cNvPr id="57411" name="Rectangle 6"/>
            <p:cNvSpPr/>
            <p:nvPr/>
          </p:nvSpPr>
          <p:spPr>
            <a:xfrm>
              <a:off x="149" y="240"/>
              <a:ext cx="517" cy="371"/>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12" name="Rectangle 7"/>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ACC</a:t>
              </a:r>
              <a:endParaRPr lang="en-US" altLang="zh-CN" sz="2800" b="1" dirty="0">
                <a:latin typeface="宋体" panose="02010600030101010101" pitchFamily="2" charset="-122"/>
                <a:ea typeface="宋体" panose="02010600030101010101" pitchFamily="2" charset="-122"/>
              </a:endParaRPr>
            </a:p>
          </p:txBody>
        </p:sp>
        <p:sp>
          <p:nvSpPr>
            <p:cNvPr id="57413" name="Rectangle 8"/>
            <p:cNvSpPr/>
            <p:nvPr/>
          </p:nvSpPr>
          <p:spPr>
            <a:xfrm>
              <a:off x="149" y="1037"/>
              <a:ext cx="517" cy="373"/>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14" name="Rectangle 9"/>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宋体" panose="02010600030101010101" pitchFamily="2" charset="-122"/>
                <a:ea typeface="宋体" panose="02010600030101010101" pitchFamily="2" charset="-122"/>
              </a:endParaRPr>
            </a:p>
          </p:txBody>
        </p:sp>
        <p:sp>
          <p:nvSpPr>
            <p:cNvPr id="57415" name="Rectangle 10"/>
            <p:cNvSpPr/>
            <p:nvPr/>
          </p:nvSpPr>
          <p:spPr>
            <a:xfrm>
              <a:off x="149" y="1841"/>
              <a:ext cx="515" cy="372"/>
            </a:xfrm>
            <a:prstGeom prst="rect">
              <a:avLst/>
            </a:prstGeom>
            <a:no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7416" name="Rectangle 11"/>
            <p:cNvSpPr/>
            <p:nvPr/>
          </p:nvSpPr>
          <p:spPr>
            <a:xfrm>
              <a:off x="318" y="1872"/>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X</a:t>
              </a:r>
              <a:endParaRPr lang="en-US" altLang="zh-CN" sz="2800" b="1" dirty="0">
                <a:latin typeface="宋体" panose="02010600030101010101" pitchFamily="2" charset="-122"/>
                <a:ea typeface="宋体" panose="02010600030101010101" pitchFamily="2" charset="-122"/>
              </a:endParaRPr>
            </a:p>
          </p:txBody>
        </p:sp>
        <p:sp>
          <p:nvSpPr>
            <p:cNvPr id="57417" name="Rectangle 12"/>
            <p:cNvSpPr/>
            <p:nvPr/>
          </p:nvSpPr>
          <p:spPr>
            <a:xfrm>
              <a:off x="0" y="0"/>
              <a:ext cx="1584" cy="27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18" name="AutoShape 13"/>
            <p:cNvSpPr/>
            <p:nvPr/>
          </p:nvSpPr>
          <p:spPr>
            <a:xfrm>
              <a:off x="480" y="64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19" name="Freeform 14"/>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7420" name="Freeform 15"/>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7421" name="AutoShape 16"/>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22" name="AutoShape 17"/>
            <p:cNvSpPr/>
            <p:nvPr/>
          </p:nvSpPr>
          <p:spPr>
            <a:xfrm rot="10800000">
              <a:off x="245" y="61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7347" name="Group 18"/>
          <p:cNvGrpSpPr/>
          <p:nvPr/>
        </p:nvGrpSpPr>
        <p:grpSpPr>
          <a:xfrm>
            <a:off x="1227138" y="2012950"/>
            <a:ext cx="7375525" cy="1236663"/>
            <a:chOff x="0" y="0"/>
            <a:chExt cx="4646" cy="779"/>
          </a:xfrm>
        </p:grpSpPr>
        <p:grpSp>
          <p:nvGrpSpPr>
            <p:cNvPr id="57402" name="Group 19"/>
            <p:cNvGrpSpPr/>
            <p:nvPr/>
          </p:nvGrpSpPr>
          <p:grpSpPr>
            <a:xfrm>
              <a:off x="0" y="0"/>
              <a:ext cx="517" cy="371"/>
              <a:chOff x="0" y="0"/>
              <a:chExt cx="517" cy="371"/>
            </a:xfrm>
          </p:grpSpPr>
          <p:sp>
            <p:nvSpPr>
              <p:cNvPr id="57406" name="Rectangle 20"/>
              <p:cNvSpPr/>
              <p:nvPr/>
            </p:nvSpPr>
            <p:spPr>
              <a:xfrm>
                <a:off x="0" y="0"/>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07" name="Rectangle 21"/>
              <p:cNvSpPr/>
              <p:nvPr/>
            </p:nvSpPr>
            <p:spPr>
              <a:xfrm>
                <a:off x="11" y="5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ACC</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nvGrpSpPr>
            <p:cNvPr id="57403" name="Group 22"/>
            <p:cNvGrpSpPr/>
            <p:nvPr/>
          </p:nvGrpSpPr>
          <p:grpSpPr>
            <a:xfrm>
              <a:off x="1808" y="397"/>
              <a:ext cx="2838" cy="382"/>
              <a:chOff x="0" y="0"/>
              <a:chExt cx="2838" cy="382"/>
            </a:xfrm>
          </p:grpSpPr>
          <p:sp>
            <p:nvSpPr>
              <p:cNvPr id="57404" name="Text Box 23"/>
              <p:cNvSpPr txBox="1"/>
              <p:nvPr/>
            </p:nvSpPr>
            <p:spPr>
              <a:xfrm>
                <a:off x="816" y="17"/>
                <a:ext cx="2022"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ACC </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被乘数</a:t>
                </a:r>
                <a:endParaRPr lang="zh-CN" altLang="en-US" sz="3200" b="1" dirty="0">
                  <a:latin typeface="宋体" panose="02010600030101010101" pitchFamily="2" charset="-122"/>
                  <a:ea typeface="宋体" panose="02010600030101010101" pitchFamily="2" charset="-122"/>
                </a:endParaRPr>
              </a:p>
            </p:txBody>
          </p:sp>
          <p:sp>
            <p:nvSpPr>
              <p:cNvPr id="57405" name="Text Box 24"/>
              <p:cNvSpPr txBox="1"/>
              <p:nvPr/>
            </p:nvSpPr>
            <p:spPr>
              <a:xfrm>
                <a:off x="0" y="0"/>
                <a:ext cx="759" cy="365"/>
              </a:xfrm>
              <a:prstGeom prst="rect">
                <a:avLst/>
              </a:prstGeom>
              <a:noFill/>
              <a:ln w="9525">
                <a:noFill/>
              </a:ln>
            </p:spPr>
            <p:txBody>
              <a:bodyPr wrap="none">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初态 </a:t>
                </a:r>
                <a:endParaRPr lang="zh-CN" altLang="en-US" sz="3200" b="1" dirty="0">
                  <a:latin typeface="宋体" panose="02010600030101010101" pitchFamily="2" charset="-122"/>
                  <a:ea typeface="宋体" panose="02010600030101010101" pitchFamily="2" charset="-122"/>
                </a:endParaRPr>
              </a:p>
            </p:txBody>
          </p:sp>
        </p:grpSp>
      </p:grpSp>
      <p:sp>
        <p:nvSpPr>
          <p:cNvPr id="35865" name="Rectangle 25"/>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57349" name="Group 26"/>
          <p:cNvGrpSpPr/>
          <p:nvPr/>
        </p:nvGrpSpPr>
        <p:grpSpPr>
          <a:xfrm>
            <a:off x="2497138" y="2014538"/>
            <a:ext cx="5565775" cy="1952625"/>
            <a:chOff x="0" y="0"/>
            <a:chExt cx="3506" cy="1230"/>
          </a:xfrm>
        </p:grpSpPr>
        <p:grpSp>
          <p:nvGrpSpPr>
            <p:cNvPr id="57395" name="Group 27"/>
            <p:cNvGrpSpPr/>
            <p:nvPr/>
          </p:nvGrpSpPr>
          <p:grpSpPr>
            <a:xfrm>
              <a:off x="0" y="0"/>
              <a:ext cx="518" cy="371"/>
              <a:chOff x="0" y="0"/>
              <a:chExt cx="518" cy="371"/>
            </a:xfrm>
          </p:grpSpPr>
          <p:sp>
            <p:nvSpPr>
              <p:cNvPr id="57400" name="Rectangle 28"/>
              <p:cNvSpPr/>
              <p:nvPr/>
            </p:nvSpPr>
            <p:spPr>
              <a:xfrm>
                <a:off x="0" y="0"/>
                <a:ext cx="518"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401" name="Rectangle 29"/>
              <p:cNvSpPr/>
              <p:nvPr/>
            </p:nvSpPr>
            <p:spPr>
              <a:xfrm>
                <a:off x="60" y="55"/>
                <a:ext cx="385"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MQ</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nvGrpSpPr>
            <p:cNvPr id="57396" name="Group 30"/>
            <p:cNvGrpSpPr/>
            <p:nvPr/>
          </p:nvGrpSpPr>
          <p:grpSpPr>
            <a:xfrm>
              <a:off x="1850" y="865"/>
              <a:ext cx="1656" cy="365"/>
              <a:chOff x="0" y="0"/>
              <a:chExt cx="1656" cy="365"/>
            </a:xfrm>
          </p:grpSpPr>
          <p:sp>
            <p:nvSpPr>
              <p:cNvPr id="57397" name="Text Box 31"/>
              <p:cNvSpPr txBox="1"/>
              <p:nvPr/>
            </p:nvSpPr>
            <p:spPr>
              <a:xfrm>
                <a:off x="0" y="0"/>
                <a:ext cx="616" cy="365"/>
              </a:xfrm>
              <a:prstGeom prst="rect">
                <a:avLst/>
              </a:prstGeom>
              <a:noFill/>
              <a:ln w="9525">
                <a:noFill/>
              </a:ln>
            </p:spPr>
            <p:txBody>
              <a:bodyPr wrap="none">
                <a:spAutoFit/>
              </a:bodyPr>
              <a:p>
                <a:pPr algn="ct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57398" name="Freeform 32"/>
              <p:cNvSpPr/>
              <p:nvPr/>
            </p:nvSpPr>
            <p:spPr>
              <a:xfrm>
                <a:off x="600" y="170"/>
                <a:ext cx="393" cy="1"/>
              </a:xfrm>
              <a:custGeom>
                <a:avLst/>
                <a:gdLst>
                  <a:gd name="txL" fmla="*/ 0 w 393"/>
                  <a:gd name="txT" fmla="*/ 0 h 1"/>
                  <a:gd name="txR" fmla="*/ 393 w 393"/>
                  <a:gd name="txB" fmla="*/ 1 h 1"/>
                </a:gdLst>
                <a:ahLst/>
                <a:cxnLst>
                  <a:cxn ang="0">
                    <a:pos x="0" y="0"/>
                  </a:cxn>
                  <a:cxn ang="0">
                    <a:pos x="393" y="1"/>
                  </a:cxn>
                </a:cxnLst>
                <a:rect l="txL" t="txT" r="txR" b="txB"/>
                <a:pathLst>
                  <a:path w="393" h="1">
                    <a:moveTo>
                      <a:pt x="0" y="0"/>
                    </a:moveTo>
                    <a:lnTo>
                      <a:pt x="393" y="1"/>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57399" name="Text Box 33"/>
              <p:cNvSpPr txBox="1"/>
              <p:nvPr/>
            </p:nvSpPr>
            <p:spPr>
              <a:xfrm>
                <a:off x="1099" y="0"/>
                <a:ext cx="557"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MQ</a:t>
                </a:r>
                <a:endParaRPr lang="en-US" altLang="zh-CN" sz="3200" b="1" dirty="0">
                  <a:latin typeface="Times New Roman" panose="02020603050405020304" pitchFamily="18" charset="0"/>
                  <a:ea typeface="宋体" panose="02010600030101010101" pitchFamily="2" charset="-122"/>
                </a:endParaRPr>
              </a:p>
            </p:txBody>
          </p:sp>
        </p:grpSp>
      </p:grpSp>
      <p:grpSp>
        <p:nvGrpSpPr>
          <p:cNvPr id="57350" name="Group 34"/>
          <p:cNvGrpSpPr/>
          <p:nvPr/>
        </p:nvGrpSpPr>
        <p:grpSpPr>
          <a:xfrm>
            <a:off x="4098925" y="1622425"/>
            <a:ext cx="4206875" cy="654050"/>
            <a:chOff x="0" y="0"/>
            <a:chExt cx="2650" cy="412"/>
          </a:xfrm>
        </p:grpSpPr>
        <p:sp>
          <p:nvSpPr>
            <p:cNvPr id="57390" name="Text Box 35"/>
            <p:cNvSpPr txBox="1"/>
            <p:nvPr/>
          </p:nvSpPr>
          <p:spPr>
            <a:xfrm>
              <a:off x="0" y="6"/>
              <a:ext cx="759" cy="365"/>
            </a:xfrm>
            <a:prstGeom prst="rect">
              <a:avLst/>
            </a:prstGeom>
            <a:noFill/>
            <a:ln w="9525">
              <a:noFill/>
            </a:ln>
          </p:spPr>
          <p:txBody>
            <a:bodyPr wrap="none">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指令 </a:t>
              </a:r>
              <a:endParaRPr lang="zh-CN" altLang="en-US" sz="3200" b="1" dirty="0">
                <a:latin typeface="宋体" panose="02010600030101010101" pitchFamily="2" charset="-122"/>
                <a:ea typeface="宋体" panose="02010600030101010101" pitchFamily="2" charset="-122"/>
              </a:endParaRPr>
            </a:p>
          </p:txBody>
        </p:sp>
        <p:sp>
          <p:nvSpPr>
            <p:cNvPr id="57391" name="Rectangle 36"/>
            <p:cNvSpPr/>
            <p:nvPr/>
          </p:nvSpPr>
          <p:spPr>
            <a:xfrm>
              <a:off x="993" y="6"/>
              <a:ext cx="1657" cy="404"/>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92" name="Text Box 37"/>
            <p:cNvSpPr txBox="1"/>
            <p:nvPr/>
          </p:nvSpPr>
          <p:spPr>
            <a:xfrm>
              <a:off x="1222" y="13"/>
              <a:ext cx="372" cy="365"/>
            </a:xfrm>
            <a:prstGeom prst="rect">
              <a:avLst/>
            </a:prstGeom>
            <a:noFill/>
            <a:ln w="9525">
              <a:noFill/>
            </a:ln>
          </p:spPr>
          <p:txBody>
            <a:bodyPr wrap="none">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乘</a:t>
              </a:r>
              <a:endParaRPr lang="zh-CN" altLang="en-US" sz="3200" b="1" dirty="0">
                <a:latin typeface="宋体" panose="02010600030101010101" pitchFamily="2" charset="-122"/>
                <a:ea typeface="宋体" panose="02010600030101010101" pitchFamily="2" charset="-122"/>
              </a:endParaRPr>
            </a:p>
          </p:txBody>
        </p:sp>
        <p:sp>
          <p:nvSpPr>
            <p:cNvPr id="57393" name="Text Box 38"/>
            <p:cNvSpPr txBox="1"/>
            <p:nvPr/>
          </p:nvSpPr>
          <p:spPr>
            <a:xfrm>
              <a:off x="1992" y="13"/>
              <a:ext cx="514" cy="365"/>
            </a:xfrm>
            <a:prstGeom prst="rect">
              <a:avLst/>
            </a:prstGeom>
            <a:noFill/>
            <a:ln w="9525">
              <a:noFill/>
            </a:ln>
          </p:spPr>
          <p:txBody>
            <a:bodyPr>
              <a:spAutoFit/>
            </a:bodyPr>
            <a:p>
              <a:pPr eaLnBrk="1" fontAlgn="ctr" hangingPunct="1">
                <a:spcBef>
                  <a:spcPct val="20000"/>
                </a:spcBef>
              </a:pPr>
              <a:r>
                <a:rPr lang="en-US" altLang="zh-CN" sz="3200" b="1" dirty="0">
                  <a:latin typeface="Times New Roman" panose="02020603050405020304" pitchFamily="18" charset="0"/>
                  <a:ea typeface="宋体" panose="02010600030101010101" pitchFamily="2" charset="-122"/>
                </a:rPr>
                <a:t>M</a:t>
              </a:r>
              <a:endParaRPr lang="en-US" altLang="zh-CN" sz="3200" b="1" dirty="0">
                <a:latin typeface="Times New Roman" panose="02020603050405020304" pitchFamily="18" charset="0"/>
                <a:ea typeface="宋体" panose="02010600030101010101" pitchFamily="2" charset="-122"/>
              </a:endParaRPr>
            </a:p>
          </p:txBody>
        </p:sp>
        <p:sp>
          <p:nvSpPr>
            <p:cNvPr id="57394" name="Freeform 39"/>
            <p:cNvSpPr/>
            <p:nvPr/>
          </p:nvSpPr>
          <p:spPr>
            <a:xfrm>
              <a:off x="1834" y="0"/>
              <a:ext cx="1" cy="412"/>
            </a:xfrm>
            <a:custGeom>
              <a:avLst/>
              <a:gdLst>
                <a:gd name="txL" fmla="*/ 0 w 1"/>
                <a:gd name="txT" fmla="*/ 0 h 412"/>
                <a:gd name="txR" fmla="*/ 1 w 1"/>
                <a:gd name="txB" fmla="*/ 412 h 412"/>
              </a:gdLst>
              <a:ahLst/>
              <a:cxnLst>
                <a:cxn ang="0">
                  <a:pos x="0" y="0"/>
                </a:cxn>
                <a:cxn ang="0">
                  <a:pos x="0" y="412"/>
                </a:cxn>
              </a:cxnLst>
              <a:rect l="txL" t="txT" r="txR" b="txB"/>
              <a:pathLst>
                <a:path w="1" h="412">
                  <a:moveTo>
                    <a:pt x="0" y="0"/>
                  </a:moveTo>
                  <a:lnTo>
                    <a:pt x="0" y="412"/>
                  </a:lnTo>
                </a:path>
              </a:pathLst>
            </a:custGeom>
            <a:noFill/>
            <a:ln w="38100" cap="flat" cmpd="sng">
              <a:solidFill>
                <a:schemeClr val="folHlink">
                  <a:alpha val="100000"/>
                </a:schemeClr>
              </a:solidFill>
              <a:prstDash val="solid"/>
              <a:miter lim="800000"/>
              <a:headEnd type="none" w="med" len="med"/>
              <a:tailEnd type="none" w="med" len="med"/>
            </a:ln>
          </p:spPr>
          <p:txBody>
            <a:bodyPr/>
            <a:p>
              <a:endParaRPr lang="zh-CN" altLang="en-US"/>
            </a:p>
          </p:txBody>
        </p:sp>
      </p:grpSp>
      <p:sp>
        <p:nvSpPr>
          <p:cNvPr id="57351" name="Text Box 40"/>
          <p:cNvSpPr txBox="1"/>
          <p:nvPr/>
        </p:nvSpPr>
        <p:spPr>
          <a:xfrm>
            <a:off x="395288" y="333375"/>
            <a:ext cx="4876800" cy="641350"/>
          </a:xfrm>
          <a:prstGeom prst="rect">
            <a:avLst/>
          </a:prstGeom>
          <a:noFill/>
          <a:ln w="9525">
            <a:noFill/>
          </a:ln>
        </p:spPr>
        <p:txBody>
          <a:bodyPr>
            <a:spAutoFit/>
          </a:bodyPr>
          <a:p>
            <a:pPr eaLnBrk="1" hangingPunct="1">
              <a:spcBef>
                <a:spcPct val="20000"/>
              </a:spcBef>
            </a:pPr>
            <a:r>
              <a:rPr lang="zh-CN" altLang="en-US" sz="3600" b="1" dirty="0">
                <a:latin typeface="宋体" panose="02010600030101010101" pitchFamily="2" charset="-122"/>
                <a:ea typeface="宋体" panose="02010600030101010101" pitchFamily="2" charset="-122"/>
              </a:rPr>
              <a:t>③ 乘法操作过程</a:t>
            </a:r>
            <a:endParaRPr lang="zh-CN" altLang="en-US" sz="3600" b="1" dirty="0">
              <a:latin typeface="宋体" panose="02010600030101010101" pitchFamily="2" charset="-122"/>
              <a:ea typeface="宋体" panose="02010600030101010101" pitchFamily="2" charset="-122"/>
            </a:endParaRPr>
          </a:p>
        </p:txBody>
      </p:sp>
      <p:grpSp>
        <p:nvGrpSpPr>
          <p:cNvPr id="57352" name="Group 41"/>
          <p:cNvGrpSpPr/>
          <p:nvPr/>
        </p:nvGrpSpPr>
        <p:grpSpPr>
          <a:xfrm>
            <a:off x="1227138" y="4157663"/>
            <a:ext cx="7078662" cy="987425"/>
            <a:chOff x="0" y="0"/>
            <a:chExt cx="4050" cy="622"/>
          </a:xfrm>
        </p:grpSpPr>
        <p:grpSp>
          <p:nvGrpSpPr>
            <p:cNvPr id="57382" name="Group 42"/>
            <p:cNvGrpSpPr/>
            <p:nvPr/>
          </p:nvGrpSpPr>
          <p:grpSpPr>
            <a:xfrm>
              <a:off x="0" y="0"/>
              <a:ext cx="4050" cy="622"/>
              <a:chOff x="0" y="0"/>
              <a:chExt cx="4050" cy="622"/>
            </a:xfrm>
          </p:grpSpPr>
          <p:grpSp>
            <p:nvGrpSpPr>
              <p:cNvPr id="57384" name="Group 43"/>
              <p:cNvGrpSpPr/>
              <p:nvPr/>
            </p:nvGrpSpPr>
            <p:grpSpPr>
              <a:xfrm>
                <a:off x="0" y="250"/>
                <a:ext cx="515" cy="372"/>
                <a:chOff x="0" y="0"/>
                <a:chExt cx="515" cy="372"/>
              </a:xfrm>
            </p:grpSpPr>
            <p:sp>
              <p:nvSpPr>
                <p:cNvPr id="57388" name="Rectangle 44"/>
                <p:cNvSpPr/>
                <p:nvPr/>
              </p:nvSpPr>
              <p:spPr>
                <a:xfrm>
                  <a:off x="0" y="0"/>
                  <a:ext cx="515" cy="372"/>
                </a:xfrm>
                <a:prstGeom prst="rect">
                  <a:avLst/>
                </a:prstGeom>
                <a:solidFill>
                  <a:srgbClr val="0099FF"/>
                </a:solid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solidFill>
                      <a:schemeClr val="bg2"/>
                    </a:solidFill>
                    <a:latin typeface="宋体" panose="02010600030101010101" pitchFamily="2" charset="-122"/>
                    <a:ea typeface="宋体" panose="02010600030101010101" pitchFamily="2" charset="-122"/>
                  </a:endParaRPr>
                </a:p>
              </p:txBody>
            </p:sp>
            <p:sp>
              <p:nvSpPr>
                <p:cNvPr id="57389" name="Rectangle 45"/>
                <p:cNvSpPr/>
                <p:nvPr/>
              </p:nvSpPr>
              <p:spPr>
                <a:xfrm>
                  <a:off x="169" y="3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X</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nvGrpSpPr>
              <p:cNvPr id="57385" name="Group 46"/>
              <p:cNvGrpSpPr/>
              <p:nvPr/>
            </p:nvGrpSpPr>
            <p:grpSpPr>
              <a:xfrm>
                <a:off x="2362" y="0"/>
                <a:ext cx="1688" cy="365"/>
                <a:chOff x="0" y="0"/>
                <a:chExt cx="1688" cy="365"/>
              </a:xfrm>
            </p:grpSpPr>
            <p:sp>
              <p:nvSpPr>
                <p:cNvPr id="57386" name="Text Box 47"/>
                <p:cNvSpPr txBox="1"/>
                <p:nvPr/>
              </p:nvSpPr>
              <p:spPr>
                <a:xfrm>
                  <a:off x="0" y="0"/>
                  <a:ext cx="929" cy="365"/>
                </a:xfrm>
                <a:prstGeom prst="rect">
                  <a:avLst/>
                </a:prstGeom>
                <a:noFill/>
                <a:ln w="9525">
                  <a:noFill/>
                </a:ln>
              </p:spPr>
              <p:txBody>
                <a:bodyPr wrap="none">
                  <a:spAutoFit/>
                </a:bodyPr>
                <a:p>
                  <a:pPr algn="ct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57387" name="Text Box 48"/>
                <p:cNvSpPr txBox="1"/>
                <p:nvPr/>
              </p:nvSpPr>
              <p:spPr>
                <a:xfrm>
                  <a:off x="1387" y="0"/>
                  <a:ext cx="301"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X</a:t>
                  </a:r>
                  <a:endParaRPr lang="en-US" altLang="zh-CN" sz="3200" b="1" dirty="0">
                    <a:latin typeface="Times New Roman" panose="02020603050405020304" pitchFamily="18" charset="0"/>
                    <a:ea typeface="宋体" panose="02010600030101010101" pitchFamily="2" charset="-122"/>
                  </a:endParaRPr>
                </a:p>
              </p:txBody>
            </p:sp>
          </p:grpSp>
        </p:grpSp>
        <p:sp>
          <p:nvSpPr>
            <p:cNvPr id="57383" name="Freeform 49"/>
            <p:cNvSpPr/>
            <p:nvPr/>
          </p:nvSpPr>
          <p:spPr>
            <a:xfrm>
              <a:off x="3250" y="165"/>
              <a:ext cx="393" cy="1"/>
            </a:xfrm>
            <a:custGeom>
              <a:avLst/>
              <a:gdLst>
                <a:gd name="txL" fmla="*/ 0 w 393"/>
                <a:gd name="txT" fmla="*/ 0 h 1"/>
                <a:gd name="txR" fmla="*/ 393 w 393"/>
                <a:gd name="txB" fmla="*/ 1 h 1"/>
              </a:gdLst>
              <a:ahLst/>
              <a:cxnLst>
                <a:cxn ang="0">
                  <a:pos x="0" y="0"/>
                </a:cxn>
                <a:cxn ang="0">
                  <a:pos x="393" y="1"/>
                </a:cxn>
              </a:cxnLst>
              <a:rect l="txL" t="txT" r="txR" b="txB"/>
              <a:pathLst>
                <a:path w="393" h="1">
                  <a:moveTo>
                    <a:pt x="0" y="0"/>
                  </a:moveTo>
                  <a:lnTo>
                    <a:pt x="393" y="1"/>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grpSp>
      <p:grpSp>
        <p:nvGrpSpPr>
          <p:cNvPr id="57353" name="Group 50"/>
          <p:cNvGrpSpPr/>
          <p:nvPr/>
        </p:nvGrpSpPr>
        <p:grpSpPr>
          <a:xfrm>
            <a:off x="1195388" y="2603500"/>
            <a:ext cx="5286375" cy="3721100"/>
            <a:chOff x="0" y="0"/>
            <a:chExt cx="3330" cy="2344"/>
          </a:xfrm>
        </p:grpSpPr>
        <p:sp>
          <p:nvSpPr>
            <p:cNvPr id="57376" name="AutoShape 51"/>
            <p:cNvSpPr/>
            <p:nvPr/>
          </p:nvSpPr>
          <p:spPr>
            <a:xfrm>
              <a:off x="232" y="827"/>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77" name="AutoShape 52"/>
            <p:cNvSpPr/>
            <p:nvPr/>
          </p:nvSpPr>
          <p:spPr>
            <a:xfrm rot="10800000">
              <a:off x="116" y="0"/>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57378" name="Group 53"/>
            <p:cNvGrpSpPr/>
            <p:nvPr/>
          </p:nvGrpSpPr>
          <p:grpSpPr>
            <a:xfrm>
              <a:off x="0" y="425"/>
              <a:ext cx="541" cy="373"/>
              <a:chOff x="0" y="0"/>
              <a:chExt cx="541" cy="373"/>
            </a:xfrm>
          </p:grpSpPr>
          <p:sp>
            <p:nvSpPr>
              <p:cNvPr id="57380" name="Rectangle 54"/>
              <p:cNvSpPr/>
              <p:nvPr/>
            </p:nvSpPr>
            <p:spPr>
              <a:xfrm>
                <a:off x="20" y="0"/>
                <a:ext cx="517" cy="373"/>
              </a:xfrm>
              <a:prstGeom prst="rect">
                <a:avLst/>
              </a:prstGeom>
              <a:solidFill>
                <a:srgbClr val="0000FF"/>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81" name="Rectangle 55"/>
              <p:cNvSpPr/>
              <p:nvPr/>
            </p:nvSpPr>
            <p:spPr>
              <a:xfrm>
                <a:off x="0" y="39"/>
                <a:ext cx="541" cy="307"/>
              </a:xfrm>
              <a:prstGeom prst="rect">
                <a:avLst/>
              </a:prstGeom>
              <a:solidFill>
                <a:srgbClr val="0000FF"/>
              </a:solidFill>
              <a:ln w="9525">
                <a:noFill/>
              </a:ln>
            </p:spPr>
            <p:txBody>
              <a:bodyPr wrap="none" lIns="0" tIns="0" rIns="0" bIns="0">
                <a:spAutoFit/>
              </a:bodyPr>
              <a:p>
                <a:pPr algn="ctr" eaLnBrk="1" hangingPunct="1">
                  <a:spcBef>
                    <a:spcPct val="20000"/>
                  </a:spcBef>
                </a:pPr>
                <a:r>
                  <a:rPr lang="en-US" altLang="zh-CN" sz="3200" b="1" dirty="0">
                    <a:solidFill>
                      <a:schemeClr val="bg1"/>
                    </a:solidFill>
                    <a:latin typeface="Times New Roman" panose="02020603050405020304" pitchFamily="18" charset="0"/>
                    <a:ea typeface="宋体" panose="02010600030101010101" pitchFamily="2" charset="-122"/>
                  </a:rPr>
                  <a:t>ALU</a:t>
                </a:r>
                <a:endParaRPr lang="en-US" altLang="zh-CN" sz="3200" b="1" dirty="0">
                  <a:solidFill>
                    <a:schemeClr val="bg1"/>
                  </a:solidFill>
                  <a:latin typeface="宋体" panose="02010600030101010101" pitchFamily="2" charset="-122"/>
                  <a:ea typeface="宋体" panose="02010600030101010101" pitchFamily="2" charset="-122"/>
                </a:endParaRPr>
              </a:p>
            </p:txBody>
          </p:sp>
        </p:grpSp>
        <p:sp>
          <p:nvSpPr>
            <p:cNvPr id="57379" name="Text Box 56"/>
            <p:cNvSpPr txBox="1"/>
            <p:nvPr/>
          </p:nvSpPr>
          <p:spPr>
            <a:xfrm>
              <a:off x="1820" y="1979"/>
              <a:ext cx="1510" cy="365"/>
            </a:xfrm>
            <a:prstGeom prst="rect">
              <a:avLst/>
            </a:prstGeom>
            <a:noFill/>
            <a:ln w="9525">
              <a:noFill/>
            </a:ln>
          </p:spPr>
          <p:txBody>
            <a:bodyPr wrap="none">
              <a:spAutoFit/>
            </a:bodyPr>
            <a:p>
              <a:pP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X</a:t>
              </a: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t>
              </a: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MQ</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grpSp>
      <p:grpSp>
        <p:nvGrpSpPr>
          <p:cNvPr id="57354" name="Group 57"/>
          <p:cNvGrpSpPr/>
          <p:nvPr/>
        </p:nvGrpSpPr>
        <p:grpSpPr>
          <a:xfrm>
            <a:off x="1227138" y="2000250"/>
            <a:ext cx="7126287" cy="3527425"/>
            <a:chOff x="0" y="0"/>
            <a:chExt cx="4489" cy="2222"/>
          </a:xfrm>
        </p:grpSpPr>
        <p:grpSp>
          <p:nvGrpSpPr>
            <p:cNvPr id="57368" name="Group 58"/>
            <p:cNvGrpSpPr/>
            <p:nvPr/>
          </p:nvGrpSpPr>
          <p:grpSpPr>
            <a:xfrm>
              <a:off x="0" y="0"/>
              <a:ext cx="4489" cy="2222"/>
              <a:chOff x="0" y="0"/>
              <a:chExt cx="4489" cy="2222"/>
            </a:xfrm>
          </p:grpSpPr>
          <p:grpSp>
            <p:nvGrpSpPr>
              <p:cNvPr id="57370" name="Group 59"/>
              <p:cNvGrpSpPr/>
              <p:nvPr/>
            </p:nvGrpSpPr>
            <p:grpSpPr>
              <a:xfrm>
                <a:off x="0" y="0"/>
                <a:ext cx="517" cy="371"/>
                <a:chOff x="0" y="0"/>
                <a:chExt cx="517" cy="371"/>
              </a:xfrm>
            </p:grpSpPr>
            <p:sp>
              <p:nvSpPr>
                <p:cNvPr id="57374" name="Rectangle 61"/>
                <p:cNvSpPr/>
                <p:nvPr/>
              </p:nvSpPr>
              <p:spPr>
                <a:xfrm>
                  <a:off x="0" y="0"/>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75" name="Rectangle 62"/>
                <p:cNvSpPr/>
                <p:nvPr/>
              </p:nvSpPr>
              <p:spPr>
                <a:xfrm>
                  <a:off x="198" y="55"/>
                  <a:ext cx="11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0</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nvGrpSpPr>
              <p:cNvPr id="57371" name="Group 62"/>
              <p:cNvGrpSpPr/>
              <p:nvPr/>
            </p:nvGrpSpPr>
            <p:grpSpPr>
              <a:xfrm>
                <a:off x="2852" y="1811"/>
                <a:ext cx="1637" cy="411"/>
                <a:chOff x="-51" y="-7"/>
                <a:chExt cx="1637" cy="411"/>
              </a:xfrm>
            </p:grpSpPr>
            <p:sp>
              <p:nvSpPr>
                <p:cNvPr id="57372" name="Text Box 64"/>
                <p:cNvSpPr txBox="1"/>
                <p:nvPr/>
              </p:nvSpPr>
              <p:spPr>
                <a:xfrm>
                  <a:off x="-51" y="-7"/>
                  <a:ext cx="260" cy="404"/>
                </a:xfrm>
                <a:prstGeom prst="rect">
                  <a:avLst/>
                </a:prstGeom>
                <a:noFill/>
                <a:ln w="9525">
                  <a:noFill/>
                </a:ln>
              </p:spPr>
              <p:txBody>
                <a:bodyPr wrap="none">
                  <a:spAutoFit/>
                </a:bodyPr>
                <a:p>
                  <a:pPr eaLnBrk="1" hangingPunct="1">
                    <a:spcBef>
                      <a:spcPct val="20000"/>
                    </a:spcBef>
                  </a:pPr>
                  <a:r>
                    <a:rPr lang="en-US" altLang="zh-CN" sz="3600" b="1" dirty="0">
                      <a:latin typeface="Times New Roman" panose="02020603050405020304" pitchFamily="18" charset="0"/>
                      <a:ea typeface="宋体" panose="02010600030101010101" pitchFamily="2" charset="-122"/>
                    </a:rPr>
                    <a:t>0</a:t>
                  </a:r>
                  <a:endParaRPr lang="en-US" altLang="zh-CN" sz="3600" b="1" dirty="0">
                    <a:latin typeface="Times New Roman" panose="02020603050405020304" pitchFamily="18" charset="0"/>
                    <a:ea typeface="宋体" panose="02010600030101010101" pitchFamily="2" charset="-122"/>
                  </a:endParaRPr>
                </a:p>
              </p:txBody>
            </p:sp>
            <p:sp>
              <p:nvSpPr>
                <p:cNvPr id="57373" name="Text Box 65"/>
                <p:cNvSpPr txBox="1"/>
                <p:nvPr/>
              </p:nvSpPr>
              <p:spPr>
                <a:xfrm>
                  <a:off x="846" y="0"/>
                  <a:ext cx="740" cy="404"/>
                </a:xfrm>
                <a:prstGeom prst="rect">
                  <a:avLst/>
                </a:prstGeom>
                <a:noFill/>
                <a:ln w="9525">
                  <a:noFill/>
                </a:ln>
              </p:spPr>
              <p:txBody>
                <a:bodyPr wrap="none">
                  <a:spAutoFit/>
                </a:bodyPr>
                <a:p>
                  <a:pPr eaLnBrk="1" hangingPunct="1">
                    <a:spcBef>
                      <a:spcPct val="20000"/>
                    </a:spcBef>
                  </a:pPr>
                  <a:r>
                    <a:rPr lang="en-US" altLang="zh-CN" sz="3600" b="1" dirty="0">
                      <a:latin typeface="Times New Roman" panose="02020603050405020304" pitchFamily="18" charset="0"/>
                      <a:ea typeface="宋体" panose="02010600030101010101" pitchFamily="2" charset="-122"/>
                    </a:rPr>
                    <a:t>ACC</a:t>
                  </a:r>
                  <a:endParaRPr lang="en-US" altLang="zh-CN" sz="3200" b="1" dirty="0">
                    <a:latin typeface="Times New Roman" panose="02020603050405020304" pitchFamily="18" charset="0"/>
                    <a:ea typeface="宋体" panose="02010600030101010101" pitchFamily="2" charset="-122"/>
                  </a:endParaRPr>
                </a:p>
              </p:txBody>
            </p:sp>
          </p:grpSp>
        </p:grpSp>
        <p:sp>
          <p:nvSpPr>
            <p:cNvPr id="57369" name="Freeform 66"/>
            <p:cNvSpPr/>
            <p:nvPr/>
          </p:nvSpPr>
          <p:spPr>
            <a:xfrm>
              <a:off x="3250" y="2029"/>
              <a:ext cx="393" cy="1"/>
            </a:xfrm>
            <a:custGeom>
              <a:avLst/>
              <a:gdLst>
                <a:gd name="txL" fmla="*/ 0 w 393"/>
                <a:gd name="txT" fmla="*/ 0 h 1"/>
                <a:gd name="txR" fmla="*/ 393 w 393"/>
                <a:gd name="txB" fmla="*/ 1 h 1"/>
              </a:gdLst>
              <a:ahLst/>
              <a:cxnLst>
                <a:cxn ang="0">
                  <a:pos x="0" y="0"/>
                </a:cxn>
                <a:cxn ang="0">
                  <a:pos x="393" y="1"/>
                </a:cxn>
              </a:cxnLst>
              <a:rect l="txL" t="txT" r="txR" b="txB"/>
              <a:pathLst>
                <a:path w="393" h="1">
                  <a:moveTo>
                    <a:pt x="0" y="0"/>
                  </a:moveTo>
                  <a:lnTo>
                    <a:pt x="393" y="1"/>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grpSp>
      <p:grpSp>
        <p:nvGrpSpPr>
          <p:cNvPr id="57355" name="Group 66"/>
          <p:cNvGrpSpPr/>
          <p:nvPr/>
        </p:nvGrpSpPr>
        <p:grpSpPr>
          <a:xfrm>
            <a:off x="1227138" y="1998663"/>
            <a:ext cx="7785100" cy="4298950"/>
            <a:chOff x="0" y="0"/>
            <a:chExt cx="4904" cy="2708"/>
          </a:xfrm>
        </p:grpSpPr>
        <p:grpSp>
          <p:nvGrpSpPr>
            <p:cNvPr id="57357" name="Group 67"/>
            <p:cNvGrpSpPr/>
            <p:nvPr/>
          </p:nvGrpSpPr>
          <p:grpSpPr>
            <a:xfrm>
              <a:off x="0" y="0"/>
              <a:ext cx="4904" cy="2708"/>
              <a:chOff x="0" y="0"/>
              <a:chExt cx="4904" cy="2708"/>
            </a:xfrm>
          </p:grpSpPr>
          <p:sp>
            <p:nvSpPr>
              <p:cNvPr id="57359" name="Text Box 69"/>
              <p:cNvSpPr txBox="1"/>
              <p:nvPr/>
            </p:nvSpPr>
            <p:spPr>
              <a:xfrm>
                <a:off x="3567" y="2343"/>
                <a:ext cx="1337"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ACC</a:t>
                </a:r>
                <a:r>
                  <a:rPr lang="en-US" altLang="zh-CN" sz="2800" b="1" dirty="0">
                    <a:latin typeface="Times New Roman" panose="02020603050405020304" pitchFamily="18" charset="0"/>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MQ</a:t>
                </a:r>
                <a:endParaRPr lang="en-US" altLang="zh-CN" sz="3200" b="1" dirty="0">
                  <a:latin typeface="Times New Roman" panose="02020603050405020304" pitchFamily="18" charset="0"/>
                  <a:ea typeface="宋体" panose="02010600030101010101" pitchFamily="2" charset="-122"/>
                </a:endParaRPr>
              </a:p>
            </p:txBody>
          </p:sp>
          <p:sp>
            <p:nvSpPr>
              <p:cNvPr id="57360" name="Freeform 70"/>
              <p:cNvSpPr/>
              <p:nvPr/>
            </p:nvSpPr>
            <p:spPr>
              <a:xfrm>
                <a:off x="522" y="10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rgbClr val="CC9900">
                    <a:alpha val="100000"/>
                  </a:srgbClr>
                </a:solidFill>
                <a:prstDash val="solid"/>
                <a:miter lim="800000"/>
                <a:headEnd type="none" w="med" len="med"/>
                <a:tailEnd type="stealth" w="med" len="med"/>
              </a:ln>
            </p:spPr>
            <p:txBody>
              <a:bodyPr/>
              <a:p>
                <a:endParaRPr lang="zh-CN" altLang="en-US"/>
              </a:p>
            </p:txBody>
          </p:sp>
          <p:sp>
            <p:nvSpPr>
              <p:cNvPr id="57361" name="AutoShape 71"/>
              <p:cNvSpPr/>
              <p:nvPr/>
            </p:nvSpPr>
            <p:spPr>
              <a:xfrm>
                <a:off x="328" y="398"/>
                <a:ext cx="99" cy="385"/>
              </a:xfrm>
              <a:prstGeom prst="upArrow">
                <a:avLst>
                  <a:gd name="adj1" fmla="val 63638"/>
                  <a:gd name="adj2" fmla="val 97978"/>
                </a:avLst>
              </a:prstGeom>
              <a:solidFill>
                <a:srgbClr val="CC9900"/>
              </a:solidFill>
              <a:ln w="38100" cap="flat" cmpd="sng">
                <a:solidFill>
                  <a:srgbClr val="CC9900"/>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57362" name="Group 71"/>
              <p:cNvGrpSpPr/>
              <p:nvPr/>
            </p:nvGrpSpPr>
            <p:grpSpPr>
              <a:xfrm>
                <a:off x="0" y="0"/>
                <a:ext cx="517" cy="385"/>
                <a:chOff x="0" y="0"/>
                <a:chExt cx="517" cy="371"/>
              </a:xfrm>
            </p:grpSpPr>
            <p:sp>
              <p:nvSpPr>
                <p:cNvPr id="57366" name="Rectangle 73"/>
                <p:cNvSpPr/>
                <p:nvPr/>
              </p:nvSpPr>
              <p:spPr>
                <a:xfrm>
                  <a:off x="0" y="0"/>
                  <a:ext cx="517" cy="371"/>
                </a:xfrm>
                <a:prstGeom prst="rect">
                  <a:avLst/>
                </a:prstGeom>
                <a:solidFill>
                  <a:srgbClr val="7030A0"/>
                </a:solidFill>
                <a:ln w="38100" cap="flat" cmpd="sng">
                  <a:solidFill>
                    <a:srgbClr val="CC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67" name="Rectangle 74"/>
                <p:cNvSpPr/>
                <p:nvPr/>
              </p:nvSpPr>
              <p:spPr>
                <a:xfrm>
                  <a:off x="8" y="55"/>
                  <a:ext cx="492" cy="265"/>
                </a:xfrm>
                <a:prstGeom prst="rect">
                  <a:avLst/>
                </a:prstGeom>
                <a:solidFill>
                  <a:srgbClr val="7030A0"/>
                </a:solidFill>
                <a:ln w="9525" cap="flat" cmpd="sng">
                  <a:solidFill>
                    <a:srgbClr val="7030A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ACC</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nvGrpSpPr>
              <p:cNvPr id="57363" name="Group 74"/>
              <p:cNvGrpSpPr/>
              <p:nvPr/>
            </p:nvGrpSpPr>
            <p:grpSpPr>
              <a:xfrm>
                <a:off x="799" y="10"/>
                <a:ext cx="518" cy="371"/>
                <a:chOff x="0" y="0"/>
                <a:chExt cx="518" cy="371"/>
              </a:xfrm>
            </p:grpSpPr>
            <p:sp>
              <p:nvSpPr>
                <p:cNvPr id="57364" name="Rectangle 76"/>
                <p:cNvSpPr/>
                <p:nvPr/>
              </p:nvSpPr>
              <p:spPr>
                <a:xfrm>
                  <a:off x="0" y="0"/>
                  <a:ext cx="518" cy="371"/>
                </a:xfrm>
                <a:prstGeom prst="rect">
                  <a:avLst/>
                </a:prstGeom>
                <a:solidFill>
                  <a:srgbClr val="009900"/>
                </a:solidFill>
                <a:ln w="38100" cap="flat" cmpd="sng">
                  <a:solidFill>
                    <a:srgbClr val="CC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7365" name="Rectangle 77"/>
                <p:cNvSpPr/>
                <p:nvPr/>
              </p:nvSpPr>
              <p:spPr>
                <a:xfrm>
                  <a:off x="57" y="55"/>
                  <a:ext cx="391" cy="275"/>
                </a:xfrm>
                <a:prstGeom prst="rect">
                  <a:avLst/>
                </a:prstGeom>
                <a:solidFill>
                  <a:srgbClr val="009900"/>
                </a:solidFill>
                <a:ln w="9525" cap="flat" cmpd="sng">
                  <a:solidFill>
                    <a:srgbClr val="00990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sp>
          <p:nvSpPr>
            <p:cNvPr id="57358" name="Freeform 78"/>
            <p:cNvSpPr/>
            <p:nvPr/>
          </p:nvSpPr>
          <p:spPr>
            <a:xfrm>
              <a:off x="3250" y="2509"/>
              <a:ext cx="393" cy="1"/>
            </a:xfrm>
            <a:custGeom>
              <a:avLst/>
              <a:gdLst>
                <a:gd name="txL" fmla="*/ 0 w 393"/>
                <a:gd name="txT" fmla="*/ 0 h 1"/>
                <a:gd name="txR" fmla="*/ 393 w 393"/>
                <a:gd name="txB" fmla="*/ 1 h 1"/>
              </a:gdLst>
              <a:ahLst/>
              <a:cxnLst>
                <a:cxn ang="0">
                  <a:pos x="0" y="0"/>
                </a:cxn>
                <a:cxn ang="0">
                  <a:pos x="393" y="1"/>
                </a:cxn>
              </a:cxnLst>
              <a:rect l="txL" t="txT" r="txR" b="txB"/>
              <a:pathLst>
                <a:path w="393" h="1">
                  <a:moveTo>
                    <a:pt x="0" y="0"/>
                  </a:moveTo>
                  <a:lnTo>
                    <a:pt x="393" y="1"/>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grpSp>
      <p:sp>
        <p:nvSpPr>
          <p:cNvPr id="57356" name="矩形 1"/>
          <p:cNvSpPr/>
          <p:nvPr/>
        </p:nvSpPr>
        <p:spPr>
          <a:xfrm>
            <a:off x="631825" y="6181725"/>
            <a:ext cx="2916238" cy="461963"/>
          </a:xfrm>
          <a:prstGeom prst="rect">
            <a:avLst/>
          </a:prstGeom>
          <a:noFill/>
          <a:ln w="9525">
            <a:noFill/>
          </a:ln>
        </p:spPr>
        <p:txBody>
          <a:bodyPr wrap="none">
            <a:spAutoFit/>
          </a:bodyPr>
          <a:p>
            <a:pPr eaLnBrk="1" hangingPunct="1"/>
            <a:r>
              <a:rPr lang="en-US" altLang="zh-CN" sz="2400" b="1" dirty="0">
                <a:solidFill>
                  <a:srgbClr val="333333"/>
                </a:solidFill>
                <a:latin typeface="Arial" panose="020B0604020202020204" pitchFamily="34" charset="0"/>
                <a:ea typeface="宋体" panose="02010600030101010101" pitchFamily="2" charset="-122"/>
              </a:rPr>
              <a:t>Multiplier-Quotient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2"/>
          <p:cNvGrpSpPr/>
          <p:nvPr/>
        </p:nvGrpSpPr>
        <p:grpSpPr>
          <a:xfrm>
            <a:off x="990600" y="1631950"/>
            <a:ext cx="2514600" cy="4343400"/>
            <a:chOff x="0" y="0"/>
            <a:chExt cx="1584" cy="2736"/>
          </a:xfrm>
        </p:grpSpPr>
        <p:sp>
          <p:nvSpPr>
            <p:cNvPr id="58412" name="Rectangle 3"/>
            <p:cNvSpPr/>
            <p:nvPr/>
          </p:nvSpPr>
          <p:spPr>
            <a:xfrm>
              <a:off x="481" y="237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58413" name="Rectangle 4"/>
            <p:cNvSpPr/>
            <p:nvPr/>
          </p:nvSpPr>
          <p:spPr>
            <a:xfrm>
              <a:off x="948" y="240"/>
              <a:ext cx="518" cy="371"/>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14" name="Rectangle 5"/>
            <p:cNvSpPr/>
            <p:nvPr/>
          </p:nvSpPr>
          <p:spPr>
            <a:xfrm>
              <a:off x="1008" y="295"/>
              <a:ext cx="385"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MQ</a:t>
              </a:r>
              <a:endParaRPr lang="en-US" altLang="zh-CN" sz="2800" b="1" dirty="0">
                <a:latin typeface="宋体" panose="02010600030101010101" pitchFamily="2" charset="-122"/>
                <a:ea typeface="宋体" panose="02010600030101010101" pitchFamily="2" charset="-122"/>
              </a:endParaRPr>
            </a:p>
          </p:txBody>
        </p:sp>
        <p:sp>
          <p:nvSpPr>
            <p:cNvPr id="58415" name="Rectangle 6"/>
            <p:cNvSpPr/>
            <p:nvPr/>
          </p:nvSpPr>
          <p:spPr>
            <a:xfrm>
              <a:off x="149" y="240"/>
              <a:ext cx="517" cy="371"/>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16" name="Rectangle 7"/>
            <p:cNvSpPr/>
            <p:nvPr/>
          </p:nvSpPr>
          <p:spPr>
            <a:xfrm>
              <a:off x="160" y="29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ACC</a:t>
              </a:r>
              <a:endParaRPr lang="en-US" altLang="zh-CN" sz="2800" b="1" dirty="0">
                <a:latin typeface="宋体" panose="02010600030101010101" pitchFamily="2" charset="-122"/>
                <a:ea typeface="宋体" panose="02010600030101010101" pitchFamily="2" charset="-122"/>
              </a:endParaRPr>
            </a:p>
          </p:txBody>
        </p:sp>
        <p:sp>
          <p:nvSpPr>
            <p:cNvPr id="58417" name="Rectangle 8"/>
            <p:cNvSpPr/>
            <p:nvPr/>
          </p:nvSpPr>
          <p:spPr>
            <a:xfrm>
              <a:off x="149" y="1037"/>
              <a:ext cx="517" cy="373"/>
            </a:xfrm>
            <a:prstGeom prst="rect">
              <a:avLst/>
            </a:prstGeom>
            <a:no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18" name="Rectangle 9"/>
            <p:cNvSpPr/>
            <p:nvPr/>
          </p:nvSpPr>
          <p:spPr>
            <a:xfrm>
              <a:off x="163" y="1076"/>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宋体" panose="02010600030101010101" pitchFamily="2" charset="-122"/>
                <a:ea typeface="宋体" panose="02010600030101010101" pitchFamily="2" charset="-122"/>
              </a:endParaRPr>
            </a:p>
          </p:txBody>
        </p:sp>
        <p:sp>
          <p:nvSpPr>
            <p:cNvPr id="58419" name="Rectangle 10"/>
            <p:cNvSpPr/>
            <p:nvPr/>
          </p:nvSpPr>
          <p:spPr>
            <a:xfrm>
              <a:off x="149" y="1841"/>
              <a:ext cx="515" cy="372"/>
            </a:xfrm>
            <a:prstGeom prst="rect">
              <a:avLst/>
            </a:prstGeom>
            <a:no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58420" name="Rectangle 11"/>
            <p:cNvSpPr/>
            <p:nvPr/>
          </p:nvSpPr>
          <p:spPr>
            <a:xfrm>
              <a:off x="318" y="1872"/>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X</a:t>
              </a:r>
              <a:endParaRPr lang="en-US" altLang="zh-CN" sz="2800" b="1" dirty="0">
                <a:latin typeface="宋体" panose="02010600030101010101" pitchFamily="2" charset="-122"/>
                <a:ea typeface="宋体" panose="02010600030101010101" pitchFamily="2" charset="-122"/>
              </a:endParaRPr>
            </a:p>
          </p:txBody>
        </p:sp>
        <p:sp>
          <p:nvSpPr>
            <p:cNvPr id="58421" name="Rectangle 12"/>
            <p:cNvSpPr/>
            <p:nvPr/>
          </p:nvSpPr>
          <p:spPr>
            <a:xfrm>
              <a:off x="0" y="0"/>
              <a:ext cx="1584" cy="2736"/>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22" name="AutoShape 13"/>
            <p:cNvSpPr/>
            <p:nvPr/>
          </p:nvSpPr>
          <p:spPr>
            <a:xfrm>
              <a:off x="480" y="64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23" name="Freeform 14"/>
            <p:cNvSpPr/>
            <p:nvPr/>
          </p:nvSpPr>
          <p:spPr>
            <a:xfrm>
              <a:off x="672" y="504"/>
              <a:ext cx="276" cy="3"/>
            </a:xfrm>
            <a:custGeom>
              <a:avLst/>
              <a:gdLst>
                <a:gd name="txL" fmla="*/ 0 w 276"/>
                <a:gd name="txT" fmla="*/ 0 h 3"/>
                <a:gd name="txR" fmla="*/ 276 w 276"/>
                <a:gd name="txB" fmla="*/ 3 h 3"/>
              </a:gdLst>
              <a:ahLst/>
              <a:cxnLst>
                <a:cxn ang="0">
                  <a:pos x="276" y="0"/>
                </a:cxn>
                <a:cxn ang="0">
                  <a:pos x="0" y="3"/>
                </a:cxn>
              </a:cxnLst>
              <a:rect l="txL" t="txT" r="txR" b="txB"/>
              <a:pathLst>
                <a:path w="276" h="3">
                  <a:moveTo>
                    <a:pt x="276" y="0"/>
                  </a:moveTo>
                  <a:lnTo>
                    <a:pt x="0" y="3"/>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8424" name="Freeform 15"/>
            <p:cNvSpPr/>
            <p:nvPr/>
          </p:nvSpPr>
          <p:spPr>
            <a:xfrm>
              <a:off x="671" y="33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58425" name="AutoShape 16"/>
            <p:cNvSpPr/>
            <p:nvPr/>
          </p:nvSpPr>
          <p:spPr>
            <a:xfrm>
              <a:off x="361" y="1439"/>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26" name="AutoShape 17"/>
            <p:cNvSpPr/>
            <p:nvPr/>
          </p:nvSpPr>
          <p:spPr>
            <a:xfrm rot="10800000">
              <a:off x="245" y="612"/>
              <a:ext cx="91" cy="397"/>
            </a:xfrm>
            <a:prstGeom prst="upArrow">
              <a:avLst>
                <a:gd name="adj1" fmla="val 49453"/>
                <a:gd name="adj2" fmla="val 85717"/>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8371" name="Group 18"/>
          <p:cNvGrpSpPr/>
          <p:nvPr/>
        </p:nvGrpSpPr>
        <p:grpSpPr>
          <a:xfrm>
            <a:off x="1227138" y="2012950"/>
            <a:ext cx="7429500" cy="1236663"/>
            <a:chOff x="0" y="0"/>
            <a:chExt cx="4680" cy="779"/>
          </a:xfrm>
        </p:grpSpPr>
        <p:grpSp>
          <p:nvGrpSpPr>
            <p:cNvPr id="58406" name="Group 19"/>
            <p:cNvGrpSpPr/>
            <p:nvPr/>
          </p:nvGrpSpPr>
          <p:grpSpPr>
            <a:xfrm>
              <a:off x="0" y="0"/>
              <a:ext cx="4680" cy="779"/>
              <a:chOff x="0" y="0"/>
              <a:chExt cx="4680" cy="779"/>
            </a:xfrm>
          </p:grpSpPr>
          <p:sp>
            <p:nvSpPr>
              <p:cNvPr id="58408" name="Text Box 20"/>
              <p:cNvSpPr txBox="1"/>
              <p:nvPr/>
            </p:nvSpPr>
            <p:spPr>
              <a:xfrm>
                <a:off x="2593" y="414"/>
                <a:ext cx="2087"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被除数</a:t>
                </a:r>
                <a:endParaRPr lang="zh-CN" altLang="en-US" sz="3200" b="1" dirty="0">
                  <a:latin typeface="宋体" panose="02010600030101010101" pitchFamily="2" charset="-122"/>
                  <a:ea typeface="宋体" panose="02010600030101010101" pitchFamily="2" charset="-122"/>
                </a:endParaRPr>
              </a:p>
            </p:txBody>
          </p:sp>
          <p:grpSp>
            <p:nvGrpSpPr>
              <p:cNvPr id="58409" name="Group 21"/>
              <p:cNvGrpSpPr/>
              <p:nvPr/>
            </p:nvGrpSpPr>
            <p:grpSpPr>
              <a:xfrm>
                <a:off x="0" y="0"/>
                <a:ext cx="517" cy="371"/>
                <a:chOff x="0" y="0"/>
                <a:chExt cx="517" cy="371"/>
              </a:xfrm>
            </p:grpSpPr>
            <p:sp>
              <p:nvSpPr>
                <p:cNvPr id="58410" name="Rectangle 22"/>
                <p:cNvSpPr/>
                <p:nvPr/>
              </p:nvSpPr>
              <p:spPr>
                <a:xfrm>
                  <a:off x="0" y="0"/>
                  <a:ext cx="517" cy="371"/>
                </a:xfrm>
                <a:prstGeom prst="rect">
                  <a:avLst/>
                </a:prstGeom>
                <a:solidFill>
                  <a:schemeClr val="folHlink"/>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11" name="Rectangle 23"/>
                <p:cNvSpPr/>
                <p:nvPr/>
              </p:nvSpPr>
              <p:spPr>
                <a:xfrm>
                  <a:off x="11" y="55"/>
                  <a:ext cx="486"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2"/>
                      </a:solidFill>
                      <a:latin typeface="Times New Roman" panose="02020603050405020304" pitchFamily="18" charset="0"/>
                      <a:ea typeface="宋体" panose="02010600030101010101" pitchFamily="2" charset="-122"/>
                    </a:rPr>
                    <a:t>ACC</a:t>
                  </a:r>
                  <a:endParaRPr lang="en-US" altLang="zh-CN" sz="2800" b="1" dirty="0">
                    <a:solidFill>
                      <a:schemeClr val="bg2"/>
                    </a:solidFill>
                    <a:latin typeface="宋体" panose="02010600030101010101" pitchFamily="2" charset="-122"/>
                    <a:ea typeface="宋体" panose="02010600030101010101" pitchFamily="2" charset="-122"/>
                  </a:endParaRPr>
                </a:p>
              </p:txBody>
            </p:sp>
          </p:grpSp>
        </p:grpSp>
        <p:sp>
          <p:nvSpPr>
            <p:cNvPr id="58407" name="Text Box 24"/>
            <p:cNvSpPr txBox="1"/>
            <p:nvPr/>
          </p:nvSpPr>
          <p:spPr>
            <a:xfrm>
              <a:off x="1808" y="397"/>
              <a:ext cx="759"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初态 </a:t>
              </a:r>
              <a:endParaRPr lang="zh-CN" altLang="en-US" sz="3200" b="1" dirty="0">
                <a:latin typeface="宋体" panose="02010600030101010101" pitchFamily="2" charset="-122"/>
                <a:ea typeface="宋体" panose="02010600030101010101" pitchFamily="2" charset="-122"/>
              </a:endParaRPr>
            </a:p>
          </p:txBody>
        </p:sp>
      </p:grpSp>
      <p:sp>
        <p:nvSpPr>
          <p:cNvPr id="36889" name="Rectangle 25"/>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58373" name="Group 26"/>
          <p:cNvGrpSpPr/>
          <p:nvPr/>
        </p:nvGrpSpPr>
        <p:grpSpPr>
          <a:xfrm>
            <a:off x="1227138" y="2603500"/>
            <a:ext cx="5345112" cy="2322513"/>
            <a:chOff x="0" y="0"/>
            <a:chExt cx="3367" cy="1463"/>
          </a:xfrm>
        </p:grpSpPr>
        <p:grpSp>
          <p:nvGrpSpPr>
            <p:cNvPr id="58399" name="Group 27"/>
            <p:cNvGrpSpPr/>
            <p:nvPr/>
          </p:nvGrpSpPr>
          <p:grpSpPr>
            <a:xfrm>
              <a:off x="96" y="0"/>
              <a:ext cx="3271" cy="1463"/>
              <a:chOff x="0" y="0"/>
              <a:chExt cx="3271" cy="1463"/>
            </a:xfrm>
          </p:grpSpPr>
          <p:sp>
            <p:nvSpPr>
              <p:cNvPr id="58403" name="Text Box 28"/>
              <p:cNvSpPr txBox="1"/>
              <p:nvPr/>
            </p:nvSpPr>
            <p:spPr>
              <a:xfrm>
                <a:off x="1642" y="1098"/>
                <a:ext cx="1629" cy="365"/>
              </a:xfrm>
              <a:prstGeom prst="rect">
                <a:avLst/>
              </a:prstGeom>
              <a:noFill/>
              <a:ln w="9525">
                <a:noFill/>
              </a:ln>
            </p:spPr>
            <p:txBody>
              <a:bodyPr wrap="none">
                <a:spAutoFit/>
              </a:bodyPr>
              <a:p>
                <a:pPr algn="ct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ACC</a:t>
                </a: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X</a:t>
                </a:r>
                <a:r>
                  <a:rPr lang="en-US" altLang="zh-CN"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58404" name="AutoShape 29"/>
              <p:cNvSpPr/>
              <p:nvPr/>
            </p:nvSpPr>
            <p:spPr>
              <a:xfrm>
                <a:off x="116" y="827"/>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05" name="AutoShape 30"/>
              <p:cNvSpPr/>
              <p:nvPr/>
            </p:nvSpPr>
            <p:spPr>
              <a:xfrm rot="10800000">
                <a:off x="0" y="0"/>
                <a:ext cx="91" cy="397"/>
              </a:xfrm>
              <a:prstGeom prst="upArrow">
                <a:avLst>
                  <a:gd name="adj1" fmla="val 49453"/>
                  <a:gd name="adj2" fmla="val 85717"/>
                </a:avLst>
              </a:prstGeom>
              <a:solidFill>
                <a:schemeClr val="folHlink"/>
              </a:solid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58400" name="Group 31"/>
            <p:cNvGrpSpPr/>
            <p:nvPr/>
          </p:nvGrpSpPr>
          <p:grpSpPr>
            <a:xfrm>
              <a:off x="0" y="425"/>
              <a:ext cx="517" cy="373"/>
              <a:chOff x="0" y="0"/>
              <a:chExt cx="517" cy="373"/>
            </a:xfrm>
          </p:grpSpPr>
          <p:sp>
            <p:nvSpPr>
              <p:cNvPr id="58401" name="Rectangle 32"/>
              <p:cNvSpPr/>
              <p:nvPr/>
            </p:nvSpPr>
            <p:spPr>
              <a:xfrm>
                <a:off x="0" y="0"/>
                <a:ext cx="517" cy="373"/>
              </a:xfrm>
              <a:prstGeom prst="rect">
                <a:avLst/>
              </a:prstGeom>
              <a:solidFill>
                <a:srgbClr val="0000FF"/>
              </a:solidFill>
              <a:ln w="38100" cap="flat" cmpd="sng">
                <a:solidFill>
                  <a:schemeClr val="folHlink"/>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402" name="Rectangle 33"/>
              <p:cNvSpPr/>
              <p:nvPr/>
            </p:nvSpPr>
            <p:spPr>
              <a:xfrm>
                <a:off x="14" y="39"/>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ALU</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grpSp>
        <p:nvGrpSpPr>
          <p:cNvPr id="58374" name="Group 34"/>
          <p:cNvGrpSpPr/>
          <p:nvPr/>
        </p:nvGrpSpPr>
        <p:grpSpPr>
          <a:xfrm>
            <a:off x="1227138" y="1995488"/>
            <a:ext cx="7307262" cy="3643312"/>
            <a:chOff x="0" y="0"/>
            <a:chExt cx="4603" cy="2295"/>
          </a:xfrm>
        </p:grpSpPr>
        <p:sp>
          <p:nvSpPr>
            <p:cNvPr id="58388" name="Text Box 35"/>
            <p:cNvSpPr txBox="1"/>
            <p:nvPr/>
          </p:nvSpPr>
          <p:spPr>
            <a:xfrm>
              <a:off x="3831" y="1481"/>
              <a:ext cx="557" cy="365"/>
            </a:xfrm>
            <a:prstGeom prst="rect">
              <a:avLst/>
            </a:prstGeom>
            <a:noFill/>
            <a:ln w="9525">
              <a:noFill/>
            </a:ln>
          </p:spPr>
          <p:txBody>
            <a:bodyPr wrap="none">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MQ</a:t>
              </a:r>
              <a:endParaRPr lang="en-US" altLang="zh-CN" sz="3200" b="1" dirty="0">
                <a:latin typeface="Times New Roman" panose="02020603050405020304" pitchFamily="18" charset="0"/>
                <a:ea typeface="宋体" panose="02010600030101010101" pitchFamily="2" charset="-122"/>
              </a:endParaRPr>
            </a:p>
          </p:txBody>
        </p:sp>
        <p:sp>
          <p:nvSpPr>
            <p:cNvPr id="58389" name="Line 36"/>
            <p:cNvSpPr/>
            <p:nvPr/>
          </p:nvSpPr>
          <p:spPr>
            <a:xfrm>
              <a:off x="3401" y="1643"/>
              <a:ext cx="384" cy="0"/>
            </a:xfrm>
            <a:prstGeom prst="line">
              <a:avLst/>
            </a:prstGeom>
            <a:ln w="28575" cap="flat" cmpd="sng">
              <a:solidFill>
                <a:schemeClr val="tx1"/>
              </a:solidFill>
              <a:prstDash val="solid"/>
              <a:headEnd type="none" w="med" len="med"/>
              <a:tailEnd type="stealth" w="med" len="med"/>
            </a:ln>
          </p:spPr>
        </p:sp>
        <p:sp>
          <p:nvSpPr>
            <p:cNvPr id="58390" name="AutoShape 37"/>
            <p:cNvSpPr/>
            <p:nvPr/>
          </p:nvSpPr>
          <p:spPr>
            <a:xfrm>
              <a:off x="328" y="400"/>
              <a:ext cx="99" cy="385"/>
            </a:xfrm>
            <a:prstGeom prst="upArrow">
              <a:avLst>
                <a:gd name="adj1" fmla="val 57574"/>
                <a:gd name="adj2" fmla="val 96970"/>
              </a:avLst>
            </a:prstGeom>
            <a:solidFill>
              <a:srgbClr val="CC9900"/>
            </a:solidFill>
            <a:ln w="38100" cap="flat" cmpd="sng">
              <a:solidFill>
                <a:srgbClr val="CC9900"/>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58391" name="Group 38"/>
            <p:cNvGrpSpPr/>
            <p:nvPr/>
          </p:nvGrpSpPr>
          <p:grpSpPr>
            <a:xfrm>
              <a:off x="0" y="11"/>
              <a:ext cx="517" cy="371"/>
              <a:chOff x="0" y="0"/>
              <a:chExt cx="517" cy="371"/>
            </a:xfrm>
          </p:grpSpPr>
          <p:sp>
            <p:nvSpPr>
              <p:cNvPr id="58397" name="Rectangle 39"/>
              <p:cNvSpPr/>
              <p:nvPr/>
            </p:nvSpPr>
            <p:spPr>
              <a:xfrm>
                <a:off x="0" y="0"/>
                <a:ext cx="517" cy="371"/>
              </a:xfrm>
              <a:prstGeom prst="rect">
                <a:avLst/>
              </a:prstGeom>
              <a:solidFill>
                <a:srgbClr val="7030A0"/>
              </a:solid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398" name="Rectangle 40"/>
              <p:cNvSpPr/>
              <p:nvPr/>
            </p:nvSpPr>
            <p:spPr>
              <a:xfrm>
                <a:off x="8" y="55"/>
                <a:ext cx="492" cy="275"/>
              </a:xfrm>
              <a:prstGeom prst="rect">
                <a:avLst/>
              </a:prstGeom>
              <a:solidFill>
                <a:srgbClr val="7030A0"/>
              </a:solidFill>
              <a:ln w="9525" cap="flat" cmpd="sng">
                <a:solidFill>
                  <a:srgbClr val="7030A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ACC</a:t>
                </a:r>
                <a:endParaRPr lang="en-US" altLang="zh-CN" sz="2800" b="1" dirty="0">
                  <a:solidFill>
                    <a:schemeClr val="bg1"/>
                  </a:solidFill>
                  <a:latin typeface="宋体" panose="02010600030101010101" pitchFamily="2" charset="-122"/>
                  <a:ea typeface="宋体" panose="02010600030101010101" pitchFamily="2" charset="-122"/>
                </a:endParaRPr>
              </a:p>
            </p:txBody>
          </p:sp>
        </p:grpSp>
        <p:grpSp>
          <p:nvGrpSpPr>
            <p:cNvPr id="58392" name="Group 41"/>
            <p:cNvGrpSpPr/>
            <p:nvPr/>
          </p:nvGrpSpPr>
          <p:grpSpPr>
            <a:xfrm>
              <a:off x="799" y="0"/>
              <a:ext cx="518" cy="383"/>
              <a:chOff x="0" y="0"/>
              <a:chExt cx="518" cy="383"/>
            </a:xfrm>
          </p:grpSpPr>
          <p:sp>
            <p:nvSpPr>
              <p:cNvPr id="58395" name="Rectangle 42"/>
              <p:cNvSpPr/>
              <p:nvPr/>
            </p:nvSpPr>
            <p:spPr>
              <a:xfrm>
                <a:off x="0" y="0"/>
                <a:ext cx="518" cy="383"/>
              </a:xfrm>
              <a:prstGeom prst="rect">
                <a:avLst/>
              </a:prstGeom>
              <a:solidFill>
                <a:srgbClr val="009900"/>
              </a:solidFill>
              <a:ln w="38100" cap="flat" cmpd="sng">
                <a:solidFill>
                  <a:srgbClr val="CC990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396" name="Rectangle 43"/>
              <p:cNvSpPr/>
              <p:nvPr/>
            </p:nvSpPr>
            <p:spPr>
              <a:xfrm>
                <a:off x="57" y="57"/>
                <a:ext cx="391" cy="275"/>
              </a:xfrm>
              <a:prstGeom prst="rect">
                <a:avLst/>
              </a:prstGeom>
              <a:solidFill>
                <a:srgbClr val="009900"/>
              </a:solidFill>
              <a:ln w="9525" cap="flat" cmpd="sng">
                <a:solidFill>
                  <a:srgbClr val="009900"/>
                </a:solidFill>
                <a:prstDash val="solid"/>
                <a:miter/>
                <a:headEnd type="none" w="med" len="med"/>
                <a:tailEnd type="none" w="med" len="med"/>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MQ</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8393" name="Freeform 44"/>
            <p:cNvSpPr/>
            <p:nvPr/>
          </p:nvSpPr>
          <p:spPr>
            <a:xfrm rot="10800000">
              <a:off x="522" y="279"/>
              <a:ext cx="277" cy="1"/>
            </a:xfrm>
            <a:custGeom>
              <a:avLst/>
              <a:gdLst>
                <a:gd name="txL" fmla="*/ 0 w 277"/>
                <a:gd name="txT" fmla="*/ 0 h 1"/>
                <a:gd name="txR" fmla="*/ 277 w 277"/>
                <a:gd name="txB" fmla="*/ 1 h 1"/>
              </a:gdLst>
              <a:ahLst/>
              <a:cxnLst>
                <a:cxn ang="0">
                  <a:pos x="0" y="0"/>
                </a:cxn>
                <a:cxn ang="0">
                  <a:pos x="277" y="0"/>
                </a:cxn>
              </a:cxnLst>
              <a:rect l="txL" t="txT" r="txR" b="txB"/>
              <a:pathLst>
                <a:path w="277" h="1">
                  <a:moveTo>
                    <a:pt x="0" y="0"/>
                  </a:moveTo>
                  <a:lnTo>
                    <a:pt x="277" y="0"/>
                  </a:lnTo>
                </a:path>
              </a:pathLst>
            </a:custGeom>
            <a:noFill/>
            <a:ln w="38100" cap="flat" cmpd="sng">
              <a:solidFill>
                <a:srgbClr val="CC9900">
                  <a:alpha val="100000"/>
                </a:srgbClr>
              </a:solidFill>
              <a:prstDash val="solid"/>
              <a:miter lim="800000"/>
              <a:headEnd type="none" w="med" len="med"/>
              <a:tailEnd type="stealth" w="med" len="med"/>
            </a:ln>
          </p:spPr>
          <p:txBody>
            <a:bodyPr/>
            <a:p>
              <a:endParaRPr lang="zh-CN" altLang="en-US"/>
            </a:p>
          </p:txBody>
        </p:sp>
        <p:sp>
          <p:nvSpPr>
            <p:cNvPr id="58394" name="Text Box 45"/>
            <p:cNvSpPr txBox="1"/>
            <p:nvPr/>
          </p:nvSpPr>
          <p:spPr>
            <a:xfrm>
              <a:off x="2683" y="1930"/>
              <a:ext cx="1920" cy="365"/>
            </a:xfrm>
            <a:prstGeom prst="rect">
              <a:avLst/>
            </a:prstGeom>
            <a:noFill/>
            <a:ln w="9525">
              <a:noFill/>
            </a:ln>
          </p:spPr>
          <p:txBody>
            <a:bodyPr>
              <a:spAutoFit/>
            </a:bodyPr>
            <a:p>
              <a:pPr eaLnBrk="1" hangingPunct="1">
                <a:spcBef>
                  <a:spcPct val="20000"/>
                </a:spcBef>
              </a:pPr>
              <a:r>
                <a:rPr lang="zh-CN" altLang="en-US" sz="3200" b="1" dirty="0">
                  <a:solidFill>
                    <a:srgbClr val="0000FF"/>
                  </a:solidFill>
                  <a:latin typeface="宋体" panose="02010600030101010101" pitchFamily="2" charset="-122"/>
                  <a:ea typeface="宋体" panose="02010600030101010101" pitchFamily="2" charset="-122"/>
                </a:rPr>
                <a:t>余数在</a:t>
              </a:r>
              <a:r>
                <a:rPr lang="en-US" altLang="zh-CN" sz="3200" b="1" dirty="0">
                  <a:solidFill>
                    <a:srgbClr val="0000FF"/>
                  </a:solidFill>
                  <a:latin typeface="Times New Roman" panose="02020603050405020304" pitchFamily="18" charset="0"/>
                  <a:ea typeface="宋体" panose="02010600030101010101" pitchFamily="2" charset="-122"/>
                </a:rPr>
                <a:t>ACC</a:t>
              </a:r>
              <a:r>
                <a:rPr lang="zh-CN" altLang="en-US" sz="3200" b="1" dirty="0">
                  <a:solidFill>
                    <a:srgbClr val="0000FF"/>
                  </a:solidFill>
                  <a:latin typeface="宋体" panose="02010600030101010101" pitchFamily="2" charset="-122"/>
                  <a:ea typeface="宋体" panose="02010600030101010101" pitchFamily="2" charset="-122"/>
                </a:rPr>
                <a:t>中</a:t>
              </a:r>
              <a:endParaRPr lang="zh-CN" altLang="en-US" sz="3200" b="1" dirty="0">
                <a:solidFill>
                  <a:srgbClr val="0000FF"/>
                </a:solidFill>
                <a:latin typeface="宋体" panose="02010600030101010101" pitchFamily="2" charset="-122"/>
                <a:ea typeface="宋体" panose="02010600030101010101" pitchFamily="2" charset="-122"/>
              </a:endParaRPr>
            </a:p>
          </p:txBody>
        </p:sp>
      </p:grpSp>
      <p:grpSp>
        <p:nvGrpSpPr>
          <p:cNvPr id="58375" name="Group 46"/>
          <p:cNvGrpSpPr/>
          <p:nvPr/>
        </p:nvGrpSpPr>
        <p:grpSpPr>
          <a:xfrm>
            <a:off x="4098925" y="1622425"/>
            <a:ext cx="4206875" cy="654050"/>
            <a:chOff x="0" y="0"/>
            <a:chExt cx="2650" cy="412"/>
          </a:xfrm>
        </p:grpSpPr>
        <p:sp>
          <p:nvSpPr>
            <p:cNvPr id="58383" name="Text Box 47"/>
            <p:cNvSpPr txBox="1"/>
            <p:nvPr/>
          </p:nvSpPr>
          <p:spPr>
            <a:xfrm>
              <a:off x="0" y="6"/>
              <a:ext cx="756"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指令 </a:t>
              </a:r>
              <a:endParaRPr lang="zh-CN" altLang="en-US" sz="3200" b="1" dirty="0">
                <a:latin typeface="宋体" panose="02010600030101010101" pitchFamily="2" charset="-122"/>
                <a:ea typeface="宋体" panose="02010600030101010101" pitchFamily="2" charset="-122"/>
              </a:endParaRPr>
            </a:p>
          </p:txBody>
        </p:sp>
        <p:sp>
          <p:nvSpPr>
            <p:cNvPr id="58384" name="Rectangle 48"/>
            <p:cNvSpPr/>
            <p:nvPr/>
          </p:nvSpPr>
          <p:spPr>
            <a:xfrm>
              <a:off x="993" y="6"/>
              <a:ext cx="1657" cy="404"/>
            </a:xfrm>
            <a:prstGeom prst="rect">
              <a:avLst/>
            </a:prstGeom>
            <a:noFill/>
            <a:ln w="38100" cap="flat" cmpd="sng">
              <a:solidFill>
                <a:schemeClr val="folHlink"/>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8385" name="Text Box 49"/>
            <p:cNvSpPr txBox="1"/>
            <p:nvPr/>
          </p:nvSpPr>
          <p:spPr>
            <a:xfrm>
              <a:off x="1222" y="13"/>
              <a:ext cx="372" cy="365"/>
            </a:xfrm>
            <a:prstGeom prst="rect">
              <a:avLst/>
            </a:prstGeom>
            <a:noFill/>
            <a:ln w="9525">
              <a:noFill/>
            </a:ln>
          </p:spPr>
          <p:txBody>
            <a:bodyPr wrap="none">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除</a:t>
              </a:r>
              <a:endParaRPr lang="zh-CN" altLang="en-US" sz="3200" b="1" dirty="0">
                <a:latin typeface="宋体" panose="02010600030101010101" pitchFamily="2" charset="-122"/>
                <a:ea typeface="宋体" panose="02010600030101010101" pitchFamily="2" charset="-122"/>
              </a:endParaRPr>
            </a:p>
          </p:txBody>
        </p:sp>
        <p:sp>
          <p:nvSpPr>
            <p:cNvPr id="58386" name="Text Box 50"/>
            <p:cNvSpPr txBox="1"/>
            <p:nvPr/>
          </p:nvSpPr>
          <p:spPr>
            <a:xfrm>
              <a:off x="2043" y="34"/>
              <a:ext cx="514" cy="365"/>
            </a:xfrm>
            <a:prstGeom prst="rect">
              <a:avLst/>
            </a:prstGeom>
            <a:noFill/>
            <a:ln w="9525">
              <a:noFill/>
            </a:ln>
          </p:spPr>
          <p:txBody>
            <a:bodyPr>
              <a:spAutoFit/>
            </a:bodyPr>
            <a:p>
              <a:pPr eaLnBrk="1" fontAlgn="ctr" hangingPunct="1">
                <a:spcBef>
                  <a:spcPct val="20000"/>
                </a:spcBef>
              </a:pPr>
              <a:r>
                <a:rPr lang="en-US" altLang="zh-CN" sz="3200" b="1" dirty="0">
                  <a:latin typeface="Times New Roman" panose="02020603050405020304" pitchFamily="18" charset="0"/>
                  <a:ea typeface="宋体" panose="02010600030101010101" pitchFamily="2" charset="-122"/>
                </a:rPr>
                <a:t>M</a:t>
              </a:r>
              <a:endParaRPr lang="en-US" altLang="zh-CN" sz="3200" b="1" dirty="0">
                <a:latin typeface="Times New Roman" panose="02020603050405020304" pitchFamily="18" charset="0"/>
                <a:ea typeface="宋体" panose="02010600030101010101" pitchFamily="2" charset="-122"/>
              </a:endParaRPr>
            </a:p>
          </p:txBody>
        </p:sp>
        <p:sp>
          <p:nvSpPr>
            <p:cNvPr id="58387" name="Freeform 51"/>
            <p:cNvSpPr/>
            <p:nvPr/>
          </p:nvSpPr>
          <p:spPr>
            <a:xfrm>
              <a:off x="1834" y="0"/>
              <a:ext cx="1" cy="412"/>
            </a:xfrm>
            <a:custGeom>
              <a:avLst/>
              <a:gdLst>
                <a:gd name="txL" fmla="*/ 0 w 1"/>
                <a:gd name="txT" fmla="*/ 0 h 412"/>
                <a:gd name="txR" fmla="*/ 1 w 1"/>
                <a:gd name="txB" fmla="*/ 412 h 412"/>
              </a:gdLst>
              <a:ahLst/>
              <a:cxnLst>
                <a:cxn ang="0">
                  <a:pos x="0" y="0"/>
                </a:cxn>
                <a:cxn ang="0">
                  <a:pos x="0" y="412"/>
                </a:cxn>
              </a:cxnLst>
              <a:rect l="txL" t="txT" r="txR" b="txB"/>
              <a:pathLst>
                <a:path w="1" h="412">
                  <a:moveTo>
                    <a:pt x="0" y="0"/>
                  </a:moveTo>
                  <a:lnTo>
                    <a:pt x="0" y="412"/>
                  </a:lnTo>
                </a:path>
              </a:pathLst>
            </a:custGeom>
            <a:noFill/>
            <a:ln w="38100" cap="flat" cmpd="sng">
              <a:solidFill>
                <a:schemeClr val="folHlink">
                  <a:alpha val="100000"/>
                </a:schemeClr>
              </a:solidFill>
              <a:prstDash val="solid"/>
              <a:miter lim="800000"/>
              <a:headEnd type="none" w="med" len="med"/>
              <a:tailEnd type="none" w="med" len="med"/>
            </a:ln>
          </p:spPr>
          <p:txBody>
            <a:bodyPr/>
            <a:p>
              <a:endParaRPr lang="zh-CN" altLang="en-US"/>
            </a:p>
          </p:txBody>
        </p:sp>
      </p:grpSp>
      <p:grpSp>
        <p:nvGrpSpPr>
          <p:cNvPr id="58376" name="Group 52"/>
          <p:cNvGrpSpPr/>
          <p:nvPr/>
        </p:nvGrpSpPr>
        <p:grpSpPr>
          <a:xfrm>
            <a:off x="1227138" y="3481388"/>
            <a:ext cx="7535862" cy="1663700"/>
            <a:chOff x="0" y="0"/>
            <a:chExt cx="4747" cy="1048"/>
          </a:xfrm>
        </p:grpSpPr>
        <p:sp>
          <p:nvSpPr>
            <p:cNvPr id="58378" name="Text Box 53"/>
            <p:cNvSpPr txBox="1"/>
            <p:nvPr/>
          </p:nvSpPr>
          <p:spPr>
            <a:xfrm>
              <a:off x="2745" y="0"/>
              <a:ext cx="2002" cy="365"/>
            </a:xfrm>
            <a:prstGeom prst="rect">
              <a:avLst/>
            </a:prstGeom>
            <a:noFill/>
            <a:ln w="9525">
              <a:noFill/>
            </a:ln>
          </p:spPr>
          <p:txBody>
            <a:bodyPr>
              <a:spAutoFit/>
            </a:bodyPr>
            <a:p>
              <a:pPr eaLnBrk="1" hangingPunct="1">
                <a:spcBef>
                  <a:spcPct val="20000"/>
                </a:spcBef>
              </a:pPr>
              <a:r>
                <a:rPr lang="en-US" altLang="zh-CN" sz="3200" b="1" dirty="0">
                  <a:latin typeface="宋体" panose="02010600030101010101" pitchFamily="2" charset="-122"/>
                  <a:ea typeface="宋体" panose="02010600030101010101" pitchFamily="2" charset="-122"/>
                </a:rPr>
                <a:t>[</a:t>
              </a:r>
              <a:r>
                <a:rPr lang="en-US" altLang="zh-CN" sz="3200" b="1" dirty="0">
                  <a:latin typeface="Times New Roman" panose="02020603050405020304" pitchFamily="18" charset="0"/>
                  <a:ea typeface="宋体" panose="02010600030101010101" pitchFamily="2" charset="-122"/>
                </a:rPr>
                <a:t>M</a:t>
              </a:r>
              <a:r>
                <a:rPr lang="en-US" altLang="zh-CN" sz="3200"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 </a:t>
              </a:r>
              <a:r>
                <a:rPr lang="en-US" altLang="zh-CN" sz="3200" b="1" dirty="0">
                  <a:latin typeface="Times New Roman" panose="02020603050405020304" pitchFamily="18" charset="0"/>
                  <a:ea typeface="宋体" panose="02010600030101010101" pitchFamily="2" charset="-122"/>
                </a:rPr>
                <a:t>X</a:t>
              </a:r>
              <a:endParaRPr lang="en-US" altLang="zh-CN" sz="3200" b="1" dirty="0">
                <a:latin typeface="Times New Roman" panose="02020603050405020304" pitchFamily="18" charset="0"/>
                <a:ea typeface="宋体" panose="02010600030101010101" pitchFamily="2" charset="-122"/>
              </a:endParaRPr>
            </a:p>
          </p:txBody>
        </p:sp>
        <p:grpSp>
          <p:nvGrpSpPr>
            <p:cNvPr id="58379" name="Group 54"/>
            <p:cNvGrpSpPr/>
            <p:nvPr/>
          </p:nvGrpSpPr>
          <p:grpSpPr>
            <a:xfrm>
              <a:off x="0" y="676"/>
              <a:ext cx="515" cy="372"/>
              <a:chOff x="0" y="0"/>
              <a:chExt cx="515" cy="372"/>
            </a:xfrm>
          </p:grpSpPr>
          <p:sp>
            <p:nvSpPr>
              <p:cNvPr id="58381" name="Rectangle 55"/>
              <p:cNvSpPr/>
              <p:nvPr/>
            </p:nvSpPr>
            <p:spPr>
              <a:xfrm>
                <a:off x="0" y="0"/>
                <a:ext cx="515" cy="372"/>
              </a:xfrm>
              <a:prstGeom prst="rect">
                <a:avLst/>
              </a:prstGeom>
              <a:solidFill>
                <a:srgbClr val="0099FF"/>
              </a:solidFill>
              <a:ln w="38100" cap="flat" cmpd="sng">
                <a:solidFill>
                  <a:schemeClr val="folHlink"/>
                </a:solidFill>
                <a:prstDash val="solid"/>
                <a:miter/>
                <a:headEnd type="none" w="med" len="med"/>
                <a:tailEnd type="none" w="med" len="med"/>
              </a:ln>
            </p:spPr>
            <p:txBody>
              <a:bodyPr/>
              <a:p>
                <a:pPr eaLnBrk="1" hangingPunct="1">
                  <a:spcBef>
                    <a:spcPct val="20000"/>
                  </a:spcBef>
                </a:pPr>
                <a:endParaRPr lang="zh-CN" altLang="en-US" sz="3200" b="1" dirty="0">
                  <a:solidFill>
                    <a:schemeClr val="bg2"/>
                  </a:solidFill>
                  <a:latin typeface="宋体" panose="02010600030101010101" pitchFamily="2" charset="-122"/>
                  <a:ea typeface="宋体" panose="02010600030101010101" pitchFamily="2" charset="-122"/>
                </a:endParaRPr>
              </a:p>
            </p:txBody>
          </p:sp>
          <p:sp>
            <p:nvSpPr>
              <p:cNvPr id="58382" name="Rectangle 56"/>
              <p:cNvSpPr/>
              <p:nvPr/>
            </p:nvSpPr>
            <p:spPr>
              <a:xfrm>
                <a:off x="169" y="31"/>
                <a:ext cx="162" cy="269"/>
              </a:xfrm>
              <a:prstGeom prst="rect">
                <a:avLst/>
              </a:prstGeom>
              <a:noFill/>
              <a:ln w="9525">
                <a:noFill/>
              </a:ln>
            </p:spPr>
            <p:txBody>
              <a:bodyPr wrap="none" lIns="0" tIns="0" rIns="0" bIns="0">
                <a:spAutoFit/>
              </a:bodyPr>
              <a:p>
                <a:pPr algn="ctr" eaLnBrk="1" hangingPunct="1">
                  <a:spcBef>
                    <a:spcPct val="20000"/>
                  </a:spcBef>
                </a:pPr>
                <a:r>
                  <a:rPr lang="en-US" altLang="zh-CN" sz="2800" b="1" dirty="0">
                    <a:solidFill>
                      <a:schemeClr val="bg1"/>
                    </a:solidFill>
                    <a:latin typeface="Times New Roman" panose="02020603050405020304" pitchFamily="18" charset="0"/>
                    <a:ea typeface="宋体" panose="02010600030101010101" pitchFamily="2" charset="-122"/>
                  </a:rPr>
                  <a:t>X</a:t>
                </a:r>
                <a:endParaRPr lang="en-US" altLang="zh-CN" sz="2800" b="1" dirty="0">
                  <a:solidFill>
                    <a:schemeClr val="bg1"/>
                  </a:solidFill>
                  <a:latin typeface="宋体" panose="02010600030101010101" pitchFamily="2" charset="-122"/>
                  <a:ea typeface="宋体" panose="02010600030101010101" pitchFamily="2" charset="-122"/>
                </a:endParaRPr>
              </a:p>
            </p:txBody>
          </p:sp>
        </p:grpSp>
        <p:sp>
          <p:nvSpPr>
            <p:cNvPr id="58380" name="Line 57"/>
            <p:cNvSpPr/>
            <p:nvPr/>
          </p:nvSpPr>
          <p:spPr>
            <a:xfrm>
              <a:off x="3401" y="207"/>
              <a:ext cx="384" cy="0"/>
            </a:xfrm>
            <a:prstGeom prst="line">
              <a:avLst/>
            </a:prstGeom>
            <a:ln w="28575" cap="flat" cmpd="sng">
              <a:solidFill>
                <a:schemeClr val="tx1"/>
              </a:solidFill>
              <a:prstDash val="solid"/>
              <a:headEnd type="none" w="med" len="med"/>
              <a:tailEnd type="stealth" w="med" len="med"/>
            </a:ln>
          </p:spPr>
        </p:sp>
      </p:grpSp>
      <p:sp>
        <p:nvSpPr>
          <p:cNvPr id="58377" name="Text Box 58"/>
          <p:cNvSpPr txBox="1"/>
          <p:nvPr/>
        </p:nvSpPr>
        <p:spPr>
          <a:xfrm>
            <a:off x="395288" y="260350"/>
            <a:ext cx="4876800" cy="641350"/>
          </a:xfrm>
          <a:prstGeom prst="rect">
            <a:avLst/>
          </a:prstGeom>
          <a:noFill/>
          <a:ln w="9525">
            <a:noFill/>
          </a:ln>
        </p:spPr>
        <p:txBody>
          <a:bodyPr>
            <a:spAutoFit/>
          </a:bodyPr>
          <a:p>
            <a:pPr eaLnBrk="1" hangingPunct="1">
              <a:spcBef>
                <a:spcPct val="20000"/>
              </a:spcBef>
            </a:pPr>
            <a:r>
              <a:rPr lang="zh-CN" altLang="en-US" sz="3600" b="1" dirty="0">
                <a:latin typeface="宋体" panose="02010600030101010101" pitchFamily="2" charset="-122"/>
                <a:ea typeface="宋体" panose="02010600030101010101" pitchFamily="2" charset="-122"/>
              </a:rPr>
              <a:t>④ 除法操作过程</a:t>
            </a:r>
            <a:endParaRPr lang="zh-CN" altLang="en-US" sz="3600" b="1" dirty="0">
              <a:latin typeface="宋体" panose="02010600030101010101" pitchFamily="2" charset="-122"/>
              <a:ea typeface="宋体" panose="02010600030101010101" pitchFamily="2" charset="-122"/>
            </a:endParaRPr>
          </a:p>
        </p:txBody>
      </p:sp>
    </p:spTree>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0263" y="206375"/>
            <a:ext cx="7291388" cy="1500188"/>
          </a:xfrm>
        </p:spPr>
        <p:txBody>
          <a:bodyPr vert="horz"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zh-CN" altLang="en-US" sz="4400" b="1" i="0" u="none" strike="noStrike" kern="1200" cap="all" spc="100" normalizeH="0" baseline="0" noProof="0" dirty="0">
                <a:ln>
                  <a:noFill/>
                </a:ln>
                <a:solidFill>
                  <a:schemeClr val="tx1">
                    <a:lumMod val="95000"/>
                    <a:lumOff val="5000"/>
                  </a:schemeClr>
                </a:solidFill>
                <a:effectLst/>
                <a:uLnTx/>
                <a:uFillTx/>
                <a:latin typeface="Times New Roman" panose="02020603050405020304" pitchFamily="18" charset="0"/>
                <a:ea typeface="宋体" panose="02010600030101010101" pitchFamily="2" charset="-122"/>
                <a:cs typeface="+mj-cs"/>
              </a:rPr>
              <a:t>一、 计算机系统概论</a:t>
            </a:r>
            <a:endParaRPr kumimoji="0" lang="zh-CN" altLang="en-US" sz="4400" b="0" i="0" u="none" strike="noStrike" kern="1200" cap="all" spc="100" normalizeH="0" baseline="0" noProof="0" dirty="0">
              <a:ln>
                <a:noFill/>
              </a:ln>
              <a:solidFill>
                <a:schemeClr val="tx1">
                  <a:lumMod val="95000"/>
                  <a:lumOff val="5000"/>
                </a:schemeClr>
              </a:solidFill>
              <a:effectLst/>
              <a:uLnTx/>
              <a:uFillTx/>
              <a:latin typeface="+mj-lt"/>
              <a:ea typeface="+mj-ea"/>
              <a:cs typeface="+mj-cs"/>
            </a:endParaRPr>
          </a:p>
        </p:txBody>
      </p:sp>
      <p:sp>
        <p:nvSpPr>
          <p:cNvPr id="19459" name="AutoShape 4"/>
          <p:cNvSpPr>
            <a:spLocks noChangeAspect="1"/>
          </p:cNvSpPr>
          <p:nvPr/>
        </p:nvSpPr>
        <p:spPr>
          <a:xfrm>
            <a:off x="1185863" y="1447800"/>
            <a:ext cx="5367337" cy="5367338"/>
          </a:xfrm>
          <a:prstGeom prst="rect">
            <a:avLst/>
          </a:prstGeom>
          <a:noFill/>
          <a:ln w="9525">
            <a:noFill/>
          </a:ln>
        </p:spPr>
        <p:txBody>
          <a:bodyPr/>
          <a:p>
            <a:pPr eaLnBrk="1" hangingPunct="1"/>
            <a:endParaRPr lang="zh-CN" altLang="en-US" dirty="0">
              <a:latin typeface="Tw Cen MT" pitchFamily="34" charset="0"/>
              <a:ea typeface="华文仿宋" panose="02010600040101010101" pitchFamily="2" charset="-122"/>
            </a:endParaRPr>
          </a:p>
        </p:txBody>
      </p:sp>
      <p:sp>
        <p:nvSpPr>
          <p:cNvPr id="19460" name="文本框 17"/>
          <p:cNvSpPr txBox="1"/>
          <p:nvPr/>
        </p:nvSpPr>
        <p:spPr>
          <a:xfrm>
            <a:off x="830263" y="1500188"/>
            <a:ext cx="5367337" cy="4892675"/>
          </a:xfrm>
          <a:prstGeom prst="rect">
            <a:avLst/>
          </a:prstGeom>
          <a:noFill/>
          <a:ln w="9525">
            <a:noFill/>
          </a:ln>
        </p:spPr>
        <p:txBody>
          <a:bodyPr>
            <a:spAutoFit/>
          </a:bodyPr>
          <a:p>
            <a:pPr eaLnBrk="1" hangingPunct="1"/>
            <a:r>
              <a:rPr lang="en-US" altLang="zh-CN" sz="2400" b="1" dirty="0">
                <a:latin typeface="Tw Cen MT" pitchFamily="34" charset="0"/>
                <a:ea typeface="华文仿宋" panose="02010600040101010101" pitchFamily="2" charset="-122"/>
              </a:rPr>
              <a:t>    1.1</a:t>
            </a:r>
            <a:r>
              <a:rPr lang="zh-CN" altLang="en-US" sz="2400" b="1" dirty="0">
                <a:latin typeface="Tw Cen MT" pitchFamily="34" charset="0"/>
                <a:ea typeface="华文仿宋" panose="02010600040101010101" pitchFamily="2" charset="-122"/>
              </a:rPr>
              <a:t>计算机系统简介</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软硬件概念</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计算机系统的层次结构</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计算机组成和计算机体系结构</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a:t>
            </a:r>
            <a:r>
              <a:rPr lang="en-US" altLang="zh-CN" sz="2400" b="1" dirty="0">
                <a:latin typeface="Tw Cen MT" pitchFamily="34" charset="0"/>
                <a:ea typeface="华文仿宋" panose="02010600040101010101" pitchFamily="2" charset="-122"/>
              </a:rPr>
              <a:t>1.2</a:t>
            </a:r>
            <a:r>
              <a:rPr lang="zh-CN" altLang="en-US" sz="2400" b="1" dirty="0">
                <a:latin typeface="Tw Cen MT" pitchFamily="34" charset="0"/>
                <a:ea typeface="华文仿宋" panose="02010600040101010101" pitchFamily="2" charset="-122"/>
              </a:rPr>
              <a:t>计算机的基本组成</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冯诺依曼计算机的特点</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计算机的硬件框图</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计算机的工作步骤</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a:t>
            </a:r>
            <a:r>
              <a:rPr lang="en-US" altLang="zh-CN" sz="2400" b="1" dirty="0">
                <a:latin typeface="Tw Cen MT" pitchFamily="34" charset="0"/>
                <a:ea typeface="华文仿宋" panose="02010600040101010101" pitchFamily="2" charset="-122"/>
              </a:rPr>
              <a:t>1.3</a:t>
            </a:r>
            <a:r>
              <a:rPr lang="zh-CN" altLang="en-US" sz="2400" b="1" dirty="0">
                <a:latin typeface="Tw Cen MT" pitchFamily="34" charset="0"/>
                <a:ea typeface="华文仿宋" panose="02010600040101010101" pitchFamily="2" charset="-122"/>
              </a:rPr>
              <a:t>计算机硬件的主要技术指标</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机器字长</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存储容量</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运算速度</a:t>
            </a:r>
            <a:endParaRPr lang="zh-CN" altLang="en-US" sz="2400" b="1" dirty="0">
              <a:latin typeface="Tw Cen MT" pitchFamily="34" charset="0"/>
              <a:ea typeface="华文仿宋" panose="02010600040101010101" pitchFamily="2" charset="-122"/>
            </a:endParaRPr>
          </a:p>
          <a:p>
            <a:pPr eaLnBrk="1" hangingPunct="1"/>
            <a:r>
              <a:rPr lang="zh-CN" altLang="en-US" sz="2400" b="1" dirty="0">
                <a:latin typeface="Tw Cen MT" pitchFamily="34" charset="0"/>
                <a:ea typeface="华文仿宋" panose="02010600040101010101" pitchFamily="2" charset="-122"/>
              </a:rPr>
              <a:t>        本书结构</a:t>
            </a:r>
            <a:endParaRPr lang="zh-CN" altLang="en-US" sz="2400" b="1" dirty="0">
              <a:latin typeface="Tw Cen MT" pitchFamily="34" charset="0"/>
              <a:ea typeface="华文仿宋"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4035425" y="1628775"/>
            <a:ext cx="1831975"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取指令</a:t>
            </a:r>
            <a:endParaRPr lang="zh-CN" altLang="en-US" sz="2800" b="1" dirty="0">
              <a:latin typeface="宋体" panose="02010600030101010101" pitchFamily="2" charset="-122"/>
              <a:ea typeface="宋体" panose="02010600030101010101" pitchFamily="2" charset="-122"/>
            </a:endParaRPr>
          </a:p>
        </p:txBody>
      </p:sp>
      <p:sp>
        <p:nvSpPr>
          <p:cNvPr id="59395" name="Text Box 3"/>
          <p:cNvSpPr txBox="1"/>
          <p:nvPr/>
        </p:nvSpPr>
        <p:spPr>
          <a:xfrm>
            <a:off x="4035425" y="2252663"/>
            <a:ext cx="1943100"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分析指令</a:t>
            </a:r>
            <a:endParaRPr lang="zh-CN" altLang="en-US" sz="2800" b="1" dirty="0">
              <a:latin typeface="宋体" panose="02010600030101010101" pitchFamily="2" charset="-122"/>
              <a:ea typeface="宋体" panose="02010600030101010101" pitchFamily="2" charset="-122"/>
            </a:endParaRPr>
          </a:p>
        </p:txBody>
      </p:sp>
      <p:sp>
        <p:nvSpPr>
          <p:cNvPr id="59396" name="Text Box 4"/>
          <p:cNvSpPr txBox="1"/>
          <p:nvPr/>
        </p:nvSpPr>
        <p:spPr>
          <a:xfrm>
            <a:off x="4035425" y="2847975"/>
            <a:ext cx="1866900"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执行指令</a:t>
            </a:r>
            <a:endParaRPr lang="zh-CN" altLang="en-US" sz="2800" b="1" dirty="0">
              <a:latin typeface="宋体" panose="02010600030101010101" pitchFamily="2" charset="-122"/>
              <a:ea typeface="宋体" panose="02010600030101010101" pitchFamily="2" charset="-122"/>
            </a:endParaRPr>
          </a:p>
        </p:txBody>
      </p:sp>
      <p:sp>
        <p:nvSpPr>
          <p:cNvPr id="59397" name="Text Box 5"/>
          <p:cNvSpPr txBox="1"/>
          <p:nvPr/>
        </p:nvSpPr>
        <p:spPr>
          <a:xfrm>
            <a:off x="5911850" y="1651000"/>
            <a:ext cx="658813" cy="519113"/>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PC</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59398" name="Text Box 6"/>
          <p:cNvSpPr txBox="1"/>
          <p:nvPr/>
        </p:nvSpPr>
        <p:spPr>
          <a:xfrm>
            <a:off x="5949950" y="2274888"/>
            <a:ext cx="579438" cy="519112"/>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IR</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59399" name="Text Box 7"/>
          <p:cNvSpPr txBox="1"/>
          <p:nvPr/>
        </p:nvSpPr>
        <p:spPr>
          <a:xfrm>
            <a:off x="5891213" y="2870200"/>
            <a:ext cx="698500" cy="519113"/>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CU</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59400" name="AutoShape 8"/>
          <p:cNvSpPr/>
          <p:nvPr/>
        </p:nvSpPr>
        <p:spPr>
          <a:xfrm>
            <a:off x="6705600" y="1811338"/>
            <a:ext cx="152400" cy="838200"/>
          </a:xfrm>
          <a:prstGeom prst="rightBrace">
            <a:avLst>
              <a:gd name="adj1" fmla="val 45833"/>
              <a:gd name="adj2" fmla="val 50000"/>
            </a:avLst>
          </a:prstGeom>
          <a:noFill/>
          <a:ln w="38100" cap="flat" cmpd="sng">
            <a:solidFill>
              <a:srgbClr val="0000FF"/>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9401" name="Text Box 9"/>
          <p:cNvSpPr txBox="1"/>
          <p:nvPr/>
        </p:nvSpPr>
        <p:spPr>
          <a:xfrm>
            <a:off x="6934200" y="1957388"/>
            <a:ext cx="1279525"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取指</a:t>
            </a:r>
            <a:endParaRPr lang="zh-CN" altLang="en-US" sz="2800" b="1" dirty="0">
              <a:latin typeface="宋体" panose="02010600030101010101" pitchFamily="2" charset="-122"/>
              <a:ea typeface="宋体" panose="02010600030101010101" pitchFamily="2" charset="-122"/>
            </a:endParaRPr>
          </a:p>
        </p:txBody>
      </p:sp>
      <p:sp>
        <p:nvSpPr>
          <p:cNvPr id="59402" name="Text Box 10"/>
          <p:cNvSpPr txBox="1"/>
          <p:nvPr/>
        </p:nvSpPr>
        <p:spPr>
          <a:xfrm>
            <a:off x="6934200" y="2847975"/>
            <a:ext cx="1295400"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执行</a:t>
            </a:r>
            <a:endParaRPr lang="zh-CN" altLang="en-US" sz="2800" b="1" dirty="0">
              <a:latin typeface="宋体" panose="02010600030101010101" pitchFamily="2" charset="-122"/>
              <a:ea typeface="宋体" panose="02010600030101010101" pitchFamily="2" charset="-122"/>
            </a:endParaRPr>
          </a:p>
        </p:txBody>
      </p:sp>
      <p:grpSp>
        <p:nvGrpSpPr>
          <p:cNvPr id="59403" name="Group 11"/>
          <p:cNvGrpSpPr/>
          <p:nvPr/>
        </p:nvGrpSpPr>
        <p:grpSpPr>
          <a:xfrm>
            <a:off x="3416300" y="3762375"/>
            <a:ext cx="6340475" cy="1031875"/>
            <a:chOff x="0" y="0"/>
            <a:chExt cx="3994" cy="650"/>
          </a:xfrm>
        </p:grpSpPr>
        <p:sp>
          <p:nvSpPr>
            <p:cNvPr id="59420" name="Text Box 12"/>
            <p:cNvSpPr txBox="1"/>
            <p:nvPr/>
          </p:nvSpPr>
          <p:spPr>
            <a:xfrm>
              <a:off x="0" y="0"/>
              <a:ext cx="3994" cy="650"/>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PC</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存放当前欲执行指令的地址，</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2800" b="1" dirty="0">
                  <a:latin typeface="宋体" panose="02010600030101010101" pitchFamily="2" charset="-122"/>
                  <a:ea typeface="宋体" panose="02010600030101010101" pitchFamily="2" charset="-122"/>
                </a:rPr>
                <a:t>   </a:t>
              </a:r>
              <a:r>
                <a:rPr lang="zh-CN" altLang="en-US" sz="9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具有计数功能（</a:t>
              </a:r>
              <a:r>
                <a:rPr lang="en-US" altLang="zh-CN" sz="2800" b="1" dirty="0">
                  <a:latin typeface="Times New Roman" panose="02020603050405020304" pitchFamily="18" charset="0"/>
                  <a:ea typeface="宋体" panose="02010600030101010101" pitchFamily="2" charset="-122"/>
                </a:rPr>
                <a:t>PC</a:t>
              </a:r>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9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   </a:t>
              </a:r>
              <a:r>
                <a:rPr lang="en-US" altLang="zh-CN" sz="2800" b="1" dirty="0">
                  <a:latin typeface="Times New Roman" panose="02020603050405020304" pitchFamily="18" charset="0"/>
                  <a:ea typeface="宋体" panose="02010600030101010101" pitchFamily="2" charset="-122"/>
                </a:rPr>
                <a:t>PC</a:t>
              </a:r>
              <a:endParaRPr lang="en-US" altLang="zh-CN" sz="2800" b="1" dirty="0">
                <a:latin typeface="Times New Roman" panose="02020603050405020304" pitchFamily="18" charset="0"/>
                <a:ea typeface="宋体" panose="02010600030101010101" pitchFamily="2" charset="-122"/>
              </a:endParaRPr>
            </a:p>
          </p:txBody>
        </p:sp>
        <p:sp>
          <p:nvSpPr>
            <p:cNvPr id="59421" name="Line 13"/>
            <p:cNvSpPr/>
            <p:nvPr/>
          </p:nvSpPr>
          <p:spPr>
            <a:xfrm>
              <a:off x="2830" y="495"/>
              <a:ext cx="240" cy="0"/>
            </a:xfrm>
            <a:prstGeom prst="line">
              <a:avLst/>
            </a:prstGeom>
            <a:ln w="9525" cap="flat" cmpd="sng">
              <a:solidFill>
                <a:schemeClr val="tx1"/>
              </a:solidFill>
              <a:prstDash val="solid"/>
              <a:headEnd type="none" w="med" len="med"/>
              <a:tailEnd type="stealth" w="med" len="med"/>
            </a:ln>
          </p:spPr>
        </p:sp>
      </p:grpSp>
      <p:sp>
        <p:nvSpPr>
          <p:cNvPr id="59404" name="Text Box 14"/>
          <p:cNvSpPr txBox="1"/>
          <p:nvPr/>
        </p:nvSpPr>
        <p:spPr>
          <a:xfrm>
            <a:off x="3416300" y="5049838"/>
            <a:ext cx="5118100" cy="519112"/>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IR</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存放当前欲执行的指令</a:t>
            </a:r>
            <a:endParaRPr lang="zh-CN" altLang="en-US" sz="2800" b="1" dirty="0">
              <a:latin typeface="宋体" panose="02010600030101010101" pitchFamily="2" charset="-122"/>
              <a:ea typeface="宋体" panose="02010600030101010101" pitchFamily="2" charset="-122"/>
            </a:endParaRPr>
          </a:p>
        </p:txBody>
      </p:sp>
      <p:sp>
        <p:nvSpPr>
          <p:cNvPr id="59405" name="Text Box 15"/>
          <p:cNvSpPr txBox="1"/>
          <p:nvPr/>
        </p:nvSpPr>
        <p:spPr>
          <a:xfrm>
            <a:off x="7861300" y="2847975"/>
            <a:ext cx="1282700"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访存</a:t>
            </a:r>
            <a:endParaRPr lang="zh-CN" altLang="en-US" sz="2800" b="1" dirty="0">
              <a:latin typeface="宋体" panose="02010600030101010101" pitchFamily="2" charset="-122"/>
              <a:ea typeface="宋体" panose="02010600030101010101" pitchFamily="2" charset="-122"/>
            </a:endParaRPr>
          </a:p>
        </p:txBody>
      </p:sp>
      <p:sp>
        <p:nvSpPr>
          <p:cNvPr id="59406" name="Text Box 16"/>
          <p:cNvSpPr txBox="1"/>
          <p:nvPr/>
        </p:nvSpPr>
        <p:spPr>
          <a:xfrm>
            <a:off x="7861300" y="1957388"/>
            <a:ext cx="1244600"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访存</a:t>
            </a:r>
            <a:endParaRPr lang="zh-CN" altLang="en-US" sz="2800" b="1" dirty="0">
              <a:latin typeface="宋体" panose="02010600030101010101" pitchFamily="2" charset="-122"/>
              <a:ea typeface="宋体" panose="02010600030101010101" pitchFamily="2" charset="-122"/>
            </a:endParaRPr>
          </a:p>
        </p:txBody>
      </p:sp>
      <p:sp>
        <p:nvSpPr>
          <p:cNvPr id="59407" name="AutoShape 17"/>
          <p:cNvSpPr/>
          <p:nvPr/>
        </p:nvSpPr>
        <p:spPr>
          <a:xfrm>
            <a:off x="3738563" y="1804988"/>
            <a:ext cx="228600" cy="1371600"/>
          </a:xfrm>
          <a:prstGeom prst="leftBrace">
            <a:avLst>
              <a:gd name="adj1" fmla="val 50000"/>
              <a:gd name="adj2" fmla="val 50000"/>
            </a:avLst>
          </a:prstGeom>
          <a:noFill/>
          <a:ln w="38100" cap="flat" cmpd="sng">
            <a:solidFill>
              <a:srgbClr val="0000FF"/>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59408" name="Text Box 18"/>
          <p:cNvSpPr txBox="1"/>
          <p:nvPr/>
        </p:nvSpPr>
        <p:spPr>
          <a:xfrm>
            <a:off x="2860675" y="1628775"/>
            <a:ext cx="901700" cy="1544638"/>
          </a:xfrm>
          <a:prstGeom prst="rect">
            <a:avLst/>
          </a:prstGeom>
          <a:noFill/>
          <a:ln w="9525">
            <a:noFill/>
          </a:ln>
        </p:spPr>
        <p:txBody>
          <a:bodyPr>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完成</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一条</a:t>
            </a: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指令</a:t>
            </a:r>
            <a:endParaRPr lang="zh-CN" altLang="en-US" sz="2800" b="1" dirty="0">
              <a:latin typeface="宋体" panose="02010600030101010101" pitchFamily="2" charset="-122"/>
              <a:ea typeface="宋体" panose="02010600030101010101" pitchFamily="2" charset="-122"/>
            </a:endParaRPr>
          </a:p>
        </p:txBody>
      </p:sp>
      <p:sp>
        <p:nvSpPr>
          <p:cNvPr id="37907" name="Rectangle 19"/>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59410" name="Text Box 20"/>
          <p:cNvSpPr txBox="1"/>
          <p:nvPr/>
        </p:nvSpPr>
        <p:spPr>
          <a:xfrm>
            <a:off x="793750" y="409575"/>
            <a:ext cx="5911850"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3</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控制器的基本组成</a:t>
            </a:r>
            <a:endParaRPr lang="zh-CN" altLang="en-US" sz="3600" b="1" dirty="0">
              <a:latin typeface="宋体" panose="02010600030101010101" pitchFamily="2" charset="-122"/>
              <a:ea typeface="宋体" panose="02010600030101010101" pitchFamily="2" charset="-122"/>
            </a:endParaRPr>
          </a:p>
        </p:txBody>
      </p:sp>
      <p:sp>
        <p:nvSpPr>
          <p:cNvPr id="59411" name="Text Box 21"/>
          <p:cNvSpPr txBox="1"/>
          <p:nvPr/>
        </p:nvSpPr>
        <p:spPr>
          <a:xfrm>
            <a:off x="3416300" y="5832475"/>
            <a:ext cx="5118100" cy="519113"/>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CU</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控制单元</a:t>
            </a:r>
            <a:endParaRPr lang="zh-CN" altLang="en-US" sz="2800" b="1" dirty="0">
              <a:latin typeface="宋体" panose="02010600030101010101" pitchFamily="2" charset="-122"/>
              <a:ea typeface="宋体" panose="02010600030101010101" pitchFamily="2" charset="-122"/>
            </a:endParaRPr>
          </a:p>
        </p:txBody>
      </p:sp>
      <p:grpSp>
        <p:nvGrpSpPr>
          <p:cNvPr id="59412" name="Group 22"/>
          <p:cNvGrpSpPr/>
          <p:nvPr/>
        </p:nvGrpSpPr>
        <p:grpSpPr>
          <a:xfrm>
            <a:off x="366713" y="1535113"/>
            <a:ext cx="2286000" cy="3276600"/>
            <a:chOff x="0" y="0"/>
            <a:chExt cx="1440" cy="2064"/>
          </a:xfrm>
        </p:grpSpPr>
        <p:sp>
          <p:nvSpPr>
            <p:cNvPr id="37911" name="Rectangle 23"/>
            <p:cNvSpPr>
              <a:spLocks noChangeArrowheads="1"/>
            </p:cNvSpPr>
            <p:nvPr/>
          </p:nvSpPr>
          <p:spPr bwMode="auto">
            <a:xfrm>
              <a:off x="816" y="1392"/>
              <a:ext cx="486" cy="332"/>
            </a:xfrm>
            <a:prstGeom prst="rect">
              <a:avLst/>
            </a:prstGeom>
            <a:solidFill>
              <a:srgbClr val="FFFF99"/>
            </a:solidFill>
            <a:ln w="38100"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414" name="Rectangle 24"/>
            <p:cNvSpPr/>
            <p:nvPr/>
          </p:nvSpPr>
          <p:spPr>
            <a:xfrm>
              <a:off x="912" y="1411"/>
              <a:ext cx="299"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PC</a:t>
              </a:r>
              <a:endParaRPr lang="en-US" altLang="zh-CN" sz="2800" b="1" dirty="0">
                <a:latin typeface="宋体" panose="02010600030101010101" pitchFamily="2" charset="-122"/>
                <a:ea typeface="宋体" panose="02010600030101010101" pitchFamily="2" charset="-122"/>
              </a:endParaRPr>
            </a:p>
          </p:txBody>
        </p:sp>
        <p:sp>
          <p:nvSpPr>
            <p:cNvPr id="37913" name="Rectangle 25"/>
            <p:cNvSpPr>
              <a:spLocks noChangeArrowheads="1"/>
            </p:cNvSpPr>
            <p:nvPr/>
          </p:nvSpPr>
          <p:spPr bwMode="auto">
            <a:xfrm>
              <a:off x="144" y="1392"/>
              <a:ext cx="501" cy="331"/>
            </a:xfrm>
            <a:prstGeom prst="rect">
              <a:avLst/>
            </a:prstGeom>
            <a:solidFill>
              <a:srgbClr val="CCECFF"/>
            </a:solidFill>
            <a:ln w="38100"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416" name="Rectangle 26"/>
            <p:cNvSpPr/>
            <p:nvPr/>
          </p:nvSpPr>
          <p:spPr>
            <a:xfrm>
              <a:off x="270" y="1411"/>
              <a:ext cx="249"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IR</a:t>
              </a:r>
              <a:endParaRPr lang="en-US" altLang="zh-CN" sz="2800" b="1" dirty="0">
                <a:latin typeface="宋体" panose="02010600030101010101" pitchFamily="2" charset="-122"/>
                <a:ea typeface="宋体" panose="02010600030101010101" pitchFamily="2" charset="-122"/>
              </a:endParaRPr>
            </a:p>
          </p:txBody>
        </p:sp>
        <p:sp>
          <p:nvSpPr>
            <p:cNvPr id="59417" name="Rectangle 27"/>
            <p:cNvSpPr/>
            <p:nvPr/>
          </p:nvSpPr>
          <p:spPr>
            <a:xfrm>
              <a:off x="0" y="0"/>
              <a:ext cx="1440" cy="2064"/>
            </a:xfrm>
            <a:prstGeom prst="rect">
              <a:avLst/>
            </a:prstGeom>
            <a:noFill/>
            <a:ln w="38100" cap="flat" cmpd="sng">
              <a:solidFill>
                <a:srgbClr val="002060"/>
              </a:solidFill>
              <a:prstDash val="solid"/>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37916" name="Rectangle 28"/>
            <p:cNvSpPr>
              <a:spLocks noChangeArrowheads="1"/>
            </p:cNvSpPr>
            <p:nvPr/>
          </p:nvSpPr>
          <p:spPr bwMode="auto">
            <a:xfrm>
              <a:off x="254" y="384"/>
              <a:ext cx="886" cy="528"/>
            </a:xfrm>
            <a:prstGeom prst="rect">
              <a:avLst/>
            </a:prstGeom>
            <a:solidFill>
              <a:srgbClr val="FFC000"/>
            </a:solidFill>
            <a:ln w="38100" cmpd="sng">
              <a:solidFill>
                <a:schemeClr val="tx1"/>
              </a:solidFill>
              <a:miter lim="800000"/>
            </a:ln>
            <a:effectLst>
              <a:outerShdw blurRad="50800" dist="38100" algn="l" rotWithShape="0">
                <a:prstClr val="black">
                  <a:alpha val="40000"/>
                </a:prstClr>
              </a:outerShdw>
            </a:effectLst>
          </p:spPr>
          <p:txBody>
            <a:bodyPr anchor="ct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419" name="Text Box 29"/>
            <p:cNvSpPr txBox="1"/>
            <p:nvPr/>
          </p:nvSpPr>
          <p:spPr>
            <a:xfrm>
              <a:off x="278" y="460"/>
              <a:ext cx="842" cy="365"/>
            </a:xfrm>
            <a:prstGeom prst="rect">
              <a:avLst/>
            </a:prstGeom>
            <a:noFill/>
            <a:ln w="9525">
              <a:noFill/>
            </a:ln>
          </p:spPr>
          <p:txBody>
            <a:bodyPr>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CU</a:t>
              </a:r>
              <a:endParaRPr lang="en-US" altLang="zh-CN" sz="3200" b="1"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2"/>
          <p:cNvSpPr txBox="1"/>
          <p:nvPr>
            <p:custDataLst>
              <p:tags r:id="rId1"/>
            </p:custDataLst>
          </p:nvPr>
        </p:nvSpPr>
        <p:spPr>
          <a:xfrm>
            <a:off x="914400" y="635000"/>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即将执行的指令被存放在哪里？</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19"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PC</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0" name="文本框 4"/>
          <p:cNvSpPr txBox="1"/>
          <p:nvPr>
            <p:custDataLst>
              <p:tags r:id="rId3"/>
            </p:custDataLst>
          </p:nvPr>
        </p:nvSpPr>
        <p:spPr>
          <a:xfrm>
            <a:off x="1828800" y="34718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IR</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1" name="文本框 5"/>
          <p:cNvSpPr txBox="1"/>
          <p:nvPr>
            <p:custDataLst>
              <p:tags r:id="rId4"/>
            </p:custDataLst>
          </p:nvPr>
        </p:nvSpPr>
        <p:spPr>
          <a:xfrm>
            <a:off x="1828800" y="41576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MAR</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2" name="文本框 6"/>
          <p:cNvSpPr txBox="1"/>
          <p:nvPr>
            <p:custDataLst>
              <p:tags r:id="rId5"/>
            </p:custDataLst>
          </p:nvPr>
        </p:nvSpPr>
        <p:spPr>
          <a:xfrm>
            <a:off x="1828800" y="48434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MDR</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3"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4" name="椭圆 8"/>
          <p:cNvSpPr>
            <a:spLocks noChangeAspect="1"/>
          </p:cNvSpPr>
          <p:nvPr>
            <p:custDataLst>
              <p:tags r:id="rId7"/>
            </p:custDataLst>
          </p:nvPr>
        </p:nvSpPr>
        <p:spPr>
          <a:xfrm>
            <a:off x="1114425" y="35353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5" name="椭圆 9"/>
          <p:cNvSpPr>
            <a:spLocks noChangeAspect="1"/>
          </p:cNvSpPr>
          <p:nvPr>
            <p:custDataLst>
              <p:tags r:id="rId8"/>
            </p:custDataLst>
          </p:nvPr>
        </p:nvSpPr>
        <p:spPr>
          <a:xfrm>
            <a:off x="1114425" y="42211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426" name="椭圆 10"/>
          <p:cNvSpPr>
            <a:spLocks noChangeAspect="1"/>
          </p:cNvSpPr>
          <p:nvPr>
            <p:custDataLst>
              <p:tags r:id="rId9"/>
            </p:custDataLst>
          </p:nvPr>
        </p:nvSpPr>
        <p:spPr>
          <a:xfrm>
            <a:off x="1114425" y="4906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0"/>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2"/>
          <p:cNvSpPr txBox="1"/>
          <p:nvPr>
            <p:custDataLst>
              <p:tags r:id="rId1"/>
            </p:custDataLst>
          </p:nvPr>
        </p:nvSpPr>
        <p:spPr>
          <a:xfrm>
            <a:off x="914400" y="635000"/>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控制器的组成部分有</a:t>
            </a:r>
            <a:r>
              <a:rPr lang="en-US" altLang="zh-CN" sz="2400" dirty="0">
                <a:latin typeface="Times New Roman" panose="02020603050405020304" pitchFamily="18" charset="0"/>
                <a:ea typeface="宋体" panose="02010600030101010101" pitchFamily="2" charset="-122"/>
              </a:rPr>
              <a:t>___</a:t>
            </a:r>
            <a:endParaRPr lang="zh-CN" altLang="zh-CN" sz="2400" dirty="0">
              <a:latin typeface="Times New Roman" panose="02020603050405020304" pitchFamily="18" charset="0"/>
              <a:ea typeface="宋体" panose="02010600030101010101" pitchFamily="2" charset="-122"/>
            </a:endParaRPr>
          </a:p>
        </p:txBody>
      </p:sp>
      <p:sp>
        <p:nvSpPr>
          <p:cNvPr id="61443"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乘商寄存器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4" name="文本框 4"/>
          <p:cNvSpPr txBox="1"/>
          <p:nvPr>
            <p:custDataLst>
              <p:tags r:id="rId3"/>
            </p:custDataLst>
          </p:nvPr>
        </p:nvSpPr>
        <p:spPr>
          <a:xfrm>
            <a:off x="1828800" y="364331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指令寄存器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5" name="文本框 5"/>
          <p:cNvSpPr txBox="1"/>
          <p:nvPr>
            <p:custDataLst>
              <p:tags r:id="rId4"/>
            </p:custDataLst>
          </p:nvPr>
        </p:nvSpPr>
        <p:spPr>
          <a:xfrm>
            <a:off x="1828800" y="45005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程序计数器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6" name="文本框 6"/>
          <p:cNvSpPr txBox="1"/>
          <p:nvPr>
            <p:custDataLst>
              <p:tags r:id="rId5"/>
            </p:custDataLst>
          </p:nvPr>
        </p:nvSpPr>
        <p:spPr>
          <a:xfrm>
            <a:off x="1828800" y="535781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地址寄存器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7" name="矩形 7"/>
          <p:cNvSpPr>
            <a:spLocks noChangeAspect="1"/>
          </p:cNvSpPr>
          <p:nvPr>
            <p:custDataLst>
              <p:tags r:id="rId6"/>
            </p:custDataLst>
          </p:nvPr>
        </p:nvSpPr>
        <p:spPr>
          <a:xfrm>
            <a:off x="1114425" y="28495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8" name="矩形 8"/>
          <p:cNvSpPr>
            <a:spLocks noChangeAspect="1"/>
          </p:cNvSpPr>
          <p:nvPr>
            <p:custDataLst>
              <p:tags r:id="rId7"/>
            </p:custDataLst>
          </p:nvPr>
        </p:nvSpPr>
        <p:spPr>
          <a:xfrm>
            <a:off x="1114425" y="370681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9" name="矩形 9"/>
          <p:cNvSpPr>
            <a:spLocks noChangeAspect="1"/>
          </p:cNvSpPr>
          <p:nvPr>
            <p:custDataLst>
              <p:tags r:id="rId8"/>
            </p:custDataLst>
          </p:nvPr>
        </p:nvSpPr>
        <p:spPr>
          <a:xfrm>
            <a:off x="1114425" y="45640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50" name="矩形 10"/>
          <p:cNvSpPr>
            <a:spLocks noChangeAspect="1"/>
          </p:cNvSpPr>
          <p:nvPr>
            <p:custDataLst>
              <p:tags r:id="rId9"/>
            </p:custDataLst>
          </p:nvPr>
        </p:nvSpPr>
        <p:spPr>
          <a:xfrm>
            <a:off x="1114425" y="542131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0"/>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6" name="Group 2"/>
          <p:cNvGrpSpPr/>
          <p:nvPr/>
        </p:nvGrpSpPr>
        <p:grpSpPr>
          <a:xfrm>
            <a:off x="4552950" y="4518025"/>
            <a:ext cx="1085850" cy="519113"/>
            <a:chOff x="0" y="0"/>
            <a:chExt cx="684" cy="327"/>
          </a:xfrm>
        </p:grpSpPr>
        <p:sp>
          <p:nvSpPr>
            <p:cNvPr id="62565" name="Freeform 3"/>
            <p:cNvSpPr/>
            <p:nvPr/>
          </p:nvSpPr>
          <p:spPr>
            <a:xfrm>
              <a:off x="0" y="304"/>
              <a:ext cx="684" cy="1"/>
            </a:xfrm>
            <a:custGeom>
              <a:avLst/>
              <a:gdLst>
                <a:gd name="txL" fmla="*/ 0 w 684"/>
                <a:gd name="txT" fmla="*/ 0 h 1"/>
                <a:gd name="txR" fmla="*/ 684 w 684"/>
                <a:gd name="txB" fmla="*/ 1 h 1"/>
              </a:gdLst>
              <a:ahLst/>
              <a:cxnLst>
                <a:cxn ang="0">
                  <a:pos x="0" y="0"/>
                </a:cxn>
                <a:cxn ang="0">
                  <a:pos x="684" y="0"/>
                </a:cxn>
              </a:cxnLst>
              <a:rect l="txL" t="txT" r="txR" b="txB"/>
              <a:pathLst>
                <a:path w="684" h="1">
                  <a:moveTo>
                    <a:pt x="0" y="0"/>
                  </a:moveTo>
                  <a:lnTo>
                    <a:pt x="684"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62566" name="Text Box 4"/>
            <p:cNvSpPr txBox="1"/>
            <p:nvPr/>
          </p:nvSpPr>
          <p:spPr>
            <a:xfrm>
              <a:off x="300"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1</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2467" name="Group 5"/>
          <p:cNvGrpSpPr/>
          <p:nvPr/>
        </p:nvGrpSpPr>
        <p:grpSpPr>
          <a:xfrm>
            <a:off x="5810250" y="3581400"/>
            <a:ext cx="361950" cy="914400"/>
            <a:chOff x="0" y="0"/>
            <a:chExt cx="228" cy="576"/>
          </a:xfrm>
        </p:grpSpPr>
        <p:sp>
          <p:nvSpPr>
            <p:cNvPr id="62563" name="Line 6"/>
            <p:cNvSpPr/>
            <p:nvPr/>
          </p:nvSpPr>
          <p:spPr>
            <a:xfrm flipV="1">
              <a:off x="180" y="0"/>
              <a:ext cx="0" cy="576"/>
            </a:xfrm>
            <a:prstGeom prst="line">
              <a:avLst/>
            </a:prstGeom>
            <a:ln w="28575" cap="flat" cmpd="sng">
              <a:solidFill>
                <a:schemeClr val="folHlink"/>
              </a:solidFill>
              <a:prstDash val="solid"/>
              <a:headEnd type="none" w="med" len="med"/>
              <a:tailEnd type="stealth" w="med" len="med"/>
            </a:ln>
          </p:spPr>
        </p:sp>
        <p:sp>
          <p:nvSpPr>
            <p:cNvPr id="62564" name="Text Box 7"/>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2</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2468" name="Group 8"/>
          <p:cNvGrpSpPr/>
          <p:nvPr/>
        </p:nvGrpSpPr>
        <p:grpSpPr>
          <a:xfrm>
            <a:off x="6800850" y="3581400"/>
            <a:ext cx="361950" cy="914400"/>
            <a:chOff x="0" y="0"/>
            <a:chExt cx="228" cy="576"/>
          </a:xfrm>
        </p:grpSpPr>
        <p:sp>
          <p:nvSpPr>
            <p:cNvPr id="62561" name="Line 9"/>
            <p:cNvSpPr/>
            <p:nvPr/>
          </p:nvSpPr>
          <p:spPr>
            <a:xfrm>
              <a:off x="180" y="0"/>
              <a:ext cx="0" cy="576"/>
            </a:xfrm>
            <a:prstGeom prst="line">
              <a:avLst/>
            </a:prstGeom>
            <a:ln w="28575" cap="flat" cmpd="sng">
              <a:solidFill>
                <a:schemeClr val="folHlink"/>
              </a:solidFill>
              <a:prstDash val="solid"/>
              <a:headEnd type="none" w="med" len="med"/>
              <a:tailEnd type="stealth" w="med" len="med"/>
            </a:ln>
          </p:spPr>
        </p:sp>
        <p:sp>
          <p:nvSpPr>
            <p:cNvPr id="62562" name="Text Box 10"/>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3</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2469" name="Line 11"/>
          <p:cNvSpPr/>
          <p:nvPr/>
        </p:nvSpPr>
        <p:spPr>
          <a:xfrm flipV="1">
            <a:off x="4038600" y="3124200"/>
            <a:ext cx="0" cy="762000"/>
          </a:xfrm>
          <a:prstGeom prst="line">
            <a:avLst/>
          </a:prstGeom>
          <a:ln w="28575" cap="flat" cmpd="sng">
            <a:solidFill>
              <a:schemeClr val="folHlink"/>
            </a:solidFill>
            <a:prstDash val="solid"/>
            <a:headEnd type="none" w="med" len="med"/>
            <a:tailEnd type="none" w="med" len="med"/>
          </a:ln>
        </p:spPr>
      </p:sp>
      <p:grpSp>
        <p:nvGrpSpPr>
          <p:cNvPr id="62470" name="Group 12"/>
          <p:cNvGrpSpPr/>
          <p:nvPr/>
        </p:nvGrpSpPr>
        <p:grpSpPr>
          <a:xfrm>
            <a:off x="3429000" y="2627313"/>
            <a:ext cx="609600" cy="519112"/>
            <a:chOff x="0" y="0"/>
            <a:chExt cx="384" cy="327"/>
          </a:xfrm>
        </p:grpSpPr>
        <p:sp>
          <p:nvSpPr>
            <p:cNvPr id="62559" name="Line 13"/>
            <p:cNvSpPr/>
            <p:nvPr/>
          </p:nvSpPr>
          <p:spPr>
            <a:xfrm flipH="1">
              <a:off x="0" y="313"/>
              <a:ext cx="384" cy="0"/>
            </a:xfrm>
            <a:prstGeom prst="line">
              <a:avLst/>
            </a:prstGeom>
            <a:ln w="28575" cap="flat" cmpd="sng">
              <a:solidFill>
                <a:schemeClr val="folHlink"/>
              </a:solidFill>
              <a:prstDash val="solid"/>
              <a:headEnd type="none" w="med" len="med"/>
              <a:tailEnd type="none" w="med" len="med"/>
            </a:ln>
          </p:spPr>
        </p:sp>
        <p:sp>
          <p:nvSpPr>
            <p:cNvPr id="62560" name="Text Box 14"/>
            <p:cNvSpPr txBox="1"/>
            <p:nvPr/>
          </p:nvSpPr>
          <p:spPr>
            <a:xfrm>
              <a:off x="78"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5</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2471" name="Line 15"/>
          <p:cNvSpPr/>
          <p:nvPr/>
        </p:nvSpPr>
        <p:spPr>
          <a:xfrm>
            <a:off x="5791200" y="3733800"/>
            <a:ext cx="0" cy="762000"/>
          </a:xfrm>
          <a:prstGeom prst="line">
            <a:avLst/>
          </a:prstGeom>
          <a:ln w="28575" cap="flat" cmpd="sng">
            <a:solidFill>
              <a:schemeClr val="folHlink"/>
            </a:solidFill>
            <a:prstDash val="solid"/>
            <a:headEnd type="none" w="med" len="med"/>
            <a:tailEnd type="stealth" w="med" len="med"/>
          </a:ln>
        </p:spPr>
      </p:sp>
      <p:grpSp>
        <p:nvGrpSpPr>
          <p:cNvPr id="62472" name="Group 16"/>
          <p:cNvGrpSpPr/>
          <p:nvPr/>
        </p:nvGrpSpPr>
        <p:grpSpPr>
          <a:xfrm>
            <a:off x="4267200" y="3236913"/>
            <a:ext cx="1524000" cy="519112"/>
            <a:chOff x="0" y="0"/>
            <a:chExt cx="960" cy="327"/>
          </a:xfrm>
        </p:grpSpPr>
        <p:sp>
          <p:nvSpPr>
            <p:cNvPr id="62557" name="Line 17"/>
            <p:cNvSpPr/>
            <p:nvPr/>
          </p:nvSpPr>
          <p:spPr>
            <a:xfrm>
              <a:off x="0" y="313"/>
              <a:ext cx="960" cy="0"/>
            </a:xfrm>
            <a:prstGeom prst="line">
              <a:avLst/>
            </a:prstGeom>
            <a:ln w="28575" cap="flat" cmpd="sng">
              <a:solidFill>
                <a:schemeClr val="folHlink"/>
              </a:solidFill>
              <a:prstDash val="solid"/>
              <a:headEnd type="none" w="med" len="med"/>
              <a:tailEnd type="none" w="med" len="med"/>
            </a:ln>
          </p:spPr>
        </p:sp>
        <p:sp>
          <p:nvSpPr>
            <p:cNvPr id="62558" name="Text Box 18"/>
            <p:cNvSpPr txBox="1"/>
            <p:nvPr/>
          </p:nvSpPr>
          <p:spPr>
            <a:xfrm>
              <a:off x="492"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6</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2473" name="Group 19"/>
          <p:cNvGrpSpPr/>
          <p:nvPr/>
        </p:nvGrpSpPr>
        <p:grpSpPr>
          <a:xfrm>
            <a:off x="6064250" y="3581400"/>
            <a:ext cx="361950" cy="914400"/>
            <a:chOff x="-32" y="0"/>
            <a:chExt cx="228" cy="576"/>
          </a:xfrm>
        </p:grpSpPr>
        <p:sp>
          <p:nvSpPr>
            <p:cNvPr id="62555" name="Line 20"/>
            <p:cNvSpPr/>
            <p:nvPr/>
          </p:nvSpPr>
          <p:spPr>
            <a:xfrm flipV="1">
              <a:off x="180" y="0"/>
              <a:ext cx="0" cy="576"/>
            </a:xfrm>
            <a:prstGeom prst="line">
              <a:avLst/>
            </a:prstGeom>
            <a:ln w="28575" cap="flat" cmpd="sng">
              <a:solidFill>
                <a:schemeClr val="folHlink"/>
              </a:solidFill>
              <a:prstDash val="solid"/>
              <a:headEnd type="none" w="med" len="med"/>
              <a:tailEnd type="stealth" w="med" len="med"/>
            </a:ln>
          </p:spPr>
        </p:sp>
        <p:sp>
          <p:nvSpPr>
            <p:cNvPr id="62556" name="Text Box 21"/>
            <p:cNvSpPr txBox="1"/>
            <p:nvPr/>
          </p:nvSpPr>
          <p:spPr>
            <a:xfrm>
              <a:off x="-32" y="11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7</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2474" name="Group 22"/>
          <p:cNvGrpSpPr/>
          <p:nvPr/>
        </p:nvGrpSpPr>
        <p:grpSpPr>
          <a:xfrm>
            <a:off x="7239000" y="3581400"/>
            <a:ext cx="361950" cy="914400"/>
            <a:chOff x="0" y="0"/>
            <a:chExt cx="228" cy="576"/>
          </a:xfrm>
        </p:grpSpPr>
        <p:sp>
          <p:nvSpPr>
            <p:cNvPr id="62553" name="Line 23"/>
            <p:cNvSpPr/>
            <p:nvPr/>
          </p:nvSpPr>
          <p:spPr>
            <a:xfrm>
              <a:off x="192" y="0"/>
              <a:ext cx="0" cy="576"/>
            </a:xfrm>
            <a:prstGeom prst="line">
              <a:avLst/>
            </a:prstGeom>
            <a:ln w="28575" cap="flat" cmpd="sng">
              <a:solidFill>
                <a:schemeClr val="folHlink"/>
              </a:solidFill>
              <a:prstDash val="solid"/>
              <a:headEnd type="none" w="med" len="med"/>
              <a:tailEnd type="stealth" w="med" len="med"/>
            </a:ln>
          </p:spPr>
        </p:sp>
        <p:sp>
          <p:nvSpPr>
            <p:cNvPr id="62554" name="Text Box 24"/>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8</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2475" name="Line 25"/>
          <p:cNvSpPr/>
          <p:nvPr/>
        </p:nvSpPr>
        <p:spPr>
          <a:xfrm flipV="1">
            <a:off x="228600" y="3429000"/>
            <a:ext cx="0" cy="3200400"/>
          </a:xfrm>
          <a:prstGeom prst="line">
            <a:avLst/>
          </a:prstGeom>
          <a:ln w="28575" cap="flat" cmpd="sng">
            <a:solidFill>
              <a:schemeClr val="folHlink"/>
            </a:solidFill>
            <a:prstDash val="solid"/>
            <a:headEnd type="none" w="med" len="med"/>
            <a:tailEnd type="none" w="med" len="med"/>
          </a:ln>
        </p:spPr>
      </p:sp>
      <p:sp>
        <p:nvSpPr>
          <p:cNvPr id="62476" name="Line 26"/>
          <p:cNvSpPr/>
          <p:nvPr/>
        </p:nvSpPr>
        <p:spPr>
          <a:xfrm>
            <a:off x="228600" y="3429000"/>
            <a:ext cx="609600" cy="0"/>
          </a:xfrm>
          <a:prstGeom prst="line">
            <a:avLst/>
          </a:prstGeom>
          <a:ln w="28575" cap="flat" cmpd="sng">
            <a:solidFill>
              <a:schemeClr val="folHlink"/>
            </a:solidFill>
            <a:prstDash val="solid"/>
            <a:headEnd type="none" w="med" len="med"/>
            <a:tailEnd type="stealth" w="med" len="med"/>
          </a:ln>
        </p:spPr>
      </p:sp>
      <p:grpSp>
        <p:nvGrpSpPr>
          <p:cNvPr id="62477" name="Group 27"/>
          <p:cNvGrpSpPr/>
          <p:nvPr/>
        </p:nvGrpSpPr>
        <p:grpSpPr>
          <a:xfrm>
            <a:off x="7772400" y="4724400"/>
            <a:ext cx="304800" cy="1905000"/>
            <a:chOff x="0" y="0"/>
            <a:chExt cx="192" cy="1200"/>
          </a:xfrm>
        </p:grpSpPr>
        <p:sp>
          <p:nvSpPr>
            <p:cNvPr id="62551" name="Line 28"/>
            <p:cNvSpPr/>
            <p:nvPr/>
          </p:nvSpPr>
          <p:spPr>
            <a:xfrm>
              <a:off x="192" y="0"/>
              <a:ext cx="0" cy="1200"/>
            </a:xfrm>
            <a:prstGeom prst="line">
              <a:avLst/>
            </a:prstGeom>
            <a:ln w="28575" cap="flat" cmpd="sng">
              <a:solidFill>
                <a:schemeClr val="folHlink"/>
              </a:solidFill>
              <a:prstDash val="solid"/>
              <a:headEnd type="none" w="med" len="med"/>
              <a:tailEnd type="none" w="med" len="med"/>
            </a:ln>
          </p:spPr>
        </p:sp>
        <p:sp>
          <p:nvSpPr>
            <p:cNvPr id="62552" name="Line 29"/>
            <p:cNvSpPr/>
            <p:nvPr/>
          </p:nvSpPr>
          <p:spPr>
            <a:xfrm flipH="1">
              <a:off x="0" y="0"/>
              <a:ext cx="192" cy="0"/>
            </a:xfrm>
            <a:prstGeom prst="line">
              <a:avLst/>
            </a:prstGeom>
            <a:ln w="28575" cap="flat" cmpd="sng">
              <a:solidFill>
                <a:schemeClr val="folHlink"/>
              </a:solidFill>
              <a:prstDash val="solid"/>
              <a:headEnd type="none" w="med" len="med"/>
              <a:tailEnd type="none" w="med" len="med"/>
            </a:ln>
          </p:spPr>
        </p:sp>
      </p:grpSp>
      <p:grpSp>
        <p:nvGrpSpPr>
          <p:cNvPr id="62478" name="Group 30"/>
          <p:cNvGrpSpPr/>
          <p:nvPr/>
        </p:nvGrpSpPr>
        <p:grpSpPr>
          <a:xfrm>
            <a:off x="228600" y="6118225"/>
            <a:ext cx="7848600" cy="519113"/>
            <a:chOff x="0" y="0"/>
            <a:chExt cx="4944" cy="327"/>
          </a:xfrm>
        </p:grpSpPr>
        <p:sp>
          <p:nvSpPr>
            <p:cNvPr id="62548" name="Line 31"/>
            <p:cNvSpPr/>
            <p:nvPr/>
          </p:nvSpPr>
          <p:spPr>
            <a:xfrm flipH="1">
              <a:off x="2352" y="322"/>
              <a:ext cx="2592" cy="0"/>
            </a:xfrm>
            <a:prstGeom prst="line">
              <a:avLst/>
            </a:prstGeom>
            <a:ln w="28575" cap="flat" cmpd="sng">
              <a:solidFill>
                <a:schemeClr val="folHlink"/>
              </a:solidFill>
              <a:prstDash val="solid"/>
              <a:headEnd type="none" w="med" len="med"/>
              <a:tailEnd type="none" w="med" len="med"/>
            </a:ln>
          </p:spPr>
        </p:sp>
        <p:sp>
          <p:nvSpPr>
            <p:cNvPr id="62549" name="Line 32"/>
            <p:cNvSpPr/>
            <p:nvPr/>
          </p:nvSpPr>
          <p:spPr>
            <a:xfrm flipH="1">
              <a:off x="0" y="322"/>
              <a:ext cx="2400" cy="0"/>
            </a:xfrm>
            <a:prstGeom prst="line">
              <a:avLst/>
            </a:prstGeom>
            <a:ln w="28575" cap="flat" cmpd="sng">
              <a:solidFill>
                <a:schemeClr val="folHlink"/>
              </a:solidFill>
              <a:prstDash val="solid"/>
              <a:headEnd type="none" w="med" len="med"/>
              <a:tailEnd type="none" w="med" len="med"/>
            </a:ln>
          </p:spPr>
        </p:sp>
        <p:sp>
          <p:nvSpPr>
            <p:cNvPr id="62550" name="Text Box 33"/>
            <p:cNvSpPr txBox="1"/>
            <p:nvPr/>
          </p:nvSpPr>
          <p:spPr>
            <a:xfrm>
              <a:off x="3036"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9</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2479" name="Text Box 34"/>
          <p:cNvSpPr txBox="1"/>
          <p:nvPr/>
        </p:nvSpPr>
        <p:spPr>
          <a:xfrm>
            <a:off x="1066800" y="1066800"/>
            <a:ext cx="3886200" cy="579438"/>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以取数指令为例</a:t>
            </a:r>
            <a:endParaRPr lang="zh-CN" altLang="en-US" sz="3200" b="1" dirty="0">
              <a:latin typeface="宋体" panose="02010600030101010101" pitchFamily="2" charset="-122"/>
              <a:ea typeface="宋体" panose="02010600030101010101" pitchFamily="2" charset="-122"/>
            </a:endParaRPr>
          </a:p>
        </p:txBody>
      </p:sp>
      <p:grpSp>
        <p:nvGrpSpPr>
          <p:cNvPr id="62480" name="Group 35"/>
          <p:cNvGrpSpPr/>
          <p:nvPr/>
        </p:nvGrpSpPr>
        <p:grpSpPr>
          <a:xfrm>
            <a:off x="7772400" y="5029200"/>
            <a:ext cx="76200" cy="685800"/>
            <a:chOff x="0" y="0"/>
            <a:chExt cx="48" cy="432"/>
          </a:xfrm>
        </p:grpSpPr>
        <p:sp>
          <p:nvSpPr>
            <p:cNvPr id="62546" name="Line 36"/>
            <p:cNvSpPr/>
            <p:nvPr/>
          </p:nvSpPr>
          <p:spPr>
            <a:xfrm>
              <a:off x="48" y="0"/>
              <a:ext cx="0" cy="432"/>
            </a:xfrm>
            <a:prstGeom prst="line">
              <a:avLst/>
            </a:prstGeom>
            <a:ln w="28575" cap="flat" cmpd="sng">
              <a:solidFill>
                <a:schemeClr val="folHlink"/>
              </a:solidFill>
              <a:prstDash val="solid"/>
              <a:headEnd type="none" w="med" len="med"/>
              <a:tailEnd type="none" w="med" len="med"/>
            </a:ln>
          </p:spPr>
        </p:sp>
        <p:sp>
          <p:nvSpPr>
            <p:cNvPr id="62547" name="Line 37"/>
            <p:cNvSpPr/>
            <p:nvPr/>
          </p:nvSpPr>
          <p:spPr>
            <a:xfrm>
              <a:off x="0" y="0"/>
              <a:ext cx="48" cy="0"/>
            </a:xfrm>
            <a:prstGeom prst="line">
              <a:avLst/>
            </a:prstGeom>
            <a:ln w="28575" cap="flat" cmpd="sng">
              <a:solidFill>
                <a:schemeClr val="folHlink"/>
              </a:solidFill>
              <a:prstDash val="solid"/>
              <a:headEnd type="none" w="med" len="med"/>
              <a:tailEnd type="none" w="med" len="med"/>
            </a:ln>
          </p:spPr>
        </p:sp>
      </p:grpSp>
      <p:grpSp>
        <p:nvGrpSpPr>
          <p:cNvPr id="62481" name="Group 38"/>
          <p:cNvGrpSpPr/>
          <p:nvPr/>
        </p:nvGrpSpPr>
        <p:grpSpPr>
          <a:xfrm>
            <a:off x="3690938" y="5218113"/>
            <a:ext cx="4157662" cy="519112"/>
            <a:chOff x="0" y="0"/>
            <a:chExt cx="2619" cy="327"/>
          </a:xfrm>
        </p:grpSpPr>
        <p:sp>
          <p:nvSpPr>
            <p:cNvPr id="62544" name="Text Box 39"/>
            <p:cNvSpPr txBox="1"/>
            <p:nvPr/>
          </p:nvSpPr>
          <p:spPr>
            <a:xfrm>
              <a:off x="843"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4</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62545" name="Freeform 40"/>
            <p:cNvSpPr/>
            <p:nvPr/>
          </p:nvSpPr>
          <p:spPr>
            <a:xfrm>
              <a:off x="0" y="310"/>
              <a:ext cx="2619" cy="3"/>
            </a:xfrm>
            <a:custGeom>
              <a:avLst/>
              <a:gdLst>
                <a:gd name="txL" fmla="*/ 0 w 2619"/>
                <a:gd name="txT" fmla="*/ 0 h 3"/>
                <a:gd name="txR" fmla="*/ 2619 w 2619"/>
                <a:gd name="txB" fmla="*/ 3 h 3"/>
              </a:gdLst>
              <a:ahLst/>
              <a:cxnLst>
                <a:cxn ang="0">
                  <a:pos x="2619" y="3"/>
                </a:cxn>
                <a:cxn ang="0">
                  <a:pos x="0" y="0"/>
                </a:cxn>
              </a:cxnLst>
              <a:rect l="txL" t="txT" r="txR" b="txB"/>
              <a:pathLst>
                <a:path w="2619" h="3">
                  <a:moveTo>
                    <a:pt x="2619" y="3"/>
                  </a:moveTo>
                  <a:lnTo>
                    <a:pt x="0" y="0"/>
                  </a:lnTo>
                </a:path>
              </a:pathLst>
            </a:custGeom>
            <a:noFill/>
            <a:ln w="28575" cap="flat" cmpd="sng">
              <a:solidFill>
                <a:schemeClr val="folHlink">
                  <a:alpha val="100000"/>
                </a:schemeClr>
              </a:solidFill>
              <a:prstDash val="solid"/>
              <a:miter lim="800000"/>
              <a:headEnd type="none" w="med" len="med"/>
              <a:tailEnd type="none" w="med" len="med"/>
            </a:ln>
          </p:spPr>
          <p:txBody>
            <a:bodyPr/>
            <a:p>
              <a:endParaRPr lang="zh-CN" altLang="en-US"/>
            </a:p>
          </p:txBody>
        </p:sp>
      </p:grpSp>
      <p:sp>
        <p:nvSpPr>
          <p:cNvPr id="62482" name="Text Box 41"/>
          <p:cNvSpPr txBox="1"/>
          <p:nvPr/>
        </p:nvSpPr>
        <p:spPr>
          <a:xfrm>
            <a:off x="381000" y="409575"/>
            <a:ext cx="6629400"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4</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主机完成一条指令的过程</a:t>
            </a:r>
            <a:endParaRPr lang="zh-CN" altLang="en-US" sz="3600" b="1" dirty="0">
              <a:latin typeface="宋体" panose="02010600030101010101" pitchFamily="2" charset="-122"/>
              <a:ea typeface="宋体" panose="02010600030101010101" pitchFamily="2" charset="-122"/>
            </a:endParaRPr>
          </a:p>
        </p:txBody>
      </p:sp>
      <p:sp>
        <p:nvSpPr>
          <p:cNvPr id="38954" name="Rectangle 42"/>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2484" name="Rectangle 43"/>
          <p:cNvSpPr/>
          <p:nvPr/>
        </p:nvSpPr>
        <p:spPr>
          <a:xfrm>
            <a:off x="3205163" y="5410200"/>
            <a:ext cx="909637" cy="68897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485" name="Line 44"/>
          <p:cNvSpPr/>
          <p:nvPr/>
        </p:nvSpPr>
        <p:spPr>
          <a:xfrm>
            <a:off x="3429000" y="3124200"/>
            <a:ext cx="0" cy="304800"/>
          </a:xfrm>
          <a:prstGeom prst="line">
            <a:avLst/>
          </a:prstGeom>
          <a:ln w="28575" cap="flat" cmpd="sng">
            <a:solidFill>
              <a:schemeClr val="folHlink"/>
            </a:solidFill>
            <a:prstDash val="solid"/>
            <a:headEnd type="none" w="med" len="med"/>
            <a:tailEnd type="stealth" w="med" len="med"/>
          </a:ln>
        </p:spPr>
      </p:sp>
      <p:sp>
        <p:nvSpPr>
          <p:cNvPr id="62486" name="Line 45"/>
          <p:cNvSpPr/>
          <p:nvPr/>
        </p:nvSpPr>
        <p:spPr>
          <a:xfrm flipV="1">
            <a:off x="4267200" y="3733800"/>
            <a:ext cx="0" cy="152400"/>
          </a:xfrm>
          <a:prstGeom prst="line">
            <a:avLst/>
          </a:prstGeom>
          <a:ln w="28575" cap="flat" cmpd="sng">
            <a:solidFill>
              <a:schemeClr val="folHlink"/>
            </a:solidFill>
            <a:prstDash val="solid"/>
            <a:headEnd type="none" w="med" len="med"/>
            <a:tailEnd type="none" w="med" len="med"/>
          </a:ln>
        </p:spPr>
      </p:sp>
      <p:grpSp>
        <p:nvGrpSpPr>
          <p:cNvPr id="62487" name="Group 46"/>
          <p:cNvGrpSpPr/>
          <p:nvPr/>
        </p:nvGrpSpPr>
        <p:grpSpPr>
          <a:xfrm>
            <a:off x="3706813" y="4114800"/>
            <a:ext cx="152400" cy="1600200"/>
            <a:chOff x="0" y="0"/>
            <a:chExt cx="96" cy="1008"/>
          </a:xfrm>
        </p:grpSpPr>
        <p:sp>
          <p:nvSpPr>
            <p:cNvPr id="62542" name="Line 47"/>
            <p:cNvSpPr/>
            <p:nvPr/>
          </p:nvSpPr>
          <p:spPr>
            <a:xfrm>
              <a:off x="0" y="0"/>
              <a:ext cx="96" cy="0"/>
            </a:xfrm>
            <a:prstGeom prst="line">
              <a:avLst/>
            </a:prstGeom>
            <a:ln w="28575" cap="flat" cmpd="sng">
              <a:solidFill>
                <a:schemeClr val="folHlink"/>
              </a:solidFill>
              <a:prstDash val="solid"/>
              <a:headEnd type="none" w="med" len="med"/>
              <a:tailEnd type="stealth" w="med" len="med"/>
            </a:ln>
          </p:spPr>
        </p:sp>
        <p:sp>
          <p:nvSpPr>
            <p:cNvPr id="62543" name="Line 48"/>
            <p:cNvSpPr/>
            <p:nvPr/>
          </p:nvSpPr>
          <p:spPr>
            <a:xfrm flipV="1">
              <a:off x="0" y="0"/>
              <a:ext cx="0" cy="1008"/>
            </a:xfrm>
            <a:prstGeom prst="line">
              <a:avLst/>
            </a:prstGeom>
            <a:ln w="28575" cap="flat" cmpd="sng">
              <a:solidFill>
                <a:schemeClr val="folHlink"/>
              </a:solidFill>
              <a:prstDash val="solid"/>
              <a:headEnd type="none" w="med" len="med"/>
              <a:tailEnd type="none" w="med" len="med"/>
            </a:ln>
          </p:spPr>
        </p:sp>
      </p:grpSp>
      <p:sp>
        <p:nvSpPr>
          <p:cNvPr id="62488" name="Rectangle 50"/>
          <p:cNvSpPr/>
          <p:nvPr/>
        </p:nvSpPr>
        <p:spPr>
          <a:xfrm>
            <a:off x="2978150" y="3565525"/>
            <a:ext cx="908050" cy="365125"/>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CU</a:t>
            </a:r>
            <a:endParaRPr lang="en-US" altLang="zh-CN" sz="2400" b="1" dirty="0">
              <a:latin typeface="宋体" panose="02010600030101010101" pitchFamily="2" charset="-122"/>
              <a:ea typeface="宋体" panose="02010600030101010101" pitchFamily="2" charset="-122"/>
            </a:endParaRPr>
          </a:p>
        </p:txBody>
      </p:sp>
      <p:sp>
        <p:nvSpPr>
          <p:cNvPr id="62489" name="Rectangle 51"/>
          <p:cNvSpPr/>
          <p:nvPr/>
        </p:nvSpPr>
        <p:spPr>
          <a:xfrm>
            <a:off x="2886075" y="4184650"/>
            <a:ext cx="939800" cy="365125"/>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控制</a:t>
            </a:r>
            <a:endParaRPr lang="zh-CN" altLang="en-US" sz="2400" b="1" dirty="0">
              <a:latin typeface="宋体" panose="02010600030101010101" pitchFamily="2" charset="-122"/>
              <a:ea typeface="宋体" panose="02010600030101010101" pitchFamily="2" charset="-122"/>
            </a:endParaRPr>
          </a:p>
        </p:txBody>
      </p:sp>
      <p:sp>
        <p:nvSpPr>
          <p:cNvPr id="62490" name="Rectangle 52"/>
          <p:cNvSpPr/>
          <p:nvPr/>
        </p:nvSpPr>
        <p:spPr>
          <a:xfrm>
            <a:off x="2886075" y="4833938"/>
            <a:ext cx="827088" cy="365125"/>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单元</a:t>
            </a:r>
            <a:endParaRPr lang="zh-CN" altLang="en-US" sz="2400" b="1" dirty="0">
              <a:latin typeface="宋体" panose="02010600030101010101" pitchFamily="2" charset="-122"/>
              <a:ea typeface="宋体" panose="02010600030101010101" pitchFamily="2" charset="-122"/>
            </a:endParaRPr>
          </a:p>
        </p:txBody>
      </p:sp>
      <p:grpSp>
        <p:nvGrpSpPr>
          <p:cNvPr id="62491" name="Group 52"/>
          <p:cNvGrpSpPr/>
          <p:nvPr/>
        </p:nvGrpSpPr>
        <p:grpSpPr>
          <a:xfrm>
            <a:off x="5486400" y="1905000"/>
            <a:ext cx="2514600" cy="4495800"/>
            <a:chOff x="0" y="0"/>
            <a:chExt cx="1584" cy="2832"/>
          </a:xfrm>
        </p:grpSpPr>
        <p:sp>
          <p:nvSpPr>
            <p:cNvPr id="62530" name="Rectangle 55"/>
            <p:cNvSpPr/>
            <p:nvPr/>
          </p:nvSpPr>
          <p:spPr>
            <a:xfrm>
              <a:off x="0" y="0"/>
              <a:ext cx="1584" cy="2832"/>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62531" name="Group 54"/>
            <p:cNvGrpSpPr/>
            <p:nvPr/>
          </p:nvGrpSpPr>
          <p:grpSpPr>
            <a:xfrm>
              <a:off x="192" y="2467"/>
              <a:ext cx="1216" cy="365"/>
              <a:chOff x="0" y="0"/>
              <a:chExt cx="1216" cy="365"/>
            </a:xfrm>
          </p:grpSpPr>
          <p:sp>
            <p:nvSpPr>
              <p:cNvPr id="62540" name="Rectangle 57"/>
              <p:cNvSpPr/>
              <p:nvPr/>
            </p:nvSpPr>
            <p:spPr>
              <a:xfrm>
                <a:off x="0" y="0"/>
                <a:ext cx="1200" cy="36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41" name="Rectangle 58"/>
              <p:cNvSpPr/>
              <p:nvPr/>
            </p:nvSpPr>
            <p:spPr>
              <a:xfrm>
                <a:off x="149" y="19"/>
                <a:ext cx="1067" cy="269"/>
              </a:xfrm>
              <a:prstGeom prst="rect">
                <a:avLst/>
              </a:prstGeom>
              <a:noFill/>
              <a:ln w="9525">
                <a:noFill/>
              </a:ln>
            </p:spPr>
            <p:txBody>
              <a:bodyPr lIns="0" tIns="0" rIns="0" bIns="0">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主存储器</a:t>
                </a:r>
                <a:endParaRPr lang="zh-CN" altLang="en-US" sz="2800" b="1" dirty="0">
                  <a:latin typeface="宋体" panose="02010600030101010101" pitchFamily="2" charset="-122"/>
                  <a:ea typeface="宋体" panose="02010600030101010101" pitchFamily="2" charset="-122"/>
                </a:endParaRPr>
              </a:p>
            </p:txBody>
          </p:sp>
        </p:grpSp>
        <p:grpSp>
          <p:nvGrpSpPr>
            <p:cNvPr id="62532" name="Group 57"/>
            <p:cNvGrpSpPr/>
            <p:nvPr/>
          </p:nvGrpSpPr>
          <p:grpSpPr>
            <a:xfrm>
              <a:off x="96" y="1632"/>
              <a:ext cx="1376" cy="576"/>
              <a:chOff x="0" y="0"/>
              <a:chExt cx="1376" cy="576"/>
            </a:xfrm>
          </p:grpSpPr>
          <p:sp>
            <p:nvSpPr>
              <p:cNvPr id="38970" name="Rectangle 60"/>
              <p:cNvSpPr>
                <a:spLocks noChangeArrowheads="1"/>
              </p:cNvSpPr>
              <p:nvPr/>
            </p:nvSpPr>
            <p:spPr bwMode="auto">
              <a:xfrm>
                <a:off x="714" y="0"/>
                <a:ext cx="630" cy="576"/>
              </a:xfrm>
              <a:prstGeom prst="rect">
                <a:avLst/>
              </a:prstGeom>
              <a:solidFill>
                <a:srgbClr val="FFC000"/>
              </a:solidFill>
              <a:ln w="28575"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37" name="Rectangle 61"/>
              <p:cNvSpPr/>
              <p:nvPr/>
            </p:nvSpPr>
            <p:spPr>
              <a:xfrm>
                <a:off x="802" y="153"/>
                <a:ext cx="574" cy="230"/>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MDR</a:t>
                </a:r>
                <a:endParaRPr lang="en-US" altLang="zh-CN" sz="2400" b="1" dirty="0">
                  <a:latin typeface="宋体" panose="02010600030101010101" pitchFamily="2" charset="-122"/>
                  <a:ea typeface="宋体" panose="02010600030101010101" pitchFamily="2" charset="-122"/>
                </a:endParaRPr>
              </a:p>
            </p:txBody>
          </p:sp>
          <p:sp>
            <p:nvSpPr>
              <p:cNvPr id="38972" name="Rectangle 62"/>
              <p:cNvSpPr>
                <a:spLocks noChangeArrowheads="1"/>
              </p:cNvSpPr>
              <p:nvPr/>
            </p:nvSpPr>
            <p:spPr bwMode="auto">
              <a:xfrm>
                <a:off x="0" y="0"/>
                <a:ext cx="624" cy="576"/>
              </a:xfrm>
              <a:prstGeom prst="rect">
                <a:avLst/>
              </a:prstGeom>
              <a:solidFill>
                <a:srgbClr val="FFFF99"/>
              </a:solidFill>
              <a:ln w="28575"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39" name="Rectangle 63"/>
              <p:cNvSpPr/>
              <p:nvPr/>
            </p:nvSpPr>
            <p:spPr>
              <a:xfrm>
                <a:off x="79" y="153"/>
                <a:ext cx="628" cy="230"/>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MAR</a:t>
                </a:r>
                <a:endParaRPr lang="en-US" altLang="zh-CN" sz="2400" b="1" dirty="0">
                  <a:latin typeface="宋体" panose="02010600030101010101" pitchFamily="2" charset="-122"/>
                  <a:ea typeface="宋体" panose="02010600030101010101" pitchFamily="2" charset="-122"/>
                </a:endParaRPr>
              </a:p>
            </p:txBody>
          </p:sp>
        </p:grpSp>
        <p:grpSp>
          <p:nvGrpSpPr>
            <p:cNvPr id="62533" name="Group 62"/>
            <p:cNvGrpSpPr/>
            <p:nvPr/>
          </p:nvGrpSpPr>
          <p:grpSpPr>
            <a:xfrm>
              <a:off x="96" y="144"/>
              <a:ext cx="1392" cy="912"/>
              <a:chOff x="0" y="0"/>
              <a:chExt cx="1392" cy="912"/>
            </a:xfrm>
          </p:grpSpPr>
          <p:sp>
            <p:nvSpPr>
              <p:cNvPr id="38975" name="Rectangle 65"/>
              <p:cNvSpPr>
                <a:spLocks noChangeArrowheads="1"/>
              </p:cNvSpPr>
              <p:nvPr/>
            </p:nvSpPr>
            <p:spPr bwMode="auto">
              <a:xfrm>
                <a:off x="0" y="0"/>
                <a:ext cx="1392" cy="912"/>
              </a:xfrm>
              <a:prstGeom prst="rect">
                <a:avLst/>
              </a:prstGeom>
              <a:solidFill>
                <a:srgbClr val="CCECFF"/>
              </a:solidFill>
              <a:ln w="28575" cmpd="sng">
                <a:solidFill>
                  <a:srgbClr val="002060"/>
                </a:solidFill>
                <a:miter lim="800000"/>
              </a:ln>
              <a:effectLst>
                <a:outerShdw blurRad="50800" dist="38100" dir="2700000" algn="t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35" name="Text Box 66"/>
              <p:cNvSpPr txBox="1"/>
              <p:nvPr/>
            </p:nvSpPr>
            <p:spPr>
              <a:xfrm>
                <a:off x="268" y="258"/>
                <a:ext cx="884"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存储体</a:t>
                </a:r>
                <a:endParaRPr lang="zh-CN" altLang="en-US" sz="3200" b="1" dirty="0">
                  <a:latin typeface="宋体" panose="02010600030101010101" pitchFamily="2" charset="-122"/>
                  <a:ea typeface="宋体" panose="02010600030101010101" pitchFamily="2" charset="-122"/>
                </a:endParaRPr>
              </a:p>
            </p:txBody>
          </p:sp>
        </p:grpSp>
      </p:grpSp>
      <p:grpSp>
        <p:nvGrpSpPr>
          <p:cNvPr id="62492" name="Group 65"/>
          <p:cNvGrpSpPr/>
          <p:nvPr/>
        </p:nvGrpSpPr>
        <p:grpSpPr>
          <a:xfrm>
            <a:off x="463550" y="1905000"/>
            <a:ext cx="4565650" cy="4492625"/>
            <a:chOff x="0" y="0"/>
            <a:chExt cx="2876" cy="2830"/>
          </a:xfrm>
        </p:grpSpPr>
        <p:sp>
          <p:nvSpPr>
            <p:cNvPr id="62498" name="Rectangle 68"/>
            <p:cNvSpPr/>
            <p:nvPr/>
          </p:nvSpPr>
          <p:spPr>
            <a:xfrm>
              <a:off x="0" y="0"/>
              <a:ext cx="2828" cy="2830"/>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499" name="Rectangle 69"/>
            <p:cNvSpPr/>
            <p:nvPr/>
          </p:nvSpPr>
          <p:spPr>
            <a:xfrm>
              <a:off x="1068" y="48"/>
              <a:ext cx="526" cy="307"/>
            </a:xfrm>
            <a:prstGeom prst="rect">
              <a:avLst/>
            </a:prstGeom>
            <a:noFill/>
            <a:ln w="9525">
              <a:noFill/>
            </a:ln>
          </p:spPr>
          <p:txBody>
            <a:bodyPr wrap="none" lIns="0" tIns="0" rIns="0" bIns="0">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CPU</a:t>
              </a:r>
              <a:endParaRPr lang="en-US" altLang="zh-CN" sz="3200" b="1" dirty="0">
                <a:latin typeface="宋体" panose="02010600030101010101" pitchFamily="2" charset="-122"/>
                <a:ea typeface="宋体" panose="02010600030101010101" pitchFamily="2" charset="-122"/>
              </a:endParaRPr>
            </a:p>
          </p:txBody>
        </p:sp>
        <p:grpSp>
          <p:nvGrpSpPr>
            <p:cNvPr id="62500" name="Group 68"/>
            <p:cNvGrpSpPr/>
            <p:nvPr/>
          </p:nvGrpSpPr>
          <p:grpSpPr>
            <a:xfrm>
              <a:off x="1388" y="384"/>
              <a:ext cx="1488" cy="2352"/>
              <a:chOff x="0" y="0"/>
              <a:chExt cx="1488" cy="2352"/>
            </a:xfrm>
          </p:grpSpPr>
          <p:grpSp>
            <p:nvGrpSpPr>
              <p:cNvPr id="62518" name="Group 69"/>
              <p:cNvGrpSpPr/>
              <p:nvPr/>
            </p:nvGrpSpPr>
            <p:grpSpPr>
              <a:xfrm>
                <a:off x="747" y="1396"/>
                <a:ext cx="741" cy="284"/>
                <a:chOff x="0" y="0"/>
                <a:chExt cx="741" cy="284"/>
              </a:xfrm>
            </p:grpSpPr>
            <p:sp>
              <p:nvSpPr>
                <p:cNvPr id="38982" name="Rectangle 72"/>
                <p:cNvSpPr>
                  <a:spLocks noChangeArrowheads="1"/>
                </p:cNvSpPr>
                <p:nvPr/>
              </p:nvSpPr>
              <p:spPr bwMode="auto">
                <a:xfrm>
                  <a:off x="0" y="0"/>
                  <a:ext cx="438" cy="284"/>
                </a:xfrm>
                <a:prstGeom prst="rect">
                  <a:avLst/>
                </a:prstGeom>
                <a:solidFill>
                  <a:srgbClr val="CCECFF"/>
                </a:solidFill>
                <a:ln w="20701"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29" name="Rectangle 73"/>
                <p:cNvSpPr/>
                <p:nvPr/>
              </p:nvSpPr>
              <p:spPr>
                <a:xfrm>
                  <a:off x="84" y="0"/>
                  <a:ext cx="657" cy="269"/>
                </a:xfrm>
                <a:prstGeom prst="rect">
                  <a:avLst/>
                </a:prstGeom>
                <a:noFill/>
                <a:ln w="9525">
                  <a:noFill/>
                </a:ln>
              </p:spPr>
              <p:txBody>
                <a:bodyPr lIns="0" tIns="0" rIns="0" bIns="0">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PC</a:t>
                  </a:r>
                  <a:endParaRPr lang="en-US" altLang="zh-CN" sz="2800" b="1" dirty="0">
                    <a:latin typeface="宋体" panose="02010600030101010101" pitchFamily="2" charset="-122"/>
                    <a:ea typeface="宋体" panose="02010600030101010101" pitchFamily="2" charset="-122"/>
                  </a:endParaRPr>
                </a:p>
              </p:txBody>
            </p:sp>
          </p:grpSp>
          <p:sp>
            <p:nvSpPr>
              <p:cNvPr id="62519" name="Rectangle 74"/>
              <p:cNvSpPr/>
              <p:nvPr/>
            </p:nvSpPr>
            <p:spPr>
              <a:xfrm>
                <a:off x="384" y="2026"/>
                <a:ext cx="816" cy="230"/>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控制器</a:t>
                </a:r>
                <a:endParaRPr lang="zh-CN" altLang="en-US" sz="2400" b="1" dirty="0">
                  <a:latin typeface="宋体" panose="02010600030101010101" pitchFamily="2" charset="-122"/>
                  <a:ea typeface="宋体" panose="02010600030101010101" pitchFamily="2" charset="-122"/>
                </a:endParaRPr>
              </a:p>
            </p:txBody>
          </p:sp>
          <p:sp>
            <p:nvSpPr>
              <p:cNvPr id="62520" name="Rectangle 75"/>
              <p:cNvSpPr/>
              <p:nvPr/>
            </p:nvSpPr>
            <p:spPr>
              <a:xfrm>
                <a:off x="98" y="576"/>
                <a:ext cx="478" cy="1300"/>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62521" name="Group 74"/>
              <p:cNvGrpSpPr/>
              <p:nvPr/>
            </p:nvGrpSpPr>
            <p:grpSpPr>
              <a:xfrm>
                <a:off x="747" y="869"/>
                <a:ext cx="693" cy="283"/>
                <a:chOff x="0" y="0"/>
                <a:chExt cx="693" cy="283"/>
              </a:xfrm>
            </p:grpSpPr>
            <p:sp>
              <p:nvSpPr>
                <p:cNvPr id="38987" name="Rectangle 77"/>
                <p:cNvSpPr>
                  <a:spLocks noChangeArrowheads="1"/>
                </p:cNvSpPr>
                <p:nvPr/>
              </p:nvSpPr>
              <p:spPr bwMode="auto">
                <a:xfrm>
                  <a:off x="0" y="0"/>
                  <a:ext cx="438" cy="283"/>
                </a:xfrm>
                <a:prstGeom prst="rect">
                  <a:avLst/>
                </a:prstGeom>
                <a:solidFill>
                  <a:srgbClr val="00CC00"/>
                </a:solidFill>
                <a:ln w="20701"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27" name="Rectangle 78"/>
                <p:cNvSpPr/>
                <p:nvPr/>
              </p:nvSpPr>
              <p:spPr>
                <a:xfrm>
                  <a:off x="93" y="0"/>
                  <a:ext cx="600" cy="269"/>
                </a:xfrm>
                <a:prstGeom prst="rect">
                  <a:avLst/>
                </a:prstGeom>
                <a:noFill/>
                <a:ln w="9525">
                  <a:noFill/>
                </a:ln>
              </p:spPr>
              <p:txBody>
                <a:bodyPr lIns="0" tIns="0" rIns="0" bIns="0">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IR</a:t>
                  </a:r>
                  <a:endParaRPr lang="en-US" altLang="zh-CN" sz="2800" b="1" dirty="0">
                    <a:latin typeface="宋体" panose="02010600030101010101" pitchFamily="2" charset="-122"/>
                    <a:ea typeface="宋体" panose="02010600030101010101" pitchFamily="2" charset="-122"/>
                  </a:endParaRPr>
                </a:p>
              </p:txBody>
            </p:sp>
          </p:grpSp>
          <p:sp>
            <p:nvSpPr>
              <p:cNvPr id="62522" name="Rectangle 79"/>
              <p:cNvSpPr/>
              <p:nvPr/>
            </p:nvSpPr>
            <p:spPr>
              <a:xfrm>
                <a:off x="0" y="0"/>
                <a:ext cx="1296" cy="2352"/>
              </a:xfrm>
              <a:prstGeom prst="rect">
                <a:avLst/>
              </a:prstGeom>
              <a:noFill/>
              <a:ln w="28575" cap="flat" cmpd="sng">
                <a:solidFill>
                  <a:schemeClr val="folHlink"/>
                </a:solidFill>
                <a:prstDash val="lgDashDot"/>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23" name="Line 80"/>
              <p:cNvSpPr/>
              <p:nvPr/>
            </p:nvSpPr>
            <p:spPr>
              <a:xfrm flipV="1">
                <a:off x="168" y="0"/>
                <a:ext cx="0" cy="576"/>
              </a:xfrm>
              <a:prstGeom prst="line">
                <a:avLst/>
              </a:prstGeom>
              <a:ln w="28575" cap="flat" cmpd="sng">
                <a:solidFill>
                  <a:schemeClr val="folHlink"/>
                </a:solidFill>
                <a:prstDash val="solid"/>
                <a:headEnd type="none" w="med" len="med"/>
                <a:tailEnd type="stealth" w="med" len="med"/>
              </a:ln>
            </p:spPr>
          </p:sp>
          <p:sp>
            <p:nvSpPr>
              <p:cNvPr id="62524" name="Line 81"/>
              <p:cNvSpPr/>
              <p:nvPr/>
            </p:nvSpPr>
            <p:spPr>
              <a:xfrm flipV="1">
                <a:off x="384" y="0"/>
                <a:ext cx="0" cy="576"/>
              </a:xfrm>
              <a:prstGeom prst="line">
                <a:avLst/>
              </a:prstGeom>
              <a:ln w="28575" cap="flat" cmpd="sng">
                <a:solidFill>
                  <a:schemeClr val="folHlink"/>
                </a:solidFill>
                <a:prstDash val="solid"/>
                <a:headEnd type="none" w="med" len="med"/>
                <a:tailEnd type="stealth" w="med" len="med"/>
              </a:ln>
            </p:spPr>
          </p:sp>
          <p:sp>
            <p:nvSpPr>
              <p:cNvPr id="62525" name="Text Box 82"/>
              <p:cNvSpPr txBox="1"/>
              <p:nvPr/>
            </p:nvSpPr>
            <p:spPr>
              <a:xfrm>
                <a:off x="134" y="170"/>
                <a:ext cx="308" cy="288"/>
              </a:xfrm>
              <a:prstGeom prst="rect">
                <a:avLst/>
              </a:prstGeom>
              <a:noFill/>
              <a:ln w="9525">
                <a:noFill/>
              </a:ln>
            </p:spPr>
            <p:txBody>
              <a:bodyPr wrap="none">
                <a:spAutoFit/>
              </a:bodyPr>
              <a:p>
                <a:pPr eaLnBrk="1" hangingPunct="1">
                  <a:spcBef>
                    <a:spcPct val="20000"/>
                  </a:spcBef>
                </a:pPr>
                <a:r>
                  <a:rPr lang="en-US" altLang="zh-CN" sz="2400" b="1" dirty="0">
                    <a:solidFill>
                      <a:schemeClr val="folHlink"/>
                    </a:solidFill>
                    <a:latin typeface="Times New Roman" panose="02020603050405020304" pitchFamily="18" charset="0"/>
                    <a:ea typeface="宋体" panose="02010600030101010101" pitchFamily="2" charset="-122"/>
                  </a:rPr>
                  <a:t>…</a:t>
                </a:r>
                <a:endParaRPr lang="en-US" altLang="zh-CN" sz="2400" b="1" dirty="0">
                  <a:solidFill>
                    <a:schemeClr val="folHlink"/>
                  </a:solidFill>
                  <a:latin typeface="宋体" panose="02010600030101010101" pitchFamily="2" charset="-122"/>
                  <a:ea typeface="宋体" panose="02010600030101010101" pitchFamily="2" charset="-122"/>
                </a:endParaRPr>
              </a:p>
            </p:txBody>
          </p:sp>
        </p:grpSp>
        <p:grpSp>
          <p:nvGrpSpPr>
            <p:cNvPr id="62501" name="Group 81"/>
            <p:cNvGrpSpPr/>
            <p:nvPr/>
          </p:nvGrpSpPr>
          <p:grpSpPr>
            <a:xfrm>
              <a:off x="92" y="384"/>
              <a:ext cx="1209" cy="2352"/>
              <a:chOff x="0" y="0"/>
              <a:chExt cx="1209" cy="2352"/>
            </a:xfrm>
          </p:grpSpPr>
          <p:sp>
            <p:nvSpPr>
              <p:cNvPr id="62502" name="Rectangle 84"/>
              <p:cNvSpPr/>
              <p:nvPr/>
            </p:nvSpPr>
            <p:spPr>
              <a:xfrm>
                <a:off x="395" y="1902"/>
                <a:ext cx="495" cy="37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03" name="Rectangle 85"/>
              <p:cNvSpPr/>
              <p:nvPr/>
            </p:nvSpPr>
            <p:spPr>
              <a:xfrm>
                <a:off x="314" y="2017"/>
                <a:ext cx="785" cy="230"/>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62504" name="Rectangle 86"/>
              <p:cNvSpPr/>
              <p:nvPr/>
            </p:nvSpPr>
            <p:spPr>
              <a:xfrm>
                <a:off x="733" y="404"/>
                <a:ext cx="374" cy="282"/>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05" name="Rectangle 87"/>
              <p:cNvSpPr/>
              <p:nvPr/>
            </p:nvSpPr>
            <p:spPr>
              <a:xfrm>
                <a:off x="794" y="454"/>
                <a:ext cx="415" cy="173"/>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MQ</a:t>
                </a:r>
                <a:endParaRPr lang="en-US" altLang="zh-CN" sz="4000" b="1" dirty="0">
                  <a:latin typeface="宋体" panose="02010600030101010101" pitchFamily="2" charset="-122"/>
                  <a:ea typeface="宋体" panose="02010600030101010101" pitchFamily="2" charset="-122"/>
                </a:endParaRPr>
              </a:p>
            </p:txBody>
          </p:sp>
          <p:sp>
            <p:nvSpPr>
              <p:cNvPr id="62506" name="Freeform 88"/>
              <p:cNvSpPr/>
              <p:nvPr/>
            </p:nvSpPr>
            <p:spPr>
              <a:xfrm>
                <a:off x="388" y="688"/>
                <a:ext cx="94" cy="317"/>
              </a:xfrm>
              <a:custGeom>
                <a:avLst/>
                <a:gdLst>
                  <a:gd name="txL" fmla="*/ 0 w 120"/>
                  <a:gd name="txT" fmla="*/ 0 h 315"/>
                  <a:gd name="txR" fmla="*/ 120 w 120"/>
                  <a:gd name="txB" fmla="*/ 315 h 315"/>
                </a:gdLst>
                <a:ahLst/>
                <a:cxnLst>
                  <a:cxn ang="0">
                    <a:pos x="0" y="103"/>
                  </a:cxn>
                  <a:cxn ang="0">
                    <a:pos x="2" y="103"/>
                  </a:cxn>
                  <a:cxn ang="0">
                    <a:pos x="2" y="361"/>
                  </a:cxn>
                  <a:cxn ang="0">
                    <a:pos x="2" y="361"/>
                  </a:cxn>
                  <a:cxn ang="0">
                    <a:pos x="2" y="103"/>
                  </a:cxn>
                  <a:cxn ang="0">
                    <a:pos x="2" y="103"/>
                  </a:cxn>
                  <a:cxn ang="0">
                    <a:pos x="2" y="0"/>
                  </a:cxn>
                  <a:cxn ang="0">
                    <a:pos x="0" y="103"/>
                  </a:cxn>
                </a:cxnLst>
                <a:rect l="txL" t="txT" r="txR" b="txB"/>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2507" name="Rectangle 89"/>
              <p:cNvSpPr/>
              <p:nvPr/>
            </p:nvSpPr>
            <p:spPr>
              <a:xfrm>
                <a:off x="158" y="404"/>
                <a:ext cx="373" cy="282"/>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08" name="Rectangle 90"/>
              <p:cNvSpPr/>
              <p:nvPr/>
            </p:nvSpPr>
            <p:spPr>
              <a:xfrm>
                <a:off x="194" y="455"/>
                <a:ext cx="536" cy="173"/>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ACC</a:t>
                </a:r>
                <a:endParaRPr lang="en-US" altLang="zh-CN" sz="4000" b="1" dirty="0">
                  <a:latin typeface="宋体" panose="02010600030101010101" pitchFamily="2" charset="-122"/>
                  <a:ea typeface="宋体" panose="02010600030101010101" pitchFamily="2" charset="-122"/>
                </a:endParaRPr>
              </a:p>
            </p:txBody>
          </p:sp>
          <p:sp>
            <p:nvSpPr>
              <p:cNvPr id="62509" name="Rectangle 91"/>
              <p:cNvSpPr/>
              <p:nvPr/>
            </p:nvSpPr>
            <p:spPr>
              <a:xfrm>
                <a:off x="158" y="1007"/>
                <a:ext cx="373" cy="281"/>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10" name="Rectangle 92"/>
              <p:cNvSpPr/>
              <p:nvPr/>
            </p:nvSpPr>
            <p:spPr>
              <a:xfrm>
                <a:off x="191" y="1057"/>
                <a:ext cx="304" cy="173"/>
              </a:xfrm>
              <a:prstGeom prst="rect">
                <a:avLst/>
              </a:prstGeom>
              <a:noFill/>
              <a:ln w="9525">
                <a:noFill/>
              </a:ln>
            </p:spPr>
            <p:txBody>
              <a:bodyPr wrap="none" lIns="0" tIns="0" rIns="0" bIns="0">
                <a:spAutoFit/>
              </a:bodyPr>
              <a:p>
                <a:pPr algn="ctr" eaLnBrk="1" hangingPunct="1">
                  <a:spcBef>
                    <a:spcPct val="20000"/>
                  </a:spcBef>
                </a:pPr>
                <a:r>
                  <a:rPr lang="en-US" altLang="zh-CN" b="1" dirty="0">
                    <a:latin typeface="Times New Roman" panose="02020603050405020304" pitchFamily="18" charset="0"/>
                    <a:ea typeface="宋体" panose="02010600030101010101" pitchFamily="2" charset="-122"/>
                  </a:rPr>
                  <a:t>ALU</a:t>
                </a:r>
                <a:endParaRPr lang="en-US" altLang="zh-CN" sz="4000" b="1" dirty="0">
                  <a:latin typeface="宋体" panose="02010600030101010101" pitchFamily="2" charset="-122"/>
                  <a:ea typeface="宋体" panose="02010600030101010101" pitchFamily="2" charset="-122"/>
                </a:endParaRPr>
              </a:p>
            </p:txBody>
          </p:sp>
          <p:sp>
            <p:nvSpPr>
              <p:cNvPr id="62511" name="Rectangle 93"/>
              <p:cNvSpPr/>
              <p:nvPr/>
            </p:nvSpPr>
            <p:spPr>
              <a:xfrm>
                <a:off x="155" y="1614"/>
                <a:ext cx="373" cy="281"/>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12" name="Rectangle 94"/>
              <p:cNvSpPr/>
              <p:nvPr/>
            </p:nvSpPr>
            <p:spPr>
              <a:xfrm>
                <a:off x="296" y="1662"/>
                <a:ext cx="268" cy="174"/>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X</a:t>
                </a:r>
                <a:endParaRPr lang="en-US" altLang="zh-CN" sz="4000" b="1" dirty="0">
                  <a:latin typeface="宋体" panose="02010600030101010101" pitchFamily="2" charset="-122"/>
                  <a:ea typeface="宋体" panose="02010600030101010101" pitchFamily="2" charset="-122"/>
                </a:endParaRPr>
              </a:p>
            </p:txBody>
          </p:sp>
          <p:sp>
            <p:nvSpPr>
              <p:cNvPr id="62513" name="Freeform 95"/>
              <p:cNvSpPr/>
              <p:nvPr/>
            </p:nvSpPr>
            <p:spPr>
              <a:xfrm>
                <a:off x="298" y="1296"/>
                <a:ext cx="92" cy="316"/>
              </a:xfrm>
              <a:custGeom>
                <a:avLst/>
                <a:gdLst>
                  <a:gd name="txL" fmla="*/ 0 w 119"/>
                  <a:gd name="txT" fmla="*/ 0 h 313"/>
                  <a:gd name="txR" fmla="*/ 119 w 119"/>
                  <a:gd name="txB" fmla="*/ 313 h 313"/>
                </a:gdLst>
                <a:ahLst/>
                <a:cxnLst>
                  <a:cxn ang="0">
                    <a:pos x="0" y="100"/>
                  </a:cxn>
                  <a:cxn ang="0">
                    <a:pos x="2" y="100"/>
                  </a:cxn>
                  <a:cxn ang="0">
                    <a:pos x="2" y="387"/>
                  </a:cxn>
                  <a:cxn ang="0">
                    <a:pos x="2" y="387"/>
                  </a:cxn>
                  <a:cxn ang="0">
                    <a:pos x="2" y="100"/>
                  </a:cxn>
                  <a:cxn ang="0">
                    <a:pos x="2" y="100"/>
                  </a:cxn>
                  <a:cxn ang="0">
                    <a:pos x="2" y="0"/>
                  </a:cxn>
                  <a:cxn ang="0">
                    <a:pos x="0" y="100"/>
                  </a:cxn>
                </a:cxnLst>
                <a:rect l="txL" t="txT" r="txR" b="txB"/>
                <a:pathLst>
                  <a:path w="119" h="313">
                    <a:moveTo>
                      <a:pt x="0" y="77"/>
                    </a:moveTo>
                    <a:lnTo>
                      <a:pt x="30" y="77"/>
                    </a:lnTo>
                    <a:lnTo>
                      <a:pt x="30" y="313"/>
                    </a:lnTo>
                    <a:lnTo>
                      <a:pt x="89" y="313"/>
                    </a:lnTo>
                    <a:lnTo>
                      <a:pt x="89" y="77"/>
                    </a:lnTo>
                    <a:lnTo>
                      <a:pt x="119" y="77"/>
                    </a:lnTo>
                    <a:lnTo>
                      <a:pt x="60" y="0"/>
                    </a:lnTo>
                    <a:lnTo>
                      <a:pt x="0" y="77"/>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2514" name="Rectangle 96"/>
              <p:cNvSpPr/>
              <p:nvPr/>
            </p:nvSpPr>
            <p:spPr>
              <a:xfrm>
                <a:off x="0" y="0"/>
                <a:ext cx="1200" cy="2352"/>
              </a:xfrm>
              <a:prstGeom prst="rect">
                <a:avLst/>
              </a:prstGeom>
              <a:noFill/>
              <a:ln w="28575" cap="flat" cmpd="sng">
                <a:solidFill>
                  <a:schemeClr val="folHlink"/>
                </a:solidFill>
                <a:prstDash val="lgDashDot"/>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515" name="Freeform 97"/>
              <p:cNvSpPr/>
              <p:nvPr/>
            </p:nvSpPr>
            <p:spPr>
              <a:xfrm rot="10800000">
                <a:off x="192" y="691"/>
                <a:ext cx="94" cy="317"/>
              </a:xfrm>
              <a:custGeom>
                <a:avLst/>
                <a:gdLst>
                  <a:gd name="txL" fmla="*/ 0 w 120"/>
                  <a:gd name="txT" fmla="*/ 0 h 315"/>
                  <a:gd name="txR" fmla="*/ 120 w 120"/>
                  <a:gd name="txB" fmla="*/ 315 h 315"/>
                </a:gdLst>
                <a:ahLst/>
                <a:cxnLst>
                  <a:cxn ang="0">
                    <a:pos x="0" y="103"/>
                  </a:cxn>
                  <a:cxn ang="0">
                    <a:pos x="2" y="103"/>
                  </a:cxn>
                  <a:cxn ang="0">
                    <a:pos x="2" y="361"/>
                  </a:cxn>
                  <a:cxn ang="0">
                    <a:pos x="2" y="361"/>
                  </a:cxn>
                  <a:cxn ang="0">
                    <a:pos x="2" y="103"/>
                  </a:cxn>
                  <a:cxn ang="0">
                    <a:pos x="2" y="103"/>
                  </a:cxn>
                  <a:cxn ang="0">
                    <a:pos x="2" y="0"/>
                  </a:cxn>
                  <a:cxn ang="0">
                    <a:pos x="0" y="103"/>
                  </a:cxn>
                </a:cxnLst>
                <a:rect l="txL" t="txT" r="txR" b="txB"/>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2516" name="Freeform 98"/>
              <p:cNvSpPr/>
              <p:nvPr/>
            </p:nvSpPr>
            <p:spPr>
              <a:xfrm>
                <a:off x="531" y="480"/>
                <a:ext cx="200" cy="1"/>
              </a:xfrm>
              <a:custGeom>
                <a:avLst/>
                <a:gdLst>
                  <a:gd name="txL" fmla="*/ 0 w 200"/>
                  <a:gd name="txT" fmla="*/ 0 h 1"/>
                  <a:gd name="txR" fmla="*/ 200 w 200"/>
                  <a:gd name="txB" fmla="*/ 1 h 1"/>
                </a:gdLst>
                <a:ahLst/>
                <a:cxnLst>
                  <a:cxn ang="0">
                    <a:pos x="0" y="0"/>
                  </a:cxn>
                  <a:cxn ang="0">
                    <a:pos x="200" y="0"/>
                  </a:cxn>
                </a:cxnLst>
                <a:rect l="txL" t="txT" r="txR" b="txB"/>
                <a:pathLst>
                  <a:path w="200" h="1">
                    <a:moveTo>
                      <a:pt x="0" y="0"/>
                    </a:moveTo>
                    <a:lnTo>
                      <a:pt x="200"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62517" name="Freeform 99"/>
              <p:cNvSpPr/>
              <p:nvPr/>
            </p:nvSpPr>
            <p:spPr>
              <a:xfrm>
                <a:off x="531" y="600"/>
                <a:ext cx="203" cy="1"/>
              </a:xfrm>
              <a:custGeom>
                <a:avLst/>
                <a:gdLst>
                  <a:gd name="txL" fmla="*/ 0 w 203"/>
                  <a:gd name="txT" fmla="*/ 0 h 1"/>
                  <a:gd name="txR" fmla="*/ 203 w 203"/>
                  <a:gd name="txB" fmla="*/ 1 h 1"/>
                </a:gdLst>
                <a:ahLst/>
                <a:cxnLst>
                  <a:cxn ang="0">
                    <a:pos x="203" y="0"/>
                  </a:cxn>
                  <a:cxn ang="0">
                    <a:pos x="0" y="0"/>
                  </a:cxn>
                </a:cxnLst>
                <a:rect l="txL" t="txT" r="txR" b="txB"/>
                <a:pathLst>
                  <a:path w="203" h="1">
                    <a:moveTo>
                      <a:pt x="203" y="0"/>
                    </a:moveTo>
                    <a:lnTo>
                      <a:pt x="0"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grpSp>
      </p:grpSp>
      <p:grpSp>
        <p:nvGrpSpPr>
          <p:cNvPr id="62493" name="Group 98"/>
          <p:cNvGrpSpPr/>
          <p:nvPr/>
        </p:nvGrpSpPr>
        <p:grpSpPr>
          <a:xfrm>
            <a:off x="8305800" y="1905000"/>
            <a:ext cx="617538" cy="4495800"/>
            <a:chOff x="0" y="0"/>
            <a:chExt cx="389" cy="2832"/>
          </a:xfrm>
        </p:grpSpPr>
        <p:grpSp>
          <p:nvGrpSpPr>
            <p:cNvPr id="62494" name="Group 99"/>
            <p:cNvGrpSpPr/>
            <p:nvPr/>
          </p:nvGrpSpPr>
          <p:grpSpPr>
            <a:xfrm>
              <a:off x="0" y="0"/>
              <a:ext cx="389" cy="2832"/>
              <a:chOff x="0" y="0"/>
              <a:chExt cx="389" cy="2832"/>
            </a:xfrm>
          </p:grpSpPr>
          <p:sp>
            <p:nvSpPr>
              <p:cNvPr id="62496" name="Rectangle 102"/>
              <p:cNvSpPr/>
              <p:nvPr/>
            </p:nvSpPr>
            <p:spPr>
              <a:xfrm>
                <a:off x="0" y="0"/>
                <a:ext cx="389" cy="2832"/>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2497" name="Rectangle 103"/>
              <p:cNvSpPr/>
              <p:nvPr/>
            </p:nvSpPr>
            <p:spPr>
              <a:xfrm>
                <a:off x="92" y="1141"/>
                <a:ext cx="243" cy="686"/>
              </a:xfrm>
              <a:prstGeom prst="rect">
                <a:avLst/>
              </a:prstGeom>
              <a:noFill/>
              <a:ln w="9525">
                <a:noFill/>
              </a:ln>
            </p:spPr>
            <p:txBody>
              <a:bodyPr wrap="none" lIns="0" tIns="0" rIns="0" bIns="0">
                <a:spAutoFit/>
              </a:bodyPr>
              <a:p>
                <a:pPr algn="ctr" eaLnBrk="1" hangingPunct="1">
                  <a:spcBef>
                    <a:spcPct val="20000"/>
                  </a:spcBef>
                </a:pPr>
                <a:r>
                  <a:rPr lang="en-US" altLang="zh-CN" sz="2100" b="1" dirty="0">
                    <a:latin typeface="Times New Roman" panose="02020603050405020304" pitchFamily="18" charset="0"/>
                    <a:ea typeface="宋体" panose="02010600030101010101" pitchFamily="2" charset="-122"/>
                  </a:rPr>
                  <a:t>I/O</a:t>
                </a:r>
                <a:endParaRPr lang="en-US" altLang="zh-CN" sz="2100" b="1" dirty="0">
                  <a:latin typeface="Times New Roman" panose="02020603050405020304" pitchFamily="18" charset="0"/>
                  <a:ea typeface="宋体" panose="02010600030101010101" pitchFamily="2" charset="-122"/>
                </a:endParaRPr>
              </a:p>
              <a:p>
                <a:pPr algn="ctr" eaLnBrk="1" hangingPunct="1">
                  <a:spcBef>
                    <a:spcPct val="20000"/>
                  </a:spcBef>
                </a:pPr>
                <a:r>
                  <a:rPr lang="zh-CN" altLang="en-US" sz="2100" b="1" dirty="0">
                    <a:latin typeface="Times New Roman" panose="02020603050405020304" pitchFamily="18" charset="0"/>
                    <a:ea typeface="宋体" panose="02010600030101010101" pitchFamily="2" charset="-122"/>
                  </a:rPr>
                  <a:t>设</a:t>
                </a:r>
                <a:endParaRPr lang="zh-CN" altLang="en-US" sz="2100" b="1" dirty="0">
                  <a:latin typeface="Times New Roman" panose="02020603050405020304" pitchFamily="18" charset="0"/>
                  <a:ea typeface="宋体" panose="02010600030101010101" pitchFamily="2" charset="-122"/>
                </a:endParaRPr>
              </a:p>
              <a:p>
                <a:pPr algn="ctr" eaLnBrk="1" hangingPunct="1">
                  <a:spcBef>
                    <a:spcPct val="20000"/>
                  </a:spcBef>
                </a:pPr>
                <a:r>
                  <a:rPr lang="zh-CN" altLang="en-US" sz="2100" b="1" dirty="0">
                    <a:latin typeface="Times New Roman" panose="02020603050405020304" pitchFamily="18" charset="0"/>
                    <a:ea typeface="宋体" panose="02010600030101010101" pitchFamily="2" charset="-122"/>
                  </a:rPr>
                  <a:t>备</a:t>
                </a:r>
                <a:endParaRPr lang="zh-CN" altLang="en-US" sz="4000" b="1" dirty="0">
                  <a:latin typeface="宋体" panose="02010600030101010101" pitchFamily="2" charset="-122"/>
                  <a:ea typeface="宋体" panose="02010600030101010101" pitchFamily="2" charset="-122"/>
                </a:endParaRPr>
              </a:p>
            </p:txBody>
          </p:sp>
        </p:grpSp>
        <p:sp>
          <p:nvSpPr>
            <p:cNvPr id="62495" name="Rectangle 104"/>
            <p:cNvSpPr/>
            <p:nvPr/>
          </p:nvSpPr>
          <p:spPr>
            <a:xfrm>
              <a:off x="0" y="0"/>
              <a:ext cx="384" cy="2832"/>
            </a:xfrm>
            <a:prstGeom prst="rect">
              <a:avLst/>
            </a:prstGeom>
            <a:noFill/>
            <a:ln w="38100" cap="flat" cmpd="sng">
              <a:solidFill>
                <a:srgbClr val="002060"/>
              </a:solidFill>
              <a:prstDash val="solid"/>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490" name="Group 2"/>
          <p:cNvGrpSpPr/>
          <p:nvPr/>
        </p:nvGrpSpPr>
        <p:grpSpPr>
          <a:xfrm>
            <a:off x="4552950" y="4518025"/>
            <a:ext cx="1085850" cy="519113"/>
            <a:chOff x="0" y="0"/>
            <a:chExt cx="684" cy="327"/>
          </a:xfrm>
        </p:grpSpPr>
        <p:sp>
          <p:nvSpPr>
            <p:cNvPr id="63588" name="Freeform 3"/>
            <p:cNvSpPr/>
            <p:nvPr/>
          </p:nvSpPr>
          <p:spPr>
            <a:xfrm>
              <a:off x="0" y="304"/>
              <a:ext cx="684" cy="1"/>
            </a:xfrm>
            <a:custGeom>
              <a:avLst/>
              <a:gdLst>
                <a:gd name="txL" fmla="*/ 0 w 684"/>
                <a:gd name="txT" fmla="*/ 0 h 1"/>
                <a:gd name="txR" fmla="*/ 684 w 684"/>
                <a:gd name="txB" fmla="*/ 1 h 1"/>
              </a:gdLst>
              <a:ahLst/>
              <a:cxnLst>
                <a:cxn ang="0">
                  <a:pos x="0" y="0"/>
                </a:cxn>
                <a:cxn ang="0">
                  <a:pos x="684" y="0"/>
                </a:cxn>
              </a:cxnLst>
              <a:rect l="txL" t="txT" r="txR" b="txB"/>
              <a:pathLst>
                <a:path w="684" h="1">
                  <a:moveTo>
                    <a:pt x="0" y="0"/>
                  </a:moveTo>
                  <a:lnTo>
                    <a:pt x="684"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63589" name="Text Box 4"/>
            <p:cNvSpPr txBox="1"/>
            <p:nvPr/>
          </p:nvSpPr>
          <p:spPr>
            <a:xfrm>
              <a:off x="300"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1</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3491" name="Group 5"/>
          <p:cNvGrpSpPr/>
          <p:nvPr/>
        </p:nvGrpSpPr>
        <p:grpSpPr>
          <a:xfrm>
            <a:off x="5810250" y="3581400"/>
            <a:ext cx="361950" cy="914400"/>
            <a:chOff x="0" y="0"/>
            <a:chExt cx="228" cy="576"/>
          </a:xfrm>
        </p:grpSpPr>
        <p:sp>
          <p:nvSpPr>
            <p:cNvPr id="63586" name="Line 6"/>
            <p:cNvSpPr/>
            <p:nvPr/>
          </p:nvSpPr>
          <p:spPr>
            <a:xfrm flipV="1">
              <a:off x="180" y="0"/>
              <a:ext cx="0" cy="576"/>
            </a:xfrm>
            <a:prstGeom prst="line">
              <a:avLst/>
            </a:prstGeom>
            <a:ln w="28575" cap="flat" cmpd="sng">
              <a:solidFill>
                <a:schemeClr val="folHlink"/>
              </a:solidFill>
              <a:prstDash val="solid"/>
              <a:headEnd type="none" w="med" len="med"/>
              <a:tailEnd type="stealth" w="med" len="med"/>
            </a:ln>
          </p:spPr>
        </p:sp>
        <p:sp>
          <p:nvSpPr>
            <p:cNvPr id="63587" name="Text Box 7"/>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2</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3492" name="Group 8"/>
          <p:cNvGrpSpPr/>
          <p:nvPr/>
        </p:nvGrpSpPr>
        <p:grpSpPr>
          <a:xfrm>
            <a:off x="6800850" y="3581400"/>
            <a:ext cx="361950" cy="914400"/>
            <a:chOff x="0" y="0"/>
            <a:chExt cx="228" cy="576"/>
          </a:xfrm>
        </p:grpSpPr>
        <p:sp>
          <p:nvSpPr>
            <p:cNvPr id="63584" name="Line 9"/>
            <p:cNvSpPr/>
            <p:nvPr/>
          </p:nvSpPr>
          <p:spPr>
            <a:xfrm>
              <a:off x="180" y="0"/>
              <a:ext cx="0" cy="576"/>
            </a:xfrm>
            <a:prstGeom prst="line">
              <a:avLst/>
            </a:prstGeom>
            <a:ln w="28575" cap="flat" cmpd="sng">
              <a:solidFill>
                <a:schemeClr val="folHlink"/>
              </a:solidFill>
              <a:prstDash val="solid"/>
              <a:headEnd type="none" w="med" len="med"/>
              <a:tailEnd type="stealth" w="med" len="med"/>
            </a:ln>
          </p:spPr>
        </p:sp>
        <p:sp>
          <p:nvSpPr>
            <p:cNvPr id="63585" name="Text Box 10"/>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3</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3493" name="Line 11"/>
          <p:cNvSpPr/>
          <p:nvPr/>
        </p:nvSpPr>
        <p:spPr>
          <a:xfrm flipV="1">
            <a:off x="4038600" y="3124200"/>
            <a:ext cx="0" cy="762000"/>
          </a:xfrm>
          <a:prstGeom prst="line">
            <a:avLst/>
          </a:prstGeom>
          <a:ln w="28575" cap="flat" cmpd="sng">
            <a:solidFill>
              <a:schemeClr val="folHlink"/>
            </a:solidFill>
            <a:prstDash val="solid"/>
            <a:headEnd type="none" w="med" len="med"/>
            <a:tailEnd type="none" w="med" len="med"/>
          </a:ln>
        </p:spPr>
      </p:sp>
      <p:grpSp>
        <p:nvGrpSpPr>
          <p:cNvPr id="63494" name="Group 12"/>
          <p:cNvGrpSpPr/>
          <p:nvPr/>
        </p:nvGrpSpPr>
        <p:grpSpPr>
          <a:xfrm>
            <a:off x="3429000" y="2627313"/>
            <a:ext cx="609600" cy="519112"/>
            <a:chOff x="0" y="0"/>
            <a:chExt cx="384" cy="327"/>
          </a:xfrm>
        </p:grpSpPr>
        <p:sp>
          <p:nvSpPr>
            <p:cNvPr id="63582" name="Line 13"/>
            <p:cNvSpPr/>
            <p:nvPr/>
          </p:nvSpPr>
          <p:spPr>
            <a:xfrm flipH="1">
              <a:off x="0" y="313"/>
              <a:ext cx="384" cy="0"/>
            </a:xfrm>
            <a:prstGeom prst="line">
              <a:avLst/>
            </a:prstGeom>
            <a:ln w="28575" cap="flat" cmpd="sng">
              <a:solidFill>
                <a:schemeClr val="folHlink"/>
              </a:solidFill>
              <a:prstDash val="solid"/>
              <a:headEnd type="none" w="med" len="med"/>
              <a:tailEnd type="none" w="med" len="med"/>
            </a:ln>
          </p:spPr>
        </p:sp>
        <p:sp>
          <p:nvSpPr>
            <p:cNvPr id="63583" name="Text Box 14"/>
            <p:cNvSpPr txBox="1"/>
            <p:nvPr/>
          </p:nvSpPr>
          <p:spPr>
            <a:xfrm>
              <a:off x="78"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5</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3495" name="Line 15"/>
          <p:cNvSpPr/>
          <p:nvPr/>
        </p:nvSpPr>
        <p:spPr>
          <a:xfrm>
            <a:off x="5791200" y="3733800"/>
            <a:ext cx="0" cy="762000"/>
          </a:xfrm>
          <a:prstGeom prst="line">
            <a:avLst/>
          </a:prstGeom>
          <a:ln w="28575" cap="flat" cmpd="sng">
            <a:solidFill>
              <a:schemeClr val="folHlink"/>
            </a:solidFill>
            <a:prstDash val="solid"/>
            <a:headEnd type="none" w="med" len="med"/>
            <a:tailEnd type="stealth" w="med" len="med"/>
          </a:ln>
        </p:spPr>
      </p:sp>
      <p:grpSp>
        <p:nvGrpSpPr>
          <p:cNvPr id="63496" name="Group 16"/>
          <p:cNvGrpSpPr/>
          <p:nvPr/>
        </p:nvGrpSpPr>
        <p:grpSpPr>
          <a:xfrm>
            <a:off x="4267200" y="3236913"/>
            <a:ext cx="1524000" cy="519112"/>
            <a:chOff x="0" y="0"/>
            <a:chExt cx="960" cy="327"/>
          </a:xfrm>
        </p:grpSpPr>
        <p:sp>
          <p:nvSpPr>
            <p:cNvPr id="63580" name="Line 17"/>
            <p:cNvSpPr/>
            <p:nvPr/>
          </p:nvSpPr>
          <p:spPr>
            <a:xfrm>
              <a:off x="0" y="313"/>
              <a:ext cx="960" cy="0"/>
            </a:xfrm>
            <a:prstGeom prst="line">
              <a:avLst/>
            </a:prstGeom>
            <a:ln w="28575" cap="flat" cmpd="sng">
              <a:solidFill>
                <a:schemeClr val="folHlink"/>
              </a:solidFill>
              <a:prstDash val="solid"/>
              <a:headEnd type="none" w="med" len="med"/>
              <a:tailEnd type="none" w="med" len="med"/>
            </a:ln>
          </p:spPr>
        </p:sp>
        <p:sp>
          <p:nvSpPr>
            <p:cNvPr id="63581" name="Text Box 18"/>
            <p:cNvSpPr txBox="1"/>
            <p:nvPr/>
          </p:nvSpPr>
          <p:spPr>
            <a:xfrm>
              <a:off x="492"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6</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3497" name="Group 19"/>
          <p:cNvGrpSpPr/>
          <p:nvPr/>
        </p:nvGrpSpPr>
        <p:grpSpPr>
          <a:xfrm>
            <a:off x="6115050" y="3581400"/>
            <a:ext cx="361950" cy="914400"/>
            <a:chOff x="0" y="0"/>
            <a:chExt cx="228" cy="576"/>
          </a:xfrm>
        </p:grpSpPr>
        <p:sp>
          <p:nvSpPr>
            <p:cNvPr id="63578" name="Line 20"/>
            <p:cNvSpPr/>
            <p:nvPr/>
          </p:nvSpPr>
          <p:spPr>
            <a:xfrm flipV="1">
              <a:off x="180" y="0"/>
              <a:ext cx="0" cy="576"/>
            </a:xfrm>
            <a:prstGeom prst="line">
              <a:avLst/>
            </a:prstGeom>
            <a:ln w="28575" cap="flat" cmpd="sng">
              <a:solidFill>
                <a:schemeClr val="folHlink"/>
              </a:solidFill>
              <a:prstDash val="solid"/>
              <a:headEnd type="none" w="med" len="med"/>
              <a:tailEnd type="stealth" w="med" len="med"/>
            </a:ln>
          </p:spPr>
        </p:sp>
        <p:sp>
          <p:nvSpPr>
            <p:cNvPr id="63579" name="Text Box 21"/>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7</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grpSp>
        <p:nvGrpSpPr>
          <p:cNvPr id="63498" name="Group 22"/>
          <p:cNvGrpSpPr/>
          <p:nvPr/>
        </p:nvGrpSpPr>
        <p:grpSpPr>
          <a:xfrm>
            <a:off x="7239000" y="3581400"/>
            <a:ext cx="361950" cy="914400"/>
            <a:chOff x="0" y="0"/>
            <a:chExt cx="228" cy="576"/>
          </a:xfrm>
        </p:grpSpPr>
        <p:sp>
          <p:nvSpPr>
            <p:cNvPr id="63576" name="Line 23"/>
            <p:cNvSpPr/>
            <p:nvPr/>
          </p:nvSpPr>
          <p:spPr>
            <a:xfrm>
              <a:off x="192" y="0"/>
              <a:ext cx="0" cy="576"/>
            </a:xfrm>
            <a:prstGeom prst="line">
              <a:avLst/>
            </a:prstGeom>
            <a:ln w="28575" cap="flat" cmpd="sng">
              <a:solidFill>
                <a:schemeClr val="folHlink"/>
              </a:solidFill>
              <a:prstDash val="solid"/>
              <a:headEnd type="stealth" w="med" len="med"/>
              <a:tailEnd type="none" w="med" len="med"/>
            </a:ln>
          </p:spPr>
        </p:sp>
        <p:sp>
          <p:nvSpPr>
            <p:cNvPr id="63577" name="Text Box 24"/>
            <p:cNvSpPr txBox="1"/>
            <p:nvPr/>
          </p:nvSpPr>
          <p:spPr>
            <a:xfrm>
              <a:off x="0" y="119"/>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9</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3499" name="Line 25"/>
          <p:cNvSpPr/>
          <p:nvPr/>
        </p:nvSpPr>
        <p:spPr>
          <a:xfrm flipV="1">
            <a:off x="228600" y="3429000"/>
            <a:ext cx="0" cy="3200400"/>
          </a:xfrm>
          <a:prstGeom prst="line">
            <a:avLst/>
          </a:prstGeom>
          <a:ln w="28575" cap="flat" cmpd="sng">
            <a:solidFill>
              <a:schemeClr val="folHlink"/>
            </a:solidFill>
            <a:prstDash val="solid"/>
            <a:headEnd type="none" w="med" len="med"/>
            <a:tailEnd type="none" w="med" len="med"/>
          </a:ln>
        </p:spPr>
      </p:sp>
      <p:sp>
        <p:nvSpPr>
          <p:cNvPr id="63500" name="Line 26"/>
          <p:cNvSpPr/>
          <p:nvPr/>
        </p:nvSpPr>
        <p:spPr>
          <a:xfrm>
            <a:off x="228600" y="3429000"/>
            <a:ext cx="609600" cy="0"/>
          </a:xfrm>
          <a:prstGeom prst="line">
            <a:avLst/>
          </a:prstGeom>
          <a:ln w="28575" cap="flat" cmpd="sng">
            <a:solidFill>
              <a:schemeClr val="folHlink"/>
            </a:solidFill>
            <a:prstDash val="solid"/>
            <a:headEnd type="none" w="med" len="med"/>
            <a:tailEnd type="none" w="med" len="med"/>
          </a:ln>
        </p:spPr>
      </p:sp>
      <p:grpSp>
        <p:nvGrpSpPr>
          <p:cNvPr id="63501" name="Group 27"/>
          <p:cNvGrpSpPr/>
          <p:nvPr/>
        </p:nvGrpSpPr>
        <p:grpSpPr>
          <a:xfrm>
            <a:off x="7772400" y="4724400"/>
            <a:ext cx="304800" cy="1905000"/>
            <a:chOff x="0" y="0"/>
            <a:chExt cx="192" cy="1200"/>
          </a:xfrm>
        </p:grpSpPr>
        <p:sp>
          <p:nvSpPr>
            <p:cNvPr id="63574" name="Line 28"/>
            <p:cNvSpPr/>
            <p:nvPr/>
          </p:nvSpPr>
          <p:spPr>
            <a:xfrm>
              <a:off x="192" y="0"/>
              <a:ext cx="0" cy="1200"/>
            </a:xfrm>
            <a:prstGeom prst="line">
              <a:avLst/>
            </a:prstGeom>
            <a:ln w="28575" cap="flat" cmpd="sng">
              <a:solidFill>
                <a:schemeClr val="folHlink"/>
              </a:solidFill>
              <a:prstDash val="solid"/>
              <a:headEnd type="none" w="med" len="med"/>
              <a:tailEnd type="none" w="med" len="med"/>
            </a:ln>
          </p:spPr>
        </p:sp>
        <p:sp>
          <p:nvSpPr>
            <p:cNvPr id="63575" name="Line 29"/>
            <p:cNvSpPr/>
            <p:nvPr/>
          </p:nvSpPr>
          <p:spPr>
            <a:xfrm flipH="1">
              <a:off x="0" y="0"/>
              <a:ext cx="192" cy="0"/>
            </a:xfrm>
            <a:prstGeom prst="line">
              <a:avLst/>
            </a:prstGeom>
            <a:ln w="28575" cap="flat" cmpd="sng">
              <a:solidFill>
                <a:schemeClr val="folHlink"/>
              </a:solidFill>
              <a:prstDash val="solid"/>
              <a:headEnd type="none" w="med" len="med"/>
              <a:tailEnd type="stealth" w="med" len="med"/>
            </a:ln>
          </p:spPr>
        </p:sp>
      </p:grpSp>
      <p:grpSp>
        <p:nvGrpSpPr>
          <p:cNvPr id="63502" name="Group 30"/>
          <p:cNvGrpSpPr/>
          <p:nvPr/>
        </p:nvGrpSpPr>
        <p:grpSpPr>
          <a:xfrm>
            <a:off x="228600" y="6118225"/>
            <a:ext cx="7848600" cy="519113"/>
            <a:chOff x="0" y="0"/>
            <a:chExt cx="4944" cy="327"/>
          </a:xfrm>
        </p:grpSpPr>
        <p:sp>
          <p:nvSpPr>
            <p:cNvPr id="63571" name="Line 31"/>
            <p:cNvSpPr/>
            <p:nvPr/>
          </p:nvSpPr>
          <p:spPr>
            <a:xfrm flipH="1">
              <a:off x="2352" y="322"/>
              <a:ext cx="2592" cy="0"/>
            </a:xfrm>
            <a:prstGeom prst="line">
              <a:avLst/>
            </a:prstGeom>
            <a:ln w="28575" cap="flat" cmpd="sng">
              <a:solidFill>
                <a:schemeClr val="folHlink"/>
              </a:solidFill>
              <a:prstDash val="solid"/>
              <a:headEnd type="none" w="med" len="med"/>
              <a:tailEnd type="none" w="med" len="med"/>
            </a:ln>
          </p:spPr>
        </p:sp>
        <p:sp>
          <p:nvSpPr>
            <p:cNvPr id="63572" name="Line 32"/>
            <p:cNvSpPr/>
            <p:nvPr/>
          </p:nvSpPr>
          <p:spPr>
            <a:xfrm flipH="1">
              <a:off x="0" y="322"/>
              <a:ext cx="2400" cy="0"/>
            </a:xfrm>
            <a:prstGeom prst="line">
              <a:avLst/>
            </a:prstGeom>
            <a:ln w="28575" cap="flat" cmpd="sng">
              <a:solidFill>
                <a:schemeClr val="folHlink"/>
              </a:solidFill>
              <a:prstDash val="solid"/>
              <a:headEnd type="none" w="med" len="med"/>
              <a:tailEnd type="none" w="med" len="med"/>
            </a:ln>
          </p:spPr>
        </p:sp>
        <p:sp>
          <p:nvSpPr>
            <p:cNvPr id="63573" name="Text Box 33"/>
            <p:cNvSpPr txBox="1"/>
            <p:nvPr/>
          </p:nvSpPr>
          <p:spPr>
            <a:xfrm>
              <a:off x="3036"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8</a:t>
              </a:r>
              <a:endParaRPr lang="en-US" altLang="zh-CN" sz="2800" b="1" dirty="0">
                <a:solidFill>
                  <a:srgbClr val="0000FF"/>
                </a:solidFill>
                <a:latin typeface="Times New Roman" panose="02020603050405020304" pitchFamily="18" charset="0"/>
                <a:ea typeface="宋体" panose="02010600030101010101" pitchFamily="2" charset="-122"/>
              </a:endParaRPr>
            </a:p>
          </p:txBody>
        </p:sp>
      </p:grpSp>
      <p:sp>
        <p:nvSpPr>
          <p:cNvPr id="63503" name="Text Box 34"/>
          <p:cNvSpPr txBox="1"/>
          <p:nvPr/>
        </p:nvSpPr>
        <p:spPr>
          <a:xfrm>
            <a:off x="985838" y="1066800"/>
            <a:ext cx="4805362" cy="579438"/>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以</a:t>
            </a:r>
            <a:r>
              <a:rPr lang="zh-CN" altLang="en-US" sz="3200" b="1" dirty="0">
                <a:solidFill>
                  <a:srgbClr val="0000FF"/>
                </a:solidFill>
                <a:latin typeface="宋体" panose="02010600030101010101" pitchFamily="2" charset="-122"/>
                <a:ea typeface="宋体" panose="02010600030101010101" pitchFamily="2" charset="-122"/>
              </a:rPr>
              <a:t>存数</a:t>
            </a:r>
            <a:r>
              <a:rPr lang="zh-CN" altLang="en-US" sz="3200" b="1" dirty="0">
                <a:latin typeface="宋体" panose="02010600030101010101" pitchFamily="2" charset="-122"/>
                <a:ea typeface="宋体" panose="02010600030101010101" pitchFamily="2" charset="-122"/>
              </a:rPr>
              <a:t>指令为例</a:t>
            </a:r>
            <a:endParaRPr lang="zh-CN" altLang="en-US" sz="3200" b="1" dirty="0">
              <a:latin typeface="宋体" panose="02010600030101010101" pitchFamily="2" charset="-122"/>
              <a:ea typeface="宋体" panose="02010600030101010101" pitchFamily="2" charset="-122"/>
            </a:endParaRPr>
          </a:p>
        </p:txBody>
      </p:sp>
      <p:grpSp>
        <p:nvGrpSpPr>
          <p:cNvPr id="63504" name="Group 35"/>
          <p:cNvGrpSpPr/>
          <p:nvPr/>
        </p:nvGrpSpPr>
        <p:grpSpPr>
          <a:xfrm>
            <a:off x="7772400" y="5029200"/>
            <a:ext cx="76200" cy="685800"/>
            <a:chOff x="0" y="0"/>
            <a:chExt cx="48" cy="432"/>
          </a:xfrm>
        </p:grpSpPr>
        <p:sp>
          <p:nvSpPr>
            <p:cNvPr id="63569" name="Line 36"/>
            <p:cNvSpPr/>
            <p:nvPr/>
          </p:nvSpPr>
          <p:spPr>
            <a:xfrm>
              <a:off x="48" y="0"/>
              <a:ext cx="0" cy="432"/>
            </a:xfrm>
            <a:prstGeom prst="line">
              <a:avLst/>
            </a:prstGeom>
            <a:ln w="28575" cap="flat" cmpd="sng">
              <a:solidFill>
                <a:schemeClr val="folHlink"/>
              </a:solidFill>
              <a:prstDash val="solid"/>
              <a:headEnd type="none" w="med" len="med"/>
              <a:tailEnd type="none" w="med" len="med"/>
            </a:ln>
          </p:spPr>
        </p:sp>
        <p:sp>
          <p:nvSpPr>
            <p:cNvPr id="63570" name="Line 37"/>
            <p:cNvSpPr/>
            <p:nvPr/>
          </p:nvSpPr>
          <p:spPr>
            <a:xfrm>
              <a:off x="0" y="0"/>
              <a:ext cx="48" cy="0"/>
            </a:xfrm>
            <a:prstGeom prst="line">
              <a:avLst/>
            </a:prstGeom>
            <a:ln w="28575" cap="flat" cmpd="sng">
              <a:solidFill>
                <a:schemeClr val="folHlink"/>
              </a:solidFill>
              <a:prstDash val="solid"/>
              <a:headEnd type="none" w="med" len="med"/>
              <a:tailEnd type="none" w="med" len="med"/>
            </a:ln>
          </p:spPr>
        </p:sp>
      </p:grpSp>
      <p:grpSp>
        <p:nvGrpSpPr>
          <p:cNvPr id="63505" name="Group 38"/>
          <p:cNvGrpSpPr/>
          <p:nvPr/>
        </p:nvGrpSpPr>
        <p:grpSpPr>
          <a:xfrm>
            <a:off x="3690938" y="5218113"/>
            <a:ext cx="4157662" cy="519112"/>
            <a:chOff x="0" y="0"/>
            <a:chExt cx="2619" cy="327"/>
          </a:xfrm>
        </p:grpSpPr>
        <p:sp>
          <p:nvSpPr>
            <p:cNvPr id="63567" name="Text Box 39"/>
            <p:cNvSpPr txBox="1"/>
            <p:nvPr/>
          </p:nvSpPr>
          <p:spPr>
            <a:xfrm>
              <a:off x="843" y="0"/>
              <a:ext cx="228" cy="327"/>
            </a:xfrm>
            <a:prstGeom prst="rect">
              <a:avLst/>
            </a:prstGeom>
            <a:noFill/>
            <a:ln w="9525">
              <a:noFill/>
            </a:ln>
          </p:spPr>
          <p:txBody>
            <a:bodyPr wrap="none">
              <a:spAutoFit/>
            </a:bodyPr>
            <a:p>
              <a:pPr algn="ctr" eaLnBrk="1" hangingPunct="1">
                <a:spcBef>
                  <a:spcPct val="20000"/>
                </a:spcBef>
              </a:pPr>
              <a:r>
                <a:rPr lang="en-US" altLang="zh-CN" sz="2800" b="1" dirty="0">
                  <a:solidFill>
                    <a:srgbClr val="0000FF"/>
                  </a:solidFill>
                  <a:latin typeface="Times New Roman" panose="02020603050405020304" pitchFamily="18" charset="0"/>
                  <a:ea typeface="宋体" panose="02010600030101010101" pitchFamily="2" charset="-122"/>
                </a:rPr>
                <a:t>4</a:t>
              </a:r>
              <a:endParaRPr lang="en-US" altLang="zh-CN" sz="2800" b="1" dirty="0">
                <a:solidFill>
                  <a:srgbClr val="0000FF"/>
                </a:solidFill>
                <a:latin typeface="Times New Roman" panose="02020603050405020304" pitchFamily="18" charset="0"/>
                <a:ea typeface="宋体" panose="02010600030101010101" pitchFamily="2" charset="-122"/>
              </a:endParaRPr>
            </a:p>
          </p:txBody>
        </p:sp>
        <p:sp>
          <p:nvSpPr>
            <p:cNvPr id="63568" name="Freeform 40"/>
            <p:cNvSpPr/>
            <p:nvPr/>
          </p:nvSpPr>
          <p:spPr>
            <a:xfrm>
              <a:off x="0" y="310"/>
              <a:ext cx="2619" cy="3"/>
            </a:xfrm>
            <a:custGeom>
              <a:avLst/>
              <a:gdLst>
                <a:gd name="txL" fmla="*/ 0 w 2619"/>
                <a:gd name="txT" fmla="*/ 0 h 3"/>
                <a:gd name="txR" fmla="*/ 2619 w 2619"/>
                <a:gd name="txB" fmla="*/ 3 h 3"/>
              </a:gdLst>
              <a:ahLst/>
              <a:cxnLst>
                <a:cxn ang="0">
                  <a:pos x="2619" y="3"/>
                </a:cxn>
                <a:cxn ang="0">
                  <a:pos x="0" y="0"/>
                </a:cxn>
              </a:cxnLst>
              <a:rect l="txL" t="txT" r="txR" b="txB"/>
              <a:pathLst>
                <a:path w="2619" h="3">
                  <a:moveTo>
                    <a:pt x="2619" y="3"/>
                  </a:moveTo>
                  <a:lnTo>
                    <a:pt x="0" y="0"/>
                  </a:lnTo>
                </a:path>
              </a:pathLst>
            </a:custGeom>
            <a:noFill/>
            <a:ln w="28575" cap="flat" cmpd="sng">
              <a:solidFill>
                <a:schemeClr val="folHlink">
                  <a:alpha val="100000"/>
                </a:schemeClr>
              </a:solidFill>
              <a:prstDash val="solid"/>
              <a:miter lim="800000"/>
              <a:headEnd type="none" w="med" len="med"/>
              <a:tailEnd type="none" w="med" len="med"/>
            </a:ln>
          </p:spPr>
          <p:txBody>
            <a:bodyPr/>
            <a:p>
              <a:endParaRPr lang="zh-CN" altLang="en-US"/>
            </a:p>
          </p:txBody>
        </p:sp>
      </p:grpSp>
      <p:sp>
        <p:nvSpPr>
          <p:cNvPr id="63506" name="Rectangle 42"/>
          <p:cNvSpPr/>
          <p:nvPr/>
        </p:nvSpPr>
        <p:spPr>
          <a:xfrm>
            <a:off x="3205163" y="5410200"/>
            <a:ext cx="909637" cy="68897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07" name="Line 43"/>
          <p:cNvSpPr/>
          <p:nvPr/>
        </p:nvSpPr>
        <p:spPr>
          <a:xfrm>
            <a:off x="3429000" y="3124200"/>
            <a:ext cx="0" cy="304800"/>
          </a:xfrm>
          <a:prstGeom prst="line">
            <a:avLst/>
          </a:prstGeom>
          <a:ln w="28575" cap="flat" cmpd="sng">
            <a:solidFill>
              <a:schemeClr val="folHlink"/>
            </a:solidFill>
            <a:prstDash val="solid"/>
            <a:headEnd type="none" w="med" len="med"/>
            <a:tailEnd type="stealth" w="med" len="med"/>
          </a:ln>
        </p:spPr>
      </p:sp>
      <p:sp>
        <p:nvSpPr>
          <p:cNvPr id="63508" name="Line 44"/>
          <p:cNvSpPr/>
          <p:nvPr/>
        </p:nvSpPr>
        <p:spPr>
          <a:xfrm flipV="1">
            <a:off x="4267200" y="3733800"/>
            <a:ext cx="0" cy="152400"/>
          </a:xfrm>
          <a:prstGeom prst="line">
            <a:avLst/>
          </a:prstGeom>
          <a:ln w="28575" cap="flat" cmpd="sng">
            <a:solidFill>
              <a:schemeClr val="folHlink"/>
            </a:solidFill>
            <a:prstDash val="solid"/>
            <a:headEnd type="none" w="med" len="med"/>
            <a:tailEnd type="none" w="med" len="med"/>
          </a:ln>
        </p:spPr>
      </p:sp>
      <p:grpSp>
        <p:nvGrpSpPr>
          <p:cNvPr id="63509" name="Group 45"/>
          <p:cNvGrpSpPr/>
          <p:nvPr/>
        </p:nvGrpSpPr>
        <p:grpSpPr>
          <a:xfrm>
            <a:off x="3706813" y="4114800"/>
            <a:ext cx="152400" cy="1600200"/>
            <a:chOff x="0" y="0"/>
            <a:chExt cx="96" cy="1008"/>
          </a:xfrm>
        </p:grpSpPr>
        <p:sp>
          <p:nvSpPr>
            <p:cNvPr id="63565" name="Line 46"/>
            <p:cNvSpPr/>
            <p:nvPr/>
          </p:nvSpPr>
          <p:spPr>
            <a:xfrm>
              <a:off x="0" y="0"/>
              <a:ext cx="96" cy="0"/>
            </a:xfrm>
            <a:prstGeom prst="line">
              <a:avLst/>
            </a:prstGeom>
            <a:ln w="28575" cap="flat" cmpd="sng">
              <a:solidFill>
                <a:schemeClr val="folHlink"/>
              </a:solidFill>
              <a:prstDash val="solid"/>
              <a:headEnd type="none" w="med" len="med"/>
              <a:tailEnd type="stealth" w="med" len="med"/>
            </a:ln>
          </p:spPr>
        </p:sp>
        <p:sp>
          <p:nvSpPr>
            <p:cNvPr id="63566" name="Line 47"/>
            <p:cNvSpPr/>
            <p:nvPr/>
          </p:nvSpPr>
          <p:spPr>
            <a:xfrm flipV="1">
              <a:off x="0" y="0"/>
              <a:ext cx="0" cy="1008"/>
            </a:xfrm>
            <a:prstGeom prst="line">
              <a:avLst/>
            </a:prstGeom>
            <a:ln w="28575" cap="flat" cmpd="sng">
              <a:solidFill>
                <a:schemeClr val="folHlink"/>
              </a:solidFill>
              <a:prstDash val="solid"/>
              <a:headEnd type="none" w="med" len="med"/>
              <a:tailEnd type="none" w="med" len="med"/>
            </a:ln>
          </p:spPr>
        </p:sp>
      </p:grpSp>
      <p:sp>
        <p:nvSpPr>
          <p:cNvPr id="63510" name="Text Box 48"/>
          <p:cNvSpPr txBox="1"/>
          <p:nvPr/>
        </p:nvSpPr>
        <p:spPr>
          <a:xfrm>
            <a:off x="381000" y="409575"/>
            <a:ext cx="6629400"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4</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主机完成一条指令的过程</a:t>
            </a:r>
            <a:endParaRPr lang="zh-CN" altLang="en-US" sz="3600" b="1" dirty="0">
              <a:latin typeface="宋体" panose="02010600030101010101" pitchFamily="2" charset="-122"/>
              <a:ea typeface="宋体" panose="02010600030101010101" pitchFamily="2" charset="-122"/>
            </a:endParaRPr>
          </a:p>
        </p:txBody>
      </p:sp>
      <p:sp>
        <p:nvSpPr>
          <p:cNvPr id="63511" name="Rectangle 51"/>
          <p:cNvSpPr/>
          <p:nvPr/>
        </p:nvSpPr>
        <p:spPr>
          <a:xfrm>
            <a:off x="2978150" y="3565525"/>
            <a:ext cx="908050" cy="365125"/>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CU</a:t>
            </a:r>
            <a:endParaRPr lang="en-US" altLang="zh-CN" sz="2400" b="1" dirty="0">
              <a:latin typeface="宋体" panose="02010600030101010101" pitchFamily="2" charset="-122"/>
              <a:ea typeface="宋体" panose="02010600030101010101" pitchFamily="2" charset="-122"/>
            </a:endParaRPr>
          </a:p>
        </p:txBody>
      </p:sp>
      <p:sp>
        <p:nvSpPr>
          <p:cNvPr id="63512" name="Rectangle 52"/>
          <p:cNvSpPr/>
          <p:nvPr/>
        </p:nvSpPr>
        <p:spPr>
          <a:xfrm>
            <a:off x="2886075" y="4184650"/>
            <a:ext cx="939800" cy="365125"/>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控制</a:t>
            </a:r>
            <a:endParaRPr lang="zh-CN" altLang="en-US" sz="2400" b="1" dirty="0">
              <a:latin typeface="宋体" panose="02010600030101010101" pitchFamily="2" charset="-122"/>
              <a:ea typeface="宋体" panose="02010600030101010101" pitchFamily="2" charset="-122"/>
            </a:endParaRPr>
          </a:p>
        </p:txBody>
      </p:sp>
      <p:sp>
        <p:nvSpPr>
          <p:cNvPr id="63513" name="Rectangle 53"/>
          <p:cNvSpPr/>
          <p:nvPr/>
        </p:nvSpPr>
        <p:spPr>
          <a:xfrm>
            <a:off x="2886075" y="4833938"/>
            <a:ext cx="827088" cy="365125"/>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单元</a:t>
            </a:r>
            <a:endParaRPr lang="zh-CN" altLang="en-US" sz="2400" b="1" dirty="0">
              <a:latin typeface="宋体" panose="02010600030101010101" pitchFamily="2" charset="-122"/>
              <a:ea typeface="宋体" panose="02010600030101010101" pitchFamily="2" charset="-122"/>
            </a:endParaRPr>
          </a:p>
        </p:txBody>
      </p:sp>
      <p:grpSp>
        <p:nvGrpSpPr>
          <p:cNvPr id="63514" name="Group 52"/>
          <p:cNvGrpSpPr/>
          <p:nvPr/>
        </p:nvGrpSpPr>
        <p:grpSpPr>
          <a:xfrm>
            <a:off x="5486400" y="1905000"/>
            <a:ext cx="2514600" cy="4495800"/>
            <a:chOff x="0" y="0"/>
            <a:chExt cx="1584" cy="2832"/>
          </a:xfrm>
        </p:grpSpPr>
        <p:sp>
          <p:nvSpPr>
            <p:cNvPr id="63553" name="Rectangle 56"/>
            <p:cNvSpPr/>
            <p:nvPr/>
          </p:nvSpPr>
          <p:spPr>
            <a:xfrm>
              <a:off x="0" y="0"/>
              <a:ext cx="1584" cy="2832"/>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63554" name="Group 54"/>
            <p:cNvGrpSpPr/>
            <p:nvPr/>
          </p:nvGrpSpPr>
          <p:grpSpPr>
            <a:xfrm>
              <a:off x="192" y="2467"/>
              <a:ext cx="1216" cy="365"/>
              <a:chOff x="0" y="0"/>
              <a:chExt cx="1216" cy="365"/>
            </a:xfrm>
          </p:grpSpPr>
          <p:sp>
            <p:nvSpPr>
              <p:cNvPr id="63563" name="Rectangle 58"/>
              <p:cNvSpPr/>
              <p:nvPr/>
            </p:nvSpPr>
            <p:spPr>
              <a:xfrm>
                <a:off x="0" y="0"/>
                <a:ext cx="1200" cy="36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64" name="Rectangle 59"/>
              <p:cNvSpPr/>
              <p:nvPr/>
            </p:nvSpPr>
            <p:spPr>
              <a:xfrm>
                <a:off x="149" y="19"/>
                <a:ext cx="1067" cy="269"/>
              </a:xfrm>
              <a:prstGeom prst="rect">
                <a:avLst/>
              </a:prstGeom>
              <a:noFill/>
              <a:ln w="9525">
                <a:noFill/>
              </a:ln>
            </p:spPr>
            <p:txBody>
              <a:bodyPr lIns="0" tIns="0" rIns="0" bIns="0">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主存储器</a:t>
                </a:r>
                <a:endParaRPr lang="zh-CN" altLang="en-US" sz="2800" b="1" dirty="0">
                  <a:latin typeface="宋体" panose="02010600030101010101" pitchFamily="2" charset="-122"/>
                  <a:ea typeface="宋体" panose="02010600030101010101" pitchFamily="2" charset="-122"/>
                </a:endParaRPr>
              </a:p>
            </p:txBody>
          </p:sp>
        </p:grpSp>
        <p:grpSp>
          <p:nvGrpSpPr>
            <p:cNvPr id="63555" name="Group 57"/>
            <p:cNvGrpSpPr/>
            <p:nvPr/>
          </p:nvGrpSpPr>
          <p:grpSpPr>
            <a:xfrm>
              <a:off x="96" y="1632"/>
              <a:ext cx="1376" cy="576"/>
              <a:chOff x="0" y="0"/>
              <a:chExt cx="1376" cy="576"/>
            </a:xfrm>
          </p:grpSpPr>
          <p:sp>
            <p:nvSpPr>
              <p:cNvPr id="63559" name="Rectangle 61"/>
              <p:cNvSpPr/>
              <p:nvPr/>
            </p:nvSpPr>
            <p:spPr>
              <a:xfrm>
                <a:off x="714" y="0"/>
                <a:ext cx="630" cy="576"/>
              </a:xfrm>
              <a:prstGeom prst="rect">
                <a:avLst/>
              </a:prstGeom>
              <a:noFill/>
              <a:ln w="28575"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60" name="Rectangle 62"/>
              <p:cNvSpPr/>
              <p:nvPr/>
            </p:nvSpPr>
            <p:spPr>
              <a:xfrm>
                <a:off x="802" y="153"/>
                <a:ext cx="574" cy="230"/>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MDR</a:t>
                </a:r>
                <a:endParaRPr lang="en-US" altLang="zh-CN" sz="2400" b="1" dirty="0">
                  <a:latin typeface="宋体" panose="02010600030101010101" pitchFamily="2" charset="-122"/>
                  <a:ea typeface="宋体" panose="02010600030101010101" pitchFamily="2" charset="-122"/>
                </a:endParaRPr>
              </a:p>
            </p:txBody>
          </p:sp>
          <p:sp>
            <p:nvSpPr>
              <p:cNvPr id="63561" name="Rectangle 63"/>
              <p:cNvSpPr/>
              <p:nvPr/>
            </p:nvSpPr>
            <p:spPr>
              <a:xfrm>
                <a:off x="0" y="0"/>
                <a:ext cx="624" cy="576"/>
              </a:xfrm>
              <a:prstGeom prst="rect">
                <a:avLst/>
              </a:prstGeom>
              <a:noFill/>
              <a:ln w="28575"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62" name="Rectangle 64"/>
              <p:cNvSpPr/>
              <p:nvPr/>
            </p:nvSpPr>
            <p:spPr>
              <a:xfrm>
                <a:off x="79" y="153"/>
                <a:ext cx="628" cy="230"/>
              </a:xfrm>
              <a:prstGeom prst="rect">
                <a:avLst/>
              </a:prstGeom>
              <a:noFill/>
              <a:ln w="9525">
                <a:noFill/>
              </a:ln>
            </p:spPr>
            <p:txBody>
              <a:bodyPr lIns="0" tIns="0" rIns="0" bIns="0">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MAR</a:t>
                </a:r>
                <a:endParaRPr lang="en-US" altLang="zh-CN" sz="2400" b="1" dirty="0">
                  <a:latin typeface="宋体" panose="02010600030101010101" pitchFamily="2" charset="-122"/>
                  <a:ea typeface="宋体" panose="02010600030101010101" pitchFamily="2" charset="-122"/>
                </a:endParaRPr>
              </a:p>
            </p:txBody>
          </p:sp>
        </p:grpSp>
        <p:grpSp>
          <p:nvGrpSpPr>
            <p:cNvPr id="63556" name="Group 62"/>
            <p:cNvGrpSpPr/>
            <p:nvPr/>
          </p:nvGrpSpPr>
          <p:grpSpPr>
            <a:xfrm>
              <a:off x="96" y="144"/>
              <a:ext cx="1392" cy="912"/>
              <a:chOff x="0" y="0"/>
              <a:chExt cx="1392" cy="912"/>
            </a:xfrm>
          </p:grpSpPr>
          <p:sp>
            <p:nvSpPr>
              <p:cNvPr id="63557" name="Rectangle 66"/>
              <p:cNvSpPr/>
              <p:nvPr/>
            </p:nvSpPr>
            <p:spPr>
              <a:xfrm>
                <a:off x="0" y="0"/>
                <a:ext cx="1392" cy="912"/>
              </a:xfrm>
              <a:prstGeom prst="rect">
                <a:avLst/>
              </a:prstGeom>
              <a:solidFill>
                <a:srgbClr val="CCECFF"/>
              </a:solidFill>
              <a:ln w="28575"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58" name="Text Box 67"/>
              <p:cNvSpPr txBox="1"/>
              <p:nvPr/>
            </p:nvSpPr>
            <p:spPr>
              <a:xfrm>
                <a:off x="268" y="258"/>
                <a:ext cx="884" cy="365"/>
              </a:xfrm>
              <a:prstGeom prst="rect">
                <a:avLst/>
              </a:prstGeom>
              <a:noFill/>
              <a:ln w="9525">
                <a:noFill/>
              </a:ln>
            </p:spPr>
            <p:txBody>
              <a:bodyPr wrap="none">
                <a:spAutoFit/>
              </a:bodyPr>
              <a:p>
                <a:pPr algn="ctr" eaLnBrk="1" hangingPunct="1">
                  <a:spcBef>
                    <a:spcPct val="20000"/>
                  </a:spcBef>
                </a:pPr>
                <a:r>
                  <a:rPr lang="zh-CN" altLang="en-US" sz="3200" b="1" dirty="0">
                    <a:latin typeface="宋体" panose="02010600030101010101" pitchFamily="2" charset="-122"/>
                    <a:ea typeface="宋体" panose="02010600030101010101" pitchFamily="2" charset="-122"/>
                  </a:rPr>
                  <a:t>存储体</a:t>
                </a:r>
                <a:endParaRPr lang="zh-CN" altLang="en-US" sz="3200" b="1" dirty="0">
                  <a:latin typeface="宋体" panose="02010600030101010101" pitchFamily="2" charset="-122"/>
                  <a:ea typeface="宋体" panose="02010600030101010101" pitchFamily="2" charset="-122"/>
                </a:endParaRPr>
              </a:p>
            </p:txBody>
          </p:sp>
        </p:grpSp>
      </p:grpSp>
      <p:grpSp>
        <p:nvGrpSpPr>
          <p:cNvPr id="63515" name="Group 65"/>
          <p:cNvGrpSpPr/>
          <p:nvPr/>
        </p:nvGrpSpPr>
        <p:grpSpPr>
          <a:xfrm>
            <a:off x="8305800" y="1905000"/>
            <a:ext cx="617538" cy="4495800"/>
            <a:chOff x="0" y="0"/>
            <a:chExt cx="389" cy="2832"/>
          </a:xfrm>
        </p:grpSpPr>
        <p:grpSp>
          <p:nvGrpSpPr>
            <p:cNvPr id="63549" name="Group 66"/>
            <p:cNvGrpSpPr/>
            <p:nvPr/>
          </p:nvGrpSpPr>
          <p:grpSpPr>
            <a:xfrm>
              <a:off x="0" y="0"/>
              <a:ext cx="389" cy="2832"/>
              <a:chOff x="0" y="0"/>
              <a:chExt cx="389" cy="2832"/>
            </a:xfrm>
          </p:grpSpPr>
          <p:sp>
            <p:nvSpPr>
              <p:cNvPr id="63551" name="Rectangle 103"/>
              <p:cNvSpPr/>
              <p:nvPr/>
            </p:nvSpPr>
            <p:spPr>
              <a:xfrm>
                <a:off x="0" y="0"/>
                <a:ext cx="389" cy="2832"/>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52" name="Rectangle 104"/>
              <p:cNvSpPr/>
              <p:nvPr/>
            </p:nvSpPr>
            <p:spPr>
              <a:xfrm>
                <a:off x="92" y="1141"/>
                <a:ext cx="243" cy="686"/>
              </a:xfrm>
              <a:prstGeom prst="rect">
                <a:avLst/>
              </a:prstGeom>
              <a:noFill/>
              <a:ln w="9525">
                <a:noFill/>
              </a:ln>
            </p:spPr>
            <p:txBody>
              <a:bodyPr wrap="none" lIns="0" tIns="0" rIns="0" bIns="0">
                <a:spAutoFit/>
              </a:bodyPr>
              <a:p>
                <a:pPr algn="ctr" eaLnBrk="1" hangingPunct="1">
                  <a:spcBef>
                    <a:spcPct val="20000"/>
                  </a:spcBef>
                </a:pPr>
                <a:r>
                  <a:rPr lang="en-US" altLang="zh-CN" sz="2100" b="1" dirty="0">
                    <a:latin typeface="Times New Roman" panose="02020603050405020304" pitchFamily="18" charset="0"/>
                    <a:ea typeface="宋体" panose="02010600030101010101" pitchFamily="2" charset="-122"/>
                  </a:rPr>
                  <a:t>I/O</a:t>
                </a:r>
                <a:endParaRPr lang="en-US" altLang="zh-CN" sz="2100" b="1" dirty="0">
                  <a:latin typeface="Times New Roman" panose="02020603050405020304" pitchFamily="18" charset="0"/>
                  <a:ea typeface="宋体" panose="02010600030101010101" pitchFamily="2" charset="-122"/>
                </a:endParaRPr>
              </a:p>
              <a:p>
                <a:pPr algn="ctr" eaLnBrk="1" hangingPunct="1">
                  <a:spcBef>
                    <a:spcPct val="20000"/>
                  </a:spcBef>
                </a:pPr>
                <a:r>
                  <a:rPr lang="zh-CN" altLang="en-US" sz="2100" b="1" dirty="0">
                    <a:latin typeface="Times New Roman" panose="02020603050405020304" pitchFamily="18" charset="0"/>
                    <a:ea typeface="宋体" panose="02010600030101010101" pitchFamily="2" charset="-122"/>
                  </a:rPr>
                  <a:t>设</a:t>
                </a:r>
                <a:endParaRPr lang="zh-CN" altLang="en-US" sz="2100" b="1" dirty="0">
                  <a:latin typeface="Times New Roman" panose="02020603050405020304" pitchFamily="18" charset="0"/>
                  <a:ea typeface="宋体" panose="02010600030101010101" pitchFamily="2" charset="-122"/>
                </a:endParaRPr>
              </a:p>
              <a:p>
                <a:pPr algn="ctr" eaLnBrk="1" hangingPunct="1">
                  <a:spcBef>
                    <a:spcPct val="20000"/>
                  </a:spcBef>
                </a:pPr>
                <a:r>
                  <a:rPr lang="zh-CN" altLang="en-US" sz="2100" b="1" dirty="0">
                    <a:latin typeface="Times New Roman" panose="02020603050405020304" pitchFamily="18" charset="0"/>
                    <a:ea typeface="宋体" panose="02010600030101010101" pitchFamily="2" charset="-122"/>
                  </a:rPr>
                  <a:t>备</a:t>
                </a:r>
                <a:endParaRPr lang="zh-CN" altLang="en-US" sz="4000" b="1" dirty="0">
                  <a:latin typeface="宋体" panose="02010600030101010101" pitchFamily="2" charset="-122"/>
                  <a:ea typeface="宋体" panose="02010600030101010101" pitchFamily="2" charset="-122"/>
                </a:endParaRPr>
              </a:p>
            </p:txBody>
          </p:sp>
        </p:grpSp>
        <p:sp>
          <p:nvSpPr>
            <p:cNvPr id="63550" name="Rectangle 105"/>
            <p:cNvSpPr/>
            <p:nvPr/>
          </p:nvSpPr>
          <p:spPr>
            <a:xfrm>
              <a:off x="0" y="0"/>
              <a:ext cx="384" cy="2832"/>
            </a:xfrm>
            <a:prstGeom prst="rect">
              <a:avLst/>
            </a:prstGeom>
            <a:noFill/>
            <a:ln w="38100" cap="flat" cmpd="sng">
              <a:solidFill>
                <a:srgbClr val="002060"/>
              </a:solidFill>
              <a:prstDash val="solid"/>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63516" name="Group 70"/>
          <p:cNvGrpSpPr/>
          <p:nvPr/>
        </p:nvGrpSpPr>
        <p:grpSpPr>
          <a:xfrm>
            <a:off x="463550" y="1905000"/>
            <a:ext cx="4565650" cy="4492625"/>
            <a:chOff x="0" y="0"/>
            <a:chExt cx="2876" cy="2830"/>
          </a:xfrm>
        </p:grpSpPr>
        <p:sp>
          <p:nvSpPr>
            <p:cNvPr id="63517" name="Rectangle 69"/>
            <p:cNvSpPr/>
            <p:nvPr/>
          </p:nvSpPr>
          <p:spPr>
            <a:xfrm>
              <a:off x="0" y="0"/>
              <a:ext cx="2828" cy="2830"/>
            </a:xfrm>
            <a:prstGeom prst="rect">
              <a:avLst/>
            </a:prstGeom>
            <a:noFill/>
            <a:ln w="38100"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18" name="Rectangle 70"/>
            <p:cNvSpPr/>
            <p:nvPr/>
          </p:nvSpPr>
          <p:spPr>
            <a:xfrm>
              <a:off x="1068" y="48"/>
              <a:ext cx="526" cy="307"/>
            </a:xfrm>
            <a:prstGeom prst="rect">
              <a:avLst/>
            </a:prstGeom>
            <a:noFill/>
            <a:ln w="9525">
              <a:noFill/>
            </a:ln>
          </p:spPr>
          <p:txBody>
            <a:bodyPr wrap="none" lIns="0" tIns="0" rIns="0" bIns="0">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CPU</a:t>
              </a:r>
              <a:endParaRPr lang="en-US" altLang="zh-CN" sz="3200" b="1" dirty="0">
                <a:latin typeface="宋体" panose="02010600030101010101" pitchFamily="2" charset="-122"/>
                <a:ea typeface="宋体" panose="02010600030101010101" pitchFamily="2" charset="-122"/>
              </a:endParaRPr>
            </a:p>
          </p:txBody>
        </p:sp>
        <p:grpSp>
          <p:nvGrpSpPr>
            <p:cNvPr id="63519" name="Group 73"/>
            <p:cNvGrpSpPr/>
            <p:nvPr/>
          </p:nvGrpSpPr>
          <p:grpSpPr>
            <a:xfrm>
              <a:off x="1388" y="384"/>
              <a:ext cx="1488" cy="2352"/>
              <a:chOff x="0" y="0"/>
              <a:chExt cx="1488" cy="2352"/>
            </a:xfrm>
          </p:grpSpPr>
          <p:grpSp>
            <p:nvGrpSpPr>
              <p:cNvPr id="63537" name="Group 74"/>
              <p:cNvGrpSpPr/>
              <p:nvPr/>
            </p:nvGrpSpPr>
            <p:grpSpPr>
              <a:xfrm>
                <a:off x="747" y="1396"/>
                <a:ext cx="741" cy="284"/>
                <a:chOff x="0" y="0"/>
                <a:chExt cx="741" cy="284"/>
              </a:xfrm>
            </p:grpSpPr>
            <p:sp>
              <p:nvSpPr>
                <p:cNvPr id="40011" name="Rectangle 73"/>
                <p:cNvSpPr>
                  <a:spLocks noChangeArrowheads="1"/>
                </p:cNvSpPr>
                <p:nvPr/>
              </p:nvSpPr>
              <p:spPr bwMode="auto">
                <a:xfrm>
                  <a:off x="0" y="0"/>
                  <a:ext cx="438" cy="284"/>
                </a:xfrm>
                <a:prstGeom prst="rect">
                  <a:avLst/>
                </a:prstGeom>
                <a:solidFill>
                  <a:schemeClr val="accent2">
                    <a:lumMod val="20000"/>
                    <a:lumOff val="80000"/>
                  </a:schemeClr>
                </a:solidFill>
                <a:ln w="20701" cmpd="sng">
                  <a:solidFill>
                    <a:srgbClr val="002060"/>
                  </a:solidFill>
                  <a:miter lim="800000"/>
                </a:ln>
                <a:effectLst>
                  <a:outerShdw blurRad="50800" dist="38100" algn="l" rotWithShape="0">
                    <a:prstClr val="black">
                      <a:alpha val="40000"/>
                    </a:prstClr>
                  </a:outerShdw>
                </a:effectLst>
              </p:spPr>
              <p:txBody>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3548" name="Rectangle 74"/>
                <p:cNvSpPr/>
                <p:nvPr/>
              </p:nvSpPr>
              <p:spPr>
                <a:xfrm>
                  <a:off x="84" y="0"/>
                  <a:ext cx="657" cy="269"/>
                </a:xfrm>
                <a:prstGeom prst="rect">
                  <a:avLst/>
                </a:prstGeom>
                <a:noFill/>
                <a:ln w="9525">
                  <a:noFill/>
                </a:ln>
              </p:spPr>
              <p:txBody>
                <a:bodyPr lIns="0" tIns="0" rIns="0" bIns="0">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PC</a:t>
                  </a:r>
                  <a:endParaRPr lang="en-US" altLang="zh-CN" sz="2800" b="1" dirty="0">
                    <a:latin typeface="宋体" panose="02010600030101010101" pitchFamily="2" charset="-122"/>
                    <a:ea typeface="宋体" panose="02010600030101010101" pitchFamily="2" charset="-122"/>
                  </a:endParaRPr>
                </a:p>
              </p:txBody>
            </p:sp>
          </p:grpSp>
          <p:sp>
            <p:nvSpPr>
              <p:cNvPr id="63538" name="Rectangle 75"/>
              <p:cNvSpPr/>
              <p:nvPr/>
            </p:nvSpPr>
            <p:spPr>
              <a:xfrm>
                <a:off x="384" y="2026"/>
                <a:ext cx="816" cy="230"/>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控制器</a:t>
                </a:r>
                <a:endParaRPr lang="zh-CN" altLang="en-US" sz="2400" b="1" dirty="0">
                  <a:latin typeface="宋体" panose="02010600030101010101" pitchFamily="2" charset="-122"/>
                  <a:ea typeface="宋体" panose="02010600030101010101" pitchFamily="2" charset="-122"/>
                </a:endParaRPr>
              </a:p>
            </p:txBody>
          </p:sp>
          <p:sp>
            <p:nvSpPr>
              <p:cNvPr id="63539" name="Rectangle 76"/>
              <p:cNvSpPr/>
              <p:nvPr/>
            </p:nvSpPr>
            <p:spPr>
              <a:xfrm>
                <a:off x="98" y="576"/>
                <a:ext cx="478" cy="1300"/>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63540" name="Group 79"/>
              <p:cNvGrpSpPr/>
              <p:nvPr/>
            </p:nvGrpSpPr>
            <p:grpSpPr>
              <a:xfrm>
                <a:off x="747" y="869"/>
                <a:ext cx="693" cy="283"/>
                <a:chOff x="0" y="0"/>
                <a:chExt cx="693" cy="283"/>
              </a:xfrm>
            </p:grpSpPr>
            <p:sp>
              <p:nvSpPr>
                <p:cNvPr id="63545" name="Rectangle 78"/>
                <p:cNvSpPr/>
                <p:nvPr/>
              </p:nvSpPr>
              <p:spPr>
                <a:xfrm>
                  <a:off x="0" y="0"/>
                  <a:ext cx="438" cy="283"/>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46" name="Rectangle 79"/>
                <p:cNvSpPr/>
                <p:nvPr/>
              </p:nvSpPr>
              <p:spPr>
                <a:xfrm>
                  <a:off x="93" y="0"/>
                  <a:ext cx="600" cy="269"/>
                </a:xfrm>
                <a:prstGeom prst="rect">
                  <a:avLst/>
                </a:prstGeom>
                <a:noFill/>
                <a:ln w="9525">
                  <a:noFill/>
                </a:ln>
              </p:spPr>
              <p:txBody>
                <a:bodyPr lIns="0" tIns="0" rIns="0" bIns="0">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IR</a:t>
                  </a:r>
                  <a:endParaRPr lang="en-US" altLang="zh-CN" sz="2800" b="1" dirty="0">
                    <a:latin typeface="宋体" panose="02010600030101010101" pitchFamily="2" charset="-122"/>
                    <a:ea typeface="宋体" panose="02010600030101010101" pitchFamily="2" charset="-122"/>
                  </a:endParaRPr>
                </a:p>
              </p:txBody>
            </p:sp>
          </p:grpSp>
          <p:sp>
            <p:nvSpPr>
              <p:cNvPr id="63541" name="Rectangle 80"/>
              <p:cNvSpPr/>
              <p:nvPr/>
            </p:nvSpPr>
            <p:spPr>
              <a:xfrm>
                <a:off x="0" y="0"/>
                <a:ext cx="1296" cy="2352"/>
              </a:xfrm>
              <a:prstGeom prst="rect">
                <a:avLst/>
              </a:prstGeom>
              <a:noFill/>
              <a:ln w="28575" cap="flat" cmpd="sng">
                <a:solidFill>
                  <a:schemeClr val="folHlink"/>
                </a:solidFill>
                <a:prstDash val="lgDashDot"/>
                <a:miter/>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42" name="Line 81"/>
              <p:cNvSpPr/>
              <p:nvPr/>
            </p:nvSpPr>
            <p:spPr>
              <a:xfrm flipV="1">
                <a:off x="168" y="0"/>
                <a:ext cx="0" cy="576"/>
              </a:xfrm>
              <a:prstGeom prst="line">
                <a:avLst/>
              </a:prstGeom>
              <a:ln w="28575" cap="flat" cmpd="sng">
                <a:solidFill>
                  <a:schemeClr val="folHlink"/>
                </a:solidFill>
                <a:prstDash val="solid"/>
                <a:headEnd type="none" w="med" len="med"/>
                <a:tailEnd type="stealth" w="med" len="med"/>
              </a:ln>
            </p:spPr>
          </p:sp>
          <p:sp>
            <p:nvSpPr>
              <p:cNvPr id="63543" name="Line 82"/>
              <p:cNvSpPr/>
              <p:nvPr/>
            </p:nvSpPr>
            <p:spPr>
              <a:xfrm flipV="1">
                <a:off x="384" y="0"/>
                <a:ext cx="0" cy="576"/>
              </a:xfrm>
              <a:prstGeom prst="line">
                <a:avLst/>
              </a:prstGeom>
              <a:ln w="28575" cap="flat" cmpd="sng">
                <a:solidFill>
                  <a:schemeClr val="folHlink"/>
                </a:solidFill>
                <a:prstDash val="solid"/>
                <a:headEnd type="none" w="med" len="med"/>
                <a:tailEnd type="stealth" w="med" len="med"/>
              </a:ln>
            </p:spPr>
          </p:sp>
          <p:sp>
            <p:nvSpPr>
              <p:cNvPr id="63544" name="Text Box 83"/>
              <p:cNvSpPr txBox="1"/>
              <p:nvPr/>
            </p:nvSpPr>
            <p:spPr>
              <a:xfrm>
                <a:off x="134" y="170"/>
                <a:ext cx="308" cy="288"/>
              </a:xfrm>
              <a:prstGeom prst="rect">
                <a:avLst/>
              </a:prstGeom>
              <a:noFill/>
              <a:ln w="9525">
                <a:noFill/>
              </a:ln>
            </p:spPr>
            <p:txBody>
              <a:bodyPr wrap="none">
                <a:spAutoFit/>
              </a:bodyPr>
              <a:p>
                <a:pPr eaLnBrk="1" hangingPunct="1">
                  <a:spcBef>
                    <a:spcPct val="20000"/>
                  </a:spcBef>
                </a:pPr>
                <a:r>
                  <a:rPr lang="en-US" altLang="zh-CN" sz="2400" b="1" dirty="0">
                    <a:solidFill>
                      <a:schemeClr val="folHlink"/>
                    </a:solidFill>
                    <a:latin typeface="Times New Roman" panose="02020603050405020304" pitchFamily="18" charset="0"/>
                    <a:ea typeface="宋体" panose="02010600030101010101" pitchFamily="2" charset="-122"/>
                  </a:rPr>
                  <a:t>…</a:t>
                </a:r>
                <a:endParaRPr lang="en-US" altLang="zh-CN" sz="2400" b="1" dirty="0">
                  <a:solidFill>
                    <a:schemeClr val="folHlink"/>
                  </a:solidFill>
                  <a:latin typeface="宋体" panose="02010600030101010101" pitchFamily="2" charset="-122"/>
                  <a:ea typeface="宋体" panose="02010600030101010101" pitchFamily="2" charset="-122"/>
                </a:endParaRPr>
              </a:p>
            </p:txBody>
          </p:sp>
        </p:grpSp>
        <p:grpSp>
          <p:nvGrpSpPr>
            <p:cNvPr id="63520" name="Group 86"/>
            <p:cNvGrpSpPr/>
            <p:nvPr/>
          </p:nvGrpSpPr>
          <p:grpSpPr>
            <a:xfrm>
              <a:off x="92" y="384"/>
              <a:ext cx="1209" cy="2352"/>
              <a:chOff x="0" y="0"/>
              <a:chExt cx="1209" cy="2352"/>
            </a:xfrm>
          </p:grpSpPr>
          <p:sp>
            <p:nvSpPr>
              <p:cNvPr id="63521" name="Rectangle 85"/>
              <p:cNvSpPr/>
              <p:nvPr/>
            </p:nvSpPr>
            <p:spPr>
              <a:xfrm>
                <a:off x="395" y="1902"/>
                <a:ext cx="495" cy="37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22" name="Rectangle 86"/>
              <p:cNvSpPr/>
              <p:nvPr/>
            </p:nvSpPr>
            <p:spPr>
              <a:xfrm>
                <a:off x="314" y="2017"/>
                <a:ext cx="785" cy="230"/>
              </a:xfrm>
              <a:prstGeom prst="rect">
                <a:avLst/>
              </a:prstGeom>
              <a:noFill/>
              <a:ln w="9525">
                <a:noFill/>
              </a:ln>
            </p:spPr>
            <p:txBody>
              <a:bodyPr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运算器</a:t>
                </a:r>
                <a:endParaRPr lang="zh-CN" altLang="en-US" sz="2400" b="1" dirty="0">
                  <a:latin typeface="宋体" panose="02010600030101010101" pitchFamily="2" charset="-122"/>
                  <a:ea typeface="宋体" panose="02010600030101010101" pitchFamily="2" charset="-122"/>
                </a:endParaRPr>
              </a:p>
            </p:txBody>
          </p:sp>
          <p:sp>
            <p:nvSpPr>
              <p:cNvPr id="63523" name="Rectangle 87"/>
              <p:cNvSpPr/>
              <p:nvPr/>
            </p:nvSpPr>
            <p:spPr>
              <a:xfrm>
                <a:off x="733" y="404"/>
                <a:ext cx="374" cy="282"/>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24" name="Rectangle 88"/>
              <p:cNvSpPr/>
              <p:nvPr/>
            </p:nvSpPr>
            <p:spPr>
              <a:xfrm>
                <a:off x="794" y="454"/>
                <a:ext cx="415" cy="173"/>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MQ</a:t>
                </a:r>
                <a:endParaRPr lang="en-US" altLang="zh-CN" sz="4000" b="1" dirty="0">
                  <a:latin typeface="宋体" panose="02010600030101010101" pitchFamily="2" charset="-122"/>
                  <a:ea typeface="宋体" panose="02010600030101010101" pitchFamily="2" charset="-122"/>
                </a:endParaRPr>
              </a:p>
            </p:txBody>
          </p:sp>
          <p:sp>
            <p:nvSpPr>
              <p:cNvPr id="63525" name="Freeform 89"/>
              <p:cNvSpPr/>
              <p:nvPr/>
            </p:nvSpPr>
            <p:spPr>
              <a:xfrm>
                <a:off x="388" y="688"/>
                <a:ext cx="94" cy="317"/>
              </a:xfrm>
              <a:custGeom>
                <a:avLst/>
                <a:gdLst>
                  <a:gd name="txL" fmla="*/ 0 w 120"/>
                  <a:gd name="txT" fmla="*/ 0 h 315"/>
                  <a:gd name="txR" fmla="*/ 120 w 120"/>
                  <a:gd name="txB" fmla="*/ 315 h 315"/>
                </a:gdLst>
                <a:ahLst/>
                <a:cxnLst>
                  <a:cxn ang="0">
                    <a:pos x="0" y="102"/>
                  </a:cxn>
                  <a:cxn ang="0">
                    <a:pos x="2" y="102"/>
                  </a:cxn>
                  <a:cxn ang="0">
                    <a:pos x="2" y="359"/>
                  </a:cxn>
                  <a:cxn ang="0">
                    <a:pos x="2" y="359"/>
                  </a:cxn>
                  <a:cxn ang="0">
                    <a:pos x="2" y="102"/>
                  </a:cxn>
                  <a:cxn ang="0">
                    <a:pos x="2" y="102"/>
                  </a:cxn>
                  <a:cxn ang="0">
                    <a:pos x="2" y="0"/>
                  </a:cxn>
                  <a:cxn ang="0">
                    <a:pos x="0" y="102"/>
                  </a:cxn>
                </a:cxnLst>
                <a:rect l="txL" t="txT" r="txR" b="txB"/>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3526" name="Rectangle 90"/>
              <p:cNvSpPr/>
              <p:nvPr/>
            </p:nvSpPr>
            <p:spPr>
              <a:xfrm>
                <a:off x="158" y="404"/>
                <a:ext cx="373" cy="282"/>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27" name="Rectangle 91"/>
              <p:cNvSpPr/>
              <p:nvPr/>
            </p:nvSpPr>
            <p:spPr>
              <a:xfrm>
                <a:off x="194" y="455"/>
                <a:ext cx="536" cy="173"/>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ACC</a:t>
                </a:r>
                <a:endParaRPr lang="en-US" altLang="zh-CN" sz="4000" b="1" dirty="0">
                  <a:latin typeface="宋体" panose="02010600030101010101" pitchFamily="2" charset="-122"/>
                  <a:ea typeface="宋体" panose="02010600030101010101" pitchFamily="2" charset="-122"/>
                </a:endParaRPr>
              </a:p>
            </p:txBody>
          </p:sp>
          <p:sp>
            <p:nvSpPr>
              <p:cNvPr id="63528" name="Rectangle 92"/>
              <p:cNvSpPr/>
              <p:nvPr/>
            </p:nvSpPr>
            <p:spPr>
              <a:xfrm>
                <a:off x="158" y="1007"/>
                <a:ext cx="373" cy="281"/>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29" name="Rectangle 93"/>
              <p:cNvSpPr/>
              <p:nvPr/>
            </p:nvSpPr>
            <p:spPr>
              <a:xfrm>
                <a:off x="191" y="1057"/>
                <a:ext cx="304" cy="173"/>
              </a:xfrm>
              <a:prstGeom prst="rect">
                <a:avLst/>
              </a:prstGeom>
              <a:noFill/>
              <a:ln w="9525">
                <a:noFill/>
              </a:ln>
            </p:spPr>
            <p:txBody>
              <a:bodyPr wrap="none" lIns="0" tIns="0" rIns="0" bIns="0">
                <a:spAutoFit/>
              </a:bodyPr>
              <a:p>
                <a:pPr algn="ctr" eaLnBrk="1" hangingPunct="1">
                  <a:spcBef>
                    <a:spcPct val="20000"/>
                  </a:spcBef>
                </a:pPr>
                <a:r>
                  <a:rPr lang="en-US" altLang="zh-CN" b="1" dirty="0">
                    <a:latin typeface="Times New Roman" panose="02020603050405020304" pitchFamily="18" charset="0"/>
                    <a:ea typeface="宋体" panose="02010600030101010101" pitchFamily="2" charset="-122"/>
                  </a:rPr>
                  <a:t>ALU</a:t>
                </a:r>
                <a:endParaRPr lang="en-US" altLang="zh-CN" sz="4000" b="1" dirty="0">
                  <a:latin typeface="宋体" panose="02010600030101010101" pitchFamily="2" charset="-122"/>
                  <a:ea typeface="宋体" panose="02010600030101010101" pitchFamily="2" charset="-122"/>
                </a:endParaRPr>
              </a:p>
            </p:txBody>
          </p:sp>
          <p:sp>
            <p:nvSpPr>
              <p:cNvPr id="63530" name="Rectangle 94"/>
              <p:cNvSpPr/>
              <p:nvPr/>
            </p:nvSpPr>
            <p:spPr>
              <a:xfrm>
                <a:off x="155" y="1614"/>
                <a:ext cx="373" cy="281"/>
              </a:xfrm>
              <a:prstGeom prst="rect">
                <a:avLst/>
              </a:prstGeom>
              <a:noFill/>
              <a:ln w="20701" cap="flat" cmpd="sng">
                <a:solidFill>
                  <a:srgbClr val="002060"/>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31" name="Rectangle 95"/>
              <p:cNvSpPr/>
              <p:nvPr/>
            </p:nvSpPr>
            <p:spPr>
              <a:xfrm>
                <a:off x="296" y="1662"/>
                <a:ext cx="268" cy="174"/>
              </a:xfrm>
              <a:prstGeom prst="rect">
                <a:avLst/>
              </a:prstGeom>
              <a:noFill/>
              <a:ln w="9525">
                <a:noFill/>
              </a:ln>
            </p:spPr>
            <p:txBody>
              <a:bodyPr lIns="0" tIns="0" rIns="0" bIns="0">
                <a:spAutoFit/>
              </a:bodyPr>
              <a:p>
                <a:pPr eaLnBrk="1" hangingPunct="1">
                  <a:spcBef>
                    <a:spcPct val="20000"/>
                  </a:spcBef>
                </a:pPr>
                <a:r>
                  <a:rPr lang="en-US" altLang="zh-CN" b="1" dirty="0">
                    <a:latin typeface="Times New Roman" panose="02020603050405020304" pitchFamily="18" charset="0"/>
                    <a:ea typeface="宋体" panose="02010600030101010101" pitchFamily="2" charset="-122"/>
                  </a:rPr>
                  <a:t>X</a:t>
                </a:r>
                <a:endParaRPr lang="en-US" altLang="zh-CN" sz="4000" b="1" dirty="0">
                  <a:latin typeface="宋体" panose="02010600030101010101" pitchFamily="2" charset="-122"/>
                  <a:ea typeface="宋体" panose="02010600030101010101" pitchFamily="2" charset="-122"/>
                </a:endParaRPr>
              </a:p>
            </p:txBody>
          </p:sp>
          <p:sp>
            <p:nvSpPr>
              <p:cNvPr id="63532" name="Freeform 96"/>
              <p:cNvSpPr/>
              <p:nvPr/>
            </p:nvSpPr>
            <p:spPr>
              <a:xfrm>
                <a:off x="298" y="1296"/>
                <a:ext cx="92" cy="316"/>
              </a:xfrm>
              <a:custGeom>
                <a:avLst/>
                <a:gdLst>
                  <a:gd name="txL" fmla="*/ 0 w 119"/>
                  <a:gd name="txT" fmla="*/ 0 h 313"/>
                  <a:gd name="txR" fmla="*/ 119 w 119"/>
                  <a:gd name="txB" fmla="*/ 313 h 313"/>
                </a:gdLst>
                <a:ahLst/>
                <a:cxnLst>
                  <a:cxn ang="0">
                    <a:pos x="0" y="99"/>
                  </a:cxn>
                  <a:cxn ang="0">
                    <a:pos x="2" y="99"/>
                  </a:cxn>
                  <a:cxn ang="0">
                    <a:pos x="2" y="383"/>
                  </a:cxn>
                  <a:cxn ang="0">
                    <a:pos x="2" y="383"/>
                  </a:cxn>
                  <a:cxn ang="0">
                    <a:pos x="2" y="99"/>
                  </a:cxn>
                  <a:cxn ang="0">
                    <a:pos x="2" y="99"/>
                  </a:cxn>
                  <a:cxn ang="0">
                    <a:pos x="2" y="0"/>
                  </a:cxn>
                  <a:cxn ang="0">
                    <a:pos x="0" y="99"/>
                  </a:cxn>
                </a:cxnLst>
                <a:rect l="txL" t="txT" r="txR" b="txB"/>
                <a:pathLst>
                  <a:path w="119" h="313">
                    <a:moveTo>
                      <a:pt x="0" y="77"/>
                    </a:moveTo>
                    <a:lnTo>
                      <a:pt x="30" y="77"/>
                    </a:lnTo>
                    <a:lnTo>
                      <a:pt x="30" y="313"/>
                    </a:lnTo>
                    <a:lnTo>
                      <a:pt x="89" y="313"/>
                    </a:lnTo>
                    <a:lnTo>
                      <a:pt x="89" y="77"/>
                    </a:lnTo>
                    <a:lnTo>
                      <a:pt x="119" y="77"/>
                    </a:lnTo>
                    <a:lnTo>
                      <a:pt x="60" y="0"/>
                    </a:lnTo>
                    <a:lnTo>
                      <a:pt x="0" y="77"/>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3533" name="Rectangle 97"/>
              <p:cNvSpPr/>
              <p:nvPr/>
            </p:nvSpPr>
            <p:spPr>
              <a:xfrm>
                <a:off x="0" y="0"/>
                <a:ext cx="1200" cy="2352"/>
              </a:xfrm>
              <a:prstGeom prst="rect">
                <a:avLst/>
              </a:prstGeom>
              <a:noFill/>
              <a:ln w="28575" cap="flat" cmpd="sng">
                <a:solidFill>
                  <a:schemeClr val="folHlink"/>
                </a:solidFill>
                <a:prstDash val="lgDashDot"/>
                <a:miter/>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63534" name="Freeform 98"/>
              <p:cNvSpPr/>
              <p:nvPr/>
            </p:nvSpPr>
            <p:spPr>
              <a:xfrm rot="10800000">
                <a:off x="192" y="691"/>
                <a:ext cx="94" cy="317"/>
              </a:xfrm>
              <a:custGeom>
                <a:avLst/>
                <a:gdLst>
                  <a:gd name="txL" fmla="*/ 0 w 120"/>
                  <a:gd name="txT" fmla="*/ 0 h 315"/>
                  <a:gd name="txR" fmla="*/ 120 w 120"/>
                  <a:gd name="txB" fmla="*/ 315 h 315"/>
                </a:gdLst>
                <a:ahLst/>
                <a:cxnLst>
                  <a:cxn ang="0">
                    <a:pos x="0" y="102"/>
                  </a:cxn>
                  <a:cxn ang="0">
                    <a:pos x="2" y="102"/>
                  </a:cxn>
                  <a:cxn ang="0">
                    <a:pos x="2" y="359"/>
                  </a:cxn>
                  <a:cxn ang="0">
                    <a:pos x="2" y="359"/>
                  </a:cxn>
                  <a:cxn ang="0">
                    <a:pos x="2" y="102"/>
                  </a:cxn>
                  <a:cxn ang="0">
                    <a:pos x="2" y="102"/>
                  </a:cxn>
                  <a:cxn ang="0">
                    <a:pos x="2" y="0"/>
                  </a:cxn>
                  <a:cxn ang="0">
                    <a:pos x="0" y="102"/>
                  </a:cxn>
                </a:cxnLst>
                <a:rect l="txL" t="txT" r="txR" b="txB"/>
                <a:pathLst>
                  <a:path w="120" h="315">
                    <a:moveTo>
                      <a:pt x="0" y="80"/>
                    </a:moveTo>
                    <a:lnTo>
                      <a:pt x="30" y="80"/>
                    </a:lnTo>
                    <a:lnTo>
                      <a:pt x="30" y="315"/>
                    </a:lnTo>
                    <a:lnTo>
                      <a:pt x="89" y="315"/>
                    </a:lnTo>
                    <a:lnTo>
                      <a:pt x="89" y="80"/>
                    </a:lnTo>
                    <a:lnTo>
                      <a:pt x="120" y="80"/>
                    </a:lnTo>
                    <a:lnTo>
                      <a:pt x="59" y="0"/>
                    </a:lnTo>
                    <a:lnTo>
                      <a:pt x="0" y="80"/>
                    </a:lnTo>
                    <a:close/>
                  </a:path>
                </a:pathLst>
              </a:custGeom>
              <a:noFill/>
              <a:ln w="15875" cap="flat" cmpd="sng">
                <a:solidFill>
                  <a:schemeClr val="folHlink">
                    <a:alpha val="100000"/>
                  </a:schemeClr>
                </a:solidFill>
                <a:prstDash val="solid"/>
                <a:miter lim="800000"/>
                <a:headEnd type="none" w="med" len="med"/>
                <a:tailEnd type="none" w="med" len="med"/>
              </a:ln>
            </p:spPr>
            <p:txBody>
              <a:bodyPr/>
              <a:p>
                <a:endParaRPr lang="zh-CN" altLang="en-US"/>
              </a:p>
            </p:txBody>
          </p:sp>
          <p:sp>
            <p:nvSpPr>
              <p:cNvPr id="63535" name="Freeform 99"/>
              <p:cNvSpPr/>
              <p:nvPr/>
            </p:nvSpPr>
            <p:spPr>
              <a:xfrm>
                <a:off x="531" y="480"/>
                <a:ext cx="200" cy="1"/>
              </a:xfrm>
              <a:custGeom>
                <a:avLst/>
                <a:gdLst>
                  <a:gd name="txL" fmla="*/ 0 w 200"/>
                  <a:gd name="txT" fmla="*/ 0 h 1"/>
                  <a:gd name="txR" fmla="*/ 200 w 200"/>
                  <a:gd name="txB" fmla="*/ 1 h 1"/>
                </a:gdLst>
                <a:ahLst/>
                <a:cxnLst>
                  <a:cxn ang="0">
                    <a:pos x="0" y="0"/>
                  </a:cxn>
                  <a:cxn ang="0">
                    <a:pos x="200" y="0"/>
                  </a:cxn>
                </a:cxnLst>
                <a:rect l="txL" t="txT" r="txR" b="txB"/>
                <a:pathLst>
                  <a:path w="200" h="1">
                    <a:moveTo>
                      <a:pt x="0" y="0"/>
                    </a:moveTo>
                    <a:lnTo>
                      <a:pt x="200"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sp>
            <p:nvSpPr>
              <p:cNvPr id="63536" name="Freeform 100"/>
              <p:cNvSpPr/>
              <p:nvPr/>
            </p:nvSpPr>
            <p:spPr>
              <a:xfrm>
                <a:off x="531" y="600"/>
                <a:ext cx="203" cy="1"/>
              </a:xfrm>
              <a:custGeom>
                <a:avLst/>
                <a:gdLst>
                  <a:gd name="txL" fmla="*/ 0 w 203"/>
                  <a:gd name="txT" fmla="*/ 0 h 1"/>
                  <a:gd name="txR" fmla="*/ 203 w 203"/>
                  <a:gd name="txB" fmla="*/ 1 h 1"/>
                </a:gdLst>
                <a:ahLst/>
                <a:cxnLst>
                  <a:cxn ang="0">
                    <a:pos x="203" y="0"/>
                  </a:cxn>
                  <a:cxn ang="0">
                    <a:pos x="0" y="0"/>
                  </a:cxn>
                </a:cxnLst>
                <a:rect l="txL" t="txT" r="txR" b="txB"/>
                <a:pathLst>
                  <a:path w="203" h="1">
                    <a:moveTo>
                      <a:pt x="203" y="0"/>
                    </a:moveTo>
                    <a:lnTo>
                      <a:pt x="0" y="0"/>
                    </a:lnTo>
                  </a:path>
                </a:pathLst>
              </a:custGeom>
              <a:noFill/>
              <a:ln w="28575" cap="flat" cmpd="sng">
                <a:solidFill>
                  <a:schemeClr val="folHlink">
                    <a:alpha val="100000"/>
                  </a:schemeClr>
                </a:solidFill>
                <a:prstDash val="solid"/>
                <a:miter lim="800000"/>
                <a:headEnd type="none" w="med" len="med"/>
                <a:tailEnd type="stealth" w="med" len="med"/>
              </a:ln>
            </p:spPr>
            <p:txBody>
              <a:bodyPr/>
              <a:p>
                <a:endParaRPr lang="zh-CN" altLang="en-US"/>
              </a:p>
            </p:txBody>
          </p:sp>
        </p:grpSp>
      </p:grpSp>
    </p:spTree>
  </p:cSld>
  <p:clrMapOvr>
    <a:masterClrMapping/>
  </p:clrMapOvr>
  <p:transition spd="slow"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950" y="1162050"/>
            <a:ext cx="4572000" cy="4108450"/>
          </a:xfrm>
          <a:prstGeom prst="rect">
            <a:avLst/>
          </a:prstGeom>
          <a:noFill/>
        </p:spPr>
        <p:txBody>
          <a:bodyPr>
            <a:spAutoFit/>
          </a:bodyPr>
          <a:lstStyle/>
          <a:p>
            <a:pPr marR="0" defTabSz="457200" eaLnBrk="1" fontAlgn="auto" hangingPunct="1">
              <a:spcBef>
                <a:spcPct val="50000"/>
              </a:spcBef>
              <a:spcAft>
                <a:spcPts val="0"/>
              </a:spcAft>
              <a:buClrTx/>
              <a:buSzTx/>
              <a:buFontTx/>
              <a:buNone/>
              <a:defRPr/>
            </a:pPr>
            <a:r>
              <a:rPr kumimoji="0" lang="zh-CN" altLang="en-US" b="1" kern="1200" cap="none" spc="0" normalizeH="0" baseline="0" noProof="0" dirty="0">
                <a:latin typeface="宋体" panose="02010600030101010101" pitchFamily="2" charset="-122"/>
                <a:ea typeface="宋体" panose="02010600030101010101" pitchFamily="2" charset="-122"/>
                <a:cs typeface="+mn-cs"/>
              </a:rPr>
              <a:t> 取指令</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R="0" defTabSz="457200" eaLnBrk="1" fontAlgn="auto" hangingPunct="1">
              <a:spcBef>
                <a:spcPct val="50000"/>
              </a:spcBef>
              <a:spcAft>
                <a:spcPts val="0"/>
              </a:spcAft>
              <a:buClrTx/>
              <a:buSzTx/>
              <a:buFontTx/>
              <a:buNone/>
              <a:defRPr/>
            </a:pPr>
            <a:r>
              <a:rPr kumimoji="0" lang="en-US" altLang="zh-CN" b="1" kern="1200" cap="none" spc="0" normalizeH="0" baseline="0" noProof="0" dirty="0">
                <a:latin typeface="宋体" panose="02010600030101010101" pitchFamily="2" charset="-122"/>
                <a:ea typeface="宋体" panose="02010600030101010101" pitchFamily="2" charset="-122"/>
                <a:cs typeface="+mn-cs"/>
              </a:rPr>
              <a:t>    </a:t>
            </a:r>
            <a:r>
              <a:rPr kumimoji="0" lang="en-US" altLang="zh-CN" b="1" kern="1200" cap="none" spc="0" normalizeH="0" baseline="0" noProof="0" dirty="0">
                <a:solidFill>
                  <a:schemeClr val="accent5"/>
                </a:solidFill>
                <a:latin typeface="宋体" panose="02010600030101010101" pitchFamily="2" charset="-122"/>
                <a:ea typeface="宋体" panose="02010600030101010101" pitchFamily="2" charset="-122"/>
                <a:cs typeface="+mn-cs"/>
              </a:rPr>
              <a:t>(PC)</a:t>
            </a:r>
            <a:r>
              <a:rPr kumimoji="0" lang="en-US" altLang="zh-CN" b="1" kern="1200" cap="none" spc="0" normalizeH="0" baseline="0" noProof="0" dirty="0">
                <a:solidFill>
                  <a:schemeClr val="accent5"/>
                </a:solidFill>
                <a:latin typeface="宋体" panose="02010600030101010101" pitchFamily="2" charset="-122"/>
                <a:ea typeface="宋体" panose="02010600030101010101" pitchFamily="2" charset="-122"/>
                <a:cs typeface="+mn-cs"/>
                <a:sym typeface="Wingdings" panose="05000000000000000000" pitchFamily="2" charset="2"/>
              </a:rPr>
              <a:t> MAR</a:t>
            </a:r>
            <a:endParaRPr kumimoji="0" lang="en-US" altLang="zh-CN" b="1" kern="1200" cap="none" spc="0" normalizeH="0" baseline="0" noProof="0" dirty="0">
              <a:solidFill>
                <a:schemeClr val="accent5"/>
              </a:solidFill>
              <a:latin typeface="宋体" panose="02010600030101010101" pitchFamily="2" charset="-122"/>
              <a:ea typeface="宋体" panose="02010600030101010101" pitchFamily="2" charset="-122"/>
              <a:cs typeface="+mn-cs"/>
              <a:sym typeface="Wingdings" panose="05000000000000000000" pitchFamily="2" charset="2"/>
            </a:endParaRPr>
          </a:p>
          <a:p>
            <a:pPr marL="457200" marR="0" lvl="1" indent="0" algn="l" defTabSz="4572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rPr>
              <a:t>M(MAR)</a:t>
            </a:r>
            <a:r>
              <a:rPr kumimoji="0" lang="en-US" altLang="zh-CN" sz="18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sym typeface="Wingdings" panose="05000000000000000000" pitchFamily="2" charset="2"/>
              </a:rPr>
              <a:t>MDR</a:t>
            </a:r>
            <a:endParaRPr kumimoji="0" lang="en-US" altLang="zh-CN" sz="18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457200" marR="0" lvl="1" indent="0" algn="l" defTabSz="4572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sym typeface="Wingdings" panose="05000000000000000000" pitchFamily="2" charset="2"/>
              </a:rPr>
              <a:t>(MDR)IR</a:t>
            </a:r>
            <a:endParaRPr kumimoji="0" lang="en-US" altLang="zh-CN" sz="1800" b="1" i="0" u="none" strike="noStrike" kern="1200" cap="none" spc="0" normalizeH="0" baseline="0" noProof="0" dirty="0">
              <a:ln>
                <a:noFill/>
              </a:ln>
              <a:solidFill>
                <a:schemeClr val="accent5"/>
              </a:solidFill>
              <a:effectLst/>
              <a:uLnTx/>
              <a:uFillTx/>
              <a:latin typeface="宋体" panose="02010600030101010101" pitchFamily="2" charset="-122"/>
              <a:ea typeface="宋体" panose="02010600030101010101" pitchFamily="2" charset="-122"/>
              <a:cs typeface="+mn-cs"/>
            </a:endParaRPr>
          </a:p>
          <a:p>
            <a:pPr marR="0" defTabSz="457200" eaLnBrk="1" fontAlgn="auto" hangingPunct="1">
              <a:spcBef>
                <a:spcPct val="50000"/>
              </a:spcBef>
              <a:spcAft>
                <a:spcPts val="0"/>
              </a:spcAft>
              <a:buClrTx/>
              <a:buSzTx/>
              <a:buFontTx/>
              <a:buNone/>
              <a:defRPr/>
            </a:pPr>
            <a:r>
              <a:rPr kumimoji="0" lang="en-US" altLang="zh-CN" b="1" kern="1200" cap="none" spc="0" normalizeH="0" baseline="0" noProof="0" dirty="0">
                <a:latin typeface="宋体" panose="02010600030101010101" pitchFamily="2" charset="-122"/>
                <a:ea typeface="宋体" panose="02010600030101010101" pitchFamily="2" charset="-122"/>
                <a:cs typeface="+mn-cs"/>
              </a:rPr>
              <a:t> </a:t>
            </a:r>
            <a:r>
              <a:rPr kumimoji="0" lang="zh-CN" altLang="en-US" b="1" kern="1200" cap="none" spc="0" normalizeH="0" baseline="0" noProof="0" dirty="0">
                <a:latin typeface="宋体" panose="02010600030101010101" pitchFamily="2" charset="-122"/>
                <a:ea typeface="宋体" panose="02010600030101010101" pitchFamily="2" charset="-122"/>
                <a:cs typeface="+mn-cs"/>
              </a:rPr>
              <a:t>分析指令</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R="0" defTabSz="457200" eaLnBrk="1" fontAlgn="auto" hangingPunct="1">
              <a:spcBef>
                <a:spcPct val="50000"/>
              </a:spcBef>
              <a:spcAft>
                <a:spcPts val="0"/>
              </a:spcAft>
              <a:buClrTx/>
              <a:buSzTx/>
              <a:buFontTx/>
              <a:buNone/>
              <a:defRPr/>
            </a:pPr>
            <a:r>
              <a:rPr kumimoji="0" lang="en-US" altLang="zh-CN" b="1" kern="1200" cap="none" spc="0" normalizeH="0" baseline="0" noProof="0" dirty="0">
                <a:solidFill>
                  <a:schemeClr val="accent2"/>
                </a:solidFill>
                <a:latin typeface="宋体" panose="02010600030101010101" pitchFamily="2" charset="-122"/>
                <a:ea typeface="宋体" panose="02010600030101010101" pitchFamily="2" charset="-122"/>
                <a:cs typeface="+mn-cs"/>
              </a:rPr>
              <a:t>	OP(IR)</a:t>
            </a:r>
            <a:r>
              <a:rPr kumimoji="0" lang="en-US" altLang="zh-CN" b="1" kern="1200" cap="none" spc="0" normalizeH="0" baseline="0" noProof="0" dirty="0">
                <a:solidFill>
                  <a:schemeClr val="accent2"/>
                </a:solidFill>
                <a:latin typeface="宋体" panose="02010600030101010101" pitchFamily="2" charset="-122"/>
                <a:ea typeface="宋体" panose="02010600030101010101" pitchFamily="2" charset="-122"/>
                <a:cs typeface="+mn-cs"/>
                <a:sym typeface="Wingdings" panose="05000000000000000000" pitchFamily="2" charset="2"/>
              </a:rPr>
              <a:t> CU</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R="0" defTabSz="457200" eaLnBrk="1" fontAlgn="auto" hangingPunct="1">
              <a:spcBef>
                <a:spcPct val="50000"/>
              </a:spcBef>
              <a:spcAft>
                <a:spcPts val="0"/>
              </a:spcAft>
              <a:buClrTx/>
              <a:buSzTx/>
              <a:buFontTx/>
              <a:buNone/>
              <a:defRPr/>
            </a:pPr>
            <a:r>
              <a:rPr kumimoji="0" lang="en-US" altLang="zh-CN" b="1" kern="1200" cap="none" spc="0" normalizeH="0" baseline="0" noProof="0" dirty="0">
                <a:latin typeface="宋体" panose="02010600030101010101" pitchFamily="2" charset="-122"/>
                <a:ea typeface="宋体" panose="02010600030101010101" pitchFamily="2" charset="-122"/>
                <a:cs typeface="+mn-cs"/>
              </a:rPr>
              <a:t> </a:t>
            </a:r>
            <a:r>
              <a:rPr kumimoji="0" lang="zh-CN" altLang="en-US" b="1" kern="1200" cap="none" spc="0" normalizeH="0" baseline="0" noProof="0" dirty="0">
                <a:latin typeface="宋体" panose="02010600030101010101" pitchFamily="2" charset="-122"/>
                <a:ea typeface="宋体" panose="02010600030101010101" pitchFamily="2" charset="-122"/>
                <a:cs typeface="+mn-cs"/>
              </a:rPr>
              <a:t>执行指令</a:t>
            </a:r>
            <a:endParaRPr kumimoji="0" lang="en-US" altLang="zh-CN" b="1" kern="1200" cap="none" spc="0" normalizeH="0" baseline="0" noProof="0" dirty="0">
              <a:latin typeface="宋体" panose="02010600030101010101" pitchFamily="2" charset="-122"/>
              <a:ea typeface="宋体" panose="02010600030101010101" pitchFamily="2" charset="-122"/>
              <a:cs typeface="+mn-cs"/>
            </a:endParaRPr>
          </a:p>
          <a:p>
            <a:pPr marL="457200" marR="0" lvl="1" indent="0" algn="l" defTabSz="4572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Ad(IR)</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 MAR</a:t>
            </a:r>
            <a:endPar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457200" marR="0" lvl="1" indent="0" algn="l" defTabSz="457200" rtl="0" eaLnBrk="1" fontAlgn="auto" latinLnBrk="0" hangingPunct="1">
              <a:lnSpc>
                <a:spcPct val="100000"/>
              </a:lnSpc>
              <a:spcBef>
                <a:spcPct val="50000"/>
              </a:spcBef>
              <a:spcAft>
                <a:spcPts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M(MAR) MDR</a:t>
            </a:r>
            <a:endPar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a:p>
            <a:pPr marL="457200" marR="0" lvl="1" indent="0" algn="l" defTabSz="457200" rtl="0" eaLnBrk="1" fontAlgn="auto" latinLnBrk="0" hangingPunct="1">
              <a:lnSpc>
                <a:spcPct val="100000"/>
              </a:lnSpc>
              <a:spcBef>
                <a:spcPct val="50000"/>
              </a:spcBef>
              <a:spcAft>
                <a:spcPts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rPr>
              <a:t>MDR) ACC</a:t>
            </a:r>
            <a:endPar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Wingdings" panose="05000000000000000000" pitchFamily="2" charset="2"/>
            </a:endParaRPr>
          </a:p>
        </p:txBody>
      </p:sp>
      <p:pic>
        <p:nvPicPr>
          <p:cNvPr id="64515" name="图片 102"/>
          <p:cNvPicPr>
            <a:picLocks noChangeAspect="1"/>
          </p:cNvPicPr>
          <p:nvPr/>
        </p:nvPicPr>
        <p:blipFill>
          <a:blip r:embed="rId1"/>
          <a:stretch>
            <a:fillRect/>
          </a:stretch>
        </p:blipFill>
        <p:spPr>
          <a:xfrm>
            <a:off x="2178050" y="1162050"/>
            <a:ext cx="6637338" cy="3709988"/>
          </a:xfrm>
          <a:prstGeom prst="rect">
            <a:avLst/>
          </a:prstGeom>
          <a:noFill/>
          <a:ln w="9525">
            <a:noFill/>
          </a:ln>
        </p:spPr>
      </p:pic>
      <p:sp>
        <p:nvSpPr>
          <p:cNvPr id="64516" name="Text Box 41"/>
          <p:cNvSpPr txBox="1"/>
          <p:nvPr/>
        </p:nvSpPr>
        <p:spPr>
          <a:xfrm>
            <a:off x="550863" y="127000"/>
            <a:ext cx="6629400"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4</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主机完成一条指令的过程</a:t>
            </a:r>
            <a:endParaRPr lang="zh-CN" altLang="en-US" sz="3600" b="1" dirty="0">
              <a:latin typeface="宋体" panose="02010600030101010101" pitchFamily="2" charset="-122"/>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8" name="Group 2"/>
          <p:cNvGraphicFramePr>
            <a:graphicFrameLocks noGrp="1"/>
          </p:cNvGraphicFramePr>
          <p:nvPr/>
        </p:nvGraphicFramePr>
        <p:xfrm>
          <a:off x="381000" y="846138"/>
          <a:ext cx="8439150" cy="5491166"/>
        </p:xfrm>
        <a:graphic>
          <a:graphicData uri="http://schemas.openxmlformats.org/drawingml/2006/table">
            <a:tbl>
              <a:tblPr/>
              <a:tblGrid>
                <a:gridCol w="1442304"/>
                <a:gridCol w="1443895"/>
                <a:gridCol w="2019544"/>
                <a:gridCol w="3533407"/>
              </a:tblGrid>
              <a:tr h="365796">
                <a:tc row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主存单元的地址（十）</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指令</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注释</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485">
                <a:tc v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操作码</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地址码</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0000001000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取数</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至</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485">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000100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0000001001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乘</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a</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ax</a:t>
                      </a:r>
                      <a:r>
                        <a:rPr kumimoji="0" lang="en-US" altLang="zh-CN" sz="7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2</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0000001010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加</a:t>
                      </a:r>
                      <a:r>
                        <a:rPr kumimoji="0" lang="en-US" altLang="zh-CN" sz="18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b</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dirty="0" err="1">
                          <a:ln>
                            <a:noFill/>
                          </a:ln>
                          <a:solidFill>
                            <a:schemeClr val="tx1"/>
                          </a:solidFill>
                          <a:effectLst/>
                          <a:latin typeface="Verdana" panose="020B0604030504040204" pitchFamily="34" charset="0"/>
                          <a:ea typeface="宋体" panose="02010600030101010101" pitchFamily="2" charset="-122"/>
                        </a:rPr>
                        <a:t>b</a:t>
                      </a:r>
                      <a:r>
                        <a:rPr kumimoji="0" lang="en-US" altLang="zh-CN" sz="700" b="1" i="1" u="none" strike="noStrike" cap="none" normalizeH="0" baseline="0" dirty="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000100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0000001000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乘</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ACC</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中</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000011</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0000001011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加</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得</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2</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en-US" altLang="zh-CN" sz="7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ACC</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5</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000010</a:t>
                      </a:r>
                      <a:endParaRPr kumimoji="0" lang="en-US" altLang="zh-CN"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0000001100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将</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ax</a:t>
                      </a:r>
                      <a:r>
                        <a:rPr kumimoji="0" lang="en-US" altLang="zh-CN" sz="1800" b="1" i="0" u="none" strike="noStrike" cap="none" normalizeH="0" baseline="30000">
                          <a:ln>
                            <a:noFill/>
                          </a:ln>
                          <a:solidFill>
                            <a:schemeClr val="tx1"/>
                          </a:solidFill>
                          <a:effectLst/>
                          <a:latin typeface="Verdana" panose="020B0604030504040204" pitchFamily="34" charset="0"/>
                          <a:ea typeface="宋体" panose="02010600030101010101" pitchFamily="2" charset="-122"/>
                        </a:rPr>
                        <a:t>2</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bx</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r>
                        <a:rPr kumimoji="0" lang="en-US" altLang="zh-CN" sz="7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a:t>
                      </a: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存于主存单元</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6</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000101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0000001100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打印</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7</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000110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停机</a:t>
                      </a: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8</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x</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9</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a</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10</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b</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902">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11</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原始数据</a:t>
                      </a:r>
                      <a:r>
                        <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rPr>
                        <a:t>c</a:t>
                      </a:r>
                      <a:endParaRPr kumimoji="0" lang="en-US" altLang="zh-CN" sz="1800" b="1" i="1"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6">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          </a:t>
                      </a:r>
                      <a:r>
                        <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rPr>
                        <a:t>12</a:t>
                      </a:r>
                      <a:endParaRPr kumimoji="0" lang="en-US" altLang="zh-CN"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endParaRPr kumimoji="0" lang="zh-CN" altLang="en-US" sz="18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lgn="l">
                        <a:spcBef>
                          <a:spcPct val="20000"/>
                        </a:spcBef>
                        <a:buClr>
                          <a:srgbClr val="008080"/>
                        </a:buClr>
                        <a:defRPr sz="2400">
                          <a:solidFill>
                            <a:schemeClr val="tx1"/>
                          </a:solidFill>
                          <a:latin typeface="Verdana" panose="020B0604030504040204" pitchFamily="34" charset="0"/>
                        </a:defRPr>
                      </a:lvl1pPr>
                      <a:lvl2pPr marL="742950" indent="-285750" algn="l">
                        <a:spcBef>
                          <a:spcPct val="20000"/>
                        </a:spcBef>
                        <a:buClr>
                          <a:srgbClr val="008080"/>
                        </a:buClr>
                        <a:defRPr sz="2000">
                          <a:solidFill>
                            <a:schemeClr val="tx1"/>
                          </a:solidFill>
                          <a:latin typeface="Verdana" panose="020B0604030504040204" pitchFamily="34" charset="0"/>
                        </a:defRPr>
                      </a:lvl2pPr>
                      <a:lvl3pPr marL="1143000" indent="-228600" algn="l">
                        <a:spcBef>
                          <a:spcPct val="20000"/>
                        </a:spcBef>
                        <a:buClr>
                          <a:srgbClr val="008080"/>
                        </a:buClr>
                        <a:defRPr>
                          <a:solidFill>
                            <a:schemeClr val="tx1"/>
                          </a:solidFill>
                          <a:latin typeface="Verdana" panose="020B0604030504040204" pitchFamily="34" charset="0"/>
                        </a:defRPr>
                      </a:lvl3pPr>
                      <a:lvl4pPr marL="1600200" indent="-228600" algn="l">
                        <a:spcBef>
                          <a:spcPct val="20000"/>
                        </a:spcBef>
                        <a:buClr>
                          <a:srgbClr val="008080"/>
                        </a:buClr>
                        <a:defRPr>
                          <a:solidFill>
                            <a:schemeClr val="tx1"/>
                          </a:solidFill>
                          <a:latin typeface="Verdana" panose="020B0604030504040204" pitchFamily="34" charset="0"/>
                        </a:defRPr>
                      </a:lvl4pPr>
                      <a:lvl5pPr marL="2057400" indent="-228600" algn="l">
                        <a:spcBef>
                          <a:spcPct val="20000"/>
                        </a:spcBef>
                        <a:buClr>
                          <a:srgbClr val="008080"/>
                        </a:buCl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defRPr>
                          <a:solidFill>
                            <a:schemeClr val="tx1"/>
                          </a:solidFill>
                          <a:latin typeface="Verdan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rgbClr val="008080"/>
                        </a:buClr>
                        <a:buSzTx/>
                        <a:buFontTx/>
                        <a:buNone/>
                      </a:pPr>
                      <a:r>
                        <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rPr>
                        <a:t>存放结果</a:t>
                      </a:r>
                      <a:endParaRPr kumimoji="0" lang="zh-CN" altLang="en-US" sz="1800" b="1" i="0" u="none" strike="noStrike" cap="none" normalizeH="0" baseline="0" dirty="0">
                        <a:ln>
                          <a:noFill/>
                        </a:ln>
                        <a:solidFill>
                          <a:schemeClr val="tx1"/>
                        </a:solidFill>
                        <a:effectLst/>
                        <a:latin typeface="Verdana" panose="020B060403050404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72" name="Rectangle 76"/>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28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65613" name="Text Box 77"/>
          <p:cNvSpPr txBox="1"/>
          <p:nvPr/>
        </p:nvSpPr>
        <p:spPr>
          <a:xfrm>
            <a:off x="468313" y="341313"/>
            <a:ext cx="4305300" cy="460375"/>
          </a:xfrm>
          <a:prstGeom prst="rect">
            <a:avLst/>
          </a:prstGeom>
          <a:noFill/>
          <a:ln w="9525">
            <a:noFill/>
          </a:ln>
        </p:spPr>
        <p:txBody>
          <a:bodyPr wrap="none">
            <a:spAutoFit/>
          </a:bodyPr>
          <a:p>
            <a:pPr eaLnBrk="1" hangingPunct="1">
              <a:spcBef>
                <a:spcPct val="20000"/>
              </a:spcBef>
            </a:pPr>
            <a:r>
              <a:rPr lang="zh-CN" altLang="en-US" sz="2400" b="1" dirty="0">
                <a:solidFill>
                  <a:srgbClr val="0000FF"/>
                </a:solidFill>
                <a:latin typeface="Times New Roman" panose="02020603050405020304" pitchFamily="18" charset="0"/>
                <a:ea typeface="宋体" panose="02010600030101010101" pitchFamily="2" charset="-122"/>
              </a:rPr>
              <a:t>计算 </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ax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b</a:t>
            </a:r>
            <a:r>
              <a:rPr lang="en-US" altLang="zh-CN" sz="2400" b="1" dirty="0">
                <a:solidFill>
                  <a:srgbClr val="0000FF"/>
                </a:solidFill>
                <a:latin typeface="宋体" panose="02010600030101010101" pitchFamily="2" charset="-122"/>
                <a:ea typeface="宋体" panose="02010600030101010101" pitchFamily="2" charset="-122"/>
              </a:rPr>
              <a:t>)</a:t>
            </a:r>
            <a:r>
              <a:rPr lang="en-US" altLang="zh-CN" sz="2400" b="1" i="1" dirty="0">
                <a:solidFill>
                  <a:srgbClr val="0000FF"/>
                </a:solidFill>
                <a:latin typeface="Times New Roman" panose="02020603050405020304" pitchFamily="18" charset="0"/>
                <a:ea typeface="宋体" panose="02010600030101010101" pitchFamily="2" charset="-122"/>
              </a:rPr>
              <a:t>x</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dirty="0">
                <a:solidFill>
                  <a:srgbClr val="0000FF"/>
                </a:solidFill>
                <a:latin typeface="Times New Roman" panose="02020603050405020304" pitchFamily="18" charset="0"/>
                <a:ea typeface="宋体" panose="02010600030101010101" pitchFamily="2" charset="-122"/>
              </a:rPr>
              <a:t>+</a:t>
            </a:r>
            <a:r>
              <a:rPr lang="en-US" altLang="zh-CN" sz="2400" b="1" dirty="0">
                <a:solidFill>
                  <a:srgbClr val="0000FF"/>
                </a:solidFill>
                <a:latin typeface="宋体" panose="02010600030101010101" pitchFamily="2" charset="-122"/>
                <a:ea typeface="宋体" panose="02010600030101010101" pitchFamily="2" charset="-122"/>
              </a:rPr>
              <a:t> </a:t>
            </a:r>
            <a:r>
              <a:rPr lang="en-US" altLang="zh-CN" sz="2400" b="1" i="1" dirty="0">
                <a:solidFill>
                  <a:srgbClr val="0000FF"/>
                </a:solidFill>
                <a:latin typeface="Times New Roman" panose="02020603050405020304" pitchFamily="18" charset="0"/>
                <a:ea typeface="宋体" panose="02010600030101010101" pitchFamily="2" charset="-122"/>
              </a:rPr>
              <a:t>c  </a:t>
            </a:r>
            <a:r>
              <a:rPr lang="zh-CN" altLang="en-US" sz="2400" b="1" dirty="0">
                <a:solidFill>
                  <a:srgbClr val="0000FF"/>
                </a:solidFill>
                <a:latin typeface="Times New Roman" panose="02020603050405020304" pitchFamily="18" charset="0"/>
                <a:ea typeface="宋体" panose="02010600030101010101" pitchFamily="2" charset="-122"/>
              </a:rPr>
              <a:t>程序清单</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65614" name="文本框 1"/>
          <p:cNvSpPr txBox="1"/>
          <p:nvPr/>
        </p:nvSpPr>
        <p:spPr>
          <a:xfrm>
            <a:off x="17463" y="1628775"/>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取数指令</a:t>
            </a:r>
            <a:endParaRPr lang="zh-CN" altLang="en-US" sz="1400" dirty="0">
              <a:latin typeface="Times New Roman" panose="02020603050405020304" pitchFamily="18" charset="0"/>
              <a:ea typeface="宋体" panose="02010600030101010101" pitchFamily="2" charset="-122"/>
            </a:endParaRPr>
          </a:p>
        </p:txBody>
      </p:sp>
      <p:sp>
        <p:nvSpPr>
          <p:cNvPr id="65615" name="文本框 5"/>
          <p:cNvSpPr txBox="1"/>
          <p:nvPr/>
        </p:nvSpPr>
        <p:spPr>
          <a:xfrm>
            <a:off x="38100" y="1981200"/>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乘法指令</a:t>
            </a:r>
            <a:endParaRPr lang="zh-CN" altLang="en-US" sz="1400" dirty="0">
              <a:latin typeface="Times New Roman" panose="02020603050405020304" pitchFamily="18" charset="0"/>
              <a:ea typeface="宋体" panose="02010600030101010101" pitchFamily="2" charset="-122"/>
            </a:endParaRPr>
          </a:p>
        </p:txBody>
      </p:sp>
      <p:sp>
        <p:nvSpPr>
          <p:cNvPr id="65616" name="文本框 6"/>
          <p:cNvSpPr txBox="1"/>
          <p:nvPr/>
        </p:nvSpPr>
        <p:spPr>
          <a:xfrm>
            <a:off x="38100" y="2363788"/>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加法指令</a:t>
            </a:r>
            <a:endParaRPr lang="zh-CN" altLang="en-US" sz="1400" dirty="0">
              <a:latin typeface="Times New Roman" panose="02020603050405020304" pitchFamily="18" charset="0"/>
              <a:ea typeface="宋体" panose="02010600030101010101" pitchFamily="2" charset="-122"/>
            </a:endParaRPr>
          </a:p>
        </p:txBody>
      </p:sp>
      <p:sp>
        <p:nvSpPr>
          <p:cNvPr id="65617" name="文本框 7"/>
          <p:cNvSpPr txBox="1"/>
          <p:nvPr/>
        </p:nvSpPr>
        <p:spPr>
          <a:xfrm>
            <a:off x="31750" y="2701925"/>
            <a:ext cx="901700"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乘法指令</a:t>
            </a:r>
            <a:endParaRPr lang="zh-CN" altLang="en-US" sz="1400" dirty="0">
              <a:latin typeface="Times New Roman" panose="02020603050405020304" pitchFamily="18" charset="0"/>
              <a:ea typeface="宋体" panose="02010600030101010101" pitchFamily="2" charset="-122"/>
            </a:endParaRPr>
          </a:p>
        </p:txBody>
      </p:sp>
      <p:sp>
        <p:nvSpPr>
          <p:cNvPr id="65618" name="文本框 8"/>
          <p:cNvSpPr txBox="1"/>
          <p:nvPr/>
        </p:nvSpPr>
        <p:spPr>
          <a:xfrm>
            <a:off x="23813" y="3071813"/>
            <a:ext cx="903287"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加法指令</a:t>
            </a:r>
            <a:endParaRPr lang="zh-CN" altLang="en-US" sz="1400" dirty="0">
              <a:latin typeface="Times New Roman" panose="02020603050405020304" pitchFamily="18" charset="0"/>
              <a:ea typeface="宋体" panose="02010600030101010101" pitchFamily="2" charset="-122"/>
            </a:endParaRPr>
          </a:p>
        </p:txBody>
      </p:sp>
      <p:sp>
        <p:nvSpPr>
          <p:cNvPr id="65619" name="文本框 9"/>
          <p:cNvSpPr txBox="1"/>
          <p:nvPr/>
        </p:nvSpPr>
        <p:spPr>
          <a:xfrm>
            <a:off x="23813" y="3436938"/>
            <a:ext cx="903287" cy="307975"/>
          </a:xfrm>
          <a:prstGeom prst="rect">
            <a:avLst/>
          </a:prstGeom>
          <a:solidFill>
            <a:srgbClr val="CCECFF"/>
          </a:solidFill>
          <a:ln w="9525" cap="flat" cmpd="sng">
            <a:solidFill>
              <a:srgbClr val="00B0F0"/>
            </a:solidFill>
            <a:prstDash val="solid"/>
            <a:miter/>
            <a:headEnd type="none" w="med" len="med"/>
            <a:tailEnd type="none" w="med" len="med"/>
          </a:ln>
        </p:spPr>
        <p:txBody>
          <a:bodyPr wrap="none">
            <a:spAutoFit/>
          </a:bodyPr>
          <a:p>
            <a:pPr eaLnBrk="1" hangingPunct="1"/>
            <a:r>
              <a:rPr lang="zh-CN" altLang="en-US" sz="1400" dirty="0">
                <a:latin typeface="Times New Roman" panose="02020603050405020304" pitchFamily="18" charset="0"/>
                <a:ea typeface="宋体" panose="02010600030101010101" pitchFamily="2" charset="-122"/>
              </a:rPr>
              <a:t>存数指令</a:t>
            </a:r>
            <a:endParaRPr lang="zh-CN" altLang="en-US" sz="1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outVertical)">
                                      <p:cBhvr>
                                        <p:cTn id="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6562" name="图片 3"/>
          <p:cNvPicPr>
            <a:picLocks noChangeAspect="1"/>
          </p:cNvPicPr>
          <p:nvPr/>
        </p:nvPicPr>
        <p:blipFill>
          <a:blip r:embed="rId1"/>
          <a:stretch>
            <a:fillRect/>
          </a:stretch>
        </p:blipFill>
        <p:spPr>
          <a:xfrm>
            <a:off x="885825" y="3203575"/>
            <a:ext cx="5434013" cy="3814763"/>
          </a:xfrm>
          <a:prstGeom prst="rect">
            <a:avLst/>
          </a:prstGeom>
          <a:noFill/>
          <a:ln w="9525">
            <a:noFill/>
          </a:ln>
        </p:spPr>
      </p:pic>
      <p:pic>
        <p:nvPicPr>
          <p:cNvPr id="66563" name="图片 1"/>
          <p:cNvPicPr>
            <a:picLocks noChangeAspect="1"/>
          </p:cNvPicPr>
          <p:nvPr/>
        </p:nvPicPr>
        <p:blipFill>
          <a:blip r:embed="rId2"/>
          <a:stretch>
            <a:fillRect/>
          </a:stretch>
        </p:blipFill>
        <p:spPr>
          <a:xfrm>
            <a:off x="3602038" y="92075"/>
            <a:ext cx="5405437" cy="3019425"/>
          </a:xfrm>
          <a:prstGeom prst="rect">
            <a:avLst/>
          </a:prstGeom>
          <a:noFill/>
          <a:ln w="9525">
            <a:noFill/>
          </a:ln>
        </p:spPr>
      </p:pic>
      <p:sp>
        <p:nvSpPr>
          <p:cNvPr id="5" name="箭头: 圆角右 4"/>
          <p:cNvSpPr/>
          <p:nvPr/>
        </p:nvSpPr>
        <p:spPr>
          <a:xfrm>
            <a:off x="927100" y="1366838"/>
            <a:ext cx="2286000" cy="2452688"/>
          </a:xfrm>
          <a:prstGeom prst="bentArrow">
            <a:avLst>
              <a:gd name="adj1" fmla="val 10158"/>
              <a:gd name="adj2" fmla="val 16411"/>
              <a:gd name="adj3" fmla="val 19119"/>
              <a:gd name="adj4" fmla="val 4851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箭头: 右 5"/>
          <p:cNvSpPr/>
          <p:nvPr/>
        </p:nvSpPr>
        <p:spPr>
          <a:xfrm>
            <a:off x="411163" y="4419600"/>
            <a:ext cx="420688" cy="3032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6566" name="文本框 6"/>
          <p:cNvSpPr txBox="1"/>
          <p:nvPr/>
        </p:nvSpPr>
        <p:spPr>
          <a:xfrm>
            <a:off x="0" y="4148138"/>
            <a:ext cx="1120775" cy="276225"/>
          </a:xfrm>
          <a:prstGeom prst="rect">
            <a:avLst/>
          </a:prstGeom>
          <a:noFill/>
          <a:ln w="9525">
            <a:noFill/>
          </a:ln>
        </p:spPr>
        <p:txBody>
          <a:bodyPr>
            <a:spAutoFit/>
          </a:bodyPr>
          <a:p>
            <a:pPr eaLnBrk="1" hangingPunct="1"/>
            <a:r>
              <a:rPr lang="en-US" altLang="zh-CN" sz="1200" dirty="0">
                <a:latin typeface="Tw Cen MT" pitchFamily="34" charset="0"/>
                <a:ea typeface="华文仿宋" panose="02010600040101010101" pitchFamily="2" charset="-122"/>
              </a:rPr>
              <a:t>(PC)+1</a:t>
            </a:r>
            <a:r>
              <a:rPr lang="en-US" altLang="zh-CN" sz="1200" dirty="0">
                <a:latin typeface="Tw Cen MT" pitchFamily="34" charset="0"/>
                <a:ea typeface="华文仿宋" panose="02010600040101010101" pitchFamily="2" charset="-122"/>
                <a:sym typeface="Wingdings" panose="05000000000000000000" pitchFamily="2" charset="2"/>
              </a:rPr>
              <a:t>PC</a:t>
            </a:r>
            <a:endParaRPr lang="zh-CN" altLang="en-US" sz="1200" dirty="0">
              <a:latin typeface="Tw Cen MT" pitchFamily="34" charset="0"/>
              <a:ea typeface="华文仿宋"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0" y="333375"/>
            <a:ext cx="7315200" cy="641350"/>
          </a:xfrm>
          <a:prstGeom prst="rect">
            <a:avLst/>
          </a:prstGeom>
          <a:noFill/>
          <a:ln w="9525">
            <a:noFill/>
          </a:ln>
        </p:spPr>
        <p:txBody>
          <a:bodyPr>
            <a:spAutoFit/>
          </a:bodyPr>
          <a:p>
            <a:pPr eaLnBrk="1" hangingPunct="1">
              <a:spcBef>
                <a:spcPct val="20000"/>
              </a:spcBef>
            </a:pPr>
            <a:r>
              <a:rPr lang="en-US" altLang="zh-CN" sz="3600" b="1" dirty="0">
                <a:latin typeface="宋体" panose="02010600030101010101" pitchFamily="2" charset="-122"/>
                <a:ea typeface="宋体" panose="02010600030101010101" pitchFamily="2" charset="-122"/>
              </a:rPr>
              <a:t>(</a:t>
            </a:r>
            <a:r>
              <a:rPr lang="en-US" altLang="zh-CN" sz="3600" b="1" dirty="0">
                <a:latin typeface="Times New Roman" panose="02020603050405020304" pitchFamily="18" charset="0"/>
                <a:ea typeface="宋体" panose="02010600030101010101" pitchFamily="2" charset="-122"/>
              </a:rPr>
              <a:t>5</a:t>
            </a:r>
            <a:r>
              <a:rPr lang="en-US" altLang="zh-CN" sz="3600" b="1" dirty="0">
                <a:latin typeface="宋体" panose="02010600030101010101" pitchFamily="2" charset="-122"/>
                <a:ea typeface="宋体" panose="02010600030101010101" pitchFamily="2" charset="-122"/>
              </a:rPr>
              <a:t>) </a:t>
            </a:r>
            <a:r>
              <a:rPr lang="en-US" altLang="zh-CN" sz="3600" b="1" i="1" dirty="0">
                <a:latin typeface="Times New Roman" panose="02020603050405020304" pitchFamily="18" charset="0"/>
                <a:ea typeface="宋体" panose="02010600030101010101" pitchFamily="2" charset="-122"/>
              </a:rPr>
              <a:t>ax</a:t>
            </a:r>
            <a:r>
              <a:rPr lang="en-US" altLang="zh-CN" sz="3600" b="1" baseline="30000" dirty="0">
                <a:latin typeface="Times New Roman" panose="02020603050405020304" pitchFamily="18" charset="0"/>
                <a:ea typeface="宋体" panose="02010600030101010101" pitchFamily="2" charset="-122"/>
              </a:rPr>
              <a:t>2</a:t>
            </a:r>
            <a:r>
              <a:rPr lang="en-US" altLang="zh-CN" sz="3600" b="1" dirty="0">
                <a:latin typeface="Times New Roman" panose="02020603050405020304" pitchFamily="18" charset="0"/>
                <a:ea typeface="宋体" panose="02010600030101010101" pitchFamily="2" charset="-122"/>
              </a:rPr>
              <a:t> + </a:t>
            </a:r>
            <a:r>
              <a:rPr lang="en-US" altLang="zh-CN" sz="3600" b="1" i="1" dirty="0">
                <a:latin typeface="Times New Roman" panose="02020603050405020304" pitchFamily="18" charset="0"/>
                <a:ea typeface="宋体" panose="02010600030101010101" pitchFamily="2" charset="-122"/>
              </a:rPr>
              <a:t>bx</a:t>
            </a:r>
            <a:r>
              <a:rPr lang="en-US" altLang="zh-CN" sz="3600" b="1" dirty="0">
                <a:latin typeface="Times New Roman" panose="02020603050405020304" pitchFamily="18" charset="0"/>
                <a:ea typeface="宋体" panose="02010600030101010101" pitchFamily="2" charset="-122"/>
              </a:rPr>
              <a:t> + </a:t>
            </a:r>
            <a:r>
              <a:rPr lang="en-US" altLang="zh-CN" sz="3600" b="1" i="1" dirty="0">
                <a:latin typeface="Times New Roman" panose="02020603050405020304" pitchFamily="18" charset="0"/>
                <a:ea typeface="宋体" panose="02010600030101010101" pitchFamily="2" charset="-122"/>
              </a:rPr>
              <a:t>c</a:t>
            </a:r>
            <a:r>
              <a:rPr lang="en-US" altLang="zh-CN" sz="3600" b="1" dirty="0">
                <a:latin typeface="Times New Roman" panose="02020603050405020304" pitchFamily="18" charset="0"/>
                <a:ea typeface="宋体" panose="02010600030101010101" pitchFamily="2" charset="-122"/>
              </a:rPr>
              <a:t> </a:t>
            </a:r>
            <a:r>
              <a:rPr lang="zh-CN" altLang="en-US" sz="3600" b="1" dirty="0">
                <a:latin typeface="Times New Roman" panose="02020603050405020304" pitchFamily="18" charset="0"/>
                <a:ea typeface="宋体" panose="02010600030101010101" pitchFamily="2" charset="-122"/>
              </a:rPr>
              <a:t>程序的运行</a:t>
            </a:r>
            <a:r>
              <a:rPr lang="zh-CN" altLang="en-US" sz="3600" b="1" dirty="0">
                <a:latin typeface="宋体" panose="02010600030101010101" pitchFamily="2" charset="-122"/>
                <a:ea typeface="宋体" panose="02010600030101010101" pitchFamily="2" charset="-122"/>
              </a:rPr>
              <a:t>过程</a:t>
            </a:r>
            <a:endParaRPr lang="zh-CN" altLang="en-US" sz="3600" b="1" dirty="0">
              <a:latin typeface="宋体" panose="02010600030101010101" pitchFamily="2" charset="-122"/>
              <a:ea typeface="宋体" panose="02010600030101010101" pitchFamily="2" charset="-122"/>
            </a:endParaRPr>
          </a:p>
        </p:txBody>
      </p:sp>
      <p:sp>
        <p:nvSpPr>
          <p:cNvPr id="67587" name="Text Box 3"/>
          <p:cNvSpPr txBox="1"/>
          <p:nvPr/>
        </p:nvSpPr>
        <p:spPr>
          <a:xfrm>
            <a:off x="457200" y="1295400"/>
            <a:ext cx="60960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将程序通过输入设备送至计算机</a:t>
            </a:r>
            <a:endParaRPr lang="zh-CN" altLang="en-US" sz="2800" b="1" dirty="0">
              <a:latin typeface="宋体" panose="02010600030101010101" pitchFamily="2" charset="-122"/>
              <a:ea typeface="宋体" panose="02010600030101010101" pitchFamily="2" charset="-122"/>
            </a:endParaRPr>
          </a:p>
        </p:txBody>
      </p:sp>
      <p:sp>
        <p:nvSpPr>
          <p:cNvPr id="67588" name="Text Box 4"/>
          <p:cNvSpPr txBox="1"/>
          <p:nvPr/>
        </p:nvSpPr>
        <p:spPr>
          <a:xfrm>
            <a:off x="457200" y="1905000"/>
            <a:ext cx="29718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程序首地址</a:t>
            </a:r>
            <a:endParaRPr lang="zh-CN" altLang="en-US" sz="2800" b="1" dirty="0">
              <a:latin typeface="宋体" panose="02010600030101010101" pitchFamily="2" charset="-122"/>
              <a:ea typeface="宋体" panose="02010600030101010101" pitchFamily="2" charset="-122"/>
            </a:endParaRPr>
          </a:p>
        </p:txBody>
      </p:sp>
      <p:sp>
        <p:nvSpPr>
          <p:cNvPr id="67589" name="Freeform 5"/>
          <p:cNvSpPr/>
          <p:nvPr/>
        </p:nvSpPr>
        <p:spPr>
          <a:xfrm>
            <a:off x="2843213" y="2209800"/>
            <a:ext cx="585787" cy="1588"/>
          </a:xfrm>
          <a:custGeom>
            <a:avLst/>
            <a:gdLst>
              <a:gd name="txL" fmla="*/ 0 w 369"/>
              <a:gd name="txT" fmla="*/ 0 h 1"/>
              <a:gd name="txR" fmla="*/ 369 w 369"/>
              <a:gd name="txB" fmla="*/ 1 h 1"/>
            </a:gdLst>
            <a:ahLst/>
            <a:cxnLst>
              <a:cxn ang="0">
                <a:pos x="0" y="0"/>
              </a:cxn>
              <a:cxn ang="0">
                <a:pos x="2147483646" y="2147483646"/>
              </a:cxn>
            </a:cxnLst>
            <a:rect l="txL" t="txT" r="txR" b="txB"/>
            <a:pathLst>
              <a:path w="369" h="1">
                <a:moveTo>
                  <a:pt x="0" y="0"/>
                </a:moveTo>
                <a:lnTo>
                  <a:pt x="369" y="1"/>
                </a:lnTo>
              </a:path>
            </a:pathLst>
          </a:custGeom>
          <a:noFill/>
          <a:ln w="28575" cap="flat" cmpd="sng">
            <a:solidFill>
              <a:schemeClr val="tx1">
                <a:alpha val="100000"/>
              </a:schemeClr>
            </a:solidFill>
            <a:prstDash val="solid"/>
            <a:miter lim="800000"/>
            <a:headEnd type="none" w="med" len="med"/>
            <a:tailEnd type="stealth" w="med" len="med"/>
          </a:ln>
        </p:spPr>
        <p:txBody>
          <a:bodyPr/>
          <a:p>
            <a:endParaRPr lang="zh-CN" altLang="en-US"/>
          </a:p>
        </p:txBody>
      </p:sp>
      <p:sp>
        <p:nvSpPr>
          <p:cNvPr id="67590" name="Text Box 6"/>
          <p:cNvSpPr txBox="1"/>
          <p:nvPr/>
        </p:nvSpPr>
        <p:spPr>
          <a:xfrm>
            <a:off x="457200" y="5562600"/>
            <a:ext cx="60960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打印结果</a:t>
            </a:r>
            <a:endParaRPr lang="zh-CN" altLang="en-US" sz="2800" b="1" dirty="0">
              <a:latin typeface="宋体" panose="02010600030101010101" pitchFamily="2" charset="-122"/>
              <a:ea typeface="宋体" panose="02010600030101010101" pitchFamily="2" charset="-122"/>
            </a:endParaRPr>
          </a:p>
        </p:txBody>
      </p:sp>
      <p:sp>
        <p:nvSpPr>
          <p:cNvPr id="67591" name="Text Box 7"/>
          <p:cNvSpPr txBox="1"/>
          <p:nvPr/>
        </p:nvSpPr>
        <p:spPr>
          <a:xfrm>
            <a:off x="457200" y="3733800"/>
            <a:ext cx="24384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分析指令</a:t>
            </a:r>
            <a:endParaRPr lang="zh-CN" altLang="en-US" sz="2800" b="1" dirty="0">
              <a:latin typeface="宋体" panose="02010600030101010101" pitchFamily="2" charset="-122"/>
              <a:ea typeface="宋体" panose="02010600030101010101" pitchFamily="2" charset="-122"/>
            </a:endParaRPr>
          </a:p>
        </p:txBody>
      </p:sp>
      <p:sp>
        <p:nvSpPr>
          <p:cNvPr id="67592" name="Text Box 8"/>
          <p:cNvSpPr txBox="1"/>
          <p:nvPr/>
        </p:nvSpPr>
        <p:spPr>
          <a:xfrm>
            <a:off x="457200" y="3124200"/>
            <a:ext cx="33528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取指令</a:t>
            </a:r>
            <a:endParaRPr lang="zh-CN" altLang="en-US" sz="2800" b="1" dirty="0">
              <a:latin typeface="宋体" panose="02010600030101010101" pitchFamily="2" charset="-122"/>
              <a:ea typeface="宋体" panose="02010600030101010101" pitchFamily="2" charset="-122"/>
            </a:endParaRPr>
          </a:p>
        </p:txBody>
      </p:sp>
      <p:sp>
        <p:nvSpPr>
          <p:cNvPr id="67593" name="Text Box 9"/>
          <p:cNvSpPr txBox="1"/>
          <p:nvPr/>
        </p:nvSpPr>
        <p:spPr>
          <a:xfrm>
            <a:off x="1127125" y="5029200"/>
            <a:ext cx="611188" cy="838200"/>
          </a:xfrm>
          <a:prstGeom prst="rect">
            <a:avLst/>
          </a:prstGeom>
          <a:noFill/>
          <a:ln w="9525">
            <a:noFill/>
          </a:ln>
        </p:spPr>
        <p:txBody>
          <a:bodyPr vert="eaVert">
            <a:spAutoFit/>
          </a:bodyPr>
          <a:p>
            <a:pPr eaLnBrk="1" hangingPunct="1">
              <a:spcBef>
                <a:spcPct val="50000"/>
              </a:spcBef>
            </a:pPr>
            <a:r>
              <a:rPr lang="en-US" altLang="zh-CN" sz="2800" b="1" dirty="0">
                <a:latin typeface="Times New Roman" panose="02020603050405020304" pitchFamily="18" charset="0"/>
                <a:ea typeface="宋体" panose="02010600030101010101" pitchFamily="2" charset="-122"/>
              </a:rPr>
              <a:t>…</a:t>
            </a:r>
            <a:endParaRPr lang="en-US" altLang="zh-CN" sz="2800" b="1" dirty="0">
              <a:latin typeface="宋体" panose="02010600030101010101" pitchFamily="2" charset="-122"/>
              <a:ea typeface="宋体" panose="02010600030101010101" pitchFamily="2" charset="-122"/>
            </a:endParaRPr>
          </a:p>
        </p:txBody>
      </p:sp>
      <p:sp>
        <p:nvSpPr>
          <p:cNvPr id="67594" name="Text Box 10"/>
          <p:cNvSpPr txBox="1"/>
          <p:nvPr/>
        </p:nvSpPr>
        <p:spPr>
          <a:xfrm>
            <a:off x="457200" y="6096000"/>
            <a:ext cx="60960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停机 </a:t>
            </a:r>
            <a:endParaRPr lang="zh-CN" altLang="en-US" sz="2800" b="1" dirty="0">
              <a:latin typeface="宋体" panose="02010600030101010101" pitchFamily="2" charset="-122"/>
              <a:ea typeface="宋体" panose="02010600030101010101" pitchFamily="2" charset="-122"/>
            </a:endParaRPr>
          </a:p>
        </p:txBody>
      </p:sp>
      <p:sp>
        <p:nvSpPr>
          <p:cNvPr id="67595" name="Text Box 11"/>
          <p:cNvSpPr txBox="1"/>
          <p:nvPr/>
        </p:nvSpPr>
        <p:spPr>
          <a:xfrm>
            <a:off x="457200" y="2514600"/>
            <a:ext cx="60960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启动程序运行</a:t>
            </a:r>
            <a:endParaRPr lang="zh-CN" altLang="en-US" sz="2800" b="1" dirty="0">
              <a:latin typeface="宋体" panose="02010600030101010101" pitchFamily="2" charset="-122"/>
              <a:ea typeface="宋体" panose="02010600030101010101" pitchFamily="2" charset="-122"/>
            </a:endParaRPr>
          </a:p>
        </p:txBody>
      </p:sp>
      <p:grpSp>
        <p:nvGrpSpPr>
          <p:cNvPr id="67596" name="Group 12"/>
          <p:cNvGrpSpPr/>
          <p:nvPr/>
        </p:nvGrpSpPr>
        <p:grpSpPr>
          <a:xfrm>
            <a:off x="6400800" y="3124200"/>
            <a:ext cx="2971800" cy="519113"/>
            <a:chOff x="0" y="0"/>
            <a:chExt cx="1872" cy="327"/>
          </a:xfrm>
        </p:grpSpPr>
        <p:sp>
          <p:nvSpPr>
            <p:cNvPr id="67621" name="Text Box 13"/>
            <p:cNvSpPr txBox="1"/>
            <p:nvPr/>
          </p:nvSpPr>
          <p:spPr>
            <a:xfrm>
              <a:off x="0" y="0"/>
              <a:ext cx="1872" cy="327"/>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,(PC</a:t>
              </a:r>
              <a:r>
                <a:rPr lang="en-US" altLang="zh-CN" sz="12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10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   PC</a:t>
              </a:r>
              <a:endParaRPr lang="en-US" altLang="zh-CN" sz="2800" b="1" dirty="0">
                <a:latin typeface="宋体" panose="02010600030101010101" pitchFamily="2" charset="-122"/>
                <a:ea typeface="宋体" panose="02010600030101010101" pitchFamily="2" charset="-122"/>
              </a:endParaRPr>
            </a:p>
          </p:txBody>
        </p:sp>
        <p:sp>
          <p:nvSpPr>
            <p:cNvPr id="67622" name="Line 14"/>
            <p:cNvSpPr/>
            <p:nvPr/>
          </p:nvSpPr>
          <p:spPr>
            <a:xfrm>
              <a:off x="1008" y="192"/>
              <a:ext cx="192" cy="0"/>
            </a:xfrm>
            <a:prstGeom prst="line">
              <a:avLst/>
            </a:prstGeom>
            <a:ln w="28575" cap="flat" cmpd="sng">
              <a:solidFill>
                <a:schemeClr val="tx1"/>
              </a:solidFill>
              <a:prstDash val="solid"/>
              <a:headEnd type="none" w="med" len="med"/>
              <a:tailEnd type="stealth" w="med" len="med"/>
            </a:ln>
          </p:spPr>
        </p:sp>
      </p:grpSp>
      <p:sp>
        <p:nvSpPr>
          <p:cNvPr id="67597" name="Text Box 15"/>
          <p:cNvSpPr txBox="1"/>
          <p:nvPr/>
        </p:nvSpPr>
        <p:spPr>
          <a:xfrm>
            <a:off x="457200" y="4343400"/>
            <a:ext cx="2286000" cy="519113"/>
          </a:xfrm>
          <a:prstGeom prst="rect">
            <a:avLst/>
          </a:prstGeom>
          <a:noFill/>
          <a:ln w="9525">
            <a:noFill/>
          </a:ln>
        </p:spPr>
        <p:txBody>
          <a:bodyPr>
            <a:spAutoFit/>
          </a:bodyPr>
          <a:p>
            <a:pPr eaLnBrk="1" hangingPunct="1">
              <a:spcBef>
                <a:spcPct val="50000"/>
              </a:spcBef>
              <a:buChar char="•"/>
            </a:pPr>
            <a:r>
              <a:rPr lang="zh-CN" altLang="en-US" sz="2800" b="1" dirty="0">
                <a:latin typeface="宋体" panose="02010600030101010101" pitchFamily="2" charset="-122"/>
                <a:ea typeface="宋体" panose="02010600030101010101" pitchFamily="2" charset="-122"/>
              </a:rPr>
              <a:t> 执行指令                          </a:t>
            </a:r>
            <a:endParaRPr lang="zh-CN" altLang="en-US" sz="2800" b="1" dirty="0">
              <a:latin typeface="宋体" panose="02010600030101010101" pitchFamily="2" charset="-122"/>
              <a:ea typeface="宋体" panose="02010600030101010101" pitchFamily="2" charset="-122"/>
            </a:endParaRPr>
          </a:p>
        </p:txBody>
      </p:sp>
      <p:sp>
        <p:nvSpPr>
          <p:cNvPr id="40976" name="Rectangle 16"/>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1.2</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67599" name="Line 17"/>
          <p:cNvSpPr/>
          <p:nvPr/>
        </p:nvSpPr>
        <p:spPr>
          <a:xfrm>
            <a:off x="2533650" y="3429000"/>
            <a:ext cx="304800" cy="0"/>
          </a:xfrm>
          <a:prstGeom prst="line">
            <a:avLst/>
          </a:prstGeom>
          <a:ln w="28575" cap="flat" cmpd="sng">
            <a:solidFill>
              <a:schemeClr val="tx1"/>
            </a:solidFill>
            <a:prstDash val="solid"/>
            <a:headEnd type="none" w="med" len="med"/>
            <a:tailEnd type="stealth" w="med" len="med"/>
          </a:ln>
        </p:spPr>
      </p:sp>
      <p:sp>
        <p:nvSpPr>
          <p:cNvPr id="67600" name="Text Box 18"/>
          <p:cNvSpPr txBox="1"/>
          <p:nvPr/>
        </p:nvSpPr>
        <p:spPr>
          <a:xfrm>
            <a:off x="2819400" y="3124200"/>
            <a:ext cx="1247775"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MAR</a:t>
            </a:r>
            <a:endParaRPr lang="en-US" altLang="zh-CN" sz="2800" b="1" dirty="0">
              <a:latin typeface="宋体" panose="02010600030101010101" pitchFamily="2" charset="-122"/>
              <a:ea typeface="宋体" panose="02010600030101010101" pitchFamily="2" charset="-122"/>
            </a:endParaRPr>
          </a:p>
        </p:txBody>
      </p:sp>
      <p:sp>
        <p:nvSpPr>
          <p:cNvPr id="67601" name="Line 19"/>
          <p:cNvSpPr/>
          <p:nvPr/>
        </p:nvSpPr>
        <p:spPr>
          <a:xfrm>
            <a:off x="3581400" y="3429000"/>
            <a:ext cx="304800" cy="0"/>
          </a:xfrm>
          <a:prstGeom prst="line">
            <a:avLst/>
          </a:prstGeom>
          <a:ln w="28575" cap="flat" cmpd="sng">
            <a:solidFill>
              <a:schemeClr val="tx1"/>
            </a:solidFill>
            <a:prstDash val="solid"/>
            <a:headEnd type="none" w="med" len="med"/>
            <a:tailEnd type="stealth" w="med" len="med"/>
          </a:ln>
        </p:spPr>
      </p:sp>
      <p:sp>
        <p:nvSpPr>
          <p:cNvPr id="67602" name="Text Box 20"/>
          <p:cNvSpPr txBox="1"/>
          <p:nvPr/>
        </p:nvSpPr>
        <p:spPr>
          <a:xfrm>
            <a:off x="3914775" y="3124200"/>
            <a:ext cx="9906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a:t>
            </a:r>
            <a:endParaRPr lang="en-US" altLang="zh-CN" sz="2800" b="1" dirty="0">
              <a:latin typeface="宋体" panose="02010600030101010101" pitchFamily="2" charset="-122"/>
              <a:ea typeface="宋体" panose="02010600030101010101" pitchFamily="2" charset="-122"/>
            </a:endParaRPr>
          </a:p>
        </p:txBody>
      </p:sp>
      <p:sp>
        <p:nvSpPr>
          <p:cNvPr id="67603" name="Line 21"/>
          <p:cNvSpPr/>
          <p:nvPr/>
        </p:nvSpPr>
        <p:spPr>
          <a:xfrm>
            <a:off x="4343400" y="3429000"/>
            <a:ext cx="304800" cy="0"/>
          </a:xfrm>
          <a:prstGeom prst="line">
            <a:avLst/>
          </a:prstGeom>
          <a:ln w="28575" cap="flat" cmpd="sng">
            <a:solidFill>
              <a:schemeClr val="tx1"/>
            </a:solidFill>
            <a:prstDash val="solid"/>
            <a:headEnd type="none" w="med" len="med"/>
            <a:tailEnd type="stealth" w="med" len="med"/>
          </a:ln>
        </p:spPr>
      </p:sp>
      <p:sp>
        <p:nvSpPr>
          <p:cNvPr id="67604" name="Text Box 22"/>
          <p:cNvSpPr txBox="1"/>
          <p:nvPr/>
        </p:nvSpPr>
        <p:spPr>
          <a:xfrm>
            <a:off x="4648200" y="3124200"/>
            <a:ext cx="9906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MDR</a:t>
            </a:r>
            <a:endParaRPr lang="en-US" altLang="zh-CN" sz="2800" b="1" dirty="0">
              <a:latin typeface="宋体" panose="02010600030101010101" pitchFamily="2" charset="-122"/>
              <a:ea typeface="宋体" panose="02010600030101010101" pitchFamily="2" charset="-122"/>
            </a:endParaRPr>
          </a:p>
        </p:txBody>
      </p:sp>
      <p:sp>
        <p:nvSpPr>
          <p:cNvPr id="67605" name="Line 23"/>
          <p:cNvSpPr/>
          <p:nvPr/>
        </p:nvSpPr>
        <p:spPr>
          <a:xfrm>
            <a:off x="5410200" y="3429000"/>
            <a:ext cx="304800" cy="0"/>
          </a:xfrm>
          <a:prstGeom prst="line">
            <a:avLst/>
          </a:prstGeom>
          <a:ln w="28575" cap="flat" cmpd="sng">
            <a:solidFill>
              <a:schemeClr val="tx1"/>
            </a:solidFill>
            <a:prstDash val="solid"/>
            <a:headEnd type="none" w="med" len="med"/>
            <a:tailEnd type="stealth" w="med" len="med"/>
          </a:ln>
        </p:spPr>
      </p:sp>
      <p:sp>
        <p:nvSpPr>
          <p:cNvPr id="67606" name="Text Box 24"/>
          <p:cNvSpPr txBox="1"/>
          <p:nvPr/>
        </p:nvSpPr>
        <p:spPr>
          <a:xfrm>
            <a:off x="5715000" y="3124200"/>
            <a:ext cx="8382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IR</a:t>
            </a:r>
            <a:endParaRPr lang="en-US" altLang="zh-CN" sz="2800" b="1" dirty="0">
              <a:latin typeface="宋体" panose="02010600030101010101" pitchFamily="2" charset="-122"/>
              <a:ea typeface="宋体" panose="02010600030101010101" pitchFamily="2" charset="-122"/>
            </a:endParaRPr>
          </a:p>
        </p:txBody>
      </p:sp>
      <p:sp>
        <p:nvSpPr>
          <p:cNvPr id="67607" name="Text Box 25"/>
          <p:cNvSpPr txBox="1"/>
          <p:nvPr/>
        </p:nvSpPr>
        <p:spPr>
          <a:xfrm>
            <a:off x="1981200" y="3124200"/>
            <a:ext cx="6858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PC</a:t>
            </a:r>
            <a:endParaRPr lang="en-US" altLang="zh-CN" sz="2800" b="1" dirty="0">
              <a:latin typeface="宋体" panose="02010600030101010101" pitchFamily="2" charset="-122"/>
              <a:ea typeface="宋体" panose="02010600030101010101" pitchFamily="2" charset="-122"/>
            </a:endParaRPr>
          </a:p>
        </p:txBody>
      </p:sp>
      <p:sp>
        <p:nvSpPr>
          <p:cNvPr id="67608" name="Line 26"/>
          <p:cNvSpPr/>
          <p:nvPr/>
        </p:nvSpPr>
        <p:spPr>
          <a:xfrm>
            <a:off x="3581400" y="4038600"/>
            <a:ext cx="304800" cy="0"/>
          </a:xfrm>
          <a:prstGeom prst="line">
            <a:avLst/>
          </a:prstGeom>
          <a:ln w="28575" cap="flat" cmpd="sng">
            <a:solidFill>
              <a:schemeClr val="tx1"/>
            </a:solidFill>
            <a:prstDash val="solid"/>
            <a:headEnd type="none" w="med" len="med"/>
            <a:tailEnd type="stealth" w="med" len="med"/>
          </a:ln>
        </p:spPr>
      </p:sp>
      <p:sp>
        <p:nvSpPr>
          <p:cNvPr id="67609" name="Text Box 27"/>
          <p:cNvSpPr txBox="1"/>
          <p:nvPr/>
        </p:nvSpPr>
        <p:spPr>
          <a:xfrm>
            <a:off x="3886200" y="3733800"/>
            <a:ext cx="14478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CU</a:t>
            </a:r>
            <a:endParaRPr lang="en-US" altLang="zh-CN" sz="3200" b="1" dirty="0">
              <a:latin typeface="宋体" panose="02010600030101010101" pitchFamily="2" charset="-122"/>
              <a:ea typeface="宋体" panose="02010600030101010101" pitchFamily="2" charset="-122"/>
            </a:endParaRPr>
          </a:p>
        </p:txBody>
      </p:sp>
      <p:sp>
        <p:nvSpPr>
          <p:cNvPr id="67610" name="Text Box 28"/>
          <p:cNvSpPr txBox="1"/>
          <p:nvPr/>
        </p:nvSpPr>
        <p:spPr>
          <a:xfrm>
            <a:off x="2362200" y="3733800"/>
            <a:ext cx="16764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OP(IR)</a:t>
            </a:r>
            <a:endParaRPr lang="en-US" altLang="zh-CN" sz="2800" b="1" dirty="0">
              <a:latin typeface="宋体" panose="02010600030101010101" pitchFamily="2" charset="-122"/>
              <a:ea typeface="宋体" panose="02010600030101010101" pitchFamily="2" charset="-122"/>
            </a:endParaRPr>
          </a:p>
        </p:txBody>
      </p:sp>
      <p:sp>
        <p:nvSpPr>
          <p:cNvPr id="67611" name="Text Box 29"/>
          <p:cNvSpPr txBox="1"/>
          <p:nvPr/>
        </p:nvSpPr>
        <p:spPr>
          <a:xfrm>
            <a:off x="2362200" y="4343400"/>
            <a:ext cx="13716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Ad(IR)</a:t>
            </a:r>
            <a:endParaRPr lang="en-US" altLang="zh-CN" sz="2800" b="1" dirty="0">
              <a:latin typeface="宋体" panose="02010600030101010101" pitchFamily="2" charset="-122"/>
              <a:ea typeface="宋体" panose="02010600030101010101" pitchFamily="2" charset="-122"/>
            </a:endParaRPr>
          </a:p>
        </p:txBody>
      </p:sp>
      <p:sp>
        <p:nvSpPr>
          <p:cNvPr id="67612" name="Line 30"/>
          <p:cNvSpPr/>
          <p:nvPr/>
        </p:nvSpPr>
        <p:spPr>
          <a:xfrm>
            <a:off x="3581400" y="4648200"/>
            <a:ext cx="304800" cy="0"/>
          </a:xfrm>
          <a:prstGeom prst="line">
            <a:avLst/>
          </a:prstGeom>
          <a:ln w="28575" cap="flat" cmpd="sng">
            <a:solidFill>
              <a:schemeClr val="tx1"/>
            </a:solidFill>
            <a:prstDash val="solid"/>
            <a:headEnd type="none" w="med" len="med"/>
            <a:tailEnd type="stealth" w="med" len="med"/>
          </a:ln>
        </p:spPr>
      </p:sp>
      <p:sp>
        <p:nvSpPr>
          <p:cNvPr id="67613" name="Text Box 31"/>
          <p:cNvSpPr txBox="1"/>
          <p:nvPr/>
        </p:nvSpPr>
        <p:spPr>
          <a:xfrm>
            <a:off x="3886200" y="4343400"/>
            <a:ext cx="12954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MAR</a:t>
            </a:r>
            <a:endParaRPr lang="en-US" altLang="zh-CN" sz="2800" b="1" dirty="0">
              <a:latin typeface="宋体" panose="02010600030101010101" pitchFamily="2" charset="-122"/>
              <a:ea typeface="宋体" panose="02010600030101010101" pitchFamily="2" charset="-122"/>
            </a:endParaRPr>
          </a:p>
        </p:txBody>
      </p:sp>
      <p:sp>
        <p:nvSpPr>
          <p:cNvPr id="67614" name="Line 32"/>
          <p:cNvSpPr/>
          <p:nvPr/>
        </p:nvSpPr>
        <p:spPr>
          <a:xfrm>
            <a:off x="4648200" y="4648200"/>
            <a:ext cx="304800" cy="0"/>
          </a:xfrm>
          <a:prstGeom prst="line">
            <a:avLst/>
          </a:prstGeom>
          <a:ln w="28575" cap="flat" cmpd="sng">
            <a:solidFill>
              <a:schemeClr val="tx1"/>
            </a:solidFill>
            <a:prstDash val="solid"/>
            <a:headEnd type="none" w="med" len="med"/>
            <a:tailEnd type="stealth" w="med" len="med"/>
          </a:ln>
        </p:spPr>
      </p:sp>
      <p:sp>
        <p:nvSpPr>
          <p:cNvPr id="67615" name="Text Box 33"/>
          <p:cNvSpPr txBox="1"/>
          <p:nvPr/>
        </p:nvSpPr>
        <p:spPr>
          <a:xfrm>
            <a:off x="5029200" y="4343400"/>
            <a:ext cx="9144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a:t>
            </a:r>
            <a:endParaRPr lang="en-US" altLang="zh-CN" sz="2800" b="1" dirty="0">
              <a:latin typeface="宋体" panose="02010600030101010101" pitchFamily="2" charset="-122"/>
              <a:ea typeface="宋体" panose="02010600030101010101" pitchFamily="2" charset="-122"/>
            </a:endParaRPr>
          </a:p>
        </p:txBody>
      </p:sp>
      <p:sp>
        <p:nvSpPr>
          <p:cNvPr id="67616" name="Line 34"/>
          <p:cNvSpPr/>
          <p:nvPr/>
        </p:nvSpPr>
        <p:spPr>
          <a:xfrm>
            <a:off x="5410200" y="4648200"/>
            <a:ext cx="304800" cy="0"/>
          </a:xfrm>
          <a:prstGeom prst="line">
            <a:avLst/>
          </a:prstGeom>
          <a:ln w="28575" cap="flat" cmpd="sng">
            <a:solidFill>
              <a:schemeClr val="tx1"/>
            </a:solidFill>
            <a:prstDash val="solid"/>
            <a:headEnd type="none" w="med" len="med"/>
            <a:tailEnd type="stealth" w="med" len="med"/>
          </a:ln>
        </p:spPr>
      </p:sp>
      <p:sp>
        <p:nvSpPr>
          <p:cNvPr id="67617" name="Text Box 35"/>
          <p:cNvSpPr txBox="1"/>
          <p:nvPr/>
        </p:nvSpPr>
        <p:spPr>
          <a:xfrm>
            <a:off x="5715000" y="4343400"/>
            <a:ext cx="9906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MDR</a:t>
            </a:r>
            <a:endParaRPr lang="en-US" altLang="zh-CN" sz="2800" b="1" dirty="0">
              <a:latin typeface="宋体" panose="02010600030101010101" pitchFamily="2" charset="-122"/>
              <a:ea typeface="宋体" panose="02010600030101010101" pitchFamily="2" charset="-122"/>
            </a:endParaRPr>
          </a:p>
        </p:txBody>
      </p:sp>
      <p:sp>
        <p:nvSpPr>
          <p:cNvPr id="67618" name="Line 36"/>
          <p:cNvSpPr/>
          <p:nvPr/>
        </p:nvSpPr>
        <p:spPr>
          <a:xfrm>
            <a:off x="6477000" y="4648200"/>
            <a:ext cx="304800" cy="0"/>
          </a:xfrm>
          <a:prstGeom prst="line">
            <a:avLst/>
          </a:prstGeom>
          <a:ln w="28575" cap="flat" cmpd="sng">
            <a:solidFill>
              <a:schemeClr val="tx1"/>
            </a:solidFill>
            <a:prstDash val="solid"/>
            <a:headEnd type="none" w="med" len="med"/>
            <a:tailEnd type="stealth" w="med" len="med"/>
          </a:ln>
        </p:spPr>
      </p:sp>
      <p:sp>
        <p:nvSpPr>
          <p:cNvPr id="67619" name="Text Box 37"/>
          <p:cNvSpPr txBox="1"/>
          <p:nvPr/>
        </p:nvSpPr>
        <p:spPr>
          <a:xfrm>
            <a:off x="6781800" y="4343400"/>
            <a:ext cx="11430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ACC</a:t>
            </a:r>
            <a:endParaRPr lang="en-US" altLang="zh-CN" sz="2800" b="1" dirty="0">
              <a:latin typeface="宋体" panose="02010600030101010101" pitchFamily="2" charset="-122"/>
              <a:ea typeface="宋体" panose="02010600030101010101" pitchFamily="2" charset="-122"/>
            </a:endParaRPr>
          </a:p>
        </p:txBody>
      </p:sp>
      <p:sp>
        <p:nvSpPr>
          <p:cNvPr id="67620" name="Text Box 38"/>
          <p:cNvSpPr txBox="1"/>
          <p:nvPr/>
        </p:nvSpPr>
        <p:spPr>
          <a:xfrm>
            <a:off x="3505200" y="1905000"/>
            <a:ext cx="2819400" cy="519113"/>
          </a:xfrm>
          <a:prstGeom prst="rect">
            <a:avLst/>
          </a:prstGeom>
          <a:noFill/>
          <a:ln w="9525">
            <a:noFill/>
          </a:ln>
        </p:spPr>
        <p:txBody>
          <a:bodyPr>
            <a:spAutoFit/>
          </a:bodyPr>
          <a:p>
            <a:pPr eaLnBrk="1" hangingPunct="1">
              <a:spcBef>
                <a:spcPct val="50000"/>
              </a:spcBef>
            </a:pPr>
            <a:r>
              <a:rPr lang="en-US" altLang="zh-CN" sz="2800" b="1" dirty="0">
                <a:latin typeface="宋体" panose="02010600030101010101" pitchFamily="2" charset="-122"/>
                <a:ea typeface="宋体" panose="02010600030101010101" pitchFamily="2" charset="-122"/>
              </a:rPr>
              <a:t>PC</a:t>
            </a:r>
            <a:endParaRPr lang="en-US" altLang="zh-CN" sz="2800" b="1" dirty="0">
              <a:latin typeface="宋体" panose="02010600030101010101" pitchFamily="2" charset="-122"/>
              <a:ea typeface="宋体" panose="02010600030101010101" pitchFamily="2" charset="-122"/>
            </a:endParaRPr>
          </a:p>
        </p:txBody>
      </p:sp>
    </p:spTree>
  </p:cSld>
  <p:clrMapOvr>
    <a:masterClrMapping/>
  </p:clrMapOvr>
  <p:transition spd="slow"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2"/>
          <p:cNvSpPr txBox="1">
            <a:spLocks noChangeArrowheads="1"/>
          </p:cNvSpPr>
          <p:nvPr/>
        </p:nvSpPr>
        <p:spPr>
          <a:xfrm>
            <a:off x="550545" y="268288"/>
            <a:ext cx="8229600" cy="1139825"/>
          </a:xfrm>
          <a:prstGeom prst="rect">
            <a:avLst/>
          </a:prstGeom>
        </p:spPr>
        <p:txBody>
          <a:bodyPr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rPr>
              <a:t>1.3 </a:t>
            </a:r>
            <a:r>
              <a:rPr kumimoji="0" lang="zh-CN" altLang="en-US"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rPr>
              <a:t>计算机硬件的主要技术指标</a:t>
            </a:r>
            <a:endParaRPr kumimoji="0" lang="zh-CN" altLang="en-US"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69635" name="Text Box 3"/>
          <p:cNvSpPr txBox="1"/>
          <p:nvPr/>
        </p:nvSpPr>
        <p:spPr>
          <a:xfrm>
            <a:off x="93663" y="1484313"/>
            <a:ext cx="2735262" cy="579437"/>
          </a:xfrm>
          <a:prstGeom prst="rect">
            <a:avLst/>
          </a:prstGeom>
          <a:noFill/>
          <a:ln w="9525">
            <a:noFill/>
          </a:ln>
        </p:spPr>
        <p:txBody>
          <a:bodyPr>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1 </a:t>
            </a:r>
            <a:r>
              <a:rPr lang="zh-CN" altLang="en-US" sz="3200" b="1" dirty="0">
                <a:latin typeface="宋体" panose="02010600030101010101" pitchFamily="2" charset="-122"/>
                <a:ea typeface="宋体" panose="02010600030101010101" pitchFamily="2" charset="-122"/>
              </a:rPr>
              <a:t>机器字长</a:t>
            </a:r>
            <a:endParaRPr lang="zh-CN" altLang="en-US" sz="3200" b="1" dirty="0">
              <a:latin typeface="宋体" panose="02010600030101010101" pitchFamily="2" charset="-122"/>
              <a:ea typeface="宋体" panose="02010600030101010101" pitchFamily="2" charset="-122"/>
            </a:endParaRPr>
          </a:p>
        </p:txBody>
      </p:sp>
      <p:sp>
        <p:nvSpPr>
          <p:cNvPr id="69636" name="Text Box 6"/>
          <p:cNvSpPr txBox="1"/>
          <p:nvPr/>
        </p:nvSpPr>
        <p:spPr>
          <a:xfrm>
            <a:off x="2120900" y="1522413"/>
            <a:ext cx="6853238" cy="1031875"/>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CPU</a:t>
            </a:r>
            <a:r>
              <a:rPr lang="en-US" altLang="zh-CN" sz="14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一次能处理数据的位数，如</a:t>
            </a:r>
            <a:r>
              <a:rPr lang="en-US" altLang="zh-CN" sz="2800" b="1" dirty="0">
                <a:latin typeface="宋体" panose="02010600030101010101" pitchFamily="2" charset="-122"/>
                <a:ea typeface="宋体" panose="02010600030101010101" pitchFamily="2" charset="-122"/>
              </a:rPr>
              <a:t>64</a:t>
            </a:r>
            <a:r>
              <a:rPr lang="zh-CN" altLang="en-US" sz="2800" b="1" dirty="0">
                <a:latin typeface="宋体" panose="02010600030101010101" pitchFamily="2" charset="-122"/>
                <a:ea typeface="宋体" panose="02010600030101010101" pitchFamily="2" charset="-122"/>
              </a:rPr>
              <a:t>位</a:t>
            </a:r>
            <a:r>
              <a:rPr lang="en-US" altLang="zh-CN" sz="2800" b="1" dirty="0">
                <a:latin typeface="宋体" panose="02010600030101010101" pitchFamily="2" charset="-122"/>
                <a:ea typeface="宋体" panose="02010600030101010101" pitchFamily="2" charset="-122"/>
              </a:rPr>
              <a:t>CPU,</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zh-CN" altLang="en-US" sz="2800" b="1" dirty="0">
                <a:latin typeface="宋体" panose="02010600030101010101" pitchFamily="2" charset="-122"/>
                <a:ea typeface="宋体" panose="02010600030101010101" pitchFamily="2" charset="-122"/>
              </a:rPr>
              <a:t>与</a:t>
            </a:r>
            <a:r>
              <a:rPr lang="zh-CN" altLang="en-US" sz="14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CPU</a:t>
            </a:r>
            <a:r>
              <a:rPr lang="en-US" altLang="zh-CN" sz="14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中的</a:t>
            </a:r>
            <a:r>
              <a:rPr lang="zh-CN" altLang="en-US" sz="1400" b="1" dirty="0">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寄存器位数</a:t>
            </a:r>
            <a:r>
              <a:rPr lang="zh-CN" altLang="en-US" sz="1400" b="1" dirty="0">
                <a:solidFill>
                  <a:schemeClr val="folHlink"/>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有关</a:t>
            </a:r>
            <a:endParaRPr lang="zh-CN" altLang="en-US" sz="2800" b="1" dirty="0">
              <a:latin typeface="宋体" panose="02010600030101010101" pitchFamily="2" charset="-122"/>
              <a:ea typeface="宋体" panose="02010600030101010101" pitchFamily="2" charset="-122"/>
            </a:endParaRPr>
          </a:p>
        </p:txBody>
      </p:sp>
      <p:sp>
        <p:nvSpPr>
          <p:cNvPr id="69637" name="文本框 27"/>
          <p:cNvSpPr txBox="1"/>
          <p:nvPr/>
        </p:nvSpPr>
        <p:spPr>
          <a:xfrm>
            <a:off x="492125" y="3595688"/>
            <a:ext cx="8347075" cy="4000500"/>
          </a:xfrm>
          <a:prstGeom prst="rect">
            <a:avLst/>
          </a:prstGeom>
          <a:noFill/>
          <a:ln w="9525">
            <a:noFill/>
          </a:ln>
        </p:spPr>
        <p:txBody>
          <a:bodyPr>
            <a:spAutoFit/>
          </a:bodyPr>
          <a:p>
            <a:pPr eaLnBrk="1" hangingPunct="1">
              <a:spcBef>
                <a:spcPct val="20000"/>
              </a:spcBef>
            </a:pP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时钟周期（节拍脉冲、</a:t>
            </a:r>
            <a:r>
              <a:rPr lang="en-US" altLang="zh-CN" sz="2400" b="1" dirty="0">
                <a:latin typeface="Times New Roman" panose="02020603050405020304" pitchFamily="18" charset="0"/>
                <a:ea typeface="宋体" panose="02010600030101010101" pitchFamily="2" charset="-122"/>
              </a:rPr>
              <a:t>T</a:t>
            </a:r>
            <a:r>
              <a:rPr lang="zh-CN" altLang="en-US" sz="2400" b="1" dirty="0">
                <a:latin typeface="Times New Roman" panose="02020603050405020304" pitchFamily="18" charset="0"/>
                <a:ea typeface="宋体" panose="02010600030101010101" pitchFamily="2" charset="-122"/>
              </a:rPr>
              <a:t>周期），主频的倒数，是</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中最小的时间单位，每个动作至少要</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个时钟周期。</a:t>
            </a:r>
            <a:endParaRPr lang="en-US" altLang="zh-CN" sz="2400" b="1" dirty="0">
              <a:latin typeface="Times New Roman" panose="02020603050405020304" pitchFamily="18" charset="0"/>
              <a:ea typeface="宋体" panose="02010600030101010101" pitchFamily="2" charset="-122"/>
            </a:endParaRPr>
          </a:p>
          <a:p>
            <a:pPr eaLnBrk="1" hangingPunct="1">
              <a:spcBef>
                <a:spcPct val="20000"/>
              </a:spcBef>
            </a:pPr>
            <a:endParaRPr lang="en-US" altLang="zh-CN" sz="2400" b="1" dirty="0">
              <a:latin typeface="Times New Roman" panose="02020603050405020304" pitchFamily="18" charset="0"/>
              <a:ea typeface="宋体" panose="02010600030101010101" pitchFamily="2" charset="-122"/>
            </a:endParaRPr>
          </a:p>
          <a:p>
            <a:pPr eaLnBrk="1" hangingPunct="1">
              <a:spcBef>
                <a:spcPct val="20000"/>
              </a:spcBef>
            </a:pPr>
            <a:r>
              <a:rPr lang="zh-CN" altLang="en-US" sz="2400" b="1" dirty="0">
                <a:latin typeface="Times New Roman" panose="02020603050405020304" pitchFamily="18" charset="0"/>
                <a:ea typeface="宋体" panose="02010600030101010101" pitchFamily="2" charset="-122"/>
              </a:rPr>
              <a:t>主频（</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Times New Roman" panose="02020603050405020304" pitchFamily="18" charset="0"/>
                <a:ea typeface="宋体" panose="02010600030101010101" pitchFamily="2" charset="-122"/>
              </a:rPr>
              <a:t>时钟频率），同一个型号的计算机，其主频越高，完成指令的一个执行步骤所用的时间越短，执行的指令越快，</a:t>
            </a:r>
            <a:r>
              <a:rPr lang="en-US" altLang="zh-CN" sz="2400" b="1" dirty="0">
                <a:latin typeface="Times New Roman" panose="02020603050405020304" pitchFamily="18" charset="0"/>
                <a:ea typeface="宋体" panose="02010600030101010101" pitchFamily="2" charset="-122"/>
              </a:rPr>
              <a:t>1.8GHz, 2.4GHz,2.8GHz</a:t>
            </a:r>
            <a:r>
              <a:rPr lang="zh-CN" altLang="en-US" sz="2400" b="1" dirty="0">
                <a:latin typeface="Times New Roman" panose="02020603050405020304" pitchFamily="18" charset="0"/>
                <a:ea typeface="宋体" panose="02010600030101010101" pitchFamily="2" charset="-122"/>
              </a:rPr>
              <a:t>等。</a:t>
            </a:r>
            <a:endParaRPr lang="en-US" altLang="zh-CN" sz="2400" b="1" dirty="0">
              <a:latin typeface="Times New Roman" panose="02020603050405020304" pitchFamily="18" charset="0"/>
              <a:ea typeface="宋体" panose="02010600030101010101" pitchFamily="2" charset="-122"/>
            </a:endParaRPr>
          </a:p>
          <a:p>
            <a:pPr eaLnBrk="1" hangingPunct="1">
              <a:spcBef>
                <a:spcPct val="20000"/>
              </a:spcBef>
            </a:pPr>
            <a:endParaRPr lang="en-US" altLang="zh-CN" sz="2400" b="1" dirty="0">
              <a:latin typeface="Times New Roman" panose="02020603050405020304" pitchFamily="18" charset="0"/>
              <a:ea typeface="宋体" panose="02010600030101010101" pitchFamily="2" charset="-122"/>
            </a:endParaRPr>
          </a:p>
          <a:p>
            <a:pPr eaLnBrk="1" hangingPunct="1">
              <a:spcBef>
                <a:spcPct val="20000"/>
              </a:spcBef>
            </a:pPr>
            <a:r>
              <a:rPr lang="en-US" altLang="zh-CN" sz="2400" b="1" dirty="0">
                <a:latin typeface="Times New Roman" panose="02020603050405020304" pitchFamily="18" charset="0"/>
                <a:ea typeface="宋体" panose="02010600030101010101" pitchFamily="2" charset="-122"/>
              </a:rPr>
              <a:t>1Hz (</a:t>
            </a:r>
            <a:r>
              <a:rPr lang="zh-CN" altLang="en-US" sz="2400" b="1" dirty="0">
                <a:latin typeface="Times New Roman" panose="02020603050405020304" pitchFamily="18" charset="0"/>
                <a:ea typeface="宋体" panose="02010600030101010101" pitchFamily="2" charset="-122"/>
              </a:rPr>
              <a:t>每秒</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次</a:t>
            </a:r>
            <a:r>
              <a:rPr lang="en-US"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eaLnBrk="1" hangingPunct="1">
              <a:spcBef>
                <a:spcPct val="20000"/>
              </a:spcBef>
            </a:pPr>
            <a:endParaRPr lang="en-US" altLang="zh-CN" sz="2400" b="1" dirty="0">
              <a:latin typeface="Times New Roman" panose="02020603050405020304" pitchFamily="18" charset="0"/>
              <a:ea typeface="宋体" panose="02010600030101010101" pitchFamily="2" charset="-122"/>
            </a:endParaRPr>
          </a:p>
          <a:p>
            <a:pPr eaLnBrk="1" hangingPunct="1"/>
            <a:endParaRPr lang="zh-CN" altLang="en-US" sz="1400" b="1" dirty="0">
              <a:latin typeface="宋体" panose="02010600030101010101" pitchFamily="2" charset="-122"/>
              <a:ea typeface="宋体" panose="02010600030101010101" pitchFamily="2" charset="-122"/>
            </a:endParaRPr>
          </a:p>
        </p:txBody>
      </p:sp>
      <p:sp>
        <p:nvSpPr>
          <p:cNvPr id="69638" name="文本框 29"/>
          <p:cNvSpPr txBox="1"/>
          <p:nvPr/>
        </p:nvSpPr>
        <p:spPr>
          <a:xfrm>
            <a:off x="93663" y="2917825"/>
            <a:ext cx="4675187" cy="585788"/>
          </a:xfrm>
          <a:prstGeom prst="rect">
            <a:avLst/>
          </a:prstGeom>
          <a:noFill/>
          <a:ln w="9525">
            <a:noFill/>
          </a:ln>
        </p:spPr>
        <p:txBody>
          <a:bodyPr>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2 </a:t>
            </a:r>
            <a:r>
              <a:rPr lang="zh-CN" altLang="en-US" sz="3200" b="1" dirty="0">
                <a:latin typeface="Times New Roman" panose="02020603050405020304" pitchFamily="18" charset="0"/>
                <a:ea typeface="宋体" panose="02010600030101010101" pitchFamily="2" charset="-122"/>
              </a:rPr>
              <a:t>运算速度</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zh-CN" altLang="en-US" sz="4400" b="1" i="0" u="none" strike="noStrike" kern="1200" cap="all" spc="100" normalizeH="0" baseline="0" noProof="0" dirty="0">
                <a:ln>
                  <a:noFill/>
                </a:ln>
                <a:solidFill>
                  <a:schemeClr val="tx1">
                    <a:lumMod val="95000"/>
                    <a:lumOff val="5000"/>
                  </a:schemeClr>
                </a:solidFill>
                <a:effectLst/>
                <a:uLnTx/>
                <a:uFillTx/>
                <a:latin typeface="Times New Roman" panose="02020603050405020304" pitchFamily="18" charset="0"/>
                <a:ea typeface="宋体" panose="02010600030101010101" pitchFamily="2" charset="-122"/>
                <a:cs typeface="+mj-cs"/>
              </a:rPr>
              <a:t>一、</a:t>
            </a:r>
            <a:r>
              <a:rPr kumimoji="0" lang="zh-CN" altLang="en-US" sz="4400" b="1" i="0" u="none" strike="noStrike" kern="1200" cap="all" spc="100" normalizeH="0" baseline="0" noProof="0" dirty="0">
                <a:ln>
                  <a:noFill/>
                </a:ln>
                <a:solidFill>
                  <a:schemeClr val="tx1">
                    <a:lumMod val="95000"/>
                    <a:lumOff val="5000"/>
                  </a:schemeClr>
                </a:solidFill>
                <a:effectLst/>
                <a:uLnTx/>
                <a:uFillTx/>
                <a:latin typeface="+mj-lt"/>
                <a:ea typeface="+mj-ea"/>
                <a:cs typeface="+mj-cs"/>
              </a:rPr>
              <a:t>计算机系统简介</a:t>
            </a:r>
            <a:br>
              <a:rPr kumimoji="0" lang="zh-CN" altLang="en-US" sz="4400" b="1" i="0" u="none" strike="noStrike" kern="1200" cap="all" spc="100" normalizeH="0" baseline="0" noProof="0" dirty="0">
                <a:ln>
                  <a:noFill/>
                </a:ln>
                <a:solidFill>
                  <a:schemeClr val="tx1">
                    <a:lumMod val="95000"/>
                    <a:lumOff val="5000"/>
                  </a:schemeClr>
                </a:solidFill>
                <a:effectLst/>
                <a:uLnTx/>
                <a:uFillTx/>
                <a:latin typeface="Times New Roman" panose="02020603050405020304" pitchFamily="18" charset="0"/>
                <a:ea typeface="宋体" panose="02010600030101010101" pitchFamily="2" charset="-122"/>
                <a:cs typeface="+mj-cs"/>
              </a:rPr>
            </a:br>
            <a:endParaRPr kumimoji="0" lang="zh-CN" altLang="en-US" sz="4400" b="0" i="0" u="none" strike="noStrike" kern="1200" cap="all" spc="100" normalizeH="0" baseline="0" noProof="0" dirty="0">
              <a:ln>
                <a:noFill/>
              </a:ln>
              <a:solidFill>
                <a:schemeClr val="tx1">
                  <a:lumMod val="95000"/>
                  <a:lumOff val="5000"/>
                </a:schemeClr>
              </a:solidFill>
              <a:effectLst/>
              <a:uLnTx/>
              <a:uFillTx/>
              <a:latin typeface="+mj-lt"/>
              <a:ea typeface="+mj-ea"/>
              <a:cs typeface="+mj-cs"/>
            </a:endParaRPr>
          </a:p>
        </p:txBody>
      </p:sp>
      <p:sp>
        <p:nvSpPr>
          <p:cNvPr id="20483" name="内容占位符 2"/>
          <p:cNvSpPr>
            <a:spLocks noGrp="1"/>
          </p:cNvSpPr>
          <p:nvPr>
            <p:ph idx="1"/>
          </p:nvPr>
        </p:nvSpPr>
        <p:spPr>
          <a:xfrm>
            <a:off x="20638" y="2003425"/>
            <a:ext cx="9102725" cy="4854575"/>
          </a:xfrm>
        </p:spPr>
        <p:txBody>
          <a:bodyPr vert="horz" wrap="square" lIns="45720" tIns="45720" rIns="45720" bIns="45720" anchor="t" anchorCtr="0"/>
          <a:p>
            <a:pPr eaLnBrk="1" hangingPunct="1"/>
            <a:r>
              <a:rPr lang="en-US" altLang="zh-CN" sz="2800" b="1" dirty="0">
                <a:ea typeface="华文仿宋" panose="02010600040101010101" pitchFamily="2" charset="-122"/>
              </a:rPr>
              <a:t>1. </a:t>
            </a:r>
            <a:r>
              <a:rPr lang="zh-CN" altLang="en-US" sz="2800" b="1" dirty="0">
                <a:latin typeface="Times New Roman" panose="02020603050405020304" pitchFamily="18" charset="0"/>
                <a:ea typeface="宋体" panose="02010600030101010101" pitchFamily="2" charset="-122"/>
              </a:rPr>
              <a:t>计算机的软硬件概念</a:t>
            </a:r>
            <a:br>
              <a:rPr lang="zh-CN" altLang="en-US" sz="2800" b="1" dirty="0">
                <a:latin typeface="Times New Roman" panose="02020603050405020304" pitchFamily="18" charset="0"/>
                <a:ea typeface="宋体" panose="02010600030101010101" pitchFamily="2" charset="-122"/>
              </a:rPr>
            </a:br>
            <a:endParaRPr lang="zh-CN" altLang="en-US" sz="2800" b="1" dirty="0">
              <a:ea typeface="华文仿宋" panose="02010600040101010101" pitchFamily="2" charset="-122"/>
            </a:endParaRPr>
          </a:p>
          <a:p>
            <a:pPr eaLnBrk="1" hangingPunct="1"/>
            <a:endParaRPr lang="en-US" altLang="zh-CN" sz="2400" dirty="0">
              <a:ea typeface="华文仿宋" panose="02010600040101010101" pitchFamily="2" charset="-122"/>
            </a:endParaRPr>
          </a:p>
          <a:p>
            <a:pPr eaLnBrk="1" hangingPunct="1"/>
            <a:endParaRPr lang="en-US" altLang="zh-CN" sz="2400" dirty="0">
              <a:ea typeface="华文仿宋" panose="02010600040101010101" pitchFamily="2" charset="-122"/>
            </a:endParaRPr>
          </a:p>
          <a:p>
            <a:pPr eaLnBrk="1" hangingPunct="1"/>
            <a:endParaRPr lang="en-US" altLang="zh-CN" sz="2400" dirty="0">
              <a:ea typeface="华文仿宋" panose="02010600040101010101" pitchFamily="2" charset="-122"/>
            </a:endParaRPr>
          </a:p>
          <a:p>
            <a:pPr eaLnBrk="1" hangingPunct="1"/>
            <a:r>
              <a:rPr lang="zh-CN" altLang="en-US" sz="2800" b="1" dirty="0">
                <a:ea typeface="华文仿宋" panose="02010600040101010101" pitchFamily="2" charset="-122"/>
              </a:rPr>
              <a:t>计算机系统</a:t>
            </a:r>
            <a:endParaRPr lang="en-US" altLang="zh-CN" sz="2800" b="1" dirty="0">
              <a:ea typeface="华文仿宋" panose="02010600040101010101" pitchFamily="2" charset="-122"/>
            </a:endParaRPr>
          </a:p>
        </p:txBody>
      </p:sp>
      <p:sp>
        <p:nvSpPr>
          <p:cNvPr id="20484" name="Text Box 3"/>
          <p:cNvSpPr txBox="1"/>
          <p:nvPr/>
        </p:nvSpPr>
        <p:spPr>
          <a:xfrm>
            <a:off x="3368675" y="4876800"/>
            <a:ext cx="5754688" cy="461963"/>
          </a:xfrm>
          <a:prstGeom prst="rect">
            <a:avLst/>
          </a:prstGeom>
          <a:noFill/>
          <a:ln w="9525">
            <a:noFill/>
          </a:ln>
        </p:spPr>
        <p:txBody>
          <a:bodyPr wrap="none">
            <a:spAutoFit/>
          </a:bodyPr>
          <a:p>
            <a:pPr eaLnBrk="1" hangingPunct="1">
              <a:spcBef>
                <a:spcPct val="20000"/>
              </a:spcBef>
            </a:pPr>
            <a:r>
              <a:rPr lang="zh-CN" altLang="en-US" sz="2400" b="1" dirty="0">
                <a:latin typeface="Times New Roman" panose="02020603050405020304" pitchFamily="18" charset="0"/>
                <a:ea typeface="宋体" panose="02010600030101010101" pitchFamily="2" charset="-122"/>
              </a:rPr>
              <a:t>由具有各类特殊功能的信息（程序）组成</a:t>
            </a:r>
            <a:endParaRPr lang="zh-CN" altLang="en-US" sz="2400" b="1" dirty="0">
              <a:latin typeface="Times New Roman" panose="02020603050405020304" pitchFamily="18" charset="0"/>
              <a:ea typeface="宋体" panose="02010600030101010101" pitchFamily="2" charset="-122"/>
            </a:endParaRPr>
          </a:p>
        </p:txBody>
      </p:sp>
      <p:sp>
        <p:nvSpPr>
          <p:cNvPr id="5" name="Text Box 6"/>
          <p:cNvSpPr txBox="1">
            <a:spLocks noChangeArrowheads="1"/>
          </p:cNvSpPr>
          <p:nvPr/>
        </p:nvSpPr>
        <p:spPr bwMode="auto">
          <a:xfrm>
            <a:off x="3456176" y="3237210"/>
            <a:ext cx="5687824" cy="461665"/>
          </a:xfrm>
          <a:prstGeom prst="rect">
            <a:avLst/>
          </a:prstGeom>
          <a:noFill/>
          <a:ln>
            <a:noFill/>
          </a:ln>
        </p:spPr>
        <p:txBody>
          <a:bodyPr>
            <a:spAutoFit/>
          </a:bodyP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计算机的实体，如</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主机、外设等</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486" name="Freeform 8"/>
          <p:cNvSpPr/>
          <p:nvPr/>
        </p:nvSpPr>
        <p:spPr>
          <a:xfrm>
            <a:off x="2184400" y="3503613"/>
            <a:ext cx="304800" cy="1676400"/>
          </a:xfrm>
          <a:custGeom>
            <a:avLst/>
            <a:gdLst>
              <a:gd name="txL" fmla="*/ 0 w 40"/>
              <a:gd name="txT" fmla="*/ 0 h 347"/>
              <a:gd name="txR" fmla="*/ 40 w 40"/>
              <a:gd name="txB" fmla="*/ 347 h 347"/>
            </a:gdLst>
            <a:ahLst/>
            <a:cxnLst>
              <a:cxn ang="0">
                <a:pos x="2147483646" y="0"/>
              </a:cxn>
              <a:cxn ang="0">
                <a:pos x="2147483646" y="2147483646"/>
              </a:cxn>
              <a:cxn ang="0">
                <a:pos x="2147483646" y="2147483646"/>
              </a:cxn>
              <a:cxn ang="0">
                <a:pos x="0" y="2147483646"/>
              </a:cxn>
              <a:cxn ang="0">
                <a:pos x="2147483646" y="2147483646"/>
              </a:cxn>
              <a:cxn ang="0">
                <a:pos x="2147483646" y="2147483646"/>
              </a:cxn>
              <a:cxn ang="0">
                <a:pos x="2147483646" y="2147483646"/>
              </a:cxn>
            </a:cxnLst>
            <a:rect l="txL" t="txT" r="txR" b="txB"/>
            <a:pathLst>
              <a:path w="40" h="347">
                <a:moveTo>
                  <a:pt x="40" y="0"/>
                </a:moveTo>
                <a:cubicBezTo>
                  <a:pt x="29" y="0"/>
                  <a:pt x="20" y="13"/>
                  <a:pt x="20" y="29"/>
                </a:cubicBezTo>
                <a:lnTo>
                  <a:pt x="20" y="145"/>
                </a:lnTo>
                <a:cubicBezTo>
                  <a:pt x="20" y="161"/>
                  <a:pt x="11" y="173"/>
                  <a:pt x="0" y="173"/>
                </a:cubicBezTo>
                <a:cubicBezTo>
                  <a:pt x="11" y="173"/>
                  <a:pt x="20" y="186"/>
                  <a:pt x="20" y="202"/>
                </a:cubicBezTo>
                <a:lnTo>
                  <a:pt x="20" y="318"/>
                </a:lnTo>
                <a:cubicBezTo>
                  <a:pt x="20" y="334"/>
                  <a:pt x="29" y="347"/>
                  <a:pt x="40" y="347"/>
                </a:cubicBezTo>
              </a:path>
            </a:pathLst>
          </a:custGeom>
          <a:noFill/>
          <a:ln w="38100" cap="rnd" cmpd="sng">
            <a:solidFill>
              <a:schemeClr val="tx1">
                <a:alpha val="100000"/>
              </a:schemeClr>
            </a:solidFill>
            <a:prstDash val="solid"/>
            <a:miter lim="800000"/>
            <a:headEnd type="none" w="med" len="med"/>
            <a:tailEnd type="none" w="med" len="med"/>
          </a:ln>
        </p:spPr>
        <p:txBody>
          <a:bodyPr/>
          <a:p>
            <a:endParaRPr lang="zh-CN" altLang="en-US"/>
          </a:p>
        </p:txBody>
      </p:sp>
      <p:grpSp>
        <p:nvGrpSpPr>
          <p:cNvPr id="20487" name="Group 9"/>
          <p:cNvGrpSpPr/>
          <p:nvPr/>
        </p:nvGrpSpPr>
        <p:grpSpPr>
          <a:xfrm>
            <a:off x="2473325" y="3200400"/>
            <a:ext cx="962025" cy="2181225"/>
            <a:chOff x="57" y="-18"/>
            <a:chExt cx="606" cy="1374"/>
          </a:xfrm>
        </p:grpSpPr>
        <p:sp>
          <p:nvSpPr>
            <p:cNvPr id="20488" name="Text Box 10"/>
            <p:cNvSpPr txBox="1"/>
            <p:nvPr/>
          </p:nvSpPr>
          <p:spPr>
            <a:xfrm>
              <a:off x="67" y="-18"/>
              <a:ext cx="596" cy="346"/>
            </a:xfrm>
            <a:prstGeom prst="rect">
              <a:avLst/>
            </a:prstGeom>
            <a:noFill/>
            <a:ln w="9525">
              <a:noFill/>
            </a:ln>
          </p:spPr>
          <p:txBody>
            <a:bodyPr wrap="none">
              <a:spAutoFit/>
            </a:bodyPr>
            <a:p>
              <a:pPr eaLnBrk="1" hangingPunct="1">
                <a:spcBef>
                  <a:spcPct val="20000"/>
                </a:spcBef>
              </a:pPr>
              <a:r>
                <a:rPr lang="zh-CN" altLang="en-US" sz="3000" b="1" dirty="0">
                  <a:solidFill>
                    <a:srgbClr val="0000FF"/>
                  </a:solidFill>
                  <a:latin typeface="宋体" panose="02010600030101010101" pitchFamily="2" charset="-122"/>
                  <a:ea typeface="宋体" panose="02010600030101010101" pitchFamily="2" charset="-122"/>
                </a:rPr>
                <a:t>硬件</a:t>
              </a:r>
              <a:endParaRPr lang="zh-CN" altLang="en-US" sz="3000" b="1" dirty="0">
                <a:solidFill>
                  <a:srgbClr val="0000FF"/>
                </a:solidFill>
                <a:latin typeface="宋体" panose="02010600030101010101" pitchFamily="2" charset="-122"/>
                <a:ea typeface="宋体" panose="02010600030101010101" pitchFamily="2" charset="-122"/>
              </a:endParaRPr>
            </a:p>
          </p:txBody>
        </p:sp>
        <p:sp>
          <p:nvSpPr>
            <p:cNvPr id="20489" name="Text Box 11"/>
            <p:cNvSpPr txBox="1"/>
            <p:nvPr/>
          </p:nvSpPr>
          <p:spPr>
            <a:xfrm>
              <a:off x="57" y="1010"/>
              <a:ext cx="596" cy="346"/>
            </a:xfrm>
            <a:prstGeom prst="rect">
              <a:avLst/>
            </a:prstGeom>
            <a:noFill/>
            <a:ln w="9525">
              <a:noFill/>
            </a:ln>
          </p:spPr>
          <p:txBody>
            <a:bodyPr wrap="none">
              <a:spAutoFit/>
            </a:bodyPr>
            <a:p>
              <a:pPr eaLnBrk="1" hangingPunct="1">
                <a:spcBef>
                  <a:spcPct val="20000"/>
                </a:spcBef>
              </a:pPr>
              <a:r>
                <a:rPr lang="zh-CN" altLang="en-US" sz="3000" b="1" dirty="0">
                  <a:solidFill>
                    <a:srgbClr val="0000FF"/>
                  </a:solidFill>
                  <a:latin typeface="宋体" panose="02010600030101010101" pitchFamily="2" charset="-122"/>
                  <a:ea typeface="宋体" panose="02010600030101010101" pitchFamily="2" charset="-122"/>
                </a:rPr>
                <a:t>软件</a:t>
              </a:r>
              <a:endParaRPr lang="zh-CN" altLang="en-US" sz="3000" b="1" dirty="0">
                <a:solidFill>
                  <a:srgbClr val="0000FF"/>
                </a:solidFill>
                <a:latin typeface="宋体" panose="02010600030101010101" pitchFamily="2" charset="-122"/>
                <a:ea typeface="宋体" panose="02010600030101010101" pitchFamily="2"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idx="4294967295"/>
          </p:nvPr>
        </p:nvSpPr>
        <p:spPr>
          <a:xfrm>
            <a:off x="620713" y="211138"/>
            <a:ext cx="8229600" cy="113982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rPr>
              <a:t>1.3 </a:t>
            </a:r>
            <a:r>
              <a:rPr kumimoji="0" lang="zh-CN" altLang="en-US"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rPr>
              <a:t>计算机硬件的主要技术指标</a:t>
            </a:r>
            <a:endParaRPr kumimoji="0" lang="zh-CN" altLang="en-US" sz="4400" b="1" i="0" u="none" strike="noStrike" kern="1200" cap="all" spc="100" normalizeH="0" baseline="0" noProof="0" dirty="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70659" name="Text Box 4"/>
          <p:cNvSpPr txBox="1"/>
          <p:nvPr/>
        </p:nvSpPr>
        <p:spPr>
          <a:xfrm>
            <a:off x="44450" y="4011613"/>
            <a:ext cx="2922588" cy="579437"/>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运算速度</a:t>
            </a:r>
            <a:endParaRPr lang="zh-CN" altLang="en-US" sz="3200" b="1" dirty="0">
              <a:latin typeface="宋体" panose="02010600030101010101" pitchFamily="2" charset="-122"/>
              <a:ea typeface="宋体" panose="02010600030101010101" pitchFamily="2" charset="-122"/>
            </a:endParaRPr>
          </a:p>
        </p:txBody>
      </p:sp>
      <p:sp>
        <p:nvSpPr>
          <p:cNvPr id="70660" name="AutoShape 5"/>
          <p:cNvSpPr/>
          <p:nvPr/>
        </p:nvSpPr>
        <p:spPr>
          <a:xfrm>
            <a:off x="2509838" y="2971800"/>
            <a:ext cx="228600" cy="3124200"/>
          </a:xfrm>
          <a:prstGeom prst="leftBrace">
            <a:avLst>
              <a:gd name="adj1" fmla="val 113888"/>
              <a:gd name="adj2" fmla="val 45477"/>
            </a:avLst>
          </a:prstGeom>
          <a:noFill/>
          <a:ln w="38100" cap="flat" cmpd="sng">
            <a:solidFill>
              <a:srgbClr val="0000FF"/>
            </a:solidFill>
            <a:prstDash val="solid"/>
            <a:headEnd type="none" w="med" len="med"/>
            <a:tailEnd type="none" w="med" len="med"/>
          </a:ln>
        </p:spPr>
        <p:txBody>
          <a:bodyPr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70661" name="Group 7"/>
          <p:cNvGrpSpPr/>
          <p:nvPr/>
        </p:nvGrpSpPr>
        <p:grpSpPr>
          <a:xfrm>
            <a:off x="2738438" y="3162300"/>
            <a:ext cx="4170362" cy="755650"/>
            <a:chOff x="0" y="0"/>
            <a:chExt cx="2627" cy="476"/>
          </a:xfrm>
        </p:grpSpPr>
        <p:grpSp>
          <p:nvGrpSpPr>
            <p:cNvPr id="70675" name="Group 9"/>
            <p:cNvGrpSpPr/>
            <p:nvPr/>
          </p:nvGrpSpPr>
          <p:grpSpPr>
            <a:xfrm>
              <a:off x="1104" y="0"/>
              <a:ext cx="1523" cy="460"/>
              <a:chOff x="0" y="0"/>
              <a:chExt cx="1523" cy="460"/>
            </a:xfrm>
          </p:grpSpPr>
          <p:sp>
            <p:nvSpPr>
              <p:cNvPr id="70677" name="Rectangle 10"/>
              <p:cNvSpPr/>
              <p:nvPr/>
            </p:nvSpPr>
            <p:spPr>
              <a:xfrm>
                <a:off x="391" y="136"/>
                <a:ext cx="384" cy="307"/>
              </a:xfrm>
              <a:prstGeom prst="rect">
                <a:avLst/>
              </a:prstGeom>
              <a:noFill/>
              <a:ln w="9525">
                <a:noFill/>
              </a:ln>
            </p:spPr>
            <p:txBody>
              <a:bodyPr lIns="0" tIns="0" rIns="0" bIns="0">
                <a:spAutoFit/>
              </a:bodyPr>
              <a:p>
                <a:pPr eaLnBrk="1" hangingPunct="1">
                  <a:spcBef>
                    <a:spcPct val="20000"/>
                  </a:spcBef>
                </a:pPr>
                <a:r>
                  <a:rPr lang="en-US" altLang="zh-CN" sz="3200" b="1" dirty="0">
                    <a:latin typeface="Symbol" panose="05050102010706020507" pitchFamily="18" charset="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p:txBody>
          </p:sp>
          <p:sp>
            <p:nvSpPr>
              <p:cNvPr id="70678" name="Rectangle 11"/>
              <p:cNvSpPr/>
              <p:nvPr/>
            </p:nvSpPr>
            <p:spPr>
              <a:xfrm>
                <a:off x="743" y="0"/>
                <a:ext cx="0" cy="233"/>
              </a:xfrm>
              <a:prstGeom prst="rect">
                <a:avLst/>
              </a:prstGeom>
              <a:noFill/>
              <a:ln w="9525">
                <a:noFill/>
              </a:ln>
            </p:spPr>
            <p:txBody>
              <a:bodyPr wrap="none" lIns="0" tIns="0" rIns="0" bIns="0">
                <a:spAutoFit/>
              </a:bodyPr>
              <a:p>
                <a:pPr algn="ctr" eaLnBrk="1" hangingPunct="1">
                  <a:spcBef>
                    <a:spcPct val="20000"/>
                  </a:spcBef>
                </a:pPr>
                <a:endParaRPr lang="en-US" altLang="zh-CN" sz="2400" b="1" i="1" dirty="0">
                  <a:latin typeface="宋体" panose="02010600030101010101" pitchFamily="2" charset="-122"/>
                  <a:ea typeface="宋体" panose="02010600030101010101" pitchFamily="2" charset="-122"/>
                </a:endParaRPr>
              </a:p>
            </p:txBody>
          </p:sp>
          <p:sp>
            <p:nvSpPr>
              <p:cNvPr id="70679" name="Rectangle 13"/>
              <p:cNvSpPr/>
              <p:nvPr/>
            </p:nvSpPr>
            <p:spPr>
              <a:xfrm>
                <a:off x="919" y="153"/>
                <a:ext cx="604" cy="307"/>
              </a:xfrm>
              <a:prstGeom prst="rect">
                <a:avLst/>
              </a:prstGeom>
              <a:noFill/>
              <a:ln w="9525">
                <a:noFill/>
              </a:ln>
            </p:spPr>
            <p:txBody>
              <a:bodyPr lIns="0" tIns="0" rIns="0" bIns="0">
                <a:spAutoFit/>
              </a:bodyPr>
              <a:p>
                <a:pPr eaLnBrk="1" hangingPunct="1">
                  <a:spcBef>
                    <a:spcPct val="20000"/>
                  </a:spcBef>
                </a:pPr>
                <a:r>
                  <a:rPr lang="en-US" altLang="zh-CN" sz="3200" b="1" i="1" dirty="0">
                    <a:latin typeface="Times New Roman" panose="02020603050405020304" pitchFamily="18" charset="0"/>
                    <a:ea typeface="宋体" panose="02010600030101010101" pitchFamily="2" charset="-122"/>
                  </a:rPr>
                  <a:t>f</a:t>
                </a:r>
                <a:r>
                  <a:rPr lang="en-US" altLang="zh-CN" sz="3200" b="1" i="1" baseline="-30000" dirty="0">
                    <a:latin typeface="Times New Roman" panose="02020603050405020304" pitchFamily="18" charset="0"/>
                    <a:ea typeface="宋体" panose="02010600030101010101" pitchFamily="2" charset="-122"/>
                  </a:rPr>
                  <a:t>i</a:t>
                </a:r>
                <a:r>
                  <a:rPr lang="en-US" altLang="zh-CN" sz="3200" b="1" baseline="-30000" dirty="0">
                    <a:latin typeface="Times New Roman" panose="02020603050405020304" pitchFamily="18" charset="0"/>
                    <a:ea typeface="宋体" panose="02010600030101010101" pitchFamily="2" charset="-122"/>
                  </a:rPr>
                  <a:t> </a:t>
                </a:r>
                <a:r>
                  <a:rPr lang="en-US" altLang="zh-CN" sz="3200" b="1" i="1" dirty="0">
                    <a:latin typeface="Times New Roman" panose="02020603050405020304" pitchFamily="18" charset="0"/>
                    <a:ea typeface="宋体" panose="02010600030101010101" pitchFamily="2" charset="-122"/>
                  </a:rPr>
                  <a:t>t</a:t>
                </a:r>
                <a:r>
                  <a:rPr lang="en-US" altLang="zh-CN" sz="3200" b="1" i="1" baseline="-30000" dirty="0">
                    <a:latin typeface="Times New Roman" panose="02020603050405020304" pitchFamily="18" charset="0"/>
                    <a:ea typeface="宋体" panose="02010600030101010101" pitchFamily="2" charset="-122"/>
                  </a:rPr>
                  <a:t>i</a:t>
                </a:r>
                <a:endParaRPr lang="en-US" altLang="zh-CN" sz="3200" b="1" i="1" baseline="-30000" dirty="0">
                  <a:latin typeface="Times New Roman" panose="02020603050405020304" pitchFamily="18" charset="0"/>
                  <a:ea typeface="宋体" panose="02010600030101010101" pitchFamily="2" charset="-122"/>
                </a:endParaRPr>
              </a:p>
            </p:txBody>
          </p:sp>
          <p:sp>
            <p:nvSpPr>
              <p:cNvPr id="70680" name="Rectangle 14"/>
              <p:cNvSpPr/>
              <p:nvPr/>
            </p:nvSpPr>
            <p:spPr>
              <a:xfrm>
                <a:off x="0" y="153"/>
                <a:ext cx="583" cy="307"/>
              </a:xfrm>
              <a:prstGeom prst="rect">
                <a:avLst/>
              </a:prstGeom>
              <a:noFill/>
              <a:ln w="9525">
                <a:noFill/>
              </a:ln>
            </p:spPr>
            <p:txBody>
              <a:bodyPr lIns="0" tIns="0" rIns="0" bIns="0">
                <a:spAutoFit/>
              </a:bodyPr>
              <a:p>
                <a:pPr eaLnBrk="1" hangingPunct="1">
                  <a:spcBef>
                    <a:spcPct val="20000"/>
                  </a:spcBef>
                </a:pPr>
                <a:r>
                  <a:rPr lang="en-US" altLang="zh-CN" sz="3200" b="1" i="1" dirty="0">
                    <a:latin typeface="Times New Roman" panose="02020603050405020304" pitchFamily="18" charset="0"/>
                    <a:ea typeface="宋体" panose="02010600030101010101" pitchFamily="2" charset="-122"/>
                  </a:rPr>
                  <a:t>T</a:t>
                </a:r>
                <a:r>
                  <a:rPr lang="en-US" altLang="zh-CN" sz="2800" b="1" baseline="-30000" dirty="0">
                    <a:latin typeface="Times New Roman" panose="02020603050405020304" pitchFamily="18" charset="0"/>
                    <a:ea typeface="宋体" panose="02010600030101010101" pitchFamily="2" charset="-122"/>
                  </a:rPr>
                  <a:t>M</a:t>
                </a:r>
                <a:endParaRPr lang="en-US" altLang="zh-CN" sz="2800" b="1" baseline="-30000" dirty="0">
                  <a:latin typeface="Times New Roman" panose="02020603050405020304" pitchFamily="18" charset="0"/>
                  <a:ea typeface="宋体" panose="02010600030101010101" pitchFamily="2" charset="-122"/>
                </a:endParaRPr>
              </a:p>
            </p:txBody>
          </p:sp>
        </p:grpSp>
        <p:sp>
          <p:nvSpPr>
            <p:cNvPr id="70676" name="Text Box 16"/>
            <p:cNvSpPr txBox="1"/>
            <p:nvPr/>
          </p:nvSpPr>
          <p:spPr>
            <a:xfrm>
              <a:off x="0" y="149"/>
              <a:ext cx="1440" cy="327"/>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吉普森法</a:t>
              </a:r>
              <a:endParaRPr lang="zh-CN" altLang="en-US" sz="2800" b="1" dirty="0">
                <a:latin typeface="宋体" panose="02010600030101010101" pitchFamily="2" charset="-122"/>
                <a:ea typeface="宋体" panose="02010600030101010101" pitchFamily="2" charset="-122"/>
              </a:endParaRPr>
            </a:p>
          </p:txBody>
        </p:sp>
      </p:grpSp>
      <p:sp>
        <p:nvSpPr>
          <p:cNvPr id="70662" name="Text Box 17"/>
          <p:cNvSpPr txBox="1"/>
          <p:nvPr/>
        </p:nvSpPr>
        <p:spPr>
          <a:xfrm>
            <a:off x="2738438" y="2667000"/>
            <a:ext cx="2266950"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主频，核数</a:t>
            </a:r>
            <a:endParaRPr lang="zh-CN" altLang="en-US" sz="2800" b="1" dirty="0">
              <a:latin typeface="宋体" panose="02010600030101010101" pitchFamily="2" charset="-122"/>
              <a:ea typeface="宋体" panose="02010600030101010101" pitchFamily="2" charset="-122"/>
            </a:endParaRPr>
          </a:p>
        </p:txBody>
      </p:sp>
      <p:grpSp>
        <p:nvGrpSpPr>
          <p:cNvPr id="70663" name="Group 18"/>
          <p:cNvGrpSpPr/>
          <p:nvPr/>
        </p:nvGrpSpPr>
        <p:grpSpPr>
          <a:xfrm>
            <a:off x="2757488" y="4130675"/>
            <a:ext cx="5924550" cy="873125"/>
            <a:chOff x="0" y="0"/>
            <a:chExt cx="3732" cy="550"/>
          </a:xfrm>
        </p:grpSpPr>
        <p:sp>
          <p:nvSpPr>
            <p:cNvPr id="70673" name="Text Box 19"/>
            <p:cNvSpPr txBox="1"/>
            <p:nvPr/>
          </p:nvSpPr>
          <p:spPr>
            <a:xfrm>
              <a:off x="926" y="15"/>
              <a:ext cx="2806" cy="535"/>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每秒执行百万条指令</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en-US" altLang="zh-CN" b="1" dirty="0">
                  <a:solidFill>
                    <a:srgbClr val="0000FF"/>
                  </a:solidFill>
                  <a:latin typeface="宋体" panose="02010600030101010101" pitchFamily="2" charset="-122"/>
                  <a:ea typeface="宋体" panose="02010600030101010101" pitchFamily="2" charset="-122"/>
                </a:rPr>
                <a:t>Million Instruction Per Second</a:t>
              </a:r>
              <a:endParaRPr lang="en-US" altLang="zh-CN" b="1" dirty="0">
                <a:solidFill>
                  <a:srgbClr val="0000FF"/>
                </a:solidFill>
                <a:latin typeface="宋体" panose="02010600030101010101" pitchFamily="2" charset="-122"/>
                <a:ea typeface="宋体" panose="02010600030101010101" pitchFamily="2" charset="-122"/>
              </a:endParaRPr>
            </a:p>
          </p:txBody>
        </p:sp>
        <p:sp>
          <p:nvSpPr>
            <p:cNvPr id="70674" name="Text Box 20"/>
            <p:cNvSpPr txBox="1"/>
            <p:nvPr/>
          </p:nvSpPr>
          <p:spPr>
            <a:xfrm>
              <a:off x="0" y="0"/>
              <a:ext cx="828" cy="365"/>
            </a:xfrm>
            <a:prstGeom prst="rect">
              <a:avLst/>
            </a:prstGeom>
            <a:noFill/>
            <a:ln w="9525">
              <a:noFill/>
            </a:ln>
          </p:spPr>
          <p:txBody>
            <a:bodyPr>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MIPS</a:t>
              </a:r>
              <a:endParaRPr lang="en-US" altLang="zh-CN" sz="3200" b="1" dirty="0">
                <a:latin typeface="Times New Roman" panose="02020603050405020304" pitchFamily="18" charset="0"/>
                <a:ea typeface="宋体" panose="02010600030101010101" pitchFamily="2" charset="-122"/>
              </a:endParaRPr>
            </a:p>
          </p:txBody>
        </p:sp>
      </p:grpSp>
      <p:grpSp>
        <p:nvGrpSpPr>
          <p:cNvPr id="70664" name="Group 21"/>
          <p:cNvGrpSpPr/>
          <p:nvPr/>
        </p:nvGrpSpPr>
        <p:grpSpPr>
          <a:xfrm>
            <a:off x="2713038" y="4922838"/>
            <a:ext cx="6407150" cy="855662"/>
            <a:chOff x="0" y="0"/>
            <a:chExt cx="4036" cy="539"/>
          </a:xfrm>
        </p:grpSpPr>
        <p:sp>
          <p:nvSpPr>
            <p:cNvPr id="70671" name="Text Box 22"/>
            <p:cNvSpPr txBox="1"/>
            <p:nvPr/>
          </p:nvSpPr>
          <p:spPr>
            <a:xfrm>
              <a:off x="966" y="0"/>
              <a:ext cx="3070" cy="539"/>
            </a:xfrm>
            <a:prstGeom prst="rect">
              <a:avLst/>
            </a:prstGeom>
            <a:noFill/>
            <a:ln w="9525">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执行一条指令所需时钟周期数</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en-US" altLang="zh-CN" b="1" dirty="0">
                  <a:solidFill>
                    <a:srgbClr val="0000FF"/>
                  </a:solidFill>
                  <a:latin typeface="宋体" panose="02010600030101010101" pitchFamily="2" charset="-122"/>
                  <a:ea typeface="宋体" panose="02010600030101010101" pitchFamily="2" charset="-122"/>
                </a:rPr>
                <a:t>Clock Cycle Per Instruction</a:t>
              </a:r>
              <a:endParaRPr lang="en-US" altLang="zh-CN" b="1" dirty="0">
                <a:solidFill>
                  <a:srgbClr val="0000FF"/>
                </a:solidFill>
                <a:latin typeface="宋体" panose="02010600030101010101" pitchFamily="2" charset="-122"/>
                <a:ea typeface="宋体" panose="02010600030101010101" pitchFamily="2" charset="-122"/>
              </a:endParaRPr>
            </a:p>
          </p:txBody>
        </p:sp>
        <p:sp>
          <p:nvSpPr>
            <p:cNvPr id="70672" name="Text Box 23"/>
            <p:cNvSpPr txBox="1"/>
            <p:nvPr/>
          </p:nvSpPr>
          <p:spPr>
            <a:xfrm>
              <a:off x="0" y="29"/>
              <a:ext cx="557" cy="365"/>
            </a:xfrm>
            <a:prstGeom prst="rect">
              <a:avLst/>
            </a:prstGeom>
            <a:noFill/>
            <a:ln w="9525">
              <a:noFill/>
            </a:ln>
          </p:spPr>
          <p:txBody>
            <a:bodyPr wrap="none">
              <a:spAutoFit/>
            </a:bodyPr>
            <a:p>
              <a:pPr algn="ctr" eaLnBrk="1" hangingPunct="1">
                <a:spcBef>
                  <a:spcPct val="20000"/>
                </a:spcBef>
              </a:pPr>
              <a:r>
                <a:rPr lang="en-US" altLang="zh-CN" sz="3200" b="1" dirty="0">
                  <a:latin typeface="Times New Roman" panose="02020603050405020304" pitchFamily="18" charset="0"/>
                  <a:ea typeface="宋体" panose="02010600030101010101" pitchFamily="2" charset="-122"/>
                </a:rPr>
                <a:t>CPI</a:t>
              </a:r>
              <a:endParaRPr lang="en-US" altLang="zh-CN" sz="3200" b="1" dirty="0">
                <a:latin typeface="Times New Roman" panose="02020603050405020304" pitchFamily="18" charset="0"/>
                <a:ea typeface="宋体" panose="02010600030101010101" pitchFamily="2" charset="-122"/>
              </a:endParaRPr>
            </a:p>
          </p:txBody>
        </p:sp>
      </p:grpSp>
      <p:grpSp>
        <p:nvGrpSpPr>
          <p:cNvPr id="70665" name="Group 24"/>
          <p:cNvGrpSpPr/>
          <p:nvPr/>
        </p:nvGrpSpPr>
        <p:grpSpPr>
          <a:xfrm>
            <a:off x="2757488" y="5735638"/>
            <a:ext cx="5924550" cy="919162"/>
            <a:chOff x="0" y="0"/>
            <a:chExt cx="3732" cy="579"/>
          </a:xfrm>
        </p:grpSpPr>
        <p:sp>
          <p:nvSpPr>
            <p:cNvPr id="70669" name="Text Box 25"/>
            <p:cNvSpPr txBox="1"/>
            <p:nvPr/>
          </p:nvSpPr>
          <p:spPr>
            <a:xfrm>
              <a:off x="918" y="44"/>
              <a:ext cx="2814" cy="535"/>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每秒浮点运算次数</a:t>
              </a:r>
              <a:endParaRPr lang="zh-CN" altLang="en-US" sz="2800" b="1" dirty="0">
                <a:latin typeface="宋体" panose="02010600030101010101" pitchFamily="2" charset="-122"/>
                <a:ea typeface="宋体" panose="02010600030101010101" pitchFamily="2" charset="-122"/>
              </a:endParaRPr>
            </a:p>
            <a:p>
              <a:pPr eaLnBrk="1" hangingPunct="1">
                <a:spcBef>
                  <a:spcPct val="20000"/>
                </a:spcBef>
              </a:pPr>
              <a:r>
                <a:rPr lang="en-US" altLang="zh-CN" b="1" dirty="0">
                  <a:solidFill>
                    <a:srgbClr val="0000FF"/>
                  </a:solidFill>
                  <a:latin typeface="宋体" panose="02010600030101010101" pitchFamily="2" charset="-122"/>
                  <a:ea typeface="宋体" panose="02010600030101010101" pitchFamily="2" charset="-122"/>
                </a:rPr>
                <a:t>Floating Point Operation Per Second</a:t>
              </a:r>
              <a:endParaRPr lang="en-US" altLang="zh-CN" b="1" dirty="0">
                <a:solidFill>
                  <a:srgbClr val="0000FF"/>
                </a:solidFill>
                <a:latin typeface="宋体" panose="02010600030101010101" pitchFamily="2" charset="-122"/>
                <a:ea typeface="宋体" panose="02010600030101010101" pitchFamily="2" charset="-122"/>
              </a:endParaRPr>
            </a:p>
          </p:txBody>
        </p:sp>
        <p:sp>
          <p:nvSpPr>
            <p:cNvPr id="70670" name="Text Box 26"/>
            <p:cNvSpPr txBox="1"/>
            <p:nvPr/>
          </p:nvSpPr>
          <p:spPr>
            <a:xfrm>
              <a:off x="0" y="0"/>
              <a:ext cx="1060" cy="365"/>
            </a:xfrm>
            <a:prstGeom prst="rect">
              <a:avLst/>
            </a:prstGeom>
            <a:noFill/>
            <a:ln w="9525">
              <a:noFill/>
            </a:ln>
          </p:spPr>
          <p:txBody>
            <a:bodyPr>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FLOPS</a:t>
              </a:r>
              <a:endParaRPr lang="en-US" altLang="zh-CN" sz="3200" b="1" dirty="0">
                <a:latin typeface="Times New Roman" panose="02020603050405020304" pitchFamily="18" charset="0"/>
                <a:ea typeface="宋体" panose="02010600030101010101" pitchFamily="2" charset="-122"/>
              </a:endParaRPr>
            </a:p>
          </p:txBody>
        </p:sp>
      </p:grpSp>
      <p:sp>
        <p:nvSpPr>
          <p:cNvPr id="70666" name="Text Box 27"/>
          <p:cNvSpPr txBox="1"/>
          <p:nvPr/>
        </p:nvSpPr>
        <p:spPr>
          <a:xfrm>
            <a:off x="5786438" y="2660650"/>
            <a:ext cx="3505200" cy="371475"/>
          </a:xfrm>
          <a:prstGeom prst="rect">
            <a:avLst/>
          </a:prstGeom>
          <a:noFill/>
          <a:ln w="9525">
            <a:noFill/>
          </a:ln>
        </p:spPr>
        <p:txBody>
          <a:bodyPr>
            <a:spAutoFit/>
          </a:bodyPr>
          <a:p>
            <a:pPr eaLnBrk="1" hangingPunct="1"/>
            <a:r>
              <a:rPr lang="en-US" altLang="zh-CN" b="1" i="1" dirty="0">
                <a:latin typeface="Times New Roman" panose="02020603050405020304" pitchFamily="18" charset="0"/>
                <a:ea typeface="宋体" panose="02010600030101010101" pitchFamily="2" charset="-122"/>
              </a:rPr>
              <a:t>f</a:t>
            </a:r>
            <a:r>
              <a:rPr lang="en-US" altLang="zh-CN" b="1" i="1" baseline="-30000" dirty="0">
                <a:latin typeface="Times New Roman" panose="02020603050405020304" pitchFamily="18" charset="0"/>
                <a:ea typeface="宋体" panose="02010600030101010101" pitchFamily="2" charset="-122"/>
              </a:rPr>
              <a:t>i</a:t>
            </a:r>
            <a:r>
              <a:rPr lang="zh-CN" altLang="en-US" b="1" i="1" dirty="0">
                <a:latin typeface="Times New Roman" panose="02020603050405020304" pitchFamily="18" charset="0"/>
                <a:ea typeface="宋体" panose="02010600030101010101" pitchFamily="2" charset="-122"/>
              </a:rPr>
              <a:t>第 i条指令在全部操作的百分比</a:t>
            </a:r>
            <a:endParaRPr lang="zh-CN" altLang="en-US" b="1" i="1" dirty="0">
              <a:latin typeface="Times New Roman" panose="02020603050405020304" pitchFamily="18" charset="0"/>
              <a:ea typeface="宋体" panose="02010600030101010101" pitchFamily="2" charset="-122"/>
            </a:endParaRPr>
          </a:p>
        </p:txBody>
      </p:sp>
      <p:sp>
        <p:nvSpPr>
          <p:cNvPr id="2" name="文本框 1"/>
          <p:cNvSpPr txBox="1">
            <a:spLocks noRot="1" noChangeAspect="1" noMove="1" noResize="1" noEditPoints="1" noAdjustHandles="1" noChangeArrowheads="1" noChangeShapeType="1" noTextEdit="1"/>
          </p:cNvSpPr>
          <p:nvPr/>
        </p:nvSpPr>
        <p:spPr>
          <a:xfrm>
            <a:off x="5377650" y="3169006"/>
            <a:ext cx="818365" cy="1006239"/>
          </a:xfrm>
          <a:prstGeom prst="rect">
            <a:avLst/>
          </a:prstGeom>
          <a:blipFill rotWithShape="0">
            <a:blip r:embed="rId1"/>
            <a:stretch>
              <a:fillRect/>
            </a:stretch>
          </a:blipFill>
        </p:spPr>
        <p:txBody>
          <a:bodyPr/>
          <a:lstStyle/>
          <a:p>
            <a:pPr marR="0" defTabSz="457200" eaLnBrk="1" fontAlgn="auto" hangingPunct="1">
              <a:spcBef>
                <a:spcPts val="0"/>
              </a:spcBef>
              <a:spcAft>
                <a:spcPts val="0"/>
              </a:spcAft>
              <a:buClrTx/>
              <a:buSzTx/>
              <a:buFontTx/>
              <a:buNone/>
              <a:defRPr/>
            </a:pPr>
            <a:r>
              <a:rPr kumimoji="0" lang="zh-CN" altLang="en-US" kern="1200" cap="none" spc="0" normalizeH="0" baseline="0" noProof="0">
                <a:noFill/>
                <a:latin typeface="+mn-lt"/>
                <a:ea typeface="+mn-ea"/>
                <a:cs typeface="+mn-cs"/>
              </a:rPr>
              <a:t> </a:t>
            </a:r>
            <a:endParaRPr kumimoji="0" lang="zh-CN" altLang="en-US" kern="1200" cap="none" spc="0" normalizeH="0" baseline="0" noProof="0">
              <a:noFill/>
              <a:latin typeface="+mn-lt"/>
              <a:ea typeface="+mn-ea"/>
              <a:cs typeface="+mn-cs"/>
            </a:endParaRPr>
          </a:p>
        </p:txBody>
      </p:sp>
      <p:sp>
        <p:nvSpPr>
          <p:cNvPr id="70668" name="Text Box 27"/>
          <p:cNvSpPr txBox="1"/>
          <p:nvPr/>
        </p:nvSpPr>
        <p:spPr>
          <a:xfrm>
            <a:off x="6523038" y="2927350"/>
            <a:ext cx="3505200" cy="369888"/>
          </a:xfrm>
          <a:prstGeom prst="rect">
            <a:avLst/>
          </a:prstGeom>
          <a:noFill/>
          <a:ln w="9525">
            <a:noFill/>
          </a:ln>
        </p:spPr>
        <p:txBody>
          <a:bodyPr>
            <a:spAutoFit/>
          </a:bodyPr>
          <a:p>
            <a:pPr eaLnBrk="1" hangingPunct="1"/>
            <a:r>
              <a:rPr lang="en-US" altLang="zh-CN" b="1" i="1" dirty="0">
                <a:latin typeface="Times New Roman" panose="02020603050405020304" pitchFamily="18" charset="0"/>
                <a:ea typeface="宋体" panose="02010600030101010101" pitchFamily="2" charset="-122"/>
              </a:rPr>
              <a:t>t</a:t>
            </a:r>
            <a:r>
              <a:rPr lang="en-US" altLang="zh-CN" b="1" i="1" baseline="-30000" dirty="0">
                <a:latin typeface="Times New Roman" panose="02020603050405020304" pitchFamily="18" charset="0"/>
                <a:ea typeface="宋体" panose="02010600030101010101" pitchFamily="2" charset="-122"/>
              </a:rPr>
              <a:t>i</a:t>
            </a:r>
            <a:r>
              <a:rPr lang="zh-CN" altLang="en-US" b="1" i="1" dirty="0">
                <a:latin typeface="Times New Roman" panose="02020603050405020304" pitchFamily="18" charset="0"/>
                <a:ea typeface="宋体" panose="02010600030101010101" pitchFamily="2" charset="-122"/>
              </a:rPr>
              <a:t>第 i条指令执行时间</a:t>
            </a:r>
            <a:endParaRPr lang="zh-CN" altLang="en-US" b="1" i="1" dirty="0">
              <a:latin typeface="Times New Roman" panose="02020603050405020304" pitchFamily="18" charset="0"/>
              <a:ea typeface="宋体" panose="02010600030101010101" pitchFamily="2" charset="-122"/>
            </a:endParaRPr>
          </a:p>
        </p:txBody>
      </p:sp>
    </p:spTree>
  </p:cSld>
  <p:clrMapOvr>
    <a:masterClrMapping/>
  </p:clrMapOvr>
  <p:transition spd="slow"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2"/>
          <p:cNvSpPr txBox="1"/>
          <p:nvPr>
            <p:custDataLst>
              <p:tags r:id="rId1"/>
            </p:custDataLst>
          </p:nvPr>
        </p:nvSpPr>
        <p:spPr>
          <a:xfrm>
            <a:off x="1042988" y="881063"/>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以下哪些术语是用来评价</a:t>
            </a:r>
            <a:r>
              <a:rPr lang="en-US" altLang="zh-CN" sz="2400" dirty="0">
                <a:latin typeface="Times New Roman" panose="02020603050405020304" pitchFamily="18" charset="0"/>
                <a:ea typeface="宋体" panose="02010600030101010101" pitchFamily="2" charset="-122"/>
              </a:rPr>
              <a:t>CPU</a:t>
            </a:r>
            <a:r>
              <a:rPr lang="zh-CN" altLang="zh-CN" sz="2400" dirty="0">
                <a:latin typeface="Times New Roman" panose="02020603050405020304" pitchFamily="18" charset="0"/>
                <a:ea typeface="宋体" panose="02010600030101010101" pitchFamily="2" charset="-122"/>
              </a:rPr>
              <a:t>的性能</a:t>
            </a:r>
            <a:r>
              <a:rPr lang="en-US" altLang="zh-CN" sz="2400" dirty="0">
                <a:latin typeface="Times New Roman" panose="02020603050405020304" pitchFamily="18" charset="0"/>
                <a:ea typeface="宋体" panose="02010600030101010101" pitchFamily="2" charset="-122"/>
              </a:rPr>
              <a:t>___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3"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MIPS</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4" name="文本框 4"/>
          <p:cNvSpPr txBox="1"/>
          <p:nvPr>
            <p:custDataLst>
              <p:tags r:id="rId3"/>
            </p:custDataLst>
          </p:nvPr>
        </p:nvSpPr>
        <p:spPr>
          <a:xfrm>
            <a:off x="1828800" y="364331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MAR</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5" name="文本框 5"/>
          <p:cNvSpPr txBox="1"/>
          <p:nvPr>
            <p:custDataLst>
              <p:tags r:id="rId4"/>
            </p:custDataLst>
          </p:nvPr>
        </p:nvSpPr>
        <p:spPr>
          <a:xfrm>
            <a:off x="1692275" y="45005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 FLOPS</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6" name="文本框 6"/>
          <p:cNvSpPr txBox="1"/>
          <p:nvPr>
            <p:custDataLst>
              <p:tags r:id="rId5"/>
            </p:custDataLst>
          </p:nvPr>
        </p:nvSpPr>
        <p:spPr>
          <a:xfrm>
            <a:off x="1800225" y="5572125"/>
            <a:ext cx="6400800" cy="642938"/>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CPI</a:t>
            </a:r>
            <a:endParaRPr lang="zh-CN" altLang="zh-CN" sz="2400" dirty="0">
              <a:latin typeface="Times New Roman" panose="02020603050405020304" pitchFamily="18" charset="0"/>
              <a:ea typeface="宋体" panose="02010600030101010101" pitchFamily="2" charset="-122"/>
            </a:endParaRPr>
          </a:p>
          <a:p>
            <a:pPr eaLnBrk="1" hangingPunct="1"/>
            <a:r>
              <a:rPr lang="en-US" altLang="zh-CN" sz="2400" dirty="0">
                <a:latin typeface="Times New Roman" panose="02020603050405020304" pitchFamily="18" charset="0"/>
                <a:ea typeface="宋体" panose="02010600030101010101" pitchFamily="2" charset="-122"/>
              </a:rPr>
              <a:t> </a:t>
            </a:r>
            <a:endParaRPr lang="zh-CN" altLang="zh-CN" sz="2400" dirty="0">
              <a:latin typeface="Times New Roman" panose="02020603050405020304" pitchFamily="18" charset="0"/>
              <a:ea typeface="宋体" panose="02010600030101010101" pitchFamily="2" charset="-122"/>
            </a:endParaRPr>
          </a:p>
        </p:txBody>
      </p:sp>
      <p:sp>
        <p:nvSpPr>
          <p:cNvPr id="71687" name="矩形 7"/>
          <p:cNvSpPr>
            <a:spLocks noChangeAspect="1"/>
          </p:cNvSpPr>
          <p:nvPr>
            <p:custDataLst>
              <p:tags r:id="rId6"/>
            </p:custDataLst>
          </p:nvPr>
        </p:nvSpPr>
        <p:spPr>
          <a:xfrm>
            <a:off x="1114425" y="28495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8" name="矩形 8"/>
          <p:cNvSpPr>
            <a:spLocks noChangeAspect="1"/>
          </p:cNvSpPr>
          <p:nvPr>
            <p:custDataLst>
              <p:tags r:id="rId7"/>
            </p:custDataLst>
          </p:nvPr>
        </p:nvSpPr>
        <p:spPr>
          <a:xfrm>
            <a:off x="1114425" y="370681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9" name="矩形 9"/>
          <p:cNvSpPr>
            <a:spLocks noChangeAspect="1"/>
          </p:cNvSpPr>
          <p:nvPr>
            <p:custDataLst>
              <p:tags r:id="rId8"/>
            </p:custDataLst>
          </p:nvPr>
        </p:nvSpPr>
        <p:spPr>
          <a:xfrm>
            <a:off x="1114425" y="45640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90" name="矩形 10"/>
          <p:cNvSpPr>
            <a:spLocks noChangeAspect="1"/>
          </p:cNvSpPr>
          <p:nvPr>
            <p:custDataLst>
              <p:tags r:id="rId9"/>
            </p:custDataLst>
          </p:nvPr>
        </p:nvSpPr>
        <p:spPr>
          <a:xfrm>
            <a:off x="1114425" y="542131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0"/>
    </p:custDataLst>
  </p:cSld>
  <p:clrMapOvr>
    <a:masterClrMapping/>
  </p:clrMapOvr>
  <p:transition spd="slow"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2"/>
          <p:cNvSpPr txBox="1"/>
          <p:nvPr>
            <p:custDataLst>
              <p:tags r:id="rId1"/>
            </p:custDataLst>
          </p:nvPr>
        </p:nvSpPr>
        <p:spPr>
          <a:xfrm>
            <a:off x="1042988" y="881063"/>
            <a:ext cx="7315200" cy="2143125"/>
          </a:xfrm>
          <a:prstGeom prst="rect">
            <a:avLst/>
          </a:prstGeom>
          <a:noFill/>
          <a:ln w="9525">
            <a:noFill/>
          </a:ln>
        </p:spPr>
        <p:txBody>
          <a:bodyPr anchor="ctr" anchorCtr="0"/>
          <a:p>
            <a:pPr eaLnBrk="1" hangingPunct="1"/>
            <a:r>
              <a:rPr lang="zh-CN" altLang="en-US" sz="2400" dirty="0">
                <a:latin typeface="Times New Roman" panose="02020603050405020304" pitchFamily="18" charset="0"/>
                <a:ea typeface="宋体" panose="02010600030101010101" pitchFamily="2" charset="-122"/>
              </a:rPr>
              <a:t>若一台计算机的机器字长为</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字节，则表示该机器（）</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7" name="文本框 3"/>
          <p:cNvSpPr txBox="1"/>
          <p:nvPr>
            <p:custDataLst>
              <p:tags r:id="rId2"/>
            </p:custDataLst>
          </p:nvPr>
        </p:nvSpPr>
        <p:spPr>
          <a:xfrm>
            <a:off x="1700213" y="2798763"/>
            <a:ext cx="6400800" cy="642937"/>
          </a:xfrm>
          <a:prstGeom prst="rect">
            <a:avLst/>
          </a:prstGeom>
          <a:noFill/>
          <a:ln w="9525">
            <a:noFill/>
          </a:ln>
        </p:spPr>
        <p:txBody>
          <a:bodyPr anchor="ctr" anchorCtr="0"/>
          <a:p>
            <a:pPr eaLnBrk="1" hangingPunct="1"/>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能处理的数值最大为</a:t>
            </a:r>
            <a:r>
              <a:rPr lang="en-US" altLang="zh-CN" sz="2400" dirty="0">
                <a:latin typeface="Times New Roman" panose="02020603050405020304" pitchFamily="18" charset="0"/>
                <a:ea typeface="宋体" panose="02010600030101010101" pitchFamily="2" charset="-122"/>
                <a:sym typeface="微软雅黑" panose="020B0503020204020204" pitchFamily="34" charset="-122"/>
              </a:rPr>
              <a:t>4</a:t>
            </a:r>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位十进制数</a:t>
            </a:r>
            <a:endParaRPr lang="zh-CN" altLang="en-US" sz="2400" dirty="0">
              <a:latin typeface="Times New Roman" panose="02020603050405020304" pitchFamily="18" charset="0"/>
              <a:ea typeface="宋体" panose="02010600030101010101" pitchFamily="2" charset="-122"/>
              <a:sym typeface="微软雅黑" panose="020B0503020204020204" pitchFamily="34" charset="-122"/>
            </a:endParaRPr>
          </a:p>
        </p:txBody>
      </p:sp>
      <p:sp>
        <p:nvSpPr>
          <p:cNvPr id="72708" name="文本框 4"/>
          <p:cNvSpPr txBox="1"/>
          <p:nvPr>
            <p:custDataLst>
              <p:tags r:id="rId3"/>
            </p:custDataLst>
          </p:nvPr>
        </p:nvSpPr>
        <p:spPr>
          <a:xfrm>
            <a:off x="1700213" y="3749675"/>
            <a:ext cx="6400800" cy="642938"/>
          </a:xfrm>
          <a:prstGeom prst="rect">
            <a:avLst/>
          </a:prstGeom>
          <a:noFill/>
          <a:ln w="9525">
            <a:noFill/>
          </a:ln>
        </p:spPr>
        <p:txBody>
          <a:bodyPr anchor="ctr" anchorCtr="0"/>
          <a:p>
            <a:pPr eaLnBrk="1" hangingPunct="1"/>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能处理的数值最大为</a:t>
            </a:r>
            <a:r>
              <a:rPr lang="en-US" altLang="zh-CN" sz="2400" dirty="0">
                <a:latin typeface="Times New Roman" panose="02020603050405020304" pitchFamily="18" charset="0"/>
                <a:ea typeface="宋体" panose="02010600030101010101" pitchFamily="2" charset="-122"/>
                <a:sym typeface="微软雅黑" panose="020B0503020204020204" pitchFamily="34" charset="-122"/>
              </a:rPr>
              <a:t>4</a:t>
            </a:r>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位二进制数</a:t>
            </a:r>
            <a:endParaRPr lang="zh-CN" altLang="en-US" sz="2400" dirty="0">
              <a:latin typeface="Times New Roman" panose="02020603050405020304" pitchFamily="18" charset="0"/>
              <a:ea typeface="宋体" panose="02010600030101010101" pitchFamily="2" charset="-122"/>
              <a:sym typeface="微软雅黑" panose="020B0503020204020204" pitchFamily="34" charset="-122"/>
            </a:endParaRPr>
          </a:p>
          <a:p>
            <a:pPr eaLnBrk="1" hangingPunct="1"/>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09" name="文本框 5"/>
          <p:cNvSpPr txBox="1"/>
          <p:nvPr>
            <p:custDataLst>
              <p:tags r:id="rId4"/>
            </p:custDataLst>
          </p:nvPr>
        </p:nvSpPr>
        <p:spPr>
          <a:xfrm>
            <a:off x="1692275" y="4500563"/>
            <a:ext cx="6918325" cy="642937"/>
          </a:xfrm>
          <a:prstGeom prst="rect">
            <a:avLst/>
          </a:prstGeom>
          <a:noFill/>
          <a:ln w="9525">
            <a:noFill/>
          </a:ln>
        </p:spPr>
        <p:txBody>
          <a:bodyPr anchor="ctr" anchorCtr="0"/>
          <a:p>
            <a:pPr eaLnBrk="1" hangingPunct="1"/>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在</a:t>
            </a:r>
            <a:r>
              <a:rPr lang="en-US" altLang="zh-CN" sz="2400" dirty="0">
                <a:latin typeface="Times New Roman" panose="02020603050405020304" pitchFamily="18" charset="0"/>
                <a:ea typeface="宋体" panose="02010600030101010101" pitchFamily="2" charset="-122"/>
                <a:sym typeface="微软雅黑" panose="020B0503020204020204" pitchFamily="34" charset="-122"/>
              </a:rPr>
              <a:t>CPU</a:t>
            </a:r>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中能够作为一个整体处理</a:t>
            </a:r>
            <a:r>
              <a:rPr lang="en-US" altLang="zh-CN" sz="2400" dirty="0">
                <a:latin typeface="Times New Roman" panose="02020603050405020304" pitchFamily="18" charset="0"/>
                <a:ea typeface="宋体" panose="02010600030101010101" pitchFamily="2" charset="-122"/>
                <a:sym typeface="微软雅黑" panose="020B0503020204020204" pitchFamily="34" charset="-122"/>
              </a:rPr>
              <a:t>32</a:t>
            </a:r>
            <a:r>
              <a:rPr lang="zh-CN" altLang="en-US" sz="2400" dirty="0">
                <a:latin typeface="Times New Roman" panose="02020603050405020304" pitchFamily="18" charset="0"/>
                <a:ea typeface="宋体" panose="02010600030101010101" pitchFamily="2" charset="-122"/>
                <a:sym typeface="微软雅黑" panose="020B0503020204020204" pitchFamily="34" charset="-122"/>
              </a:rPr>
              <a:t>位的二进制代码</a:t>
            </a:r>
            <a:endParaRPr lang="zh-CN" altLang="en-US" sz="2400" dirty="0">
              <a:latin typeface="Times New Roman" panose="02020603050405020304" pitchFamily="18" charset="0"/>
              <a:ea typeface="宋体" panose="02010600030101010101" pitchFamily="2" charset="-122"/>
              <a:sym typeface="微软雅黑" panose="020B0503020204020204" pitchFamily="34" charset="-122"/>
            </a:endParaRPr>
          </a:p>
        </p:txBody>
      </p:sp>
      <p:sp>
        <p:nvSpPr>
          <p:cNvPr id="72710" name="矩形 7"/>
          <p:cNvSpPr>
            <a:spLocks noChangeAspect="1"/>
          </p:cNvSpPr>
          <p:nvPr>
            <p:custDataLst>
              <p:tags r:id="rId5"/>
            </p:custDataLst>
          </p:nvPr>
        </p:nvSpPr>
        <p:spPr>
          <a:xfrm>
            <a:off x="1114425" y="28495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1" name="矩形 8"/>
          <p:cNvSpPr>
            <a:spLocks noChangeAspect="1"/>
          </p:cNvSpPr>
          <p:nvPr>
            <p:custDataLst>
              <p:tags r:id="rId6"/>
            </p:custDataLst>
          </p:nvPr>
        </p:nvSpPr>
        <p:spPr>
          <a:xfrm>
            <a:off x="1114425" y="370681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712" name="矩形 9"/>
          <p:cNvSpPr>
            <a:spLocks noChangeAspect="1"/>
          </p:cNvSpPr>
          <p:nvPr>
            <p:custDataLst>
              <p:tags r:id="rId7"/>
            </p:custDataLst>
          </p:nvPr>
        </p:nvSpPr>
        <p:spPr>
          <a:xfrm>
            <a:off x="1114425" y="4564063"/>
            <a:ext cx="514350" cy="514350"/>
          </a:xfrm>
          <a:prstGeom prst="rect">
            <a:avLst/>
          </a:prstGeom>
          <a:solidFill>
            <a:srgbClr val="808080"/>
          </a:solidFill>
          <a:ln w="12700" cap="flat" cmpd="sng">
            <a:solidFill>
              <a:srgbClr val="000000"/>
            </a:solidFill>
            <a:prstDash val="solid"/>
            <a:roun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2"/>
          <p:cNvSpPr txBox="1"/>
          <p:nvPr/>
        </p:nvSpPr>
        <p:spPr>
          <a:xfrm>
            <a:off x="4594225" y="4821238"/>
            <a:ext cx="2597150" cy="519112"/>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2</a:t>
            </a:r>
            <a:r>
              <a:rPr lang="en-US" altLang="zh-CN" sz="2800" b="1" baseline="45000" dirty="0">
                <a:latin typeface="Times New Roman" panose="02020603050405020304" pitchFamily="18" charset="0"/>
                <a:ea typeface="宋体" panose="02010600030101010101" pitchFamily="2" charset="-122"/>
              </a:rPr>
              <a:t>21</a:t>
            </a:r>
            <a:r>
              <a:rPr lang="zh-CN" altLang="en-US" sz="2800" b="1" dirty="0">
                <a:latin typeface="Times New Roman" panose="02020603050405020304" pitchFamily="18" charset="0"/>
                <a:ea typeface="宋体" panose="02010600030101010101" pitchFamily="2" charset="-122"/>
              </a:rPr>
              <a:t>b</a:t>
            </a:r>
            <a:r>
              <a:rPr lang="en-US" altLang="zh-CN" sz="2800" b="1" baseline="30000" dirty="0">
                <a:latin typeface="Times New Roman" panose="02020603050405020304" pitchFamily="18"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10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256</a:t>
            </a:r>
            <a:r>
              <a:rPr lang="en-US" altLang="zh-CN" sz="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KB</a:t>
            </a:r>
            <a:endParaRPr lang="en-US" altLang="zh-CN" sz="2800" b="1" dirty="0">
              <a:latin typeface="Times New Roman" panose="02020603050405020304" pitchFamily="18" charset="0"/>
              <a:ea typeface="宋体" panose="02010600030101010101" pitchFamily="2" charset="-122"/>
            </a:endParaRPr>
          </a:p>
        </p:txBody>
      </p:sp>
      <p:grpSp>
        <p:nvGrpSpPr>
          <p:cNvPr id="73731" name="Group 3"/>
          <p:cNvGrpSpPr/>
          <p:nvPr/>
        </p:nvGrpSpPr>
        <p:grpSpPr>
          <a:xfrm>
            <a:off x="3657600" y="4267200"/>
            <a:ext cx="3505200" cy="585788"/>
            <a:chOff x="0" y="0"/>
            <a:chExt cx="2208" cy="369"/>
          </a:xfrm>
        </p:grpSpPr>
        <p:sp>
          <p:nvSpPr>
            <p:cNvPr id="73756" name="Text Box 4"/>
            <p:cNvSpPr txBox="1"/>
            <p:nvPr/>
          </p:nvSpPr>
          <p:spPr>
            <a:xfrm>
              <a:off x="590" y="42"/>
              <a:ext cx="1618" cy="327"/>
            </a:xfrm>
            <a:prstGeom prst="rect">
              <a:avLst/>
            </a:prstGeom>
            <a:noFill/>
            <a:ln w="9525">
              <a:noFill/>
            </a:ln>
          </p:spPr>
          <p:txBody>
            <a:bodyPr>
              <a:spAutoFit/>
            </a:bodyPr>
            <a:p>
              <a:pPr eaLnBrk="1" hangingPunct="1">
                <a:spcBef>
                  <a:spcPct val="20000"/>
                </a:spcBef>
              </a:pPr>
              <a:r>
                <a:rPr lang="en-US" altLang="zh-CN" sz="2800" b="1" dirty="0">
                  <a:latin typeface="Times New Roman" panose="02020603050405020304" pitchFamily="18" charset="0"/>
                  <a:ea typeface="宋体" panose="02010600030101010101" pitchFamily="2" charset="-122"/>
                </a:rPr>
                <a:t>2</a:t>
              </a:r>
              <a:r>
                <a:rPr lang="en-US" altLang="zh-CN" sz="2800" b="1" baseline="45000" dirty="0">
                  <a:latin typeface="Times New Roman" panose="02020603050405020304" pitchFamily="18" charset="0"/>
                  <a:ea typeface="宋体" panose="02010600030101010101" pitchFamily="2" charset="-122"/>
                </a:rPr>
                <a:t>13</a:t>
              </a:r>
              <a:r>
                <a:rPr lang="en-US" altLang="zh-CN" sz="2800" b="1" baseline="40000"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b</a:t>
              </a:r>
              <a:r>
                <a:rPr lang="en-US" altLang="zh-CN" sz="2800" b="1" dirty="0">
                  <a:latin typeface="宋体" panose="02010600030101010101" pitchFamily="2" charset="-122"/>
                  <a:ea typeface="宋体" panose="02010600030101010101" pitchFamily="2" charset="-122"/>
                </a:rPr>
                <a:t>=</a:t>
              </a:r>
              <a:r>
                <a:rPr lang="en-US" altLang="zh-CN" sz="10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a:t>
              </a:r>
              <a:r>
                <a:rPr lang="en-US" altLang="zh-CN" sz="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KB</a:t>
              </a:r>
              <a:endParaRPr lang="en-US" altLang="zh-CN" sz="2800" b="1" dirty="0">
                <a:latin typeface="Times New Roman" panose="02020603050405020304" pitchFamily="18" charset="0"/>
                <a:ea typeface="宋体" panose="02010600030101010101" pitchFamily="2" charset="-122"/>
              </a:endParaRPr>
            </a:p>
          </p:txBody>
        </p:sp>
        <p:sp>
          <p:nvSpPr>
            <p:cNvPr id="73757" name="Text Box 5"/>
            <p:cNvSpPr txBox="1"/>
            <p:nvPr/>
          </p:nvSpPr>
          <p:spPr>
            <a:xfrm>
              <a:off x="0" y="0"/>
              <a:ext cx="480" cy="327"/>
            </a:xfrm>
            <a:prstGeom prst="rect">
              <a:avLst/>
            </a:prstGeom>
            <a:noFill/>
            <a:ln w="9525">
              <a:noFill/>
            </a:ln>
          </p:spPr>
          <p:txBody>
            <a:bodyPr>
              <a:spAutoFit/>
            </a:bodyPr>
            <a:p>
              <a:pPr eaLnBrk="1" hangingPunct="1">
                <a:spcBef>
                  <a:spcPct val="50000"/>
                </a:spcBef>
              </a:pPr>
              <a:r>
                <a:rPr lang="zh-CN" altLang="en-US" sz="2800" b="1" dirty="0">
                  <a:latin typeface="宋体" panose="02010600030101010101" pitchFamily="2" charset="-122"/>
                  <a:ea typeface="宋体" panose="02010600030101010101" pitchFamily="2" charset="-122"/>
                </a:rPr>
                <a:t>如</a:t>
              </a:r>
              <a:endParaRPr lang="zh-CN" altLang="en-US" sz="3200" b="1" dirty="0">
                <a:latin typeface="宋体" panose="02010600030101010101" pitchFamily="2" charset="-122"/>
                <a:ea typeface="宋体" panose="02010600030101010101" pitchFamily="2" charset="-122"/>
              </a:endParaRPr>
            </a:p>
          </p:txBody>
        </p:sp>
      </p:grpSp>
      <p:sp>
        <p:nvSpPr>
          <p:cNvPr id="73732" name="Text Box 6"/>
          <p:cNvSpPr txBox="1"/>
          <p:nvPr/>
        </p:nvSpPr>
        <p:spPr>
          <a:xfrm>
            <a:off x="468313" y="333375"/>
            <a:ext cx="3182937" cy="579438"/>
          </a:xfrm>
          <a:prstGeom prst="rect">
            <a:avLst/>
          </a:prstGeom>
          <a:noFill/>
          <a:ln w="9525">
            <a:noFill/>
          </a:ln>
        </p:spPr>
        <p:txBody>
          <a:bodyPr>
            <a:spAutoFit/>
          </a:bodyPr>
          <a:p>
            <a:pPr eaLnBrk="1" hangingPunct="1">
              <a:spcBef>
                <a:spcPct val="20000"/>
              </a:spcBef>
            </a:pPr>
            <a:r>
              <a:rPr lang="en-US" altLang="zh-CN" sz="3200" b="1" dirty="0">
                <a:latin typeface="Times New Roman" panose="02020603050405020304" pitchFamily="18" charset="0"/>
                <a:ea typeface="宋体" panose="02010600030101010101" pitchFamily="2" charset="-122"/>
              </a:rPr>
              <a:t>3</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存储容量</a:t>
            </a:r>
            <a:endParaRPr lang="zh-CN" altLang="en-US" sz="3200" b="1" dirty="0">
              <a:latin typeface="宋体" panose="02010600030101010101" pitchFamily="2" charset="-122"/>
              <a:ea typeface="宋体" panose="02010600030101010101" pitchFamily="2" charset="-122"/>
            </a:endParaRPr>
          </a:p>
        </p:txBody>
      </p:sp>
      <p:sp>
        <p:nvSpPr>
          <p:cNvPr id="73733" name="AutoShape 7"/>
          <p:cNvSpPr/>
          <p:nvPr/>
        </p:nvSpPr>
        <p:spPr>
          <a:xfrm>
            <a:off x="457200" y="3048000"/>
            <a:ext cx="304800" cy="2667000"/>
          </a:xfrm>
          <a:prstGeom prst="leftBrace">
            <a:avLst>
              <a:gd name="adj1" fmla="val 72916"/>
              <a:gd name="adj2" fmla="val 50000"/>
            </a:avLst>
          </a:prstGeom>
          <a:noFill/>
          <a:ln w="38100" cap="flat" cmpd="sng">
            <a:solidFill>
              <a:srgbClr val="0000FF"/>
            </a:solidFill>
            <a:prstDash val="solid"/>
            <a:headEnd type="none" w="med" len="med"/>
            <a:tailEnd type="none" w="med" len="med"/>
          </a:ln>
        </p:spPr>
        <p:txBody>
          <a:bodyPr wrap="none" anchor="ctr" anchorCtr="0"/>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3734" name="Text Box 8"/>
          <p:cNvSpPr txBox="1"/>
          <p:nvPr/>
        </p:nvSpPr>
        <p:spPr>
          <a:xfrm>
            <a:off x="762000" y="2719388"/>
            <a:ext cx="2441575" cy="579437"/>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主存容量</a:t>
            </a:r>
            <a:endParaRPr lang="zh-CN" altLang="en-US" sz="3200" b="1" dirty="0">
              <a:latin typeface="宋体" panose="02010600030101010101" pitchFamily="2" charset="-122"/>
              <a:ea typeface="宋体" panose="02010600030101010101" pitchFamily="2" charset="-122"/>
            </a:endParaRPr>
          </a:p>
        </p:txBody>
      </p:sp>
      <p:sp>
        <p:nvSpPr>
          <p:cNvPr id="73735" name="Text Box 9"/>
          <p:cNvSpPr txBox="1"/>
          <p:nvPr/>
        </p:nvSpPr>
        <p:spPr>
          <a:xfrm>
            <a:off x="762000" y="5507038"/>
            <a:ext cx="2297113" cy="579437"/>
          </a:xfrm>
          <a:prstGeom prst="rect">
            <a:avLst/>
          </a:prstGeom>
          <a:noFill/>
          <a:ln w="9525">
            <a:noFill/>
          </a:ln>
        </p:spPr>
        <p:txBody>
          <a:bodyPr>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辅存容量</a:t>
            </a:r>
            <a:endParaRPr lang="zh-CN" altLang="en-US" sz="3200" b="1" dirty="0">
              <a:latin typeface="宋体" panose="02010600030101010101" pitchFamily="2" charset="-122"/>
              <a:ea typeface="宋体" panose="02010600030101010101" pitchFamily="2" charset="-122"/>
            </a:endParaRPr>
          </a:p>
        </p:txBody>
      </p:sp>
      <p:sp>
        <p:nvSpPr>
          <p:cNvPr id="73736" name="AutoShape 10"/>
          <p:cNvSpPr/>
          <p:nvPr/>
        </p:nvSpPr>
        <p:spPr>
          <a:xfrm>
            <a:off x="2667000" y="1847850"/>
            <a:ext cx="304800" cy="2286000"/>
          </a:xfrm>
          <a:prstGeom prst="leftBrace">
            <a:avLst>
              <a:gd name="adj1" fmla="val 62500"/>
              <a:gd name="adj2" fmla="val 50000"/>
            </a:avLst>
          </a:prstGeom>
          <a:noFill/>
          <a:ln w="38100" cap="flat" cmpd="sng">
            <a:solidFill>
              <a:srgbClr val="0000FF"/>
            </a:solidFill>
            <a:prstDash val="solid"/>
            <a:headEnd type="none" w="med" len="med"/>
            <a:tailEnd type="none" w="med" len="med"/>
          </a:ln>
        </p:spPr>
        <p:txBody>
          <a:bodyPr wrap="none" anchor="ctr" anchorCtr="0">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3737" name="Text Box 11"/>
          <p:cNvSpPr txBox="1"/>
          <p:nvPr/>
        </p:nvSpPr>
        <p:spPr>
          <a:xfrm>
            <a:off x="3048000" y="1576388"/>
            <a:ext cx="5105400"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存储单元个数</a:t>
            </a:r>
            <a:r>
              <a:rPr lang="zh-CN" altLang="en-US" sz="9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a:t>
            </a:r>
            <a:r>
              <a:rPr lang="en-US" altLang="zh-CN" sz="9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存储字长</a:t>
            </a:r>
            <a:endParaRPr lang="zh-CN" altLang="en-US" sz="2800" b="1" dirty="0">
              <a:latin typeface="宋体" panose="02010600030101010101" pitchFamily="2" charset="-122"/>
              <a:ea typeface="宋体" panose="02010600030101010101" pitchFamily="2" charset="-122"/>
            </a:endParaRPr>
          </a:p>
        </p:txBody>
      </p:sp>
      <p:sp>
        <p:nvSpPr>
          <p:cNvPr id="73738" name="Text Box 12"/>
          <p:cNvSpPr txBox="1"/>
          <p:nvPr/>
        </p:nvSpPr>
        <p:spPr>
          <a:xfrm>
            <a:off x="3048000" y="3840163"/>
            <a:ext cx="2100263"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字节数</a:t>
            </a:r>
            <a:endParaRPr lang="zh-CN" altLang="en-US" sz="2800" b="1" dirty="0">
              <a:latin typeface="宋体" panose="02010600030101010101" pitchFamily="2" charset="-122"/>
              <a:ea typeface="宋体" panose="02010600030101010101" pitchFamily="2" charset="-122"/>
            </a:endParaRPr>
          </a:p>
        </p:txBody>
      </p:sp>
      <p:sp>
        <p:nvSpPr>
          <p:cNvPr id="73739" name="Text Box 13"/>
          <p:cNvSpPr txBox="1"/>
          <p:nvPr/>
        </p:nvSpPr>
        <p:spPr>
          <a:xfrm>
            <a:off x="2971800" y="5556250"/>
            <a:ext cx="3429000"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字节数  </a:t>
            </a:r>
            <a:r>
              <a:rPr lang="en-US" altLang="zh-CN" sz="2800" b="1" dirty="0">
                <a:latin typeface="Times New Roman" panose="02020603050405020304" pitchFamily="18" charset="0"/>
                <a:ea typeface="宋体" panose="02010600030101010101" pitchFamily="2" charset="-122"/>
              </a:rPr>
              <a:t>80 GB</a:t>
            </a:r>
            <a:endParaRPr lang="en-US" altLang="zh-CN" sz="2800" b="1" dirty="0">
              <a:latin typeface="Times New Roman" panose="02020603050405020304" pitchFamily="18" charset="0"/>
              <a:ea typeface="宋体" panose="02010600030101010101" pitchFamily="2" charset="-122"/>
            </a:endParaRPr>
          </a:p>
        </p:txBody>
      </p:sp>
      <p:sp>
        <p:nvSpPr>
          <p:cNvPr id="73740" name="Text Box 14"/>
          <p:cNvSpPr txBox="1"/>
          <p:nvPr/>
        </p:nvSpPr>
        <p:spPr>
          <a:xfrm>
            <a:off x="3589338" y="2133600"/>
            <a:ext cx="5249862" cy="519113"/>
          </a:xfrm>
          <a:prstGeom prst="rect">
            <a:avLst/>
          </a:prstGeom>
          <a:noFill/>
          <a:ln w="9525">
            <a:noFill/>
          </a:ln>
        </p:spPr>
        <p:txBody>
          <a:bodyPr>
            <a:spAutoFit/>
          </a:bodyPr>
          <a:p>
            <a:pPr marL="457200" indent="-457200" eaLnBrk="1" hangingPunct="1">
              <a:spcBef>
                <a:spcPct val="20000"/>
              </a:spcBef>
            </a:pPr>
            <a:r>
              <a:rPr lang="zh-CN" altLang="en-US" sz="2800" b="1" dirty="0">
                <a:latin typeface="宋体" panose="02010600030101010101" pitchFamily="2" charset="-122"/>
                <a:ea typeface="宋体" panose="02010600030101010101" pitchFamily="2" charset="-122"/>
              </a:rPr>
              <a:t>如  </a:t>
            </a:r>
            <a:r>
              <a:rPr lang="en-US" altLang="zh-CN" sz="2800" b="1" dirty="0">
                <a:latin typeface="Times New Roman" panose="02020603050405020304" pitchFamily="18" charset="0"/>
                <a:ea typeface="宋体" panose="02010600030101010101" pitchFamily="2" charset="-122"/>
              </a:rPr>
              <a:t>MAR   MDR</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容量</a:t>
            </a:r>
            <a:endParaRPr lang="zh-CN" altLang="en-US" sz="2800" b="1" dirty="0">
              <a:latin typeface="宋体" panose="02010600030101010101" pitchFamily="2" charset="-122"/>
              <a:ea typeface="宋体" panose="02010600030101010101" pitchFamily="2" charset="-122"/>
            </a:endParaRPr>
          </a:p>
        </p:txBody>
      </p:sp>
      <p:sp>
        <p:nvSpPr>
          <p:cNvPr id="73741" name="Text Box 15"/>
          <p:cNvSpPr txBox="1"/>
          <p:nvPr/>
        </p:nvSpPr>
        <p:spPr>
          <a:xfrm>
            <a:off x="4267200" y="2590800"/>
            <a:ext cx="2286000" cy="519113"/>
          </a:xfrm>
          <a:prstGeom prst="rect">
            <a:avLst/>
          </a:prstGeom>
          <a:noFill/>
          <a:ln w="9525">
            <a:noFill/>
          </a:ln>
        </p:spPr>
        <p:txBody>
          <a:bodyPr>
            <a:spAutoFit/>
          </a:bodyPr>
          <a:p>
            <a:pPr eaLnBrk="1" hangingPunct="1">
              <a:spcBef>
                <a:spcPct val="20000"/>
              </a:spcBef>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10</a:t>
            </a:r>
            <a:r>
              <a:rPr lang="en-US" altLang="zh-CN" sz="28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8</a:t>
            </a:r>
            <a:endParaRPr lang="en-US" altLang="zh-CN" sz="2800" b="1" dirty="0">
              <a:latin typeface="Times New Roman" panose="02020603050405020304" pitchFamily="18" charset="0"/>
              <a:ea typeface="宋体" panose="02010600030101010101" pitchFamily="2" charset="-122"/>
            </a:endParaRPr>
          </a:p>
        </p:txBody>
      </p:sp>
      <p:sp>
        <p:nvSpPr>
          <p:cNvPr id="73742" name="Text Box 16"/>
          <p:cNvSpPr txBox="1"/>
          <p:nvPr/>
        </p:nvSpPr>
        <p:spPr>
          <a:xfrm>
            <a:off x="4267200" y="3070225"/>
            <a:ext cx="2286000" cy="519113"/>
          </a:xfrm>
          <a:prstGeom prst="rect">
            <a:avLst/>
          </a:prstGeom>
          <a:noFill/>
          <a:ln w="9525">
            <a:noFill/>
          </a:ln>
        </p:spPr>
        <p:txBody>
          <a:bodyPr>
            <a:spAutoFit/>
          </a:bodyPr>
          <a:p>
            <a:pPr eaLnBrk="1" hangingPunct="1">
              <a:spcBef>
                <a:spcPct val="20000"/>
              </a:spcBef>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16</a:t>
            </a:r>
            <a:r>
              <a:rPr lang="en-US" altLang="zh-CN" sz="2800" b="1" dirty="0">
                <a:latin typeface="宋体" panose="02010600030101010101" pitchFamily="2" charset="-122"/>
                <a:ea typeface="宋体" panose="02010600030101010101" pitchFamily="2" charset="-122"/>
              </a:rPr>
              <a:t>    </a:t>
            </a:r>
            <a:r>
              <a:rPr lang="en-US" altLang="zh-CN" sz="8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32</a:t>
            </a:r>
            <a:endParaRPr lang="en-US" altLang="zh-CN" sz="2800" b="1" dirty="0">
              <a:latin typeface="Times New Roman" panose="02020603050405020304" pitchFamily="18" charset="0"/>
              <a:ea typeface="宋体" panose="02010600030101010101" pitchFamily="2" charset="-122"/>
            </a:endParaRPr>
          </a:p>
        </p:txBody>
      </p:sp>
      <p:sp>
        <p:nvSpPr>
          <p:cNvPr id="73743" name="Text Box 17"/>
          <p:cNvSpPr txBox="1"/>
          <p:nvPr/>
        </p:nvSpPr>
        <p:spPr>
          <a:xfrm>
            <a:off x="3059113" y="404813"/>
            <a:ext cx="5105400" cy="519112"/>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存放二进制信息的总位数</a:t>
            </a:r>
            <a:endParaRPr lang="zh-CN" altLang="en-US" sz="2800" b="1" dirty="0">
              <a:latin typeface="宋体" panose="02010600030101010101" pitchFamily="2" charset="-122"/>
              <a:ea typeface="宋体" panose="02010600030101010101" pitchFamily="2" charset="-122"/>
            </a:endParaRPr>
          </a:p>
        </p:txBody>
      </p:sp>
      <p:sp>
        <p:nvSpPr>
          <p:cNvPr id="43026" name="Rectangle 18"/>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1.3</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grpSp>
        <p:nvGrpSpPr>
          <p:cNvPr id="73745" name="Group 19"/>
          <p:cNvGrpSpPr/>
          <p:nvPr/>
        </p:nvGrpSpPr>
        <p:grpSpPr>
          <a:xfrm>
            <a:off x="6781800" y="3733800"/>
            <a:ext cx="1893888" cy="457200"/>
            <a:chOff x="0" y="0"/>
            <a:chExt cx="1248" cy="288"/>
          </a:xfrm>
        </p:grpSpPr>
        <p:sp>
          <p:nvSpPr>
            <p:cNvPr id="73754" name="AutoShape 20"/>
            <p:cNvSpPr/>
            <p:nvPr/>
          </p:nvSpPr>
          <p:spPr>
            <a:xfrm>
              <a:off x="0" y="0"/>
              <a:ext cx="912" cy="288"/>
            </a:xfrm>
            <a:prstGeom prst="wedgeRoundRectCallout">
              <a:avLst>
                <a:gd name="adj1" fmla="val -32894"/>
                <a:gd name="adj2" fmla="val -96528"/>
                <a:gd name="adj3" fmla="val 16667"/>
              </a:avLst>
            </a:prstGeom>
            <a:noFill/>
            <a:ln w="28575" cap="flat" cmpd="sng">
              <a:solidFill>
                <a:srgbClr val="0000FF"/>
              </a:solidFill>
              <a:prstDash val="solid"/>
              <a:miter/>
              <a:headEnd type="none" w="med" len="med"/>
              <a:tailEnd type="none" w="med" len="med"/>
            </a:ln>
          </p:spPr>
          <p:txBody>
            <a:bodyPr/>
            <a:p>
              <a:pPr algn="ct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73755" name="Text Box 21"/>
            <p:cNvSpPr txBox="1"/>
            <p:nvPr/>
          </p:nvSpPr>
          <p:spPr>
            <a:xfrm>
              <a:off x="48" y="0"/>
              <a:ext cx="1200" cy="288"/>
            </a:xfrm>
            <a:prstGeom prst="rect">
              <a:avLst/>
            </a:prstGeom>
            <a:noFill/>
            <a:ln w="9525">
              <a:noFill/>
            </a:ln>
          </p:spPr>
          <p:txBody>
            <a:bodyPr>
              <a:spAutoFit/>
            </a:bodyPr>
            <a:p>
              <a:pPr eaLnBrk="1" hangingPunct="1">
                <a:spcBef>
                  <a:spcPct val="50000"/>
                </a:spcBef>
              </a:pPr>
              <a:r>
                <a:rPr lang="en-US" altLang="zh-CN" sz="2400" b="1" dirty="0">
                  <a:latin typeface="Times New Roman" panose="02020603050405020304" pitchFamily="18" charset="0"/>
                  <a:ea typeface="宋体" panose="02010600030101010101" pitchFamily="2" charset="-122"/>
                </a:rPr>
                <a:t>1K = 2</a:t>
              </a:r>
              <a:r>
                <a:rPr lang="en-US" altLang="zh-CN" sz="2000" b="1" baseline="45000" dirty="0">
                  <a:latin typeface="Times New Roman" panose="02020603050405020304" pitchFamily="18" charset="0"/>
                  <a:ea typeface="宋体" panose="02010600030101010101" pitchFamily="2" charset="-122"/>
                </a:rPr>
                <a:t>10</a:t>
              </a:r>
              <a:endParaRPr lang="en-US" altLang="zh-CN" sz="2000" b="1" baseline="45000" dirty="0">
                <a:latin typeface="Times New Roman" panose="02020603050405020304" pitchFamily="18" charset="0"/>
                <a:ea typeface="宋体" panose="02010600030101010101" pitchFamily="2" charset="-122"/>
              </a:endParaRPr>
            </a:p>
          </p:txBody>
        </p:sp>
      </p:grpSp>
      <p:grpSp>
        <p:nvGrpSpPr>
          <p:cNvPr id="73746" name="Group 22"/>
          <p:cNvGrpSpPr/>
          <p:nvPr/>
        </p:nvGrpSpPr>
        <p:grpSpPr>
          <a:xfrm>
            <a:off x="7024688" y="4441825"/>
            <a:ext cx="2438400" cy="457200"/>
            <a:chOff x="0" y="0"/>
            <a:chExt cx="1536" cy="288"/>
          </a:xfrm>
        </p:grpSpPr>
        <p:sp>
          <p:nvSpPr>
            <p:cNvPr id="73752" name="Text Box 23"/>
            <p:cNvSpPr txBox="1"/>
            <p:nvPr/>
          </p:nvSpPr>
          <p:spPr>
            <a:xfrm>
              <a:off x="48" y="0"/>
              <a:ext cx="1488" cy="288"/>
            </a:xfrm>
            <a:prstGeom prst="rect">
              <a:avLst/>
            </a:prstGeom>
            <a:noFill/>
            <a:ln w="9525">
              <a:noFill/>
            </a:ln>
          </p:spPr>
          <p:txBody>
            <a:bodyPr>
              <a:spAutoFit/>
            </a:bodyPr>
            <a:p>
              <a:pPr eaLnBrk="1" hangingPunct="1">
                <a:spcBef>
                  <a:spcPct val="50000"/>
                </a:spcBef>
              </a:pPr>
              <a:r>
                <a:rPr lang="zh-CN" altLang="en-US" sz="8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1B = 2</a:t>
              </a:r>
              <a:r>
                <a:rPr lang="en-US" altLang="zh-CN" sz="2000" b="1" baseline="45000" dirty="0">
                  <a:latin typeface="Times New Roman" panose="02020603050405020304" pitchFamily="18" charset="0"/>
                  <a:ea typeface="宋体" panose="02010600030101010101" pitchFamily="2" charset="-122"/>
                </a:rPr>
                <a:t>3</a:t>
              </a:r>
              <a:r>
                <a:rPr lang="en-US" altLang="zh-CN" sz="2000" b="1" dirty="0">
                  <a:latin typeface="Times New Roman" panose="02020603050405020304" pitchFamily="18" charset="0"/>
                  <a:ea typeface="宋体" panose="02010600030101010101" pitchFamily="2" charset="-122"/>
                </a:rPr>
                <a:t>b</a:t>
              </a:r>
              <a:endParaRPr lang="en-US" altLang="zh-CN" sz="2000" b="1" dirty="0">
                <a:latin typeface="Times New Roman" panose="02020603050405020304" pitchFamily="18" charset="0"/>
                <a:ea typeface="宋体" panose="02010600030101010101" pitchFamily="2" charset="-122"/>
              </a:endParaRPr>
            </a:p>
          </p:txBody>
        </p:sp>
        <p:sp>
          <p:nvSpPr>
            <p:cNvPr id="73753" name="AutoShape 24"/>
            <p:cNvSpPr/>
            <p:nvPr/>
          </p:nvSpPr>
          <p:spPr>
            <a:xfrm>
              <a:off x="0" y="0"/>
              <a:ext cx="1008" cy="288"/>
            </a:xfrm>
            <a:prstGeom prst="wedgeRoundRectCallout">
              <a:avLst>
                <a:gd name="adj1" fmla="val -79764"/>
                <a:gd name="adj2" fmla="val 3472"/>
                <a:gd name="adj3" fmla="val 16667"/>
              </a:avLst>
            </a:prstGeom>
            <a:noFill/>
            <a:ln w="28575" cap="flat" cmpd="sng">
              <a:solidFill>
                <a:srgbClr val="0000FF"/>
              </a:solidFill>
              <a:prstDash val="solid"/>
              <a:miter/>
              <a:headEnd type="none" w="med" len="med"/>
              <a:tailEnd type="none" w="med" len="med"/>
            </a:ln>
          </p:spPr>
          <p:txBody>
            <a:bodyPr/>
            <a:p>
              <a:pPr algn="ct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grpSp>
      <p:grpSp>
        <p:nvGrpSpPr>
          <p:cNvPr id="73747" name="Group 25"/>
          <p:cNvGrpSpPr/>
          <p:nvPr/>
        </p:nvGrpSpPr>
        <p:grpSpPr>
          <a:xfrm>
            <a:off x="5737225" y="6184900"/>
            <a:ext cx="2376488" cy="457200"/>
            <a:chOff x="0" y="0"/>
            <a:chExt cx="1296" cy="288"/>
          </a:xfrm>
        </p:grpSpPr>
        <p:sp>
          <p:nvSpPr>
            <p:cNvPr id="73750" name="AutoShape 26"/>
            <p:cNvSpPr/>
            <p:nvPr/>
          </p:nvSpPr>
          <p:spPr>
            <a:xfrm>
              <a:off x="0" y="0"/>
              <a:ext cx="912" cy="288"/>
            </a:xfrm>
            <a:prstGeom prst="wedgeRoundRectCallout">
              <a:avLst>
                <a:gd name="adj1" fmla="val -72370"/>
                <a:gd name="adj2" fmla="val -71528"/>
                <a:gd name="adj3" fmla="val 16667"/>
              </a:avLst>
            </a:prstGeom>
            <a:noFill/>
            <a:ln w="28575" cap="flat" cmpd="sng">
              <a:solidFill>
                <a:srgbClr val="0000FF"/>
              </a:solidFill>
              <a:prstDash val="solid"/>
              <a:miter/>
              <a:headEnd type="none" w="med" len="med"/>
              <a:tailEnd type="none" w="med" len="med"/>
            </a:ln>
          </p:spPr>
          <p:txBody>
            <a:bodyPr/>
            <a:p>
              <a:pPr algn="ctr" eaLnBrk="1" hangingPunct="1">
                <a:spcBef>
                  <a:spcPct val="20000"/>
                </a:spcBef>
              </a:pPr>
              <a:endParaRPr lang="zh-CN" altLang="en-US" sz="3200" b="1" dirty="0">
                <a:latin typeface="宋体" panose="02010600030101010101" pitchFamily="2" charset="-122"/>
                <a:ea typeface="宋体" panose="02010600030101010101" pitchFamily="2" charset="-122"/>
              </a:endParaRPr>
            </a:p>
          </p:txBody>
        </p:sp>
        <p:sp>
          <p:nvSpPr>
            <p:cNvPr id="73751" name="Text Box 27"/>
            <p:cNvSpPr txBox="1"/>
            <p:nvPr/>
          </p:nvSpPr>
          <p:spPr>
            <a:xfrm>
              <a:off x="96" y="0"/>
              <a:ext cx="1200" cy="288"/>
            </a:xfrm>
            <a:prstGeom prst="rect">
              <a:avLst/>
            </a:prstGeom>
            <a:noFill/>
            <a:ln w="9525">
              <a:noFill/>
            </a:ln>
          </p:spPr>
          <p:txBody>
            <a:bodyPr lIns="0">
              <a:spAutoFit/>
            </a:bodyPr>
            <a:p>
              <a:pPr eaLnBrk="1" hangingPunct="1">
                <a:spcBef>
                  <a:spcPct val="50000"/>
                </a:spcBef>
              </a:pPr>
              <a:r>
                <a:rPr lang="en-US" altLang="zh-CN" sz="2400" b="1" dirty="0">
                  <a:latin typeface="Times New Roman" panose="02020603050405020304" pitchFamily="18" charset="0"/>
                  <a:ea typeface="宋体" panose="02010600030101010101" pitchFamily="2" charset="-122"/>
                </a:rPr>
                <a:t>1G = 2</a:t>
              </a:r>
              <a:r>
                <a:rPr lang="en-US" altLang="zh-CN" sz="2000" b="1" baseline="45000" dirty="0">
                  <a:latin typeface="Times New Roman" panose="02020603050405020304" pitchFamily="18" charset="0"/>
                  <a:ea typeface="宋体" panose="02010600030101010101" pitchFamily="2" charset="-122"/>
                </a:rPr>
                <a:t>30</a:t>
              </a:r>
              <a:endParaRPr lang="en-US" altLang="zh-CN" sz="2000" b="1" dirty="0">
                <a:latin typeface="Times New Roman" panose="02020603050405020304" pitchFamily="18" charset="0"/>
                <a:ea typeface="宋体" panose="02010600030101010101" pitchFamily="2" charset="-122"/>
              </a:endParaRPr>
            </a:p>
          </p:txBody>
        </p:sp>
      </p:grpSp>
      <p:sp>
        <p:nvSpPr>
          <p:cNvPr id="73748" name="Text Box 28"/>
          <p:cNvSpPr txBox="1"/>
          <p:nvPr/>
        </p:nvSpPr>
        <p:spPr>
          <a:xfrm>
            <a:off x="6580188" y="2590800"/>
            <a:ext cx="2057400" cy="519113"/>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ea typeface="宋体" panose="02010600030101010101" pitchFamily="2" charset="-122"/>
              </a:rPr>
              <a:t>1</a:t>
            </a:r>
            <a:r>
              <a:rPr lang="en-US" altLang="zh-CN" sz="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K</a:t>
            </a:r>
            <a:r>
              <a:rPr lang="en-US" altLang="zh-CN" sz="900" b="1" dirty="0">
                <a:latin typeface="Times New Roman" panose="02020603050405020304" pitchFamily="18" charset="0"/>
                <a:ea typeface="宋体" panose="02010600030101010101" pitchFamily="2" charset="-122"/>
              </a:rPr>
              <a:t> </a:t>
            </a:r>
            <a:r>
              <a:rPr lang="en-US" altLang="zh-CN" sz="2600" b="1" dirty="0">
                <a:latin typeface="Times New Roman" panose="02020603050405020304" pitchFamily="18" charset="0"/>
                <a:ea typeface="宋体" panose="02010600030101010101" pitchFamily="2" charset="-122"/>
              </a:rPr>
              <a:t>×</a:t>
            </a:r>
            <a:r>
              <a:rPr lang="en-US" altLang="zh-CN" sz="9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8</a:t>
            </a:r>
            <a:r>
              <a:rPr lang="zh-CN" altLang="en-US" sz="2800" b="1" dirty="0">
                <a:latin typeface="Times New Roman" panose="02020603050405020304" pitchFamily="18" charset="0"/>
                <a:ea typeface="宋体" panose="02010600030101010101" pitchFamily="2" charset="-122"/>
              </a:rPr>
              <a:t>位</a:t>
            </a:r>
            <a:endParaRPr lang="zh-CN" altLang="en-US" sz="2800" b="1" dirty="0">
              <a:latin typeface="Times New Roman" panose="02020603050405020304" pitchFamily="18" charset="0"/>
              <a:ea typeface="宋体" panose="02010600030101010101" pitchFamily="2" charset="-122"/>
            </a:endParaRPr>
          </a:p>
        </p:txBody>
      </p:sp>
      <p:sp>
        <p:nvSpPr>
          <p:cNvPr id="73749" name="Text Box 29"/>
          <p:cNvSpPr txBox="1"/>
          <p:nvPr/>
        </p:nvSpPr>
        <p:spPr>
          <a:xfrm>
            <a:off x="6400800" y="3070225"/>
            <a:ext cx="2133600" cy="519113"/>
          </a:xfrm>
          <a:prstGeom prst="rect">
            <a:avLst/>
          </a:prstGeom>
          <a:noFill/>
          <a:ln w="9525">
            <a:noFill/>
          </a:ln>
        </p:spPr>
        <p:txBody>
          <a:bodyPr>
            <a:spAutoFit/>
          </a:bodyPr>
          <a:p>
            <a:pPr eaLnBrk="1" hangingPunct="1">
              <a:spcBef>
                <a:spcPct val="50000"/>
              </a:spcBef>
            </a:pPr>
            <a:r>
              <a:rPr lang="en-US" altLang="zh-CN" sz="2800" b="1" dirty="0">
                <a:latin typeface="Times New Roman" panose="02020603050405020304" pitchFamily="18" charset="0"/>
                <a:ea typeface="宋体" panose="02010600030101010101" pitchFamily="2" charset="-122"/>
              </a:rPr>
              <a:t>64</a:t>
            </a:r>
            <a:r>
              <a:rPr lang="en-US" altLang="zh-CN" sz="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K</a:t>
            </a:r>
            <a:r>
              <a:rPr lang="en-US" altLang="zh-CN" sz="900" b="1" dirty="0">
                <a:latin typeface="Times New Roman" panose="02020603050405020304" pitchFamily="18" charset="0"/>
                <a:ea typeface="宋体" panose="02010600030101010101" pitchFamily="2" charset="-122"/>
              </a:rPr>
              <a:t> </a:t>
            </a:r>
            <a:r>
              <a:rPr lang="en-US" altLang="zh-CN" sz="2600" b="1" dirty="0">
                <a:latin typeface="Times New Roman" panose="02020603050405020304" pitchFamily="18" charset="0"/>
                <a:ea typeface="宋体" panose="02010600030101010101" pitchFamily="2" charset="-122"/>
              </a:rPr>
              <a:t>×</a:t>
            </a:r>
            <a:r>
              <a:rPr lang="en-US" altLang="zh-CN" sz="9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32</a:t>
            </a:r>
            <a:r>
              <a:rPr lang="zh-CN" altLang="en-US" sz="2800" b="1" dirty="0">
                <a:latin typeface="Times New Roman" panose="02020603050405020304" pitchFamily="18" charset="0"/>
                <a:ea typeface="宋体" panose="02010600030101010101" pitchFamily="2" charset="-122"/>
              </a:rPr>
              <a:t>位</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slow"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5945188" y="1309688"/>
            <a:ext cx="2635250" cy="519112"/>
          </a:xfrm>
          <a:prstGeom prst="rect">
            <a:avLst/>
          </a:prstGeom>
          <a:noFill/>
          <a:ln w="9525">
            <a:noFill/>
          </a:ln>
        </p:spPr>
        <p:txBody>
          <a:bodyPr>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 概论</a:t>
            </a:r>
            <a:endParaRPr lang="zh-CN" altLang="en-US" sz="2800" b="1" dirty="0">
              <a:latin typeface="宋体" panose="02010600030101010101" pitchFamily="2" charset="-122"/>
              <a:ea typeface="宋体" panose="02010600030101010101" pitchFamily="2" charset="-122"/>
            </a:endParaRPr>
          </a:p>
        </p:txBody>
      </p:sp>
      <p:sp>
        <p:nvSpPr>
          <p:cNvPr id="58371" name="Rectangle 3"/>
          <p:cNvSpPr>
            <a:spLocks noGrp="1" noChangeArrowheads="1"/>
          </p:cNvSpPr>
          <p:nvPr>
            <p:ph type="title" idx="4294967295"/>
          </p:nvPr>
        </p:nvSpPr>
        <p:spPr>
          <a:xfrm>
            <a:off x="684213" y="-168275"/>
            <a:ext cx="7772400" cy="113982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rPr>
              <a:t>1.4 </a:t>
            </a:r>
            <a:r>
              <a:rPr kumimoji="0" lang="zh-CN" altLang="en-US"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rPr>
              <a:t>课程主要内容</a:t>
            </a:r>
            <a:endParaRPr kumimoji="0" lang="zh-CN" altLang="en-US"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74756" name="Rectangle 4"/>
          <p:cNvSpPr/>
          <p:nvPr/>
        </p:nvSpPr>
        <p:spPr>
          <a:xfrm>
            <a:off x="2586038" y="1543050"/>
            <a:ext cx="9144000" cy="0"/>
          </a:xfrm>
          <a:prstGeom prst="rect">
            <a:avLst/>
          </a:prstGeom>
          <a:noFill/>
          <a:ln w="9525">
            <a:noFill/>
          </a:ln>
        </p:spPr>
        <p:txBody>
          <a:bodyPr>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74757" name="Group 5"/>
          <p:cNvGrpSpPr/>
          <p:nvPr/>
        </p:nvGrpSpPr>
        <p:grpSpPr>
          <a:xfrm>
            <a:off x="2974975" y="1014413"/>
            <a:ext cx="1936750" cy="2346325"/>
            <a:chOff x="0" y="0"/>
            <a:chExt cx="1220" cy="1478"/>
          </a:xfrm>
        </p:grpSpPr>
        <p:sp>
          <p:nvSpPr>
            <p:cNvPr id="74772" name="Rectangle 6"/>
            <p:cNvSpPr/>
            <p:nvPr/>
          </p:nvSpPr>
          <p:spPr>
            <a:xfrm>
              <a:off x="352" y="788"/>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3" name="Rectangle 7"/>
            <p:cNvSpPr/>
            <p:nvPr/>
          </p:nvSpPr>
          <p:spPr>
            <a:xfrm>
              <a:off x="0"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4" name="Rectangle 8"/>
            <p:cNvSpPr/>
            <p:nvPr/>
          </p:nvSpPr>
          <p:spPr>
            <a:xfrm>
              <a:off x="688"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5" name="Rectangle 9"/>
            <p:cNvSpPr/>
            <p:nvPr/>
          </p:nvSpPr>
          <p:spPr>
            <a:xfrm>
              <a:off x="352" y="1274"/>
              <a:ext cx="532" cy="20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6" name="Rectangle 10"/>
            <p:cNvSpPr/>
            <p:nvPr/>
          </p:nvSpPr>
          <p:spPr>
            <a:xfrm>
              <a:off x="307" y="0"/>
              <a:ext cx="623"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4758" name="Group 11"/>
          <p:cNvGrpSpPr/>
          <p:nvPr/>
        </p:nvGrpSpPr>
        <p:grpSpPr>
          <a:xfrm>
            <a:off x="1074738" y="4179888"/>
            <a:ext cx="1938337" cy="2287587"/>
            <a:chOff x="0" y="0"/>
            <a:chExt cx="1221" cy="1441"/>
          </a:xfrm>
        </p:grpSpPr>
        <p:sp>
          <p:nvSpPr>
            <p:cNvPr id="74767" name="Rectangle 12"/>
            <p:cNvSpPr/>
            <p:nvPr/>
          </p:nvSpPr>
          <p:spPr>
            <a:xfrm>
              <a:off x="354" y="736"/>
              <a:ext cx="532" cy="29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68" name="Rectangle 13"/>
            <p:cNvSpPr/>
            <p:nvPr/>
          </p:nvSpPr>
          <p:spPr>
            <a:xfrm>
              <a:off x="0"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69" name="Rectangle 14"/>
            <p:cNvSpPr/>
            <p:nvPr/>
          </p:nvSpPr>
          <p:spPr>
            <a:xfrm>
              <a:off x="688"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0" name="Rectangle 15"/>
            <p:cNvSpPr/>
            <p:nvPr/>
          </p:nvSpPr>
          <p:spPr>
            <a:xfrm>
              <a:off x="354" y="1236"/>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71" name="Rectangle 16"/>
            <p:cNvSpPr/>
            <p:nvPr/>
          </p:nvSpPr>
          <p:spPr>
            <a:xfrm>
              <a:off x="216"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4759" name="Group 17"/>
          <p:cNvGrpSpPr/>
          <p:nvPr/>
        </p:nvGrpSpPr>
        <p:grpSpPr>
          <a:xfrm>
            <a:off x="5086350" y="4119563"/>
            <a:ext cx="2016125" cy="2239962"/>
            <a:chOff x="0" y="0"/>
            <a:chExt cx="1270" cy="1411"/>
          </a:xfrm>
        </p:grpSpPr>
        <p:sp>
          <p:nvSpPr>
            <p:cNvPr id="74763" name="Rectangle 18"/>
            <p:cNvSpPr/>
            <p:nvPr/>
          </p:nvSpPr>
          <p:spPr>
            <a:xfrm>
              <a:off x="680" y="598"/>
              <a:ext cx="590" cy="42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64" name="Rectangle 19"/>
            <p:cNvSpPr/>
            <p:nvPr/>
          </p:nvSpPr>
          <p:spPr>
            <a:xfrm>
              <a:off x="84"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65" name="Rectangle 20"/>
            <p:cNvSpPr/>
            <p:nvPr/>
          </p:nvSpPr>
          <p:spPr>
            <a:xfrm>
              <a:off x="0" y="474"/>
              <a:ext cx="590"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4766" name="Rectangle 21"/>
            <p:cNvSpPr/>
            <p:nvPr/>
          </p:nvSpPr>
          <p:spPr>
            <a:xfrm>
              <a:off x="186" y="1228"/>
              <a:ext cx="664"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44054" name="Group 22"/>
          <p:cNvGrpSpPr/>
          <p:nvPr/>
        </p:nvGrpSpPr>
        <p:grpSpPr>
          <a:xfrm>
            <a:off x="2433638" y="990600"/>
            <a:ext cx="3048000" cy="2747963"/>
            <a:chOff x="0" y="0"/>
            <a:chExt cx="1920" cy="1731"/>
          </a:xfrm>
        </p:grpSpPr>
        <p:sp>
          <p:nvSpPr>
            <p:cNvPr id="74761" name="Rectangle 23"/>
            <p:cNvSpPr/>
            <p:nvPr/>
          </p:nvSpPr>
          <p:spPr>
            <a:xfrm>
              <a:off x="773" y="55"/>
              <a:ext cx="435" cy="173"/>
            </a:xfrm>
            <a:prstGeom prst="rect">
              <a:avLst/>
            </a:prstGeom>
            <a:noFill/>
            <a:ln w="9525">
              <a:noFill/>
            </a:ln>
          </p:spPr>
          <p:txBody>
            <a:bodyPr wrap="none"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计算机</a:t>
              </a:r>
              <a:endParaRPr lang="zh-CN" altLang="en-US" b="1" dirty="0">
                <a:latin typeface="宋体" panose="02010600030101010101" pitchFamily="2" charset="-122"/>
                <a:ea typeface="宋体" panose="02010600030101010101" pitchFamily="2" charset="-122"/>
              </a:endParaRPr>
            </a:p>
          </p:txBody>
        </p:sp>
        <p:sp>
          <p:nvSpPr>
            <p:cNvPr id="74762" name="Oval 24"/>
            <p:cNvSpPr/>
            <p:nvPr/>
          </p:nvSpPr>
          <p:spPr>
            <a:xfrm>
              <a:off x="0" y="0"/>
              <a:ext cx="1920" cy="173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horizontal)">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4054"/>
                                        </p:tgtEl>
                                        <p:attrNameLst>
                                          <p:attrName>style.visibility</p:attrName>
                                        </p:attrNameLst>
                                      </p:cBhvr>
                                      <p:to>
                                        <p:strVal val="visible"/>
                                      </p:to>
                                    </p:set>
                                    <p:anim calcmode="lin" valueType="num">
                                      <p:cBhvr>
                                        <p:cTn id="12" dur="500" fill="hold"/>
                                        <p:tgtEl>
                                          <p:spTgt spid="44054"/>
                                        </p:tgtEl>
                                        <p:attrNameLst>
                                          <p:attrName>ppt_w</p:attrName>
                                        </p:attrNameLst>
                                      </p:cBhvr>
                                      <p:tavLst>
                                        <p:tav tm="0">
                                          <p:val>
                                            <p:fltVal val="0.000000"/>
                                          </p:val>
                                        </p:tav>
                                        <p:tav tm="100000">
                                          <p:val>
                                            <p:strVal val="#ppt_w"/>
                                          </p:val>
                                        </p:tav>
                                      </p:tavLst>
                                    </p:anim>
                                    <p:anim calcmode="lin" valueType="num">
                                      <p:cBhvr>
                                        <p:cTn id="13" dur="500" fill="hold"/>
                                        <p:tgtEl>
                                          <p:spTgt spid="4405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idx="4294967295"/>
          </p:nvPr>
        </p:nvSpPr>
        <p:spPr>
          <a:xfrm>
            <a:off x="684213" y="-168275"/>
            <a:ext cx="7772400" cy="113982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rPr>
              <a:t>1.4 </a:t>
            </a:r>
            <a:endParaRPr kumimoji="0" lang="zh-CN" altLang="en-US"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75779" name="Rectangle 3"/>
          <p:cNvSpPr/>
          <p:nvPr/>
        </p:nvSpPr>
        <p:spPr>
          <a:xfrm>
            <a:off x="2586038" y="1543050"/>
            <a:ext cx="9144000" cy="0"/>
          </a:xfrm>
          <a:prstGeom prst="rect">
            <a:avLst/>
          </a:prstGeom>
          <a:noFill/>
          <a:ln w="9525">
            <a:noFill/>
          </a:ln>
        </p:spPr>
        <p:txBody>
          <a:bodyPr>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75780" name="Group 4"/>
          <p:cNvGrpSpPr/>
          <p:nvPr/>
        </p:nvGrpSpPr>
        <p:grpSpPr>
          <a:xfrm>
            <a:off x="2974975" y="1014413"/>
            <a:ext cx="1936750" cy="2346325"/>
            <a:chOff x="0" y="0"/>
            <a:chExt cx="1220" cy="1478"/>
          </a:xfrm>
        </p:grpSpPr>
        <p:sp>
          <p:nvSpPr>
            <p:cNvPr id="75807" name="Rectangle 5"/>
            <p:cNvSpPr/>
            <p:nvPr/>
          </p:nvSpPr>
          <p:spPr>
            <a:xfrm>
              <a:off x="352" y="788"/>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8" name="Rectangle 6"/>
            <p:cNvSpPr/>
            <p:nvPr/>
          </p:nvSpPr>
          <p:spPr>
            <a:xfrm>
              <a:off x="0"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9" name="Rectangle 7"/>
            <p:cNvSpPr/>
            <p:nvPr/>
          </p:nvSpPr>
          <p:spPr>
            <a:xfrm>
              <a:off x="688"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10" name="Rectangle 8"/>
            <p:cNvSpPr/>
            <p:nvPr/>
          </p:nvSpPr>
          <p:spPr>
            <a:xfrm>
              <a:off x="352" y="1274"/>
              <a:ext cx="532" cy="20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11" name="Rectangle 9"/>
            <p:cNvSpPr/>
            <p:nvPr/>
          </p:nvSpPr>
          <p:spPr>
            <a:xfrm>
              <a:off x="307" y="0"/>
              <a:ext cx="623"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5781" name="Group 10"/>
          <p:cNvGrpSpPr/>
          <p:nvPr/>
        </p:nvGrpSpPr>
        <p:grpSpPr>
          <a:xfrm>
            <a:off x="1074738" y="4179888"/>
            <a:ext cx="1938337" cy="2287587"/>
            <a:chOff x="0" y="0"/>
            <a:chExt cx="1221" cy="1441"/>
          </a:xfrm>
        </p:grpSpPr>
        <p:sp>
          <p:nvSpPr>
            <p:cNvPr id="75802" name="Rectangle 11"/>
            <p:cNvSpPr/>
            <p:nvPr/>
          </p:nvSpPr>
          <p:spPr>
            <a:xfrm>
              <a:off x="354" y="736"/>
              <a:ext cx="532" cy="29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3" name="Rectangle 12"/>
            <p:cNvSpPr/>
            <p:nvPr/>
          </p:nvSpPr>
          <p:spPr>
            <a:xfrm>
              <a:off x="0"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4" name="Rectangle 13"/>
            <p:cNvSpPr/>
            <p:nvPr/>
          </p:nvSpPr>
          <p:spPr>
            <a:xfrm>
              <a:off x="688"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5" name="Rectangle 14"/>
            <p:cNvSpPr/>
            <p:nvPr/>
          </p:nvSpPr>
          <p:spPr>
            <a:xfrm>
              <a:off x="354" y="1236"/>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6" name="Rectangle 15"/>
            <p:cNvSpPr/>
            <p:nvPr/>
          </p:nvSpPr>
          <p:spPr>
            <a:xfrm>
              <a:off x="216"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5782" name="Group 16"/>
          <p:cNvGrpSpPr/>
          <p:nvPr/>
        </p:nvGrpSpPr>
        <p:grpSpPr>
          <a:xfrm>
            <a:off x="5086350" y="4119563"/>
            <a:ext cx="2016125" cy="2239962"/>
            <a:chOff x="0" y="0"/>
            <a:chExt cx="1270" cy="1411"/>
          </a:xfrm>
        </p:grpSpPr>
        <p:sp>
          <p:nvSpPr>
            <p:cNvPr id="75798" name="Rectangle 17"/>
            <p:cNvSpPr/>
            <p:nvPr/>
          </p:nvSpPr>
          <p:spPr>
            <a:xfrm>
              <a:off x="680" y="598"/>
              <a:ext cx="590" cy="42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799" name="Rectangle 18"/>
            <p:cNvSpPr/>
            <p:nvPr/>
          </p:nvSpPr>
          <p:spPr>
            <a:xfrm>
              <a:off x="84"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0" name="Rectangle 19"/>
            <p:cNvSpPr/>
            <p:nvPr/>
          </p:nvSpPr>
          <p:spPr>
            <a:xfrm>
              <a:off x="0" y="474"/>
              <a:ext cx="590"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801" name="Rectangle 20"/>
            <p:cNvSpPr/>
            <p:nvPr/>
          </p:nvSpPr>
          <p:spPr>
            <a:xfrm>
              <a:off x="186" y="1228"/>
              <a:ext cx="664"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45077" name="Text Box 21"/>
          <p:cNvSpPr txBox="1"/>
          <p:nvPr/>
        </p:nvSpPr>
        <p:spPr>
          <a:xfrm>
            <a:off x="5402263" y="1268413"/>
            <a:ext cx="3740150" cy="1031875"/>
          </a:xfrm>
          <a:prstGeom prst="rect">
            <a:avLst/>
          </a:prstGeom>
          <a:noFill/>
          <a:ln w="9525">
            <a:noFill/>
          </a:ln>
        </p:spPr>
        <p:txBody>
          <a:bodyPr wrap="none">
            <a:spAutoFit/>
          </a:bodyPr>
          <a:p>
            <a:pPr algn="ctr" eaLnBrk="1" hangingPunct="1">
              <a:spcBef>
                <a:spcPct val="20000"/>
              </a:spcBef>
            </a:pPr>
            <a:endParaRPr lang="zh-CN" altLang="en-US" sz="28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800" b="1" dirty="0">
                <a:latin typeface="宋体" panose="02010600030101010101" pitchFamily="2" charset="-122"/>
                <a:ea typeface="宋体" panose="02010600030101010101" pitchFamily="2" charset="-122"/>
              </a:rPr>
              <a:t>计算机系统的硬件结构</a:t>
            </a:r>
            <a:endParaRPr lang="zh-CN" altLang="en-US" sz="2800" b="1" dirty="0">
              <a:latin typeface="宋体" panose="02010600030101010101" pitchFamily="2" charset="-122"/>
              <a:ea typeface="宋体" panose="02010600030101010101" pitchFamily="2" charset="-122"/>
            </a:endParaRPr>
          </a:p>
        </p:txBody>
      </p:sp>
      <p:grpSp>
        <p:nvGrpSpPr>
          <p:cNvPr id="75784" name="Group 22"/>
          <p:cNvGrpSpPr/>
          <p:nvPr/>
        </p:nvGrpSpPr>
        <p:grpSpPr>
          <a:xfrm>
            <a:off x="2433638" y="990600"/>
            <a:ext cx="3048000" cy="2747963"/>
            <a:chOff x="0" y="0"/>
            <a:chExt cx="1920" cy="1731"/>
          </a:xfrm>
        </p:grpSpPr>
        <p:sp>
          <p:nvSpPr>
            <p:cNvPr id="75796" name="Rectangle 23"/>
            <p:cNvSpPr/>
            <p:nvPr/>
          </p:nvSpPr>
          <p:spPr>
            <a:xfrm>
              <a:off x="773" y="55"/>
              <a:ext cx="435" cy="173"/>
            </a:xfrm>
            <a:prstGeom prst="rect">
              <a:avLst/>
            </a:prstGeom>
            <a:noFill/>
            <a:ln w="9525">
              <a:noFill/>
            </a:ln>
          </p:spPr>
          <p:txBody>
            <a:bodyPr wrap="none"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计算机</a:t>
              </a:r>
              <a:endParaRPr lang="zh-CN" altLang="en-US" b="1" dirty="0">
                <a:latin typeface="宋体" panose="02010600030101010101" pitchFamily="2" charset="-122"/>
                <a:ea typeface="宋体" panose="02010600030101010101" pitchFamily="2" charset="-122"/>
              </a:endParaRPr>
            </a:p>
          </p:txBody>
        </p:sp>
        <p:sp>
          <p:nvSpPr>
            <p:cNvPr id="75797" name="Oval 24"/>
            <p:cNvSpPr/>
            <p:nvPr/>
          </p:nvSpPr>
          <p:spPr>
            <a:xfrm>
              <a:off x="0" y="0"/>
              <a:ext cx="1920" cy="1731"/>
            </a:xfrm>
            <a:prstGeom prst="ellipse">
              <a:avLst/>
            </a:prstGeom>
            <a:noFill/>
            <a:ln w="20638" cap="flat" cmpd="sng">
              <a:solidFill>
                <a:schemeClr val="folHlink"/>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45081" name="Group 25"/>
          <p:cNvGrpSpPr/>
          <p:nvPr/>
        </p:nvGrpSpPr>
        <p:grpSpPr>
          <a:xfrm>
            <a:off x="2438400" y="990600"/>
            <a:ext cx="3048000" cy="2747963"/>
            <a:chOff x="0" y="0"/>
            <a:chExt cx="1920" cy="1731"/>
          </a:xfrm>
        </p:grpSpPr>
        <p:sp>
          <p:nvSpPr>
            <p:cNvPr id="75786" name="Rectangle 26"/>
            <p:cNvSpPr/>
            <p:nvPr/>
          </p:nvSpPr>
          <p:spPr>
            <a:xfrm>
              <a:off x="1085" y="373"/>
              <a:ext cx="471" cy="269"/>
            </a:xfrm>
            <a:prstGeom prst="rect">
              <a:avLst/>
            </a:prstGeom>
            <a:noFill/>
            <a:ln w="9525">
              <a:noFill/>
            </a:ln>
          </p:spPr>
          <p:txBody>
            <a:bodyPr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I/O</a:t>
              </a:r>
              <a:endParaRPr lang="en-US" altLang="zh-CN" sz="2800" b="1" dirty="0">
                <a:latin typeface="宋体" panose="02010600030101010101" pitchFamily="2" charset="-122"/>
                <a:ea typeface="宋体" panose="02010600030101010101" pitchFamily="2" charset="-122"/>
              </a:endParaRPr>
            </a:p>
          </p:txBody>
        </p:sp>
        <p:grpSp>
          <p:nvGrpSpPr>
            <p:cNvPr id="75787" name="Group 27"/>
            <p:cNvGrpSpPr/>
            <p:nvPr/>
          </p:nvGrpSpPr>
          <p:grpSpPr>
            <a:xfrm>
              <a:off x="0" y="0"/>
              <a:ext cx="1920" cy="1731"/>
              <a:chOff x="0" y="0"/>
              <a:chExt cx="1920" cy="1731"/>
            </a:xfrm>
          </p:grpSpPr>
          <p:sp>
            <p:nvSpPr>
              <p:cNvPr id="75788" name="Oval 28"/>
              <p:cNvSpPr/>
              <p:nvPr/>
            </p:nvSpPr>
            <p:spPr>
              <a:xfrm>
                <a:off x="578" y="576"/>
                <a:ext cx="817" cy="739"/>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789" name="Rectangle 29"/>
              <p:cNvSpPr/>
              <p:nvPr/>
            </p:nvSpPr>
            <p:spPr>
              <a:xfrm>
                <a:off x="585" y="841"/>
                <a:ext cx="776" cy="230"/>
              </a:xfrm>
              <a:prstGeom prst="rect">
                <a:avLst/>
              </a:prstGeom>
              <a:noFill/>
              <a:ln w="9525">
                <a:noFill/>
              </a:ln>
            </p:spPr>
            <p:txBody>
              <a:bodyPr wrap="none" lIns="0" tIns="0" rIns="0" bIns="0">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系统总线</a:t>
                </a:r>
                <a:endParaRPr lang="zh-CN" altLang="en-US" sz="2400" b="1" dirty="0">
                  <a:latin typeface="宋体" panose="02010600030101010101" pitchFamily="2" charset="-122"/>
                  <a:ea typeface="宋体" panose="02010600030101010101" pitchFamily="2" charset="-122"/>
                </a:endParaRPr>
              </a:p>
            </p:txBody>
          </p:sp>
          <p:sp>
            <p:nvSpPr>
              <p:cNvPr id="75790" name="Oval 30"/>
              <p:cNvSpPr/>
              <p:nvPr/>
            </p:nvSpPr>
            <p:spPr>
              <a:xfrm>
                <a:off x="273" y="217"/>
                <a:ext cx="667" cy="60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791" name="Rectangle 31"/>
              <p:cNvSpPr/>
              <p:nvPr/>
            </p:nvSpPr>
            <p:spPr>
              <a:xfrm>
                <a:off x="283" y="373"/>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存储器</a:t>
                </a:r>
                <a:endParaRPr lang="zh-CN" altLang="en-US" sz="2400" b="1" dirty="0">
                  <a:latin typeface="宋体" panose="02010600030101010101" pitchFamily="2" charset="-122"/>
                  <a:ea typeface="宋体" panose="02010600030101010101" pitchFamily="2" charset="-122"/>
                </a:endParaRPr>
              </a:p>
            </p:txBody>
          </p:sp>
          <p:sp>
            <p:nvSpPr>
              <p:cNvPr id="75792" name="Oval 32"/>
              <p:cNvSpPr/>
              <p:nvPr/>
            </p:nvSpPr>
            <p:spPr>
              <a:xfrm>
                <a:off x="961" y="248"/>
                <a:ext cx="667" cy="601"/>
              </a:xfrm>
              <a:prstGeom prst="ellipse">
                <a:avLst/>
              </a:prstGeom>
              <a:noFill/>
              <a:ln w="20701"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793" name="Oval 33"/>
              <p:cNvSpPr/>
              <p:nvPr/>
            </p:nvSpPr>
            <p:spPr>
              <a:xfrm>
                <a:off x="626" y="1090"/>
                <a:ext cx="667"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5794" name="Rectangle 34"/>
              <p:cNvSpPr/>
              <p:nvPr/>
            </p:nvSpPr>
            <p:spPr>
              <a:xfrm>
                <a:off x="751" y="1322"/>
                <a:ext cx="461"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CPU</a:t>
                </a:r>
                <a:endParaRPr lang="en-US" altLang="zh-CN" sz="2800" b="1" dirty="0">
                  <a:latin typeface="宋体" panose="02010600030101010101" pitchFamily="2" charset="-122"/>
                  <a:ea typeface="宋体" panose="02010600030101010101" pitchFamily="2" charset="-122"/>
                </a:endParaRPr>
              </a:p>
            </p:txBody>
          </p:sp>
          <p:sp>
            <p:nvSpPr>
              <p:cNvPr id="75795" name="Oval 35"/>
              <p:cNvSpPr/>
              <p:nvPr/>
            </p:nvSpPr>
            <p:spPr>
              <a:xfrm>
                <a:off x="0" y="0"/>
                <a:ext cx="1920" cy="173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blinds(horizontal)">
                                      <p:cBhvr>
                                        <p:cTn id="7" dur="500"/>
                                        <p:tgtEl>
                                          <p:spTgt spid="450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81"/>
                                        </p:tgtEl>
                                        <p:attrNameLst>
                                          <p:attrName>style.visibility</p:attrName>
                                        </p:attrNameLst>
                                      </p:cBhvr>
                                      <p:to>
                                        <p:strVal val="visible"/>
                                      </p:to>
                                    </p:set>
                                    <p:animEffect transition="in" filter="blinds(horizontal)">
                                      <p:cBhvr>
                                        <p:cTn id="12" dur="500"/>
                                        <p:tgtEl>
                                          <p:spTgt spid="4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type="title" idx="4294967295"/>
          </p:nvPr>
        </p:nvSpPr>
        <p:spPr>
          <a:xfrm>
            <a:off x="684213" y="-168275"/>
            <a:ext cx="7772400" cy="113982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rPr>
              <a:t>1.4 </a:t>
            </a:r>
            <a:endParaRPr kumimoji="0" lang="zh-CN" altLang="en-US"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76803" name="Rectangle 3"/>
          <p:cNvSpPr/>
          <p:nvPr/>
        </p:nvSpPr>
        <p:spPr>
          <a:xfrm>
            <a:off x="2586038" y="1543050"/>
            <a:ext cx="9144000" cy="0"/>
          </a:xfrm>
          <a:prstGeom prst="rect">
            <a:avLst/>
          </a:prstGeom>
          <a:noFill/>
          <a:ln w="9525">
            <a:noFill/>
          </a:ln>
        </p:spPr>
        <p:txBody>
          <a:bodyPr>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76804" name="Group 4"/>
          <p:cNvGrpSpPr/>
          <p:nvPr/>
        </p:nvGrpSpPr>
        <p:grpSpPr>
          <a:xfrm>
            <a:off x="2974975" y="1014413"/>
            <a:ext cx="1936750" cy="2346325"/>
            <a:chOff x="0" y="0"/>
            <a:chExt cx="1220" cy="1478"/>
          </a:xfrm>
        </p:grpSpPr>
        <p:sp>
          <p:nvSpPr>
            <p:cNvPr id="76846" name="Rectangle 5"/>
            <p:cNvSpPr/>
            <p:nvPr/>
          </p:nvSpPr>
          <p:spPr>
            <a:xfrm>
              <a:off x="352" y="788"/>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7" name="Rectangle 6"/>
            <p:cNvSpPr/>
            <p:nvPr/>
          </p:nvSpPr>
          <p:spPr>
            <a:xfrm>
              <a:off x="0"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8" name="Rectangle 7"/>
            <p:cNvSpPr/>
            <p:nvPr/>
          </p:nvSpPr>
          <p:spPr>
            <a:xfrm>
              <a:off x="688"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9" name="Rectangle 8"/>
            <p:cNvSpPr/>
            <p:nvPr/>
          </p:nvSpPr>
          <p:spPr>
            <a:xfrm>
              <a:off x="352" y="1274"/>
              <a:ext cx="532" cy="20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50" name="Rectangle 9"/>
            <p:cNvSpPr/>
            <p:nvPr/>
          </p:nvSpPr>
          <p:spPr>
            <a:xfrm>
              <a:off x="307" y="0"/>
              <a:ext cx="623"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6805" name="Group 10"/>
          <p:cNvGrpSpPr/>
          <p:nvPr/>
        </p:nvGrpSpPr>
        <p:grpSpPr>
          <a:xfrm>
            <a:off x="1074738" y="4179888"/>
            <a:ext cx="1938337" cy="2287587"/>
            <a:chOff x="0" y="0"/>
            <a:chExt cx="1221" cy="1441"/>
          </a:xfrm>
        </p:grpSpPr>
        <p:sp>
          <p:nvSpPr>
            <p:cNvPr id="76841" name="Rectangle 11"/>
            <p:cNvSpPr/>
            <p:nvPr/>
          </p:nvSpPr>
          <p:spPr>
            <a:xfrm>
              <a:off x="354" y="736"/>
              <a:ext cx="532" cy="29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2" name="Rectangle 12"/>
            <p:cNvSpPr/>
            <p:nvPr/>
          </p:nvSpPr>
          <p:spPr>
            <a:xfrm>
              <a:off x="0"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3" name="Rectangle 13"/>
            <p:cNvSpPr/>
            <p:nvPr/>
          </p:nvSpPr>
          <p:spPr>
            <a:xfrm>
              <a:off x="688"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4" name="Rectangle 14"/>
            <p:cNvSpPr/>
            <p:nvPr/>
          </p:nvSpPr>
          <p:spPr>
            <a:xfrm>
              <a:off x="354" y="1236"/>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45" name="Rectangle 15"/>
            <p:cNvSpPr/>
            <p:nvPr/>
          </p:nvSpPr>
          <p:spPr>
            <a:xfrm>
              <a:off x="216"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46096" name="Group 16"/>
          <p:cNvGrpSpPr/>
          <p:nvPr/>
        </p:nvGrpSpPr>
        <p:grpSpPr>
          <a:xfrm>
            <a:off x="533400" y="2874963"/>
            <a:ext cx="3952875" cy="3968750"/>
            <a:chOff x="0" y="0"/>
            <a:chExt cx="2490" cy="2500"/>
          </a:xfrm>
        </p:grpSpPr>
        <p:sp>
          <p:nvSpPr>
            <p:cNvPr id="76827" name="Rectangle 17"/>
            <p:cNvSpPr/>
            <p:nvPr/>
          </p:nvSpPr>
          <p:spPr>
            <a:xfrm>
              <a:off x="785" y="1496"/>
              <a:ext cx="847" cy="154"/>
            </a:xfrm>
            <a:prstGeom prst="rect">
              <a:avLst/>
            </a:prstGeom>
            <a:noFill/>
            <a:ln w="9525">
              <a:noFill/>
            </a:ln>
          </p:spPr>
          <p:txBody>
            <a:bodyPr lIns="0" tIns="0" rIns="0" bIns="0">
              <a:spAutoFit/>
            </a:bodyPr>
            <a:p>
              <a:pPr eaLnBrk="1" hangingPunct="1">
                <a:spcBef>
                  <a:spcPct val="20000"/>
                </a:spcBef>
              </a:pPr>
              <a:r>
                <a:rPr lang="zh-CN" altLang="en-US" sz="800" b="1" dirty="0">
                  <a:latin typeface="宋体" panose="02010600030101010101" pitchFamily="2" charset="-122"/>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CPU</a:t>
              </a:r>
              <a:endParaRPr lang="en-US" altLang="zh-CN" sz="1600" b="1" dirty="0">
                <a:latin typeface="Times New Roman" panose="02020603050405020304" pitchFamily="18" charset="0"/>
                <a:ea typeface="宋体" panose="02010600030101010101" pitchFamily="2" charset="-122"/>
              </a:endParaRPr>
            </a:p>
          </p:txBody>
        </p:sp>
        <p:grpSp>
          <p:nvGrpSpPr>
            <p:cNvPr id="76828" name="Group 18"/>
            <p:cNvGrpSpPr/>
            <p:nvPr/>
          </p:nvGrpSpPr>
          <p:grpSpPr>
            <a:xfrm>
              <a:off x="0" y="0"/>
              <a:ext cx="2490" cy="2500"/>
              <a:chOff x="0" y="0"/>
              <a:chExt cx="2490" cy="2500"/>
            </a:xfrm>
          </p:grpSpPr>
          <p:sp>
            <p:nvSpPr>
              <p:cNvPr id="76829" name="Oval 19"/>
              <p:cNvSpPr/>
              <p:nvPr/>
            </p:nvSpPr>
            <p:spPr>
              <a:xfrm>
                <a:off x="627" y="1374"/>
                <a:ext cx="668"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30" name="Rectangle 20"/>
              <p:cNvSpPr/>
              <p:nvPr/>
            </p:nvSpPr>
            <p:spPr>
              <a:xfrm>
                <a:off x="684" y="1671"/>
                <a:ext cx="607" cy="154"/>
              </a:xfrm>
              <a:prstGeom prst="rect">
                <a:avLst/>
              </a:prstGeom>
              <a:noFill/>
              <a:ln w="9525">
                <a:noFill/>
              </a:ln>
            </p:spPr>
            <p:txBody>
              <a:bodyPr lIns="0" tIns="0" rIns="0" bIns="0">
                <a:spAutoFit/>
              </a:bodyPr>
              <a:p>
                <a:pPr eaLnBrk="1" hangingPunct="1">
                  <a:spcBef>
                    <a:spcPct val="20000"/>
                  </a:spcBef>
                </a:pPr>
                <a:r>
                  <a:rPr lang="zh-CN" altLang="en-US" sz="1600" b="1" dirty="0">
                    <a:latin typeface="宋体" panose="02010600030101010101" pitchFamily="2" charset="-122"/>
                    <a:ea typeface="宋体" panose="02010600030101010101" pitchFamily="2" charset="-122"/>
                  </a:rPr>
                  <a:t>内部互连</a:t>
                </a:r>
                <a:endParaRPr lang="zh-CN" altLang="en-US" sz="1600" b="1" dirty="0">
                  <a:latin typeface="宋体" panose="02010600030101010101" pitchFamily="2" charset="-122"/>
                  <a:ea typeface="宋体" panose="02010600030101010101" pitchFamily="2" charset="-122"/>
                </a:endParaRPr>
              </a:p>
            </p:txBody>
          </p:sp>
          <p:sp>
            <p:nvSpPr>
              <p:cNvPr id="76831" name="Oval 21"/>
              <p:cNvSpPr/>
              <p:nvPr/>
            </p:nvSpPr>
            <p:spPr>
              <a:xfrm>
                <a:off x="274" y="986"/>
                <a:ext cx="668"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32" name="Rectangle 22"/>
              <p:cNvSpPr/>
              <p:nvPr/>
            </p:nvSpPr>
            <p:spPr>
              <a:xfrm>
                <a:off x="363" y="1117"/>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宋体" panose="02010600030101010101" pitchFamily="2" charset="-122"/>
                  <a:ea typeface="宋体" panose="02010600030101010101" pitchFamily="2" charset="-122"/>
                </a:endParaRPr>
              </a:p>
            </p:txBody>
          </p:sp>
          <p:sp>
            <p:nvSpPr>
              <p:cNvPr id="76833" name="Oval 23"/>
              <p:cNvSpPr/>
              <p:nvPr/>
            </p:nvSpPr>
            <p:spPr>
              <a:xfrm>
                <a:off x="961" y="986"/>
                <a:ext cx="669"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34" name="Rectangle 24"/>
              <p:cNvSpPr/>
              <p:nvPr/>
            </p:nvSpPr>
            <p:spPr>
              <a:xfrm>
                <a:off x="1149" y="1117"/>
                <a:ext cx="324"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CU</a:t>
                </a:r>
                <a:endParaRPr lang="en-US" altLang="zh-CN" sz="2800" b="1" dirty="0">
                  <a:latin typeface="宋体" panose="02010600030101010101" pitchFamily="2" charset="-122"/>
                  <a:ea typeface="宋体" panose="02010600030101010101" pitchFamily="2" charset="-122"/>
                </a:endParaRPr>
              </a:p>
            </p:txBody>
          </p:sp>
          <p:sp>
            <p:nvSpPr>
              <p:cNvPr id="76835" name="Oval 25"/>
              <p:cNvSpPr/>
              <p:nvPr/>
            </p:nvSpPr>
            <p:spPr>
              <a:xfrm>
                <a:off x="627" y="1859"/>
                <a:ext cx="668"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36" name="Rectangle 26"/>
              <p:cNvSpPr/>
              <p:nvPr/>
            </p:nvSpPr>
            <p:spPr>
              <a:xfrm>
                <a:off x="672" y="2095"/>
                <a:ext cx="579" cy="230"/>
              </a:xfrm>
              <a:prstGeom prst="rect">
                <a:avLst/>
              </a:prstGeom>
              <a:noFill/>
              <a:ln w="9525">
                <a:noFill/>
              </a:ln>
            </p:spPr>
            <p:txBody>
              <a:bodyPr wrap="none" lIns="0" tIns="0" rIns="0" bIns="0">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寄存器</a:t>
                </a:r>
                <a:endParaRPr lang="zh-CN" altLang="en-US" sz="2400" b="1" dirty="0">
                  <a:latin typeface="宋体" panose="02010600030101010101" pitchFamily="2" charset="-122"/>
                  <a:ea typeface="宋体" panose="02010600030101010101" pitchFamily="2" charset="-122"/>
                </a:endParaRPr>
              </a:p>
            </p:txBody>
          </p:sp>
          <p:sp>
            <p:nvSpPr>
              <p:cNvPr id="76837" name="Rectangle 27"/>
              <p:cNvSpPr/>
              <p:nvPr/>
            </p:nvSpPr>
            <p:spPr>
              <a:xfrm>
                <a:off x="509" y="820"/>
                <a:ext cx="1507" cy="173"/>
              </a:xfrm>
              <a:prstGeom prst="rect">
                <a:avLst/>
              </a:prstGeom>
              <a:noFill/>
              <a:ln w="9525">
                <a:noFill/>
              </a:ln>
            </p:spPr>
            <p:txBody>
              <a:bodyPr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中央处理器</a:t>
                </a:r>
                <a:endParaRPr lang="zh-CN" altLang="en-US" b="1" dirty="0">
                  <a:latin typeface="宋体" panose="02010600030101010101" pitchFamily="2" charset="-122"/>
                  <a:ea typeface="宋体" panose="02010600030101010101" pitchFamily="2" charset="-122"/>
                </a:endParaRPr>
              </a:p>
            </p:txBody>
          </p:sp>
          <p:sp>
            <p:nvSpPr>
              <p:cNvPr id="76838" name="Oval 28"/>
              <p:cNvSpPr/>
              <p:nvPr/>
            </p:nvSpPr>
            <p:spPr>
              <a:xfrm>
                <a:off x="0" y="769"/>
                <a:ext cx="1921" cy="173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39" name="Line 29"/>
              <p:cNvSpPr/>
              <p:nvPr/>
            </p:nvSpPr>
            <p:spPr>
              <a:xfrm flipH="1">
                <a:off x="419" y="0"/>
                <a:ext cx="1484" cy="923"/>
              </a:xfrm>
              <a:prstGeom prst="line">
                <a:avLst/>
              </a:prstGeom>
              <a:ln w="20638" cap="flat" cmpd="sng">
                <a:solidFill>
                  <a:srgbClr val="002060"/>
                </a:solidFill>
                <a:prstDash val="solid"/>
                <a:headEnd type="none" w="med" len="med"/>
                <a:tailEnd type="none" w="med" len="med"/>
              </a:ln>
            </p:spPr>
          </p:sp>
          <p:sp>
            <p:nvSpPr>
              <p:cNvPr id="76840" name="Line 30"/>
              <p:cNvSpPr/>
              <p:nvPr/>
            </p:nvSpPr>
            <p:spPr>
              <a:xfrm flipH="1">
                <a:off x="1885" y="259"/>
                <a:ext cx="605" cy="1608"/>
              </a:xfrm>
              <a:prstGeom prst="line">
                <a:avLst/>
              </a:prstGeom>
              <a:ln w="20638" cap="flat" cmpd="sng">
                <a:solidFill>
                  <a:srgbClr val="002060"/>
                </a:solidFill>
                <a:prstDash val="solid"/>
                <a:headEnd type="none" w="med" len="med"/>
                <a:tailEnd type="none" w="med" len="med"/>
              </a:ln>
            </p:spPr>
          </p:sp>
        </p:grpSp>
      </p:grpSp>
      <p:grpSp>
        <p:nvGrpSpPr>
          <p:cNvPr id="76807" name="Group 31"/>
          <p:cNvGrpSpPr/>
          <p:nvPr/>
        </p:nvGrpSpPr>
        <p:grpSpPr>
          <a:xfrm>
            <a:off x="5086350" y="4119563"/>
            <a:ext cx="2016125" cy="2239962"/>
            <a:chOff x="0" y="0"/>
            <a:chExt cx="1270" cy="1411"/>
          </a:xfrm>
        </p:grpSpPr>
        <p:sp>
          <p:nvSpPr>
            <p:cNvPr id="76823" name="Rectangle 32"/>
            <p:cNvSpPr/>
            <p:nvPr/>
          </p:nvSpPr>
          <p:spPr>
            <a:xfrm>
              <a:off x="680" y="598"/>
              <a:ext cx="590" cy="42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24" name="Rectangle 33"/>
            <p:cNvSpPr/>
            <p:nvPr/>
          </p:nvSpPr>
          <p:spPr>
            <a:xfrm>
              <a:off x="84"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25" name="Rectangle 34"/>
            <p:cNvSpPr/>
            <p:nvPr/>
          </p:nvSpPr>
          <p:spPr>
            <a:xfrm>
              <a:off x="0" y="474"/>
              <a:ext cx="590"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26" name="Rectangle 35"/>
            <p:cNvSpPr/>
            <p:nvPr/>
          </p:nvSpPr>
          <p:spPr>
            <a:xfrm>
              <a:off x="186" y="1228"/>
              <a:ext cx="664"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sp>
        <p:nvSpPr>
          <p:cNvPr id="46116" name="Text Box 36"/>
          <p:cNvSpPr txBox="1"/>
          <p:nvPr/>
        </p:nvSpPr>
        <p:spPr>
          <a:xfrm>
            <a:off x="6110288" y="1295400"/>
            <a:ext cx="3033712" cy="519113"/>
          </a:xfrm>
          <a:prstGeom prst="rect">
            <a:avLst/>
          </a:prstGeom>
          <a:noFill/>
          <a:ln w="9525">
            <a:noFill/>
          </a:ln>
        </p:spPr>
        <p:txBody>
          <a:bodyPr>
            <a:spAutoFit/>
          </a:bodyPr>
          <a:p>
            <a:pPr algn="ctr" eaLnBrk="1" hangingPunct="1">
              <a:spcBef>
                <a:spcPct val="20000"/>
              </a:spcBef>
            </a:pPr>
            <a:r>
              <a:rPr lang="zh-CN" altLang="en-US" sz="28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CPU</a:t>
            </a:r>
            <a:endParaRPr lang="en-US" altLang="zh-CN" sz="2800" b="1" dirty="0">
              <a:latin typeface="Times New Roman" panose="02020603050405020304" pitchFamily="18" charset="0"/>
              <a:ea typeface="宋体" panose="02010600030101010101" pitchFamily="2" charset="-122"/>
            </a:endParaRPr>
          </a:p>
        </p:txBody>
      </p:sp>
      <p:grpSp>
        <p:nvGrpSpPr>
          <p:cNvPr id="76809" name="Group 37"/>
          <p:cNvGrpSpPr/>
          <p:nvPr/>
        </p:nvGrpSpPr>
        <p:grpSpPr>
          <a:xfrm>
            <a:off x="2433638" y="990600"/>
            <a:ext cx="3048000" cy="2747963"/>
            <a:chOff x="0" y="0"/>
            <a:chExt cx="1920" cy="1731"/>
          </a:xfrm>
        </p:grpSpPr>
        <p:sp>
          <p:nvSpPr>
            <p:cNvPr id="76821" name="Rectangle 38"/>
            <p:cNvSpPr/>
            <p:nvPr/>
          </p:nvSpPr>
          <p:spPr>
            <a:xfrm>
              <a:off x="773" y="55"/>
              <a:ext cx="435" cy="173"/>
            </a:xfrm>
            <a:prstGeom prst="rect">
              <a:avLst/>
            </a:prstGeom>
            <a:noFill/>
            <a:ln w="9525">
              <a:noFill/>
            </a:ln>
          </p:spPr>
          <p:txBody>
            <a:bodyPr wrap="none"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计算机</a:t>
              </a:r>
              <a:endParaRPr lang="zh-CN" altLang="en-US" b="1" dirty="0">
                <a:latin typeface="宋体" panose="02010600030101010101" pitchFamily="2" charset="-122"/>
                <a:ea typeface="宋体" panose="02010600030101010101" pitchFamily="2" charset="-122"/>
              </a:endParaRPr>
            </a:p>
          </p:txBody>
        </p:sp>
        <p:sp>
          <p:nvSpPr>
            <p:cNvPr id="76822" name="Oval 39"/>
            <p:cNvSpPr/>
            <p:nvPr/>
          </p:nvSpPr>
          <p:spPr>
            <a:xfrm>
              <a:off x="0" y="0"/>
              <a:ext cx="1920" cy="1731"/>
            </a:xfrm>
            <a:prstGeom prst="ellipse">
              <a:avLst/>
            </a:prstGeom>
            <a:noFill/>
            <a:ln w="20638" cap="flat" cmpd="sng">
              <a:solidFill>
                <a:schemeClr val="folHlink"/>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6810" name="Group 40"/>
          <p:cNvGrpSpPr/>
          <p:nvPr/>
        </p:nvGrpSpPr>
        <p:grpSpPr>
          <a:xfrm>
            <a:off x="2438400" y="990600"/>
            <a:ext cx="3048000" cy="2747963"/>
            <a:chOff x="0" y="0"/>
            <a:chExt cx="1920" cy="1731"/>
          </a:xfrm>
        </p:grpSpPr>
        <p:sp>
          <p:nvSpPr>
            <p:cNvPr id="76811" name="Rectangle 41"/>
            <p:cNvSpPr/>
            <p:nvPr/>
          </p:nvSpPr>
          <p:spPr>
            <a:xfrm>
              <a:off x="1085" y="373"/>
              <a:ext cx="471" cy="269"/>
            </a:xfrm>
            <a:prstGeom prst="rect">
              <a:avLst/>
            </a:prstGeom>
            <a:noFill/>
            <a:ln w="9525">
              <a:noFill/>
            </a:ln>
          </p:spPr>
          <p:txBody>
            <a:bodyPr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I/O</a:t>
              </a:r>
              <a:endParaRPr lang="en-US" altLang="zh-CN" sz="2800" b="1" dirty="0">
                <a:latin typeface="宋体" panose="02010600030101010101" pitchFamily="2" charset="-122"/>
                <a:ea typeface="宋体" panose="02010600030101010101" pitchFamily="2" charset="-122"/>
              </a:endParaRPr>
            </a:p>
          </p:txBody>
        </p:sp>
        <p:grpSp>
          <p:nvGrpSpPr>
            <p:cNvPr id="76812" name="Group 42"/>
            <p:cNvGrpSpPr/>
            <p:nvPr/>
          </p:nvGrpSpPr>
          <p:grpSpPr>
            <a:xfrm>
              <a:off x="0" y="0"/>
              <a:ext cx="1920" cy="1731"/>
              <a:chOff x="0" y="0"/>
              <a:chExt cx="1920" cy="1731"/>
            </a:xfrm>
          </p:grpSpPr>
          <p:sp>
            <p:nvSpPr>
              <p:cNvPr id="76813" name="Oval 43"/>
              <p:cNvSpPr/>
              <p:nvPr/>
            </p:nvSpPr>
            <p:spPr>
              <a:xfrm>
                <a:off x="578" y="576"/>
                <a:ext cx="817" cy="739"/>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14" name="Rectangle 44"/>
              <p:cNvSpPr/>
              <p:nvPr/>
            </p:nvSpPr>
            <p:spPr>
              <a:xfrm>
                <a:off x="585" y="841"/>
                <a:ext cx="776" cy="230"/>
              </a:xfrm>
              <a:prstGeom prst="rect">
                <a:avLst/>
              </a:prstGeom>
              <a:noFill/>
              <a:ln w="9525">
                <a:noFill/>
              </a:ln>
            </p:spPr>
            <p:txBody>
              <a:bodyPr wrap="none" lIns="0" tIns="0" rIns="0" bIns="0">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系统总线</a:t>
                </a:r>
                <a:endParaRPr lang="zh-CN" altLang="en-US" sz="2400" b="1" dirty="0">
                  <a:latin typeface="宋体" panose="02010600030101010101" pitchFamily="2" charset="-122"/>
                  <a:ea typeface="宋体" panose="02010600030101010101" pitchFamily="2" charset="-122"/>
                </a:endParaRPr>
              </a:p>
            </p:txBody>
          </p:sp>
          <p:sp>
            <p:nvSpPr>
              <p:cNvPr id="76815" name="Oval 45"/>
              <p:cNvSpPr/>
              <p:nvPr/>
            </p:nvSpPr>
            <p:spPr>
              <a:xfrm>
                <a:off x="273" y="217"/>
                <a:ext cx="667" cy="60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16" name="Rectangle 46"/>
              <p:cNvSpPr/>
              <p:nvPr/>
            </p:nvSpPr>
            <p:spPr>
              <a:xfrm>
                <a:off x="280" y="373"/>
                <a:ext cx="582" cy="230"/>
              </a:xfrm>
              <a:prstGeom prst="rect">
                <a:avLst/>
              </a:prstGeom>
              <a:noFill/>
              <a:ln w="9525">
                <a:noFill/>
              </a:ln>
            </p:spPr>
            <p:txBody>
              <a:bodyPr wrap="none" lIns="0" tIns="0" rIns="0" bIns="0">
                <a:spAutoFit/>
              </a:bodyPr>
              <a:p>
                <a:pPr algn="ctr" eaLnBrk="1" hangingPunct="1">
                  <a:spcBef>
                    <a:spcPct val="20000"/>
                  </a:spcBef>
                </a:pPr>
                <a:r>
                  <a:rPr lang="zh-CN" altLang="en-US" sz="2400" b="1" dirty="0">
                    <a:latin typeface="宋体" panose="02010600030101010101" pitchFamily="2" charset="-122"/>
                    <a:ea typeface="宋体" panose="02010600030101010101" pitchFamily="2" charset="-122"/>
                  </a:rPr>
                  <a:t>存储器</a:t>
                </a:r>
                <a:endParaRPr lang="zh-CN" altLang="en-US" sz="2400" b="1" dirty="0">
                  <a:latin typeface="宋体" panose="02010600030101010101" pitchFamily="2" charset="-122"/>
                  <a:ea typeface="宋体" panose="02010600030101010101" pitchFamily="2" charset="-122"/>
                </a:endParaRPr>
              </a:p>
            </p:txBody>
          </p:sp>
          <p:sp>
            <p:nvSpPr>
              <p:cNvPr id="76817" name="Oval 47"/>
              <p:cNvSpPr/>
              <p:nvPr/>
            </p:nvSpPr>
            <p:spPr>
              <a:xfrm>
                <a:off x="961" y="248"/>
                <a:ext cx="667" cy="601"/>
              </a:xfrm>
              <a:prstGeom prst="ellipse">
                <a:avLst/>
              </a:prstGeom>
              <a:noFill/>
              <a:ln w="20701"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18" name="Oval 48"/>
              <p:cNvSpPr/>
              <p:nvPr/>
            </p:nvSpPr>
            <p:spPr>
              <a:xfrm>
                <a:off x="626" y="1090"/>
                <a:ext cx="667" cy="602"/>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6819" name="Rectangle 49"/>
              <p:cNvSpPr/>
              <p:nvPr/>
            </p:nvSpPr>
            <p:spPr>
              <a:xfrm>
                <a:off x="751" y="1322"/>
                <a:ext cx="461"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CPU</a:t>
                </a:r>
                <a:endParaRPr lang="en-US" altLang="zh-CN" sz="2800" b="1" dirty="0">
                  <a:latin typeface="宋体" panose="02010600030101010101" pitchFamily="2" charset="-122"/>
                  <a:ea typeface="宋体" panose="02010600030101010101" pitchFamily="2" charset="-122"/>
                </a:endParaRPr>
              </a:p>
            </p:txBody>
          </p:sp>
          <p:sp>
            <p:nvSpPr>
              <p:cNvPr id="76820" name="Oval 50"/>
              <p:cNvSpPr/>
              <p:nvPr/>
            </p:nvSpPr>
            <p:spPr>
              <a:xfrm>
                <a:off x="0" y="0"/>
                <a:ext cx="1920" cy="1731"/>
              </a:xfrm>
              <a:prstGeom prst="ellipse">
                <a:avLst/>
              </a:prstGeom>
              <a:noFill/>
              <a:ln w="20638" cap="flat" cmpd="sng">
                <a:solidFill>
                  <a:srgbClr val="002060"/>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116"/>
                                        </p:tgtEl>
                                        <p:attrNameLst>
                                          <p:attrName>style.visibility</p:attrName>
                                        </p:attrNameLst>
                                      </p:cBhvr>
                                      <p:to>
                                        <p:strVal val="visible"/>
                                      </p:to>
                                    </p:set>
                                    <p:animEffect transition="in" filter="blinds(horizontal)">
                                      <p:cBhvr>
                                        <p:cTn id="7" dur="500"/>
                                        <p:tgtEl>
                                          <p:spTgt spid="461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6096"/>
                                        </p:tgtEl>
                                        <p:attrNameLst>
                                          <p:attrName>style.visibility</p:attrName>
                                        </p:attrNameLst>
                                      </p:cBhvr>
                                      <p:to>
                                        <p:strVal val="visible"/>
                                      </p:to>
                                    </p:set>
                                    <p:animEffect transition="in" filter="strips(downLeft)">
                                      <p:cBhvr>
                                        <p:cTn id="12" dur="500"/>
                                        <p:tgtEl>
                                          <p:spTgt spid="4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idx="4294967295"/>
          </p:nvPr>
        </p:nvSpPr>
        <p:spPr>
          <a:xfrm>
            <a:off x="684213" y="-168275"/>
            <a:ext cx="7772400" cy="113982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rPr>
              <a:t>1.4 </a:t>
            </a:r>
            <a:endParaRPr kumimoji="0" lang="zh-CN" altLang="en-US" sz="4400" b="1" i="0" u="none" strike="noStrike" kern="1200" cap="all" spc="100" normalizeH="0" baseline="0" noProof="0">
              <a:ln>
                <a:noFill/>
              </a:ln>
              <a:solidFill>
                <a:schemeClr val="tx1">
                  <a:lumMod val="95000"/>
                  <a:lumOff val="5000"/>
                </a:schemeClr>
              </a:solidFill>
              <a:effectLst/>
              <a:uLnTx/>
              <a:uFillTx/>
              <a:latin typeface="+mj-lt"/>
              <a:ea typeface="宋体" panose="02010600030101010101" pitchFamily="2" charset="-122"/>
              <a:cs typeface="+mj-cs"/>
            </a:endParaRPr>
          </a:p>
        </p:txBody>
      </p:sp>
      <p:sp>
        <p:nvSpPr>
          <p:cNvPr id="77827" name="Rectangle 3"/>
          <p:cNvSpPr/>
          <p:nvPr/>
        </p:nvSpPr>
        <p:spPr>
          <a:xfrm>
            <a:off x="2586038" y="1543050"/>
            <a:ext cx="9144000" cy="0"/>
          </a:xfrm>
          <a:prstGeom prst="rect">
            <a:avLst/>
          </a:prstGeom>
          <a:noFill/>
          <a:ln w="9525">
            <a:noFill/>
          </a:ln>
        </p:spPr>
        <p:txBody>
          <a:bodyPr>
            <a:spAutoFit/>
          </a:bodyPr>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77828" name="Group 4"/>
          <p:cNvGrpSpPr/>
          <p:nvPr/>
        </p:nvGrpSpPr>
        <p:grpSpPr>
          <a:xfrm>
            <a:off x="2974975" y="1014413"/>
            <a:ext cx="1936750" cy="2346325"/>
            <a:chOff x="0" y="0"/>
            <a:chExt cx="1220" cy="1478"/>
          </a:xfrm>
        </p:grpSpPr>
        <p:sp>
          <p:nvSpPr>
            <p:cNvPr id="77883" name="Rectangle 5"/>
            <p:cNvSpPr/>
            <p:nvPr/>
          </p:nvSpPr>
          <p:spPr>
            <a:xfrm>
              <a:off x="352" y="788"/>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4" name="Rectangle 6"/>
            <p:cNvSpPr/>
            <p:nvPr/>
          </p:nvSpPr>
          <p:spPr>
            <a:xfrm>
              <a:off x="0"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5" name="Rectangle 7"/>
            <p:cNvSpPr/>
            <p:nvPr/>
          </p:nvSpPr>
          <p:spPr>
            <a:xfrm>
              <a:off x="688" y="400"/>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6" name="Rectangle 8"/>
            <p:cNvSpPr/>
            <p:nvPr/>
          </p:nvSpPr>
          <p:spPr>
            <a:xfrm>
              <a:off x="352" y="1274"/>
              <a:ext cx="532" cy="20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7" name="Rectangle 9"/>
            <p:cNvSpPr/>
            <p:nvPr/>
          </p:nvSpPr>
          <p:spPr>
            <a:xfrm>
              <a:off x="307" y="0"/>
              <a:ext cx="623"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7829" name="Group 10"/>
          <p:cNvGrpSpPr/>
          <p:nvPr/>
        </p:nvGrpSpPr>
        <p:grpSpPr>
          <a:xfrm>
            <a:off x="1074738" y="4179888"/>
            <a:ext cx="1938337" cy="2287587"/>
            <a:chOff x="0" y="0"/>
            <a:chExt cx="1221" cy="1441"/>
          </a:xfrm>
        </p:grpSpPr>
        <p:sp>
          <p:nvSpPr>
            <p:cNvPr id="77878" name="Rectangle 11"/>
            <p:cNvSpPr/>
            <p:nvPr/>
          </p:nvSpPr>
          <p:spPr>
            <a:xfrm>
              <a:off x="354" y="736"/>
              <a:ext cx="532" cy="294"/>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79" name="Rectangle 12"/>
            <p:cNvSpPr/>
            <p:nvPr/>
          </p:nvSpPr>
          <p:spPr>
            <a:xfrm>
              <a:off x="0"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0" name="Rectangle 13"/>
            <p:cNvSpPr/>
            <p:nvPr/>
          </p:nvSpPr>
          <p:spPr>
            <a:xfrm>
              <a:off x="688" y="362"/>
              <a:ext cx="533"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1" name="Rectangle 14"/>
            <p:cNvSpPr/>
            <p:nvPr/>
          </p:nvSpPr>
          <p:spPr>
            <a:xfrm>
              <a:off x="354" y="1236"/>
              <a:ext cx="532" cy="205"/>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82" name="Rectangle 15"/>
            <p:cNvSpPr/>
            <p:nvPr/>
          </p:nvSpPr>
          <p:spPr>
            <a:xfrm>
              <a:off x="216"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7830" name="Group 16"/>
          <p:cNvGrpSpPr/>
          <p:nvPr/>
        </p:nvGrpSpPr>
        <p:grpSpPr>
          <a:xfrm>
            <a:off x="533400" y="2874963"/>
            <a:ext cx="3952875" cy="3968750"/>
            <a:chOff x="0" y="0"/>
            <a:chExt cx="2490" cy="2500"/>
          </a:xfrm>
        </p:grpSpPr>
        <p:sp>
          <p:nvSpPr>
            <p:cNvPr id="77864" name="Rectangle 17"/>
            <p:cNvSpPr/>
            <p:nvPr/>
          </p:nvSpPr>
          <p:spPr>
            <a:xfrm>
              <a:off x="785" y="1496"/>
              <a:ext cx="847" cy="154"/>
            </a:xfrm>
            <a:prstGeom prst="rect">
              <a:avLst/>
            </a:prstGeom>
            <a:noFill/>
            <a:ln w="9525">
              <a:noFill/>
            </a:ln>
          </p:spPr>
          <p:txBody>
            <a:bodyPr lIns="0" tIns="0" rIns="0" bIns="0">
              <a:spAutoFit/>
            </a:bodyPr>
            <a:p>
              <a:pPr eaLnBrk="1" hangingPunct="1">
                <a:spcBef>
                  <a:spcPct val="20000"/>
                </a:spcBef>
              </a:pPr>
              <a:r>
                <a:rPr lang="zh-CN" altLang="en-US" sz="1600" b="1" dirty="0">
                  <a:latin typeface="Times New Roman" panose="02020603050405020304" pitchFamily="18" charset="0"/>
                  <a:ea typeface="宋体" panose="02010600030101010101" pitchFamily="2" charset="-122"/>
                </a:rPr>
                <a:t> </a:t>
              </a:r>
              <a:r>
                <a:rPr lang="en-US" altLang="zh-CN" sz="1600" b="1" dirty="0">
                  <a:latin typeface="Times New Roman" panose="02020603050405020304" pitchFamily="18" charset="0"/>
                  <a:ea typeface="宋体" panose="02010600030101010101" pitchFamily="2" charset="-122"/>
                </a:rPr>
                <a:t>CPU</a:t>
              </a:r>
              <a:endParaRPr lang="en-US" altLang="zh-CN" sz="1600" b="1" dirty="0">
                <a:latin typeface="宋体" panose="02010600030101010101" pitchFamily="2" charset="-122"/>
                <a:ea typeface="宋体" panose="02010600030101010101" pitchFamily="2" charset="-122"/>
              </a:endParaRPr>
            </a:p>
          </p:txBody>
        </p:sp>
        <p:grpSp>
          <p:nvGrpSpPr>
            <p:cNvPr id="77865" name="Group 18"/>
            <p:cNvGrpSpPr/>
            <p:nvPr/>
          </p:nvGrpSpPr>
          <p:grpSpPr>
            <a:xfrm>
              <a:off x="0" y="0"/>
              <a:ext cx="2490" cy="2500"/>
              <a:chOff x="0" y="0"/>
              <a:chExt cx="2490" cy="2500"/>
            </a:xfrm>
          </p:grpSpPr>
          <p:sp>
            <p:nvSpPr>
              <p:cNvPr id="77866" name="Oval 19"/>
              <p:cNvSpPr/>
              <p:nvPr/>
            </p:nvSpPr>
            <p:spPr>
              <a:xfrm>
                <a:off x="627" y="1374"/>
                <a:ext cx="668" cy="60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67" name="Rectangle 20"/>
              <p:cNvSpPr/>
              <p:nvPr/>
            </p:nvSpPr>
            <p:spPr>
              <a:xfrm>
                <a:off x="693" y="1671"/>
                <a:ext cx="607" cy="154"/>
              </a:xfrm>
              <a:prstGeom prst="rect">
                <a:avLst/>
              </a:prstGeom>
              <a:noFill/>
              <a:ln w="9525">
                <a:noFill/>
              </a:ln>
            </p:spPr>
            <p:txBody>
              <a:bodyPr lIns="0" tIns="0" rIns="0" bIns="0">
                <a:spAutoFit/>
              </a:bodyPr>
              <a:p>
                <a:pPr eaLnBrk="1" hangingPunct="1">
                  <a:spcBef>
                    <a:spcPct val="20000"/>
                  </a:spcBef>
                </a:pPr>
                <a:r>
                  <a:rPr lang="zh-CN" altLang="en-US" sz="1600" b="1" dirty="0">
                    <a:latin typeface="宋体" panose="02010600030101010101" pitchFamily="2" charset="-122"/>
                    <a:ea typeface="宋体" panose="02010600030101010101" pitchFamily="2" charset="-122"/>
                  </a:rPr>
                  <a:t>内部互连</a:t>
                </a:r>
                <a:endParaRPr lang="zh-CN" altLang="en-US" sz="1600" b="1" dirty="0">
                  <a:latin typeface="宋体" panose="02010600030101010101" pitchFamily="2" charset="-122"/>
                  <a:ea typeface="宋体" panose="02010600030101010101" pitchFamily="2" charset="-122"/>
                </a:endParaRPr>
              </a:p>
            </p:txBody>
          </p:sp>
          <p:sp>
            <p:nvSpPr>
              <p:cNvPr id="77868" name="Oval 21"/>
              <p:cNvSpPr/>
              <p:nvPr/>
            </p:nvSpPr>
            <p:spPr>
              <a:xfrm>
                <a:off x="274" y="986"/>
                <a:ext cx="668" cy="60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69" name="Rectangle 22"/>
              <p:cNvSpPr/>
              <p:nvPr/>
            </p:nvSpPr>
            <p:spPr>
              <a:xfrm>
                <a:off x="363" y="1117"/>
                <a:ext cx="473"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ALU</a:t>
                </a:r>
                <a:endParaRPr lang="en-US" altLang="zh-CN" sz="2800" b="1" dirty="0">
                  <a:latin typeface="宋体" panose="02010600030101010101" pitchFamily="2" charset="-122"/>
                  <a:ea typeface="宋体" panose="02010600030101010101" pitchFamily="2" charset="-122"/>
                </a:endParaRPr>
              </a:p>
            </p:txBody>
          </p:sp>
          <p:sp>
            <p:nvSpPr>
              <p:cNvPr id="77870" name="Oval 23"/>
              <p:cNvSpPr/>
              <p:nvPr/>
            </p:nvSpPr>
            <p:spPr>
              <a:xfrm>
                <a:off x="961" y="986"/>
                <a:ext cx="669" cy="60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71" name="Rectangle 24"/>
              <p:cNvSpPr/>
              <p:nvPr/>
            </p:nvSpPr>
            <p:spPr>
              <a:xfrm>
                <a:off x="1149" y="1117"/>
                <a:ext cx="324"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CU</a:t>
                </a:r>
                <a:endParaRPr lang="en-US" altLang="zh-CN" sz="2800" b="1" dirty="0">
                  <a:latin typeface="宋体" panose="02010600030101010101" pitchFamily="2" charset="-122"/>
                  <a:ea typeface="宋体" panose="02010600030101010101" pitchFamily="2" charset="-122"/>
                </a:endParaRPr>
              </a:p>
            </p:txBody>
          </p:sp>
          <p:sp>
            <p:nvSpPr>
              <p:cNvPr id="77872" name="Oval 25"/>
              <p:cNvSpPr/>
              <p:nvPr/>
            </p:nvSpPr>
            <p:spPr>
              <a:xfrm>
                <a:off x="627" y="1859"/>
                <a:ext cx="668" cy="60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73" name="Rectangle 26"/>
              <p:cNvSpPr/>
              <p:nvPr/>
            </p:nvSpPr>
            <p:spPr>
              <a:xfrm>
                <a:off x="672" y="2095"/>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寄存器</a:t>
                </a:r>
                <a:endParaRPr lang="zh-CN" altLang="en-US" sz="2400" b="1" dirty="0">
                  <a:latin typeface="宋体" panose="02010600030101010101" pitchFamily="2" charset="-122"/>
                  <a:ea typeface="宋体" panose="02010600030101010101" pitchFamily="2" charset="-122"/>
                </a:endParaRPr>
              </a:p>
            </p:txBody>
          </p:sp>
          <p:sp>
            <p:nvSpPr>
              <p:cNvPr id="77874" name="Rectangle 27"/>
              <p:cNvSpPr/>
              <p:nvPr/>
            </p:nvSpPr>
            <p:spPr>
              <a:xfrm>
                <a:off x="509" y="820"/>
                <a:ext cx="1507" cy="173"/>
              </a:xfrm>
              <a:prstGeom prst="rect">
                <a:avLst/>
              </a:prstGeom>
              <a:noFill/>
              <a:ln w="9525">
                <a:noFill/>
              </a:ln>
            </p:spPr>
            <p:txBody>
              <a:bodyPr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中央处理器</a:t>
                </a:r>
                <a:endParaRPr lang="zh-CN" altLang="en-US" b="1" dirty="0">
                  <a:latin typeface="宋体" panose="02010600030101010101" pitchFamily="2" charset="-122"/>
                  <a:ea typeface="宋体" panose="02010600030101010101" pitchFamily="2" charset="-122"/>
                </a:endParaRPr>
              </a:p>
            </p:txBody>
          </p:sp>
          <p:sp>
            <p:nvSpPr>
              <p:cNvPr id="77875" name="Oval 28"/>
              <p:cNvSpPr/>
              <p:nvPr/>
            </p:nvSpPr>
            <p:spPr>
              <a:xfrm>
                <a:off x="0" y="769"/>
                <a:ext cx="1921" cy="1731"/>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76" name="Line 29"/>
              <p:cNvSpPr/>
              <p:nvPr/>
            </p:nvSpPr>
            <p:spPr>
              <a:xfrm flipH="1">
                <a:off x="419" y="0"/>
                <a:ext cx="1484" cy="923"/>
              </a:xfrm>
              <a:prstGeom prst="line">
                <a:avLst/>
              </a:prstGeom>
              <a:ln w="20638" cap="flat" cmpd="sng">
                <a:solidFill>
                  <a:schemeClr val="tx1"/>
                </a:solidFill>
                <a:prstDash val="solid"/>
                <a:headEnd type="none" w="med" len="med"/>
                <a:tailEnd type="none" w="med" len="med"/>
              </a:ln>
            </p:spPr>
          </p:sp>
          <p:sp>
            <p:nvSpPr>
              <p:cNvPr id="77877" name="Line 30"/>
              <p:cNvSpPr/>
              <p:nvPr/>
            </p:nvSpPr>
            <p:spPr>
              <a:xfrm flipH="1">
                <a:off x="1885" y="259"/>
                <a:ext cx="605" cy="1608"/>
              </a:xfrm>
              <a:prstGeom prst="line">
                <a:avLst/>
              </a:prstGeom>
              <a:ln w="20638" cap="flat" cmpd="sng">
                <a:solidFill>
                  <a:schemeClr val="tx1"/>
                </a:solidFill>
                <a:prstDash val="solid"/>
                <a:headEnd type="none" w="med" len="med"/>
                <a:tailEnd type="none" w="med" len="med"/>
              </a:ln>
            </p:spPr>
          </p:sp>
        </p:grpSp>
      </p:grpSp>
      <p:grpSp>
        <p:nvGrpSpPr>
          <p:cNvPr id="77831" name="Group 31"/>
          <p:cNvGrpSpPr/>
          <p:nvPr/>
        </p:nvGrpSpPr>
        <p:grpSpPr>
          <a:xfrm>
            <a:off x="5086350" y="4119563"/>
            <a:ext cx="2016125" cy="2239962"/>
            <a:chOff x="0" y="0"/>
            <a:chExt cx="1270" cy="1411"/>
          </a:xfrm>
        </p:grpSpPr>
        <p:sp>
          <p:nvSpPr>
            <p:cNvPr id="77860" name="Rectangle 32"/>
            <p:cNvSpPr/>
            <p:nvPr/>
          </p:nvSpPr>
          <p:spPr>
            <a:xfrm>
              <a:off x="680" y="598"/>
              <a:ext cx="590" cy="42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61" name="Rectangle 33"/>
            <p:cNvSpPr/>
            <p:nvPr/>
          </p:nvSpPr>
          <p:spPr>
            <a:xfrm>
              <a:off x="84" y="0"/>
              <a:ext cx="806" cy="188"/>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62" name="Rectangle 34"/>
            <p:cNvSpPr/>
            <p:nvPr/>
          </p:nvSpPr>
          <p:spPr>
            <a:xfrm>
              <a:off x="0" y="474"/>
              <a:ext cx="590"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63" name="Rectangle 35"/>
            <p:cNvSpPr/>
            <p:nvPr/>
          </p:nvSpPr>
          <p:spPr>
            <a:xfrm>
              <a:off x="186" y="1228"/>
              <a:ext cx="664" cy="183"/>
            </a:xfrm>
            <a:prstGeom prst="rect">
              <a:avLst/>
            </a:prstGeom>
            <a:noFill/>
            <a:ln w="9525">
              <a:noFill/>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47140" name="Group 36"/>
          <p:cNvGrpSpPr/>
          <p:nvPr/>
        </p:nvGrpSpPr>
        <p:grpSpPr>
          <a:xfrm>
            <a:off x="2433638" y="4095750"/>
            <a:ext cx="4953000" cy="2762250"/>
            <a:chOff x="0" y="0"/>
            <a:chExt cx="3120" cy="1740"/>
          </a:xfrm>
        </p:grpSpPr>
        <p:sp>
          <p:nvSpPr>
            <p:cNvPr id="77848" name="Rectangle 37"/>
            <p:cNvSpPr/>
            <p:nvPr/>
          </p:nvSpPr>
          <p:spPr>
            <a:xfrm>
              <a:off x="2402" y="588"/>
              <a:ext cx="483" cy="192"/>
            </a:xfrm>
            <a:prstGeom prst="rect">
              <a:avLst/>
            </a:prstGeom>
            <a:noFill/>
            <a:ln w="9525">
              <a:noFill/>
            </a:ln>
          </p:spPr>
          <p:txBody>
            <a:bodyPr wrap="none" lIns="0" tIns="0" rIns="0" bIns="0">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寄存器</a:t>
              </a:r>
              <a:endParaRPr lang="zh-CN" altLang="en-US" sz="2000" b="1" dirty="0">
                <a:latin typeface="宋体" panose="02010600030101010101" pitchFamily="2" charset="-122"/>
                <a:ea typeface="宋体" panose="02010600030101010101" pitchFamily="2" charset="-122"/>
              </a:endParaRPr>
            </a:p>
          </p:txBody>
        </p:sp>
        <p:grpSp>
          <p:nvGrpSpPr>
            <p:cNvPr id="77849" name="Group 38"/>
            <p:cNvGrpSpPr/>
            <p:nvPr/>
          </p:nvGrpSpPr>
          <p:grpSpPr>
            <a:xfrm>
              <a:off x="0" y="0"/>
              <a:ext cx="3120" cy="1740"/>
              <a:chOff x="0" y="0"/>
              <a:chExt cx="3120" cy="1740"/>
            </a:xfrm>
          </p:grpSpPr>
          <p:sp>
            <p:nvSpPr>
              <p:cNvPr id="77850" name="Oval 39"/>
              <p:cNvSpPr/>
              <p:nvPr/>
            </p:nvSpPr>
            <p:spPr>
              <a:xfrm>
                <a:off x="2233" y="456"/>
                <a:ext cx="824" cy="74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51" name="Rectangle 40"/>
              <p:cNvSpPr/>
              <p:nvPr/>
            </p:nvSpPr>
            <p:spPr>
              <a:xfrm>
                <a:off x="2345" y="828"/>
                <a:ext cx="644" cy="192"/>
              </a:xfrm>
              <a:prstGeom prst="rect">
                <a:avLst/>
              </a:prstGeom>
              <a:noFill/>
              <a:ln w="9525">
                <a:noFill/>
              </a:ln>
            </p:spPr>
            <p:txBody>
              <a:bodyPr wrap="none" lIns="0" tIns="0" rIns="0" bIns="0">
                <a:spAutoFit/>
              </a:bodyPr>
              <a:p>
                <a:pPr eaLnBrk="1" hangingPunct="1">
                  <a:spcBef>
                    <a:spcPct val="20000"/>
                  </a:spcBef>
                </a:pPr>
                <a:r>
                  <a:rPr lang="zh-CN" altLang="en-US" sz="2000" b="1" dirty="0">
                    <a:latin typeface="宋体" panose="02010600030101010101" pitchFamily="2" charset="-122"/>
                    <a:ea typeface="宋体" panose="02010600030101010101" pitchFamily="2" charset="-122"/>
                  </a:rPr>
                  <a:t>和解码器</a:t>
                </a:r>
                <a:endParaRPr lang="zh-CN" altLang="en-US" sz="2000" b="1" dirty="0">
                  <a:latin typeface="宋体" panose="02010600030101010101" pitchFamily="2" charset="-122"/>
                  <a:ea typeface="宋体" panose="02010600030101010101" pitchFamily="2" charset="-122"/>
                </a:endParaRPr>
              </a:p>
            </p:txBody>
          </p:sp>
          <p:sp>
            <p:nvSpPr>
              <p:cNvPr id="77852" name="Rectangle 41"/>
              <p:cNvSpPr/>
              <p:nvPr/>
            </p:nvSpPr>
            <p:spPr>
              <a:xfrm>
                <a:off x="1878" y="22"/>
                <a:ext cx="834" cy="173"/>
              </a:xfrm>
              <a:prstGeom prst="rect">
                <a:avLst/>
              </a:prstGeom>
              <a:noFill/>
              <a:ln w="9525">
                <a:noFill/>
              </a:ln>
            </p:spPr>
            <p:txBody>
              <a:bodyPr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控制单元</a:t>
                </a:r>
                <a:endParaRPr lang="zh-CN" altLang="en-US" b="1" dirty="0">
                  <a:latin typeface="宋体" panose="02010600030101010101" pitchFamily="2" charset="-122"/>
                  <a:ea typeface="宋体" panose="02010600030101010101" pitchFamily="2" charset="-122"/>
                </a:endParaRPr>
              </a:p>
            </p:txBody>
          </p:sp>
          <p:sp>
            <p:nvSpPr>
              <p:cNvPr id="77853" name="Oval 42"/>
              <p:cNvSpPr/>
              <p:nvPr/>
            </p:nvSpPr>
            <p:spPr>
              <a:xfrm>
                <a:off x="1198" y="0"/>
                <a:ext cx="1922" cy="1731"/>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54" name="Oval 43"/>
              <p:cNvSpPr/>
              <p:nvPr/>
            </p:nvSpPr>
            <p:spPr>
              <a:xfrm>
                <a:off x="1553" y="209"/>
                <a:ext cx="824" cy="743"/>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55" name="Rectangle 44"/>
              <p:cNvSpPr/>
              <p:nvPr/>
            </p:nvSpPr>
            <p:spPr>
              <a:xfrm>
                <a:off x="1583" y="354"/>
                <a:ext cx="776" cy="422"/>
              </a:xfrm>
              <a:prstGeom prst="rect">
                <a:avLst/>
              </a:prstGeom>
              <a:noFill/>
              <a:ln w="9525">
                <a:noFill/>
              </a:ln>
            </p:spPr>
            <p:txBody>
              <a:bodyPr lIns="0" tIns="0" rIns="0" bIns="0">
                <a:spAutoFit/>
              </a:bodyPr>
              <a:p>
                <a:pPr algn="ctr" eaLnBrk="1" hangingPunct="1">
                  <a:spcBef>
                    <a:spcPct val="20000"/>
                  </a:spcBef>
                </a:pPr>
                <a:r>
                  <a:rPr lang="zh-CN" altLang="en-US" sz="2000" b="1" dirty="0">
                    <a:latin typeface="宋体" panose="02010600030101010101" pitchFamily="2" charset="-122"/>
                    <a:ea typeface="宋体" panose="02010600030101010101" pitchFamily="2" charset="-122"/>
                  </a:rPr>
                  <a:t>排队</a:t>
                </a:r>
                <a:endParaRPr lang="zh-CN" altLang="en-US" sz="20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000" b="1" dirty="0">
                    <a:latin typeface="宋体" panose="02010600030101010101" pitchFamily="2" charset="-122"/>
                    <a:ea typeface="宋体" panose="02010600030101010101" pitchFamily="2" charset="-122"/>
                  </a:rPr>
                  <a:t>逻辑</a:t>
                </a:r>
                <a:endParaRPr lang="zh-CN" altLang="en-US" sz="2000" b="1" dirty="0">
                  <a:latin typeface="宋体" panose="02010600030101010101" pitchFamily="2" charset="-122"/>
                  <a:ea typeface="宋体" panose="02010600030101010101" pitchFamily="2" charset="-122"/>
                </a:endParaRPr>
              </a:p>
            </p:txBody>
          </p:sp>
          <p:sp>
            <p:nvSpPr>
              <p:cNvPr id="77856" name="Oval 45"/>
              <p:cNvSpPr/>
              <p:nvPr/>
            </p:nvSpPr>
            <p:spPr>
              <a:xfrm>
                <a:off x="1779" y="997"/>
                <a:ext cx="824" cy="743"/>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57" name="Rectangle 46"/>
              <p:cNvSpPr/>
              <p:nvPr/>
            </p:nvSpPr>
            <p:spPr>
              <a:xfrm>
                <a:off x="1857" y="1125"/>
                <a:ext cx="683" cy="422"/>
              </a:xfrm>
              <a:prstGeom prst="rect">
                <a:avLst/>
              </a:prstGeom>
              <a:noFill/>
              <a:ln w="9525">
                <a:noFill/>
              </a:ln>
            </p:spPr>
            <p:txBody>
              <a:bodyPr lIns="0" tIns="0" rIns="0" bIns="0">
                <a:spAutoFit/>
              </a:bodyPr>
              <a:p>
                <a:pPr algn="ctr" eaLnBrk="1" hangingPunct="1">
                  <a:spcBef>
                    <a:spcPct val="20000"/>
                  </a:spcBef>
                </a:pPr>
                <a:r>
                  <a:rPr lang="zh-CN" altLang="en-US" sz="2000" b="1" dirty="0">
                    <a:latin typeface="宋体" panose="02010600030101010101" pitchFamily="2" charset="-122"/>
                    <a:ea typeface="宋体" panose="02010600030101010101" pitchFamily="2" charset="-122"/>
                  </a:rPr>
                  <a:t>控制</a:t>
                </a:r>
                <a:endParaRPr lang="zh-CN" altLang="en-US" sz="2000" b="1" dirty="0">
                  <a:latin typeface="宋体" panose="02010600030101010101" pitchFamily="2" charset="-122"/>
                  <a:ea typeface="宋体" panose="02010600030101010101" pitchFamily="2" charset="-122"/>
                </a:endParaRPr>
              </a:p>
              <a:p>
                <a:pPr algn="ctr" eaLnBrk="1" hangingPunct="1">
                  <a:spcBef>
                    <a:spcPct val="20000"/>
                  </a:spcBef>
                </a:pPr>
                <a:r>
                  <a:rPr lang="zh-CN" altLang="en-US" sz="2000" b="1" dirty="0">
                    <a:latin typeface="宋体" panose="02010600030101010101" pitchFamily="2" charset="-122"/>
                    <a:ea typeface="宋体" panose="02010600030101010101" pitchFamily="2" charset="-122"/>
                  </a:rPr>
                  <a:t>存储器</a:t>
                </a:r>
                <a:endParaRPr lang="zh-CN" altLang="en-US" sz="2000" b="1" dirty="0">
                  <a:latin typeface="宋体" panose="02010600030101010101" pitchFamily="2" charset="-122"/>
                  <a:ea typeface="宋体" panose="02010600030101010101" pitchFamily="2" charset="-122"/>
                </a:endParaRPr>
              </a:p>
            </p:txBody>
          </p:sp>
          <p:sp>
            <p:nvSpPr>
              <p:cNvPr id="77858" name="Line 47"/>
              <p:cNvSpPr/>
              <p:nvPr/>
            </p:nvSpPr>
            <p:spPr>
              <a:xfrm>
                <a:off x="0" y="807"/>
                <a:ext cx="1679" cy="811"/>
              </a:xfrm>
              <a:prstGeom prst="line">
                <a:avLst/>
              </a:prstGeom>
              <a:ln w="20638" cap="flat" cmpd="sng">
                <a:solidFill>
                  <a:schemeClr val="tx1"/>
                </a:solidFill>
                <a:prstDash val="solid"/>
                <a:headEnd type="none" w="med" len="med"/>
                <a:tailEnd type="none" w="med" len="med"/>
              </a:ln>
            </p:spPr>
          </p:sp>
          <p:sp>
            <p:nvSpPr>
              <p:cNvPr id="77859" name="Line 48"/>
              <p:cNvSpPr/>
              <p:nvPr/>
            </p:nvSpPr>
            <p:spPr>
              <a:xfrm flipV="1">
                <a:off x="43" y="12"/>
                <a:ext cx="1963" cy="209"/>
              </a:xfrm>
              <a:prstGeom prst="line">
                <a:avLst/>
              </a:prstGeom>
              <a:ln w="20638" cap="flat" cmpd="sng">
                <a:solidFill>
                  <a:schemeClr val="tx1"/>
                </a:solidFill>
                <a:prstDash val="solid"/>
                <a:headEnd type="none" w="med" len="med"/>
                <a:tailEnd type="none" w="med" len="med"/>
              </a:ln>
            </p:spPr>
          </p:sp>
        </p:grpSp>
      </p:grpSp>
      <p:sp>
        <p:nvSpPr>
          <p:cNvPr id="47153" name="Text Box 49"/>
          <p:cNvSpPr txBox="1"/>
          <p:nvPr/>
        </p:nvSpPr>
        <p:spPr>
          <a:xfrm>
            <a:off x="6172200" y="1254125"/>
            <a:ext cx="2720975" cy="519113"/>
          </a:xfrm>
          <a:prstGeom prst="rect">
            <a:avLst/>
          </a:prstGeom>
          <a:no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CU</a:t>
            </a:r>
            <a:endParaRPr lang="en-US" altLang="zh-CN" sz="2800" b="1" dirty="0">
              <a:latin typeface="Times New Roman" panose="02020603050405020304" pitchFamily="18" charset="0"/>
              <a:ea typeface="宋体" panose="02010600030101010101" pitchFamily="2" charset="-122"/>
            </a:endParaRPr>
          </a:p>
        </p:txBody>
      </p:sp>
      <p:grpSp>
        <p:nvGrpSpPr>
          <p:cNvPr id="77834" name="Group 50"/>
          <p:cNvGrpSpPr/>
          <p:nvPr/>
        </p:nvGrpSpPr>
        <p:grpSpPr>
          <a:xfrm>
            <a:off x="2433638" y="990600"/>
            <a:ext cx="3048000" cy="2747963"/>
            <a:chOff x="0" y="0"/>
            <a:chExt cx="1920" cy="1731"/>
          </a:xfrm>
        </p:grpSpPr>
        <p:sp>
          <p:nvSpPr>
            <p:cNvPr id="77846" name="Rectangle 51"/>
            <p:cNvSpPr/>
            <p:nvPr/>
          </p:nvSpPr>
          <p:spPr>
            <a:xfrm>
              <a:off x="773" y="55"/>
              <a:ext cx="435" cy="173"/>
            </a:xfrm>
            <a:prstGeom prst="rect">
              <a:avLst/>
            </a:prstGeom>
            <a:noFill/>
            <a:ln w="9525">
              <a:noFill/>
            </a:ln>
          </p:spPr>
          <p:txBody>
            <a:bodyPr wrap="none" lIns="0" tIns="0" rIns="0" bIns="0">
              <a:spAutoFit/>
            </a:bodyPr>
            <a:p>
              <a:pPr eaLnBrk="1" hangingPunct="1">
                <a:spcBef>
                  <a:spcPct val="20000"/>
                </a:spcBef>
              </a:pPr>
              <a:r>
                <a:rPr lang="zh-CN" altLang="en-US" b="1" dirty="0">
                  <a:latin typeface="宋体" panose="02010600030101010101" pitchFamily="2" charset="-122"/>
                  <a:ea typeface="宋体" panose="02010600030101010101" pitchFamily="2" charset="-122"/>
                </a:rPr>
                <a:t>计算机</a:t>
              </a:r>
              <a:endParaRPr lang="zh-CN" altLang="en-US" b="1" dirty="0">
                <a:latin typeface="宋体" panose="02010600030101010101" pitchFamily="2" charset="-122"/>
                <a:ea typeface="宋体" panose="02010600030101010101" pitchFamily="2" charset="-122"/>
              </a:endParaRPr>
            </a:p>
          </p:txBody>
        </p:sp>
        <p:sp>
          <p:nvSpPr>
            <p:cNvPr id="77847" name="Oval 52"/>
            <p:cNvSpPr/>
            <p:nvPr/>
          </p:nvSpPr>
          <p:spPr>
            <a:xfrm>
              <a:off x="0" y="0"/>
              <a:ext cx="1920" cy="1731"/>
            </a:xfrm>
            <a:prstGeom prst="ellipse">
              <a:avLst/>
            </a:prstGeom>
            <a:noFill/>
            <a:ln w="20638" cap="flat" cmpd="sng">
              <a:solidFill>
                <a:schemeClr val="folHlink"/>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nvGrpSpPr>
          <p:cNvPr id="77835" name="Group 53"/>
          <p:cNvGrpSpPr/>
          <p:nvPr/>
        </p:nvGrpSpPr>
        <p:grpSpPr>
          <a:xfrm>
            <a:off x="2438400" y="990600"/>
            <a:ext cx="3048000" cy="2747963"/>
            <a:chOff x="0" y="0"/>
            <a:chExt cx="1920" cy="1731"/>
          </a:xfrm>
        </p:grpSpPr>
        <p:sp>
          <p:nvSpPr>
            <p:cNvPr id="77836" name="Rectangle 54"/>
            <p:cNvSpPr/>
            <p:nvPr/>
          </p:nvSpPr>
          <p:spPr>
            <a:xfrm>
              <a:off x="1085" y="373"/>
              <a:ext cx="471" cy="269"/>
            </a:xfrm>
            <a:prstGeom prst="rect">
              <a:avLst/>
            </a:prstGeom>
            <a:noFill/>
            <a:ln w="9525">
              <a:noFill/>
            </a:ln>
          </p:spPr>
          <p:txBody>
            <a:bodyPr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I/O</a:t>
              </a:r>
              <a:endParaRPr lang="en-US" altLang="zh-CN" sz="2800" b="1" dirty="0">
                <a:latin typeface="宋体" panose="02010600030101010101" pitchFamily="2" charset="-122"/>
                <a:ea typeface="宋体" panose="02010600030101010101" pitchFamily="2" charset="-122"/>
              </a:endParaRPr>
            </a:p>
          </p:txBody>
        </p:sp>
        <p:grpSp>
          <p:nvGrpSpPr>
            <p:cNvPr id="77837" name="Group 55"/>
            <p:cNvGrpSpPr/>
            <p:nvPr/>
          </p:nvGrpSpPr>
          <p:grpSpPr>
            <a:xfrm>
              <a:off x="0" y="0"/>
              <a:ext cx="1920" cy="1731"/>
              <a:chOff x="0" y="0"/>
              <a:chExt cx="1920" cy="1731"/>
            </a:xfrm>
          </p:grpSpPr>
          <p:sp>
            <p:nvSpPr>
              <p:cNvPr id="77838" name="Oval 56"/>
              <p:cNvSpPr/>
              <p:nvPr/>
            </p:nvSpPr>
            <p:spPr>
              <a:xfrm>
                <a:off x="578" y="576"/>
                <a:ext cx="817" cy="739"/>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39" name="Rectangle 57"/>
              <p:cNvSpPr/>
              <p:nvPr/>
            </p:nvSpPr>
            <p:spPr>
              <a:xfrm>
                <a:off x="589" y="841"/>
                <a:ext cx="772"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系统总线</a:t>
                </a:r>
                <a:endParaRPr lang="zh-CN" altLang="en-US" sz="2400" b="1" dirty="0">
                  <a:latin typeface="宋体" panose="02010600030101010101" pitchFamily="2" charset="-122"/>
                  <a:ea typeface="宋体" panose="02010600030101010101" pitchFamily="2" charset="-122"/>
                </a:endParaRPr>
              </a:p>
            </p:txBody>
          </p:sp>
          <p:sp>
            <p:nvSpPr>
              <p:cNvPr id="77840" name="Oval 58"/>
              <p:cNvSpPr/>
              <p:nvPr/>
            </p:nvSpPr>
            <p:spPr>
              <a:xfrm>
                <a:off x="273" y="217"/>
                <a:ext cx="667" cy="601"/>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41" name="Rectangle 59"/>
              <p:cNvSpPr/>
              <p:nvPr/>
            </p:nvSpPr>
            <p:spPr>
              <a:xfrm>
                <a:off x="283" y="373"/>
                <a:ext cx="579" cy="230"/>
              </a:xfrm>
              <a:prstGeom prst="rect">
                <a:avLst/>
              </a:prstGeom>
              <a:noFill/>
              <a:ln w="9525">
                <a:noFill/>
              </a:ln>
            </p:spPr>
            <p:txBody>
              <a:bodyPr wrap="none" lIns="0" tIns="0" rIns="0" bIns="0">
                <a:spAutoFit/>
              </a:bodyPr>
              <a:p>
                <a:pPr eaLnBrk="1" hangingPunct="1">
                  <a:spcBef>
                    <a:spcPct val="20000"/>
                  </a:spcBef>
                </a:pPr>
                <a:r>
                  <a:rPr lang="zh-CN" altLang="en-US" sz="2400" b="1" dirty="0">
                    <a:latin typeface="宋体" panose="02010600030101010101" pitchFamily="2" charset="-122"/>
                    <a:ea typeface="宋体" panose="02010600030101010101" pitchFamily="2" charset="-122"/>
                  </a:rPr>
                  <a:t>存储器</a:t>
                </a:r>
                <a:endParaRPr lang="zh-CN" altLang="en-US" sz="2400" b="1" dirty="0">
                  <a:latin typeface="宋体" panose="02010600030101010101" pitchFamily="2" charset="-122"/>
                  <a:ea typeface="宋体" panose="02010600030101010101" pitchFamily="2" charset="-122"/>
                </a:endParaRPr>
              </a:p>
            </p:txBody>
          </p:sp>
          <p:sp>
            <p:nvSpPr>
              <p:cNvPr id="77842" name="Oval 60"/>
              <p:cNvSpPr/>
              <p:nvPr/>
            </p:nvSpPr>
            <p:spPr>
              <a:xfrm>
                <a:off x="961" y="248"/>
                <a:ext cx="667" cy="601"/>
              </a:xfrm>
              <a:prstGeom prst="ellipse">
                <a:avLst/>
              </a:prstGeom>
              <a:noFill/>
              <a:ln w="20701"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43" name="Oval 61"/>
              <p:cNvSpPr/>
              <p:nvPr/>
            </p:nvSpPr>
            <p:spPr>
              <a:xfrm>
                <a:off x="626" y="1090"/>
                <a:ext cx="667" cy="602"/>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77844" name="Rectangle 62"/>
              <p:cNvSpPr/>
              <p:nvPr/>
            </p:nvSpPr>
            <p:spPr>
              <a:xfrm>
                <a:off x="751" y="1322"/>
                <a:ext cx="461" cy="269"/>
              </a:xfrm>
              <a:prstGeom prst="rect">
                <a:avLst/>
              </a:prstGeom>
              <a:noFill/>
              <a:ln w="9525">
                <a:noFill/>
              </a:ln>
            </p:spPr>
            <p:txBody>
              <a:bodyPr wrap="none" lIns="0" tIns="0" rIns="0" bIns="0">
                <a:spAutoFit/>
              </a:bodyPr>
              <a:p>
                <a:pPr algn="ctr" eaLnBrk="1" hangingPunct="1">
                  <a:spcBef>
                    <a:spcPct val="20000"/>
                  </a:spcBef>
                </a:pPr>
                <a:r>
                  <a:rPr lang="en-US" altLang="zh-CN" sz="2800" b="1" dirty="0">
                    <a:latin typeface="Times New Roman" panose="02020603050405020304" pitchFamily="18" charset="0"/>
                    <a:ea typeface="宋体" panose="02010600030101010101" pitchFamily="2" charset="-122"/>
                  </a:rPr>
                  <a:t>CPU</a:t>
                </a:r>
                <a:endParaRPr lang="en-US" altLang="zh-CN" sz="2800" b="1" dirty="0">
                  <a:latin typeface="宋体" panose="02010600030101010101" pitchFamily="2" charset="-122"/>
                  <a:ea typeface="宋体" panose="02010600030101010101" pitchFamily="2" charset="-122"/>
                </a:endParaRPr>
              </a:p>
            </p:txBody>
          </p:sp>
          <p:sp>
            <p:nvSpPr>
              <p:cNvPr id="77845" name="Oval 63"/>
              <p:cNvSpPr/>
              <p:nvPr/>
            </p:nvSpPr>
            <p:spPr>
              <a:xfrm>
                <a:off x="0" y="0"/>
                <a:ext cx="1920" cy="1731"/>
              </a:xfrm>
              <a:prstGeom prst="ellipse">
                <a:avLst/>
              </a:prstGeom>
              <a:noFill/>
              <a:ln w="20638" cap="flat" cmpd="sng">
                <a:solidFill>
                  <a:schemeClr val="tx1"/>
                </a:solidFill>
                <a:prstDash val="solid"/>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grpSp>
      </p:grpSp>
    </p:spTree>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53"/>
                                        </p:tgtEl>
                                        <p:attrNameLst>
                                          <p:attrName>style.visibility</p:attrName>
                                        </p:attrNameLst>
                                      </p:cBhvr>
                                      <p:to>
                                        <p:strVal val="visible"/>
                                      </p:to>
                                    </p:set>
                                    <p:animEffect transition="in" filter="blinds(horizontal)">
                                      <p:cBhvr>
                                        <p:cTn id="7" dur="500"/>
                                        <p:tgtEl>
                                          <p:spTgt spid="471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7140"/>
                                        </p:tgtEl>
                                        <p:attrNameLst>
                                          <p:attrName>style.visibility</p:attrName>
                                        </p:attrNameLst>
                                      </p:cBhvr>
                                      <p:to>
                                        <p:strVal val="visible"/>
                                      </p:to>
                                    </p:set>
                                    <p:animEffect transition="in" filter="strips(downRight)">
                                      <p:cBhvr>
                                        <p:cTn id="12" dur="500"/>
                                        <p:tgtEl>
                                          <p:spTgt spid="47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5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idx="4294967295"/>
          </p:nvPr>
        </p:nvSpPr>
        <p:spPr/>
        <p:txBody>
          <a:bodyPr lIns="91440" tIns="45720" rIns="91440" bIns="45720" rtlCol="0" anchor="ctr">
            <a:normAutofit/>
          </a:bodyPr>
          <a:lstStyle/>
          <a:p>
            <a:pPr marL="0" marR="0" lvl="0" indent="0" algn="just" defTabSz="914400" rtl="0" eaLnBrk="1" fontAlgn="auto" latinLnBrk="0" hangingPunct="1">
              <a:lnSpc>
                <a:spcPct val="80000"/>
              </a:lnSpc>
              <a:spcBef>
                <a:spcPct val="0"/>
              </a:spcBef>
              <a:spcAft>
                <a:spcPts val="0"/>
              </a:spcAft>
              <a:buClrTx/>
              <a:buSzTx/>
              <a:buFontTx/>
              <a:buNone/>
              <a:defRPr/>
            </a:pPr>
            <a:r>
              <a:rPr kumimoji="0" lang="zh-CN" altLang="en-US" sz="3200" b="1" i="0" u="none" strike="noStrike" kern="1200" cap="all" spc="100" normalizeH="0" baseline="0" noProof="0">
                <a:ln>
                  <a:noFill/>
                </a:ln>
                <a:solidFill>
                  <a:srgbClr val="0000FF"/>
                </a:solidFill>
                <a:effectLst/>
                <a:uLnTx/>
                <a:uFillTx/>
                <a:latin typeface="+mj-lt"/>
                <a:ea typeface="楷体_GB2312" pitchFamily="1" charset="-122"/>
                <a:cs typeface="+mj-cs"/>
              </a:rPr>
              <a:t>思考题：</a:t>
            </a:r>
            <a:endParaRPr kumimoji="0" lang="zh-CN" altLang="en-US" sz="3200" b="1" i="0" u="none" strike="noStrike" kern="1200" cap="all" spc="100" normalizeH="0" baseline="0" noProof="0">
              <a:ln>
                <a:noFill/>
              </a:ln>
              <a:solidFill>
                <a:srgbClr val="0000FF"/>
              </a:solidFill>
              <a:effectLst/>
              <a:uLnTx/>
              <a:uFillTx/>
              <a:latin typeface="+mj-lt"/>
              <a:ea typeface="楷体_GB2312" pitchFamily="1" charset="-122"/>
              <a:cs typeface="+mj-cs"/>
            </a:endParaRPr>
          </a:p>
        </p:txBody>
      </p:sp>
      <p:sp>
        <p:nvSpPr>
          <p:cNvPr id="78851" name="Rectangle 3"/>
          <p:cNvSpPr>
            <a:spLocks noGrp="1"/>
          </p:cNvSpPr>
          <p:nvPr>
            <p:ph type="body" idx="4294967295"/>
          </p:nvPr>
        </p:nvSpPr>
        <p:spPr>
          <a:xfrm>
            <a:off x="466725" y="1692275"/>
            <a:ext cx="8210550" cy="4078288"/>
          </a:xfrm>
        </p:spPr>
        <p:txBody>
          <a:bodyPr vert="horz" wrap="square" lIns="45720" tIns="45720" rIns="45720" bIns="45720" anchor="t" anchorCtr="0"/>
          <a:p>
            <a:pPr eaLnBrk="1" hangingPunct="1">
              <a:buFontTx/>
              <a:buNone/>
            </a:pPr>
            <a:endParaRPr lang="en-US" altLang="zh-CN" sz="2400" b="1" dirty="0">
              <a:ea typeface="宋体" panose="02010600030101010101" pitchFamily="2" charset="-122"/>
            </a:endParaRPr>
          </a:p>
          <a:p>
            <a:pPr eaLnBrk="1" hangingPunct="1">
              <a:buFontTx/>
              <a:buNone/>
            </a:pPr>
            <a:r>
              <a:rPr lang="en-US" altLang="zh-CN" sz="2400" b="1" dirty="0">
                <a:ea typeface="宋体" panose="02010600030101010101" pitchFamily="2" charset="-122"/>
              </a:rPr>
              <a:t>1.2  </a:t>
            </a:r>
            <a:r>
              <a:rPr lang="zh-CN" altLang="en-US" sz="2400" b="1" dirty="0">
                <a:ea typeface="宋体" panose="02010600030101010101" pitchFamily="2" charset="-122"/>
              </a:rPr>
              <a:t>计算机系统从功能上可划分为哪些层次？各层次在计算机系统中起什么作用？</a:t>
            </a:r>
            <a:endParaRPr lang="zh-CN" altLang="en-US" sz="2400" b="1" dirty="0">
              <a:ea typeface="宋体" panose="02010600030101010101" pitchFamily="2" charset="-122"/>
            </a:endParaRPr>
          </a:p>
          <a:p>
            <a:pPr eaLnBrk="1" hangingPunct="1">
              <a:buFontTx/>
              <a:buNone/>
            </a:pPr>
            <a:endParaRPr lang="en-US" altLang="zh-CN" sz="2400" b="1" dirty="0">
              <a:ea typeface="宋体" panose="02010600030101010101" pitchFamily="2" charset="-122"/>
            </a:endParaRPr>
          </a:p>
          <a:p>
            <a:pPr eaLnBrk="1" hangingPunct="1">
              <a:buFontTx/>
              <a:buNone/>
            </a:pPr>
            <a:r>
              <a:rPr lang="en-US" altLang="zh-CN" sz="2400" b="1" dirty="0">
                <a:ea typeface="宋体" panose="02010600030101010101" pitchFamily="2" charset="-122"/>
              </a:rPr>
              <a:t> 1.5  </a:t>
            </a:r>
            <a:r>
              <a:rPr lang="zh-CN" altLang="en-US" sz="2400" b="1" dirty="0">
                <a:ea typeface="宋体" panose="02010600030101010101" pitchFamily="2" charset="-122"/>
              </a:rPr>
              <a:t>冯</a:t>
            </a:r>
            <a:r>
              <a:rPr lang="en-US" altLang="zh-CN" sz="2400" b="1" dirty="0">
                <a:ea typeface="宋体" panose="02010600030101010101" pitchFamily="2" charset="-122"/>
              </a:rPr>
              <a:t>.</a:t>
            </a:r>
            <a:r>
              <a:rPr lang="zh-CN" altLang="en-US" sz="2400" b="1" dirty="0">
                <a:ea typeface="宋体" panose="02010600030101010101" pitchFamily="2" charset="-122"/>
              </a:rPr>
              <a:t>诺依曼计算机体系的基本思想是什么？按照此思想设计的计算机硬件系统应由哪些部件组成？各起什么作用？</a:t>
            </a:r>
            <a:endParaRPr lang="zh-CN" altLang="en-US" sz="2400" b="1" dirty="0">
              <a:ea typeface="宋体" panose="02010600030101010101" pitchFamily="2" charset="-122"/>
            </a:endParaRPr>
          </a:p>
          <a:p>
            <a:pPr eaLnBrk="1" hangingPunct="1">
              <a:buFontTx/>
              <a:buNone/>
            </a:pPr>
            <a:endParaRPr lang="zh-CN" altLang="en-US" sz="2400" b="1" dirty="0">
              <a:ea typeface="宋体" panose="02010600030101010101" pitchFamily="2" charset="-122"/>
            </a:endParaRPr>
          </a:p>
          <a:p>
            <a:pPr eaLnBrk="1" hangingPunct="1">
              <a:buFontTx/>
              <a:buNone/>
            </a:pPr>
            <a:r>
              <a:rPr lang="en-US" altLang="zh-CN" sz="2400" b="1" dirty="0">
                <a:ea typeface="宋体" panose="02010600030101010101" pitchFamily="2" charset="-122"/>
              </a:rPr>
              <a:t>1.11.  </a:t>
            </a:r>
            <a:r>
              <a:rPr lang="zh-CN" altLang="en-US" sz="2400" b="1" dirty="0">
                <a:ea typeface="宋体" panose="02010600030101010101" pitchFamily="2" charset="-122"/>
              </a:rPr>
              <a:t>指令和数据都存于存储器中，计算机如何区分它们？</a:t>
            </a:r>
            <a:r>
              <a:rPr lang="en-US" altLang="zh-CN" sz="2400" b="1" dirty="0">
                <a:solidFill>
                  <a:srgbClr val="0000FF"/>
                </a:solidFill>
                <a:ea typeface="宋体" panose="02010600030101010101" pitchFamily="2" charset="-122"/>
              </a:rPr>
              <a:t>【</a:t>
            </a:r>
            <a:r>
              <a:rPr lang="zh-CN" altLang="en-US" sz="2400" b="1" dirty="0">
                <a:solidFill>
                  <a:srgbClr val="0000FF"/>
                </a:solidFill>
                <a:ea typeface="宋体" panose="02010600030101010101" pitchFamily="2" charset="-122"/>
              </a:rPr>
              <a:t>计算机内部由哪两种信息在流动？它们彼此有什么关系？</a:t>
            </a:r>
            <a:r>
              <a:rPr lang="en-US" altLang="zh-CN" sz="2400" b="1" dirty="0">
                <a:solidFill>
                  <a:srgbClr val="0000FF"/>
                </a:solidFill>
                <a:ea typeface="宋体" panose="02010600030101010101" pitchFamily="2" charset="-122"/>
              </a:rPr>
              <a:t>】</a:t>
            </a:r>
            <a:endParaRPr lang="en-US" altLang="zh-CN" sz="2400" b="1" dirty="0">
              <a:solidFill>
                <a:srgbClr val="0000FF"/>
              </a:solidFill>
              <a:ea typeface="宋体" panose="02010600030101010101" pitchFamily="2" charset="-122"/>
            </a:endParaRPr>
          </a:p>
        </p:txBody>
      </p:sp>
    </p:spTree>
  </p:cSld>
  <p:clrMapOvr>
    <a:masterClrMapping/>
  </p:clrMapOvr>
  <p:transition spd="slow"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矩形 2"/>
          <p:cNvSpPr/>
          <p:nvPr>
            <p:custDataLst>
              <p:tags r:id="rId1"/>
            </p:custDataLst>
          </p:nvPr>
        </p:nvSpPr>
        <p:spPr>
          <a:xfrm>
            <a:off x="914400" y="428625"/>
            <a:ext cx="7315200" cy="2143125"/>
          </a:xfrm>
          <a:prstGeom prst="rect">
            <a:avLst/>
          </a:prstGeom>
          <a:noFill/>
          <a:ln w="9525">
            <a:noFill/>
          </a:ln>
        </p:spPr>
        <p:txBody>
          <a:bodyPr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冯</a:t>
            </a:r>
            <a:r>
              <a:rPr lang="en-US" altLang="zh-CN" sz="2800" dirty="0">
                <a:latin typeface="Times New Roman" panose="02020603050405020304" pitchFamily="18" charset="0"/>
                <a:ea typeface="宋体" panose="02010600030101010101" pitchFamily="2" charset="-122"/>
              </a:rPr>
              <a:t>·</a:t>
            </a:r>
            <a:r>
              <a:rPr lang="zh-CN" altLang="en-US" sz="2800" dirty="0">
                <a:latin typeface="Times New Roman" panose="02020603050405020304" pitchFamily="18" charset="0"/>
                <a:ea typeface="宋体" panose="02010600030101010101" pitchFamily="2" charset="-122"/>
              </a:rPr>
              <a:t>诺依曼计算机中指令和数据均以二进制形式存放在存储器中，</a:t>
            </a:r>
            <a:r>
              <a:rPr lang="en-US" altLang="zh-CN" sz="2800" dirty="0">
                <a:latin typeface="Times New Roman" panose="02020603050405020304" pitchFamily="18" charset="0"/>
                <a:ea typeface="宋体" panose="02010600030101010101" pitchFamily="2" charset="-122"/>
              </a:rPr>
              <a:t>CPU</a:t>
            </a:r>
            <a:r>
              <a:rPr lang="zh-CN" altLang="en-US" sz="2800" dirty="0">
                <a:latin typeface="Times New Roman" panose="02020603050405020304" pitchFamily="18" charset="0"/>
                <a:ea typeface="宋体" panose="02010600030101010101" pitchFamily="2" charset="-122"/>
              </a:rPr>
              <a:t>区分它们的依据是</a:t>
            </a:r>
            <a:endParaRPr lang="zh-CN" altLang="en-US" sz="2800" dirty="0">
              <a:latin typeface="Times New Roman" panose="02020603050405020304" pitchFamily="18" charset="0"/>
              <a:ea typeface="宋体" panose="02010600030101010101" pitchFamily="2" charset="-122"/>
            </a:endParaRPr>
          </a:p>
        </p:txBody>
      </p:sp>
      <p:sp>
        <p:nvSpPr>
          <p:cNvPr id="79875" name="矩形 3"/>
          <p:cNvSpPr/>
          <p:nvPr>
            <p:custDataLst>
              <p:tags r:id="rId2"/>
            </p:custDataLst>
          </p:nvPr>
        </p:nvSpPr>
        <p:spPr>
          <a:xfrm>
            <a:off x="1828800" y="27860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指令操作码的译码结果</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76" name="矩形 4"/>
          <p:cNvSpPr/>
          <p:nvPr>
            <p:custDataLst>
              <p:tags r:id="rId3"/>
            </p:custDataLst>
          </p:nvPr>
        </p:nvSpPr>
        <p:spPr>
          <a:xfrm>
            <a:off x="1828800" y="364331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指令和数据的寻址方式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77" name="矩形 5"/>
          <p:cNvSpPr/>
          <p:nvPr>
            <p:custDataLst>
              <p:tags r:id="rId4"/>
            </p:custDataLst>
          </p:nvPr>
        </p:nvSpPr>
        <p:spPr>
          <a:xfrm>
            <a:off x="1828800" y="45005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指令周期的不同阶段</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78" name="矩形 6"/>
          <p:cNvSpPr/>
          <p:nvPr>
            <p:custDataLst>
              <p:tags r:id="rId5"/>
            </p:custDataLst>
          </p:nvPr>
        </p:nvSpPr>
        <p:spPr>
          <a:xfrm>
            <a:off x="1828800" y="535781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指令和数据所在的存储单元</a:t>
            </a:r>
            <a:endParaRPr lang="zh-CN" altLang="en-US" sz="2800" dirty="0">
              <a:latin typeface="Times New Roman" panose="02020603050405020304" pitchFamily="18" charset="0"/>
              <a:ea typeface="宋体" panose="02010600030101010101" pitchFamily="2" charset="-122"/>
            </a:endParaRPr>
          </a:p>
        </p:txBody>
      </p:sp>
      <p:sp>
        <p:nvSpPr>
          <p:cNvPr id="79879"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80" name="椭圆 8"/>
          <p:cNvSpPr>
            <a:spLocks noChangeAspect="1"/>
          </p:cNvSpPr>
          <p:nvPr>
            <p:custDataLst>
              <p:tags r:id="rId7"/>
            </p:custDataLst>
          </p:nvPr>
        </p:nvSpPr>
        <p:spPr>
          <a:xfrm>
            <a:off x="1114425" y="37068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81" name="椭圆 10"/>
          <p:cNvSpPr>
            <a:spLocks noChangeAspect="1"/>
          </p:cNvSpPr>
          <p:nvPr>
            <p:custDataLst>
              <p:tags r:id="rId8"/>
            </p:custDataLst>
          </p:nvPr>
        </p:nvSpPr>
        <p:spPr>
          <a:xfrm>
            <a:off x="1114425" y="54213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882" name="椭圆 8"/>
          <p:cNvSpPr>
            <a:spLocks noChangeAspect="1"/>
          </p:cNvSpPr>
          <p:nvPr>
            <p:custDataLst>
              <p:tags r:id="rId9"/>
            </p:custDataLst>
          </p:nvPr>
        </p:nvSpPr>
        <p:spPr>
          <a:xfrm>
            <a:off x="1114425" y="4629150"/>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497" name="椭圆 9"/>
          <p:cNvSpPr>
            <a:spLocks noChangeAspect="1"/>
          </p:cNvSpPr>
          <p:nvPr>
            <p:custDataLst>
              <p:tags r:id="rId10"/>
            </p:custDataLst>
          </p:nvPr>
        </p:nvSpPr>
        <p:spPr>
          <a:xfrm>
            <a:off x="1114425" y="4629150"/>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7"/>
                                        </p:tgtEl>
                                        <p:attrNameLst>
                                          <p:attrName>style.visibility</p:attrName>
                                        </p:attrNameLst>
                                      </p:cBhvr>
                                      <p:to>
                                        <p:strVal val="visible"/>
                                      </p:to>
                                    </p:set>
                                    <p:animEffect transition="in" filter="fade">
                                      <p:cBhvr>
                                        <p:cTn id="7" dur="500"/>
                                        <p:tgtEl>
                                          <p:spTgt spid="63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3498850" y="4845050"/>
            <a:ext cx="6407150" cy="579438"/>
          </a:xfrm>
          <a:prstGeom prst="rect">
            <a:avLst/>
          </a:prstGeom>
          <a:noFill/>
          <a:ln w="9525">
            <a:noFill/>
          </a:ln>
        </p:spPr>
        <p:txBody>
          <a:bodyPr lIns="0">
            <a:spAutoFit/>
          </a:bodyPr>
          <a:p>
            <a:pPr eaLnBrk="1" hangingPunct="1">
              <a:spcBef>
                <a:spcPct val="20000"/>
              </a:spcBef>
            </a:pPr>
            <a:r>
              <a:rPr lang="zh-CN" altLang="en-US" sz="3200" b="1" dirty="0">
                <a:latin typeface="Times New Roman" panose="02020603050405020304" pitchFamily="18" charset="0"/>
                <a:ea typeface="宋体" panose="02010600030101010101" pitchFamily="2" charset="-122"/>
              </a:rPr>
              <a:t>按任务需要编制成的各种程序</a:t>
            </a:r>
            <a:endParaRPr lang="zh-CN" altLang="en-US" sz="3200" b="1" dirty="0">
              <a:latin typeface="Times New Roman" panose="02020603050405020304" pitchFamily="18" charset="0"/>
              <a:ea typeface="宋体" panose="02010600030101010101" pitchFamily="2" charset="-122"/>
            </a:endParaRPr>
          </a:p>
        </p:txBody>
      </p:sp>
      <p:sp>
        <p:nvSpPr>
          <p:cNvPr id="22531" name="Text Box 3"/>
          <p:cNvSpPr txBox="1"/>
          <p:nvPr/>
        </p:nvSpPr>
        <p:spPr>
          <a:xfrm>
            <a:off x="3498850" y="1066800"/>
            <a:ext cx="5334000" cy="579438"/>
          </a:xfrm>
          <a:prstGeom prst="rect">
            <a:avLst/>
          </a:prstGeom>
          <a:noFill/>
          <a:ln w="9525">
            <a:noFill/>
          </a:ln>
        </p:spPr>
        <p:txBody>
          <a:bodyPr lIns="0">
            <a:spAutoFit/>
          </a:bodyPr>
          <a:p>
            <a:pPr eaLnBrk="1" hangingPunct="1">
              <a:spcBef>
                <a:spcPct val="20000"/>
              </a:spcBef>
            </a:pPr>
            <a:r>
              <a:rPr lang="zh-CN" altLang="en-US" sz="3200" b="1" dirty="0">
                <a:latin typeface="Times New Roman" panose="02020603050405020304" pitchFamily="18" charset="0"/>
                <a:ea typeface="宋体" panose="02010600030101010101" pitchFamily="2" charset="-122"/>
              </a:rPr>
              <a:t>用来管理整个计算机系统 </a:t>
            </a:r>
            <a:endParaRPr lang="zh-CN" altLang="en-US" sz="3200" b="1" dirty="0">
              <a:latin typeface="宋体" panose="02010600030101010101" pitchFamily="2" charset="-122"/>
              <a:ea typeface="宋体" panose="02010600030101010101" pitchFamily="2" charset="-122"/>
            </a:endParaRPr>
          </a:p>
        </p:txBody>
      </p:sp>
      <p:sp>
        <p:nvSpPr>
          <p:cNvPr id="22532" name="AutoShape 4"/>
          <p:cNvSpPr/>
          <p:nvPr/>
        </p:nvSpPr>
        <p:spPr>
          <a:xfrm>
            <a:off x="1066800" y="1371600"/>
            <a:ext cx="381000" cy="3810000"/>
          </a:xfrm>
          <a:prstGeom prst="leftBrace">
            <a:avLst>
              <a:gd name="adj1" fmla="val 83333"/>
              <a:gd name="adj2" fmla="val 50000"/>
            </a:avLst>
          </a:prstGeom>
          <a:noFill/>
          <a:ln w="38100" cap="flat" cmpd="sng">
            <a:solidFill>
              <a:schemeClr val="tx1"/>
            </a:solidFill>
            <a:prstDash val="solid"/>
            <a:headEnd type="none" w="med" len="med"/>
            <a:tailEnd type="none" w="med" len="med"/>
          </a:ln>
        </p:spPr>
        <p:txBody>
          <a:bodyPr wrap="none" anchor="ctr" anchorCtr="0"/>
          <a:p>
            <a:pPr algn="r" eaLnBrk="1" hangingPunct="1"/>
            <a:endParaRPr lang="zh-CN" altLang="en-US" sz="2400" dirty="0">
              <a:latin typeface="Times New Roman" panose="02020603050405020304" pitchFamily="18" charset="0"/>
              <a:ea typeface="宋体" panose="02010600030101010101" pitchFamily="2" charset="-122"/>
            </a:endParaRPr>
          </a:p>
        </p:txBody>
      </p:sp>
      <p:grpSp>
        <p:nvGrpSpPr>
          <p:cNvPr id="22533" name="Group 5"/>
          <p:cNvGrpSpPr/>
          <p:nvPr/>
        </p:nvGrpSpPr>
        <p:grpSpPr>
          <a:xfrm>
            <a:off x="1371600" y="1066800"/>
            <a:ext cx="2286000" cy="4357688"/>
            <a:chOff x="0" y="0"/>
            <a:chExt cx="1440" cy="2745"/>
          </a:xfrm>
        </p:grpSpPr>
        <p:sp>
          <p:nvSpPr>
            <p:cNvPr id="22542" name="Text Box 6"/>
            <p:cNvSpPr txBox="1"/>
            <p:nvPr/>
          </p:nvSpPr>
          <p:spPr>
            <a:xfrm>
              <a:off x="0" y="0"/>
              <a:ext cx="1440" cy="365"/>
            </a:xfrm>
            <a:prstGeom prst="rect">
              <a:avLst/>
            </a:prstGeom>
            <a:noFill/>
            <a:ln w="9525">
              <a:noFill/>
            </a:ln>
          </p:spPr>
          <p:txBody>
            <a:bodyPr>
              <a:spAutoFit/>
            </a:bodyPr>
            <a:p>
              <a:pPr eaLnBrk="1" hangingPunct="1">
                <a:spcBef>
                  <a:spcPct val="20000"/>
                </a:spcBef>
              </a:pPr>
              <a:r>
                <a:rPr lang="zh-CN" altLang="en-US" sz="3200" b="1" dirty="0">
                  <a:solidFill>
                    <a:srgbClr val="0000FF"/>
                  </a:solidFill>
                  <a:latin typeface="Times New Roman" panose="02020603050405020304" pitchFamily="18" charset="0"/>
                  <a:ea typeface="宋体" panose="02010600030101010101" pitchFamily="2" charset="-122"/>
                </a:rPr>
                <a:t>系统软件</a:t>
              </a:r>
              <a:endParaRPr lang="zh-CN" altLang="en-US" sz="3200" b="1" dirty="0">
                <a:solidFill>
                  <a:srgbClr val="0000FF"/>
                </a:solidFill>
                <a:latin typeface="Times New Roman" panose="02020603050405020304" pitchFamily="18" charset="0"/>
                <a:ea typeface="宋体" panose="02010600030101010101" pitchFamily="2" charset="-122"/>
              </a:endParaRPr>
            </a:p>
          </p:txBody>
        </p:sp>
        <p:sp>
          <p:nvSpPr>
            <p:cNvPr id="22543" name="Text Box 7"/>
            <p:cNvSpPr txBox="1"/>
            <p:nvPr/>
          </p:nvSpPr>
          <p:spPr>
            <a:xfrm>
              <a:off x="0" y="2380"/>
              <a:ext cx="1440" cy="365"/>
            </a:xfrm>
            <a:prstGeom prst="rect">
              <a:avLst/>
            </a:prstGeom>
            <a:noFill/>
            <a:ln w="9525">
              <a:noFill/>
            </a:ln>
          </p:spPr>
          <p:txBody>
            <a:bodyPr>
              <a:spAutoFit/>
            </a:bodyPr>
            <a:p>
              <a:pPr eaLnBrk="1" hangingPunct="1">
                <a:spcBef>
                  <a:spcPct val="20000"/>
                </a:spcBef>
              </a:pPr>
              <a:r>
                <a:rPr lang="zh-CN" altLang="en-US" sz="3200" b="1" dirty="0">
                  <a:solidFill>
                    <a:srgbClr val="0000FF"/>
                  </a:solidFill>
                  <a:latin typeface="Times New Roman" panose="02020603050405020304" pitchFamily="18" charset="0"/>
                  <a:ea typeface="宋体" panose="02010600030101010101" pitchFamily="2" charset="-122"/>
                </a:rPr>
                <a:t>应用软件</a:t>
              </a:r>
              <a:endParaRPr lang="zh-CN" altLang="en-US" sz="3200" b="1" dirty="0">
                <a:solidFill>
                  <a:srgbClr val="0000FF"/>
                </a:solidFill>
                <a:latin typeface="Times New Roman" panose="02020603050405020304" pitchFamily="18" charset="0"/>
                <a:ea typeface="宋体" panose="02010600030101010101" pitchFamily="2" charset="-122"/>
              </a:endParaRPr>
            </a:p>
          </p:txBody>
        </p:sp>
      </p:grpSp>
      <p:sp>
        <p:nvSpPr>
          <p:cNvPr id="22534" name="Text Box 8"/>
          <p:cNvSpPr txBox="1"/>
          <p:nvPr/>
        </p:nvSpPr>
        <p:spPr>
          <a:xfrm>
            <a:off x="3810000" y="1782763"/>
            <a:ext cx="2798763" cy="519112"/>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ea typeface="宋体" panose="02010600030101010101" pitchFamily="2" charset="-122"/>
              </a:rPr>
              <a:t>语言处理程序</a:t>
            </a:r>
            <a:endParaRPr lang="zh-CN" altLang="en-US" sz="2800" b="1" dirty="0">
              <a:latin typeface="Times New Roman" panose="02020603050405020304" pitchFamily="18" charset="0"/>
              <a:ea typeface="宋体" panose="02010600030101010101" pitchFamily="2" charset="-122"/>
            </a:endParaRPr>
          </a:p>
        </p:txBody>
      </p:sp>
      <p:sp>
        <p:nvSpPr>
          <p:cNvPr id="22535" name="Text Box 9"/>
          <p:cNvSpPr txBox="1"/>
          <p:nvPr/>
        </p:nvSpPr>
        <p:spPr>
          <a:xfrm>
            <a:off x="3810000" y="2346325"/>
            <a:ext cx="3621088" cy="523875"/>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ea typeface="宋体" panose="02010600030101010101" pitchFamily="2" charset="-122"/>
              </a:rPr>
              <a:t>操作系统               </a:t>
            </a:r>
            <a:r>
              <a:rPr lang="en-US" altLang="zh-CN" sz="2800" b="1" dirty="0">
                <a:latin typeface="Times New Roman" panose="02020603050405020304" pitchFamily="18" charset="0"/>
                <a:ea typeface="宋体" panose="02010600030101010101" pitchFamily="2" charset="-122"/>
              </a:rPr>
              <a:t>(OS)</a:t>
            </a:r>
            <a:endParaRPr lang="zh-CN" altLang="en-US" sz="2800" b="1" dirty="0">
              <a:latin typeface="Times New Roman" panose="02020603050405020304" pitchFamily="18" charset="0"/>
              <a:ea typeface="宋体" panose="02010600030101010101" pitchFamily="2" charset="-122"/>
            </a:endParaRPr>
          </a:p>
        </p:txBody>
      </p:sp>
      <p:sp>
        <p:nvSpPr>
          <p:cNvPr id="22536" name="Text Box 10"/>
          <p:cNvSpPr txBox="1"/>
          <p:nvPr/>
        </p:nvSpPr>
        <p:spPr>
          <a:xfrm>
            <a:off x="3810000" y="2909888"/>
            <a:ext cx="2667000" cy="519112"/>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ea typeface="宋体" panose="02010600030101010101" pitchFamily="2" charset="-122"/>
              </a:rPr>
              <a:t>服务性程序</a:t>
            </a:r>
            <a:endParaRPr lang="zh-CN" altLang="en-US" sz="2800" b="1" dirty="0">
              <a:latin typeface="Times New Roman" panose="02020603050405020304" pitchFamily="18" charset="0"/>
              <a:ea typeface="宋体" panose="02010600030101010101" pitchFamily="2" charset="-122"/>
            </a:endParaRPr>
          </a:p>
        </p:txBody>
      </p:sp>
      <p:sp>
        <p:nvSpPr>
          <p:cNvPr id="22537" name="Text Box 11"/>
          <p:cNvSpPr txBox="1"/>
          <p:nvPr/>
        </p:nvSpPr>
        <p:spPr>
          <a:xfrm>
            <a:off x="3810000" y="3473450"/>
            <a:ext cx="4616450" cy="523875"/>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ea typeface="宋体" panose="02010600030101010101" pitchFamily="2" charset="-122"/>
              </a:rPr>
              <a:t>数据库管理系统（</a:t>
            </a:r>
            <a:r>
              <a:rPr lang="en-US" altLang="zh-CN" sz="2800" b="1" dirty="0">
                <a:latin typeface="Times New Roman" panose="02020603050405020304" pitchFamily="18" charset="0"/>
                <a:ea typeface="宋体" panose="02010600030101010101" pitchFamily="2" charset="-122"/>
              </a:rPr>
              <a:t>DBMS)</a:t>
            </a:r>
            <a:endParaRPr lang="zh-CN" altLang="en-US" sz="2800" b="1" dirty="0">
              <a:latin typeface="Times New Roman" panose="02020603050405020304" pitchFamily="18" charset="0"/>
              <a:ea typeface="宋体" panose="02010600030101010101" pitchFamily="2" charset="-122"/>
            </a:endParaRPr>
          </a:p>
        </p:txBody>
      </p:sp>
      <p:sp>
        <p:nvSpPr>
          <p:cNvPr id="22538" name="Text Box 12"/>
          <p:cNvSpPr txBox="1"/>
          <p:nvPr/>
        </p:nvSpPr>
        <p:spPr>
          <a:xfrm>
            <a:off x="3810000" y="4038600"/>
            <a:ext cx="2133600" cy="519113"/>
          </a:xfrm>
          <a:prstGeom prst="rect">
            <a:avLst/>
          </a:prstGeom>
          <a:noFill/>
          <a:ln w="9525">
            <a:noFill/>
          </a:ln>
        </p:spPr>
        <p:txBody>
          <a:bodyPr>
            <a:spAutoFit/>
          </a:bodyPr>
          <a:p>
            <a:pPr eaLnBrk="1" hangingPunct="1">
              <a:spcBef>
                <a:spcPct val="50000"/>
              </a:spcBef>
            </a:pPr>
            <a:r>
              <a:rPr lang="zh-CN" altLang="en-US" sz="2800" b="1" dirty="0">
                <a:latin typeface="Times New Roman" panose="02020603050405020304" pitchFamily="18" charset="0"/>
                <a:ea typeface="宋体" panose="02010600030101010101" pitchFamily="2" charset="-122"/>
              </a:rPr>
              <a:t>网络软件</a:t>
            </a:r>
            <a:endParaRPr lang="zh-CN" altLang="en-US" sz="2800" b="1" dirty="0">
              <a:latin typeface="Times New Roman" panose="02020603050405020304" pitchFamily="18" charset="0"/>
              <a:ea typeface="宋体" panose="02010600030101010101" pitchFamily="2" charset="-122"/>
            </a:endParaRPr>
          </a:p>
        </p:txBody>
      </p:sp>
      <p:sp>
        <p:nvSpPr>
          <p:cNvPr id="22539" name="Text Box 13"/>
          <p:cNvSpPr txBox="1"/>
          <p:nvPr/>
        </p:nvSpPr>
        <p:spPr>
          <a:xfrm>
            <a:off x="298450" y="2586038"/>
            <a:ext cx="642938" cy="1300162"/>
          </a:xfrm>
          <a:prstGeom prst="rect">
            <a:avLst/>
          </a:prstGeom>
          <a:noFill/>
          <a:ln w="9525">
            <a:noFill/>
          </a:ln>
        </p:spPr>
        <p:txBody>
          <a:bodyPr wrap="none">
            <a:spAutoFit/>
          </a:bodyPr>
          <a:p>
            <a:pPr eaLnBrk="1" hangingPunct="1">
              <a:spcBef>
                <a:spcPct val="20000"/>
              </a:spcBef>
              <a:buClr>
                <a:schemeClr val="accent2"/>
              </a:buClr>
              <a:buSzPct val="80000"/>
              <a:buFont typeface="Wingdings" panose="05000000000000000000" pitchFamily="2" charset="2"/>
            </a:pPr>
            <a:r>
              <a:rPr lang="zh-CN" altLang="en-US" sz="3600" b="1" dirty="0">
                <a:latin typeface="Times New Roman" panose="02020603050405020304" pitchFamily="18" charset="0"/>
                <a:ea typeface="宋体" panose="02010600030101010101" pitchFamily="2" charset="-122"/>
              </a:rPr>
              <a:t>软</a:t>
            </a:r>
            <a:endParaRPr lang="zh-CN" altLang="en-US" sz="3600" b="1" dirty="0">
              <a:latin typeface="Times New Roman" panose="02020603050405020304" pitchFamily="18" charset="0"/>
              <a:ea typeface="宋体" panose="02010600030101010101" pitchFamily="2" charset="-122"/>
            </a:endParaRPr>
          </a:p>
          <a:p>
            <a:pPr eaLnBrk="1" hangingPunct="1">
              <a:spcBef>
                <a:spcPct val="20000"/>
              </a:spcBef>
              <a:buClr>
                <a:schemeClr val="accent2"/>
              </a:buClr>
              <a:buSzPct val="80000"/>
              <a:buFont typeface="Wingdings" panose="05000000000000000000" pitchFamily="2" charset="2"/>
            </a:pPr>
            <a:r>
              <a:rPr lang="zh-CN" altLang="en-US" sz="3600" b="1" dirty="0">
                <a:latin typeface="Times New Roman" panose="02020603050405020304" pitchFamily="18" charset="0"/>
                <a:ea typeface="宋体" panose="02010600030101010101" pitchFamily="2" charset="-122"/>
              </a:rPr>
              <a:t>件</a:t>
            </a:r>
            <a:endParaRPr lang="zh-CN" altLang="en-US" sz="3600" b="1" dirty="0">
              <a:latin typeface="宋体" panose="02010600030101010101" pitchFamily="2" charset="-122"/>
              <a:ea typeface="宋体" panose="02010600030101010101" pitchFamily="2" charset="-122"/>
            </a:endParaRPr>
          </a:p>
        </p:txBody>
      </p:sp>
      <p:sp>
        <p:nvSpPr>
          <p:cNvPr id="16398" name="Rectangle 14"/>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1.1</a:t>
            </a:r>
            <a:endParaRPr kumimoji="0" lang="en-US" altLang="zh-CN" sz="4400" b="1" i="0" u="none" strike="noStrike" kern="1200" cap="none" spc="0" normalizeH="0" baseline="0" noProof="0" dirty="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 name="矩形 1"/>
          <p:cNvSpPr/>
          <p:nvPr/>
        </p:nvSpPr>
        <p:spPr>
          <a:xfrm>
            <a:off x="941388" y="5665788"/>
            <a:ext cx="7891463" cy="11287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数据库管理系统软件</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(DBMS)</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和数据库系统</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(DBS)</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的区别：</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DBMS</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是系统软件，</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DBS</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是系统中引入数据库后的系统，是一个集合体，包含数据库、计算机硬件、软件和数据库管理员。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矩形 2"/>
          <p:cNvSpPr/>
          <p:nvPr>
            <p:custDataLst>
              <p:tags r:id="rId1"/>
            </p:custDataLst>
          </p:nvPr>
        </p:nvSpPr>
        <p:spPr>
          <a:xfrm>
            <a:off x="457200" y="363538"/>
            <a:ext cx="7315200" cy="2143125"/>
          </a:xfrm>
          <a:prstGeom prst="rect">
            <a:avLst/>
          </a:prstGeom>
          <a:noFill/>
          <a:ln w="9525">
            <a:noFill/>
          </a:ln>
        </p:spPr>
        <p:txBody>
          <a:bodyPr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下列选项中，能缩短程序执行时间的措施是</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eaLnBrk="1" hangingPunct="1"/>
            <a:r>
              <a:rPr lang="en-US" altLang="zh-CN" sz="2800" dirty="0">
                <a:latin typeface="Times New Roman" panose="02020603050405020304" pitchFamily="18" charset="0"/>
                <a:ea typeface="宋体" panose="02010600030101010101" pitchFamily="2" charset="-122"/>
              </a:rPr>
              <a:t>      I  </a:t>
            </a:r>
            <a:r>
              <a:rPr lang="zh-CN" altLang="en-US" sz="2800" dirty="0">
                <a:latin typeface="Times New Roman" panose="02020603050405020304" pitchFamily="18" charset="0"/>
                <a:ea typeface="宋体" panose="02010600030101010101" pitchFamily="2" charset="-122"/>
              </a:rPr>
              <a:t>提高</a:t>
            </a:r>
            <a:r>
              <a:rPr lang="en-US" altLang="zh-CN" sz="2800" dirty="0">
                <a:latin typeface="Times New Roman" panose="02020603050405020304" pitchFamily="18" charset="0"/>
                <a:ea typeface="宋体" panose="02010600030101010101" pitchFamily="2" charset="-122"/>
              </a:rPr>
              <a:t>CPU</a:t>
            </a:r>
            <a:r>
              <a:rPr lang="zh-CN" altLang="en-US" sz="2800" dirty="0">
                <a:latin typeface="Times New Roman" panose="02020603050405020304" pitchFamily="18" charset="0"/>
                <a:ea typeface="宋体" panose="02010600030101010101" pitchFamily="2" charset="-122"/>
              </a:rPr>
              <a:t>时钟频率</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II </a:t>
            </a:r>
            <a:r>
              <a:rPr lang="zh-CN" altLang="en-US" sz="2800" dirty="0">
                <a:latin typeface="Times New Roman" panose="02020603050405020304" pitchFamily="18" charset="0"/>
                <a:ea typeface="宋体" panose="02010600030101010101" pitchFamily="2" charset="-122"/>
              </a:rPr>
              <a:t>优化数据通路结构</a:t>
            </a:r>
            <a:endParaRPr lang="zh-CN" altLang="en-US" sz="2800" dirty="0">
              <a:latin typeface="Times New Roman" panose="02020603050405020304" pitchFamily="18" charset="0"/>
              <a:ea typeface="宋体" panose="02010600030101010101" pitchFamily="2" charset="-122"/>
            </a:endParaRPr>
          </a:p>
          <a:p>
            <a:pPr eaLnBrk="1" hangingPunct="1"/>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III </a:t>
            </a:r>
            <a:r>
              <a:rPr lang="zh-CN" altLang="en-US" sz="2800" dirty="0">
                <a:latin typeface="Times New Roman" panose="02020603050405020304" pitchFamily="18" charset="0"/>
                <a:ea typeface="宋体" panose="02010600030101010101" pitchFamily="2" charset="-122"/>
              </a:rPr>
              <a:t>对程序进行编译优化</a:t>
            </a:r>
            <a:endParaRPr lang="zh-CN" altLang="en-US" sz="2800" dirty="0">
              <a:latin typeface="Times New Roman" panose="02020603050405020304" pitchFamily="18" charset="0"/>
              <a:ea typeface="宋体" panose="02010600030101010101" pitchFamily="2" charset="-122"/>
            </a:endParaRPr>
          </a:p>
          <a:p>
            <a:pPr eaLnBrk="1" hangingPunct="1"/>
            <a:endParaRPr lang="en-US" altLang="zh-CN" sz="2800" dirty="0">
              <a:latin typeface="Times New Roman" panose="02020603050405020304" pitchFamily="18" charset="0"/>
              <a:ea typeface="宋体" panose="02010600030101010101" pitchFamily="2" charset="-122"/>
            </a:endParaRPr>
          </a:p>
        </p:txBody>
      </p:sp>
      <p:sp>
        <p:nvSpPr>
          <p:cNvPr id="80899" name="矩形 3"/>
          <p:cNvSpPr/>
          <p:nvPr>
            <p:custDataLst>
              <p:tags r:id="rId2"/>
            </p:custDataLst>
          </p:nvPr>
        </p:nvSpPr>
        <p:spPr>
          <a:xfrm>
            <a:off x="1828800" y="27860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仅</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II</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0" name="矩形 4"/>
          <p:cNvSpPr/>
          <p:nvPr>
            <p:custDataLst>
              <p:tags r:id="rId3"/>
            </p:custDataLst>
          </p:nvPr>
        </p:nvSpPr>
        <p:spPr>
          <a:xfrm>
            <a:off x="1828800" y="364331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仅</a:t>
            </a:r>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III</a:t>
            </a:r>
            <a:endParaRPr lang="en-US" altLang="zh-CN" sz="2800" dirty="0">
              <a:latin typeface="Times New Roman" panose="02020603050405020304" pitchFamily="18" charset="0"/>
              <a:ea typeface="宋体" panose="02010600030101010101" pitchFamily="2" charset="-122"/>
            </a:endParaRPr>
          </a:p>
        </p:txBody>
      </p:sp>
      <p:sp>
        <p:nvSpPr>
          <p:cNvPr id="80901" name="矩形 5"/>
          <p:cNvSpPr/>
          <p:nvPr>
            <p:custDataLst>
              <p:tags r:id="rId4"/>
            </p:custDataLst>
          </p:nvPr>
        </p:nvSpPr>
        <p:spPr>
          <a:xfrm>
            <a:off x="1828800" y="45005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仅</a:t>
            </a:r>
            <a:r>
              <a:rPr lang="en-US" altLang="zh-CN" sz="2800" dirty="0">
                <a:latin typeface="Times New Roman" panose="02020603050405020304" pitchFamily="18" charset="0"/>
                <a:ea typeface="宋体" panose="02010600030101010101" pitchFamily="2" charset="-122"/>
              </a:rPr>
              <a:t>II</a:t>
            </a:r>
            <a:r>
              <a:rPr lang="zh-CN" altLang="en-US" sz="2800" dirty="0">
                <a:latin typeface="Times New Roman" panose="02020603050405020304" pitchFamily="18" charset="0"/>
                <a:ea typeface="宋体" panose="02010600030101010101" pitchFamily="2" charset="-122"/>
              </a:rPr>
              <a:t>和</a:t>
            </a:r>
            <a:r>
              <a:rPr lang="en-US" altLang="zh-CN" sz="2800" dirty="0">
                <a:latin typeface="Times New Roman" panose="02020603050405020304" pitchFamily="18" charset="0"/>
                <a:ea typeface="宋体" panose="02010600030101010101" pitchFamily="2" charset="-122"/>
              </a:rPr>
              <a:t>III</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2" name="矩形 6"/>
          <p:cNvSpPr/>
          <p:nvPr>
            <p:custDataLst>
              <p:tags r:id="rId5"/>
            </p:custDataLst>
          </p:nvPr>
        </p:nvSpPr>
        <p:spPr>
          <a:xfrm>
            <a:off x="1828800" y="5357813"/>
            <a:ext cx="6400800" cy="642937"/>
          </a:xfrm>
          <a:prstGeom prst="rect">
            <a:avLst/>
          </a:prstGeom>
          <a:noFill/>
          <a:ln w="9525">
            <a:noFill/>
          </a:ln>
        </p:spPr>
        <p:txBody>
          <a:bodyPr wrap="none" lIns="90000" tIns="46800" rIns="90000" bIns="46800" anchor="ctr" anchorCtr="0"/>
          <a:p>
            <a:pPr eaLnBrk="1" hangingPunct="1"/>
            <a:r>
              <a:rPr lang="en-US" altLang="zh-CN" sz="2800" dirty="0">
                <a:latin typeface="Times New Roman" panose="02020603050405020304" pitchFamily="18" charset="0"/>
                <a:ea typeface="宋体" panose="02010600030101010101" pitchFamily="2" charset="-122"/>
              </a:rPr>
              <a:t>I</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II</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III</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3"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4" name="椭圆 8"/>
          <p:cNvSpPr>
            <a:spLocks noChangeAspect="1"/>
          </p:cNvSpPr>
          <p:nvPr>
            <p:custDataLst>
              <p:tags r:id="rId7"/>
            </p:custDataLst>
          </p:nvPr>
        </p:nvSpPr>
        <p:spPr>
          <a:xfrm>
            <a:off x="1114425" y="37068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5" name="椭圆 9"/>
          <p:cNvSpPr>
            <a:spLocks noChangeAspect="1"/>
          </p:cNvSpPr>
          <p:nvPr>
            <p:custDataLst>
              <p:tags r:id="rId8"/>
            </p:custDataLst>
          </p:nvPr>
        </p:nvSpPr>
        <p:spPr>
          <a:xfrm>
            <a:off x="1114425" y="45640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906" name="椭圆 9"/>
          <p:cNvSpPr>
            <a:spLocks noChangeAspect="1"/>
          </p:cNvSpPr>
          <p:nvPr>
            <p:custDataLst>
              <p:tags r:id="rId9"/>
            </p:custDataLst>
          </p:nvPr>
        </p:nvSpPr>
        <p:spPr>
          <a:xfrm>
            <a:off x="1111250" y="54213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546" name="椭圆 10"/>
          <p:cNvSpPr>
            <a:spLocks noChangeAspect="1"/>
          </p:cNvSpPr>
          <p:nvPr>
            <p:custDataLst>
              <p:tags r:id="rId10"/>
            </p:custDataLst>
          </p:nvPr>
        </p:nvSpPr>
        <p:spPr>
          <a:xfrm>
            <a:off x="1111250" y="5421313"/>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fade">
                                      <p:cBhvr>
                                        <p:cTn id="7"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椭圆 9"/>
          <p:cNvSpPr>
            <a:spLocks noChangeAspect="1"/>
          </p:cNvSpPr>
          <p:nvPr>
            <p:custDataLst>
              <p:tags r:id="rId1"/>
            </p:custDataLst>
          </p:nvPr>
        </p:nvSpPr>
        <p:spPr>
          <a:xfrm>
            <a:off x="1090613" y="45767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3" name="矩形 2"/>
          <p:cNvSpPr/>
          <p:nvPr>
            <p:custDataLst>
              <p:tags r:id="rId2"/>
            </p:custDataLst>
          </p:nvPr>
        </p:nvSpPr>
        <p:spPr>
          <a:xfrm>
            <a:off x="347663" y="0"/>
            <a:ext cx="7761287" cy="2143125"/>
          </a:xfrm>
          <a:prstGeom prst="rect">
            <a:avLst/>
          </a:prstGeom>
          <a:noFill/>
          <a:ln w="9525">
            <a:noFill/>
          </a:ln>
        </p:spPr>
        <p:txBody>
          <a:bodyPr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下列选项中，描述浮点数操作速度指标的是（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4" name="矩形 3"/>
          <p:cNvSpPr/>
          <p:nvPr>
            <p:custDataLst>
              <p:tags r:id="rId3"/>
            </p:custDataLst>
          </p:nvPr>
        </p:nvSpPr>
        <p:spPr>
          <a:xfrm>
            <a:off x="1733550" y="1835150"/>
            <a:ext cx="6400800" cy="642938"/>
          </a:xfrm>
          <a:prstGeom prst="rect">
            <a:avLst/>
          </a:prstGeom>
          <a:noFill/>
          <a:ln w="9525">
            <a:noFill/>
          </a:ln>
        </p:spPr>
        <p:txBody>
          <a:bodyPr wrap="none" lIns="90000" tIns="46800" rIns="90000" bIns="46800" anchor="ctr" anchorCtr="0"/>
          <a:p>
            <a:pPr eaLnBrk="1" hangingPunct="1"/>
            <a:r>
              <a:rPr lang="en-US" altLang="zh-CN" sz="2800" dirty="0">
                <a:latin typeface="Times New Roman" panose="02020603050405020304" pitchFamily="18" charset="0"/>
                <a:ea typeface="宋体" panose="02010600030101010101" pitchFamily="2" charset="-122"/>
              </a:rPr>
              <a:t>MIPS  </a:t>
            </a:r>
            <a:endParaRPr lang="en-US" altLang="zh-CN" sz="2800" dirty="0">
              <a:latin typeface="Times New Roman" panose="02020603050405020304" pitchFamily="18" charset="0"/>
              <a:ea typeface="宋体" panose="02010600030101010101" pitchFamily="2" charset="-122"/>
            </a:endParaRPr>
          </a:p>
          <a:p>
            <a:pPr eaLnBrk="1" hangingPunct="1"/>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5" name="矩形 4"/>
          <p:cNvSpPr/>
          <p:nvPr>
            <p:custDataLst>
              <p:tags r:id="rId4"/>
            </p:custDataLst>
          </p:nvPr>
        </p:nvSpPr>
        <p:spPr>
          <a:xfrm>
            <a:off x="1733550" y="2692400"/>
            <a:ext cx="6400800" cy="642938"/>
          </a:xfrm>
          <a:prstGeom prst="rect">
            <a:avLst/>
          </a:prstGeom>
          <a:noFill/>
          <a:ln w="9525">
            <a:noFill/>
          </a:ln>
        </p:spPr>
        <p:txBody>
          <a:bodyPr wrap="none" lIns="90000" tIns="46800" rIns="90000" bIns="46800" anchor="ctr" anchorCtr="0"/>
          <a:p>
            <a:pPr eaLnBrk="1" hangingPunct="1"/>
            <a:r>
              <a:rPr lang="en-US" altLang="zh-CN" sz="2400" dirty="0">
                <a:latin typeface="Times New Roman" panose="02020603050405020304" pitchFamily="18" charset="0"/>
                <a:ea typeface="宋体" panose="02010600030101010101" pitchFamily="2" charset="-122"/>
              </a:rPr>
              <a:t>CPI</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6" name="矩形 5"/>
          <p:cNvSpPr/>
          <p:nvPr>
            <p:custDataLst>
              <p:tags r:id="rId5"/>
            </p:custDataLst>
          </p:nvPr>
        </p:nvSpPr>
        <p:spPr>
          <a:xfrm>
            <a:off x="1733550" y="3671888"/>
            <a:ext cx="6400800" cy="642937"/>
          </a:xfrm>
          <a:prstGeom prst="rect">
            <a:avLst/>
          </a:prstGeom>
          <a:noFill/>
          <a:ln w="9525">
            <a:noFill/>
          </a:ln>
        </p:spPr>
        <p:txBody>
          <a:bodyPr wrap="none" lIns="90000" tIns="46800" rIns="90000" bIns="46800" anchor="ctr" anchorCtr="0"/>
          <a:p>
            <a:pPr eaLnBrk="1" hangingPunct="1"/>
            <a:r>
              <a:rPr lang="en-US" altLang="zh-CN" sz="2400" dirty="0">
                <a:latin typeface="Times New Roman" panose="02020603050405020304" pitchFamily="18" charset="0"/>
                <a:ea typeface="宋体" panose="02010600030101010101" pitchFamily="2" charset="-122"/>
              </a:rPr>
              <a:t>IPC</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7" name="矩形 6"/>
          <p:cNvSpPr/>
          <p:nvPr>
            <p:custDataLst>
              <p:tags r:id="rId6"/>
            </p:custDataLst>
          </p:nvPr>
        </p:nvSpPr>
        <p:spPr>
          <a:xfrm>
            <a:off x="1733550" y="4697413"/>
            <a:ext cx="6400800" cy="642937"/>
          </a:xfrm>
          <a:prstGeom prst="rect">
            <a:avLst/>
          </a:prstGeom>
          <a:noFill/>
          <a:ln w="9525">
            <a:noFill/>
          </a:ln>
        </p:spPr>
        <p:txBody>
          <a:bodyPr wrap="none" lIns="90000" tIns="46800" rIns="90000" bIns="46800" anchor="ctr" anchorCtr="0"/>
          <a:p>
            <a:pPr eaLnBrk="1" hangingPunct="1"/>
            <a:r>
              <a:rPr lang="en-US" altLang="zh-CN" sz="2400" dirty="0">
                <a:latin typeface="Times New Roman" panose="02020603050405020304" pitchFamily="18" charset="0"/>
                <a:ea typeface="宋体" panose="02010600030101010101" pitchFamily="2" charset="-122"/>
              </a:rPr>
              <a:t>MFLOPS</a:t>
            </a:r>
            <a:endParaRPr lang="en-US" altLang="zh-CN" sz="2400" dirty="0">
              <a:latin typeface="Times New Roman" panose="02020603050405020304" pitchFamily="18" charset="0"/>
              <a:ea typeface="宋体" panose="02010600030101010101" pitchFamily="2" charset="-122"/>
            </a:endParaRPr>
          </a:p>
          <a:p>
            <a:pPr eaLnBrk="1" hangingPunct="1"/>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8" name="椭圆 7"/>
          <p:cNvSpPr>
            <a:spLocks noChangeAspect="1"/>
          </p:cNvSpPr>
          <p:nvPr>
            <p:custDataLst>
              <p:tags r:id="rId7"/>
            </p:custDataLst>
          </p:nvPr>
        </p:nvSpPr>
        <p:spPr>
          <a:xfrm>
            <a:off x="1090613" y="1685925"/>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29" name="椭圆 8"/>
          <p:cNvSpPr>
            <a:spLocks noChangeAspect="1"/>
          </p:cNvSpPr>
          <p:nvPr>
            <p:custDataLst>
              <p:tags r:id="rId8"/>
            </p:custDataLst>
          </p:nvPr>
        </p:nvSpPr>
        <p:spPr>
          <a:xfrm>
            <a:off x="1090613" y="2820988"/>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930" name="椭圆 9"/>
          <p:cNvSpPr>
            <a:spLocks noChangeAspect="1"/>
          </p:cNvSpPr>
          <p:nvPr>
            <p:custDataLst>
              <p:tags r:id="rId9"/>
            </p:custDataLst>
          </p:nvPr>
        </p:nvSpPr>
        <p:spPr>
          <a:xfrm>
            <a:off x="1090613" y="3698875"/>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594" name="椭圆 10"/>
          <p:cNvSpPr>
            <a:spLocks noChangeAspect="1"/>
          </p:cNvSpPr>
          <p:nvPr>
            <p:custDataLst>
              <p:tags r:id="rId10"/>
            </p:custDataLst>
          </p:nvPr>
        </p:nvSpPr>
        <p:spPr>
          <a:xfrm>
            <a:off x="1090613" y="4576763"/>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p:cNvSpPr txBox="1"/>
          <p:nvPr/>
        </p:nvSpPr>
        <p:spPr>
          <a:xfrm>
            <a:off x="4419600" y="4589463"/>
            <a:ext cx="5665788" cy="2246312"/>
          </a:xfrm>
          <a:prstGeom prst="rect">
            <a:avLst/>
          </a:prstGeom>
          <a:noFill/>
          <a:ln w="9525">
            <a:noFill/>
          </a:ln>
        </p:spPr>
        <p:txBody>
          <a:bodyPr>
            <a:spAutoFit/>
          </a:bodyPr>
          <a:p>
            <a:pPr eaLnBrk="1" hangingPunct="1"/>
            <a:r>
              <a:rPr lang="en-US" altLang="zh-CN" sz="2000" dirty="0">
                <a:latin typeface="Tw Cen MT" pitchFamily="34" charset="0"/>
                <a:ea typeface="宋体" panose="02010600030101010101" pitchFamily="2" charset="-122"/>
              </a:rPr>
              <a:t>Million Instructions Per Second </a:t>
            </a:r>
            <a:endParaRPr lang="en-US" altLang="zh-CN" sz="2000" dirty="0">
              <a:latin typeface="Tw Cen MT" pitchFamily="34" charset="0"/>
              <a:ea typeface="宋体" panose="02010600030101010101" pitchFamily="2" charset="-122"/>
            </a:endParaRPr>
          </a:p>
          <a:p>
            <a:pPr eaLnBrk="1" hangingPunct="1"/>
            <a:endParaRPr lang="en-US" altLang="zh-CN" sz="2000" dirty="0">
              <a:latin typeface="Tw Cen MT" pitchFamily="34" charset="0"/>
              <a:ea typeface="宋体" panose="02010600030101010101" pitchFamily="2" charset="-122"/>
            </a:endParaRPr>
          </a:p>
          <a:p>
            <a:pPr eaLnBrk="1" hangingPunct="1"/>
            <a:r>
              <a:rPr lang="en-US" altLang="zh-CN" sz="2000" dirty="0">
                <a:latin typeface="Tw Cen MT" pitchFamily="34" charset="0"/>
                <a:ea typeface="宋体" panose="02010600030101010101" pitchFamily="2" charset="-122"/>
              </a:rPr>
              <a:t>Clock cycle Per Instruction </a:t>
            </a:r>
            <a:endParaRPr lang="en-US" altLang="zh-CN" sz="2000" dirty="0">
              <a:latin typeface="Tw Cen MT" pitchFamily="34" charset="0"/>
              <a:ea typeface="宋体" panose="02010600030101010101" pitchFamily="2" charset="-122"/>
            </a:endParaRPr>
          </a:p>
          <a:p>
            <a:pPr eaLnBrk="1" hangingPunct="1"/>
            <a:endParaRPr lang="en-US" altLang="zh-CN" sz="2000" dirty="0">
              <a:latin typeface="Tw Cen MT" pitchFamily="34" charset="0"/>
              <a:ea typeface="宋体" panose="02010600030101010101" pitchFamily="2" charset="-122"/>
            </a:endParaRPr>
          </a:p>
          <a:p>
            <a:pPr eaLnBrk="1" hangingPunct="1"/>
            <a:r>
              <a:rPr lang="en-US" altLang="zh-CN" sz="2000" dirty="0">
                <a:latin typeface="Tw Cen MT" pitchFamily="34" charset="0"/>
                <a:ea typeface="宋体" panose="02010600030101010101" pitchFamily="2" charset="-122"/>
              </a:rPr>
              <a:t>Instruction per Clock </a:t>
            </a:r>
            <a:endParaRPr lang="en-US" altLang="zh-CN" sz="2000" dirty="0">
              <a:latin typeface="Tw Cen MT" pitchFamily="34" charset="0"/>
              <a:ea typeface="宋体" panose="02010600030101010101" pitchFamily="2" charset="-122"/>
            </a:endParaRPr>
          </a:p>
          <a:p>
            <a:pPr eaLnBrk="1" hangingPunct="1"/>
            <a:endParaRPr lang="en-US" altLang="zh-CN" sz="2000" dirty="0">
              <a:latin typeface="Tw Cen MT" pitchFamily="34" charset="0"/>
              <a:ea typeface="宋体" panose="02010600030101010101" pitchFamily="2" charset="-122"/>
            </a:endParaRPr>
          </a:p>
          <a:p>
            <a:pPr eaLnBrk="1" hangingPunct="1"/>
            <a:r>
              <a:rPr lang="en-US" altLang="zh-CN" sz="2000" dirty="0">
                <a:latin typeface="Tw Cen MT" pitchFamily="34" charset="0"/>
                <a:ea typeface="宋体" panose="02010600030101010101" pitchFamily="2" charset="-122"/>
              </a:rPr>
              <a:t>Million Floating-point Operations per Second </a:t>
            </a:r>
            <a:endParaRPr lang="zh-CN" altLang="en-US" sz="2000" dirty="0">
              <a:latin typeface="Tw Cen MT" pitchFamily="34" charset="0"/>
              <a:ea typeface="宋体" panose="02010600030101010101" pitchFamily="2"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94"/>
                                        </p:tgtEl>
                                        <p:attrNameLst>
                                          <p:attrName>style.visibility</p:attrName>
                                        </p:attrNameLst>
                                      </p:cBhvr>
                                      <p:to>
                                        <p:strVal val="visible"/>
                                      </p:to>
                                    </p:set>
                                    <p:animEffect transition="in" filter="fade">
                                      <p:cBhvr>
                                        <p:cTn id="7" dur="500"/>
                                        <p:tgtEl>
                                          <p:spTgt spid="675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animBg="1"/>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椭圆 9"/>
          <p:cNvSpPr>
            <a:spLocks noChangeAspect="1"/>
          </p:cNvSpPr>
          <p:nvPr>
            <p:custDataLst>
              <p:tags r:id="rId1"/>
            </p:custDataLst>
          </p:nvPr>
        </p:nvSpPr>
        <p:spPr>
          <a:xfrm>
            <a:off x="1052513" y="30273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47" name="矩形 2"/>
          <p:cNvSpPr/>
          <p:nvPr>
            <p:custDataLst>
              <p:tags r:id="rId2"/>
            </p:custDataLst>
          </p:nvPr>
        </p:nvSpPr>
        <p:spPr>
          <a:xfrm>
            <a:off x="914400" y="273050"/>
            <a:ext cx="7315200" cy="2143125"/>
          </a:xfrm>
          <a:prstGeom prst="rect">
            <a:avLst/>
          </a:prstGeom>
          <a:noFill/>
          <a:ln w="9525">
            <a:noFill/>
          </a:ln>
        </p:spPr>
        <p:txBody>
          <a:bodyPr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计算机使用的语言是（ ）</a:t>
            </a:r>
            <a:endParaRPr lang="zh-CN" altLang="en-US" sz="2800" dirty="0">
              <a:latin typeface="Times New Roman" panose="02020603050405020304" pitchFamily="18" charset="0"/>
              <a:ea typeface="宋体" panose="02010600030101010101" pitchFamily="2" charset="-122"/>
            </a:endParaRPr>
          </a:p>
        </p:txBody>
      </p:sp>
      <p:sp>
        <p:nvSpPr>
          <p:cNvPr id="82948" name="矩形 3"/>
          <p:cNvSpPr/>
          <p:nvPr>
            <p:custDataLst>
              <p:tags r:id="rId3"/>
            </p:custDataLst>
          </p:nvPr>
        </p:nvSpPr>
        <p:spPr>
          <a:xfrm>
            <a:off x="1752600" y="2095500"/>
            <a:ext cx="6400800" cy="642938"/>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专属软件范畴，与计算机体系结构无关</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49" name="矩形 4"/>
          <p:cNvSpPr/>
          <p:nvPr>
            <p:custDataLst>
              <p:tags r:id="rId4"/>
            </p:custDataLst>
          </p:nvPr>
        </p:nvSpPr>
        <p:spPr>
          <a:xfrm>
            <a:off x="1752600" y="2952750"/>
            <a:ext cx="6400800" cy="642938"/>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分属于计算机系统各个层次</a:t>
            </a:r>
            <a:endParaRPr lang="zh-CN" altLang="en-US" sz="2800" dirty="0">
              <a:latin typeface="Times New Roman" panose="02020603050405020304" pitchFamily="18" charset="0"/>
              <a:ea typeface="宋体" panose="02010600030101010101" pitchFamily="2" charset="-122"/>
            </a:endParaRPr>
          </a:p>
        </p:txBody>
      </p:sp>
      <p:sp>
        <p:nvSpPr>
          <p:cNvPr id="82950" name="矩形 5"/>
          <p:cNvSpPr/>
          <p:nvPr>
            <p:custDataLst>
              <p:tags r:id="rId5"/>
            </p:custDataLst>
          </p:nvPr>
        </p:nvSpPr>
        <p:spPr>
          <a:xfrm>
            <a:off x="1752600" y="3810000"/>
            <a:ext cx="6400800" cy="642938"/>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属于用以建立一个用户的应用环境</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1" name="矩形 6"/>
          <p:cNvSpPr/>
          <p:nvPr>
            <p:custDataLst>
              <p:tags r:id="rId6"/>
            </p:custDataLst>
          </p:nvPr>
        </p:nvSpPr>
        <p:spPr>
          <a:xfrm>
            <a:off x="1752600" y="4667250"/>
            <a:ext cx="6400800" cy="642938"/>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属于符号化的机器指令</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2" name="椭圆 7"/>
          <p:cNvSpPr>
            <a:spLocks noChangeAspect="1"/>
          </p:cNvSpPr>
          <p:nvPr>
            <p:custDataLst>
              <p:tags r:id="rId7"/>
            </p:custDataLst>
          </p:nvPr>
        </p:nvSpPr>
        <p:spPr>
          <a:xfrm>
            <a:off x="1038225" y="2159000"/>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640" name="椭圆 8"/>
          <p:cNvSpPr>
            <a:spLocks noChangeAspect="1"/>
          </p:cNvSpPr>
          <p:nvPr>
            <p:custDataLst>
              <p:tags r:id="rId8"/>
            </p:custDataLst>
          </p:nvPr>
        </p:nvSpPr>
        <p:spPr>
          <a:xfrm>
            <a:off x="1038225" y="3016250"/>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4" name="椭圆 9"/>
          <p:cNvSpPr>
            <a:spLocks noChangeAspect="1"/>
          </p:cNvSpPr>
          <p:nvPr>
            <p:custDataLst>
              <p:tags r:id="rId9"/>
            </p:custDataLst>
          </p:nvPr>
        </p:nvSpPr>
        <p:spPr>
          <a:xfrm>
            <a:off x="1038225" y="3873500"/>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955" name="椭圆 10"/>
          <p:cNvSpPr>
            <a:spLocks noChangeAspect="1"/>
          </p:cNvSpPr>
          <p:nvPr>
            <p:custDataLst>
              <p:tags r:id="rId10"/>
            </p:custDataLst>
          </p:nvPr>
        </p:nvSpPr>
        <p:spPr>
          <a:xfrm>
            <a:off x="1038225" y="4730750"/>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640"/>
                                        </p:tgtEl>
                                        <p:attrNameLst>
                                          <p:attrName>style.visibility</p:attrName>
                                        </p:attrNameLst>
                                      </p:cBhvr>
                                      <p:to>
                                        <p:strVal val="visible"/>
                                      </p:to>
                                    </p:set>
                                    <p:animEffect transition="in" filter="fade">
                                      <p:cBhvr>
                                        <p:cTn id="7" dur="5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矩形 2"/>
          <p:cNvSpPr/>
          <p:nvPr>
            <p:custDataLst>
              <p:tags r:id="rId1"/>
            </p:custDataLst>
          </p:nvPr>
        </p:nvSpPr>
        <p:spPr>
          <a:xfrm>
            <a:off x="985838" y="-115887"/>
            <a:ext cx="7315200" cy="2143125"/>
          </a:xfrm>
          <a:prstGeom prst="rect">
            <a:avLst/>
          </a:prstGeom>
          <a:noFill/>
          <a:ln w="9525">
            <a:noFill/>
          </a:ln>
        </p:spPr>
        <p:txBody>
          <a:bodyPr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输入输出系统硬件的功能对（ ）是透明的。</a:t>
            </a:r>
            <a:endParaRPr lang="zh-CN" altLang="en-US" sz="2800" dirty="0">
              <a:latin typeface="Times New Roman" panose="02020603050405020304" pitchFamily="18" charset="0"/>
              <a:ea typeface="宋体" panose="02010600030101010101" pitchFamily="2" charset="-122"/>
            </a:endParaRPr>
          </a:p>
        </p:txBody>
      </p:sp>
      <p:sp>
        <p:nvSpPr>
          <p:cNvPr id="83971" name="矩形 3"/>
          <p:cNvSpPr/>
          <p:nvPr>
            <p:custDataLst>
              <p:tags r:id="rId2"/>
            </p:custDataLst>
          </p:nvPr>
        </p:nvSpPr>
        <p:spPr>
          <a:xfrm>
            <a:off x="1914525" y="17954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操作系统程序员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2" name="矩形 4"/>
          <p:cNvSpPr/>
          <p:nvPr>
            <p:custDataLst>
              <p:tags r:id="rId3"/>
            </p:custDataLst>
          </p:nvPr>
        </p:nvSpPr>
        <p:spPr>
          <a:xfrm>
            <a:off x="1914525" y="265271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应用程序员</a:t>
            </a:r>
            <a:endParaRPr lang="zh-CN" altLang="en-US" sz="2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3" name="矩形 5"/>
          <p:cNvSpPr/>
          <p:nvPr>
            <p:custDataLst>
              <p:tags r:id="rId4"/>
            </p:custDataLst>
          </p:nvPr>
        </p:nvSpPr>
        <p:spPr>
          <a:xfrm>
            <a:off x="1914525" y="350996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系统结构设计人员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4" name="矩形 6"/>
          <p:cNvSpPr/>
          <p:nvPr>
            <p:custDataLst>
              <p:tags r:id="rId5"/>
            </p:custDataLst>
          </p:nvPr>
        </p:nvSpPr>
        <p:spPr>
          <a:xfrm>
            <a:off x="1914525" y="4367213"/>
            <a:ext cx="6400800" cy="642937"/>
          </a:xfrm>
          <a:prstGeom prst="rect">
            <a:avLst/>
          </a:prstGeom>
          <a:noFill/>
          <a:ln w="9525">
            <a:noFill/>
          </a:ln>
        </p:spPr>
        <p:txBody>
          <a:bodyPr wrap="none" lIns="90000" tIns="46800" rIns="90000" bIns="46800" anchor="ctr" anchorCtr="0"/>
          <a:p>
            <a:pPr eaLnBrk="1" hangingPunct="1"/>
            <a:r>
              <a:rPr lang="zh-CN" altLang="en-US" sz="2800" dirty="0">
                <a:latin typeface="Times New Roman" panose="02020603050405020304" pitchFamily="18" charset="0"/>
                <a:ea typeface="宋体" panose="02010600030101010101" pitchFamily="2" charset="-122"/>
              </a:rPr>
              <a:t>机器语言程序设计员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5" name="椭圆 7"/>
          <p:cNvSpPr>
            <a:spLocks noChangeAspect="1"/>
          </p:cNvSpPr>
          <p:nvPr>
            <p:custDataLst>
              <p:tags r:id="rId6"/>
            </p:custDataLst>
          </p:nvPr>
        </p:nvSpPr>
        <p:spPr>
          <a:xfrm>
            <a:off x="1200150" y="18589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6" name="椭圆 9"/>
          <p:cNvSpPr>
            <a:spLocks noChangeAspect="1"/>
          </p:cNvSpPr>
          <p:nvPr>
            <p:custDataLst>
              <p:tags r:id="rId7"/>
            </p:custDataLst>
          </p:nvPr>
        </p:nvSpPr>
        <p:spPr>
          <a:xfrm>
            <a:off x="1200150" y="35734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977" name="椭圆 10"/>
          <p:cNvSpPr>
            <a:spLocks noChangeAspect="1"/>
          </p:cNvSpPr>
          <p:nvPr>
            <p:custDataLst>
              <p:tags r:id="rId8"/>
            </p:custDataLst>
          </p:nvPr>
        </p:nvSpPr>
        <p:spPr>
          <a:xfrm>
            <a:off x="1200150" y="44307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bwMode="auto">
          <a:xfrm>
            <a:off x="755650" y="5187950"/>
            <a:ext cx="8042275" cy="16256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lIns="90000" tIns="46800" rIns="90000" bIns="46800" anchor="ct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透明性是指看得见？还是看不见？</a:t>
            </a:r>
            <a:endPar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CPU</a:t>
            </a:r>
            <a: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中，</a:t>
            </a:r>
            <a:r>
              <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IR</a:t>
            </a:r>
            <a: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a:t>
            </a:r>
            <a:r>
              <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MAR</a:t>
            </a:r>
            <a: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和</a:t>
            </a:r>
            <a:r>
              <a:rPr kumimoji="0" lang="en-US" altLang="zh-CN"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MDR</a:t>
            </a:r>
            <a: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t>对各类程序员都是透明的</a:t>
            </a:r>
            <a:b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br>
            <a:br>
              <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rPr>
            </a:br>
            <a:endParaRPr kumimoji="0" lang="zh-CN" altLang="en-US" sz="2400" b="0" i="0" u="none" strike="noStrike" kern="1200" cap="none" spc="0" normalizeH="0" baseline="0" noProof="0">
              <a:ln>
                <a:noFill/>
              </a:ln>
              <a:solidFill>
                <a:schemeClr val="tx1"/>
              </a:solidFill>
              <a:effectLst/>
              <a:uLnTx/>
              <a:uFillTx/>
              <a:latin typeface="Tw Cen MT" pitchFamily="34" charset="0"/>
              <a:ea typeface="宋体" panose="02010600030101010101" pitchFamily="2" charset="-122"/>
              <a:cs typeface="+mn-cs"/>
            </a:endParaRPr>
          </a:p>
          <a:p>
            <a:pPr marL="0" marR="0" lvl="0" indent="0" algn="r" defTabSz="4572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2" name="Picture 5"/>
          <p:cNvPicPr>
            <a:picLocks noChangeAspect="1"/>
          </p:cNvPicPr>
          <p:nvPr/>
        </p:nvPicPr>
        <p:blipFill>
          <a:blip r:embed="rId9"/>
          <a:stretch>
            <a:fillRect/>
          </a:stretch>
        </p:blipFill>
        <p:spPr>
          <a:xfrm>
            <a:off x="7569200" y="4989513"/>
            <a:ext cx="1574800" cy="1819275"/>
          </a:xfrm>
          <a:prstGeom prst="rect">
            <a:avLst/>
          </a:prstGeom>
          <a:noFill/>
          <a:ln w="9525">
            <a:noFill/>
          </a:ln>
        </p:spPr>
      </p:pic>
      <p:sp>
        <p:nvSpPr>
          <p:cNvPr id="83980" name="椭圆 9"/>
          <p:cNvSpPr>
            <a:spLocks noChangeAspect="1"/>
          </p:cNvSpPr>
          <p:nvPr>
            <p:custDataLst>
              <p:tags r:id="rId10"/>
            </p:custDataLst>
          </p:nvPr>
        </p:nvSpPr>
        <p:spPr>
          <a:xfrm>
            <a:off x="1200150" y="2781300"/>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688" name="椭圆 8"/>
          <p:cNvSpPr>
            <a:spLocks noChangeAspect="1"/>
          </p:cNvSpPr>
          <p:nvPr>
            <p:custDataLst>
              <p:tags r:id="rId11"/>
            </p:custDataLst>
          </p:nvPr>
        </p:nvSpPr>
        <p:spPr>
          <a:xfrm>
            <a:off x="1200150" y="2776538"/>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2"/>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688"/>
                                        </p:tgtEl>
                                        <p:attrNameLst>
                                          <p:attrName>style.visibility</p:attrName>
                                        </p:attrNameLst>
                                      </p:cBhvr>
                                      <p:to>
                                        <p:strVal val="visible"/>
                                      </p:to>
                                    </p:set>
                                    <p:animEffect transition="in" filter="fade">
                                      <p:cBhvr>
                                        <p:cTn id="15"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168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框 1"/>
          <p:cNvSpPr txBox="1"/>
          <p:nvPr/>
        </p:nvSpPr>
        <p:spPr>
          <a:xfrm>
            <a:off x="684213" y="404813"/>
            <a:ext cx="3067050" cy="584200"/>
          </a:xfrm>
          <a:prstGeom prst="rect">
            <a:avLst/>
          </a:prstGeom>
          <a:noFill/>
          <a:ln w="9525">
            <a:noFill/>
          </a:ln>
        </p:spPr>
        <p:txBody>
          <a:bodyPr wrap="none">
            <a:spAutoFit/>
          </a:bodyPr>
          <a:p>
            <a:pPr eaLnBrk="1" hangingPunct="1"/>
            <a:r>
              <a:rPr lang="zh-CN" altLang="en-US" sz="3200" b="1" dirty="0">
                <a:latin typeface="Times New Roman" panose="02020603050405020304" pitchFamily="18" charset="0"/>
                <a:ea typeface="宋体" panose="02010600030101010101" pitchFamily="2" charset="-122"/>
              </a:rPr>
              <a:t>教学单元小结：</a:t>
            </a:r>
            <a:endParaRPr lang="zh-CN" altLang="en-US" sz="3200" dirty="0">
              <a:latin typeface="Times New Roman" panose="02020603050405020304" pitchFamily="18" charset="0"/>
              <a:ea typeface="宋体" panose="02010600030101010101" pitchFamily="2" charset="-122"/>
            </a:endParaRPr>
          </a:p>
        </p:txBody>
      </p:sp>
      <p:sp>
        <p:nvSpPr>
          <p:cNvPr id="84995" name="文本框 1"/>
          <p:cNvSpPr txBox="1"/>
          <p:nvPr/>
        </p:nvSpPr>
        <p:spPr>
          <a:xfrm>
            <a:off x="684213" y="1700213"/>
            <a:ext cx="7920037" cy="4148137"/>
          </a:xfrm>
          <a:prstGeom prst="rect">
            <a:avLst/>
          </a:prstGeom>
          <a:noFill/>
          <a:ln w="9525">
            <a:noFill/>
          </a:ln>
        </p:spPr>
        <p:txBody>
          <a:bodyPr>
            <a:spAutoFit/>
          </a:bodyPr>
          <a:p>
            <a:pPr eaLnBrk="1" hangingPunct="1">
              <a:lnSpc>
                <a:spcPct val="150000"/>
              </a:lnSpc>
            </a:pPr>
            <a:r>
              <a:rPr lang="en-US" altLang="zh-CN" sz="3600" b="1" dirty="0">
                <a:latin typeface="Times New Roman" panose="02020603050405020304" pitchFamily="18" charset="0"/>
                <a:ea typeface="宋体" panose="02010600030101010101" pitchFamily="2" charset="-122"/>
              </a:rPr>
              <a:t>1.</a:t>
            </a:r>
            <a:r>
              <a:rPr lang="zh-CN" altLang="en-US" sz="3600" b="1" dirty="0">
                <a:latin typeface="Times New Roman" panose="02020603050405020304" pitchFamily="18" charset="0"/>
                <a:ea typeface="宋体" panose="02010600030101010101" pitchFamily="2" charset="-122"/>
              </a:rPr>
              <a:t>计算机的层次结构</a:t>
            </a:r>
            <a:endParaRPr lang="en-US" altLang="zh-CN" sz="3600" b="1" dirty="0">
              <a:latin typeface="Times New Roman" panose="02020603050405020304" pitchFamily="18" charset="0"/>
              <a:ea typeface="宋体" panose="02010600030101010101" pitchFamily="2" charset="-122"/>
            </a:endParaRPr>
          </a:p>
          <a:p>
            <a:pPr eaLnBrk="1" hangingPunct="1">
              <a:lnSpc>
                <a:spcPct val="150000"/>
              </a:lnSpc>
            </a:pPr>
            <a:r>
              <a:rPr lang="en-US" altLang="zh-CN" sz="3600" b="1" dirty="0">
                <a:latin typeface="Times New Roman" panose="02020603050405020304" pitchFamily="18" charset="0"/>
                <a:ea typeface="宋体" panose="02010600030101010101" pitchFamily="2" charset="-122"/>
              </a:rPr>
              <a:t>2.</a:t>
            </a:r>
            <a:r>
              <a:rPr lang="zh-CN" altLang="en-US" sz="3600" b="1" dirty="0">
                <a:latin typeface="Times New Roman" panose="02020603050405020304" pitchFamily="18" charset="0"/>
                <a:ea typeface="宋体" panose="02010600030101010101" pitchFamily="2" charset="-122"/>
              </a:rPr>
              <a:t>指令和数据都存于存储器中，计算机区分它们的方法</a:t>
            </a:r>
            <a:endParaRPr lang="en-US" altLang="zh-CN" sz="3600" b="1" dirty="0">
              <a:latin typeface="Times New Roman" panose="02020603050405020304" pitchFamily="18" charset="0"/>
              <a:ea typeface="宋体" panose="02010600030101010101" pitchFamily="2" charset="-122"/>
            </a:endParaRPr>
          </a:p>
          <a:p>
            <a:pPr eaLnBrk="1" hangingPunct="1">
              <a:lnSpc>
                <a:spcPct val="150000"/>
              </a:lnSpc>
            </a:pPr>
            <a:r>
              <a:rPr lang="en-US" altLang="zh-CN" sz="3600" b="1" dirty="0">
                <a:latin typeface="Times New Roman" panose="02020603050405020304" pitchFamily="18" charset="0"/>
                <a:ea typeface="宋体" panose="02010600030101010101" pitchFamily="2" charset="-122"/>
              </a:rPr>
              <a:t>3.</a:t>
            </a:r>
            <a:r>
              <a:rPr lang="zh-CN" altLang="en-US" sz="3600" b="1" dirty="0">
                <a:latin typeface="Times New Roman" panose="02020603050405020304" pitchFamily="18" charset="0"/>
                <a:ea typeface="宋体" panose="02010600030101010101" pitchFamily="2" charset="-122"/>
              </a:rPr>
              <a:t>计算机的主要技术指标</a:t>
            </a:r>
            <a:endParaRPr lang="en-US" altLang="zh-CN" sz="3600" b="1" dirty="0">
              <a:latin typeface="Times New Roman" panose="02020603050405020304" pitchFamily="18" charset="0"/>
              <a:ea typeface="宋体" panose="02010600030101010101" pitchFamily="2" charset="-122"/>
            </a:endParaRPr>
          </a:p>
          <a:p>
            <a:pPr eaLnBrk="1" hangingPunct="1">
              <a:lnSpc>
                <a:spcPct val="150000"/>
              </a:lnSpc>
            </a:pPr>
            <a:endParaRPr lang="zh-CN" altLang="en-US" sz="3600" b="1" dirty="0">
              <a:latin typeface="Times New Roman" panose="02020603050405020304" pitchFamily="18" charset="0"/>
              <a:ea typeface="宋体" panose="02010600030101010101" pitchFamily="2" charset="-122"/>
            </a:endParaRPr>
          </a:p>
        </p:txBody>
      </p:sp>
    </p:spTree>
  </p:cSld>
  <p:clrMapOvr>
    <a:masterClrMapping/>
  </p:clrMapOvr>
  <p:transition spd="slow"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2"/>
          <p:cNvGrpSpPr/>
          <p:nvPr/>
        </p:nvGrpSpPr>
        <p:grpSpPr>
          <a:xfrm>
            <a:off x="2032000" y="3792538"/>
            <a:ext cx="4870450" cy="3048000"/>
            <a:chOff x="0" y="0"/>
            <a:chExt cx="3504" cy="2123"/>
          </a:xfrm>
        </p:grpSpPr>
        <p:sp>
          <p:nvSpPr>
            <p:cNvPr id="23596" name="Rectangle 3"/>
            <p:cNvSpPr/>
            <p:nvPr/>
          </p:nvSpPr>
          <p:spPr>
            <a:xfrm>
              <a:off x="0" y="0"/>
              <a:ext cx="3504" cy="1968"/>
            </a:xfrm>
            <a:prstGeom prst="rect">
              <a:avLst/>
            </a:prstGeom>
            <a:solidFill>
              <a:srgbClr val="CCECFF"/>
            </a:solidFill>
            <a:ln w="38100" cap="flat" cmpd="sng">
              <a:solidFill>
                <a:schemeClr val="tx1"/>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23597" name="Text Box 4"/>
            <p:cNvSpPr txBox="1"/>
            <p:nvPr/>
          </p:nvSpPr>
          <p:spPr>
            <a:xfrm>
              <a:off x="1267" y="1772"/>
              <a:ext cx="815" cy="351"/>
            </a:xfrm>
            <a:prstGeom prst="rect">
              <a:avLst/>
            </a:prstGeom>
            <a:solidFill>
              <a:srgbClr val="CCECFF"/>
            </a:solidFill>
            <a:ln w="38100">
              <a:noFill/>
            </a:ln>
          </p:spPr>
          <p:txBody>
            <a:bodyPr wrap="none">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计算机</a:t>
              </a:r>
              <a:endParaRPr lang="zh-CN" altLang="en-US" sz="2800" b="1" dirty="0">
                <a:latin typeface="宋体" panose="02010600030101010101" pitchFamily="2" charset="-122"/>
                <a:ea typeface="宋体" panose="02010600030101010101" pitchFamily="2" charset="-122"/>
              </a:endParaRPr>
            </a:p>
          </p:txBody>
        </p:sp>
      </p:grpSp>
      <p:grpSp>
        <p:nvGrpSpPr>
          <p:cNvPr id="23555" name="Group 5"/>
          <p:cNvGrpSpPr/>
          <p:nvPr/>
        </p:nvGrpSpPr>
        <p:grpSpPr>
          <a:xfrm>
            <a:off x="381000" y="4491038"/>
            <a:ext cx="1668463" cy="1000125"/>
            <a:chOff x="0" y="0"/>
            <a:chExt cx="1200" cy="696"/>
          </a:xfrm>
        </p:grpSpPr>
        <p:sp>
          <p:nvSpPr>
            <p:cNvPr id="23593" name="Rectangle 6"/>
            <p:cNvSpPr/>
            <p:nvPr/>
          </p:nvSpPr>
          <p:spPr>
            <a:xfrm>
              <a:off x="59" y="0"/>
              <a:ext cx="771" cy="307"/>
            </a:xfrm>
            <a:prstGeom prst="rect">
              <a:avLst/>
            </a:prstGeom>
            <a:noFill/>
            <a:ln w="9525">
              <a:noFill/>
            </a:ln>
          </p:spPr>
          <p:txBody>
            <a:bodyPr wrap="none" lIns="0" tIns="0" rIns="0" bIns="0">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高级语</a:t>
              </a:r>
              <a:endParaRPr lang="zh-CN" altLang="en-US" sz="3200" b="1" dirty="0">
                <a:latin typeface="Times New Roman" panose="02020603050405020304" pitchFamily="18" charset="0"/>
                <a:ea typeface="宋体" panose="02010600030101010101" pitchFamily="2" charset="-122"/>
              </a:endParaRPr>
            </a:p>
          </p:txBody>
        </p:sp>
        <p:sp>
          <p:nvSpPr>
            <p:cNvPr id="23594" name="Text Box 7"/>
            <p:cNvSpPr txBox="1"/>
            <p:nvPr/>
          </p:nvSpPr>
          <p:spPr>
            <a:xfrm>
              <a:off x="1" y="331"/>
              <a:ext cx="887" cy="365"/>
            </a:xfrm>
            <a:prstGeom prst="rect">
              <a:avLst/>
            </a:prstGeom>
            <a:noFill/>
            <a:ln w="9525">
              <a:noFill/>
            </a:ln>
          </p:spPr>
          <p:txBody>
            <a:bodyPr wrap="none">
              <a:spAutoFit/>
            </a:bodyPr>
            <a:p>
              <a:pPr eaLnBrk="1" hangingPunct="1">
                <a:spcBef>
                  <a:spcPct val="20000"/>
                </a:spcBef>
              </a:pPr>
              <a:r>
                <a:rPr lang="zh-CN" altLang="en-US" sz="3200" b="1" dirty="0">
                  <a:latin typeface="Times New Roman" panose="02020603050405020304" pitchFamily="18" charset="0"/>
                  <a:ea typeface="宋体" panose="02010600030101010101" pitchFamily="2" charset="-122"/>
                </a:rPr>
                <a:t>言程序</a:t>
              </a:r>
              <a:endParaRPr lang="zh-CN" altLang="en-US" sz="3200" b="1" dirty="0">
                <a:latin typeface="Times New Roman" panose="02020603050405020304" pitchFamily="18" charset="0"/>
                <a:ea typeface="宋体" panose="02010600030101010101" pitchFamily="2" charset="-122"/>
              </a:endParaRPr>
            </a:p>
          </p:txBody>
        </p:sp>
        <p:sp>
          <p:nvSpPr>
            <p:cNvPr id="23595" name="Line 8"/>
            <p:cNvSpPr/>
            <p:nvPr/>
          </p:nvSpPr>
          <p:spPr>
            <a:xfrm>
              <a:off x="0" y="357"/>
              <a:ext cx="1200" cy="0"/>
            </a:xfrm>
            <a:prstGeom prst="line">
              <a:avLst/>
            </a:prstGeom>
            <a:ln w="76200" cap="flat" cmpd="sng">
              <a:solidFill>
                <a:schemeClr val="tx1"/>
              </a:solidFill>
              <a:prstDash val="solid"/>
              <a:headEnd type="none" w="med" len="med"/>
              <a:tailEnd type="stealth" w="med" len="med"/>
            </a:ln>
          </p:spPr>
        </p:sp>
      </p:grpSp>
      <p:grpSp>
        <p:nvGrpSpPr>
          <p:cNvPr id="23556" name="Group 9"/>
          <p:cNvGrpSpPr/>
          <p:nvPr/>
        </p:nvGrpSpPr>
        <p:grpSpPr>
          <a:xfrm>
            <a:off x="3946525" y="4486275"/>
            <a:ext cx="1749425" cy="1322388"/>
            <a:chOff x="0" y="0"/>
            <a:chExt cx="1259" cy="921"/>
          </a:xfrm>
        </p:grpSpPr>
        <p:sp>
          <p:nvSpPr>
            <p:cNvPr id="23590" name="Rectangle 10"/>
            <p:cNvSpPr/>
            <p:nvPr/>
          </p:nvSpPr>
          <p:spPr>
            <a:xfrm>
              <a:off x="84" y="0"/>
              <a:ext cx="450" cy="269"/>
            </a:xfrm>
            <a:prstGeom prst="rect">
              <a:avLst/>
            </a:prstGeom>
            <a:noFill/>
            <a:ln w="9525">
              <a:noFill/>
            </a:ln>
          </p:spPr>
          <p:txBody>
            <a:bodyPr wrap="none" lIns="0" tIns="0" rIns="0" bIns="0">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目标</a:t>
              </a:r>
              <a:endParaRPr lang="zh-CN" altLang="en-US" sz="2800" b="1" dirty="0">
                <a:latin typeface="Times New Roman" panose="02020603050405020304" pitchFamily="18" charset="0"/>
                <a:ea typeface="宋体" panose="02010600030101010101" pitchFamily="2" charset="-122"/>
              </a:endParaRPr>
            </a:p>
          </p:txBody>
        </p:sp>
        <p:sp>
          <p:nvSpPr>
            <p:cNvPr id="23591" name="Rectangle 11"/>
            <p:cNvSpPr/>
            <p:nvPr/>
          </p:nvSpPr>
          <p:spPr>
            <a:xfrm>
              <a:off x="84" y="389"/>
              <a:ext cx="1175" cy="532"/>
            </a:xfrm>
            <a:prstGeom prst="rect">
              <a:avLst/>
            </a:prstGeom>
            <a:noFill/>
            <a:ln w="9525">
              <a:noFill/>
            </a:ln>
          </p:spPr>
          <p:txBody>
            <a:bodyPr lIns="0" tIns="0" rIns="0" bIns="0">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程序</a:t>
              </a:r>
              <a:endParaRPr lang="en-US" altLang="zh-CN" sz="2800" b="1" dirty="0">
                <a:latin typeface="宋体" panose="02010600030101010101" pitchFamily="2" charset="-122"/>
                <a:ea typeface="宋体" panose="02010600030101010101" pitchFamily="2" charset="-122"/>
              </a:endParaRPr>
            </a:p>
            <a:p>
              <a:pPr eaLnBrk="1" hangingPunct="1">
                <a:spcBef>
                  <a:spcPct val="20000"/>
                </a:spcBef>
              </a:pP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.obj</a:t>
              </a:r>
              <a:r>
                <a:rPr lang="en-US" altLang="zh-CN" b="1" dirty="0">
                  <a:latin typeface="宋体" panose="02010600030101010101" pitchFamily="2" charset="-122"/>
                  <a:ea typeface="宋体" panose="02010600030101010101" pitchFamily="2" charset="-122"/>
                  <a:sym typeface="Wingdings" panose="05000000000000000000" pitchFamily="2" charset="2"/>
                </a:rPr>
                <a:t></a:t>
              </a:r>
              <a:r>
                <a:rPr lang="en-US" altLang="zh-CN" b="1" dirty="0">
                  <a:latin typeface="宋体" panose="02010600030101010101" pitchFamily="2" charset="-122"/>
                  <a:ea typeface="宋体" panose="02010600030101010101" pitchFamily="2" charset="-122"/>
                </a:rPr>
                <a:t>.exe</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23592" name="Freeform 12"/>
            <p:cNvSpPr/>
            <p:nvPr/>
          </p:nvSpPr>
          <p:spPr>
            <a:xfrm>
              <a:off x="0" y="356"/>
              <a:ext cx="732" cy="1"/>
            </a:xfrm>
            <a:custGeom>
              <a:avLst/>
              <a:gdLst>
                <a:gd name="txL" fmla="*/ 0 w 732"/>
                <a:gd name="txT" fmla="*/ 0 h 1"/>
                <a:gd name="txR" fmla="*/ 732 w 732"/>
                <a:gd name="txB" fmla="*/ 1 h 1"/>
              </a:gdLst>
              <a:ahLst/>
              <a:cxnLst>
                <a:cxn ang="0">
                  <a:pos x="0" y="0"/>
                </a:cxn>
                <a:cxn ang="0">
                  <a:pos x="732" y="0"/>
                </a:cxn>
              </a:cxnLst>
              <a:rect l="txL" t="txT" r="txR" b="txB"/>
              <a:pathLst>
                <a:path w="732" h="1">
                  <a:moveTo>
                    <a:pt x="0" y="0"/>
                  </a:moveTo>
                  <a:lnTo>
                    <a:pt x="732" y="0"/>
                  </a:lnTo>
                </a:path>
              </a:pathLst>
            </a:custGeom>
            <a:noFill/>
            <a:ln w="76200" cap="flat" cmpd="sng">
              <a:solidFill>
                <a:schemeClr val="tx1">
                  <a:alpha val="100000"/>
                </a:schemeClr>
              </a:solidFill>
              <a:prstDash val="solid"/>
              <a:miter lim="800000"/>
              <a:headEnd type="none" w="med" len="med"/>
              <a:tailEnd type="stealth" w="med" len="med"/>
            </a:ln>
          </p:spPr>
          <p:txBody>
            <a:bodyPr/>
            <a:p>
              <a:endParaRPr lang="zh-CN" altLang="en-US"/>
            </a:p>
          </p:txBody>
        </p:sp>
      </p:grpSp>
      <p:grpSp>
        <p:nvGrpSpPr>
          <p:cNvPr id="23557" name="Group 13"/>
          <p:cNvGrpSpPr/>
          <p:nvPr/>
        </p:nvGrpSpPr>
        <p:grpSpPr>
          <a:xfrm>
            <a:off x="6870700" y="3951288"/>
            <a:ext cx="1609725" cy="1042987"/>
            <a:chOff x="0" y="-369"/>
            <a:chExt cx="1158" cy="726"/>
          </a:xfrm>
        </p:grpSpPr>
        <p:sp>
          <p:nvSpPr>
            <p:cNvPr id="23588" name="Rectangle 14"/>
            <p:cNvSpPr/>
            <p:nvPr/>
          </p:nvSpPr>
          <p:spPr>
            <a:xfrm>
              <a:off x="395" y="-369"/>
              <a:ext cx="576" cy="307"/>
            </a:xfrm>
            <a:prstGeom prst="rect">
              <a:avLst/>
            </a:prstGeom>
            <a:noFill/>
            <a:ln w="9525">
              <a:noFill/>
            </a:ln>
          </p:spPr>
          <p:txBody>
            <a:bodyPr lIns="0" tIns="0" rIns="0" bIns="0">
              <a:spAutoFit/>
            </a:bodyPr>
            <a:p>
              <a:pPr eaLnBrk="1" hangingPunct="1">
                <a:spcBef>
                  <a:spcPct val="20000"/>
                </a:spcBef>
              </a:pPr>
              <a:r>
                <a:rPr lang="zh-CN" altLang="en-US" sz="3200" b="1" dirty="0">
                  <a:latin typeface="宋体" panose="02010600030101010101" pitchFamily="2" charset="-122"/>
                  <a:ea typeface="宋体" panose="02010600030101010101" pitchFamily="2" charset="-122"/>
                </a:rPr>
                <a:t>结果</a:t>
              </a:r>
              <a:endParaRPr lang="zh-CN" altLang="en-US" sz="3200" b="1" dirty="0">
                <a:latin typeface="Times New Roman" panose="02020603050405020304" pitchFamily="18" charset="0"/>
                <a:ea typeface="宋体" panose="02010600030101010101" pitchFamily="2" charset="-122"/>
              </a:endParaRPr>
            </a:p>
          </p:txBody>
        </p:sp>
        <p:sp>
          <p:nvSpPr>
            <p:cNvPr id="23589" name="Freeform 15"/>
            <p:cNvSpPr/>
            <p:nvPr/>
          </p:nvSpPr>
          <p:spPr>
            <a:xfrm>
              <a:off x="0" y="355"/>
              <a:ext cx="1158" cy="2"/>
            </a:xfrm>
            <a:custGeom>
              <a:avLst/>
              <a:gdLst>
                <a:gd name="txL" fmla="*/ 0 w 1158"/>
                <a:gd name="txT" fmla="*/ 0 h 2"/>
                <a:gd name="txR" fmla="*/ 1158 w 1158"/>
                <a:gd name="txB" fmla="*/ 2 h 2"/>
              </a:gdLst>
              <a:ahLst/>
              <a:cxnLst>
                <a:cxn ang="0">
                  <a:pos x="0" y="0"/>
                </a:cxn>
                <a:cxn ang="0">
                  <a:pos x="1158" y="2"/>
                </a:cxn>
              </a:cxnLst>
              <a:rect l="txL" t="txT" r="txR" b="txB"/>
              <a:pathLst>
                <a:path w="1158" h="2">
                  <a:moveTo>
                    <a:pt x="0" y="0"/>
                  </a:moveTo>
                  <a:lnTo>
                    <a:pt x="1158" y="2"/>
                  </a:lnTo>
                </a:path>
              </a:pathLst>
            </a:custGeom>
            <a:noFill/>
            <a:ln w="76200" cap="flat" cmpd="sng">
              <a:solidFill>
                <a:schemeClr val="tx1">
                  <a:alpha val="100000"/>
                </a:schemeClr>
              </a:solidFill>
              <a:prstDash val="solid"/>
              <a:miter lim="800000"/>
              <a:headEnd type="none" w="med" len="med"/>
              <a:tailEnd type="stealth" w="med" len="med"/>
            </a:ln>
          </p:spPr>
          <p:txBody>
            <a:bodyPr/>
            <a:p>
              <a:endParaRPr lang="zh-CN" altLang="en-US"/>
            </a:p>
          </p:txBody>
        </p:sp>
      </p:grpSp>
      <p:grpSp>
        <p:nvGrpSpPr>
          <p:cNvPr id="23558" name="Group 16"/>
          <p:cNvGrpSpPr/>
          <p:nvPr/>
        </p:nvGrpSpPr>
        <p:grpSpPr>
          <a:xfrm>
            <a:off x="2297113" y="4551363"/>
            <a:ext cx="1449387" cy="1033462"/>
            <a:chOff x="0" y="0"/>
            <a:chExt cx="1073" cy="720"/>
          </a:xfrm>
        </p:grpSpPr>
        <p:sp>
          <p:nvSpPr>
            <p:cNvPr id="23586" name="Rectangle 17"/>
            <p:cNvSpPr/>
            <p:nvPr/>
          </p:nvSpPr>
          <p:spPr>
            <a:xfrm>
              <a:off x="0" y="0"/>
              <a:ext cx="1073" cy="720"/>
            </a:xfrm>
            <a:prstGeom prst="rect">
              <a:avLst/>
            </a:prstGeom>
            <a:solidFill>
              <a:srgbClr val="0099FF"/>
            </a:solidFill>
            <a:ln w="38100" cap="flat" cmpd="sng">
              <a:solidFill>
                <a:srgbClr val="0000FF"/>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23587" name="Text Box 18"/>
            <p:cNvSpPr txBox="1"/>
            <p:nvPr/>
          </p:nvSpPr>
          <p:spPr>
            <a:xfrm>
              <a:off x="190" y="158"/>
              <a:ext cx="692" cy="327"/>
            </a:xfrm>
            <a:prstGeom prst="rect">
              <a:avLst/>
            </a:prstGeom>
            <a:solidFill>
              <a:srgbClr val="0099FF"/>
            </a:solidFill>
            <a:ln w="9525">
              <a:noFill/>
            </a:ln>
          </p:spPr>
          <p:txBody>
            <a:bodyPr>
              <a:spAutoFit/>
            </a:bodyPr>
            <a:p>
              <a:pPr eaLnBrk="1" hangingPunct="1">
                <a:spcBef>
                  <a:spcPct val="20000"/>
                </a:spcBef>
              </a:pPr>
              <a:r>
                <a:rPr lang="zh-CN" altLang="en-US" sz="2800" b="1" dirty="0">
                  <a:latin typeface="宋体" panose="02010600030101010101" pitchFamily="2" charset="-122"/>
                  <a:ea typeface="宋体" panose="02010600030101010101" pitchFamily="2" charset="-122"/>
                </a:rPr>
                <a:t>翻译</a:t>
              </a:r>
              <a:endParaRPr lang="zh-CN" altLang="en-US" sz="2800" b="1" dirty="0">
                <a:latin typeface="宋体" panose="02010600030101010101" pitchFamily="2" charset="-122"/>
                <a:ea typeface="宋体" panose="02010600030101010101" pitchFamily="2" charset="-122"/>
              </a:endParaRPr>
            </a:p>
          </p:txBody>
        </p:sp>
      </p:grpSp>
      <p:grpSp>
        <p:nvGrpSpPr>
          <p:cNvPr id="23559" name="Group 19"/>
          <p:cNvGrpSpPr/>
          <p:nvPr/>
        </p:nvGrpSpPr>
        <p:grpSpPr>
          <a:xfrm>
            <a:off x="5178425" y="4484688"/>
            <a:ext cx="1465263" cy="1103312"/>
            <a:chOff x="0" y="0"/>
            <a:chExt cx="1054" cy="768"/>
          </a:xfrm>
        </p:grpSpPr>
        <p:sp>
          <p:nvSpPr>
            <p:cNvPr id="23584" name="Rectangle 20"/>
            <p:cNvSpPr/>
            <p:nvPr/>
          </p:nvSpPr>
          <p:spPr>
            <a:xfrm>
              <a:off x="0" y="0"/>
              <a:ext cx="1054" cy="768"/>
            </a:xfrm>
            <a:prstGeom prst="rect">
              <a:avLst/>
            </a:prstGeom>
            <a:solidFill>
              <a:srgbClr val="FFFF99"/>
            </a:solidFill>
            <a:ln w="38100" cap="flat" cmpd="sng">
              <a:solidFill>
                <a:srgbClr val="0000FF"/>
              </a:solidFill>
              <a:prstDash val="solid"/>
              <a:miter/>
              <a:headEnd type="none" w="med" len="med"/>
              <a:tailEnd type="none" w="med" len="med"/>
            </a:ln>
          </p:spPr>
          <p:txBody>
            <a:bodyPr/>
            <a:p>
              <a:pPr algn="r" eaLnBrk="1" hangingPunct="1"/>
              <a:endParaRPr lang="zh-CN" altLang="en-US" sz="2400" dirty="0">
                <a:latin typeface="Times New Roman" panose="02020603050405020304" pitchFamily="18" charset="0"/>
                <a:ea typeface="宋体" panose="02010600030101010101" pitchFamily="2" charset="-122"/>
              </a:endParaRPr>
            </a:p>
          </p:txBody>
        </p:sp>
        <p:sp>
          <p:nvSpPr>
            <p:cNvPr id="23585" name="Text Box 21"/>
            <p:cNvSpPr txBox="1"/>
            <p:nvPr/>
          </p:nvSpPr>
          <p:spPr>
            <a:xfrm>
              <a:off x="172" y="238"/>
              <a:ext cx="566" cy="327"/>
            </a:xfrm>
            <a:prstGeom prst="rect">
              <a:avLst/>
            </a:prstGeom>
            <a:solidFill>
              <a:srgbClr val="FFFF99"/>
            </a:solidFill>
            <a:ln w="9525">
              <a:noFill/>
            </a:ln>
          </p:spPr>
          <p:txBody>
            <a:bodyPr wrap="none">
              <a:spAutoFit/>
            </a:bodyPr>
            <a:p>
              <a:pPr eaLnBrk="1" hangingPunct="1">
                <a:spcBef>
                  <a:spcPct val="20000"/>
                </a:spcBef>
              </a:pPr>
              <a:r>
                <a:rPr lang="zh-CN" altLang="en-US" sz="2800" b="1" dirty="0">
                  <a:solidFill>
                    <a:srgbClr val="0000FF"/>
                  </a:solidFill>
                  <a:latin typeface="宋体" panose="02010600030101010101" pitchFamily="2" charset="-122"/>
                  <a:ea typeface="宋体" panose="02010600030101010101" pitchFamily="2" charset="-122"/>
                </a:rPr>
                <a:t>运行</a:t>
              </a:r>
              <a:endParaRPr lang="zh-CN" altLang="en-US" sz="2800" b="1" dirty="0">
                <a:solidFill>
                  <a:srgbClr val="0000FF"/>
                </a:solidFill>
                <a:latin typeface="宋体" panose="02010600030101010101" pitchFamily="2" charset="-122"/>
                <a:ea typeface="宋体" panose="02010600030101010101" pitchFamily="2" charset="-122"/>
              </a:endParaRPr>
            </a:p>
          </p:txBody>
        </p:sp>
      </p:grpSp>
      <p:sp>
        <p:nvSpPr>
          <p:cNvPr id="17430" name="Rectangle 22"/>
          <p:cNvSpPr>
            <a:spLocks noChangeArrowheads="1"/>
          </p:cNvSpPr>
          <p:nvPr/>
        </p:nvSpPr>
        <p:spPr bwMode="auto">
          <a:xfrm>
            <a:off x="7696200" y="152400"/>
            <a:ext cx="1143000" cy="838200"/>
          </a:xfrm>
          <a:prstGeom prst="rect">
            <a:avLst/>
          </a:prstGeom>
          <a:noFill/>
          <a:ln>
            <a:noFill/>
          </a:ln>
        </p:spPr>
        <p:txBody>
          <a:bodyPr lIns="92075" tIns="46038" rIns="92075" bIns="46038" anchor="ctr"/>
          <a:lstStyle>
            <a:lvl1pPr>
              <a:spcBef>
                <a:spcPct val="20000"/>
              </a:spcBef>
              <a:buClr>
                <a:srgbClr val="008080"/>
              </a:buClr>
              <a:buChar char="•"/>
              <a:defRPr sz="2800">
                <a:solidFill>
                  <a:schemeClr val="tx1"/>
                </a:solidFill>
                <a:latin typeface="Verdana" panose="020B0604030504040204" pitchFamily="34" charset="0"/>
              </a:defRPr>
            </a:lvl1pPr>
            <a:lvl2pPr marL="742950" indent="-285750">
              <a:spcBef>
                <a:spcPct val="20000"/>
              </a:spcBef>
              <a:buClr>
                <a:srgbClr val="008080"/>
              </a:buClr>
              <a:buChar char="—"/>
              <a:defRPr sz="2400">
                <a:solidFill>
                  <a:schemeClr val="tx1"/>
                </a:solidFill>
                <a:latin typeface="Verdana" panose="020B0604030504040204" pitchFamily="34" charset="0"/>
              </a:defRPr>
            </a:lvl2pPr>
            <a:lvl3pPr marL="1143000" indent="-228600">
              <a:spcBef>
                <a:spcPct val="20000"/>
              </a:spcBef>
              <a:buClr>
                <a:srgbClr val="008080"/>
              </a:buClr>
              <a:buChar char="–"/>
              <a:defRPr sz="2000">
                <a:solidFill>
                  <a:schemeClr val="tx1"/>
                </a:solidFill>
                <a:latin typeface="Verdana" panose="020B0604030504040204" pitchFamily="34" charset="0"/>
              </a:defRPr>
            </a:lvl3pPr>
            <a:lvl4pPr marL="1600200" indent="-228600">
              <a:spcBef>
                <a:spcPct val="20000"/>
              </a:spcBef>
              <a:buClr>
                <a:srgbClr val="008080"/>
              </a:buClr>
              <a:buChar char="+"/>
              <a:defRPr sz="2000">
                <a:solidFill>
                  <a:schemeClr val="tx1"/>
                </a:solidFill>
                <a:latin typeface="Verdana" panose="020B0604030504040204" pitchFamily="34" charset="0"/>
              </a:defRPr>
            </a:lvl4pPr>
            <a:lvl5pPr marL="2057400" indent="-228600">
              <a:spcBef>
                <a:spcPct val="20000"/>
              </a:spcBef>
              <a:buClr>
                <a:srgbClr val="008080"/>
              </a:buClr>
              <a:buChar char="o"/>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sz="2000">
                <a:solidFill>
                  <a:schemeClr val="tx1"/>
                </a:solidFill>
                <a:latin typeface="Verdana" panose="020B060403050404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1.1</a:t>
            </a:r>
            <a:endParaRPr kumimoji="0" lang="en-US" altLang="zh-CN" sz="4400" b="1" i="0" u="none" strike="noStrike" kern="1200" cap="none" spc="0" normalizeH="0" baseline="0" noProof="0">
              <a:ln>
                <a:noFill/>
              </a:ln>
              <a:solidFill>
                <a:schemeClr val="tx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23561" name="Text Box 23"/>
          <p:cNvSpPr txBox="1"/>
          <p:nvPr/>
        </p:nvSpPr>
        <p:spPr>
          <a:xfrm>
            <a:off x="712788" y="1677988"/>
            <a:ext cx="1349375" cy="641350"/>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i=0</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2" name="Text Box 23"/>
          <p:cNvSpPr txBox="1"/>
          <p:nvPr/>
        </p:nvSpPr>
        <p:spPr>
          <a:xfrm>
            <a:off x="712788" y="2187575"/>
            <a:ext cx="1349375" cy="647700"/>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i=i+1</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3" name="Text Box 23"/>
          <p:cNvSpPr txBox="1"/>
          <p:nvPr/>
        </p:nvSpPr>
        <p:spPr>
          <a:xfrm>
            <a:off x="2855913" y="1624013"/>
            <a:ext cx="3390900" cy="646112"/>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Move R0,0</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4" name="Text Box 23"/>
          <p:cNvSpPr txBox="1"/>
          <p:nvPr/>
        </p:nvSpPr>
        <p:spPr>
          <a:xfrm>
            <a:off x="2943225" y="2132013"/>
            <a:ext cx="3390900" cy="646112"/>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Add  R0,1</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5" name="Text Box 23"/>
          <p:cNvSpPr txBox="1"/>
          <p:nvPr/>
        </p:nvSpPr>
        <p:spPr>
          <a:xfrm>
            <a:off x="5413375" y="1541463"/>
            <a:ext cx="3390900" cy="646112"/>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000  000  000</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6" name="Text Box 23"/>
          <p:cNvSpPr txBox="1"/>
          <p:nvPr/>
        </p:nvSpPr>
        <p:spPr>
          <a:xfrm>
            <a:off x="5413375" y="2143125"/>
            <a:ext cx="3390900" cy="646113"/>
          </a:xfrm>
          <a:prstGeom prst="rect">
            <a:avLst/>
          </a:prstGeom>
          <a:noFill/>
          <a:ln w="9525">
            <a:noFill/>
          </a:ln>
        </p:spPr>
        <p:txBody>
          <a:bodyPr>
            <a:spAutoFit/>
          </a:bodyPr>
          <a:p>
            <a:pPr eaLnBrk="1" hangingPunct="1">
              <a:spcBef>
                <a:spcPct val="20000"/>
              </a:spcBef>
            </a:pPr>
            <a:r>
              <a:rPr lang="en-US" altLang="zh-CN" sz="3600" b="1" dirty="0">
                <a:solidFill>
                  <a:srgbClr val="7030A0"/>
                </a:solidFill>
                <a:latin typeface="Times New Roman" panose="02020603050405020304" pitchFamily="18" charset="0"/>
                <a:ea typeface="宋体" panose="02010600030101010101" pitchFamily="2" charset="-122"/>
              </a:rPr>
              <a:t>001  000  001</a:t>
            </a:r>
            <a:endParaRPr lang="zh-CN" altLang="en-US" sz="3600" b="1" dirty="0">
              <a:solidFill>
                <a:srgbClr val="7030A0"/>
              </a:solidFill>
              <a:latin typeface="Times New Roman" panose="02020603050405020304" pitchFamily="18" charset="0"/>
              <a:ea typeface="宋体" panose="02010600030101010101" pitchFamily="2" charset="-122"/>
            </a:endParaRPr>
          </a:p>
        </p:txBody>
      </p:sp>
      <p:sp>
        <p:nvSpPr>
          <p:cNvPr id="23567" name="任意多边形 1"/>
          <p:cNvSpPr/>
          <p:nvPr/>
        </p:nvSpPr>
        <p:spPr>
          <a:xfrm>
            <a:off x="950913" y="1349375"/>
            <a:ext cx="3224212" cy="419100"/>
          </a:xfrm>
          <a:custGeom>
            <a:avLst/>
            <a:gdLst/>
            <a:ahLst/>
            <a:cxnLst>
              <a:cxn ang="0">
                <a:pos x="0" y="412711"/>
              </a:cxn>
              <a:cxn ang="0">
                <a:pos x="333507" y="117012"/>
              </a:cxn>
              <a:cxn ang="0">
                <a:pos x="1687153" y="10562"/>
              </a:cxn>
              <a:cxn ang="0">
                <a:pos x="2677865" y="353573"/>
              </a:cxn>
              <a:cxn ang="0">
                <a:pos x="2677865" y="353573"/>
              </a:cxn>
            </a:cxnLst>
            <a:pathLst>
              <a:path w="3284621" h="419816">
                <a:moveTo>
                  <a:pt x="0" y="419816"/>
                </a:moveTo>
                <a:cubicBezTo>
                  <a:pt x="32084" y="303511"/>
                  <a:pt x="64169" y="187206"/>
                  <a:pt x="409074" y="119027"/>
                </a:cubicBezTo>
                <a:cubicBezTo>
                  <a:pt x="753979" y="50848"/>
                  <a:pt x="1590173" y="-29363"/>
                  <a:pt x="2069431" y="10742"/>
                </a:cubicBezTo>
                <a:cubicBezTo>
                  <a:pt x="2548689" y="50847"/>
                  <a:pt x="3284621" y="359658"/>
                  <a:pt x="3284621" y="359658"/>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cxnSp>
        <p:nvCxnSpPr>
          <p:cNvPr id="23568" name="直接箭头连接符 3"/>
          <p:cNvCxnSpPr/>
          <p:nvPr/>
        </p:nvCxnSpPr>
        <p:spPr>
          <a:xfrm>
            <a:off x="4089400" y="1677988"/>
            <a:ext cx="258763" cy="119062"/>
          </a:xfrm>
          <a:prstGeom prst="straightConnector1">
            <a:avLst/>
          </a:prstGeom>
          <a:ln w="9525" cap="flat" cmpd="sng">
            <a:solidFill>
              <a:schemeClr val="tx1"/>
            </a:solidFill>
            <a:prstDash val="solid"/>
            <a:headEnd type="none" w="med" len="med"/>
            <a:tailEnd type="triangle" w="med" len="med"/>
          </a:ln>
        </p:spPr>
      </p:cxnSp>
      <p:sp>
        <p:nvSpPr>
          <p:cNvPr id="23569" name="任意多边形 5"/>
          <p:cNvSpPr/>
          <p:nvPr/>
        </p:nvSpPr>
        <p:spPr>
          <a:xfrm>
            <a:off x="4427538" y="1398588"/>
            <a:ext cx="2232025" cy="293687"/>
          </a:xfrm>
          <a:custGeom>
            <a:avLst/>
            <a:gdLst/>
            <a:ahLst/>
            <a:cxnLst>
              <a:cxn ang="0">
                <a:pos x="0" y="282836"/>
              </a:cxn>
              <a:cxn ang="0">
                <a:pos x="364720" y="70910"/>
              </a:cxn>
              <a:cxn ang="0">
                <a:pos x="1367704" y="5138"/>
              </a:cxn>
              <a:cxn ang="0">
                <a:pos x="2226318" y="187834"/>
              </a:cxn>
            </a:cxnLst>
            <a:pathLst>
              <a:path w="2232660" h="294918">
                <a:moveTo>
                  <a:pt x="0" y="294918"/>
                </a:moveTo>
                <a:cubicBezTo>
                  <a:pt x="68580" y="208558"/>
                  <a:pt x="137160" y="122198"/>
                  <a:pt x="365760" y="73938"/>
                </a:cubicBezTo>
                <a:cubicBezTo>
                  <a:pt x="594360" y="25678"/>
                  <a:pt x="1060450" y="-14962"/>
                  <a:pt x="1371600" y="5358"/>
                </a:cubicBezTo>
                <a:cubicBezTo>
                  <a:pt x="1682750" y="25678"/>
                  <a:pt x="1957705" y="110768"/>
                  <a:pt x="2232660" y="195858"/>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cxnSp>
        <p:nvCxnSpPr>
          <p:cNvPr id="23570" name="直接箭头连接符 34"/>
          <p:cNvCxnSpPr/>
          <p:nvPr/>
        </p:nvCxnSpPr>
        <p:spPr>
          <a:xfrm>
            <a:off x="6645275" y="1584325"/>
            <a:ext cx="257175" cy="119063"/>
          </a:xfrm>
          <a:prstGeom prst="straightConnector1">
            <a:avLst/>
          </a:prstGeom>
          <a:ln w="9525" cap="flat" cmpd="sng">
            <a:solidFill>
              <a:schemeClr val="tx1"/>
            </a:solidFill>
            <a:prstDash val="solid"/>
            <a:headEnd type="none" w="med" len="med"/>
            <a:tailEnd type="triangle" w="med" len="med"/>
          </a:ln>
        </p:spPr>
      </p:cxnSp>
      <p:sp>
        <p:nvSpPr>
          <p:cNvPr id="23571" name="任意多边形 6"/>
          <p:cNvSpPr/>
          <p:nvPr/>
        </p:nvSpPr>
        <p:spPr>
          <a:xfrm>
            <a:off x="5075238" y="2027238"/>
            <a:ext cx="2370137" cy="204787"/>
          </a:xfrm>
          <a:custGeom>
            <a:avLst/>
            <a:gdLst/>
            <a:ahLst/>
            <a:cxnLst>
              <a:cxn ang="0">
                <a:pos x="0" y="0"/>
              </a:cxn>
              <a:cxn ang="0">
                <a:pos x="846950" y="196406"/>
              </a:cxn>
              <a:cxn ang="0">
                <a:pos x="2098304" y="116388"/>
              </a:cxn>
              <a:cxn ang="0">
                <a:pos x="2372990" y="87290"/>
              </a:cxn>
            </a:cxnLst>
            <a:pathLst>
              <a:path w="2369820" h="205740">
                <a:moveTo>
                  <a:pt x="0" y="0"/>
                </a:moveTo>
                <a:cubicBezTo>
                  <a:pt x="248285" y="92710"/>
                  <a:pt x="496570" y="185420"/>
                  <a:pt x="845820" y="205740"/>
                </a:cubicBezTo>
                <a:lnTo>
                  <a:pt x="2095500" y="121920"/>
                </a:lnTo>
                <a:cubicBezTo>
                  <a:pt x="2349500" y="102870"/>
                  <a:pt x="2359660" y="97155"/>
                  <a:pt x="2369820" y="9144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cxnSp>
        <p:nvCxnSpPr>
          <p:cNvPr id="23572" name="直接箭头连接符 36"/>
          <p:cNvCxnSpPr/>
          <p:nvPr/>
        </p:nvCxnSpPr>
        <p:spPr>
          <a:xfrm flipV="1">
            <a:off x="7440613" y="2078038"/>
            <a:ext cx="155575" cy="34925"/>
          </a:xfrm>
          <a:prstGeom prst="straightConnector1">
            <a:avLst/>
          </a:prstGeom>
          <a:ln w="9525" cap="flat" cmpd="sng">
            <a:solidFill>
              <a:schemeClr val="tx1"/>
            </a:solidFill>
            <a:prstDash val="solid"/>
            <a:headEnd type="none" w="med" len="med"/>
            <a:tailEnd type="triangle" w="med" len="med"/>
          </a:ln>
        </p:spPr>
      </p:cxnSp>
      <p:cxnSp>
        <p:nvCxnSpPr>
          <p:cNvPr id="23573" name="直接箭头连接符 40"/>
          <p:cNvCxnSpPr/>
          <p:nvPr/>
        </p:nvCxnSpPr>
        <p:spPr>
          <a:xfrm flipV="1">
            <a:off x="4764088" y="2178050"/>
            <a:ext cx="158750" cy="53975"/>
          </a:xfrm>
          <a:prstGeom prst="straightConnector1">
            <a:avLst/>
          </a:prstGeom>
          <a:ln w="9525" cap="flat" cmpd="sng">
            <a:solidFill>
              <a:schemeClr val="tx1"/>
            </a:solidFill>
            <a:prstDash val="solid"/>
            <a:headEnd type="none" w="med" len="med"/>
            <a:tailEnd type="triangle" w="med" len="med"/>
          </a:ln>
        </p:spPr>
      </p:cxnSp>
      <p:sp>
        <p:nvSpPr>
          <p:cNvPr id="23574" name="任意多边形 11"/>
          <p:cNvSpPr/>
          <p:nvPr/>
        </p:nvSpPr>
        <p:spPr>
          <a:xfrm>
            <a:off x="1447800" y="1965325"/>
            <a:ext cx="3316288" cy="266700"/>
          </a:xfrm>
          <a:custGeom>
            <a:avLst/>
            <a:gdLst/>
            <a:ahLst/>
            <a:cxnLst>
              <a:cxn ang="0">
                <a:pos x="0" y="0"/>
              </a:cxn>
              <a:cxn ang="0">
                <a:pos x="591494" y="220980"/>
              </a:cxn>
              <a:cxn ang="0">
                <a:pos x="2309100" y="259080"/>
              </a:cxn>
              <a:cxn ang="0">
                <a:pos x="2479724" y="266700"/>
              </a:cxn>
            </a:cxnLst>
            <a:pathLst>
              <a:path w="3405635" h="266700">
                <a:moveTo>
                  <a:pt x="0" y="0"/>
                </a:moveTo>
                <a:cubicBezTo>
                  <a:pt x="138430" y="88900"/>
                  <a:pt x="276860" y="177800"/>
                  <a:pt x="792480" y="220980"/>
                </a:cubicBezTo>
                <a:cubicBezTo>
                  <a:pt x="1308100" y="264160"/>
                  <a:pt x="2672080" y="251460"/>
                  <a:pt x="3093720" y="259080"/>
                </a:cubicBezTo>
                <a:cubicBezTo>
                  <a:pt x="3515360" y="266700"/>
                  <a:pt x="3418840" y="266700"/>
                  <a:pt x="3322320" y="26670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23575" name="任意多边形 13"/>
          <p:cNvSpPr/>
          <p:nvPr/>
        </p:nvSpPr>
        <p:spPr>
          <a:xfrm>
            <a:off x="1066800" y="1600200"/>
            <a:ext cx="1836738" cy="304800"/>
          </a:xfrm>
          <a:custGeom>
            <a:avLst/>
            <a:gdLst/>
            <a:ahLst/>
            <a:cxnLst>
              <a:cxn ang="0">
                <a:pos x="0" y="304620"/>
              </a:cxn>
              <a:cxn ang="0">
                <a:pos x="236630" y="121860"/>
              </a:cxn>
              <a:cxn ang="0">
                <a:pos x="1328180" y="20"/>
              </a:cxn>
              <a:cxn ang="0">
                <a:pos x="1839600" y="114248"/>
              </a:cxn>
            </a:cxnLst>
            <a:pathLst>
              <a:path w="1836420" h="304820">
                <a:moveTo>
                  <a:pt x="0" y="304820"/>
                </a:moveTo>
                <a:cubicBezTo>
                  <a:pt x="7620" y="238780"/>
                  <a:pt x="15240" y="172740"/>
                  <a:pt x="236220" y="121940"/>
                </a:cubicBezTo>
                <a:cubicBezTo>
                  <a:pt x="457200" y="71140"/>
                  <a:pt x="1059180" y="1290"/>
                  <a:pt x="1325880" y="20"/>
                </a:cubicBezTo>
                <a:cubicBezTo>
                  <a:pt x="1592580" y="-1250"/>
                  <a:pt x="1714500" y="56535"/>
                  <a:pt x="1836420" y="11432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cxnSp>
        <p:nvCxnSpPr>
          <p:cNvPr id="23576" name="直接箭头连接符 45"/>
          <p:cNvCxnSpPr/>
          <p:nvPr/>
        </p:nvCxnSpPr>
        <p:spPr>
          <a:xfrm>
            <a:off x="2808288" y="1671638"/>
            <a:ext cx="258762" cy="119062"/>
          </a:xfrm>
          <a:prstGeom prst="straightConnector1">
            <a:avLst/>
          </a:prstGeom>
          <a:ln w="9525" cap="flat" cmpd="sng">
            <a:solidFill>
              <a:schemeClr val="tx1"/>
            </a:solidFill>
            <a:prstDash val="solid"/>
            <a:headEnd type="none" w="med" len="med"/>
            <a:tailEnd type="triangle" w="med" len="med"/>
          </a:ln>
        </p:spPr>
      </p:cxnSp>
      <p:sp>
        <p:nvSpPr>
          <p:cNvPr id="23577" name="任意多边形 14"/>
          <p:cNvSpPr/>
          <p:nvPr/>
        </p:nvSpPr>
        <p:spPr>
          <a:xfrm>
            <a:off x="1493838" y="2651125"/>
            <a:ext cx="1363662" cy="123825"/>
          </a:xfrm>
          <a:custGeom>
            <a:avLst/>
            <a:gdLst/>
            <a:ahLst/>
            <a:cxnLst>
              <a:cxn ang="0">
                <a:pos x="0" y="49589"/>
              </a:cxn>
              <a:cxn ang="0">
                <a:pos x="615780" y="132239"/>
              </a:cxn>
              <a:cxn ang="0">
                <a:pos x="1360803" y="0"/>
              </a:cxn>
            </a:cxnLst>
            <a:pathLst>
              <a:path w="1363980" h="122823">
                <a:moveTo>
                  <a:pt x="0" y="45720"/>
                </a:moveTo>
                <a:cubicBezTo>
                  <a:pt x="194945" y="87630"/>
                  <a:pt x="389890" y="129540"/>
                  <a:pt x="617220" y="121920"/>
                </a:cubicBezTo>
                <a:cubicBezTo>
                  <a:pt x="844550" y="114300"/>
                  <a:pt x="1104265" y="57150"/>
                  <a:pt x="1363980" y="0"/>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cxnSp>
        <p:nvCxnSpPr>
          <p:cNvPr id="23578" name="直接箭头连接符 47"/>
          <p:cNvCxnSpPr/>
          <p:nvPr/>
        </p:nvCxnSpPr>
        <p:spPr>
          <a:xfrm flipV="1">
            <a:off x="2863850" y="2611438"/>
            <a:ext cx="180975" cy="39687"/>
          </a:xfrm>
          <a:prstGeom prst="straightConnector1">
            <a:avLst/>
          </a:prstGeom>
          <a:ln w="9525" cap="flat" cmpd="sng">
            <a:solidFill>
              <a:schemeClr val="tx1"/>
            </a:solidFill>
            <a:prstDash val="solid"/>
            <a:headEnd type="none" w="med" len="med"/>
            <a:tailEnd type="triangle" w="med" len="med"/>
          </a:ln>
        </p:spPr>
      </p:cxnSp>
      <p:sp>
        <p:nvSpPr>
          <p:cNvPr id="23579" name="文本框 41"/>
          <p:cNvSpPr txBox="1"/>
          <p:nvPr/>
        </p:nvSpPr>
        <p:spPr>
          <a:xfrm>
            <a:off x="3973513" y="2635250"/>
            <a:ext cx="4572000" cy="369888"/>
          </a:xfrm>
          <a:prstGeom prst="rect">
            <a:avLst/>
          </a:prstGeom>
          <a:noFill/>
          <a:ln w="9525">
            <a:noFill/>
          </a:ln>
        </p:spPr>
        <p:txBody>
          <a:bodyPr>
            <a:spAutoFit/>
          </a:bodyPr>
          <a:p>
            <a:pPr eaLnBrk="1" hangingPunct="1">
              <a:spcBef>
                <a:spcPct val="50000"/>
              </a:spcBef>
            </a:pPr>
            <a:r>
              <a:rPr lang="zh-CN" altLang="en-US" b="1" dirty="0">
                <a:latin typeface="Times New Roman" panose="02020603050405020304" pitchFamily="18" charset="0"/>
                <a:ea typeface="宋体" panose="02010600030101010101" pitchFamily="2" charset="-122"/>
              </a:rPr>
              <a:t>汇编语言（汇编程序翻译）</a:t>
            </a:r>
            <a:endParaRPr lang="zh-CN" altLang="en-US" b="1" dirty="0">
              <a:latin typeface="Times New Roman" panose="02020603050405020304" pitchFamily="18" charset="0"/>
              <a:ea typeface="宋体" panose="02010600030101010101" pitchFamily="2" charset="-122"/>
            </a:endParaRPr>
          </a:p>
        </p:txBody>
      </p:sp>
      <p:sp>
        <p:nvSpPr>
          <p:cNvPr id="23580" name="文本框 43"/>
          <p:cNvSpPr txBox="1"/>
          <p:nvPr/>
        </p:nvSpPr>
        <p:spPr>
          <a:xfrm>
            <a:off x="5614988" y="995363"/>
            <a:ext cx="4606925" cy="368300"/>
          </a:xfrm>
          <a:prstGeom prst="rect">
            <a:avLst/>
          </a:prstGeom>
          <a:noFill/>
          <a:ln w="9525">
            <a:noFill/>
          </a:ln>
        </p:spPr>
        <p:txBody>
          <a:bodyPr>
            <a:spAutoFit/>
          </a:bodyPr>
          <a:p>
            <a:pPr eaLnBrk="1" hangingPunct="1">
              <a:spcBef>
                <a:spcPct val="50000"/>
              </a:spcBef>
            </a:pPr>
            <a:r>
              <a:rPr lang="zh-CN" altLang="en-US" b="1" dirty="0">
                <a:latin typeface="Times New Roman" panose="02020603050405020304" pitchFamily="18" charset="0"/>
                <a:ea typeface="宋体" panose="02010600030101010101" pitchFamily="2" charset="-122"/>
              </a:rPr>
              <a:t>机器语言（计算机直接识别执行）</a:t>
            </a:r>
            <a:endParaRPr lang="zh-CN" altLang="en-US" b="1" dirty="0">
              <a:latin typeface="Times New Roman" panose="02020603050405020304" pitchFamily="18" charset="0"/>
              <a:ea typeface="宋体" panose="02010600030101010101" pitchFamily="2" charset="-122"/>
            </a:endParaRPr>
          </a:p>
        </p:txBody>
      </p:sp>
      <p:sp>
        <p:nvSpPr>
          <p:cNvPr id="23581" name="文本框 45"/>
          <p:cNvSpPr txBox="1"/>
          <p:nvPr/>
        </p:nvSpPr>
        <p:spPr>
          <a:xfrm>
            <a:off x="850900" y="933450"/>
            <a:ext cx="2895600" cy="369888"/>
          </a:xfrm>
          <a:prstGeom prst="rect">
            <a:avLst/>
          </a:prstGeom>
          <a:noFill/>
          <a:ln w="9525">
            <a:noFill/>
          </a:ln>
        </p:spPr>
        <p:txBody>
          <a:bodyPr>
            <a:spAutoFit/>
          </a:bodyPr>
          <a:p>
            <a:pPr eaLnBrk="1" hangingPunct="1"/>
            <a:r>
              <a:rPr lang="zh-CN" altLang="en-US" b="1" dirty="0">
                <a:latin typeface="Times New Roman" panose="02020603050405020304" pitchFamily="18" charset="0"/>
                <a:ea typeface="宋体" panose="02010600030101010101" pitchFamily="2" charset="-122"/>
              </a:rPr>
              <a:t>高级语言</a:t>
            </a:r>
            <a:r>
              <a:rPr lang="zh-CN" altLang="en-US" sz="1600" b="1" dirty="0">
                <a:latin typeface="Tw Cen MT" pitchFamily="34" charset="0"/>
                <a:ea typeface="华文仿宋" panose="02010600040101010101" pitchFamily="2" charset="-122"/>
              </a:rPr>
              <a:t>（</a:t>
            </a:r>
            <a:r>
              <a:rPr lang="zh-CN" altLang="en-US" sz="1600" b="1" dirty="0">
                <a:latin typeface="Times New Roman" panose="02020603050405020304" pitchFamily="18" charset="0"/>
                <a:ea typeface="宋体" panose="02010600030101010101" pitchFamily="2" charset="-122"/>
              </a:rPr>
              <a:t>编译程序编译）</a:t>
            </a:r>
            <a:endParaRPr lang="zh-CN" altLang="en-US" sz="1600" b="1" dirty="0">
              <a:latin typeface="Tw Cen MT" pitchFamily="34" charset="0"/>
              <a:ea typeface="华文仿宋" panose="02010600040101010101" pitchFamily="2" charset="-122"/>
            </a:endParaRPr>
          </a:p>
        </p:txBody>
      </p:sp>
      <p:sp>
        <p:nvSpPr>
          <p:cNvPr id="23582" name="文本框 46"/>
          <p:cNvSpPr txBox="1"/>
          <p:nvPr/>
        </p:nvSpPr>
        <p:spPr>
          <a:xfrm>
            <a:off x="298450" y="3306763"/>
            <a:ext cx="5130800" cy="369887"/>
          </a:xfrm>
          <a:prstGeom prst="rect">
            <a:avLst/>
          </a:prstGeom>
          <a:noFill/>
          <a:ln w="9525">
            <a:noFill/>
          </a:ln>
        </p:spPr>
        <p:txBody>
          <a:bodyPr>
            <a:spAutoFit/>
          </a:bodyPr>
          <a:p>
            <a:pPr eaLnBrk="1" hangingPunct="1">
              <a:spcBef>
                <a:spcPct val="50000"/>
              </a:spcBef>
            </a:pPr>
            <a:r>
              <a:rPr lang="zh-CN" altLang="en-US" b="1" dirty="0">
                <a:latin typeface="Times New Roman" panose="02020603050405020304" pitchFamily="18" charset="0"/>
                <a:ea typeface="宋体" panose="02010600030101010101" pitchFamily="2" charset="-122"/>
              </a:rPr>
              <a:t>解释程序（解释器解释）</a:t>
            </a:r>
            <a:endParaRPr lang="zh-CN" altLang="en-US" b="1" dirty="0">
              <a:latin typeface="Times New Roman" panose="02020603050405020304" pitchFamily="18" charset="0"/>
              <a:ea typeface="宋体" panose="02010600030101010101" pitchFamily="2" charset="-122"/>
            </a:endParaRPr>
          </a:p>
        </p:txBody>
      </p:sp>
      <p:cxnSp>
        <p:nvCxnSpPr>
          <p:cNvPr id="4" name="连接符: 肘形 3"/>
          <p:cNvCxnSpPr/>
          <p:nvPr/>
        </p:nvCxnSpPr>
        <p:spPr>
          <a:xfrm>
            <a:off x="1068388" y="2676525"/>
            <a:ext cx="6042025" cy="85725"/>
          </a:xfrm>
          <a:prstGeom prst="bentConnector4">
            <a:avLst>
              <a:gd name="adj1" fmla="val -530"/>
              <a:gd name="adj2" fmla="val 67039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4938" y="398463"/>
            <a:ext cx="9121775" cy="6478588"/>
          </a:xfrm>
          <a:prstGeom prst="rect">
            <a:avLst/>
          </a:prstGeom>
          <a:noFill/>
        </p:spPr>
        <p:txBody>
          <a:bodyPr>
            <a:spAutoFit/>
          </a:bodyPr>
          <a:lstStyle/>
          <a:p>
            <a:pPr marR="0" algn="ctr" defTabSz="457200" eaLnBrk="1" fontAlgn="auto" hangingPunct="1">
              <a:spcBef>
                <a:spcPct val="50000"/>
              </a:spcBef>
              <a:spcAft>
                <a:spcPts val="0"/>
              </a:spcAft>
              <a:buClrTx/>
              <a:buSzTx/>
              <a:buFontTx/>
              <a:buNone/>
              <a:defRPr/>
            </a:pPr>
            <a:r>
              <a:rPr kumimoji="0" lang="zh-CN" altLang="en-US" sz="2400" b="1" kern="1200" cap="none" spc="0" normalizeH="0" baseline="0" noProof="0" dirty="0">
                <a:solidFill>
                  <a:srgbClr val="FF0000"/>
                </a:solidFill>
                <a:latin typeface="-apple-system"/>
                <a:ea typeface="+mn-ea"/>
                <a:cs typeface="+mn-cs"/>
              </a:rPr>
              <a:t>高级语言和汇编语言都必须转化成机器语言才可以被计算机执行。</a:t>
            </a:r>
            <a:endParaRPr kumimoji="0" lang="en-US" altLang="zh-CN" sz="2400" b="1" kern="1200" cap="none" spc="0" normalizeH="0" baseline="0" noProof="0" dirty="0">
              <a:latin typeface="+mn-lt"/>
              <a:ea typeface="+mn-ea"/>
              <a:cs typeface="+mn-cs"/>
            </a:endParaRPr>
          </a:p>
          <a:p>
            <a:pPr marL="285750" marR="0" indent="-285750" defTabSz="457200" eaLnBrk="1" fontAlgn="auto" hangingPunct="1">
              <a:spcBef>
                <a:spcPct val="50000"/>
              </a:spcBef>
              <a:spcAft>
                <a:spcPts val="0"/>
              </a:spcAft>
              <a:buClrTx/>
              <a:buSzTx/>
              <a:buFont typeface="Wingdings" panose="05000000000000000000" pitchFamily="2" charset="2"/>
              <a:buChar char="l"/>
              <a:defRPr/>
            </a:pPr>
            <a:endParaRPr kumimoji="0" lang="en-US" altLang="zh-CN" b="1" kern="1200" cap="none" spc="0" normalizeH="0" baseline="0" noProof="0" dirty="0">
              <a:latin typeface="Times New Roman" panose="02020603050405020304" pitchFamily="18" charset="0"/>
              <a:ea typeface="宋体" panose="02010600030101010101" pitchFamily="2" charset="-122"/>
              <a:cs typeface="+mn-cs"/>
            </a:endParaRPr>
          </a:p>
          <a:p>
            <a:pPr marL="285750" marR="0" indent="-285750" defTabSz="457200" eaLnBrk="1" fontAlgn="auto" hangingPunct="1">
              <a:spcBef>
                <a:spcPct val="50000"/>
              </a:spcBef>
              <a:spcAft>
                <a:spcPts val="0"/>
              </a:spcAft>
              <a:buClrTx/>
              <a:buSzTx/>
              <a:buFont typeface="Wingdings" panose="05000000000000000000" pitchFamily="2" charset="2"/>
              <a:buChar char="l"/>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翻译程序：将高级语言源程序翻译成机器语言程序的软件</a:t>
            </a:r>
            <a:endParaRPr kumimoji="0"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L="742950" marR="0" lvl="2" indent="-285750" algn="l" defTabSz="457200" rtl="0" eaLnBrk="1" fontAlgn="auto" latinLnBrk="0" hangingPunct="1">
              <a:lnSpc>
                <a:spcPct val="100000"/>
              </a:lnSpc>
              <a:spcBef>
                <a:spcPct val="50000"/>
              </a:spcBef>
              <a:spcAft>
                <a:spcPts val="0"/>
              </a:spcAft>
              <a:buClrTx/>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解释程序：翻译一句执行一句，边翻译边执行，无目标程序。</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742950" marR="0" lvl="2" indent="-285750" algn="l" defTabSz="457200" rtl="0" eaLnBrk="1" fontAlgn="auto" latinLnBrk="0" hangingPunct="1">
              <a:lnSpc>
                <a:spcPct val="100000"/>
              </a:lnSpc>
              <a:spcBef>
                <a:spcPct val="50000"/>
              </a:spcBef>
              <a:spcAft>
                <a:spcPts val="0"/>
              </a:spcAft>
              <a:buClrTx/>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编译程序：一次全部翻译成目标程序，只执行目标程序。</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200150" marR="0" lvl="3" indent="-285750" algn="l" defTabSz="457200" rtl="0" eaLnBrk="1" fontAlgn="auto" latinLnBrk="0" hangingPunct="1">
              <a:lnSpc>
                <a:spcPct val="100000"/>
              </a:lnSpc>
              <a:spcBef>
                <a:spcPct val="50000"/>
              </a:spcBef>
              <a:spcAft>
                <a:spcPts val="0"/>
              </a:spcAft>
              <a:buClrTx/>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编译：由高级语言转化为汇编语言的过程称为编译</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R="0" defTabSz="457200" eaLnBrk="1" fontAlgn="auto" hangingPunct="1">
              <a:spcBef>
                <a:spcPct val="50000"/>
              </a:spcBef>
              <a:spcAft>
                <a:spcPts val="0"/>
              </a:spcAft>
              <a:buClrTx/>
              <a:buSzTx/>
              <a:buFontTx/>
              <a:buNone/>
              <a:defRPr/>
            </a:pPr>
            <a:endParaRPr kumimoji="0"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L="285750" marR="0" indent="-285750" defTabSz="457200" eaLnBrk="1" fontAlgn="auto" hangingPunct="1">
              <a:spcBef>
                <a:spcPct val="50000"/>
              </a:spcBef>
              <a:spcAft>
                <a:spcPts val="0"/>
              </a:spcAft>
              <a:buClrTx/>
              <a:buSzTx/>
              <a:buFont typeface="Wingdings" panose="05000000000000000000" pitchFamily="2" charset="2"/>
              <a:buChar char="l"/>
              <a:defRPr/>
            </a:pPr>
            <a:r>
              <a:rPr kumimoji="0" lang="zh-CN" altLang="en-US" sz="2000" b="1" kern="1200" cap="none" spc="0" normalizeH="0" baseline="0" noProof="0" dirty="0">
                <a:latin typeface="Times New Roman" panose="02020603050405020304" pitchFamily="18" charset="0"/>
                <a:ea typeface="宋体" panose="02010600030101010101" pitchFamily="2" charset="-122"/>
                <a:cs typeface="+mn-cs"/>
              </a:rPr>
              <a:t>汇编程序：具有把汇编语言编写的程序转换成等价的机器语言程序的功能的程序。</a:t>
            </a:r>
            <a:endParaRPr kumimoji="0"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L="742950" marR="0" lvl="1" indent="-285750" algn="l" defTabSz="457200" rtl="0" eaLnBrk="1" fontAlgn="auto" latinLnBrk="0" hangingPunct="1">
              <a:lnSpc>
                <a:spcPct val="100000"/>
              </a:lnSpc>
              <a:spcBef>
                <a:spcPct val="50000"/>
              </a:spcBef>
              <a:spcAft>
                <a:spcPts val="0"/>
              </a:spcAft>
              <a:buClrTx/>
              <a:buSzTx/>
              <a:buFont typeface="Wingdings" panose="05000000000000000000" pitchFamily="2" charset="2"/>
              <a:buChar char="l"/>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汇编：汇编语言源程序翻译成机器语言程序的过程为汇编。</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85750" marR="0" indent="-285750" defTabSz="457200" eaLnBrk="1" fontAlgn="auto" hangingPunct="1">
              <a:spcBef>
                <a:spcPct val="50000"/>
              </a:spcBef>
              <a:spcAft>
                <a:spcPts val="0"/>
              </a:spcAft>
              <a:buClrTx/>
              <a:buSzTx/>
              <a:buFont typeface="Wingdings" panose="05000000000000000000" pitchFamily="2" charset="2"/>
              <a:buChar char="l"/>
              <a:defRPr/>
            </a:pPr>
            <a:endParaRPr kumimoji="0"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R="0" defTabSz="457200" eaLnBrk="1" fontAlgn="auto" hangingPunct="1">
              <a:spcBef>
                <a:spcPct val="50000"/>
              </a:spcBef>
              <a:spcAft>
                <a:spcPts val="0"/>
              </a:spcAft>
              <a:buClrTx/>
              <a:buSzTx/>
              <a:buFontTx/>
              <a:buNone/>
              <a:defRPr/>
            </a:pPr>
            <a:r>
              <a:rPr kumimoji="0" lang="zh-CN" altLang="en-US"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编译：源语言是</a:t>
            </a:r>
            <a:r>
              <a:rPr kumimoji="0" lang="en-US" altLang="zh-CN"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C</a:t>
            </a:r>
            <a:r>
              <a:rPr kumimoji="0" lang="zh-CN" altLang="en-US"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a:t>
            </a:r>
            <a:r>
              <a:rPr kumimoji="0" lang="en-US" altLang="zh-CN"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C++</a:t>
            </a:r>
            <a:r>
              <a:rPr kumimoji="0" lang="zh-CN" altLang="en-US"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a:t>
            </a:r>
            <a:r>
              <a:rPr kumimoji="0" lang="en-US" altLang="zh-CN"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JAVA</a:t>
            </a:r>
            <a:r>
              <a:rPr kumimoji="0" lang="zh-CN" altLang="en-US"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rPr>
              <a:t>等高级语言，目标语言是汇编语言或者机器语言之类的低级语言</a:t>
            </a:r>
            <a:endParaRPr kumimoji="0" lang="en-US" altLang="zh-CN" sz="2000" b="1" kern="1200" cap="none" spc="0" normalizeH="0" baseline="0" noProof="0" dirty="0">
              <a:solidFill>
                <a:srgbClr val="0070C0"/>
              </a:solidFill>
              <a:latin typeface="Times New Roman" panose="02020603050405020304" pitchFamily="18" charset="0"/>
              <a:ea typeface="宋体" panose="02010600030101010101" pitchFamily="2" charset="-122"/>
              <a:cs typeface="+mn-cs"/>
            </a:endParaRPr>
          </a:p>
          <a:p>
            <a:pPr marR="0" defTabSz="457200" eaLnBrk="1" fontAlgn="auto" hangingPunct="1">
              <a:spcBef>
                <a:spcPct val="50000"/>
              </a:spcBef>
              <a:spcAft>
                <a:spcPts val="0"/>
              </a:spcAft>
              <a:buClrTx/>
              <a:buSzTx/>
              <a:buFontTx/>
              <a:buNone/>
              <a:defRPr/>
            </a:pPr>
            <a:endParaRPr kumimoji="0" lang="en-US" altLang="zh-CN" sz="2000" b="1" kern="1200" cap="none" spc="0" normalizeH="0" baseline="0" noProof="0" dirty="0">
              <a:latin typeface="Times New Roman" panose="02020603050405020304" pitchFamily="18" charset="0"/>
              <a:ea typeface="宋体" panose="02010600030101010101" pitchFamily="2" charset="-122"/>
              <a:cs typeface="+mn-cs"/>
            </a:endParaRPr>
          </a:p>
          <a:p>
            <a:pPr marL="285750" marR="0" indent="-285750" defTabSz="457200" eaLnBrk="1" fontAlgn="auto" hangingPunct="1">
              <a:spcBef>
                <a:spcPct val="50000"/>
              </a:spcBef>
              <a:spcAft>
                <a:spcPts val="0"/>
              </a:spcAft>
              <a:buClrTx/>
              <a:buSzTx/>
              <a:buFont typeface="Wingdings" panose="05000000000000000000" pitchFamily="2" charset="2"/>
              <a:buChar char="l"/>
              <a:defRPr/>
            </a:pPr>
            <a:endParaRPr kumimoji="0" lang="en-US" altLang="zh-CN" b="1"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
          <p:cNvSpPr txBox="1"/>
          <p:nvPr>
            <p:custDataLst>
              <p:tags r:id="rId1"/>
            </p:custDataLst>
          </p:nvPr>
        </p:nvSpPr>
        <p:spPr>
          <a:xfrm>
            <a:off x="914400" y="635000"/>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将高级语言程序翻译成机器语言程序需借助于</a:t>
            </a:r>
            <a:r>
              <a:rPr lang="en-US" altLang="zh-CN" sz="2400" dirty="0">
                <a:latin typeface="Times New Roman" panose="02020603050405020304" pitchFamily="18" charset="0"/>
                <a:ea typeface="宋体" panose="02010600030101010101" pitchFamily="2" charset="-122"/>
              </a:rPr>
              <a:t>____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27"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编辑程序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28" name="文本框 4"/>
          <p:cNvSpPr txBox="1"/>
          <p:nvPr>
            <p:custDataLst>
              <p:tags r:id="rId3"/>
            </p:custDataLst>
          </p:nvPr>
        </p:nvSpPr>
        <p:spPr>
          <a:xfrm>
            <a:off x="1828800" y="364331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连接程序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29" name="文本框 5"/>
          <p:cNvSpPr txBox="1"/>
          <p:nvPr>
            <p:custDataLst>
              <p:tags r:id="rId4"/>
            </p:custDataLst>
          </p:nvPr>
        </p:nvSpPr>
        <p:spPr>
          <a:xfrm>
            <a:off x="1828800" y="45005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编译程序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0" name="文本框 6"/>
          <p:cNvSpPr txBox="1"/>
          <p:nvPr>
            <p:custDataLst>
              <p:tags r:id="rId5"/>
            </p:custDataLst>
          </p:nvPr>
        </p:nvSpPr>
        <p:spPr>
          <a:xfrm>
            <a:off x="1828800" y="535781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汇编程序</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1"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2" name="椭圆 8"/>
          <p:cNvSpPr>
            <a:spLocks noChangeAspect="1"/>
          </p:cNvSpPr>
          <p:nvPr>
            <p:custDataLst>
              <p:tags r:id="rId7"/>
            </p:custDataLst>
          </p:nvPr>
        </p:nvSpPr>
        <p:spPr>
          <a:xfrm>
            <a:off x="1114425" y="37068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3" name="椭圆 10"/>
          <p:cNvSpPr>
            <a:spLocks noChangeAspect="1"/>
          </p:cNvSpPr>
          <p:nvPr>
            <p:custDataLst>
              <p:tags r:id="rId8"/>
            </p:custDataLst>
          </p:nvPr>
        </p:nvSpPr>
        <p:spPr>
          <a:xfrm>
            <a:off x="1114425" y="54213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634" name="椭圆 8"/>
          <p:cNvSpPr>
            <a:spLocks noChangeAspect="1"/>
          </p:cNvSpPr>
          <p:nvPr>
            <p:custDataLst>
              <p:tags r:id="rId9"/>
            </p:custDataLst>
          </p:nvPr>
        </p:nvSpPr>
        <p:spPr>
          <a:xfrm>
            <a:off x="1114425" y="45640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9"/>
          <p:cNvSpPr>
            <a:spLocks noChangeAspect="1"/>
          </p:cNvSpPr>
          <p:nvPr>
            <p:custDataLst>
              <p:tags r:id="rId10"/>
            </p:custDataLst>
          </p:nvPr>
        </p:nvSpPr>
        <p:spPr>
          <a:xfrm>
            <a:off x="1114425" y="4565650"/>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
          <p:cNvSpPr txBox="1"/>
          <p:nvPr>
            <p:custDataLst>
              <p:tags r:id="rId1"/>
            </p:custDataLst>
          </p:nvPr>
        </p:nvSpPr>
        <p:spPr>
          <a:xfrm>
            <a:off x="914400" y="635000"/>
            <a:ext cx="7315200" cy="2143125"/>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以下语言中哪一种在计算机上执行最快？</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1" name="文本框 3"/>
          <p:cNvSpPr txBox="1"/>
          <p:nvPr>
            <p:custDataLst>
              <p:tags r:id="rId2"/>
            </p:custDataLst>
          </p:nvPr>
        </p:nvSpPr>
        <p:spPr>
          <a:xfrm>
            <a:off x="1828800" y="278606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Python</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2" name="文本框 4"/>
          <p:cNvSpPr txBox="1"/>
          <p:nvPr>
            <p:custDataLst>
              <p:tags r:id="rId3"/>
            </p:custDataLst>
          </p:nvPr>
        </p:nvSpPr>
        <p:spPr>
          <a:xfrm>
            <a:off x="1828800" y="364331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JAVA</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3" name="文本框 5"/>
          <p:cNvSpPr txBox="1"/>
          <p:nvPr>
            <p:custDataLst>
              <p:tags r:id="rId4"/>
            </p:custDataLst>
          </p:nvPr>
        </p:nvSpPr>
        <p:spPr>
          <a:xfrm>
            <a:off x="1828800" y="4500563"/>
            <a:ext cx="6400800" cy="642937"/>
          </a:xfrm>
          <a:prstGeom prst="rect">
            <a:avLst/>
          </a:prstGeom>
          <a:noFill/>
          <a:ln w="9525">
            <a:noFill/>
          </a:ln>
        </p:spPr>
        <p:txBody>
          <a:bodyPr anchor="ctr" anchorCtr="0"/>
          <a:p>
            <a:pPr eaLnBrk="1" hangingPunct="1"/>
            <a:r>
              <a:rPr lang="zh-CN" altLang="zh-CN" sz="2400" dirty="0">
                <a:latin typeface="Times New Roman" panose="02020603050405020304" pitchFamily="18" charset="0"/>
                <a:ea typeface="宋体" panose="02010600030101010101" pitchFamily="2" charset="-122"/>
              </a:rPr>
              <a:t>汇编语言</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4" name="文本框 6"/>
          <p:cNvSpPr txBox="1"/>
          <p:nvPr>
            <p:custDataLst>
              <p:tags r:id="rId5"/>
            </p:custDataLst>
          </p:nvPr>
        </p:nvSpPr>
        <p:spPr>
          <a:xfrm>
            <a:off x="1828800" y="5357813"/>
            <a:ext cx="6400800" cy="642937"/>
          </a:xfrm>
          <a:prstGeom prst="rect">
            <a:avLst/>
          </a:prstGeom>
          <a:noFill/>
          <a:ln w="9525">
            <a:noFill/>
          </a:ln>
        </p:spPr>
        <p:txBody>
          <a:bodyPr anchor="ctr" anchorCtr="0"/>
          <a:p>
            <a:pPr eaLnBrk="1" hangingPunct="1"/>
            <a:r>
              <a:rPr lang="en-US" altLang="zh-CN" sz="2400" dirty="0">
                <a:latin typeface="Times New Roman" panose="02020603050405020304" pitchFamily="18" charset="0"/>
                <a:ea typeface="宋体" panose="02010600030101010101" pitchFamily="2" charset="-122"/>
              </a:rPr>
              <a:t>C++</a:t>
            </a:r>
            <a:endParaRPr lang="zh-CN" altLang="zh-CN" sz="2400" dirty="0">
              <a:latin typeface="Times New Roman" panose="02020603050405020304" pitchFamily="18" charset="0"/>
              <a:ea typeface="宋体" panose="02010600030101010101" pitchFamily="2" charset="-122"/>
            </a:endParaRPr>
          </a:p>
        </p:txBody>
      </p:sp>
      <p:sp>
        <p:nvSpPr>
          <p:cNvPr id="27655" name="椭圆 7"/>
          <p:cNvSpPr>
            <a:spLocks noChangeAspect="1"/>
          </p:cNvSpPr>
          <p:nvPr>
            <p:custDataLst>
              <p:tags r:id="rId6"/>
            </p:custDataLst>
          </p:nvPr>
        </p:nvSpPr>
        <p:spPr>
          <a:xfrm>
            <a:off x="1114425" y="284956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6" name="椭圆 8"/>
          <p:cNvSpPr>
            <a:spLocks noChangeAspect="1"/>
          </p:cNvSpPr>
          <p:nvPr>
            <p:custDataLst>
              <p:tags r:id="rId7"/>
            </p:custDataLst>
          </p:nvPr>
        </p:nvSpPr>
        <p:spPr>
          <a:xfrm>
            <a:off x="1114425" y="37068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7" name="椭圆 10"/>
          <p:cNvSpPr>
            <a:spLocks noChangeAspect="1"/>
          </p:cNvSpPr>
          <p:nvPr>
            <p:custDataLst>
              <p:tags r:id="rId8"/>
            </p:custDataLst>
          </p:nvPr>
        </p:nvSpPr>
        <p:spPr>
          <a:xfrm>
            <a:off x="1114425" y="5421313"/>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658" name="椭圆 8"/>
          <p:cNvSpPr>
            <a:spLocks noChangeAspect="1"/>
          </p:cNvSpPr>
          <p:nvPr>
            <p:custDataLst>
              <p:tags r:id="rId9"/>
            </p:custDataLst>
          </p:nvPr>
        </p:nvSpPr>
        <p:spPr>
          <a:xfrm>
            <a:off x="1114425" y="4562475"/>
            <a:ext cx="514350" cy="514350"/>
          </a:xfrm>
          <a:prstGeom prst="ellipse">
            <a:avLst/>
          </a:prstGeom>
          <a:solidFill>
            <a:srgbClr val="808080"/>
          </a:solidFill>
          <a:ln w="127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椭圆 9"/>
          <p:cNvSpPr>
            <a:spLocks noChangeAspect="1"/>
          </p:cNvSpPr>
          <p:nvPr>
            <p:custDataLst>
              <p:tags r:id="rId10"/>
            </p:custDataLst>
          </p:nvPr>
        </p:nvSpPr>
        <p:spPr>
          <a:xfrm>
            <a:off x="1114425" y="4562475"/>
            <a:ext cx="514350" cy="514350"/>
          </a:xfrm>
          <a:prstGeom prst="ellipse">
            <a:avLst/>
          </a:prstGeom>
          <a:solidFill>
            <a:srgbClr val="00FF00"/>
          </a:solidFill>
          <a:ln w="25400" cap="flat" cmpd="sng">
            <a:solidFill>
              <a:srgbClr val="000000"/>
            </a:solidFill>
            <a:prstDash val="solid"/>
            <a:headEnd type="none" w="med" len="med"/>
            <a:tailEnd type="none" w="med" len="med"/>
          </a:ln>
        </p:spPr>
        <p:txBody>
          <a:bodyPr wrap="none" lIns="90000" tIns="46800" rIns="90000" bIns="46800" anchor="ctr" anchorCtr="1"/>
          <a:p>
            <a:pPr algn="r" eaLnBrk="1" hangingPunct="1"/>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1"/>
    </p:custDataLst>
  </p:cSld>
  <p:clrMapOvr>
    <a:masterClrMapping/>
  </p:clrMapOvr>
  <p:transition spd="slow"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Bullet"/>
  <p:tag name="RAINPROBLEMTYPE" val="MultipleChoice"/>
  <p:tag name="RAINBULLET" val="Correct"/>
</p:tagLst>
</file>

<file path=ppt/tags/tag100.xml><?xml version="1.0" encoding="utf-8"?>
<p:tagLst xmlns:p="http://schemas.openxmlformats.org/presentationml/2006/main">
  <p:tag name="RAINPROBLEM" val="ProblemBullet"/>
  <p:tag name="RAINPROBLEMTYPE" val="MultipleChoice"/>
  <p:tag name="RAINBULLET" val="Correct"/>
</p:tagLst>
</file>

<file path=ppt/tags/tag101.xml><?xml version="1.0" encoding="utf-8"?>
<p:tagLst xmlns:p="http://schemas.openxmlformats.org/presentationml/2006/main">
  <p:tag name="RAINPROBLEM" val="MultipleChoice"/>
  <p:tag name="PROBLEMSCORE" val="1.0"/>
</p:tagLst>
</file>

<file path=ppt/tags/tag102.xml><?xml version="1.0" encoding="utf-8"?>
<p:tagLst xmlns:p="http://schemas.openxmlformats.org/presentationml/2006/main">
  <p:tag name="RAINPROBLEM" val="ProblemBullet"/>
  <p:tag name="RAINPROBLEMTYPE" val="MultipleChoice"/>
  <p:tag name="RAINBULLET" val="Wrong"/>
</p:tagLst>
</file>

<file path=ppt/tags/tag103.xml><?xml version="1.0" encoding="utf-8"?>
<p:tagLst xmlns:p="http://schemas.openxmlformats.org/presentationml/2006/main">
  <p:tag name="RAINPROBLEM" val="ProblemBody"/>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Bullet"/>
  <p:tag name="RAINPROBLEMTYPE" val="MultipleChoice"/>
  <p:tag name="RAINBULLET" val="Wrong"/>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 val="MultipleChoice"/>
  <p:tag name="PROBLEMSCORE" val="1.0"/>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Correct"/>
</p:tagLst>
</file>

<file path=ppt/tags/tag112.xml><?xml version="1.0" encoding="utf-8"?>
<p:tagLst xmlns:p="http://schemas.openxmlformats.org/presentationml/2006/main">
  <p:tag name="RAINPROBLEM" val="MultipleChoice"/>
  <p:tag name="PROBLEMSCORE" val="5.0"/>
</p:tagLst>
</file>

<file path=ppt/tags/tag113.xml><?xml version="1.0" encoding="utf-8"?>
<p:tagLst xmlns:p="http://schemas.openxmlformats.org/presentationml/2006/main">
  <p:tag name="RAINPROBLEM" val="ProblemBullet"/>
  <p:tag name="RAINPROBLEMTYPE" val="MultipleChoice"/>
  <p:tag name="RAINBULLET" val="Wrong"/>
</p:tagLst>
</file>

<file path=ppt/tags/tag114.xml><?xml version="1.0" encoding="utf-8"?>
<p:tagLst xmlns:p="http://schemas.openxmlformats.org/presentationml/2006/main">
  <p:tag name="RAINPROBLEM" val="ProblemBody"/>
</p:tagLst>
</file>

<file path=ppt/tags/tag115.xml><?xml version="1.0" encoding="utf-8"?>
<p:tagLst xmlns:p="http://schemas.openxmlformats.org/presentationml/2006/main">
  <p:tag name="RAINPROBLEM" val="ProblemItem"/>
</p:tagLst>
</file>

<file path=ppt/tags/tag116.xml><?xml version="1.0" encoding="utf-8"?>
<p:tagLst xmlns:p="http://schemas.openxmlformats.org/presentationml/2006/main">
  <p:tag name="RAINPROBLEM" val="ProblemItem"/>
</p:tagLst>
</file>

<file path=ppt/tags/tag117.xml><?xml version="1.0" encoding="utf-8"?>
<p:tagLst xmlns:p="http://schemas.openxmlformats.org/presentationml/2006/main">
  <p:tag name="RAINPROBLEM" val="ProblemItem"/>
</p:tagLst>
</file>

<file path=ppt/tags/tag118.xml><?xml version="1.0" encoding="utf-8"?>
<p:tagLst xmlns:p="http://schemas.openxmlformats.org/presentationml/2006/main">
  <p:tag name="RAINPROBLEM" val="ProblemItem"/>
</p:tagLst>
</file>

<file path=ppt/tags/tag119.xml><?xml version="1.0" encoding="utf-8"?>
<p:tagLst xmlns:p="http://schemas.openxmlformats.org/presentationml/2006/main">
  <p:tag name="RAINPROBLEM" val="ProblemBullet"/>
  <p:tag name="RAINPROBLEMTYPE" val="MultipleChoice"/>
  <p:tag name="RAINBULLET" val="Wrong"/>
</p:tagLst>
</file>

<file path=ppt/tags/tag12.xml><?xml version="1.0" encoding="utf-8"?>
<p:tagLst xmlns:p="http://schemas.openxmlformats.org/presentationml/2006/main">
  <p:tag name="RAINPROBLEM" val="ProblemBody"/>
</p:tagLst>
</file>

<file path=ppt/tags/tag120.xml><?xml version="1.0" encoding="utf-8"?>
<p:tagLst xmlns:p="http://schemas.openxmlformats.org/presentationml/2006/main">
  <p:tag name="RAINPROBLEM" val="ProblemBullet"/>
  <p:tag name="RAINPROBLEMTYPE" val="MultipleChoice"/>
  <p:tag name="RAINBULLET" val="Correct"/>
</p:tagLst>
</file>

<file path=ppt/tags/tag121.xml><?xml version="1.0" encoding="utf-8"?>
<p:tagLst xmlns:p="http://schemas.openxmlformats.org/presentationml/2006/main">
  <p:tag name="RAINPROBLEM" val="ProblemBullet"/>
  <p:tag name="RAINPROBLEMTYPE" val="MultipleChoice"/>
  <p:tag name="RAINBULLET" val="Wrong"/>
</p:tagLst>
</file>

<file path=ppt/tags/tag122.xml><?xml version="1.0" encoding="utf-8"?>
<p:tagLst xmlns:p="http://schemas.openxmlformats.org/presentationml/2006/main">
  <p:tag name="RAINPROBLEM" val="ProblemBullet"/>
  <p:tag name="RAINPROBLEMTYPE" val="MultipleChoice"/>
  <p:tag name="RAINBULLET" val="Wrong"/>
</p:tagLst>
</file>

<file path=ppt/tags/tag123.xml><?xml version="1.0" encoding="utf-8"?>
<p:tagLst xmlns:p="http://schemas.openxmlformats.org/presentationml/2006/main">
  <p:tag name="RAINPROBLEM" val="MultipleChoice"/>
  <p:tag name="PROBLEMSCORE" val="1.0"/>
</p:tagLst>
</file>

<file path=ppt/tags/tag124.xml><?xml version="1.0" encoding="utf-8"?>
<p:tagLst xmlns:p="http://schemas.openxmlformats.org/presentationml/2006/main">
  <p:tag name="RAINPROBLEM" val="ProblemBody"/>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Item"/>
</p:tagLst>
</file>

<file path=ppt/tags/tag127.xml><?xml version="1.0" encoding="utf-8"?>
<p:tagLst xmlns:p="http://schemas.openxmlformats.org/presentationml/2006/main">
  <p:tag name="RAINPROBLEM" val="ProblemItem"/>
</p:tagLst>
</file>

<file path=ppt/tags/tag128.xml><?xml version="1.0" encoding="utf-8"?>
<p:tagLst xmlns:p="http://schemas.openxmlformats.org/presentationml/2006/main">
  <p:tag name="RAINPROBLEM" val="ProblemItem"/>
</p:tagLst>
</file>

<file path=ppt/tags/tag129.xml><?xml version="1.0" encoding="utf-8"?>
<p:tagLst xmlns:p="http://schemas.openxmlformats.org/presentationml/2006/main">
  <p:tag name="RAINPROBLEM" val="ProblemBullet"/>
  <p:tag name="RAINPROBLEMTYPE" val="MultipleChoice"/>
  <p:tag name="RAINBULLET" val="Wrong"/>
</p:tagLst>
</file>

<file path=ppt/tags/tag13.xml><?xml version="1.0" encoding="utf-8"?>
<p:tagLst xmlns:p="http://schemas.openxmlformats.org/presentationml/2006/main">
  <p:tag name="RAINPROBLEM" val="ProblemItem"/>
</p:tagLst>
</file>

<file path=ppt/tags/tag130.xml><?xml version="1.0" encoding="utf-8"?>
<p:tagLst xmlns:p="http://schemas.openxmlformats.org/presentationml/2006/main">
  <p:tag name="RAINPROBLEM" val="ProblemBullet"/>
  <p:tag name="RAINPROBLEMTYPE" val="MultipleChoice"/>
  <p:tag name="RAINBULLET" val="Wrong"/>
</p:tagLst>
</file>

<file path=ppt/tags/tag131.xml><?xml version="1.0" encoding="utf-8"?>
<p:tagLst xmlns:p="http://schemas.openxmlformats.org/presentationml/2006/main">
  <p:tag name="RAINPROBLEM" val="ProblemBullet"/>
  <p:tag name="RAINPROBLEMTYPE" val="MultipleChoice"/>
  <p:tag name="RAINBULLET" val="Wrong"/>
</p:tagLst>
</file>

<file path=ppt/tags/tag132.xml><?xml version="1.0" encoding="utf-8"?>
<p:tagLst xmlns:p="http://schemas.openxmlformats.org/presentationml/2006/main">
  <p:tag name="RAINPROBLEM" val="ProblemBullet"/>
  <p:tag name="RAINPROBLEMTYPE" val="MultipleChoice"/>
  <p:tag name="RAINBULLET" val="Wrong"/>
</p:tagLst>
</file>

<file path=ppt/tags/tag133.xml><?xml version="1.0" encoding="utf-8"?>
<p:tagLst xmlns:p="http://schemas.openxmlformats.org/presentationml/2006/main">
  <p:tag name="RAINPROBLEM" val="ProblemBullet"/>
  <p:tag name="RAINPROBLEMTYPE" val="MultipleChoice"/>
  <p:tag name="RAINBULLET" val="Correct"/>
</p:tagLst>
</file>

<file path=ppt/tags/tag134.xml><?xml version="1.0" encoding="utf-8"?>
<p:tagLst xmlns:p="http://schemas.openxmlformats.org/presentationml/2006/main">
  <p:tag name="RAINPROBLEM" val="MultipleChoice"/>
  <p:tag name="PROBLEMSCORE" val="1.0"/>
</p:tagLst>
</file>

<file path=ppt/tags/tag135.xml><?xml version="1.0" encoding="utf-8"?>
<p:tagLst xmlns:p="http://schemas.openxmlformats.org/presentationml/2006/main">
  <p:tag name="commondata" val="eyJoZGlkIjoiOGMyYWJlYzBmMDE3NDA1OWZhMmNmMjgzNjBkNzQ5ZmIifQ=="/>
</p:tagLst>
</file>

<file path=ppt/tags/tag14.xml><?xml version="1.0" encoding="utf-8"?>
<p:tagLst xmlns:p="http://schemas.openxmlformats.org/presentationml/2006/main">
  <p:tag name="RAINPROBLEM" val="ProblemItem"/>
</p:tagLst>
</file>

<file path=ppt/tags/tag15.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 val="ProblemBullet"/>
  <p:tag name="RAINPROBLEMTYPE" val="MultipleChoice"/>
  <p:tag name="RAINBULLET" val="Wrong"/>
</p:tagLst>
</file>

<file path=ppt/tags/tag18.xml><?xml version="1.0" encoding="utf-8"?>
<p:tagLst xmlns:p="http://schemas.openxmlformats.org/presentationml/2006/main">
  <p:tag name="RAINPROBLEM" val="ProblemBullet"/>
  <p:tag name="RAINPROBLEMTYPE" val="MultipleChoice"/>
  <p:tag name="RAINBULLET" val="Wrong"/>
</p:tagLst>
</file>

<file path=ppt/tags/tag19.xml><?xml version="1.0" encoding="utf-8"?>
<p:tagLst xmlns:p="http://schemas.openxmlformats.org/presentationml/2006/main">
  <p:tag name="RAINPROBLEM" val="ProblemBullet"/>
  <p:tag name="RAINPROBLEMTYPE" val="MultipleChoice"/>
  <p:tag name="RAINBULLET" val="Wrong"/>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Bullet"/>
  <p:tag name="RAINPROBLEMTYPE" val="MultipleChoice"/>
  <p:tag name="RAINBULLET" val="Wrong"/>
</p:tagLst>
</file>

<file path=ppt/tags/tag21.xml><?xml version="1.0" encoding="utf-8"?>
<p:tagLst xmlns:p="http://schemas.openxmlformats.org/presentationml/2006/main">
  <p:tag name="RAINPROBLEM" val="ProblemBullet"/>
  <p:tag name="RAINPROBLEMTYPE" val="MultipleChoice"/>
  <p:tag name="RAINBULLET" val="Correct"/>
</p:tagLst>
</file>

<file path=ppt/tags/tag22.xml><?xml version="1.0" encoding="utf-8"?>
<p:tagLst xmlns:p="http://schemas.openxmlformats.org/presentationml/2006/main">
  <p:tag name="RAINPROBLEM" val="MultipleChoice"/>
  <p:tag name="PROBLEMSCORE" val="1.0"/>
</p:tagLst>
</file>

<file path=ppt/tags/tag23.xml><?xml version="1.0" encoding="utf-8"?>
<p:tagLst xmlns:p="http://schemas.openxmlformats.org/presentationml/2006/main">
  <p:tag name="RAINPROBLEM" val="ProblemBody"/>
</p:tagLst>
</file>

<file path=ppt/tags/tag24.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Item"/>
</p:tagLst>
</file>

<file path=ppt/tags/tag26.xml><?xml version="1.0" encoding="utf-8"?>
<p:tagLst xmlns:p="http://schemas.openxmlformats.org/presentationml/2006/main">
  <p:tag name="RAINPROBLEM" val="ProblemItem"/>
</p:tagLst>
</file>

<file path=ppt/tags/tag27.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Bullet"/>
  <p:tag name="RAINPROBLEMTYPE" val="MultipleChoice"/>
  <p:tag name="RAINBULLET" val="Wrong"/>
</p:tagLst>
</file>

<file path=ppt/tags/tag29.xml><?xml version="1.0" encoding="utf-8"?>
<p:tagLst xmlns:p="http://schemas.openxmlformats.org/presentationml/2006/main">
  <p:tag name="RAINPROBLEM" val="ProblemBullet"/>
  <p:tag name="RAINPROBLEMTYPE" val="MultipleChoice"/>
  <p:tag name="RAINBULLET" val="Wrong"/>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ullet"/>
  <p:tag name="RAINPROBLEMTYPE" val="MultipleChoice"/>
  <p:tag name="RAINBULLET" val="Wrong"/>
</p:tagLst>
</file>

<file path=ppt/tags/tag31.xml><?xml version="1.0" encoding="utf-8"?>
<p:tagLst xmlns:p="http://schemas.openxmlformats.org/presentationml/2006/main">
  <p:tag name="RAINPROBLEM" val="ProblemBullet"/>
  <p:tag name="RAINPROBLEMTYPE" val="MultipleChoice"/>
  <p:tag name="RAINBULLET" val="Wrong"/>
</p:tagLst>
</file>

<file path=ppt/tags/tag32.xml><?xml version="1.0" encoding="utf-8"?>
<p:tagLst xmlns:p="http://schemas.openxmlformats.org/presentationml/2006/main">
  <p:tag name="RAINPROBLEM" val="MultipleChoice"/>
  <p:tag name="PROBLEMSCORE" val="1.0"/>
</p:tagLst>
</file>

<file path=ppt/tags/tag33.xml><?xml version="1.0" encoding="utf-8"?>
<p:tagLst xmlns:p="http://schemas.openxmlformats.org/presentationml/2006/main">
  <p:tag name="RAINPROBLEM" val="ProblemBody"/>
</p:tagLst>
</file>

<file path=ppt/tags/tag34.xml><?xml version="1.0" encoding="utf-8"?>
<p:tagLst xmlns:p="http://schemas.openxmlformats.org/presentationml/2006/main">
  <p:tag name="RAINPROBLEM" val="ProblemItem"/>
</p:tagLst>
</file>

<file path=ppt/tags/tag35.xml><?xml version="1.0" encoding="utf-8"?>
<p:tagLst xmlns:p="http://schemas.openxmlformats.org/presentationml/2006/main">
  <p:tag name="RAINPROBLEM" val="ProblemItem"/>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Bullet"/>
  <p:tag name="RAINPROBLEMTYPE" val="MultipleChoice"/>
  <p:tag name="RAINBULLET" val="Wrong"/>
</p:tagLst>
</file>

<file path=ppt/tags/tag39.xml><?xml version="1.0" encoding="utf-8"?>
<p:tagLst xmlns:p="http://schemas.openxmlformats.org/presentationml/2006/main">
  <p:tag name="RAINPROBLEM" val="ProblemBullet"/>
  <p:tag name="RAINPROBLEMTYPE" val="MultipleChoice"/>
  <p:tag name="RAINBULLET" val="Wrong"/>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Bullet"/>
  <p:tag name="RAINPROBLEMTYPE" val="MultipleChoice"/>
  <p:tag name="RAINBULLET" val="Wrong"/>
</p:tagLst>
</file>

<file path=ppt/tags/tag42.xml><?xml version="1.0" encoding="utf-8"?>
<p:tagLst xmlns:p="http://schemas.openxmlformats.org/presentationml/2006/main">
  <p:tag name="RAINPROBLEM" val="MultipleChoice"/>
  <p:tag name="PROBLEMSCORE" val="1.0"/>
</p:tagLst>
</file>

<file path=ppt/tags/tag43.xml><?xml version="1.0" encoding="utf-8"?>
<p:tagLst xmlns:p="http://schemas.openxmlformats.org/presentationml/2006/main">
  <p:tag name="RAINPROBLEM" val="ProblemBody"/>
</p:tagLst>
</file>

<file path=ppt/tags/tag44.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Item"/>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Item"/>
</p:tagLst>
</file>

<file path=ppt/tags/tag48.xml><?xml version="1.0" encoding="utf-8"?>
<p:tagLst xmlns:p="http://schemas.openxmlformats.org/presentationml/2006/main">
  <p:tag name="RAINPROBLEM" val="ProblemBullet"/>
  <p:tag name="RAINPROBLEMTYPE" val="MultipleChoice"/>
  <p:tag name="RAINBULLET" val="Wrong"/>
</p:tagLst>
</file>

<file path=ppt/tags/tag4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Bullet"/>
  <p:tag name="RAINPROBLEMTYPE" val="MultipleChoice"/>
  <p:tag name="RAINBULLET" val="Wrong"/>
</p:tagLst>
</file>

<file path=ppt/tags/tag51.xml><?xml version="1.0" encoding="utf-8"?>
<p:tagLst xmlns:p="http://schemas.openxmlformats.org/presentationml/2006/main">
  <p:tag name="RAINPROBLEM" val="ProblemBullet"/>
  <p:tag name="RAINPROBLEMTYPE" val="MultipleChoice"/>
  <p:tag name="RAINBULLET" val="Wrong"/>
</p:tagLst>
</file>

<file path=ppt/tags/tag52.xml><?xml version="1.0" encoding="utf-8"?>
<p:tagLst xmlns:p="http://schemas.openxmlformats.org/presentationml/2006/main">
  <p:tag name="RAINPROBLEM" val="MultipleChoice"/>
  <p:tag name="PROBLEMSCORE" val="1.0"/>
</p:tagLst>
</file>

<file path=ppt/tags/tag53.xml><?xml version="1.0" encoding="utf-8"?>
<p:tagLst xmlns:p="http://schemas.openxmlformats.org/presentationml/2006/main">
  <p:tag name="RAINPROBLEM" val="ProblemBody"/>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Bullet"/>
  <p:tag name="RAINPROBLEMTYPE" val="MultipleChoiceMA"/>
  <p:tag name="RAINBULLET" val="Wrong"/>
</p:tagLst>
</file>

<file path=ppt/tags/tag59.xml><?xml version="1.0" encoding="utf-8"?>
<p:tagLst xmlns:p="http://schemas.openxmlformats.org/presentationml/2006/main">
  <p:tag name="RAINPROBLEM" val="ProblemBullet"/>
  <p:tag name="RAINPROBLEMTYPE" val="MultipleChoiceMA"/>
  <p:tag name="RAINBULLET" val="Wrong"/>
</p:tagLst>
</file>

<file path=ppt/tags/tag6.xml><?xml version="1.0" encoding="utf-8"?>
<p:tagLst xmlns:p="http://schemas.openxmlformats.org/presentationml/2006/main">
  <p:tag name="RAINPROBLEM" val="ProblemBullet"/>
  <p:tag name="RAINPROBLEMTYPE" val="MultipleChoice"/>
  <p:tag name="RAINBULLET" val="Wrong"/>
</p:tagLst>
</file>

<file path=ppt/tags/tag60.xml><?xml version="1.0" encoding="utf-8"?>
<p:tagLst xmlns:p="http://schemas.openxmlformats.org/presentationml/2006/main">
  <p:tag name="RAINPROBLEM" val="ProblemBullet"/>
  <p:tag name="RAINPROBLEMTYPE" val="MultipleChoiceMA"/>
  <p:tag name="RAINBULLET" val="Wrong"/>
</p:tagLst>
</file>

<file path=ppt/tags/tag61.xml><?xml version="1.0" encoding="utf-8"?>
<p:tagLst xmlns:p="http://schemas.openxmlformats.org/presentationml/2006/main">
  <p:tag name="RAINPROBLEM" val="ProblemBullet"/>
  <p:tag name="RAINPROBLEMTYPE" val="MultipleChoiceMA"/>
  <p:tag name="RAINBULLET" val="Wrong"/>
</p:tagLst>
</file>

<file path=ppt/tags/tag62.xml><?xml version="1.0" encoding="utf-8"?>
<p:tagLst xmlns:p="http://schemas.openxmlformats.org/presentationml/2006/main">
  <p:tag name="RAINPROBLEM" val="MultipleChoiceMA"/>
  <p:tag name="PROBLEMSCORE" val="1.0"/>
  <p:tag name="PROBLEMSCORE_HALF" val="0.0"/>
</p:tagLst>
</file>

<file path=ppt/tags/tag63.xml><?xml version="1.0" encoding="utf-8"?>
<p:tagLst xmlns:p="http://schemas.openxmlformats.org/presentationml/2006/main">
  <p:tag name="RAINPROBLEM" val="ProblemBody"/>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Item"/>
</p:tagLst>
</file>

<file path=ppt/tags/tag68.xml><?xml version="1.0" encoding="utf-8"?>
<p:tagLst xmlns:p="http://schemas.openxmlformats.org/presentationml/2006/main">
  <p:tag name="RAINPROBLEM" val="ProblemBullet"/>
  <p:tag name="RAINPROBLEMTYPE" val="MultipleChoiceMA"/>
  <p:tag name="RAINBULLET" val="Wrong"/>
</p:tagLst>
</file>

<file path=ppt/tags/tag69.xml><?xml version="1.0" encoding="utf-8"?>
<p:tagLst xmlns:p="http://schemas.openxmlformats.org/presentationml/2006/main">
  <p:tag name="RAINPROBLEM" val="ProblemBullet"/>
  <p:tag name="RAINPROBLEMTYPE" val="MultipleChoiceMA"/>
  <p:tag name="RAINBULLET" val="Wrong"/>
</p:tagLst>
</file>

<file path=ppt/tags/tag7.xml><?xml version="1.0" encoding="utf-8"?>
<p:tagLst xmlns:p="http://schemas.openxmlformats.org/presentationml/2006/main">
  <p:tag name="RAINPROBLEM" val="ProblemBullet"/>
  <p:tag name="RAINPROBLEMTYPE" val="MultipleChoice"/>
  <p:tag name="RAINBULLET" val="Wrong"/>
</p:tagLst>
</file>

<file path=ppt/tags/tag70.xml><?xml version="1.0" encoding="utf-8"?>
<p:tagLst xmlns:p="http://schemas.openxmlformats.org/presentationml/2006/main">
  <p:tag name="RAINPROBLEM" val="ProblemBullet"/>
  <p:tag name="RAINPROBLEMTYPE" val="MultipleChoiceMA"/>
  <p:tag name="RAINBULLET" val="Wrong"/>
</p:tagLst>
</file>

<file path=ppt/tags/tag71.xml><?xml version="1.0" encoding="utf-8"?>
<p:tagLst xmlns:p="http://schemas.openxmlformats.org/presentationml/2006/main">
  <p:tag name="RAINPROBLEM" val="ProblemBullet"/>
  <p:tag name="RAINPROBLEMTYPE" val="MultipleChoiceMA"/>
  <p:tag name="RAINBULLET" val="Wrong"/>
</p:tagLst>
</file>

<file path=ppt/tags/tag72.xml><?xml version="1.0" encoding="utf-8"?>
<p:tagLst xmlns:p="http://schemas.openxmlformats.org/presentationml/2006/main">
  <p:tag name="RAINPROBLEM" val="MultipleChoiceMA"/>
  <p:tag name="PROBLEMSCORE" val="1.0"/>
  <p:tag name="PROBLEMSCORE_HALF" val="0.0"/>
</p:tagLst>
</file>

<file path=ppt/tags/tag73.xml><?xml version="1.0" encoding="utf-8"?>
<p:tagLst xmlns:p="http://schemas.openxmlformats.org/presentationml/2006/main">
  <p:tag name="RAINPROBLEM" val="ProblemBody"/>
</p:tagLst>
</file>

<file path=ppt/tags/tag74.xml><?xml version="1.0" encoding="utf-8"?>
<p:tagLst xmlns:p="http://schemas.openxmlformats.org/presentationml/2006/main">
  <p:tag name="RAINPROBLEM" val="ProblemItem"/>
</p:tagLst>
</file>

<file path=ppt/tags/tag75.xml><?xml version="1.0" encoding="utf-8"?>
<p:tagLst xmlns:p="http://schemas.openxmlformats.org/presentationml/2006/main">
  <p:tag name="RAINPROBLEM" val="ProblemItem"/>
</p:tagLst>
</file>

<file path=ppt/tags/tag76.xml><?xml version="1.0" encoding="utf-8"?>
<p:tagLst xmlns:p="http://schemas.openxmlformats.org/presentationml/2006/main">
  <p:tag name="RAINPROBLEM" val="ProblemItem"/>
</p:tagLst>
</file>

<file path=ppt/tags/tag77.xml><?xml version="1.0" encoding="utf-8"?>
<p:tagLst xmlns:p="http://schemas.openxmlformats.org/presentationml/2006/main">
  <p:tag name="RAINPROBLEM" val="ProblemBullet"/>
  <p:tag name="RAINPROBLEMTYPE" val="MultipleChoiceMA"/>
  <p:tag name="RAINBULLET" val="Wrong"/>
</p:tagLst>
</file>

<file path=ppt/tags/tag78.xml><?xml version="1.0" encoding="utf-8"?>
<p:tagLst xmlns:p="http://schemas.openxmlformats.org/presentationml/2006/main">
  <p:tag name="RAINPROBLEM" val="ProblemBullet"/>
  <p:tag name="RAINPROBLEMTYPE" val="MultipleChoiceMA"/>
  <p:tag name="RAINBULLET" val="Wrong"/>
</p:tagLst>
</file>

<file path=ppt/tags/tag79.xml><?xml version="1.0" encoding="utf-8"?>
<p:tagLst xmlns:p="http://schemas.openxmlformats.org/presentationml/2006/main">
  <p:tag name="RAINPROBLEM" val="ProblemBullet"/>
  <p:tag name="RAINPROBLEMTYPE" val="MultipleChoiceMA"/>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80.xml><?xml version="1.0" encoding="utf-8"?>
<p:tagLst xmlns:p="http://schemas.openxmlformats.org/presentationml/2006/main">
  <p:tag name="RAINPROBLEM" val="ProblemBody"/>
</p:tagLst>
</file>

<file path=ppt/tags/tag81.xml><?xml version="1.0" encoding="utf-8"?>
<p:tagLst xmlns:p="http://schemas.openxmlformats.org/presentationml/2006/main">
  <p:tag name="RAINPROBLEM" val="ProblemItem"/>
</p:tagLst>
</file>

<file path=ppt/tags/tag82.xml><?xml version="1.0" encoding="utf-8"?>
<p:tagLst xmlns:p="http://schemas.openxmlformats.org/presentationml/2006/main">
  <p:tag name="RAINPROBLEM" val="ProblemItem"/>
</p:tagLst>
</file>

<file path=ppt/tags/tag83.xml><?xml version="1.0" encoding="utf-8"?>
<p:tagLst xmlns:p="http://schemas.openxmlformats.org/presentationml/2006/main">
  <p:tag name="RAINPROBLEM" val="ProblemItem"/>
</p:tagLst>
</file>

<file path=ppt/tags/tag84.xml><?xml version="1.0" encoding="utf-8"?>
<p:tagLst xmlns:p="http://schemas.openxmlformats.org/presentationml/2006/main">
  <p:tag name="RAINPROBLEM" val="ProblemItem"/>
</p:tagLst>
</file>

<file path=ppt/tags/tag85.xml><?xml version="1.0" encoding="utf-8"?>
<p:tagLst xmlns:p="http://schemas.openxmlformats.org/presentationml/2006/main">
  <p:tag name="RAINPROBLEM" val="ProblemBullet"/>
  <p:tag name="RAINPROBLEMTYPE" val="MultipleChoice"/>
  <p:tag name="RAINBULLET" val="Wrong"/>
</p:tagLst>
</file>

<file path=ppt/tags/tag86.xml><?xml version="1.0" encoding="utf-8"?>
<p:tagLst xmlns:p="http://schemas.openxmlformats.org/presentationml/2006/main">
  <p:tag name="RAINPROBLEM" val="ProblemBullet"/>
  <p:tag name="RAINPROBLEMTYPE" val="MultipleChoice"/>
  <p:tag name="RAINBULLET" val="Wrong"/>
</p:tagLst>
</file>

<file path=ppt/tags/tag87.xml><?xml version="1.0" encoding="utf-8"?>
<p:tagLst xmlns:p="http://schemas.openxmlformats.org/presentationml/2006/main">
  <p:tag name="RAINPROBLEM" val="ProblemBullet"/>
  <p:tag name="RAINPROBLEMTYPE" val="MultipleChoice"/>
  <p:tag name="RAINBULLET" val="Wrong"/>
</p:tagLst>
</file>

<file path=ppt/tags/tag88.xml><?xml version="1.0" encoding="utf-8"?>
<p:tagLst xmlns:p="http://schemas.openxmlformats.org/presentationml/2006/main">
  <p:tag name="RAINPROBLEM" val="ProblemBullet"/>
  <p:tag name="RAINPROBLEMTYPE" val="MultipleChoice"/>
  <p:tag name="RAINBULLET" val="Wrong"/>
</p:tagLst>
</file>

<file path=ppt/tags/tag89.xml><?xml version="1.0" encoding="utf-8"?>
<p:tagLst xmlns:p="http://schemas.openxmlformats.org/presentationml/2006/main">
  <p:tag name="RAINPROBLEM" val="ProblemBullet"/>
  <p:tag name="RAINPROBLEMTYPE" val="MultipleChoice"/>
  <p:tag name="RAINBULLET" val="Correct"/>
</p:tagLst>
</file>

<file path=ppt/tags/tag9.xml><?xml version="1.0" encoding="utf-8"?>
<p:tagLst xmlns:p="http://schemas.openxmlformats.org/presentationml/2006/main">
  <p:tag name="RAINPROBLEM" val="ProblemBullet"/>
  <p:tag name="RAINPROBLEMTYPE" val="MultipleChoice"/>
  <p:tag name="RAINBULLET" val="Wrong"/>
</p:tagLst>
</file>

<file path=ppt/tags/tag90.xml><?xml version="1.0" encoding="utf-8"?>
<p:tagLst xmlns:p="http://schemas.openxmlformats.org/presentationml/2006/main">
  <p:tag name="RAINPROBLEM" val="MultipleChoice"/>
  <p:tag name="PROBLEMSCORE" val="1.0"/>
</p:tagLst>
</file>

<file path=ppt/tags/tag91.xml><?xml version="1.0" encoding="utf-8"?>
<p:tagLst xmlns:p="http://schemas.openxmlformats.org/presentationml/2006/main">
  <p:tag name="RAINPROBLEM" val="ProblemBody"/>
</p:tagLst>
</file>

<file path=ppt/tags/tag92.xml><?xml version="1.0" encoding="utf-8"?>
<p:tagLst xmlns:p="http://schemas.openxmlformats.org/presentationml/2006/main">
  <p:tag name="RAINPROBLEM" val="ProblemItem"/>
</p:tagLst>
</file>

<file path=ppt/tags/tag93.xml><?xml version="1.0" encoding="utf-8"?>
<p:tagLst xmlns:p="http://schemas.openxmlformats.org/presentationml/2006/main">
  <p:tag name="RAINPROBLEM" val="ProblemItem"/>
</p:tagLst>
</file>

<file path=ppt/tags/tag94.xml><?xml version="1.0" encoding="utf-8"?>
<p:tagLst xmlns:p="http://schemas.openxmlformats.org/presentationml/2006/main">
  <p:tag name="RAINPROBLEM" val="ProblemItem"/>
</p:tagLst>
</file>

<file path=ppt/tags/tag95.xml><?xml version="1.0" encoding="utf-8"?>
<p:tagLst xmlns:p="http://schemas.openxmlformats.org/presentationml/2006/main">
  <p:tag name="RAINPROBLEM" val="ProblemItem"/>
</p:tagLst>
</file>

<file path=ppt/tags/tag96.xml><?xml version="1.0" encoding="utf-8"?>
<p:tagLst xmlns:p="http://schemas.openxmlformats.org/presentationml/2006/main">
  <p:tag name="RAINPROBLEM" val="ProblemBullet"/>
  <p:tag name="RAINPROBLEMTYPE" val="MultipleChoice"/>
  <p:tag name="RAINBULLET" val="Wrong"/>
</p:tagLst>
</file>

<file path=ppt/tags/tag97.xml><?xml version="1.0" encoding="utf-8"?>
<p:tagLst xmlns:p="http://schemas.openxmlformats.org/presentationml/2006/main">
  <p:tag name="RAINPROBLEM" val="ProblemBullet"/>
  <p:tag name="RAINPROBLEMTYPE" val="MultipleChoice"/>
  <p:tag name="RAINBULLET" val="Wrong"/>
</p:tagLst>
</file>

<file path=ppt/tags/tag98.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Bullet"/>
  <p:tag name="RAINPROBLEMTYPE" val="MultipleChoice"/>
  <p:tag name="RAINBULLET" val="Wrong"/>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6650</Words>
  <Application>WPS 演示</Application>
  <PresentationFormat>全屏显示(4:3)</PresentationFormat>
  <Paragraphs>1645</Paragraphs>
  <Slides>54</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54</vt:i4>
      </vt:variant>
    </vt:vector>
  </HeadingPairs>
  <TitlesOfParts>
    <vt:vector size="72" baseType="lpstr">
      <vt:lpstr>Arial</vt:lpstr>
      <vt:lpstr>宋体</vt:lpstr>
      <vt:lpstr>Wingdings</vt:lpstr>
      <vt:lpstr>Tw Cen MT</vt:lpstr>
      <vt:lpstr>Segoe Print</vt:lpstr>
      <vt:lpstr>Tw Cen MT Condensed</vt:lpstr>
      <vt:lpstr>华文仿宋</vt:lpstr>
      <vt:lpstr>Wingdings 3</vt:lpstr>
      <vt:lpstr>等线</vt:lpstr>
      <vt:lpstr>Times New Roman</vt:lpstr>
      <vt:lpstr>Verdana</vt:lpstr>
      <vt:lpstr>-apple-system</vt:lpstr>
      <vt:lpstr>微软雅黑</vt:lpstr>
      <vt:lpstr>Arial Unicode MS</vt:lpstr>
      <vt:lpstr>Symbol</vt:lpstr>
      <vt:lpstr>楷体_GB2312</vt:lpstr>
      <vt:lpstr>新宋体</vt:lpstr>
      <vt:lpstr>积分</vt:lpstr>
      <vt:lpstr>计算机组成原理 2024 </vt:lpstr>
      <vt:lpstr>PowerPoint 演示文稿</vt:lpstr>
      <vt:lpstr>一、 计算机系统概论</vt:lpstr>
      <vt:lpstr>一、计算机系统简介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冯·诺依曼计算机硬件框图（早期）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运算器的基本组成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计算机硬件的主要技术指标</vt:lpstr>
      <vt:lpstr>PowerPoint 演示文稿</vt:lpstr>
      <vt:lpstr>PowerPoint 演示文稿</vt:lpstr>
      <vt:lpstr>PowerPoint 演示文稿</vt:lpstr>
      <vt:lpstr>1.4 课程主要内容</vt:lpstr>
      <vt:lpstr>1.4 </vt:lpstr>
      <vt:lpstr>1.4 </vt:lpstr>
      <vt:lpstr>1.4 </vt:lpstr>
      <vt:lpstr>思考题：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 lu</dc:creator>
  <cp:lastModifiedBy>Sunshine</cp:lastModifiedBy>
  <cp:revision>155</cp:revision>
  <dcterms:created xsi:type="dcterms:W3CDTF">2021-01-22T13:45:00Z</dcterms:created>
  <dcterms:modified xsi:type="dcterms:W3CDTF">2024-03-15T12:20:14Z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37554A8703644F1B832C6F95335EBDD4_13</vt:lpwstr>
  </property>
  <property fmtid="{D5CDD505-2E9C-101B-9397-08002B2CF9AE}" pid="3" name="KSOProductBuildVer">
    <vt:lpwstr>2052-12.1.0.16388</vt:lpwstr>
  </property>
</Properties>
</file>