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2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3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4.xml" ContentType="application/inkml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52"/>
  </p:notesMasterIdLst>
  <p:sldIdLst>
    <p:sldId id="317" r:id="rId2"/>
    <p:sldId id="318" r:id="rId3"/>
    <p:sldId id="397" r:id="rId4"/>
    <p:sldId id="386" r:id="rId5"/>
    <p:sldId id="320" r:id="rId6"/>
    <p:sldId id="319" r:id="rId7"/>
    <p:sldId id="321" r:id="rId8"/>
    <p:sldId id="322" r:id="rId9"/>
    <p:sldId id="323" r:id="rId10"/>
    <p:sldId id="393" r:id="rId11"/>
    <p:sldId id="324" r:id="rId12"/>
    <p:sldId id="325" r:id="rId13"/>
    <p:sldId id="326" r:id="rId14"/>
    <p:sldId id="389" r:id="rId15"/>
    <p:sldId id="388" r:id="rId16"/>
    <p:sldId id="394" r:id="rId17"/>
    <p:sldId id="327" r:id="rId18"/>
    <p:sldId id="390" r:id="rId19"/>
    <p:sldId id="328" r:id="rId20"/>
    <p:sldId id="384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1" r:id="rId33"/>
    <p:sldId id="342" r:id="rId34"/>
    <p:sldId id="343" r:id="rId35"/>
    <p:sldId id="345" r:id="rId36"/>
    <p:sldId id="346" r:id="rId37"/>
    <p:sldId id="347" r:id="rId38"/>
    <p:sldId id="348" r:id="rId39"/>
    <p:sldId id="349" r:id="rId40"/>
    <p:sldId id="350" r:id="rId41"/>
    <p:sldId id="351" r:id="rId42"/>
    <p:sldId id="352" r:id="rId43"/>
    <p:sldId id="353" r:id="rId44"/>
    <p:sldId id="354" r:id="rId45"/>
    <p:sldId id="355" r:id="rId46"/>
    <p:sldId id="356" r:id="rId47"/>
    <p:sldId id="357" r:id="rId48"/>
    <p:sldId id="358" r:id="rId49"/>
    <p:sldId id="395" r:id="rId50"/>
    <p:sldId id="396" r:id="rId5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  <a:srgbClr val="FFCC99"/>
    <a:srgbClr val="0E0EF2"/>
    <a:srgbClr val="00CC66"/>
    <a:srgbClr val="CCCCFF"/>
    <a:srgbClr val="FFFFCC"/>
    <a:srgbClr val="006600"/>
    <a:srgbClr val="0000CC"/>
    <a:srgbClr val="FF99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2642" autoAdjust="0"/>
  </p:normalViewPr>
  <p:slideViewPr>
    <p:cSldViewPr snapToGrid="0">
      <p:cViewPr varScale="1">
        <p:scale>
          <a:sx n="70" d="100"/>
          <a:sy n="70" d="100"/>
        </p:scale>
        <p:origin x="183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6-13T00:14:35.6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14657 3234 185 0,'0'0'226'0,"0"0"-100"0,0 0 25 0,0 0-37 0,0 0-49 0,0 0-5 16,-38-48-42-16,36 38 8 31,0 3 11-31,2-2-29 15,-2 3 8-15,2 4-4 16,-3 0-5-16,3 2-7 0,0 0-1 16,0 8 1-16,0 26-13 0,-5 40 13 0,-1 55 46 109,-3 41 5-109,3 18-22 16,3-15-13-16,3-45-16 0,0-40 14 15,0-23-14-15,0-9 0 0,7 6-1 0,-1 4 0 0,5 2-18 0,1-11-15 0,1-9-31 0,3-14-8 0,-1-12-90 0,-6-22-69 0,-2-6-38 0,-7-20 85 0</inkml:trace>
  <inkml:trace contextRef="#ctx0" brushRef="#br0" timeOffset="128.15">14367 3563 111 0,'0'0'101'16,"0"0"-26"-16,47-102-42 0,0 60 32 0,15 5-1 0,9 9 2 15,10 15-8-15,5 9-2 0,-1 4 6 0,-4 17-31 0,-8 18-10 0,-15 7 14 0,-13 6-29 0,-19 7 17 16,-14 3 3-16,-12 7 29 0,-21 12 2 16,-25 5-7-16,-20 5-6 0,-9-2-23 15,-8-9-14 1,-1-12 12-16,4-13-11 16,4-15 2-16,7-12 5 15,11-10-15-15,11-6 0 16,10-6-11-16,11-2-57 0,15 0 0 15,11-12-107 1,11-5-101-16,9-6-61 0</inkml:trace>
  <inkml:trace contextRef="#ctx0" brushRef="#br0" timeOffset="1084.24">15706 3638 113 0,'0'0'135'0,"0"0"14"0,0 0-21 15,0 0-34-15,0 0-33 0,0 0-12 0,0 0-35 0,0 0-5 16,0 0-9-16,-125 71 0 0,76-28 12 0,-2 7-11 0,-5 2 18 0,1 0 0 0,4-5 3 0,-1-10 8 0,9-4 10 0,12-12-2 0,10-5 4 0,9-8-18 0,12-6-24 15,0-2-13-15,16 0-8 0,22 0 19 0,13 0 2 0,9-10 1 0,9-2 7 0,-2 2 0 0,0 2-8 0,-7 4-9 0,-6 4-8 0,-10 0-14 0,-6 0-29 0,-9 0-13 0,-5 15-71 16,-8-3-81-16,-9-2-13 0</inkml:trace>
  <inkml:trace contextRef="#ctx0" brushRef="#br0" timeOffset="1324.64">15606 3673 28 0,'0'0'151'0,"0"0"-46"16,0 0-5-16,0 0-16 15,0 0-60-15,0 0 45 0,0 0 14 16,-4 131-3-16,2-62-19 16,-4 11-19-1,2 4 3-15,-5-3-25 16,3-4-19-16,-1-11 15 0,2-10-16 15,3-10-1-15,2-11-13 16,0-7-14-16,0-11-37 16,5-3-2-16,4-5-55 15,6-9-39-15,-1 0-11 16,-5-17-18-16</inkml:trace>
  <inkml:trace contextRef="#ctx0" brushRef="#br0" timeOffset="1708.79">16005 3596 218 0,'0'0'211'16,"0"0"-138"-16,0 0-54 16,0 0-5-16,0 0 21 15,0 110 10-15,0-59 18 0,0 4-1 16,0 3-1-16,4 0-26 15,5-2-25-15,-3-2 16 16,4-1-16-16,-4-7-10 16,-1-4 7-16,-1-6-6 15,-2-5 1-15,3-2-2 16,-2-6-33-16,1 2-42 16,-2-2 0-1,5 7-39-15,-3-7-104 0,-2-5-35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6-13T00:27:04.1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21234 4975 189 0,'0'0'147'16,"0"0"-24"-16,0 0-31 0,0 0-17 15,0 0-27-15,0 0-18 16,-7-8 1-16,7 8-13 16,0 0-3-16,0 0-1 15,0 0 5-15,0 0 14 16,0 0-1-16,0 0-5 16,0 0 7-16,0 0-3 15,0 0 1-15,0 0 1 16,-2 0-12-16,0 8-1 15,-1 15 2-15,-1 18 20 16,-2 11 8-16,-6 14-21 16,-3 29 7-16,-12 26-8 15,-9 26 7-15,-1 4-3 0,6-30-18 16,8-32-2-16,10-34-4 16,1-7-8-16,2 0 0 15,1-1 1-15,-1 0 0 16,6-14-1-16,4-12-18 15,0-11-17-15,0-6-39 16,0-4-34-16,0 0-31 16,16-22-14-16,7-31-41 15,0 3-83-15,-7 1-99 0</inkml:trace>
  <inkml:trace contextRef="#ctx0" brushRef="#br0" timeOffset="375.79">21198 4748 224 0,'0'0'210'0,"0"0"-104"16,0 0-28-16,0 0 1 15,0 0-5 1,0 0-11-16,0 0-22 15,16-12-21-15,-1 23 22 0,10 18 24 16,12 33 18-16,13 41-36 16,10 48 10-16,5 24 5 15,-5 6-38-15,-4-15 8 16,-8-29 5-16,-5-29-23 16,-7-24-7-16,-7-24-2 15,0-6-6-15,2 6 0 0,4 1-31 16,3-1 7-16,-7-12 7 15,-6-10-18 1,-7-12-8-16,-7-8-8 0,-5-8-15 16,-6-6 5-16,-8-4-17 15,-19 0-41-15,-9 0-184 0</inkml:trace>
  <inkml:trace contextRef="#ctx0" brushRef="#br0" timeOffset="677.31">21010 5781 696 0,'0'0'121'0,"0"0"-32"16,0 0-32-16,0 0-17 16,0 0-9-16,0 0-23 15,0 0 1-15,75-10 17 0,-2 10 26 94,12 0-20-94,9 0-31 0,-3 8-1 16,-6 8-50-16,-10-2-39 0,1 5-46 0,-23-6-79 0,-17-5-177 0</inkml:trace>
  <inkml:trace contextRef="#ctx0" brushRef="#br0" timeOffset="8492.01">2594 10231 51 0,'0'0'75'0,"0"-5"-13"16,-5 5-3-16,1-1 22 0,2-2 27 0,-3 2-16 16,1-2-43-16,2 3 0 0,0-1 13 0,-1 1-2 15,3 0-17-15,-2 0-14 0,2 0-9 0,0 0-1 16,0 0 5-16,0 0-11 0,0 0-1 0,0 0-6 0,0 0 1 16,0 0 3-16,0 0-1 0,0 0-1 15,0 0 7-15,0 0-8 16,0 0-1-16,0 0-6 0,0 0 0 0,0 0 0 47,0 0-1-47,0 0-6 0,0 0 7 0,0 0-6 0,0 0 4 15,5 0 1-15,8 0 1 16,7-5 15-16,7 1 8 16,9-4-14-16,3 2 9 0,9-1-7 15,2-2 2 16,4 3-5-31,6 1-7 0,0-2 7 0,3 0-7 16,-1-2-1-16,-2-1 1 0,-2 0-1 16,0-2 1-16,-1 0-1 15,2 2 0-15,-1 4 1 0,0 0-1 16,0 4 0-16,2 0 1 16,-2 2-1-16,0 0 1 46,-5 0 0-46,3 0-1 0,-5 0 6 0,3 0-6 0,-2 0 0 16,2 0-1-16,0 0-2 0,0 0 3 16,1-4-1-16,1-2 1 15,0-1 0-15,-3 1 0 16,0 4 0-16,1-3 1 0,-3 4-1 16,1-2 1-16,-1 1-1 15,-1 1 0-15,2-4 0 16,-5 1 0-16,0 0 0 15,-3-2 0-15,0 0 0 16,4 0 0-16,-1 1 0 16,1 4 0-16,1 0-1 15,5 1 1-15,-1 0 0 16,1 0 0 0,0 0 0-16,1-3-1 15,-2 1 0-15,3-2-14 16,2 0 15-16,0 0-1 15,-2 0 0-15,1 0-9 0,-3-2 9 16,-2 1 0-16,-6 1 0 16,-3 1-8-16,-5-2 8 0,-5 4 1 15,-6 1-1 1,-3 0 0-16,-6 0 1 16,-4 0-6-1,-6 0 5-15,-3 0-7 16,-3 0 7-16,0 0 1 0,-2 0-1 15,0 0 1-15,0 0-1 16,0 0 1-16,0-1-14 16,0-8-40-16,-9 1-65 0,-9 0-241 0</inkml:trace>
  <inkml:trace contextRef="#ctx0" brushRef="#br0" timeOffset="9373.44">2284 9296 13 0,'0'0'80'0,"0"-16"-37"0,0 6-11 16,0 0 43-16,0 0 2 0,0 3 46 0,0 0-28 0,0 5 15 0,0 0-32 0,0 2-28 15,0 0-15-15,0 0-29 0,0 0-6 0,0 4-9 0,0 20-7 0,10 15 16 0,3 12 63 0,7 17-19 0,-1 7-8 0,4 6-20 0,-3-6-8 0,0 0 11 0,0-7-10 0,-5-6-9 16,-1-7 8-16,-3-5-8 16,-1-3 0-16,-4-4 0 15,0-5 0-15,-1-7 0 0,-3-6-6 16,0-8-26-16,0-6-14 15,0-7-32 1,2-4-23-16,-2-8-36 0,0-16-78 16,-2-5 13-16</inkml:trace>
  <inkml:trace contextRef="#ctx0" brushRef="#br0" timeOffset="9965.94">2344 9387 52 0,'0'-9'39'62,"5"1"-7"-62,4-2 0 16,2-1 31-16,9-1-15 0,4-1 15 0,7 1 38 0,12 0-23 0,6 0 4 0,11 2-37 0,10 0 4 15,11-1-19-15,11 3-9 16,7-3-8-16,3 1 4 0,2 0-16 16,4-1 11-1,-2 3-12-15,2-7 0 16,0 0 6-16,4 2-6 15,-1-3-6-15,-2 4-1 0,3 2 7 16,13 2 1 0,13 5-1-16,17 3 0 0,1 0-1 15,-27 0 1-15,-32 9 0 16,-32-3-1-16,-11-2 1 16,12 2-6-16,4-2-7 15,8-2-1-15,-8-2 11 16,-5 0-4-16,-9-2 6 15,-4-8 0-15,-4-3-7 0,-6 4 7 16,-3-2 1 0,0 4-7-1,-6-1 7-15,-4 4-14 16,0 1 12-16,-5 1-17 16,-3 2 1-16,-1-1-14 15,-3 1 12-15,-1 0-18 0,-3-2-20 16,3-1-37-16,-3 2-39 15,-6 1-12-15</inkml:trace>
  <inkml:trace contextRef="#ctx0" brushRef="#br0" timeOffset="10329.94">5722 9100 48 0,'0'0'186'16,"0"0"-117"-16,0 0 62 16,29 106-5-16,-15-56-19 15,6 6-19-15,0 4-20 16,-3 5-6-16,2 3-10 15,-2 2-19-15,-3 0-13 16,-1-2-11-16,-2-2-2 16,-2-3 2-16,-5-6-9 15,1-7 5-15,-1-11-5 16,-2-9 0-16,2-5-7 16,0-11-28-1,-2-3-15-15,-2-3-37 16,2-2-21-16,-2-4-41 0,0-2-88 15,0 0-5-15</inkml:trace>
  <inkml:trace contextRef="#ctx0" brushRef="#br0" timeOffset="16853.09">12799 6356 614 0,'-14'0'59'0,"3"0"-37"0,3 0-9 0,-2 0 3 0,5 3 14 0,1-3-7 0,4 0-2 0,0 0 18 0,0 0 5 0,0 0-2 0,0 0-4 0,0 0-9 0,0 0-5 15,0 0-12-15,0 0-11 16,0 0-1-16,0 0-1 15,11 0-9-15,14 0 10 16,16 0 21-16,11 0 24 16,13-6-22-16,7-3-7 15,5 3 7-15,2 0-17 16,-2-2-6-16,-3 2 0 16,-11-3 0-16,-11 0-10 15,-11 1-46-15,-14 2-18 16,-27 2-82-16,0 2-120 15</inkml:trace>
  <inkml:trace contextRef="#ctx0" brushRef="#br0" timeOffset="17281.93">12999 6354 509 0,'-4'2'91'0,"-3"5"-43"16,-2 2 26-16,0 11-35 15,-2 9-29-15,-3 4 7 16,1 5 15-16,0 1 7 16,-1-1-5-16,1 0 8 0,-1-2-17 15,2 0 1 63,1-4-10-78,-1-1 11 0,1-1-5 0,-1-2-15 0,4 0 8 0,1-4-8 16,1 0 0 0,-2-2 7-16,6-7-12 0,0 0 1 0,2-7-3 0,0-2-8 15,0-2 2-15,10 0-3 0,13-1 9 0,16-3 16 0,14 0 34 16,11 0-27-1,10-13-7-15,4-5-15 0,-3-1-1 0,-1-4-19 16,-7 2-42-16,-9-2-14 16,-4-10-69-1,-19 9-37-15,-12 2-141 16</inkml:trace>
  <inkml:trace contextRef="#ctx0" brushRef="#br0" timeOffset="17522.28">13005 6693 192 0,'0'0'343'0,"0"0"-221"0,0 0-40 16,0 0 6-16,0 0-55 0,0 0-33 16,0 0-10-16,-15 0 4 15,42 0 6-15,9 0 14 16,8 0-14-16,5 0-10 15,3-7-53-15,17-18-72 16,-14 0-129-16,-8 0-122 16</inkml:trace>
  <inkml:trace contextRef="#ctx0" brushRef="#br0" timeOffset="17811.72">13622 6228 515 0,'0'0'110'0,"0"0"-78"0,0 0 20 0,0 0-15 0,-28 60-17 0,12-10 21 0,-2 16 15 0,-1 9-4 0,-4 5 10 15,0 0-18 1,2-2-20-16,-2-6-1 16,3-5-7-16,5-12-8 15,3-12-7 1,6-11-2 0,1-12-18-16,5-12-26 0,0-8-60 15,0 0-66-15,0-28 31 0,21-42 22 16,-4 4-165-16</inkml:trace>
  <inkml:trace contextRef="#ctx0" brushRef="#br0" timeOffset="18195.49">13591 6078 77 0,'0'0'30'0,"0"0"74"15,0 0 70-15,0 0-18 16,0 0-40-16,66 142-14 15,-47-88-11-15,6 6-16 16,0 6-34-16,2 9-1 16,2 3-12-16,-4 4-1 0,0-1-14 15,0-1-12-15,-5-7 8 16,0-2-9-16,-2-11 0 16,-5-7-1-16,1-12-31 93,-6-8-6-77,1-13-31 0,-2-7-42-16,-2-13-68 15,-1 0-85-15,-2-16 29 16</inkml:trace>
  <inkml:trace contextRef="#ctx0" brushRef="#br0" timeOffset="18351.84">13539 6713 198 0,'0'0'549'0,"0"0"-438"0,0 0-40 0,0 0-38 16,0 0-22-16,0 0-10 0,0 0-1 15,29-2 1-15,8 2-1 16,7-2 0 0,6-2-3-16,4-2-61 15,-2 0-45-15,11-3-79 0,-14 3-114 16,-13 0-6-16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6-13T01:07:16.43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8267 11199 36 0,'0'0'59'0,"0"0"-7"16,0 0-26-16,0 0-10 16,0 0 13-16,0 0 13 15,-39 0 0-15,37-2 10 0,0 0 33 16,2 0-22-16,0 0-35 15,-2-2-5-15,2-1-15 16,0 2-2-16,-4-1 7 16,-1-2-1-16,-1 1 14 15,-4-2 0 1,-4 1-12-16,1 0 16 0,-4 0-2 16,-3-1-15-1,-5 1 0-15,1 2-13 0,-5 1 16 16,0 2-15-16,0-2-1 15,-4 3 10-15,2-1-10 16,0 1 1-16,-3-3 1 0,1 1 5 16,-1 0 10-16,-2 0-8 15,1 2-8 1,-1 0 8-16,3 0-8 16,-1 0-1-16,5 6 6 0,3 2-4 15,0 4 5-15,4 0-7 16,-1 2-8-16,0 1 6 15,-4 4 2 17,2 4 0-32,-4 0 0 0,3 5 1 15,-3 3 4-15,3-2-5 0,-3 3 0 0,0 3 1 16,2-1 0-16,0-1-1 0,2-2 1 16,4-1-1-16,-2-4 6 15,3 0-6 1,2-2 7-16,0-4-1 0,7 3-5 15,0-6 7-15,2 1-8 16,5 1-4-16,1 0 3 16,3 6-1-16,0 3-3 15,0 1 4-15,0 5 1 16,7 2-7-16,4-3 7 16,3-1 0-16,1 1-1 15,3-4 2-15,-1-1-1 16,1-1 0-16,3-4-5 0,0 4 5 15,4-1 0-15,4-1 1 16,5 4 0-16,3 3-1 16,6-1-1-1,6 0 1-15,2 1-1 16,5 0 1-16,4-4 0 0,3 0-5 16,3-4 4-16,5-2 1 15,3-4-7-15,6 0 6 16,3-4 1-16,6 3 1 15,0-4 2 1,-2 2 4-16,-3-3-5 0,-1-2-2 16,0-2-12-16,-2-3 12 15,4-5 0-15,2 0 1 16,3 0-1-16,1 0-3 16,-2-4 3-16,-5-1 0 15,1-4 0-15,-6 4 0 16,-4-1 10-16,-1 0-17 15,-3-3 7 64,-4 2 0-64,-1-4 7-15,1 4-7 16,-5-6-1-16,1 1 1 15,0-3-11-15,-6-3 10 0,-1-3 1 0,-7-1 0 16,-2 0 0-16,-6-2 0 0,-4 0 0 16,-3 2 9-16,-3 1-9 0,-4 0 7 0,-3 3-7 0,0-2 0 0,-4 2 0 15,1-2 0-15,-4 2 0 0,1-3-1 0,-5 3 2 0,1 3-1 0,-3-2 0 0,-2 3 0 32,-2 0 0-17,-3 1 6-15,1-4-6 0,-3 1 9 0,-2 1-9 0,0-4 16 16,0 1-15-16,0-2-1 15,0-2 13-15,0 1-12 16,0-4 7-16,-5 3 2 16,-1-2-8-16,-4-1-2 15,2 2 0-15,-1-1 0 16,0 2 27-16,0 0-26 16,0 4 8-16,1-1 5 0,-2 3-13 15,-1 1-1-15,3 1 0 16,-4-1 0-16,-1 1-1 15,-1 0 2-15,-1 1-1 16,-3-2 12 0,0 1-6-16,-2 3 5 0,0-4-4 15,0 3 1-15,-5-3-7 16,1 3 0-16,-1-1-1 16,-4 1 0-1,-4-1 0-15,-5-1-1 0,-4 3 1 16,-5-1 0-1,-4-1-3-15,-5 2 3 79,-2 0 0-48,-5 1 0-31,-1 3 1 0,-2 1-2 0,-2 1 1 0,1 4 0 0,-1-2 1 0,-1 3-1 0,0 0 0 0,-3 0 1 0,3 0-1 0,0 0 1 0,-1 0 0 0,6 0-1 0,1 0 10 15,6 3-10-15,2 0-5 16,1 3 5 0,0 0-1-16,4 5 1 0,-2-1-2 0,0 0-5 15,1 1 7-15,-2 1 1 16,-1 1 0-16,1-1 5 16,2 0-5-16,-1-2 0 15,5 0 4-15,5 0-4 16,5 0 0-16,1 0 0 0,5 0 1 15,6 0-2 1,5-3-24-16,9-1 2 0,7-1-33 16,4 1-91-16,0 10-57 15,8-2-24-15,3-1 21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6-13T01:18:23.84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12591 10535 32 0,'0'0'76'0,"0"0"8"0,0 0-25 0,0 0 3 0,0 0-27 0,-33-23-16 0,29 17-9 0,2-1 17 0,-1 1 31 0,3 4-16 0,0 2-5 0,0 0 1 0,0 0-9 0,0 0-14 0,0 0-15 0,0 0-13 16,0 0 7-16,0 0 6 0,7 8 29 16,6 5-4-16,-1-1-14 15,1 3 8-15,3 2-14 0,-3 1-4 16,-1 0-2-16,5-1 1 16,1-2-17-16,6-7-117 15,-2-4-41-15,-6-4-27 0</inkml:trace>
  <inkml:trace contextRef="#ctx0" brushRef="#br0" timeOffset="404.2">12647 10258 185 0,'0'9'267'0,"0"5"-210"0,0 2-36 0,0 6-11 0,0 0-10 0,9 0 10 0,5 0-9 0,-1-2-1 0,2-1 0 0,3-6-38 15,7 1-79-15,-6-6-27 0,-5-4-32 0</inkml:trace>
  <inkml:trace contextRef="#ctx0" brushRef="#br0" timeOffset="1505.13">16205 10279 5 0,'0'-3'88'16,"0"2"-8"-1,0 1 13-15,0 0 12 0,0 0-24 16,0 0-39 0,0 0 7-16,0 0 7 15,0 0-3-15,0 0-11 0,0 0 3 16,0 0 13-16,0 0 2 15,0 0-2-15,0 0-7 16,0 4-22-16,-2 5-16 0,-3 10-3 16,1 6-3-16,-2 12-7 15,1 3-1-15,0 2-20 16,3-2-5 0,2-3-22-16,0-9-39 0,0-10-51 15,0-13-93 1,7-5-16-16,2 0 22 0</inkml:trace>
  <inkml:trace contextRef="#ctx0" brushRef="#br0" timeOffset="1753.64">16388 10305 120 0,'0'0'198'0,"0"0"-123"0,0 0 18 0,0 0 8 15,0 0-53-15,0 0-29 16,0 0-18-16,-24 74 7 16,14-50 0-16,-3 2 0 15,0 2-7-15,2-2-1 16,-2 3-37-16,-1-6-2 16,3 1-90-16,-3 3-1 15,3-7-30-15,3-7-25 0</inkml:trace>
  <inkml:trace contextRef="#ctx0" brushRef="#br0" timeOffset="85628.49">14260 13852 77 0,'0'0'82'0,"0"0"6"0,0 0 60 16,-15 0-34-16,13 0-53 16,2 0-32-16,0 0-13 15,0-2-15-15,0 2 0 16,0 0 1-16,0 0-2 16,0 0 9-16,0 0-9 0,0 0-1 15,0 0 1-15,0 0 35 16,0 0-13-16,0 4-14 15,0 8 12-15,11 8 22 16,0 8-11-16,4 6-11 16,0 2-3-16,2 1-7 15,-2-3-9-15,1-5 4 32,1 1-5-17,1-9-24-15,9-15-56 0,-8-6-104 0,-5 0-111 0</inkml:trace>
  <inkml:trace contextRef="#ctx0" brushRef="#br0" timeOffset="85863.1">14465 13687 530 0,'0'0'120'0,"0"0"-91"0,0 0 8 16,0 0-18-16,25 129-19 0,-8-99 0 0,6 1-6 15,-1-4-5-15,0-1-20 0,1-4-39 16,8 0-62-16,-7-6-77 16,-3-4-58-16</inkml:trace>
  <inkml:trace contextRef="#ctx0" brushRef="#br0" timeOffset="86613.9">15962 14708 113 0,'0'0'186'0,"0"0"-58"16,0 0-20-16,0 0 18 16,0 0-15-1,0 0-49-15,0 0-21 0,-46 28-33 16,46-12-7-16,0 3-1 15,0 4-16-15,0 7 6 16,6 1-21-16,8 1-21 16,1-6-31-16,8-4-88 15,-4-8-52-15,-3-9-4 0</inkml:trace>
  <inkml:trace contextRef="#ctx0" brushRef="#br0" timeOffset="86774.14">16145 14790 149 0,'0'0'163'0,"0"0"30"15,0 0 6-15,0 0-114 0,0 0-72 16,0 0-11-16,-38 125-2 16,29-82-1-16,1 3 0 15,-2-7-42-15,4-3 6 16,-1 8-46-16,3-13-104 15,-3-3-118-15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6-13T01:21:35.4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21007 7814 64 0,'0'0'108'0,"0"0"-30"0,0 0 5 16,0 0 44-16,0 0-49 0,0 0-26 0,-74 0-13 0,63 0 2 0,2 0 52 16,0 0-10-1,3 0-33-15,2 0-8 0,0 0 6 16,2 0-18-1,2 2-5-15,0-2-24 0,0 0-1 16,0 4 0-16,0 3-1 16,16 2 0-16,7 4 1 15,3-2 0-15,3 1 0 16,-1-3-27-16,14-5-48 16,-9-3-70-16,-8-1-158 0</inkml:trace>
  <inkml:trace contextRef="#ctx0" brushRef="#br0" timeOffset="336.38">20959 8242 643 0,'0'0'65'0,"0"0"-32"16,0 0-9-16,0 0-24 0,0 0-11 15,0 0-2-15,0 0 12 16,28-16 1-16,-13 14 0 16,-1 2-1-16,-1 0 1 15,-2 19-1-15,3 16 1 16,-3 9 5-16,-3 6-4 16,2-4 7-1,-6-7 10-15,0-6 3 0,-1-11 15 31,-3-10 1-31,2-8-19 0,0-4-18 16,2 0-5-16,4-8-8 0,2-22 12 16,3-11-5-16,-2-18-23 15,1-7-36-15,-3-9-36 16,0-25-78-16,-4 16-40 0,-3 12 29 16</inkml:trace>
  <inkml:trace contextRef="#ctx0" brushRef="#br0" timeOffset="969.51">21176 7682 75 0,'0'0'82'0,"0"0"-24"16,0 0 24-16,0 0-12 15,0 0 0-15,0 0-28 16,0 0-16-16,-2-58 4 16,2 53-5-16,0 4-9 0,0-1-3 15,0 2-13-15,0 0 0 63,0 10 0-63,0 14 10 0,0 8-1 0,0 4 0 0,0 2-8 0,0-4 12 0,-2-6-5 15,-5-5 44-15,0-8-6 0,3-7-18 16,2-4-4-16,2-2-24 16,0-2-7-16,0 0 6 15,15 0-7-15,3-6 8 16,5-4 2-16,-4-1-1 15,4 2-1-15,-5 7-6 16,-3 2-57-16,-3 0 31 16,-6 22-23-16,-2 6 15 15,-4 8 4-15,0 0 8 16,0 3 23-16,-14-3 5 16,4-8 46-16,1-6 5 15,3-8 8-15,6-8-12 16,0-6-47-16,0 0-1 15,2 0-6-15,13-4 6 0,1-6 1 16,-1 0 0-16,-1 2-5 16,-8 4-35-16,-1 4-16 15,-5 0 28-15,0 11 28 16,0 12 0 0,-5 9 0-16,-9 7 14 0,-1-4 12 15,-1 0 12-15,6-7 5 16,1-6 6-16,2-9 15 0,7-4-21 15,0-6-43-15,0 0 0 16,18-1-9 0,9-1 9-16,6 2 1 15,9 0-1-15,3 1 6 16,7 0-6-16,-2 1-14 0,4-3-31 16,15-2-56-16,-13 0-50 15,-17-16-97-15</inkml:trace>
  <inkml:trace contextRef="#ctx0" brushRef="#br0" timeOffset="1515.98">21474 7144 555 0,'0'0'118'15,"0"0"-80"-15,0 0-28 16,0 0 12-16,0 0-22 16,0 0 1-16,0 103 0 15,-2-51-1-15,-2 4 8 16,-2 2-6-16,1-8 14 15,-1-6 14-15,0-12-3 0,4-11-6 16,0-9-20-16,2-9-1 16,0-3-13-16,7 0-9 15,11 0 12 1,4-15 10-16,5-6 1 0,2-1 0 16,-4-2 4-16,1 6-3 15,-4 2-1-15,-4 9-1 16,-5 7 0-16,-4 0 6 15,-5 22 9-15,2 20 22 16,-6 14-2-16,0 16 1 0,0 8-6 16,-10 2-15-16,-7 3-9 15,-4-8 15-15,-1-7-3 16,0-7-11 0,2-11-7-16,5-12 0 0,3-14-20 15,8-14 2-15,2-12-73 47,2-20-82-47,0-17-127 0,0-8 31 0</inkml:trace>
  <inkml:trace contextRef="#ctx0" brushRef="#br0" timeOffset="1721.99">21526 7734 578 0,'0'0'100'15,"0"0"-86"-15,0 0-14 16,0 0 19-16,0 0 42 0,138-12 5 16,-87 8-24-16,5-3-16 15,-2 2-17-15,-2-2 1 16,-2-2-10 0,-5 1-61-16,-10-6-44 0,-11 3-138 15,-16 6-96-15</inkml:trace>
  <inkml:trace contextRef="#ctx0" brushRef="#br0" timeOffset="2297.36">21767 7938 603 0,'0'0'96'16,"0"0"-65"-16,0 0-21 0,2 125-2 15,18-83-8-15,1 0 0 16,0-8-24-16,-6-8 8 16,-3-8 15-16,-6-10 1 15,-3-8-27-15,-3 0-14 16,0-2 7-16,0-16-5 16,-3-4 29-16,-3 0 10 15,4-2 21-15,2 1-1 0,0 0-12 47,0-1 5-31,11 0 7-16,7 2 0 0,3 1-11 0,0 6 2 0,-1 4 1 0,-3 4-12 15,-3 4 2-15,-7 3-2 16,-3 0 0-16,-4 0 5 0,0 14 5 16,0 3 1-16,-4-1 1 15,-7-3-12 1,-3 0 7-16,1-7-7 0,1-2 0 15,8-4 8-15,0 0-8 16,4 0-6-16,0 0 5 16,0 0-8-16,0 0 8 15,0 0-11-15,2 0 4 16,4 0 7-16,0 0-5 16,-2 6 4-16,0 2 2 15,-1 4 0-15,-3-2 0 16,2 0 0-16,-2-2 0 15,2-2-2-15,0-3-6 0,4-3-71 16,4 0 4-16,3-9-2 16,10-24 10-16,-4 4-34 15,-1 1-48-15</inkml:trace>
  <inkml:trace contextRef="#ctx0" brushRef="#br0" timeOffset="2611.42">22097 7860 388 0,'0'0'111'0,"0"0"2"16,0 0-28-16,0 0-56 0,0 0-29 15,0 0 0-15,0 0 6 0,83-40 5 16,-44 17-9-16,-3-10 9 94,-3-3-11-94,-4-2-43 0,-7-14-64 0,-8 7-93 0,-10 8-83 15</inkml:trace>
  <inkml:trace contextRef="#ctx0" brushRef="#br0" timeOffset="3128.36">22192 7539 413 0,'0'0'144'15,"0"0"-109"-15,0 103-14 16,14-49-11 0,12 4 3-16,1-2-12 0,-4-8 5 15,-6-9 2-15,-3-11-8 16,-6-10 0-16,-1-8 0 0,-5-6-6 16,0-4-2-1,-2 0 1-15,5 0-10 0,0-7 15 16,-1-11 1-16,3-4-19 15,-1-6 20-15,0-1-13 16,2-2-36-16,-4 3-49 16,1 2 10-16,-5 5 54 15,0 0-19-15,0 5 53 16,0 0 61-16,0 2 15 16,0-3-25-1,2 3 9-15,5-7-25 0,6 0 8 16,2 2-26-1,4-2 12-15,0 4 0 16,3 0-22-16,3 3 3 16,-2 2-8-16,-4 4-2 15,2 2 8-15,-6 6-8 0,-1 0-1 0,-6 2 1 16,1 16 0-16,-4 7 4 16,-1 3-3-16,-4 3-1 15,0 0 14-15,0-5-14 16,0-6-10-16,0-4 0 94,-4-16-63-79,-5 0-60-15,0-6-120 16</inkml:trace>
  <inkml:trace contextRef="#ctx0" brushRef="#br0" timeOffset="3252.35">22430 7329 225 0,'0'0'179'0,"0"0"-30"0,0 0-25 0,0 0-72 16,0 0-51-16,0 0 6 15,12 112-7-15,5-60-2 16,3-3 2-16,-3-9-1 16,-7-9-16-16,1-11-11 0,-7-9-44 15,2-11-68-15,-6-14-60 16,-2-19 83-1,-12-3-43-15</inkml:trace>
  <inkml:trace contextRef="#ctx0" brushRef="#br0" timeOffset="3513.47">22377 7299 35 0,'0'0'236'0,"0"0"-90"16,0 0-65-16,0 0-28 15,0 134 32-15,18-68-28 0,2 4-26 16,5 1 17-16,-1-7-15 15,0-8-1-15,1-13 17 16,2-12-29 0,0-12-11-16,2-9-8 0,4-9-1 15,0-1 5-15,3-6-5 16,1-18-31-16,0-6-30 16,8-20-40-16,-6 7-77 15,-10 6-83-15</inkml:trace>
  <inkml:trace contextRef="#ctx0" brushRef="#br0" timeOffset="4070.97">22785 7431 153 0,'0'0'167'0,"0"0"-31"0,0 0-83 16,0 0 48-16,0 0-47 16,0 0-34-16,0 0-20 15,-36 36-7-15,36-36-5 16,0-4-8-16,11-7 20 16,5-8 6-16,4-1-5 15,0-2-2-15,0 0-1 16,4-5-96-16,-6 9-69 78,-7 1-34-62</inkml:trace>
  <inkml:trace contextRef="#ctx0" brushRef="#br0" timeOffset="4293.42">22785 7431 124 0,'-11'-42'173'0,"11"72"-92"0,0 8-12 16,4 8-17-16,14 4-4 15,0 1-18-15,2-6-18 16,-3-8-11-16,0-10 22 16,-7-4 3-16,1-12-26 15,-3-11-9-15,0 0-27 0,1-25 6 16,-3-17-18 0,4-38-103-16,-4 8 25 15,-1 1-8-15</inkml:trace>
  <inkml:trace contextRef="#ctx0" brushRef="#br0" timeOffset="4622.35">22943 7097 163 0,'0'0'251'0,"0"0"-88"0,0 0-47 0,0 0-59 0,0 0-44 16,-4 132-4-16,15-80-8 0,9-1 1 15,-2-4-2 1,-1-7 0-16,-1-10-8 15,-3-7-8-15,-4-10-32 16,-5-5-12-16,-1-6-4 16,-3-2 11-16,0 0-1 15,0-10-19-15,0-8 57 0,0-4 16 16,-3-1 12-16,3-4-5 16,0 1 2-16,0 2-4 15,0 0-4-15,10 4-1 16,1 4 0 93,-3 6-8-109,2 4-25 0,-6 6-20 0,-2 0-6 0,-2 19 20 0,0 8-58 0</inkml:trace>
  <inkml:trace contextRef="#ctx0" brushRef="#br0" timeOffset="4859.17">22999 7535 137 0,'0'0'77'0,"0"0"35"0,0 0-5 0,0 0-67 0,0 0-27 0,0 0-2 0,0 0-10 16,0 89-1-16,11-80 1 16,0 0 5-16,2-1 10 15,0-2-16-15,5-2 1 16,3-4 8-16,6 0-9 16,2-6 9-16,4-15-9 15,0-2 0-15,1-4-1 0,-5 5-47 16,-5 7-20-1,-6 1-30-15,-4 7 38 0,-10 7 35 16,-4 0 24-16,0 3 1 16,0 15 18-16,-10-1 24 15,0 6 50-15,-3-3-40 16,3-2-36-16,4-2 21 16,1-2-25-16,5 8-12 15,0-2-90-15,0-5-92 0</inkml:trace>
  <inkml:trace contextRef="#ctx0" brushRef="#br0" timeOffset="5407.78">21089 8462 90 0,'0'0'63'16,"0"0"-4"-16,140-22 81 0,-8 12 4 0,55-2-35 15,29-6-56-15,11-6-17 16,-15-14-23 0,-27-12-11-16,-6-9 6 0,-15-1-6 0,-4 2-1 15,-10 8 0-15,-30 15-1 16,-28 12-13-16,-24 8-29 15,-10 8-51 1,27-3-49-16,-14 2-43 0,-8 2-61 16</inkml:trace>
  <inkml:trace contextRef="#ctx0" brushRef="#br0" timeOffset="5547.95">23728 7975 72 0,'0'0'542'0,"0"0"-442"63,0 0-58-63,0 0 7 0,0 0-23 0,0 0-26 0,0 0-75 0,0 11-13 0,0-11-5 0,0 0-52 15,-2-11-50-15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6-13T01:22:54.75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14204 14214 9 0,'-2'0'17'0,"2"0"-16"0,0 0-1 0,0 0-27 0</inkml:trace>
  <inkml:trace contextRef="#ctx0" brushRef="#br0" timeOffset="3977.19">14131 14297 59 0,'-6'2'25'16,"1"-2"20"-16,-2 0 2 0,5 3 7 16,-1-3-8-16,3 0-17 0,0 0 17 15,-2 0 13-15,2 0-17 16,0 0-3-16,0 0-15 15,0 0-1 1,0 0 3-16,0 3-6 0,0 3-9 16,0 6-1-16,0 8 0 15,12 10 3-15,-1 0-12 16,2 4 0-16,1-3 2 16,-4-6-3-16,1-6-46 15,-1-15-72-15,-6-2-66 16,-4-2-90-16</inkml:trace>
  <inkml:trace contextRef="#ctx0" brushRef="#br0" timeOffset="4389.18">14102 14341 182 0,'0'0'111'0,"0"0"-101"16,0 0-3-16,0 0 28 15,0 0-6-15,0 0-19 16,135-54 4-16,-96 48-7 16,-1 4-6-16,-1-2 21 15,-5 4-20-15,-8 0-2 16,-9 0-1-16,-5 18-49 0,-10 8 49 16,0 7-11-16,-8 11-38 15,-15-3 42 1,-13 6-20-16,-2-1 28 15,-2-2 32-15,2-8 10 0,7-6 41 32,8-10 14-17,8-8-58-15,8-7 30 0,7-5-69 0,0 0-11 0,11 0-18 16,19-5 18-16,7-9 11 16,7 0 0-16,6 3 0 15,2-6 10-15,-6 3-10 16,-1 3-1-16,-5-2-57 15,-7-7-31-15,-8 2-69 0,-14 2-3 16</inkml:trace>
  <inkml:trace contextRef="#ctx0" brushRef="#br0" timeOffset="4723.33">14220 14205 113 0,'0'0'78'16,"0"0"-48"-16,0 0 3 15,0 0 18-15,0 0-51 0,0 0-6 16,0 0 6 0,13 34 60-16,5-4 1 15,7 16 4-15,4 4-20 16,0 8 15-16,-1 8-21 0,-1-3-10 15,-2 1-3 1,-5-3-19-16,0-4-6 0,0-2 12 16,-2-11-11-16,-3-9-2 15,1-4-18-15,-5-14-13 16,-2-4-49-16,3-9-44 16,0-8-29-16,-3-16 6 15,-1-10 14-15</inkml:trace>
  <inkml:trace contextRef="#ctx0" brushRef="#br0" timeOffset="5140.54">14628 14012 168 0,'0'0'161'16,"0"0"-56"-16,0 0-73 15,0 0 1-15,0 0-32 16,49 152 1-16,-25-95 8 16,1 3 1-16,-3 0 25 15,-1-2 11-15,-2-4-23 16,-3-10-5-16,-3-5-19 15,-1-13 0-15,-6-10-17 16,-2-10-58-16,-1-6-76 0,-3 0-21 16,0-6 120-16,0-12 40 15,0-2 12-15,0 0 0 16,0-1 13-16,0 2 4 16,0-3-4-16,10 1-1 15,4-1-11-15,1 3 12 16,4 0 0-16,3 0-11 15,0 0 12-15,3 3-14 16,-5 2-42-16,-11 7-89 0</inkml:trace>
  <inkml:trace contextRef="#ctx0" brushRef="#br0" timeOffset="5474.27">14668 14453 240 0,'0'0'93'0,"0"0"-81"0,36 125-6 16,-17-79-2-16,4-2-4 16,-3-4-1-16,-2-5 1 15,-4-6 12 1,-4-7 11-16,1-4 11 0,-3-1 1 15,0-12-5-15,3-1-14 16,3-4-15-16,2 0 9 16,8-4 24-16,4-14-18 0,4-8-9 15,6-3 9-15,-1-5-4 16,4-2-7-16,-1 3-5 16,16-11-50-16,-10 10-93 15,-11 6-40-15</inkml:trace>
  <inkml:trace contextRef="#ctx0" brushRef="#br0" timeOffset="5706.59">15542 14712 485 0,'0'0'140'0,"0"0"-57"0,0 0 3 16,0 0-61-16,0 0-25 0,0 0-90 16,0 0-89-16,0 0 8 15,0 0 62-15,0 0-68 0</inkml:trace>
  <inkml:trace contextRef="#ctx0" brushRef="#br0" timeOffset="13509.22">15742 14077 67 0,'0'0'73'0,"0"0"12"0,0 0-10 15,0 0-17-15,0 0 17 0,-18 0-25 0,16 0 4 0,0 0 14 16,2 0-25-16,0 0-20 0,0 0-6 0,0 0-16 0,0 0 1 0,0 0-2 0,0 0 0 0,0 0 1 0,0 0 0 0,0 0-1 0,0 0 10 0,0 0-1 16,0 0 5-16,0 0 2 0,0 0 0 0,0 0 1 0,0 6 11 15,0 16-19-15,0 14-9 16,0 10-21 0,2 14 20-16,5 8-16 15,-5 3 1-15,0-2 16 16,-2-6 0-16,0-7 0 0,0-14 12 15,0-8-1-15,0-12 5 16,0-11 7 93,0-4-23-93,0-3 1 0,0-2-1-16,2 2-9 0,7 0 8 15,7 4-6-15,-1-4 7 0,3 7 6 16,3-5-5 0,-4 1-2-16,3 5 1 15,3 2-6 1,-4-1-2-16,1-2-20 0,0 1-14 0,-4-3-21 0,-3-8-53 0,1-1-65 15,-8-1 55-15,-1-20 14 0,-5 2-15 0</inkml:trace>
  <inkml:trace contextRef="#ctx0" brushRef="#br0" timeOffset="13661.96">15895 14539 36 0,'0'0'134'0,"0"0"-25"0,0 0 10 0,0 0-28 0,0 0-43 15,0 0-25 1,0 0-13-16,0 0 0 16,-4 94-8-16,4-63 13 0,0 3-4 15,0-2 7-15,0-1-8 16,0-3-9-16,0-5-1 15,0-1 0-15,-4-4-22 16,-1-5-37-16,-1-6 43 16,-13-7-86-16,7-1-54 0,-7-13-85 15</inkml:trace>
  <inkml:trace contextRef="#ctx0" brushRef="#br0" timeOffset="14016.29">15619 14574 38 0,'0'0'53'0,"0"0"-36"0,0-4-17 0,1-2-12 0,4 2-21 0,3-4-28 0</inkml:trace>
  <inkml:trace contextRef="#ctx0" brushRef="#br0" timeOffset="14195.81">15619 14574 45 0,'-62'28'137'0,"59"-26"-85"0,3-2-15 16,0 0-30-16,0 0-7 0,14 0 0 0,6-4 0 15,9-5 34-15,4-2 54 0,8 1-23 0,3-7-37 0,6 0-8 0,-2-1-6 0,1-3-13 0,0 0-1 0,-6 0 0 0,-6 3-29 16,-3 0-58-16,-1 1-24 0,-10 5-14 16,-8 1-51-16</inkml:trace>
  <inkml:trace contextRef="#ctx0" brushRef="#br0" timeOffset="15380.71">15982 14021 71 0,'0'0'107'0,"0"0"-35"0,0 0 0 15,0 0-46-15,0 0-20 0,0 0-6 0,0 0-12 0,0 51 12 16,0-22 3-16,-4 1 27 16,2 4-5-16,0 2 4 0,0 2-6 15,-1-8 16-15,3 0-8 16,0-8-12-16,0-6 0 15,0-6-18-15,0-2-1 16,0-8-19-16,0 0-10 16,5 0 16-16,6-9 2 15,0-8 10-15,2-3 1 16,0-4 2-16,1-2-1 16,-1 0 5-16,-1 1-5 0,1 4-2 15,-5 5-9-15,0 6 0 16,-4 2 10-16,-2 6 0 15,0 2 1-15,-2 0 6 63,0 0 25-47,0 8 39-16,0 10-37 0,0 6-21 0,3 6-2 0,1 5-11 0,2 4 2 0,2-1-2 0,1-2-10 0,1-1-9 15,-1-6-37-15,3 0-15 16,-4-8-37-16,-1 4-6 15,-5-4 20-15,0-7-34 0</inkml:trace>
  <inkml:trace contextRef="#ctx0" brushRef="#br0" timeOffset="15893.11">16074 14652 78 0,'0'0'140'0,"0"0"-68"16,0 0-34-16,0 0-4 15,0 0-34-15,0 0 1 16,0 0 4-16,37 78-5 16,-24-65 0-16,-1-4 0 15,-8-4-23-15,1-5 0 16,-5 0-33-16,0 0 17 16,0-3 32-16,-7-11-35 15,-7 1 35-15,-1-6 7 16,0 1 0-16,6 2 21 0,0 4-1 15,7 0-6-15,2 1 6 16,0-4-12-16,0 1 0 16,8 0 8-16,8 2 9 15,5 2-7-15,-2 6-3 16,2 0-9-16,-4 4-2 16,-1 4-4-16,-3 12-1 15,-3 12-41-15,-6-1-7 16,-4 6-1-16,0 1-5 15,-7-3 23-15,-9-4 32 0,-2-4 6 47,5-10 69-47,2-3-2 16,7-6 2-16,1-4-22 0,3 0-53 0,0-4 0 0,18-11 0 0,7-8 2 16,6 1-1-16,2 0 47 15,1 4-37-15,-1 2-11 16,-2 4-3-16,-4 8-72 15,-9 4-31-15,-7 0-20 16</inkml:trace>
  <inkml:trace contextRef="#ctx0" brushRef="#br0" timeOffset="17169.16">13469 14089 7 0,'0'0'80'0,"0"0"-38"15,0 0 15-15,0 0 27 16,0 0-49-16,0 0-24 16,0 0-11-16,-86 64 0 15,83-40 1-15,3 0 22 16,0 8-6-16,0 1-1 0,3 10 17 16,10 3 29-16,7 4-19 15,5 3-7-15,3-5 2 16,3-7-25-1,3-5 1 1,-3-13-12-16,-2-7-2 16,-3-11 0-1,3-5-2-15,-4 0 2 0,2-17-1 0,-5-10 1 16,-2-9 1-16,-2-3 0 0,-7-7 5 16,-4-2-5-16,-4-1 5 15,-3 0-5-15,0 8 4 16,-12 1-4-16,-3 8 11 15,-4 7-9-15,0 8-3 0,1 9 13 16,2 4-13 0,1 4-12-16,-2 0-34 0,5 6-93 15,-1 4-61-15</inkml:trace>
  <inkml:trace contextRef="#ctx0" brushRef="#br0" timeOffset="17312.68">13469 14089 157 0</inkml:trace>
  <inkml:trace contextRef="#ctx0" brushRef="#br0" timeOffset="17413.23">13469 14089 157 0,'91'98'100'0,"-91"-58"-65"0,0 12 24 0,8 8 29 15,0 3-55-15,3 1-11 0,1-8-1 16,-1-4-6-1,-3-12-5-15,2-13-10 0,-2-4-2 16,5-15-24 0,-1-6-128-16,-5-2-32 0</inkml:trace>
  <inkml:trace contextRef="#ctx0" brushRef="#br0" timeOffset="19530.34">15409 14101 14 0,'0'0'59'0,"0"0"3"15,0 0-15-15,0 0-29 0,0 0-11 0,0 0 0 0,-39-32 9 0,34 25 6 16,1 6-9 0,2-5 5-16,-3 2 24 15,1-3 16-15,-1 6-29 16,1-8 0-16,-3 5-6 0,3 1 11 15,-1-2 14-15,1 4-13 16,-1 1-2-16,3 0-19 16,-3 0 2-16,1-5-6 15,-2 5-3 1,-1 0-5-16,-3 0-1 0,2 0 0 16,-3 0 35-16,-1 0-23 15,-1 0 23 1,3 0-29-16,0 0-7 0,1 0 13 15,3 0-2-15,-4 6-10 0,2 2 0 16,1 1-1-16,1 4-2 16,-1 1 1-16,0 7 1 15,2-1 2 1,1 4-2-16,2 4-1 0,2 2 0 16,0 3 1-16,0 9 0 15,2 2 0-15,14 0 1 16,1 0 0-16,4-8-1 15,-2-4 1-15,4-7-2 16,-3-11 1 31,0-1-1-47,0-7-5 0,3-4-8 0,-4-2 12 0,4 0-7 16,-1-2 7-16,1-12 2 0,-4-5-6 0,-3-6 5 0,-1-3 1 15,-3-3 0-15,-3-1 5 16,-5 2-4-16,0 2-1 15,-4-2 1 1,0 4-1-16,0 0 2 0,0 2-1 16,0 2 0-16,0 0 1 15,-11 2-1-15,1 2 8 16,-4 2-4-16,1 6-5 0,1-2-8 16,-1 3 8-16,1 6-24 15,2 0-9-15,-1 3-61 16,-5 0-80-1,3 6-48-15,-1 7 8 16</inkml:trace>
  <inkml:trace contextRef="#ctx0" brushRef="#br0" timeOffset="19862.39">15259 14164 15 0,'0'0'95'16,"0"0"-35"-16,0 0-13 15,0 0-46-15,0 0-1 16,0 0-8-16,0 0 8 15,0 0 1-15,0 0 0 0,37-5 0 16,-31 5-1-16,-1 0 0 16,-3 2 0-16,-2 14 0 15,0 2 12-15,0 3-4 16,0 2 4-16,-2-1 5 16,-6 0 19-16,1-3 34 15,0-6-7-15,4-5 6 16,1-4-20-16,2-2-46 15,0 1-3-15,12 2-17 16,8-5 5 78,2 4-2-94,5-4-48 15,2 0-17-15,4 0-31 0,-4 0 19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2-06-13T01:24:52.6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9535 16900 126 0,'0'0'62'0,"0"0"-29"0,0 0-6 0,0 0 8 0,-27 0-11 0,27 0-24 0,-2 0-10 0,2 0 9 15,0 0 1-15,0 0 26 16,0 0 24-16,0 0 12 16,0 0-15-16,0 0-24 15,0 0-12-15,0 0-11 16,0 0-6-16,0 2-17 16,0-2 17-16,4 0 6 15,7 0 3-15,5 4 4 16,1 0 2-16,6 0-9 15,-1 0 2-15,5 7-1 0,4-4 19 16,0-1-14 0,1 6 3-16,3-2 4 15,5 2-6-15,0-2 3 16,5 2 7-16,-1-2-4 0,1-1-2 16,-3-9-1-16,1 0-9 15,-5 0 7-15,-5 0-7 16,0-5-1-16,-4-3 0 15,0-2 0-15,3 6 9 16,-1 4-2-16,2 0 2 16,5 0 15-16,-1 8-12 15,2 11-5-15,1-6-6 0,0 5 2 16,3 1 10-16,-6-6-6 16,1 4 2-1,0-3 7-15,-3-5-15 16,1 4 9-16,-2-8-1 15,1 4-9-15,0-5 7 0,1-4-6 16,2 0-1-16,-2-9-2 16,2-13-9-16,0-1 11 15,-1-7 0-15,1 1 0 47,1 3 8-47,-4 8-8 0,-1 4 1 0,-1 2-1 0,0 8 0 16,-2 4 0-16,1 0 1 0,1 0 0 0,-5 4 12 15,4 4-12 1,-3 2 0-16,2 4 6 16,3 3 4-16,1-4 5 15,2 5-8-15,0-4-7 0,1-2 0 16,2 2 0-16,-2-5 0 16,2-4 0-16,-2-5-1 15,-5 0 0-15,3 0 0 16,-5 0-5-16,2-9 5 15,0-4 0-15,4 0 2 16,-4 2-1-16,3-1 1 16,-1 2-1-16,1 2-1 15,1 5 1-15,2-3 0 16,-1 1 0-16,-1 1 0 16,-1 0 6-16,3 4-7 15,-4 0 1-15,-2-4-1 16,3 4 0-16,-3 0 1 15,1 0-1-15,-3 0 1 0,2 0 0 16,0 0-1-16,1 0 0 16,-1 0-1-16,4-6-9 15,-2-12 9-15,3-8 0 16,-1 0 1-16,1-2-1 16,1 2 2-16,-2 8-1 15,-1 3 0-15,-1 8-1 16,-1 3 0-16,-3 0 1 15,2 4 0-15,-2 0 7 16,4 0-7-16,0 0 6 16,3-2-6-16,2-2 0 15,5 0 1-15,3-4-1 0,-1 2 1 16,2 1 6 15,-3 2-7-31,-1-1 0 0,0 2 0 0,-3 2 0 0,3 0 2 16,-3-4-1-1,0 4 9-15,1-8 1 0,-1-2-10 16,0 2 7-16,-1-6-7 16,-1 1-1-16,0 4 3 15,-4-4-2-15,0 4 1 16,-3-1-1-16,-2 1 0 0,-2 1 4 16,0 2-5-16,0-2 0 15,2 4-1 1,0 4 1-16,3 0-1 15,1 0 1-15,3 0 0 0,2 12 0 16,1 2 0-16,-2 8 0 16,2 1 8-16,5 1-6 15,-1-2 8-15,2-4 0 16,-1-6-10-16,4-2 2 16,-1-10-1-16,2 0 0 15,2 0 0-15,1 0 0 16,4 0 9-16,-3-6-8 15,-3 6-2-15,-3 0 1 16,-7 0 0-16,-7 0 0 16,-1 0 0-16,-7 0 0 15,-3 0 0-15,-1 0 1 0,-2 0-1 16,0 0 1-16,-1 0-2 16,0 0 1-1,0 0 4-15,5 0-4 0,2 6-1 16,4-2 0-16,2 4 3 15,3 2-5-15,1-3 2 16,-1-7-22-16,-5 0 0 16,-2 0-7-16,-2 0 8 15,-7 0-4-15,-5-7-4 16,-3-1 12-16,-1 6-11 31,-2-2-35-31,7 4-60 0,-1 0-74 0,-4 0 18 0</inkml:trace>
  <inkml:trace contextRef="#ctx0" brushRef="#br0" timeOffset="4017.1">13393 8251 38 0,'0'0'62'0,"0"0"4"0,0 0-11 0,0 0-25 0,0 0-18 0,0 0-2 0,0 0 6 0,0-13-3 16,0 10 1-16,0 1 3 15,0 0-2 1,0 2 4-16,0 0 14 16,0 0 26-16,0 0-10 15,0 0-7-15,0 0 0 16,0 0-12-16,0 0-16 0,0 0-13 16,0 2 0-16,0 16-1 15,5 13 16-15,9 12 30 16,-1 12-6-16,3 5-9 15,-3 0-11-15,-3-4-1 0,2-4-8 16,-3-6-2 15,-1-7-8-15,-1-7 0-16,3-10-1 0,-2-6-13 16,8-5-63-16,-3-6-126 0,-9-5-142 0</inkml:trace>
  <inkml:trace contextRef="#ctx0" brushRef="#br0" timeOffset="38687.01">17077 14245 23 0,'0'0'42'0,"0"0"-19"15,0 0-11-15,0 0-11 16,-5 8 21-16,0-8 8 0,-1 5-1 0,-3-5-28 0,1 0 21 16,-4 0 1-16,1 0-14 0,-3 0-1 0,3 0 1 0,-2 0-8 0,-1 0 9 15,-1-9-9-15,-1 3 6 16,1 2-5-16,-3-4 31 15,3 2-20-15,-1 2 0 16,1-1 30-16,3 3-4 16,3-1-3-16,1 3-13 15,-2 0-5-15,3-2 10 0,3 2 16 16,0-1-15-16,-3 1-15 16,2-3 5-16,-1-1 4 15,1 2-10-15,-1-4-6 16,2 0-7-16,-4-4-6 15,4-2 6-15,2 0 2 16,-1 0-1-16,3-2 1 16,0 6-2-16,0-4-5 15,7 2-7-15,11 4 12 16,9 4 1-16,6 2 0 16,11 0 12-16,8 12 12 15,2 11 8-15,-4 4-13 16,-2 3-5-16,-13 0-4 0,-6 0-10 15,-11 0 15 1,-9 1 1-16,-7 4 25 0,-2-3-22 16,-8 2-2-16,-21 0-11 15,-12-5-7-15,-6-5 0 16,-6-6 0 0,-1-6 2-16,3-8 14 0,8-4-15 78,8 0-1-63,10-8-10-15,10-11 8 0,7-2-17 16,5-8-1-16,3 4 1 0,9-1-34 16,22 7 24-16,11 3 23 0,12 10-1 0,6 6 7 0,0 0 1 0,-4 6 0 0,-10 10 12 0,-10 3-6 0,-7-1-7 0,-11-2-9 15,-5 0 9-15,-5 0 7 16,-4-2 4-16,-4-8-11 15,0 1-22-15,0-7-37 16,0 0-51-16,0-7-83 16,-10-11-36-16,2-3 65 0</inkml:trace>
  <inkml:trace contextRef="#ctx0" brushRef="#br0" timeOffset="39778.96">16713 13493 91 0,'0'0'61'0,"0"0"-8"0,0 0 12 0,0 0-15 0,0 0-5 15,0 0 29-15,0 0 28 0,-6 0-15 0,4 0-32 0,2 0 4 0,0 0-9 0,-3 2-8 0,-2 0-30 0,1 3-11 0,-2 1 6 0,-1 5-6 0,1 7 0 0,-2 10 28 0,2 12-18 16,-1 14-1-16,-1 13-9 0,0 13-1 15,-3 18 6-15,3 20-5 16,-4-5 0-16,6-15 0 16,-1-16 1-16,5-24-2 15,0-1 0-15,0-5-20 16,2-14-14-16,0-17-46 16,0-10-60-1,0-11-121-15,6-22 76 0,-4-6 9 16</inkml:trace>
  <inkml:trace contextRef="#ctx0" brushRef="#br0" timeOffset="40270.97">16587 13328 85 0,'0'0'90'0,"0"0"-22"0,0 0 21 16,0 0-37-16,2 0-39 0,2 0-13 0,7 0 0 0,5 0 11 0,11 3 21 0,9 11 36 0,16 10-22 15,18 12 25-15,17 14-12 0,11 14-10 0,10 13-6 0,2 4-17 0,4 8-8 0,-5-5 2 0,-4-4-10 0,-7-6 7 16,-13-6-16-16,-7-3 0 16,-8-9 0-16,-14-6 1 15,-9-6-1-15,-11-6 6 16,-12-8-7-16,-8-8-1 0,-6-12 1 16,-4-1-15-1,-6-9-26-15,0 0-28 16,-27-23-34-16,-9-9-159 0,-4-1-74 15</inkml:trace>
  <inkml:trace contextRef="#ctx0" brushRef="#br0" timeOffset="46353.83">4029 12350 116 0,'0'0'93'0,"0"0"-44"16,0 0 3-16,0 0-10 15,0 0-30-15,0 0 14 16,-85-9 18-16,79 5-42 0,-1-5 22 16,1 1 59-16,0 2-36 15,2-2-6-15,2 4 5 16,2 2-17-16,0-1-29 15,0 2 0-15,16-5-11 16,11-1-5-16,4-4 16 16,7-1 5-16,1-2-3 15,7 0-4-15,-2 0 2 16,0-1-61-16,-1 2 12 16,-1-11-75-16,-9 5-78 15</inkml:trace>
  <inkml:trace contextRef="#ctx0" brushRef="#br0" timeOffset="46822.46">4110 12037 155 0,'0'16'88'0,"0"13"-68"0,0 8-6 0,2 17 22 15,6 13 13-15,3 3 5 0,5-2-23 0,-3-3 0 0,1-11-11 0,-1-8-13 0,-1-8-6 0,3-5 1 0,0-8-2 0,1-6-91 0,7-16-26 0,-4-3-44 0,-7 0 22 0</inkml:trace>
  <inkml:trace contextRef="#ctx0" brushRef="#br0" timeOffset="47175.11">4428 11826 87 0,'2'0'56'0,"2"0"-34"0,3 23 5 15,5 9-11 16,3 9 13-31,5 12 18 0,-1 5 8 0,4 2 9 16,-3 0-8 0,3 1-16-16,-2-1 15 0,2 3-27 15,2-2-26-15,2 3 11 0,-1-1-13 16,6-1-35-16,7 10-71 31,-5-15-88-31,-12-14-60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ECC51-A257-4AE1-928C-D1CBA5A88B9F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8B6BC-B9EE-4D3E-AD3A-27E4B24B0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491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8B6BC-B9EE-4D3E-AD3A-27E4B24B0DD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840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8B6BC-B9EE-4D3E-AD3A-27E4B24B0DD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525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8B6BC-B9EE-4D3E-AD3A-27E4B24B0DD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9966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8B6BC-B9EE-4D3E-AD3A-27E4B24B0DD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8577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8B6BC-B9EE-4D3E-AD3A-27E4B24B0DD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8203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8B6BC-B9EE-4D3E-AD3A-27E4B24B0DD0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13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8B6BC-B9EE-4D3E-AD3A-27E4B24B0DD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9117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37891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  <p:sp>
        <p:nvSpPr>
          <p:cNvPr id="37892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C68E315-3605-4C56-B28D-732D6583B127}" type="slidenum">
              <a:rPr lang="zh-CN" altLang="en-US" sz="1200" smtClean="0">
                <a:latin typeface="Arial" panose="020B0604020202020204" pitchFamily="34" charset="0"/>
              </a:rPr>
              <a:pPr/>
              <a:t>26</a:t>
            </a:fld>
            <a:endParaRPr lang="en-US" altLang="zh-CN" sz="12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865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8B6BC-B9EE-4D3E-AD3A-27E4B24B0DD0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87062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8B6BC-B9EE-4D3E-AD3A-27E4B24B0DD0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70645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8B6BC-B9EE-4D3E-AD3A-27E4B24B0DD0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89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8B6BC-B9EE-4D3E-AD3A-27E4B24B0DD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196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8B6BC-B9EE-4D3E-AD3A-27E4B24B0DD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4493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8B6BC-B9EE-4D3E-AD3A-27E4B24B0DD0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8621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8B6BC-B9EE-4D3E-AD3A-27E4B24B0DD0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3425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8B6BC-B9EE-4D3E-AD3A-27E4B24B0DD0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474159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8B6BC-B9EE-4D3E-AD3A-27E4B24B0DD0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40948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8B6BC-B9EE-4D3E-AD3A-27E4B24B0DD0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260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8B6BC-B9EE-4D3E-AD3A-27E4B24B0DD0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3543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8B6BC-B9EE-4D3E-AD3A-27E4B24B0DD0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9376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8B6BC-B9EE-4D3E-AD3A-27E4B24B0DD0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7443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8B6BC-B9EE-4D3E-AD3A-27E4B24B0DD0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2815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8B6BC-B9EE-4D3E-AD3A-27E4B24B0DD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564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8B6BC-B9EE-4D3E-AD3A-27E4B24B0DD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2138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8B6BC-B9EE-4D3E-AD3A-27E4B24B0DD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1633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8B6BC-B9EE-4D3E-AD3A-27E4B24B0DD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1347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8B6BC-B9EE-4D3E-AD3A-27E4B24B0DD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6922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DEE9E04-44D9-4083-BE19-EF9E1761FA22}" type="slidenum">
              <a:rPr lang="zh-CN" altLang="en-US" sz="1200" smtClean="0">
                <a:latin typeface="Arial" panose="020B0604020202020204" pitchFamily="34" charset="0"/>
              </a:rPr>
              <a:pPr/>
              <a:t>13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88943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8B6BC-B9EE-4D3E-AD3A-27E4B24B0DD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6322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BB2AB-26C9-4AD7-8436-9834E80A6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BCE0A8-72AF-4C7A-B7F8-1F6E3488C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8FC7A4-E6FB-4316-903D-854FD46E7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774B-DC80-4572-B760-41C197CC6E48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566309-624F-4C39-87C9-D08FCADB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D95BFB-FF17-48F7-8AC6-3C129969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38EE-D3F7-47AF-BE3D-FB28433B0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59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715DA-64C8-400B-AA5F-772C17D4F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E8BC28-6332-4D2D-9530-B539F7365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9DF9D5-B55A-4C6C-8D42-B44C55C22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774B-DC80-4572-B760-41C197CC6E48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BC7898-CA7F-4BC6-954B-DC0690B2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1399E9-9E41-472F-A729-B41697EA7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38EE-D3F7-47AF-BE3D-FB28433B0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171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72ED0B-6215-4DDA-AE4C-7CEC5AC20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A67E0C-2BA5-4766-AB61-F1422A068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0B603C-3277-4A2F-96E0-A24994E2B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774B-DC80-4572-B760-41C197CC6E48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262727-8CE3-4011-8727-22222FF34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E9D7A7-1746-4C72-A6C8-687DED92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38EE-D3F7-47AF-BE3D-FB28433B0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227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06400" y="152400"/>
            <a:ext cx="8229600" cy="6553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73458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A51E4-FB77-40C4-8CED-0BD557D51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89F1F0-A33C-493D-BF0F-2EF6E488D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9AE7C8-F24E-4D06-98FD-33D28557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774B-DC80-4572-B760-41C197CC6E48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24FC27-BA72-4F23-A697-AFEF59D3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BD06A3-FB48-47AE-BAB6-CCB43F91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38EE-D3F7-47AF-BE3D-FB28433B0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4084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4B2F3-9D4D-4C02-893D-F294F7D27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EA57C6-D8BD-45DE-AE57-D6571AE70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C608D2-542A-450D-A2B7-F2F7D4AB9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774B-DC80-4572-B760-41C197CC6E48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CCE537-D155-4BD7-B765-AF9A6F810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51CC50-5D61-4144-8AA8-7F3768A4C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38EE-D3F7-47AF-BE3D-FB28433B0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7511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79109-9FA3-48CC-A837-E756B990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697A8D-5FE1-488F-AB80-6320B4949F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8E2EA6-83DF-4987-9EC6-FBF4F125E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305290-B209-416A-915E-15E0F8DB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774B-DC80-4572-B760-41C197CC6E48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1F7517-C733-4F45-9215-5CB0638B8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587DCE-D3EF-410F-90B5-BA43060B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38EE-D3F7-47AF-BE3D-FB28433B0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50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1F082-8338-43E0-A4FE-00E063AD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7D883E-7CB0-4957-8EEE-53844011D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4DE8C2-7798-4226-A41F-E619F5D5B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20F725-A91D-4BF9-A524-63008B84D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199281-3959-4D45-8F63-1D4B80A549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EE361E-6AD4-450F-A3D4-41125175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774B-DC80-4572-B760-41C197CC6E48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0FCB11-1464-49AE-8AAE-1D693F5F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311267-0E35-442D-9D4E-A3D02025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38EE-D3F7-47AF-BE3D-FB28433B0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09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C0DC1-85EF-49A9-B5D9-9E48FFB8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2F2442-2B66-47BA-9AB9-65C26B4BB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774B-DC80-4572-B760-41C197CC6E48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FC0605-7347-437F-98A4-EE1C0A4C3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90DC06-4363-46E9-A3DD-70EF2A094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38EE-D3F7-47AF-BE3D-FB28433B0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492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52AE58-D410-4CD7-BF67-CEECF4FA3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774B-DC80-4572-B760-41C197CC6E48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2E772A-1626-43CF-879B-03A2D4656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CC5E01-2C2A-4869-8B3F-AD9C514E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38EE-D3F7-47AF-BE3D-FB28433B0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60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CC9B3-E2A5-4407-87FC-50C21D95F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DBE52-BF6B-476C-A0E7-49568A57B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BEDC06-BE4A-40A9-BC2D-39322300E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3429B6-7188-4716-99EC-55913C368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774B-DC80-4572-B760-41C197CC6E48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4A39C1-C289-4256-B1A0-3988C252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38A831-10C1-488D-9894-2FE95879B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38EE-D3F7-47AF-BE3D-FB28433B0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98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7F7C5-8DAC-4D1E-A0C0-DA87FD46C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617DCF-66C3-46ED-B23B-A3A4E398E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19BA04-2F13-4FCB-931B-AC8F9E68D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793619-A7C4-4C0A-AB11-EFE4E634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774B-DC80-4572-B760-41C197CC6E48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749BAC-2591-4E37-B517-DD410ACC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BB6D7A-DB8C-4FA7-9EDD-E222BA36E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38EE-D3F7-47AF-BE3D-FB28433B0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1606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6F1A04-FD3F-4DBA-9521-C0A18F217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FE077E-4DBB-47E9-9175-AE09EFA9B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E6F65-0D1F-4F2C-86F6-5F507D1D8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9774B-DC80-4572-B760-41C197CC6E48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363FE5-2854-47D3-9CBE-DA1CD2DC9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FEB5D8-AE80-4531-AD26-C53C5AC88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C38EE-D3F7-47AF-BE3D-FB28433B0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346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6383893" y="6245514"/>
            <a:ext cx="20574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57213" indent="-214313">
              <a:spcBef>
                <a:spcPct val="20000"/>
              </a:spcBef>
              <a:buClr>
                <a:srgbClr val="008080"/>
              </a:buClr>
              <a:buChar char="—"/>
              <a:defRPr kumimoji="1" sz="1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857250" indent="-171450">
              <a:spcBef>
                <a:spcPct val="20000"/>
              </a:spcBef>
              <a:buClr>
                <a:srgbClr val="008080"/>
              </a:buClr>
              <a:buChar char="–"/>
              <a:defRPr kumimoji="1" sz="15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200150" indent="-17145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543050" indent="-17145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D85279D-E02E-4454-B696-A2C7F8BA1319}" type="slidenum">
              <a:rPr kumimoji="0" lang="zh-CN" altLang="en-US" sz="9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</a:t>
            </a:fld>
            <a:endParaRPr kumimoji="0" lang="zh-CN" altLang="en-US" sz="9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411" name="矩形 1"/>
          <p:cNvSpPr>
            <a:spLocks noChangeArrowheads="1"/>
          </p:cNvSpPr>
          <p:nvPr/>
        </p:nvSpPr>
        <p:spPr bwMode="auto">
          <a:xfrm>
            <a:off x="1299606" y="571968"/>
            <a:ext cx="6544787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教学单元二十四：系统总线</a:t>
            </a:r>
            <a:endParaRPr kumimoji="0"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kumimoji="0"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教学目标：</a:t>
            </a:r>
            <a:endParaRPr kumimoji="0"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6388" name="矩形 6"/>
          <p:cNvSpPr>
            <a:spLocks noChangeArrowheads="1"/>
          </p:cNvSpPr>
          <p:nvPr/>
        </p:nvSpPr>
        <p:spPr bwMode="auto">
          <a:xfrm>
            <a:off x="1299606" y="3035589"/>
            <a:ext cx="7659501" cy="371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7030A0"/>
              </a:buClr>
              <a:buFont typeface="Wingdings" panose="05000000000000000000" pitchFamily="2" charset="2"/>
              <a:buChar char="Ø"/>
              <a:defRPr/>
            </a:pPr>
            <a:r>
              <a:rPr kumimoji="0" lang="zh-CN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了解</a:t>
            </a:r>
            <a:r>
              <a:rPr kumimoji="0"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总线的</a:t>
            </a:r>
            <a:r>
              <a:rPr kumimoji="0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功能、分类、</a:t>
            </a:r>
            <a:r>
              <a:rPr kumimoji="0"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性能指标</a:t>
            </a:r>
            <a:r>
              <a:rPr kumimoji="0"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和典型的结构</a:t>
            </a:r>
            <a:endParaRPr kumimoji="0"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rgbClr val="7030A0"/>
              </a:buClr>
              <a:buFont typeface="Wingdings" panose="05000000000000000000" pitchFamily="2" charset="2"/>
              <a:buChar char="Ø"/>
              <a:defRPr/>
            </a:pPr>
            <a:endParaRPr kumimoji="0"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了解</a:t>
            </a:r>
            <a:r>
              <a:rPr lang="zh-CN" altLang="zh-CN" sz="2400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集中仲裁方式和分布仲裁方式</a:t>
            </a: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  <a:defRPr/>
            </a:pPr>
            <a:r>
              <a:rPr lang="zh-CN" altLang="zh-CN" sz="2400" b="1" dirty="0">
                <a:solidFill>
                  <a:srgbClr val="0E0E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掌握总线的控制方式</a:t>
            </a:r>
            <a:endParaRPr lang="en-US" altLang="zh-CN" sz="2400" b="1" dirty="0">
              <a:solidFill>
                <a:srgbClr val="0E0EF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了解</a:t>
            </a:r>
            <a:r>
              <a:rPr lang="zh-CN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总线的通信方式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：同步、异步、半同步、分离式</a:t>
            </a:r>
            <a:r>
              <a:rPr lang="zh-CN" altLang="en-US" sz="24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400" b="1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>
                <a:srgbClr val="7030A0"/>
              </a:buClr>
              <a:buFont typeface="Wingdings" panose="05000000000000000000" pitchFamily="2" charset="2"/>
              <a:buChar char="Ø"/>
              <a:defRPr/>
            </a:pPr>
            <a:r>
              <a:rPr lang="zh-CN" altLang="zh-CN" sz="2400" b="1" dirty="0">
                <a:solidFill>
                  <a:srgbClr val="0E0E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掌握</a:t>
            </a:r>
            <a:r>
              <a:rPr lang="zh-CN" altLang="en-US" sz="2400" b="1" dirty="0">
                <a:solidFill>
                  <a:srgbClr val="0000FF"/>
                </a:solidFill>
                <a:ea typeface="宋体" panose="02010600030101010101" pitchFamily="2" charset="-122"/>
              </a:rPr>
              <a:t>串行总线的数据传送</a:t>
            </a:r>
            <a:endParaRPr lang="zh-CN" altLang="en-US" sz="2400" b="1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rgbClr val="7030A0"/>
              </a:buClr>
              <a:buFont typeface="Wingdings" panose="05000000000000000000" pitchFamily="2" charset="2"/>
              <a:buChar char="Ø"/>
              <a:defRPr/>
            </a:pPr>
            <a:endParaRPr kumimoji="0"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rgbClr val="7030A0"/>
              </a:buClr>
              <a:buFont typeface="Wingdings" panose="05000000000000000000" pitchFamily="2" charset="2"/>
              <a:buChar char="Ø"/>
              <a:defRPr/>
            </a:pPr>
            <a:endParaRPr kumimoji="0"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>
                <a:srgbClr val="7030A0"/>
              </a:buClr>
              <a:buFont typeface="Wingdings" panose="05000000000000000000" pitchFamily="2" charset="2"/>
              <a:buChar char="Ø"/>
              <a:defRPr/>
            </a:pPr>
            <a:endParaRPr kumimoji="0"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4108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EC1FF0-BBF7-454C-A4F7-270A160AE5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巩固一下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7188B5-C936-4F82-A97E-F491DC213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间接寻址第一次访问内存所得到的信息经过系统总线的（   ）传送到</a:t>
            </a:r>
            <a:r>
              <a:rPr lang="en-US" altLang="zh-CN" dirty="0"/>
              <a:t>CPU</a:t>
            </a:r>
          </a:p>
          <a:p>
            <a:endParaRPr lang="en-US" altLang="zh-CN" dirty="0"/>
          </a:p>
          <a:p>
            <a:r>
              <a:rPr lang="en-US" altLang="zh-CN" dirty="0"/>
              <a:t>A </a:t>
            </a:r>
            <a:r>
              <a:rPr lang="zh-CN" altLang="en-US" dirty="0"/>
              <a:t>数据总线</a:t>
            </a:r>
            <a:endParaRPr lang="en-US" altLang="zh-CN" dirty="0"/>
          </a:p>
          <a:p>
            <a:r>
              <a:rPr lang="en-US" altLang="zh-CN" dirty="0"/>
              <a:t>B </a:t>
            </a:r>
            <a:r>
              <a:rPr lang="zh-CN" altLang="en-US" dirty="0"/>
              <a:t>地址总线</a:t>
            </a:r>
            <a:endParaRPr lang="en-US" altLang="zh-CN" dirty="0"/>
          </a:p>
          <a:p>
            <a:r>
              <a:rPr lang="en-US" altLang="zh-CN" dirty="0"/>
              <a:t>C </a:t>
            </a:r>
            <a:r>
              <a:rPr lang="zh-CN" altLang="en-US" dirty="0"/>
              <a:t>控制总线</a:t>
            </a:r>
            <a:endParaRPr lang="en-US" altLang="zh-CN" dirty="0"/>
          </a:p>
          <a:p>
            <a:r>
              <a:rPr lang="en-US" altLang="zh-CN" dirty="0"/>
              <a:t>D </a:t>
            </a:r>
            <a:r>
              <a:rPr lang="zh-CN" altLang="en-US" dirty="0"/>
              <a:t>总线控制器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墨迹 3">
                <a:extLst>
                  <a:ext uri="{FF2B5EF4-FFF2-40B4-BE49-F238E27FC236}">
                    <a16:creationId xmlns:a16="http://schemas.microsoft.com/office/drawing/2014/main" id="{787415D9-EBE4-2A38-3EEF-C258D0944C28}"/>
                  </a:ext>
                </a:extLst>
              </p14:cNvPr>
              <p14:cNvContentPartPr/>
              <p14:nvPr/>
            </p14:nvContentPartPr>
            <p14:xfrm>
              <a:off x="822240" y="1704960"/>
              <a:ext cx="7084440" cy="1978560"/>
            </p14:xfrm>
          </p:contentPart>
        </mc:Choice>
        <mc:Fallback xmlns="">
          <p:pic>
            <p:nvPicPr>
              <p:cNvPr id="4" name="墨迹 3">
                <a:extLst>
                  <a:ext uri="{FF2B5EF4-FFF2-40B4-BE49-F238E27FC236}">
                    <a16:creationId xmlns:a16="http://schemas.microsoft.com/office/drawing/2014/main" id="{787415D9-EBE4-2A38-3EEF-C258D0944C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12880" y="1695600"/>
                <a:ext cx="7103160" cy="199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2716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78" name="Group 29"/>
          <p:cNvGrpSpPr>
            <a:grpSpLocks/>
          </p:cNvGrpSpPr>
          <p:nvPr/>
        </p:nvGrpSpPr>
        <p:grpSpPr bwMode="auto">
          <a:xfrm>
            <a:off x="1601392" y="4563666"/>
            <a:ext cx="6212682" cy="708422"/>
            <a:chOff x="340" y="3138"/>
            <a:chExt cx="5218" cy="595"/>
          </a:xfrm>
        </p:grpSpPr>
        <p:grpSp>
          <p:nvGrpSpPr>
            <p:cNvPr id="24606" name="Group 30"/>
            <p:cNvGrpSpPr>
              <a:grpSpLocks/>
            </p:cNvGrpSpPr>
            <p:nvPr/>
          </p:nvGrpSpPr>
          <p:grpSpPr bwMode="auto">
            <a:xfrm>
              <a:off x="340" y="3138"/>
              <a:ext cx="4879" cy="595"/>
              <a:chOff x="340" y="3138"/>
              <a:chExt cx="4879" cy="595"/>
            </a:xfrm>
          </p:grpSpPr>
          <p:sp>
            <p:nvSpPr>
              <p:cNvPr id="24608" name="Line 31"/>
              <p:cNvSpPr>
                <a:spLocks noChangeShapeType="1"/>
              </p:cNvSpPr>
              <p:nvPr/>
            </p:nvSpPr>
            <p:spPr bwMode="auto">
              <a:xfrm>
                <a:off x="499" y="3732"/>
                <a:ext cx="4050" cy="1"/>
              </a:xfrm>
              <a:prstGeom prst="line">
                <a:avLst/>
              </a:prstGeom>
              <a:noFill/>
              <a:ln w="20638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24609" name="Text Box 32"/>
              <p:cNvSpPr txBox="1">
                <a:spLocks noChangeArrowheads="1"/>
              </p:cNvSpPr>
              <p:nvPr/>
            </p:nvSpPr>
            <p:spPr bwMode="auto">
              <a:xfrm>
                <a:off x="340" y="3155"/>
                <a:ext cx="532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1">
                    <a:solidFill>
                      <a:srgbClr val="0E0EF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BUS</a:t>
                </a:r>
              </a:p>
            </p:txBody>
          </p:sp>
          <p:sp>
            <p:nvSpPr>
              <p:cNvPr id="24610" name="Line 33"/>
              <p:cNvSpPr>
                <a:spLocks noChangeShapeType="1"/>
              </p:cNvSpPr>
              <p:nvPr/>
            </p:nvSpPr>
            <p:spPr bwMode="auto">
              <a:xfrm>
                <a:off x="1150" y="3143"/>
                <a:ext cx="406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350"/>
              </a:p>
            </p:txBody>
          </p:sp>
          <p:sp>
            <p:nvSpPr>
              <p:cNvPr id="24611" name="Line 34"/>
              <p:cNvSpPr>
                <a:spLocks noChangeShapeType="1"/>
              </p:cNvSpPr>
              <p:nvPr/>
            </p:nvSpPr>
            <p:spPr bwMode="auto">
              <a:xfrm>
                <a:off x="942" y="3335"/>
                <a:ext cx="40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350"/>
              </a:p>
            </p:txBody>
          </p:sp>
          <p:sp>
            <p:nvSpPr>
              <p:cNvPr id="24612" name="Line 35"/>
              <p:cNvSpPr>
                <a:spLocks noChangeShapeType="1"/>
              </p:cNvSpPr>
              <p:nvPr/>
            </p:nvSpPr>
            <p:spPr bwMode="auto">
              <a:xfrm>
                <a:off x="734" y="3527"/>
                <a:ext cx="404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350"/>
              </a:p>
            </p:txBody>
          </p:sp>
          <p:sp>
            <p:nvSpPr>
              <p:cNvPr id="24613" name="Line 36"/>
              <p:cNvSpPr>
                <a:spLocks noChangeShapeType="1"/>
              </p:cNvSpPr>
              <p:nvPr/>
            </p:nvSpPr>
            <p:spPr bwMode="auto">
              <a:xfrm flipH="1">
                <a:off x="489" y="3138"/>
                <a:ext cx="672" cy="5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350"/>
              </a:p>
            </p:txBody>
          </p:sp>
          <p:sp>
            <p:nvSpPr>
              <p:cNvPr id="24614" name="Line 37"/>
              <p:cNvSpPr>
                <a:spLocks noChangeShapeType="1"/>
              </p:cNvSpPr>
              <p:nvPr/>
            </p:nvSpPr>
            <p:spPr bwMode="auto">
              <a:xfrm flipH="1">
                <a:off x="4542" y="3138"/>
                <a:ext cx="672" cy="5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350"/>
              </a:p>
            </p:txBody>
          </p:sp>
        </p:grpSp>
        <p:sp>
          <p:nvSpPr>
            <p:cNvPr id="24607" name="Text Box 38"/>
            <p:cNvSpPr txBox="1">
              <a:spLocks noChangeArrowheads="1"/>
            </p:cNvSpPr>
            <p:nvPr/>
          </p:nvSpPr>
          <p:spPr bwMode="auto">
            <a:xfrm>
              <a:off x="5012" y="3278"/>
              <a:ext cx="54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>
                  <a:solidFill>
                    <a:srgbClr val="0E0EF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主板</a:t>
              </a:r>
            </a:p>
          </p:txBody>
        </p:sp>
      </p:grp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1656160" y="728663"/>
            <a:ext cx="5829300" cy="857250"/>
          </a:xfrm>
        </p:spPr>
        <p:txBody>
          <a:bodyPr/>
          <a:lstStyle/>
          <a:p>
            <a:r>
              <a:rPr lang="en-US" altLang="zh-CN" b="1">
                <a:ea typeface="宋体" panose="02010600030101010101" pitchFamily="2" charset="-122"/>
              </a:rPr>
              <a:t>3.3 </a:t>
            </a:r>
            <a:r>
              <a:rPr lang="zh-CN" altLang="en-US" b="1">
                <a:ea typeface="宋体" panose="02010600030101010101" pitchFamily="2" charset="-122"/>
              </a:rPr>
              <a:t>总线特性及性能指标</a:t>
            </a:r>
          </a:p>
        </p:txBody>
      </p:sp>
      <p:sp>
        <p:nvSpPr>
          <p:cNvPr id="2458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57213" indent="-214313">
              <a:spcBef>
                <a:spcPct val="20000"/>
              </a:spcBef>
              <a:buClr>
                <a:srgbClr val="008080"/>
              </a:buClr>
              <a:buChar char="—"/>
              <a:defRPr kumimoji="1" sz="1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857250" indent="-171450">
              <a:spcBef>
                <a:spcPct val="20000"/>
              </a:spcBef>
              <a:buClr>
                <a:srgbClr val="008080"/>
              </a:buClr>
              <a:buChar char="–"/>
              <a:defRPr kumimoji="1" sz="15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200150" indent="-17145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543050" indent="-17145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0FD48A6-DB99-44F6-9FF3-948DA4B591A7}" type="slidenum">
              <a:rPr kumimoji="0" lang="zh-CN" altLang="en-US" sz="9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kumimoji="0" lang="zh-CN" altLang="en-US" sz="9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4580" name="Group 3"/>
          <p:cNvGrpSpPr>
            <a:grpSpLocks/>
          </p:cNvGrpSpPr>
          <p:nvPr/>
        </p:nvGrpSpPr>
        <p:grpSpPr bwMode="auto">
          <a:xfrm>
            <a:off x="2346724" y="2599136"/>
            <a:ext cx="1326356" cy="2701528"/>
            <a:chOff x="528" y="1392"/>
            <a:chExt cx="773" cy="2269"/>
          </a:xfrm>
        </p:grpSpPr>
        <p:sp>
          <p:nvSpPr>
            <p:cNvPr id="24599" name="Rectangle 4"/>
            <p:cNvSpPr>
              <a:spLocks noChangeArrowheads="1"/>
            </p:cNvSpPr>
            <p:nvPr/>
          </p:nvSpPr>
          <p:spPr bwMode="auto">
            <a:xfrm>
              <a:off x="711" y="1659"/>
              <a:ext cx="406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600" name="Rectangle 5"/>
            <p:cNvSpPr>
              <a:spLocks noChangeArrowheads="1"/>
            </p:cNvSpPr>
            <p:nvPr/>
          </p:nvSpPr>
          <p:spPr bwMode="auto">
            <a:xfrm>
              <a:off x="672" y="1392"/>
              <a:ext cx="32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100" b="1">
                  <a:solidFill>
                    <a:srgbClr val="0E0EF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CPU</a:t>
              </a:r>
            </a:p>
          </p:txBody>
        </p:sp>
        <p:sp>
          <p:nvSpPr>
            <p:cNvPr id="24601" name="Rectangle 6"/>
            <p:cNvSpPr>
              <a:spLocks noChangeArrowheads="1"/>
            </p:cNvSpPr>
            <p:nvPr/>
          </p:nvSpPr>
          <p:spPr bwMode="auto">
            <a:xfrm>
              <a:off x="528" y="1680"/>
              <a:ext cx="47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100" b="1">
                  <a:solidFill>
                    <a:srgbClr val="0E0EF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插板</a:t>
              </a:r>
              <a:endParaRPr lang="zh-CN" altLang="en-US" sz="2100" b="1">
                <a:solidFill>
                  <a:srgbClr val="0E0EF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4602" name="Group 7"/>
            <p:cNvGrpSpPr>
              <a:grpSpLocks/>
            </p:cNvGrpSpPr>
            <p:nvPr/>
          </p:nvGrpSpPr>
          <p:grpSpPr bwMode="auto">
            <a:xfrm>
              <a:off x="843" y="2040"/>
              <a:ext cx="458" cy="1621"/>
              <a:chOff x="843" y="2040"/>
              <a:chExt cx="458" cy="1621"/>
            </a:xfrm>
          </p:grpSpPr>
          <p:sp>
            <p:nvSpPr>
              <p:cNvPr id="24604" name="Freeform 8"/>
              <p:cNvSpPr>
                <a:spLocks/>
              </p:cNvSpPr>
              <p:nvPr/>
            </p:nvSpPr>
            <p:spPr bwMode="auto">
              <a:xfrm>
                <a:off x="843" y="2040"/>
                <a:ext cx="458" cy="1621"/>
              </a:xfrm>
              <a:custGeom>
                <a:avLst/>
                <a:gdLst>
                  <a:gd name="T0" fmla="*/ 0 w 458"/>
                  <a:gd name="T1" fmla="*/ 551 h 1621"/>
                  <a:gd name="T2" fmla="*/ 458 w 458"/>
                  <a:gd name="T3" fmla="*/ 0 h 1621"/>
                  <a:gd name="T4" fmla="*/ 458 w 458"/>
                  <a:gd name="T5" fmla="*/ 1071 h 1621"/>
                  <a:gd name="T6" fmla="*/ 0 w 458"/>
                  <a:gd name="T7" fmla="*/ 1621 h 1621"/>
                  <a:gd name="T8" fmla="*/ 0 w 458"/>
                  <a:gd name="T9" fmla="*/ 551 h 16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58" h="1621">
                    <a:moveTo>
                      <a:pt x="0" y="551"/>
                    </a:moveTo>
                    <a:lnTo>
                      <a:pt x="458" y="0"/>
                    </a:lnTo>
                    <a:lnTo>
                      <a:pt x="458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24605" name="Freeform 9"/>
              <p:cNvSpPr>
                <a:spLocks/>
              </p:cNvSpPr>
              <p:nvPr/>
            </p:nvSpPr>
            <p:spPr bwMode="auto">
              <a:xfrm>
                <a:off x="843" y="2040"/>
                <a:ext cx="458" cy="1621"/>
              </a:xfrm>
              <a:custGeom>
                <a:avLst/>
                <a:gdLst>
                  <a:gd name="T0" fmla="*/ 0 w 458"/>
                  <a:gd name="T1" fmla="*/ 551 h 1621"/>
                  <a:gd name="T2" fmla="*/ 458 w 458"/>
                  <a:gd name="T3" fmla="*/ 0 h 1621"/>
                  <a:gd name="T4" fmla="*/ 458 w 458"/>
                  <a:gd name="T5" fmla="*/ 1071 h 1621"/>
                  <a:gd name="T6" fmla="*/ 0 w 458"/>
                  <a:gd name="T7" fmla="*/ 1621 h 1621"/>
                  <a:gd name="T8" fmla="*/ 0 w 458"/>
                  <a:gd name="T9" fmla="*/ 551 h 16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58" h="1621">
                    <a:moveTo>
                      <a:pt x="0" y="551"/>
                    </a:moveTo>
                    <a:lnTo>
                      <a:pt x="458" y="0"/>
                    </a:lnTo>
                    <a:lnTo>
                      <a:pt x="458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CCCCFF"/>
              </a:solidFill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sp>
          <p:nvSpPr>
            <p:cNvPr id="24603" name="Line 10"/>
            <p:cNvSpPr>
              <a:spLocks noChangeShapeType="1"/>
            </p:cNvSpPr>
            <p:nvPr/>
          </p:nvSpPr>
          <p:spPr bwMode="auto">
            <a:xfrm>
              <a:off x="843" y="2064"/>
              <a:ext cx="161" cy="288"/>
            </a:xfrm>
            <a:prstGeom prst="line">
              <a:avLst/>
            </a:prstGeom>
            <a:noFill/>
            <a:ln w="15875">
              <a:solidFill>
                <a:srgbClr val="EBF01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</p:grpSp>
      <p:grpSp>
        <p:nvGrpSpPr>
          <p:cNvPr id="24581" name="Group 11"/>
          <p:cNvGrpSpPr>
            <a:grpSpLocks/>
          </p:cNvGrpSpPr>
          <p:nvPr/>
        </p:nvGrpSpPr>
        <p:grpSpPr bwMode="auto">
          <a:xfrm>
            <a:off x="3912395" y="2526506"/>
            <a:ext cx="1132285" cy="2758679"/>
            <a:chOff x="1440" y="1344"/>
            <a:chExt cx="660" cy="2317"/>
          </a:xfrm>
        </p:grpSpPr>
        <p:grpSp>
          <p:nvGrpSpPr>
            <p:cNvPr id="24592" name="Group 12"/>
            <p:cNvGrpSpPr>
              <a:grpSpLocks/>
            </p:cNvGrpSpPr>
            <p:nvPr/>
          </p:nvGrpSpPr>
          <p:grpSpPr bwMode="auto">
            <a:xfrm>
              <a:off x="1642" y="2040"/>
              <a:ext cx="458" cy="1621"/>
              <a:chOff x="1642" y="2040"/>
              <a:chExt cx="458" cy="1621"/>
            </a:xfrm>
          </p:grpSpPr>
          <p:sp>
            <p:nvSpPr>
              <p:cNvPr id="24597" name="Freeform 13"/>
              <p:cNvSpPr>
                <a:spLocks/>
              </p:cNvSpPr>
              <p:nvPr/>
            </p:nvSpPr>
            <p:spPr bwMode="auto">
              <a:xfrm>
                <a:off x="1642" y="2040"/>
                <a:ext cx="458" cy="1621"/>
              </a:xfrm>
              <a:custGeom>
                <a:avLst/>
                <a:gdLst>
                  <a:gd name="T0" fmla="*/ 0 w 458"/>
                  <a:gd name="T1" fmla="*/ 551 h 1621"/>
                  <a:gd name="T2" fmla="*/ 458 w 458"/>
                  <a:gd name="T3" fmla="*/ 0 h 1621"/>
                  <a:gd name="T4" fmla="*/ 458 w 458"/>
                  <a:gd name="T5" fmla="*/ 1071 h 1621"/>
                  <a:gd name="T6" fmla="*/ 0 w 458"/>
                  <a:gd name="T7" fmla="*/ 1621 h 1621"/>
                  <a:gd name="T8" fmla="*/ 0 w 458"/>
                  <a:gd name="T9" fmla="*/ 551 h 16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58" h="1621">
                    <a:moveTo>
                      <a:pt x="0" y="551"/>
                    </a:moveTo>
                    <a:lnTo>
                      <a:pt x="458" y="0"/>
                    </a:lnTo>
                    <a:lnTo>
                      <a:pt x="458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24598" name="Freeform 14"/>
              <p:cNvSpPr>
                <a:spLocks/>
              </p:cNvSpPr>
              <p:nvPr/>
            </p:nvSpPr>
            <p:spPr bwMode="auto">
              <a:xfrm>
                <a:off x="1642" y="2040"/>
                <a:ext cx="458" cy="1621"/>
              </a:xfrm>
              <a:custGeom>
                <a:avLst/>
                <a:gdLst>
                  <a:gd name="T0" fmla="*/ 0 w 458"/>
                  <a:gd name="T1" fmla="*/ 551 h 1621"/>
                  <a:gd name="T2" fmla="*/ 458 w 458"/>
                  <a:gd name="T3" fmla="*/ 0 h 1621"/>
                  <a:gd name="T4" fmla="*/ 458 w 458"/>
                  <a:gd name="T5" fmla="*/ 1071 h 1621"/>
                  <a:gd name="T6" fmla="*/ 0 w 458"/>
                  <a:gd name="T7" fmla="*/ 1621 h 1621"/>
                  <a:gd name="T8" fmla="*/ 0 w 458"/>
                  <a:gd name="T9" fmla="*/ 551 h 16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58" h="1621">
                    <a:moveTo>
                      <a:pt x="0" y="551"/>
                    </a:moveTo>
                    <a:lnTo>
                      <a:pt x="458" y="0"/>
                    </a:lnTo>
                    <a:lnTo>
                      <a:pt x="458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CCCCFF"/>
              </a:solidFill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sp>
          <p:nvSpPr>
            <p:cNvPr id="24593" name="Rectangle 15"/>
            <p:cNvSpPr>
              <a:spLocks noChangeArrowheads="1"/>
            </p:cNvSpPr>
            <p:nvPr/>
          </p:nvSpPr>
          <p:spPr bwMode="auto">
            <a:xfrm>
              <a:off x="1584" y="1679"/>
              <a:ext cx="406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94" name="Rectangle 16"/>
            <p:cNvSpPr>
              <a:spLocks noChangeArrowheads="1"/>
            </p:cNvSpPr>
            <p:nvPr/>
          </p:nvSpPr>
          <p:spPr bwMode="auto">
            <a:xfrm>
              <a:off x="1584" y="1344"/>
              <a:ext cx="316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100" b="1">
                  <a:solidFill>
                    <a:srgbClr val="0E0EF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主存</a:t>
              </a:r>
            </a:p>
          </p:txBody>
        </p:sp>
        <p:sp>
          <p:nvSpPr>
            <p:cNvPr id="24595" name="Rectangle 17"/>
            <p:cNvSpPr>
              <a:spLocks noChangeArrowheads="1"/>
            </p:cNvSpPr>
            <p:nvPr/>
          </p:nvSpPr>
          <p:spPr bwMode="auto">
            <a:xfrm>
              <a:off x="1440" y="1661"/>
              <a:ext cx="47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100" b="1">
                  <a:solidFill>
                    <a:srgbClr val="0E0EF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 插板</a:t>
              </a:r>
              <a:endParaRPr lang="zh-CN" altLang="en-US" sz="2100" b="1">
                <a:solidFill>
                  <a:srgbClr val="0E0EF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96" name="Line 18"/>
            <p:cNvSpPr>
              <a:spLocks noChangeShapeType="1"/>
            </p:cNvSpPr>
            <p:nvPr/>
          </p:nvSpPr>
          <p:spPr bwMode="auto">
            <a:xfrm>
              <a:off x="1649" y="2067"/>
              <a:ext cx="161" cy="289"/>
            </a:xfrm>
            <a:prstGeom prst="line">
              <a:avLst/>
            </a:prstGeom>
            <a:noFill/>
            <a:ln w="15875">
              <a:solidFill>
                <a:srgbClr val="EBF01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</p:grpSp>
      <p:grpSp>
        <p:nvGrpSpPr>
          <p:cNvPr id="24582" name="Group 19"/>
          <p:cNvGrpSpPr>
            <a:grpSpLocks/>
          </p:cNvGrpSpPr>
          <p:nvPr/>
        </p:nvGrpSpPr>
        <p:grpSpPr bwMode="auto">
          <a:xfrm>
            <a:off x="5394724" y="2503885"/>
            <a:ext cx="1020365" cy="2781300"/>
            <a:chOff x="3571" y="1383"/>
            <a:chExt cx="857" cy="2336"/>
          </a:xfrm>
        </p:grpSpPr>
        <p:grpSp>
          <p:nvGrpSpPr>
            <p:cNvPr id="24585" name="Group 20"/>
            <p:cNvGrpSpPr>
              <a:grpSpLocks/>
            </p:cNvGrpSpPr>
            <p:nvPr/>
          </p:nvGrpSpPr>
          <p:grpSpPr bwMode="auto">
            <a:xfrm>
              <a:off x="3769" y="2098"/>
              <a:ext cx="659" cy="1621"/>
              <a:chOff x="2441" y="2040"/>
              <a:chExt cx="457" cy="1621"/>
            </a:xfrm>
          </p:grpSpPr>
          <p:sp>
            <p:nvSpPr>
              <p:cNvPr id="24590" name="Freeform 21"/>
              <p:cNvSpPr>
                <a:spLocks/>
              </p:cNvSpPr>
              <p:nvPr/>
            </p:nvSpPr>
            <p:spPr bwMode="auto">
              <a:xfrm>
                <a:off x="2441" y="2040"/>
                <a:ext cx="457" cy="1621"/>
              </a:xfrm>
              <a:custGeom>
                <a:avLst/>
                <a:gdLst>
                  <a:gd name="T0" fmla="*/ 0 w 457"/>
                  <a:gd name="T1" fmla="*/ 551 h 1621"/>
                  <a:gd name="T2" fmla="*/ 457 w 457"/>
                  <a:gd name="T3" fmla="*/ 0 h 1621"/>
                  <a:gd name="T4" fmla="*/ 457 w 457"/>
                  <a:gd name="T5" fmla="*/ 1071 h 1621"/>
                  <a:gd name="T6" fmla="*/ 0 w 457"/>
                  <a:gd name="T7" fmla="*/ 1621 h 1621"/>
                  <a:gd name="T8" fmla="*/ 0 w 457"/>
                  <a:gd name="T9" fmla="*/ 551 h 16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57" h="1621">
                    <a:moveTo>
                      <a:pt x="0" y="551"/>
                    </a:moveTo>
                    <a:lnTo>
                      <a:pt x="457" y="0"/>
                    </a:lnTo>
                    <a:lnTo>
                      <a:pt x="457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EBF01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24591" name="Freeform 22"/>
              <p:cNvSpPr>
                <a:spLocks/>
              </p:cNvSpPr>
              <p:nvPr/>
            </p:nvSpPr>
            <p:spPr bwMode="auto">
              <a:xfrm>
                <a:off x="2441" y="2040"/>
                <a:ext cx="457" cy="1621"/>
              </a:xfrm>
              <a:custGeom>
                <a:avLst/>
                <a:gdLst>
                  <a:gd name="T0" fmla="*/ 0 w 457"/>
                  <a:gd name="T1" fmla="*/ 551 h 1621"/>
                  <a:gd name="T2" fmla="*/ 457 w 457"/>
                  <a:gd name="T3" fmla="*/ 0 h 1621"/>
                  <a:gd name="T4" fmla="*/ 457 w 457"/>
                  <a:gd name="T5" fmla="*/ 1071 h 1621"/>
                  <a:gd name="T6" fmla="*/ 0 w 457"/>
                  <a:gd name="T7" fmla="*/ 1621 h 1621"/>
                  <a:gd name="T8" fmla="*/ 0 w 457"/>
                  <a:gd name="T9" fmla="*/ 551 h 162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57" h="1621">
                    <a:moveTo>
                      <a:pt x="0" y="551"/>
                    </a:moveTo>
                    <a:lnTo>
                      <a:pt x="457" y="0"/>
                    </a:lnTo>
                    <a:lnTo>
                      <a:pt x="457" y="1071"/>
                    </a:lnTo>
                    <a:lnTo>
                      <a:pt x="0" y="1621"/>
                    </a:lnTo>
                    <a:lnTo>
                      <a:pt x="0" y="551"/>
                    </a:lnTo>
                    <a:close/>
                  </a:path>
                </a:pathLst>
              </a:custGeom>
              <a:solidFill>
                <a:srgbClr val="CCCCFF"/>
              </a:solidFill>
              <a:ln w="206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sp>
          <p:nvSpPr>
            <p:cNvPr id="24586" name="Rectangle 23"/>
            <p:cNvSpPr>
              <a:spLocks noChangeArrowheads="1"/>
            </p:cNvSpPr>
            <p:nvPr/>
          </p:nvSpPr>
          <p:spPr bwMode="auto">
            <a:xfrm>
              <a:off x="3731" y="1740"/>
              <a:ext cx="586" cy="3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87" name="Rectangle 24"/>
            <p:cNvSpPr>
              <a:spLocks noChangeArrowheads="1"/>
            </p:cNvSpPr>
            <p:nvPr/>
          </p:nvSpPr>
          <p:spPr bwMode="auto">
            <a:xfrm>
              <a:off x="3696" y="1383"/>
              <a:ext cx="327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100" b="1">
                  <a:solidFill>
                    <a:srgbClr val="0E0EF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</a:p>
          </p:txBody>
        </p:sp>
        <p:sp>
          <p:nvSpPr>
            <p:cNvPr id="24588" name="Rectangle 25"/>
            <p:cNvSpPr>
              <a:spLocks noChangeArrowheads="1"/>
            </p:cNvSpPr>
            <p:nvPr/>
          </p:nvSpPr>
          <p:spPr bwMode="auto">
            <a:xfrm>
              <a:off x="3571" y="1690"/>
              <a:ext cx="57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100" b="1">
                  <a:solidFill>
                    <a:srgbClr val="0E0EF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 插板</a:t>
              </a:r>
              <a:endParaRPr lang="zh-CN" altLang="en-US" sz="2100" b="1">
                <a:solidFill>
                  <a:srgbClr val="0E0EF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4589" name="Line 26"/>
            <p:cNvSpPr>
              <a:spLocks noChangeShapeType="1"/>
            </p:cNvSpPr>
            <p:nvPr/>
          </p:nvSpPr>
          <p:spPr bwMode="auto">
            <a:xfrm>
              <a:off x="3787" y="2125"/>
              <a:ext cx="233" cy="289"/>
            </a:xfrm>
            <a:prstGeom prst="line">
              <a:avLst/>
            </a:prstGeom>
            <a:noFill/>
            <a:ln w="15875">
              <a:solidFill>
                <a:srgbClr val="EBF01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</p:grpSp>
      <p:sp>
        <p:nvSpPr>
          <p:cNvPr id="24583" name="Text Box 27"/>
          <p:cNvSpPr txBox="1">
            <a:spLocks noChangeArrowheads="1"/>
          </p:cNvSpPr>
          <p:nvPr/>
        </p:nvSpPr>
        <p:spPr bwMode="auto">
          <a:xfrm>
            <a:off x="1588294" y="1783557"/>
            <a:ext cx="2967479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700" b="1">
                <a:latin typeface="Times New Roman" panose="02020603050405020304" pitchFamily="18" charset="0"/>
                <a:ea typeface="宋体" panose="02010600030101010101" pitchFamily="2" charset="-122"/>
              </a:rPr>
              <a:t>一、总线物理实现</a:t>
            </a:r>
          </a:p>
        </p:txBody>
      </p:sp>
    </p:spTree>
    <p:extLst>
      <p:ext uri="{BB962C8B-B14F-4D97-AF65-F5344CB8AC3E}">
        <p14:creationId xmlns:p14="http://schemas.microsoft.com/office/powerpoint/2010/main" val="3432774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1659732" y="2010967"/>
            <a:ext cx="1729978" cy="2644379"/>
            <a:chOff x="384" y="1116"/>
            <a:chExt cx="1453" cy="2221"/>
          </a:xfrm>
        </p:grpSpPr>
        <p:sp>
          <p:nvSpPr>
            <p:cNvPr id="25612" name="Text Box 3"/>
            <p:cNvSpPr txBox="1">
              <a:spLocks noChangeArrowheads="1"/>
            </p:cNvSpPr>
            <p:nvPr/>
          </p:nvSpPr>
          <p:spPr bwMode="auto">
            <a:xfrm>
              <a:off x="384" y="1116"/>
              <a:ext cx="1453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1. </a:t>
              </a: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机械特性</a:t>
              </a:r>
            </a:p>
          </p:txBody>
        </p:sp>
        <p:sp>
          <p:nvSpPr>
            <p:cNvPr id="25613" name="Text Box 4"/>
            <p:cNvSpPr txBox="1">
              <a:spLocks noChangeArrowheads="1"/>
            </p:cNvSpPr>
            <p:nvPr/>
          </p:nvSpPr>
          <p:spPr bwMode="auto">
            <a:xfrm>
              <a:off x="384" y="1727"/>
              <a:ext cx="1453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2. 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电气特性</a:t>
              </a:r>
            </a:p>
          </p:txBody>
        </p:sp>
        <p:sp>
          <p:nvSpPr>
            <p:cNvPr id="25614" name="Text Box 5"/>
            <p:cNvSpPr txBox="1">
              <a:spLocks noChangeArrowheads="1"/>
            </p:cNvSpPr>
            <p:nvPr/>
          </p:nvSpPr>
          <p:spPr bwMode="auto">
            <a:xfrm>
              <a:off x="384" y="2338"/>
              <a:ext cx="1453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3. 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功能特性</a:t>
              </a:r>
            </a:p>
          </p:txBody>
        </p:sp>
        <p:sp>
          <p:nvSpPr>
            <p:cNvPr id="25615" name="Text Box 6"/>
            <p:cNvSpPr txBox="1">
              <a:spLocks noChangeArrowheads="1"/>
            </p:cNvSpPr>
            <p:nvPr/>
          </p:nvSpPr>
          <p:spPr bwMode="auto">
            <a:xfrm>
              <a:off x="384" y="2949"/>
              <a:ext cx="1453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4. </a:t>
              </a: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时间特性</a:t>
              </a:r>
            </a:p>
          </p:txBody>
        </p:sp>
      </p:grpSp>
      <p:sp>
        <p:nvSpPr>
          <p:cNvPr id="25603" name="Text Box 7"/>
          <p:cNvSpPr txBox="1">
            <a:spLocks noChangeArrowheads="1"/>
          </p:cNvSpPr>
          <p:nvPr/>
        </p:nvSpPr>
        <p:spPr bwMode="auto">
          <a:xfrm>
            <a:off x="1562101" y="1165623"/>
            <a:ext cx="20409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二、总线特性</a:t>
            </a:r>
          </a:p>
        </p:txBody>
      </p:sp>
      <p:sp>
        <p:nvSpPr>
          <p:cNvPr id="25604" name="Text Box 8"/>
          <p:cNvSpPr txBox="1">
            <a:spLocks noChangeArrowheads="1"/>
          </p:cNvSpPr>
          <p:nvPr/>
        </p:nvSpPr>
        <p:spPr bwMode="auto">
          <a:xfrm>
            <a:off x="3645695" y="2028826"/>
            <a:ext cx="4450556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1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尺寸</a:t>
            </a:r>
            <a:r>
              <a:rPr lang="zh-CN" altLang="en-US" sz="2100" b="1">
                <a:latin typeface="Times New Roman" panose="02020603050405020304" pitchFamily="18" charset="0"/>
                <a:ea typeface="宋体" panose="02010600030101010101" pitchFamily="2" charset="-122"/>
              </a:rPr>
              <a:t>、形状、</a:t>
            </a:r>
            <a:r>
              <a:rPr lang="zh-CN" altLang="en-US" sz="21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管脚数</a:t>
            </a:r>
            <a:r>
              <a:rPr lang="zh-CN" altLang="en-US" sz="6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zh-CN" altLang="en-US" sz="2100" b="1">
                <a:latin typeface="Times New Roman" panose="02020603050405020304" pitchFamily="18" charset="0"/>
                <a:ea typeface="宋体" panose="02010600030101010101" pitchFamily="2" charset="-122"/>
              </a:rPr>
              <a:t>及</a:t>
            </a:r>
            <a:r>
              <a:rPr lang="zh-CN" altLang="en-US" sz="600" b="1">
                <a:latin typeface="Times New Roman" panose="02020603050405020304" pitchFamily="18" charset="0"/>
                <a:ea typeface="宋体" panose="02010600030101010101" pitchFamily="2" charset="-122"/>
              </a:rPr>
              <a:t>　</a:t>
            </a:r>
            <a:r>
              <a:rPr lang="zh-CN" altLang="en-US" sz="21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排列顺序</a:t>
            </a:r>
          </a:p>
        </p:txBody>
      </p:sp>
      <p:sp>
        <p:nvSpPr>
          <p:cNvPr id="25605" name="Text Box 9"/>
          <p:cNvSpPr txBox="1">
            <a:spLocks noChangeArrowheads="1"/>
          </p:cNvSpPr>
          <p:nvPr/>
        </p:nvSpPr>
        <p:spPr bwMode="auto">
          <a:xfrm>
            <a:off x="3594894" y="2738439"/>
            <a:ext cx="38100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1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传输方向</a:t>
            </a:r>
            <a:r>
              <a:rPr lang="zh-CN" altLang="en-US" sz="21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和有效的 </a:t>
            </a:r>
            <a:r>
              <a:rPr lang="zh-CN" altLang="en-US" sz="21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电平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范围</a:t>
            </a:r>
          </a:p>
        </p:txBody>
      </p:sp>
      <p:sp>
        <p:nvSpPr>
          <p:cNvPr id="25606" name="Text Box 10"/>
          <p:cNvSpPr txBox="1">
            <a:spLocks noChangeArrowheads="1"/>
          </p:cNvSpPr>
          <p:nvPr/>
        </p:nvSpPr>
        <p:spPr bwMode="auto">
          <a:xfrm>
            <a:off x="3548063" y="3518299"/>
            <a:ext cx="26670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每根传输线的 </a:t>
            </a:r>
            <a:r>
              <a:rPr lang="zh-CN" altLang="en-US" sz="21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功能</a:t>
            </a:r>
          </a:p>
        </p:txBody>
      </p:sp>
      <p:sp>
        <p:nvSpPr>
          <p:cNvPr id="25607" name="Text Box 11"/>
          <p:cNvSpPr txBox="1">
            <a:spLocks noChangeArrowheads="1"/>
          </p:cNvSpPr>
          <p:nvPr/>
        </p:nvSpPr>
        <p:spPr bwMode="auto">
          <a:xfrm>
            <a:off x="3572987" y="4238627"/>
            <a:ext cx="25527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信号的 </a:t>
            </a:r>
            <a:r>
              <a:rPr lang="zh-CN" altLang="en-US" sz="21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时序</a:t>
            </a:r>
            <a:r>
              <a:rPr lang="zh-CN" altLang="en-US" sz="21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关系</a:t>
            </a:r>
          </a:p>
        </p:txBody>
      </p:sp>
      <p:sp>
        <p:nvSpPr>
          <p:cNvPr id="141324" name="Rectangle 12"/>
          <p:cNvSpPr>
            <a:spLocks noChangeArrowheads="1"/>
          </p:cNvSpPr>
          <p:nvPr/>
        </p:nvSpPr>
        <p:spPr bwMode="auto">
          <a:xfrm>
            <a:off x="6915150" y="971550"/>
            <a:ext cx="8572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 anchor="ctr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3300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3.3</a:t>
            </a:r>
          </a:p>
        </p:txBody>
      </p:sp>
      <p:sp>
        <p:nvSpPr>
          <p:cNvPr id="25609" name="Text Box 13"/>
          <p:cNvSpPr txBox="1">
            <a:spLocks noChangeArrowheads="1"/>
          </p:cNvSpPr>
          <p:nvPr/>
        </p:nvSpPr>
        <p:spPr bwMode="auto">
          <a:xfrm>
            <a:off x="6406753" y="3164087"/>
            <a:ext cx="1365647" cy="1174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地址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数据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控制</a:t>
            </a:r>
          </a:p>
        </p:txBody>
      </p:sp>
      <p:sp>
        <p:nvSpPr>
          <p:cNvPr id="25610" name="AutoShape 14"/>
          <p:cNvSpPr>
            <a:spLocks/>
          </p:cNvSpPr>
          <p:nvPr/>
        </p:nvSpPr>
        <p:spPr bwMode="auto">
          <a:xfrm>
            <a:off x="6125687" y="3350420"/>
            <a:ext cx="114300" cy="800100"/>
          </a:xfrm>
          <a:prstGeom prst="leftBrace">
            <a:avLst>
              <a:gd name="adj1" fmla="val 5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endParaRPr kumimoji="0"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11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5934075" y="5449492"/>
            <a:ext cx="154305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57213" indent="-214313">
              <a:spcBef>
                <a:spcPct val="20000"/>
              </a:spcBef>
              <a:buClr>
                <a:srgbClr val="008080"/>
              </a:buClr>
              <a:buChar char="—"/>
              <a:defRPr kumimoji="1" sz="1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857250" indent="-171450">
              <a:spcBef>
                <a:spcPct val="20000"/>
              </a:spcBef>
              <a:buClr>
                <a:srgbClr val="008080"/>
              </a:buClr>
              <a:buChar char="–"/>
              <a:defRPr kumimoji="1" sz="15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200150" indent="-17145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543050" indent="-17145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D08CB1B-2638-480D-B418-8574325E77CF}" type="slidenum">
              <a:rPr kumimoji="0" lang="zh-CN" altLang="en-US" sz="9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kumimoji="0" lang="zh-CN" altLang="en-US" sz="9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960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439467" y="1182291"/>
            <a:ext cx="34307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三、总线的性能指标</a:t>
            </a:r>
          </a:p>
        </p:txBody>
      </p:sp>
      <p:grpSp>
        <p:nvGrpSpPr>
          <p:cNvPr id="26627" name="Group 3"/>
          <p:cNvGrpSpPr>
            <a:grpSpLocks/>
          </p:cNvGrpSpPr>
          <p:nvPr/>
        </p:nvGrpSpPr>
        <p:grpSpPr bwMode="auto">
          <a:xfrm>
            <a:off x="1414464" y="1970486"/>
            <a:ext cx="2465784" cy="3790950"/>
            <a:chOff x="213" y="864"/>
            <a:chExt cx="2071" cy="3184"/>
          </a:xfrm>
        </p:grpSpPr>
        <p:sp>
          <p:nvSpPr>
            <p:cNvPr id="26637" name="Text Box 4"/>
            <p:cNvSpPr txBox="1">
              <a:spLocks noChangeArrowheads="1"/>
            </p:cNvSpPr>
            <p:nvPr/>
          </p:nvSpPr>
          <p:spPr bwMode="auto">
            <a:xfrm>
              <a:off x="240" y="864"/>
              <a:ext cx="1440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1. </a:t>
              </a: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总线宽度</a:t>
              </a:r>
            </a:p>
          </p:txBody>
        </p:sp>
        <p:sp>
          <p:nvSpPr>
            <p:cNvPr id="26638" name="Text Box 5"/>
            <p:cNvSpPr txBox="1">
              <a:spLocks noChangeArrowheads="1"/>
            </p:cNvSpPr>
            <p:nvPr/>
          </p:nvSpPr>
          <p:spPr bwMode="auto">
            <a:xfrm>
              <a:off x="240" y="1371"/>
              <a:ext cx="1453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2. </a:t>
              </a:r>
              <a:r>
                <a:rPr lang="zh-CN" altLang="en-US" sz="2400" b="1">
                  <a:solidFill>
                    <a:srgbClr val="0E0EF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总线带宽</a:t>
              </a:r>
            </a:p>
          </p:txBody>
        </p:sp>
        <p:sp>
          <p:nvSpPr>
            <p:cNvPr id="26639" name="Text Box 6"/>
            <p:cNvSpPr txBox="1">
              <a:spLocks noChangeArrowheads="1"/>
            </p:cNvSpPr>
            <p:nvPr/>
          </p:nvSpPr>
          <p:spPr bwMode="auto">
            <a:xfrm>
              <a:off x="240" y="1811"/>
              <a:ext cx="204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3. </a:t>
              </a: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时钟同步</a:t>
              </a: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/</a:t>
              </a: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异步</a:t>
              </a:r>
            </a:p>
          </p:txBody>
        </p:sp>
        <p:sp>
          <p:nvSpPr>
            <p:cNvPr id="26640" name="Text Box 7"/>
            <p:cNvSpPr txBox="1">
              <a:spLocks noChangeArrowheads="1"/>
            </p:cNvSpPr>
            <p:nvPr/>
          </p:nvSpPr>
          <p:spPr bwMode="auto">
            <a:xfrm>
              <a:off x="213" y="2287"/>
              <a:ext cx="1453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di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4. </a:t>
              </a:r>
              <a:r>
                <a:rPr lang="zh-CN" altLang="en-US" sz="2400" b="1">
                  <a:solidFill>
                    <a:srgbClr val="0E0EF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总线复用</a:t>
              </a:r>
            </a:p>
          </p:txBody>
        </p:sp>
        <p:sp>
          <p:nvSpPr>
            <p:cNvPr id="26641" name="Text Box 8"/>
            <p:cNvSpPr txBox="1">
              <a:spLocks noChangeArrowheads="1"/>
            </p:cNvSpPr>
            <p:nvPr/>
          </p:nvSpPr>
          <p:spPr bwMode="auto">
            <a:xfrm>
              <a:off x="240" y="2744"/>
              <a:ext cx="1453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5. </a:t>
              </a: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信号线数</a:t>
              </a:r>
            </a:p>
          </p:txBody>
        </p:sp>
        <p:sp>
          <p:nvSpPr>
            <p:cNvPr id="26642" name="Text Box 9"/>
            <p:cNvSpPr txBox="1">
              <a:spLocks noChangeArrowheads="1"/>
            </p:cNvSpPr>
            <p:nvPr/>
          </p:nvSpPr>
          <p:spPr bwMode="auto">
            <a:xfrm>
              <a:off x="240" y="3202"/>
              <a:ext cx="1973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6. </a:t>
              </a: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总线控制方式</a:t>
              </a:r>
            </a:p>
          </p:txBody>
        </p:sp>
        <p:sp>
          <p:nvSpPr>
            <p:cNvPr id="26643" name="Text Box 10"/>
            <p:cNvSpPr txBox="1">
              <a:spLocks noChangeArrowheads="1"/>
            </p:cNvSpPr>
            <p:nvPr/>
          </p:nvSpPr>
          <p:spPr bwMode="auto">
            <a:xfrm>
              <a:off x="240" y="3660"/>
              <a:ext cx="1453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7. </a:t>
              </a: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其他指标</a:t>
              </a:r>
            </a:p>
          </p:txBody>
        </p:sp>
      </p:grpSp>
      <p:sp>
        <p:nvSpPr>
          <p:cNvPr id="26628" name="Text Box 11"/>
          <p:cNvSpPr txBox="1">
            <a:spLocks noChangeArrowheads="1"/>
          </p:cNvSpPr>
          <p:nvPr/>
        </p:nvSpPr>
        <p:spPr bwMode="auto">
          <a:xfrm>
            <a:off x="3661172" y="2025253"/>
            <a:ext cx="31242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100" b="1">
                <a:latin typeface="Times New Roman" panose="02020603050405020304" pitchFamily="18" charset="0"/>
                <a:ea typeface="宋体" panose="02010600030101010101" pitchFamily="2" charset="-122"/>
              </a:rPr>
              <a:t>数据线 的根数</a:t>
            </a:r>
          </a:p>
        </p:txBody>
      </p:sp>
      <p:sp>
        <p:nvSpPr>
          <p:cNvPr id="26629" name="Text Box 12"/>
          <p:cNvSpPr txBox="1">
            <a:spLocks noChangeArrowheads="1"/>
          </p:cNvSpPr>
          <p:nvPr/>
        </p:nvSpPr>
        <p:spPr bwMode="auto">
          <a:xfrm>
            <a:off x="3661173" y="2619375"/>
            <a:ext cx="4123245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100" b="1">
                <a:latin typeface="Times New Roman" panose="02020603050405020304" pitchFamily="18" charset="0"/>
                <a:ea typeface="宋体" panose="02010600030101010101" pitchFamily="2" charset="-122"/>
              </a:rPr>
              <a:t>每秒传输的最大字节数（</a:t>
            </a:r>
            <a:r>
              <a:rPr lang="en-US" altLang="zh-CN" sz="21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MBps</a:t>
            </a:r>
            <a:r>
              <a:rPr lang="zh-CN" altLang="en-US" sz="2100" b="1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</p:txBody>
      </p:sp>
      <p:sp>
        <p:nvSpPr>
          <p:cNvPr id="26630" name="Text Box 13"/>
          <p:cNvSpPr txBox="1">
            <a:spLocks noChangeArrowheads="1"/>
          </p:cNvSpPr>
          <p:nvPr/>
        </p:nvSpPr>
        <p:spPr bwMode="auto">
          <a:xfrm>
            <a:off x="3823097" y="3158728"/>
            <a:ext cx="249555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100" b="1">
                <a:latin typeface="Times New Roman" panose="02020603050405020304" pitchFamily="18" charset="0"/>
                <a:ea typeface="宋体" panose="02010600030101010101" pitchFamily="2" charset="-122"/>
              </a:rPr>
              <a:t>同步、不同步</a:t>
            </a:r>
          </a:p>
        </p:txBody>
      </p:sp>
      <p:sp>
        <p:nvSpPr>
          <p:cNvPr id="26631" name="Text Box 14"/>
          <p:cNvSpPr txBox="1">
            <a:spLocks noChangeArrowheads="1"/>
          </p:cNvSpPr>
          <p:nvPr/>
        </p:nvSpPr>
        <p:spPr bwMode="auto">
          <a:xfrm>
            <a:off x="3714750" y="3699272"/>
            <a:ext cx="34671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1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地址线</a:t>
            </a:r>
            <a:r>
              <a:rPr lang="zh-CN" altLang="en-US" sz="21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100" b="1">
                <a:latin typeface="Times New Roman" panose="02020603050405020304" pitchFamily="18" charset="0"/>
                <a:ea typeface="宋体" panose="02010600030101010101" pitchFamily="2" charset="-122"/>
              </a:rPr>
              <a:t>与 </a:t>
            </a:r>
            <a:r>
              <a:rPr lang="zh-CN" altLang="en-US" sz="21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数据线</a:t>
            </a:r>
            <a:r>
              <a:rPr lang="zh-CN" altLang="en-US" sz="21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100" b="1">
                <a:latin typeface="Times New Roman" panose="02020603050405020304" pitchFamily="18" charset="0"/>
                <a:ea typeface="宋体" panose="02010600030101010101" pitchFamily="2" charset="-122"/>
              </a:rPr>
              <a:t>复用</a:t>
            </a:r>
          </a:p>
        </p:txBody>
      </p:sp>
      <p:sp>
        <p:nvSpPr>
          <p:cNvPr id="26632" name="Text Box 15"/>
          <p:cNvSpPr txBox="1">
            <a:spLocks noChangeArrowheads="1"/>
          </p:cNvSpPr>
          <p:nvPr/>
        </p:nvSpPr>
        <p:spPr bwMode="auto">
          <a:xfrm>
            <a:off x="3714750" y="4238626"/>
            <a:ext cx="44958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100" b="1">
                <a:latin typeface="Times New Roman" panose="02020603050405020304" pitchFamily="18" charset="0"/>
                <a:ea typeface="宋体" panose="02010600030101010101" pitchFamily="2" charset="-122"/>
              </a:rPr>
              <a:t>地址线、数据线和控制线的 总和</a:t>
            </a:r>
          </a:p>
        </p:txBody>
      </p:sp>
      <p:sp>
        <p:nvSpPr>
          <p:cNvPr id="26633" name="Text Box 16"/>
          <p:cNvSpPr txBox="1">
            <a:spLocks noChangeArrowheads="1"/>
          </p:cNvSpPr>
          <p:nvPr/>
        </p:nvSpPr>
        <p:spPr bwMode="auto">
          <a:xfrm>
            <a:off x="3714750" y="5319713"/>
            <a:ext cx="17526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100" b="1">
                <a:latin typeface="Times New Roman" panose="02020603050405020304" pitchFamily="18" charset="0"/>
                <a:ea typeface="宋体" panose="02010600030101010101" pitchFamily="2" charset="-122"/>
              </a:rPr>
              <a:t>负载能力</a:t>
            </a:r>
          </a:p>
        </p:txBody>
      </p:sp>
      <p:sp>
        <p:nvSpPr>
          <p:cNvPr id="26634" name="Text Box 17"/>
          <p:cNvSpPr txBox="1">
            <a:spLocks noChangeArrowheads="1"/>
          </p:cNvSpPr>
          <p:nvPr/>
        </p:nvSpPr>
        <p:spPr bwMode="auto">
          <a:xfrm>
            <a:off x="3740944" y="4779169"/>
            <a:ext cx="42672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100" b="1">
                <a:latin typeface="Times New Roman" panose="02020603050405020304" pitchFamily="18" charset="0"/>
                <a:ea typeface="宋体" panose="02010600030101010101" pitchFamily="2" charset="-122"/>
              </a:rPr>
              <a:t>并发、自动、仲裁、逻辑、计数</a:t>
            </a:r>
          </a:p>
        </p:txBody>
      </p:sp>
      <p:sp>
        <p:nvSpPr>
          <p:cNvPr id="142354" name="Rectangle 18"/>
          <p:cNvSpPr>
            <a:spLocks noChangeArrowheads="1"/>
          </p:cNvSpPr>
          <p:nvPr/>
        </p:nvSpPr>
        <p:spPr bwMode="auto">
          <a:xfrm>
            <a:off x="6915150" y="971550"/>
            <a:ext cx="8572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 anchor="ctr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3300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3.3</a:t>
            </a:r>
          </a:p>
        </p:txBody>
      </p:sp>
      <p:sp>
        <p:nvSpPr>
          <p:cNvPr id="26636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5993606" y="5462589"/>
            <a:ext cx="154305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57213" indent="-214313">
              <a:spcBef>
                <a:spcPct val="20000"/>
              </a:spcBef>
              <a:buClr>
                <a:srgbClr val="008080"/>
              </a:buClr>
              <a:buChar char="—"/>
              <a:defRPr kumimoji="1" sz="1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857250" indent="-171450">
              <a:spcBef>
                <a:spcPct val="20000"/>
              </a:spcBef>
              <a:buClr>
                <a:srgbClr val="008080"/>
              </a:buClr>
              <a:buChar char="–"/>
              <a:defRPr kumimoji="1" sz="15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200150" indent="-17145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543050" indent="-17145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AE771C4-1D27-4742-A4A6-EF8A57FD1D11}" type="slidenum">
              <a:rPr kumimoji="0" lang="zh-CN" altLang="en-US" sz="9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kumimoji="0" lang="zh-CN" altLang="en-US" sz="9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7187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15BEA0-6121-4001-82E8-8F84B2E28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还有</a:t>
            </a: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371087-0578-4D1C-AFED-F88A5083D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总线周期 总线传输周期</a:t>
            </a:r>
            <a:endParaRPr lang="en-US" altLang="zh-CN" dirty="0"/>
          </a:p>
          <a:p>
            <a:pPr lvl="1"/>
            <a:r>
              <a:rPr lang="zh-CN" altLang="en-US" dirty="0"/>
              <a:t>指一次总线操作所需要的时间，包括申请、寻址、传输、结束阶段</a:t>
            </a:r>
            <a:endParaRPr lang="en-US" altLang="zh-CN" dirty="0"/>
          </a:p>
          <a:p>
            <a:pPr lvl="1"/>
            <a:r>
              <a:rPr lang="zh-CN" altLang="en-US" dirty="0"/>
              <a:t>总线传输周期通常由若干个总线时钟周期构成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总线的时钟频率</a:t>
            </a:r>
            <a:endParaRPr lang="en-US" altLang="zh-CN" dirty="0"/>
          </a:p>
          <a:p>
            <a:r>
              <a:rPr lang="zh-CN" altLang="en-US" dirty="0"/>
              <a:t>总线的时钟周期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总线的工作频率：总线周期的倒数 </a:t>
            </a:r>
            <a:endParaRPr lang="en-US" altLang="zh-CN" dirty="0"/>
          </a:p>
          <a:p>
            <a:pPr lvl="1"/>
            <a:r>
              <a:rPr lang="zh-CN" altLang="en-US" dirty="0"/>
              <a:t>实际上是指</a:t>
            </a:r>
            <a:r>
              <a:rPr lang="en-US" altLang="zh-CN" dirty="0"/>
              <a:t>1</a:t>
            </a:r>
            <a:r>
              <a:rPr lang="zh-CN" altLang="en-US" dirty="0"/>
              <a:t>秒内传输几次数据</a:t>
            </a:r>
            <a:r>
              <a:rPr lang="en-US" altLang="zh-CN" dirty="0"/>
              <a:t>, </a:t>
            </a:r>
            <a:r>
              <a:rPr lang="zh-CN" altLang="en-US" dirty="0"/>
              <a:t>若总线周期</a:t>
            </a:r>
            <a:r>
              <a:rPr lang="en-US" altLang="zh-CN" dirty="0"/>
              <a:t>=N</a:t>
            </a:r>
            <a:r>
              <a:rPr lang="zh-CN" altLang="en-US" dirty="0"/>
              <a:t>个时钟周期，则总线的工作频率</a:t>
            </a:r>
            <a:r>
              <a:rPr lang="en-US" altLang="zh-CN" dirty="0"/>
              <a:t>=</a:t>
            </a:r>
            <a:r>
              <a:rPr lang="zh-CN" altLang="en-US" dirty="0"/>
              <a:t>时钟频率</a:t>
            </a:r>
            <a:r>
              <a:rPr lang="en-US" altLang="zh-CN" dirty="0"/>
              <a:t>/N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4149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5076C7-41AE-44D4-AE46-618BE3F65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假设某系统总线在一个总线周期中并行传输</a:t>
            </a:r>
            <a:r>
              <a:rPr lang="en-US" altLang="zh-CN" sz="2400" dirty="0"/>
              <a:t>4</a:t>
            </a:r>
            <a:r>
              <a:rPr lang="zh-CN" altLang="en-US" sz="2400" dirty="0"/>
              <a:t>字节信息，一个总线周期占用了</a:t>
            </a:r>
            <a:r>
              <a:rPr lang="en-US" altLang="zh-CN" sz="2400" dirty="0"/>
              <a:t>2</a:t>
            </a:r>
            <a:r>
              <a:rPr lang="zh-CN" altLang="en-US" sz="2400" dirty="0"/>
              <a:t>个时钟周期，总线时钟频率为</a:t>
            </a:r>
            <a:r>
              <a:rPr lang="en-US" altLang="zh-CN" sz="2400" dirty="0"/>
              <a:t>10MHz</a:t>
            </a:r>
            <a:r>
              <a:rPr lang="zh-CN" altLang="en-US" sz="2400" dirty="0"/>
              <a:t>，则总线带宽为（   ）</a:t>
            </a:r>
            <a:endParaRPr lang="en-US" altLang="zh-CN" sz="2400" dirty="0"/>
          </a:p>
          <a:p>
            <a:endParaRPr lang="en-US" altLang="zh-CN" dirty="0"/>
          </a:p>
          <a:p>
            <a:pPr marL="457200" indent="-457200">
              <a:buFont typeface="+mj-lt"/>
              <a:buAutoNum type="alphaUcPeriod"/>
            </a:pPr>
            <a:r>
              <a:rPr lang="en-US" altLang="zh-CN" dirty="0"/>
              <a:t>10MB/s</a:t>
            </a:r>
          </a:p>
          <a:p>
            <a:pPr marL="457200" indent="-457200">
              <a:buFont typeface="+mj-lt"/>
              <a:buAutoNum type="alphaUcPeriod"/>
            </a:pPr>
            <a:r>
              <a:rPr lang="en-US" altLang="zh-CN" dirty="0"/>
              <a:t>20MB/s</a:t>
            </a:r>
          </a:p>
          <a:p>
            <a:pPr marL="457200" indent="-457200">
              <a:buFont typeface="+mj-lt"/>
              <a:buAutoNum type="alphaUcPeriod"/>
            </a:pPr>
            <a:r>
              <a:rPr lang="en-US" altLang="zh-CN" dirty="0"/>
              <a:t>40MB/s</a:t>
            </a:r>
          </a:p>
          <a:p>
            <a:pPr marL="457200" indent="-457200">
              <a:buFont typeface="+mj-lt"/>
              <a:buAutoNum type="alphaUcPeriod"/>
            </a:pPr>
            <a:r>
              <a:rPr lang="en-US" altLang="zh-CN" dirty="0"/>
              <a:t>80MB/s </a:t>
            </a:r>
          </a:p>
          <a:p>
            <a:pPr marL="0" indent="0">
              <a:buNone/>
            </a:pP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8118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C4D3AB-C824-492E-BD5B-6FD7D268C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8C0DF6-BFE9-4C34-A3FF-022CA8044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某总线由</a:t>
            </a:r>
            <a:r>
              <a:rPr lang="en-US" altLang="zh-CN" dirty="0"/>
              <a:t>104</a:t>
            </a:r>
            <a:r>
              <a:rPr lang="zh-CN" altLang="en-US" dirty="0"/>
              <a:t>根信号线，其中数据线（</a:t>
            </a:r>
            <a:r>
              <a:rPr lang="en-US" altLang="zh-CN" dirty="0"/>
              <a:t>DB</a:t>
            </a:r>
            <a:r>
              <a:rPr lang="zh-CN" altLang="en-US" dirty="0"/>
              <a:t>）为</a:t>
            </a:r>
            <a:r>
              <a:rPr lang="en-US" altLang="zh-CN" dirty="0"/>
              <a:t>32</a:t>
            </a:r>
            <a:r>
              <a:rPr lang="zh-CN" altLang="en-US" dirty="0"/>
              <a:t>根，若总线工作频率为</a:t>
            </a:r>
            <a:r>
              <a:rPr lang="en-US" altLang="zh-CN" dirty="0"/>
              <a:t>33MHz,</a:t>
            </a:r>
            <a:r>
              <a:rPr lang="zh-CN" altLang="en-US" dirty="0"/>
              <a:t>则其理论最大传输率为（   ）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在一个</a:t>
            </a:r>
            <a:r>
              <a:rPr lang="en-US" altLang="zh-CN" dirty="0"/>
              <a:t>16</a:t>
            </a:r>
            <a:r>
              <a:rPr lang="zh-CN" altLang="en-US" dirty="0"/>
              <a:t>位的总线系统中，若时钟频率为</a:t>
            </a:r>
            <a:r>
              <a:rPr lang="en-US" altLang="zh-CN" dirty="0"/>
              <a:t>100MHz</a:t>
            </a:r>
            <a:r>
              <a:rPr lang="zh-CN" altLang="en-US" dirty="0"/>
              <a:t>， 总线周期为</a:t>
            </a:r>
            <a:r>
              <a:rPr lang="en-US" altLang="zh-CN" dirty="0"/>
              <a:t>5</a:t>
            </a:r>
            <a:r>
              <a:rPr lang="zh-CN" altLang="en-US" dirty="0"/>
              <a:t>个时钟周期传输一个字，则总线带宽为 （  ）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32</a:t>
            </a:r>
            <a:r>
              <a:rPr lang="zh-CN" altLang="en-US" dirty="0"/>
              <a:t>位总线系统中，若时钟频率为</a:t>
            </a:r>
            <a:r>
              <a:rPr lang="en-US" altLang="zh-CN" dirty="0"/>
              <a:t>500MHz, </a:t>
            </a:r>
            <a:r>
              <a:rPr lang="zh-CN" altLang="en-US" dirty="0"/>
              <a:t>传送一个</a:t>
            </a:r>
            <a:r>
              <a:rPr lang="en-US" altLang="zh-CN" dirty="0"/>
              <a:t>32</a:t>
            </a:r>
            <a:r>
              <a:rPr lang="zh-CN" altLang="en-US" dirty="0"/>
              <a:t>位字需要</a:t>
            </a:r>
            <a:r>
              <a:rPr lang="en-US" altLang="zh-CN" dirty="0"/>
              <a:t>5</a:t>
            </a:r>
            <a:r>
              <a:rPr lang="zh-CN" altLang="en-US" dirty="0"/>
              <a:t>个时钟周期，则该总线的数据传输率为 （   ）</a:t>
            </a:r>
          </a:p>
        </p:txBody>
      </p:sp>
    </p:spTree>
    <p:extLst>
      <p:ext uri="{BB962C8B-B14F-4D97-AF65-F5344CB8AC3E}">
        <p14:creationId xmlns:p14="http://schemas.microsoft.com/office/powerpoint/2010/main" val="1894733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5913836" y="2402682"/>
            <a:ext cx="2396728" cy="2882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100" b="1">
                <a:latin typeface="Times New Roman" panose="02020603050405020304" pitchFamily="18" charset="0"/>
                <a:ea typeface="宋体" panose="02010600030101010101" pitchFamily="2" charset="-122"/>
              </a:rPr>
              <a:t>ISA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100" b="1">
                <a:latin typeface="Times New Roman" panose="02020603050405020304" pitchFamily="18" charset="0"/>
                <a:ea typeface="宋体" panose="02010600030101010101" pitchFamily="2" charset="-122"/>
              </a:rPr>
              <a:t>EISA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100" b="1">
                <a:latin typeface="Times New Roman" panose="02020603050405020304" pitchFamily="18" charset="0"/>
                <a:ea typeface="宋体" panose="02010600030101010101" pitchFamily="2" charset="-122"/>
              </a:rPr>
              <a:t>VESA(LV-BUS)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100" b="1">
                <a:latin typeface="Times New Roman" panose="02020603050405020304" pitchFamily="18" charset="0"/>
                <a:ea typeface="宋体" panose="02010600030101010101" pitchFamily="2" charset="-122"/>
              </a:rPr>
              <a:t>PCI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100" b="1">
                <a:latin typeface="Times New Roman" panose="02020603050405020304" pitchFamily="18" charset="0"/>
                <a:ea typeface="宋体" panose="02010600030101010101" pitchFamily="2" charset="-122"/>
              </a:rPr>
              <a:t>AGP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100" b="1">
                <a:latin typeface="Times New Roman" panose="02020603050405020304" pitchFamily="18" charset="0"/>
                <a:ea typeface="宋体" panose="02010600030101010101" pitchFamily="2" charset="-122"/>
              </a:rPr>
              <a:t>RS-232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100" b="1">
                <a:latin typeface="Times New Roman" panose="02020603050405020304" pitchFamily="18" charset="0"/>
                <a:ea typeface="宋体" panose="02010600030101010101" pitchFamily="2" charset="-122"/>
              </a:rPr>
              <a:t>USB</a:t>
            </a:r>
          </a:p>
        </p:txBody>
      </p:sp>
      <p:grpSp>
        <p:nvGrpSpPr>
          <p:cNvPr id="28675" name="Group 3"/>
          <p:cNvGrpSpPr>
            <a:grpSpLocks/>
          </p:cNvGrpSpPr>
          <p:nvPr/>
        </p:nvGrpSpPr>
        <p:grpSpPr bwMode="auto">
          <a:xfrm>
            <a:off x="1884401" y="2582189"/>
            <a:ext cx="857250" cy="857250"/>
            <a:chOff x="636" y="1440"/>
            <a:chExt cx="720" cy="720"/>
          </a:xfrm>
          <a:solidFill>
            <a:srgbClr val="CCCCFF"/>
          </a:solidFill>
        </p:grpSpPr>
        <p:sp>
          <p:nvSpPr>
            <p:cNvPr id="28691" name="Oval 4"/>
            <p:cNvSpPr>
              <a:spLocks noChangeArrowheads="1"/>
            </p:cNvSpPr>
            <p:nvPr/>
          </p:nvSpPr>
          <p:spPr bwMode="auto">
            <a:xfrm>
              <a:off x="636" y="1440"/>
              <a:ext cx="720" cy="720"/>
            </a:xfrm>
            <a:prstGeom prst="ellipse">
              <a:avLst/>
            </a:prstGeom>
            <a:grpFill/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92" name="Text Box 5"/>
            <p:cNvSpPr txBox="1">
              <a:spLocks noChangeArrowheads="1"/>
            </p:cNvSpPr>
            <p:nvPr/>
          </p:nvSpPr>
          <p:spPr bwMode="auto">
            <a:xfrm>
              <a:off x="672" y="1617"/>
              <a:ext cx="675" cy="388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模块</a:t>
              </a:r>
            </a:p>
          </p:txBody>
        </p:sp>
      </p:grpSp>
      <p:grpSp>
        <p:nvGrpSpPr>
          <p:cNvPr id="28676" name="Group 6"/>
          <p:cNvGrpSpPr>
            <a:grpSpLocks/>
          </p:cNvGrpSpPr>
          <p:nvPr/>
        </p:nvGrpSpPr>
        <p:grpSpPr bwMode="auto">
          <a:xfrm>
            <a:off x="3505480" y="3892154"/>
            <a:ext cx="857250" cy="857250"/>
            <a:chOff x="2412" y="2640"/>
            <a:chExt cx="720" cy="720"/>
          </a:xfrm>
        </p:grpSpPr>
        <p:sp>
          <p:nvSpPr>
            <p:cNvPr id="28689" name="Oval 7"/>
            <p:cNvSpPr>
              <a:spLocks noChangeArrowheads="1"/>
            </p:cNvSpPr>
            <p:nvPr/>
          </p:nvSpPr>
          <p:spPr bwMode="auto">
            <a:xfrm>
              <a:off x="2412" y="2640"/>
              <a:ext cx="720" cy="720"/>
            </a:xfrm>
            <a:prstGeom prst="ellipse">
              <a:avLst/>
            </a:prstGeom>
            <a:solidFill>
              <a:srgbClr val="EBF010"/>
            </a:solidFill>
            <a:ln w="9525">
              <a:solidFill>
                <a:srgbClr val="0E0EF2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400" b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90" name="Text Box 8"/>
            <p:cNvSpPr txBox="1">
              <a:spLocks noChangeArrowheads="1"/>
            </p:cNvSpPr>
            <p:nvPr/>
          </p:nvSpPr>
          <p:spPr bwMode="auto">
            <a:xfrm>
              <a:off x="2448" y="2797"/>
              <a:ext cx="675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F01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E0EF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系统</a:t>
              </a:r>
            </a:p>
          </p:txBody>
        </p:sp>
      </p:grpSp>
      <p:sp>
        <p:nvSpPr>
          <p:cNvPr id="28677" name="AutoShape 9"/>
          <p:cNvSpPr>
            <a:spLocks/>
          </p:cNvSpPr>
          <p:nvPr/>
        </p:nvSpPr>
        <p:spPr bwMode="auto">
          <a:xfrm>
            <a:off x="5628086" y="2636045"/>
            <a:ext cx="240506" cy="2456260"/>
          </a:xfrm>
          <a:prstGeom prst="leftBrace">
            <a:avLst>
              <a:gd name="adj1" fmla="val 8510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78" name="Text Box 10"/>
          <p:cNvSpPr txBox="1">
            <a:spLocks noChangeArrowheads="1"/>
          </p:cNvSpPr>
          <p:nvPr/>
        </p:nvSpPr>
        <p:spPr bwMode="auto">
          <a:xfrm>
            <a:off x="5166123" y="3096817"/>
            <a:ext cx="406003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总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线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标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准</a:t>
            </a:r>
          </a:p>
        </p:txBody>
      </p:sp>
      <p:sp>
        <p:nvSpPr>
          <p:cNvPr id="28679" name="Text Box 11"/>
          <p:cNvSpPr txBox="1">
            <a:spLocks noChangeArrowheads="1"/>
          </p:cNvSpPr>
          <p:nvPr/>
        </p:nvSpPr>
        <p:spPr bwMode="auto">
          <a:xfrm>
            <a:off x="1494236" y="1646636"/>
            <a:ext cx="37838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 四、总线标准</a:t>
            </a:r>
          </a:p>
        </p:txBody>
      </p:sp>
      <p:grpSp>
        <p:nvGrpSpPr>
          <p:cNvPr id="28680" name="Group 12"/>
          <p:cNvGrpSpPr>
            <a:grpSpLocks/>
          </p:cNvGrpSpPr>
          <p:nvPr/>
        </p:nvGrpSpPr>
        <p:grpSpPr bwMode="auto">
          <a:xfrm>
            <a:off x="1547813" y="4000500"/>
            <a:ext cx="1257300" cy="685800"/>
            <a:chOff x="396" y="2736"/>
            <a:chExt cx="1056" cy="576"/>
          </a:xfrm>
        </p:grpSpPr>
        <p:sp>
          <p:nvSpPr>
            <p:cNvPr id="28687" name="AutoShape 13"/>
            <p:cNvSpPr>
              <a:spLocks noChangeArrowheads="1"/>
            </p:cNvSpPr>
            <p:nvPr/>
          </p:nvSpPr>
          <p:spPr bwMode="auto">
            <a:xfrm>
              <a:off x="396" y="2736"/>
              <a:ext cx="1056" cy="576"/>
            </a:xfrm>
            <a:prstGeom prst="diamond">
              <a:avLst/>
            </a:prstGeom>
            <a:solidFill>
              <a:srgbClr val="0E0EF2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88" name="Text Box 14"/>
            <p:cNvSpPr txBox="1">
              <a:spLocks noChangeArrowheads="1"/>
            </p:cNvSpPr>
            <p:nvPr/>
          </p:nvSpPr>
          <p:spPr bwMode="auto">
            <a:xfrm>
              <a:off x="618" y="2845"/>
              <a:ext cx="675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E0EF2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系统</a:t>
              </a:r>
            </a:p>
          </p:txBody>
        </p:sp>
      </p:grpSp>
      <p:grpSp>
        <p:nvGrpSpPr>
          <p:cNvPr id="28681" name="Group 15"/>
          <p:cNvGrpSpPr>
            <a:grpSpLocks/>
          </p:cNvGrpSpPr>
          <p:nvPr/>
        </p:nvGrpSpPr>
        <p:grpSpPr bwMode="auto">
          <a:xfrm>
            <a:off x="3550445" y="2643784"/>
            <a:ext cx="1257300" cy="685800"/>
            <a:chOff x="288" y="3504"/>
            <a:chExt cx="1056" cy="576"/>
          </a:xfrm>
        </p:grpSpPr>
        <p:sp>
          <p:nvSpPr>
            <p:cNvPr id="28685" name="AutoShape 16"/>
            <p:cNvSpPr>
              <a:spLocks noChangeArrowheads="1"/>
            </p:cNvSpPr>
            <p:nvPr/>
          </p:nvSpPr>
          <p:spPr bwMode="auto">
            <a:xfrm>
              <a:off x="288" y="3504"/>
              <a:ext cx="1056" cy="576"/>
            </a:xfrm>
            <a:prstGeom prst="diamond">
              <a:avLst/>
            </a:prstGeom>
            <a:solidFill>
              <a:schemeClr val="folHlink"/>
            </a:solidFill>
            <a:ln w="9525">
              <a:solidFill>
                <a:srgbClr val="0E0EF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686" name="Text Box 17"/>
            <p:cNvSpPr txBox="1">
              <a:spLocks noChangeArrowheads="1"/>
            </p:cNvSpPr>
            <p:nvPr/>
          </p:nvSpPr>
          <p:spPr bwMode="auto">
            <a:xfrm>
              <a:off x="480" y="3613"/>
              <a:ext cx="675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E0EF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模块</a:t>
              </a:r>
            </a:p>
          </p:txBody>
        </p:sp>
      </p:grpSp>
      <p:sp>
        <p:nvSpPr>
          <p:cNvPr id="144402" name="Rectangle 18"/>
          <p:cNvSpPr>
            <a:spLocks noChangeArrowheads="1"/>
          </p:cNvSpPr>
          <p:nvPr/>
        </p:nvSpPr>
        <p:spPr bwMode="auto">
          <a:xfrm>
            <a:off x="6915150" y="971550"/>
            <a:ext cx="8572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 anchor="ctr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3300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3.3</a:t>
            </a:r>
          </a:p>
        </p:txBody>
      </p:sp>
      <p:sp>
        <p:nvSpPr>
          <p:cNvPr id="28683" name="Text Box 21"/>
          <p:cNvSpPr txBox="1">
            <a:spLocks noChangeArrowheads="1"/>
          </p:cNvSpPr>
          <p:nvPr/>
        </p:nvSpPr>
        <p:spPr bwMode="auto">
          <a:xfrm>
            <a:off x="2822883" y="2564608"/>
            <a:ext cx="600164" cy="2184797"/>
          </a:xfrm>
          <a:prstGeom prst="rect">
            <a:avLst/>
          </a:prstGeom>
          <a:solidFill>
            <a:srgbClr val="92D050"/>
          </a:solidFill>
          <a:ln w="38100">
            <a:solidFill>
              <a:srgbClr val="00B050"/>
            </a:solidFill>
            <a:miter lim="800000"/>
            <a:headEnd/>
            <a:tailEnd/>
          </a:ln>
          <a:effectLst/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700" b="1">
                <a:latin typeface="Times New Roman" panose="02020603050405020304" pitchFamily="18" charset="0"/>
                <a:ea typeface="宋体" panose="02010600030101010101" pitchFamily="2" charset="-122"/>
              </a:rPr>
              <a:t>标 准 界 面</a:t>
            </a:r>
          </a:p>
        </p:txBody>
      </p:sp>
      <p:sp>
        <p:nvSpPr>
          <p:cNvPr id="2868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57213" indent="-214313">
              <a:spcBef>
                <a:spcPct val="20000"/>
              </a:spcBef>
              <a:buClr>
                <a:srgbClr val="008080"/>
              </a:buClr>
              <a:buChar char="—"/>
              <a:defRPr kumimoji="1" sz="1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857250" indent="-171450">
              <a:spcBef>
                <a:spcPct val="20000"/>
              </a:spcBef>
              <a:buClr>
                <a:srgbClr val="008080"/>
              </a:buClr>
              <a:buChar char="–"/>
              <a:defRPr kumimoji="1" sz="15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200150" indent="-17145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543050" indent="-17145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29F0889-B326-4447-9BA5-17592A67BE8C}" type="slidenum">
              <a:rPr kumimoji="0" lang="zh-CN" altLang="en-US" sz="9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kumimoji="0" lang="zh-CN" altLang="en-US" sz="9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783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B51BC-828A-4750-BDB4-18BDDFB0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92DD64-6168-4CD7-BE11-D338C5F65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新标准发布Type-C数据线就安全了？">
            <a:extLst>
              <a:ext uri="{FF2B5EF4-FFF2-40B4-BE49-F238E27FC236}">
                <a16:creationId xmlns:a16="http://schemas.microsoft.com/office/drawing/2014/main" id="{F4E3AD22-AD25-4768-8A5D-E528C554C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1713" y="2594264"/>
            <a:ext cx="6087341" cy="3430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02652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5461" name="Group 53"/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570169273"/>
              </p:ext>
            </p:extLst>
          </p:nvPr>
        </p:nvGraphicFramePr>
        <p:xfrm>
          <a:off x="612854" y="1678782"/>
          <a:ext cx="7931707" cy="3527880"/>
        </p:xfrm>
        <a:graphic>
          <a:graphicData uri="http://schemas.openxmlformats.org/drawingml/2006/table">
            <a:tbl>
              <a:tblPr/>
              <a:tblGrid>
                <a:gridCol w="1753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38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120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743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总线标准</a:t>
                      </a:r>
                    </a:p>
                  </a:txBody>
                  <a:tcPr marL="67500" marR="67500" marT="35101" marB="351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数据线</a:t>
                      </a:r>
                    </a:p>
                  </a:txBody>
                  <a:tcPr marL="67500" marR="67500" marT="35101" marB="351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总线时钟</a:t>
                      </a:r>
                    </a:p>
                  </a:txBody>
                  <a:tcPr marL="67500" marR="67500" marT="35101" marB="351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黑体" panose="02010609060101010101" pitchFamily="49" charset="-122"/>
                          <a:ea typeface="黑体" panose="02010609060101010101" pitchFamily="49" charset="-122"/>
                        </a:rPr>
                        <a:t>带宽</a:t>
                      </a:r>
                    </a:p>
                  </a:txBody>
                  <a:tcPr marL="67500" marR="67500" marT="35101" marB="351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0432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ISA</a:t>
                      </a:r>
                    </a:p>
                  </a:txBody>
                  <a:tcPr marL="67500" marR="67500" marT="35101" marB="351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16</a:t>
                      </a:r>
                    </a:p>
                  </a:txBody>
                  <a:tcPr marL="67500" marR="67500" marT="35101" marB="351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8 MHz</a:t>
                      </a:r>
                      <a:r>
                        <a:rPr kumimoji="1" lang="zh-CN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（独立）</a:t>
                      </a:r>
                    </a:p>
                  </a:txBody>
                  <a:tcPr marL="67500" marR="67500" marT="35101" marB="351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16 </a:t>
                      </a:r>
                      <a:r>
                        <a:rPr kumimoji="1" lang="en-US" altLang="zh-CN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MBps</a:t>
                      </a:r>
                      <a:endParaRPr kumimoji="1" lang="en-US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67500" marR="67500" marT="35101" marB="351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EISA</a:t>
                      </a:r>
                    </a:p>
                  </a:txBody>
                  <a:tcPr marL="67500" marR="67500" marT="35101" marB="351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32</a:t>
                      </a:r>
                    </a:p>
                  </a:txBody>
                  <a:tcPr marL="67500" marR="67500" marT="35101" marB="351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8 MHz</a:t>
                      </a:r>
                      <a:r>
                        <a:rPr kumimoji="1" lang="zh-CN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（独立）</a:t>
                      </a:r>
                    </a:p>
                  </a:txBody>
                  <a:tcPr marL="67500" marR="67500" marT="35101" marB="351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33 MBps</a:t>
                      </a:r>
                    </a:p>
                  </a:txBody>
                  <a:tcPr marL="67500" marR="67500" marT="35101" marB="351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VESA(VL-BUS)</a:t>
                      </a:r>
                    </a:p>
                  </a:txBody>
                  <a:tcPr marL="67500" marR="67500" marT="35101" marB="351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32</a:t>
                      </a:r>
                    </a:p>
                  </a:txBody>
                  <a:tcPr marL="67500" marR="67500" marT="35101" marB="351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33 MHz</a:t>
                      </a:r>
                      <a:r>
                        <a:rPr kumimoji="1" lang="zh-CN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（</a:t>
                      </a: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CPU</a:t>
                      </a:r>
                      <a:r>
                        <a:rPr kumimoji="1" lang="zh-CN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marL="67500" marR="67500" marT="35101" marB="351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133 </a:t>
                      </a:r>
                      <a:r>
                        <a:rPr kumimoji="1" lang="en-US" altLang="zh-CN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MBps</a:t>
                      </a:r>
                      <a:endParaRPr kumimoji="1" lang="en-US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67500" marR="67500" marT="35101" marB="351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4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PCI</a:t>
                      </a:r>
                    </a:p>
                  </a:txBody>
                  <a:tcPr marL="67500" marR="67500" marT="35101" marB="351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32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64</a:t>
                      </a:r>
                    </a:p>
                  </a:txBody>
                  <a:tcPr marL="67500" marR="67500" marT="35101" marB="351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33 MHz</a:t>
                      </a:r>
                      <a:r>
                        <a:rPr kumimoji="1" lang="zh-CN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（独立）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66 MHz</a:t>
                      </a:r>
                      <a:r>
                        <a:rPr kumimoji="1" lang="zh-CN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（独立）</a:t>
                      </a:r>
                    </a:p>
                  </a:txBody>
                  <a:tcPr marL="67500" marR="67500" marT="35101" marB="351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132 </a:t>
                      </a:r>
                      <a:r>
                        <a:rPr kumimoji="1" lang="en-US" altLang="zh-CN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MBps</a:t>
                      </a:r>
                      <a:endParaRPr kumimoji="1" lang="en-US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528 </a:t>
                      </a:r>
                      <a:r>
                        <a:rPr kumimoji="1" lang="en-US" altLang="zh-CN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MBps</a:t>
                      </a:r>
                      <a:endParaRPr kumimoji="1" lang="en-US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67500" marR="67500" marT="35101" marB="351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436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AGP</a:t>
                      </a:r>
                    </a:p>
                  </a:txBody>
                  <a:tcPr marL="67500" marR="67500" marT="35101" marB="351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32</a:t>
                      </a:r>
                    </a:p>
                  </a:txBody>
                  <a:tcPr marL="67500" marR="67500" marT="35101" marB="351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66.7 MHz</a:t>
                      </a:r>
                      <a:r>
                        <a:rPr kumimoji="1" lang="zh-CN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（独立）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133 MHz</a:t>
                      </a:r>
                      <a:r>
                        <a:rPr kumimoji="1" lang="zh-CN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（独立）</a:t>
                      </a:r>
                    </a:p>
                  </a:txBody>
                  <a:tcPr marL="67500" marR="67500" marT="35101" marB="351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266 </a:t>
                      </a:r>
                      <a:r>
                        <a:rPr kumimoji="1" lang="en-US" altLang="zh-CN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MBps</a:t>
                      </a:r>
                      <a:endParaRPr kumimoji="1" lang="en-US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533 </a:t>
                      </a:r>
                      <a:r>
                        <a:rPr kumimoji="1" lang="en-US" altLang="zh-CN" sz="11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MBps</a:t>
                      </a:r>
                      <a:endParaRPr kumimoji="1" lang="en-US" altLang="zh-CN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Verdan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67500" marR="67500" marT="35101" marB="351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986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RS-232</a:t>
                      </a:r>
                    </a:p>
                  </a:txBody>
                  <a:tcPr marL="67500" marR="67500" marT="35101" marB="351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串行通信总线标准</a:t>
                      </a:r>
                    </a:p>
                  </a:txBody>
                  <a:tcPr marL="67500" marR="67500" marT="35101" marB="351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数据终端设备（计算机）和数据通信设备（调制解调器）之间的标准接口</a:t>
                      </a:r>
                    </a:p>
                  </a:txBody>
                  <a:tcPr marL="67500" marR="67500" marT="35101" marB="351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4283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USB</a:t>
                      </a:r>
                    </a:p>
                  </a:txBody>
                  <a:tcPr marL="67500" marR="67500" marT="35101" marB="35101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串行接口总线标准</a:t>
                      </a:r>
                    </a:p>
                  </a:txBody>
                  <a:tcPr marL="67500" marR="67500" marT="35101" marB="351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普通无屏蔽双绞线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带屏蔽双绞线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最高</a:t>
                      </a:r>
                    </a:p>
                  </a:txBody>
                  <a:tcPr marL="67500" marR="67500" marT="35101" marB="351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4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1pPr>
                      <a:lvl2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20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2pPr>
                      <a:lvl3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3pPr>
                      <a:lvl4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4pPr>
                      <a:lvl5pPr algn="l">
                        <a:spcBef>
                          <a:spcPct val="20000"/>
                        </a:spcBef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defRPr kumimoji="1" sz="1600">
                          <a:solidFill>
                            <a:schemeClr val="tx1"/>
                          </a:solidFill>
                          <a:latin typeface="Verdana" panose="020B060403050404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1.5 Mbps (USB1.0)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12 Mbps (USB1.0)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808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480 Mbps</a:t>
                      </a: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 </a:t>
                      </a:r>
                      <a:r>
                        <a:rPr kumimoji="1" lang="en-US" altLang="zh-CN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anose="020B0604030504040204" pitchFamily="34" charset="0"/>
                          <a:ea typeface="宋体" panose="02010600030101010101" pitchFamily="2" charset="-122"/>
                        </a:rPr>
                        <a:t>(USB2.0)</a:t>
                      </a:r>
                    </a:p>
                  </a:txBody>
                  <a:tcPr marL="67500" marR="67500" marT="35101" marB="35101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45457" name="Rectangle 49"/>
          <p:cNvSpPr>
            <a:spLocks noChangeArrowheads="1"/>
          </p:cNvSpPr>
          <p:nvPr/>
        </p:nvSpPr>
        <p:spPr bwMode="auto">
          <a:xfrm>
            <a:off x="6915150" y="971550"/>
            <a:ext cx="8572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 anchor="ctr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3300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3.3</a:t>
            </a:r>
          </a:p>
        </p:txBody>
      </p:sp>
      <p:sp>
        <p:nvSpPr>
          <p:cNvPr id="29746" name="Text Box 50"/>
          <p:cNvSpPr txBox="1">
            <a:spLocks noChangeArrowheads="1"/>
          </p:cNvSpPr>
          <p:nvPr/>
        </p:nvSpPr>
        <p:spPr bwMode="auto">
          <a:xfrm>
            <a:off x="1588295" y="1052513"/>
            <a:ext cx="378380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700" b="1">
                <a:solidFill>
                  <a:srgbClr val="0E0EF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四、总线标准</a:t>
            </a:r>
          </a:p>
        </p:txBody>
      </p:sp>
      <p:sp>
        <p:nvSpPr>
          <p:cNvPr id="29747" name="文本框 1"/>
          <p:cNvSpPr txBox="1">
            <a:spLocks noChangeArrowheads="1"/>
          </p:cNvSpPr>
          <p:nvPr/>
        </p:nvSpPr>
        <p:spPr bwMode="auto">
          <a:xfrm>
            <a:off x="506174" y="5221010"/>
            <a:ext cx="26212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Accelerated Graphics Port</a:t>
            </a:r>
            <a:endParaRPr kumimoji="0" lang="zh-CN" altLang="en-US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" name="任意多边形 1"/>
          <p:cNvSpPr/>
          <p:nvPr/>
        </p:nvSpPr>
        <p:spPr>
          <a:xfrm>
            <a:off x="283001" y="3839210"/>
            <a:ext cx="275800" cy="1524000"/>
          </a:xfrm>
          <a:custGeom>
            <a:avLst/>
            <a:gdLst>
              <a:gd name="connsiteX0" fmla="*/ 354186 w 367733"/>
              <a:gd name="connsiteY0" fmla="*/ 0 h 2032000"/>
              <a:gd name="connsiteX1" fmla="*/ 130666 w 367733"/>
              <a:gd name="connsiteY1" fmla="*/ 311573 h 2032000"/>
              <a:gd name="connsiteX2" fmla="*/ 8746 w 367733"/>
              <a:gd name="connsiteY2" fmla="*/ 914400 h 2032000"/>
              <a:gd name="connsiteX3" fmla="*/ 367733 w 367733"/>
              <a:gd name="connsiteY3" fmla="*/ 2032000 h 203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7733" h="2032000">
                <a:moveTo>
                  <a:pt x="354186" y="0"/>
                </a:moveTo>
                <a:cubicBezTo>
                  <a:pt x="271212" y="79586"/>
                  <a:pt x="188239" y="159173"/>
                  <a:pt x="130666" y="311573"/>
                </a:cubicBezTo>
                <a:cubicBezTo>
                  <a:pt x="73093" y="463973"/>
                  <a:pt x="-30765" y="627662"/>
                  <a:pt x="8746" y="914400"/>
                </a:cubicBezTo>
                <a:cubicBezTo>
                  <a:pt x="48257" y="1201138"/>
                  <a:pt x="207995" y="1616569"/>
                  <a:pt x="367733" y="2032000"/>
                </a:cubicBezTo>
              </a:path>
            </a:pathLst>
          </a:custGeom>
          <a:noFill/>
          <a:ln w="381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811243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907223" y="1071680"/>
            <a:ext cx="5429250" cy="857250"/>
          </a:xfrm>
        </p:spPr>
        <p:txBody>
          <a:bodyPr/>
          <a:lstStyle/>
          <a:p>
            <a:r>
              <a:rPr lang="en-US" altLang="zh-CN" b="1" dirty="0">
                <a:ea typeface="宋体" panose="02010600030101010101" pitchFamily="2" charset="-122"/>
              </a:rPr>
              <a:t>3.1  </a:t>
            </a:r>
            <a:r>
              <a:rPr lang="zh-CN" altLang="en-US" b="1" dirty="0">
                <a:ea typeface="宋体" panose="02010600030101010101" pitchFamily="2" charset="-122"/>
              </a:rPr>
              <a:t>总线的基本概念</a:t>
            </a:r>
          </a:p>
        </p:txBody>
      </p:sp>
      <p:sp>
        <p:nvSpPr>
          <p:cNvPr id="18461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57213" indent="-214313">
              <a:spcBef>
                <a:spcPct val="20000"/>
              </a:spcBef>
              <a:buClr>
                <a:srgbClr val="008080"/>
              </a:buClr>
              <a:buChar char="—"/>
              <a:defRPr kumimoji="1" sz="1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857250" indent="-171450">
              <a:spcBef>
                <a:spcPct val="20000"/>
              </a:spcBef>
              <a:buClr>
                <a:srgbClr val="008080"/>
              </a:buClr>
              <a:buChar char="–"/>
              <a:defRPr kumimoji="1" sz="15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200150" indent="-17145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543050" indent="-17145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FDFD1BF-6B87-46A1-A891-D7A90EB965B1}" type="slidenum">
              <a:rPr kumimoji="0" lang="zh-CN" altLang="en-US" sz="9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kumimoji="0" lang="zh-CN" altLang="en-US" sz="9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61209" y="2272196"/>
            <a:ext cx="29690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一、为什么要用总线</a:t>
            </a:r>
          </a:p>
        </p:txBody>
      </p:sp>
      <p:sp>
        <p:nvSpPr>
          <p:cNvPr id="18462" name="文本框 2"/>
          <p:cNvSpPr txBox="1">
            <a:spLocks noChangeArrowheads="1"/>
          </p:cNvSpPr>
          <p:nvPr/>
        </p:nvSpPr>
        <p:spPr bwMode="auto">
          <a:xfrm>
            <a:off x="3884941" y="2371499"/>
            <a:ext cx="260840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种类和数量  随时增减？</a:t>
            </a:r>
          </a:p>
        </p:txBody>
      </p:sp>
      <p:pic>
        <p:nvPicPr>
          <p:cNvPr id="113" name="图片 1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629" y="3127692"/>
            <a:ext cx="3297733" cy="1801379"/>
          </a:xfrm>
          <a:prstGeom prst="rect">
            <a:avLst/>
          </a:prstGeom>
        </p:spPr>
      </p:pic>
      <p:pic>
        <p:nvPicPr>
          <p:cNvPr id="114" name="图片 1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800" y="3144732"/>
            <a:ext cx="4019628" cy="1784339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728614" y="2546387"/>
            <a:ext cx="126188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100" dirty="0">
                <a:latin typeface="黑体" panose="02010609060101010101" pitchFamily="49" charset="-122"/>
                <a:ea typeface="黑体" panose="02010609060101010101" pitchFamily="49" charset="-122"/>
              </a:rPr>
              <a:t>分散连接</a:t>
            </a:r>
          </a:p>
        </p:txBody>
      </p:sp>
    </p:spTree>
    <p:extLst>
      <p:ext uri="{BB962C8B-B14F-4D97-AF65-F5344CB8AC3E}">
        <p14:creationId xmlns:p14="http://schemas.microsoft.com/office/powerpoint/2010/main" val="712585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/>
        <p:txBody>
          <a:bodyPr>
            <a:normAutofit/>
          </a:bodyPr>
          <a:lstStyle/>
          <a:p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目前流行的总线标准：</a:t>
            </a:r>
            <a:endParaRPr lang="en-US" altLang="zh-CN" sz="27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7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700" dirty="0">
                <a:latin typeface="黑体" panose="02010609060101010101" pitchFamily="49" charset="-122"/>
                <a:ea typeface="黑体" panose="02010609060101010101" pitchFamily="49" charset="-122"/>
              </a:rPr>
              <a:t>PCI</a:t>
            </a:r>
            <a:r>
              <a:rPr lang="zh-CN" altLang="en-US" sz="27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7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PCIE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，即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peripheral component interconnect express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的缩写，是一种高速串行计算机扩展总线标准，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PCIE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属于高速串行点对点双通道高带宽传输，所连接的设备分配独享通道带宽，不共享总线带宽。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USB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这些总线具有即插即用功能。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zh-CN" sz="2100" dirty="0">
                <a:solidFill>
                  <a:srgbClr val="0E0E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即插即用的实现所谓即插即用，是指当板卡插入系统时，系统会自动对板卡所需资源进行分配，如基地址、中断号等，并自动寻找相应的驱动程序</a:t>
            </a:r>
            <a:r>
              <a:rPr lang="zh-CN" altLang="en-US" sz="2100" dirty="0">
                <a:solidFill>
                  <a:srgbClr val="0E0E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zh-CN" sz="2100" dirty="0">
              <a:solidFill>
                <a:srgbClr val="0E0E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5063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56160" y="620316"/>
            <a:ext cx="5829300" cy="857251"/>
          </a:xfrm>
        </p:spPr>
        <p:txBody>
          <a:bodyPr/>
          <a:lstStyle/>
          <a:p>
            <a:r>
              <a:rPr lang="en-US" altLang="zh-CN" b="1">
                <a:ea typeface="宋体" panose="02010600030101010101" pitchFamily="2" charset="-122"/>
              </a:rPr>
              <a:t>3.4  </a:t>
            </a:r>
            <a:r>
              <a:rPr lang="zh-CN" altLang="en-US" b="1">
                <a:ea typeface="宋体" panose="02010600030101010101" pitchFamily="2" charset="-122"/>
              </a:rPr>
              <a:t>总线结构</a:t>
            </a:r>
          </a:p>
        </p:txBody>
      </p:sp>
      <p:sp>
        <p:nvSpPr>
          <p:cNvPr id="31750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57213" indent="-214313">
              <a:spcBef>
                <a:spcPct val="20000"/>
              </a:spcBef>
              <a:buClr>
                <a:srgbClr val="008080"/>
              </a:buClr>
              <a:buChar char="—"/>
              <a:defRPr kumimoji="1" sz="1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857250" indent="-171450">
              <a:spcBef>
                <a:spcPct val="20000"/>
              </a:spcBef>
              <a:buClr>
                <a:srgbClr val="008080"/>
              </a:buClr>
              <a:buChar char="–"/>
              <a:defRPr kumimoji="1" sz="15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200150" indent="-17145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543050" indent="-17145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77A10405-61BE-43F8-8C02-D0E0ADD527BB}" type="slidenum">
              <a:rPr kumimoji="0" lang="zh-CN" altLang="en-US" sz="9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kumimoji="0" lang="zh-CN" altLang="en-US" sz="9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1645445" y="1612107"/>
            <a:ext cx="344090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700" b="1">
                <a:latin typeface="Times New Roman" panose="02020603050405020304" pitchFamily="18" charset="0"/>
                <a:ea typeface="宋体" panose="02010600030101010101" pitchFamily="2" charset="-122"/>
              </a:rPr>
              <a:t>一、单总线结构</a:t>
            </a:r>
          </a:p>
        </p:txBody>
      </p:sp>
      <p:grpSp>
        <p:nvGrpSpPr>
          <p:cNvPr id="31748" name="Group 4"/>
          <p:cNvGrpSpPr>
            <a:grpSpLocks/>
          </p:cNvGrpSpPr>
          <p:nvPr/>
        </p:nvGrpSpPr>
        <p:grpSpPr bwMode="auto">
          <a:xfrm>
            <a:off x="1600200" y="2193132"/>
            <a:ext cx="6172200" cy="521494"/>
            <a:chOff x="384" y="1056"/>
            <a:chExt cx="5184" cy="438"/>
          </a:xfrm>
        </p:grpSpPr>
        <p:sp>
          <p:nvSpPr>
            <p:cNvPr id="31771" name="Rectangle 5"/>
            <p:cNvSpPr>
              <a:spLocks noChangeArrowheads="1"/>
            </p:cNvSpPr>
            <p:nvPr/>
          </p:nvSpPr>
          <p:spPr bwMode="auto">
            <a:xfrm>
              <a:off x="2046" y="1056"/>
              <a:ext cx="204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1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单总线（系统总线）</a:t>
              </a:r>
              <a:endParaRPr lang="zh-CN" altLang="en-US" sz="21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1772" name="Freeform 6"/>
            <p:cNvSpPr>
              <a:spLocks/>
            </p:cNvSpPr>
            <p:nvPr/>
          </p:nvSpPr>
          <p:spPr bwMode="auto">
            <a:xfrm>
              <a:off x="384" y="1350"/>
              <a:ext cx="5184" cy="144"/>
            </a:xfrm>
            <a:custGeom>
              <a:avLst/>
              <a:gdLst>
                <a:gd name="T0" fmla="*/ 0 w 4569"/>
                <a:gd name="T1" fmla="*/ 46 h 148"/>
                <a:gd name="T2" fmla="*/ 2020 w 4569"/>
                <a:gd name="T3" fmla="*/ 90 h 148"/>
                <a:gd name="T4" fmla="*/ 2020 w 4569"/>
                <a:gd name="T5" fmla="*/ 77 h 148"/>
                <a:gd name="T6" fmla="*/ 42365 w 4569"/>
                <a:gd name="T7" fmla="*/ 77 h 148"/>
                <a:gd name="T8" fmla="*/ 42365 w 4569"/>
                <a:gd name="T9" fmla="*/ 90 h 148"/>
                <a:gd name="T10" fmla="*/ 44361 w 4569"/>
                <a:gd name="T11" fmla="*/ 46 h 148"/>
                <a:gd name="T12" fmla="*/ 42365 w 4569"/>
                <a:gd name="T13" fmla="*/ 0 h 148"/>
                <a:gd name="T14" fmla="*/ 42365 w 4569"/>
                <a:gd name="T15" fmla="*/ 18 h 148"/>
                <a:gd name="T16" fmla="*/ 2020 w 4569"/>
                <a:gd name="T17" fmla="*/ 18 h 148"/>
                <a:gd name="T18" fmla="*/ 2020 w 4569"/>
                <a:gd name="T19" fmla="*/ 0 h 148"/>
                <a:gd name="T20" fmla="*/ 0 w 4569"/>
                <a:gd name="T21" fmla="*/ 46 h 1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569" h="148">
                  <a:moveTo>
                    <a:pt x="0" y="74"/>
                  </a:moveTo>
                  <a:lnTo>
                    <a:pt x="208" y="148"/>
                  </a:lnTo>
                  <a:lnTo>
                    <a:pt x="208" y="124"/>
                  </a:lnTo>
                  <a:lnTo>
                    <a:pt x="4364" y="124"/>
                  </a:lnTo>
                  <a:lnTo>
                    <a:pt x="4364" y="148"/>
                  </a:lnTo>
                  <a:lnTo>
                    <a:pt x="4569" y="74"/>
                  </a:lnTo>
                  <a:lnTo>
                    <a:pt x="4364" y="0"/>
                  </a:lnTo>
                  <a:lnTo>
                    <a:pt x="4364" y="25"/>
                  </a:lnTo>
                  <a:lnTo>
                    <a:pt x="208" y="25"/>
                  </a:lnTo>
                  <a:lnTo>
                    <a:pt x="208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92D050"/>
            </a:solidFill>
            <a:ln w="17463">
              <a:solidFill>
                <a:srgbClr val="0066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</p:grpSp>
      <p:grpSp>
        <p:nvGrpSpPr>
          <p:cNvPr id="31749" name="Group 7"/>
          <p:cNvGrpSpPr>
            <a:grpSpLocks/>
          </p:cNvGrpSpPr>
          <p:nvPr/>
        </p:nvGrpSpPr>
        <p:grpSpPr bwMode="auto">
          <a:xfrm>
            <a:off x="1771651" y="2678907"/>
            <a:ext cx="5969794" cy="2864644"/>
            <a:chOff x="528" y="1368"/>
            <a:chExt cx="5014" cy="2406"/>
          </a:xfrm>
        </p:grpSpPr>
        <p:grpSp>
          <p:nvGrpSpPr>
            <p:cNvPr id="31751" name="Group 8"/>
            <p:cNvGrpSpPr>
              <a:grpSpLocks/>
            </p:cNvGrpSpPr>
            <p:nvPr/>
          </p:nvGrpSpPr>
          <p:grpSpPr bwMode="auto">
            <a:xfrm>
              <a:off x="528" y="1368"/>
              <a:ext cx="719" cy="2389"/>
              <a:chOff x="528" y="1615"/>
              <a:chExt cx="719" cy="2389"/>
            </a:xfrm>
          </p:grpSpPr>
          <p:sp>
            <p:nvSpPr>
              <p:cNvPr id="31769" name="Rectangle 9"/>
              <p:cNvSpPr>
                <a:spLocks noChangeArrowheads="1"/>
              </p:cNvSpPr>
              <p:nvPr/>
            </p:nvSpPr>
            <p:spPr bwMode="auto">
              <a:xfrm>
                <a:off x="528" y="2352"/>
                <a:ext cx="719" cy="1652"/>
              </a:xfrm>
              <a:prstGeom prst="rect">
                <a:avLst/>
              </a:prstGeom>
              <a:solidFill>
                <a:srgbClr val="CC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1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1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CPU</a:t>
                </a:r>
              </a:p>
            </p:txBody>
          </p:sp>
          <p:sp>
            <p:nvSpPr>
              <p:cNvPr id="31770" name="Freeform 10"/>
              <p:cNvSpPr>
                <a:spLocks/>
              </p:cNvSpPr>
              <p:nvPr/>
            </p:nvSpPr>
            <p:spPr bwMode="auto">
              <a:xfrm>
                <a:off x="802" y="1615"/>
                <a:ext cx="206" cy="737"/>
              </a:xfrm>
              <a:custGeom>
                <a:avLst/>
                <a:gdLst>
                  <a:gd name="T0" fmla="*/ 63837 w 141"/>
                  <a:gd name="T1" fmla="*/ 0 h 482"/>
                  <a:gd name="T2" fmla="*/ 129735 w 141"/>
                  <a:gd name="T3" fmla="*/ 196311 h 482"/>
                  <a:gd name="T4" fmla="*/ 97296 w 141"/>
                  <a:gd name="T5" fmla="*/ 196311 h 482"/>
                  <a:gd name="T6" fmla="*/ 97296 w 141"/>
                  <a:gd name="T7" fmla="*/ 807833 h 482"/>
                  <a:gd name="T8" fmla="*/ 129735 w 141"/>
                  <a:gd name="T9" fmla="*/ 807833 h 482"/>
                  <a:gd name="T10" fmla="*/ 63837 w 141"/>
                  <a:gd name="T11" fmla="*/ 1006204 h 482"/>
                  <a:gd name="T12" fmla="*/ 0 w 141"/>
                  <a:gd name="T13" fmla="*/ 807833 h 482"/>
                  <a:gd name="T14" fmla="*/ 31536 w 141"/>
                  <a:gd name="T15" fmla="*/ 807833 h 482"/>
                  <a:gd name="T16" fmla="*/ 31536 w 141"/>
                  <a:gd name="T17" fmla="*/ 196311 h 482"/>
                  <a:gd name="T18" fmla="*/ 0 w 141"/>
                  <a:gd name="T19" fmla="*/ 196311 h 482"/>
                  <a:gd name="T20" fmla="*/ 63837 w 141"/>
                  <a:gd name="T21" fmla="*/ 0 h 4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41" h="482">
                    <a:moveTo>
                      <a:pt x="69" y="0"/>
                    </a:moveTo>
                    <a:lnTo>
                      <a:pt x="141" y="94"/>
                    </a:lnTo>
                    <a:lnTo>
                      <a:pt x="106" y="94"/>
                    </a:lnTo>
                    <a:lnTo>
                      <a:pt x="106" y="387"/>
                    </a:lnTo>
                    <a:lnTo>
                      <a:pt x="141" y="387"/>
                    </a:lnTo>
                    <a:lnTo>
                      <a:pt x="69" y="482"/>
                    </a:lnTo>
                    <a:lnTo>
                      <a:pt x="0" y="387"/>
                    </a:lnTo>
                    <a:lnTo>
                      <a:pt x="34" y="387"/>
                    </a:lnTo>
                    <a:lnTo>
                      <a:pt x="34" y="94"/>
                    </a:lnTo>
                    <a:lnTo>
                      <a:pt x="0" y="94"/>
                    </a:lnTo>
                    <a:lnTo>
                      <a:pt x="69" y="0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0E0EF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31752" name="Group 11"/>
            <p:cNvGrpSpPr>
              <a:grpSpLocks/>
            </p:cNvGrpSpPr>
            <p:nvPr/>
          </p:nvGrpSpPr>
          <p:grpSpPr bwMode="auto">
            <a:xfrm>
              <a:off x="1392" y="1385"/>
              <a:ext cx="720" cy="2389"/>
              <a:chOff x="1392" y="1632"/>
              <a:chExt cx="720" cy="2389"/>
            </a:xfrm>
          </p:grpSpPr>
          <p:sp>
            <p:nvSpPr>
              <p:cNvPr id="31767" name="Rectangle 12"/>
              <p:cNvSpPr>
                <a:spLocks noChangeArrowheads="1"/>
              </p:cNvSpPr>
              <p:nvPr/>
            </p:nvSpPr>
            <p:spPr bwMode="auto">
              <a:xfrm>
                <a:off x="1392" y="2369"/>
                <a:ext cx="720" cy="165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1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主存</a:t>
                </a:r>
              </a:p>
            </p:txBody>
          </p:sp>
          <p:sp>
            <p:nvSpPr>
              <p:cNvPr id="31768" name="Freeform 13"/>
              <p:cNvSpPr>
                <a:spLocks/>
              </p:cNvSpPr>
              <p:nvPr/>
            </p:nvSpPr>
            <p:spPr bwMode="auto">
              <a:xfrm>
                <a:off x="1619" y="1632"/>
                <a:ext cx="206" cy="737"/>
              </a:xfrm>
              <a:custGeom>
                <a:avLst/>
                <a:gdLst>
                  <a:gd name="T0" fmla="*/ 63837 w 141"/>
                  <a:gd name="T1" fmla="*/ 0 h 482"/>
                  <a:gd name="T2" fmla="*/ 129735 w 141"/>
                  <a:gd name="T3" fmla="*/ 196311 h 482"/>
                  <a:gd name="T4" fmla="*/ 97296 w 141"/>
                  <a:gd name="T5" fmla="*/ 196311 h 482"/>
                  <a:gd name="T6" fmla="*/ 97296 w 141"/>
                  <a:gd name="T7" fmla="*/ 807833 h 482"/>
                  <a:gd name="T8" fmla="*/ 129735 w 141"/>
                  <a:gd name="T9" fmla="*/ 807833 h 482"/>
                  <a:gd name="T10" fmla="*/ 63837 w 141"/>
                  <a:gd name="T11" fmla="*/ 1006204 h 482"/>
                  <a:gd name="T12" fmla="*/ 0 w 141"/>
                  <a:gd name="T13" fmla="*/ 807833 h 482"/>
                  <a:gd name="T14" fmla="*/ 31536 w 141"/>
                  <a:gd name="T15" fmla="*/ 807833 h 482"/>
                  <a:gd name="T16" fmla="*/ 31536 w 141"/>
                  <a:gd name="T17" fmla="*/ 196311 h 482"/>
                  <a:gd name="T18" fmla="*/ 0 w 141"/>
                  <a:gd name="T19" fmla="*/ 196311 h 482"/>
                  <a:gd name="T20" fmla="*/ 63837 w 141"/>
                  <a:gd name="T21" fmla="*/ 0 h 4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41" h="482">
                    <a:moveTo>
                      <a:pt x="69" y="0"/>
                    </a:moveTo>
                    <a:lnTo>
                      <a:pt x="141" y="94"/>
                    </a:lnTo>
                    <a:lnTo>
                      <a:pt x="106" y="94"/>
                    </a:lnTo>
                    <a:lnTo>
                      <a:pt x="106" y="387"/>
                    </a:lnTo>
                    <a:lnTo>
                      <a:pt x="141" y="387"/>
                    </a:lnTo>
                    <a:lnTo>
                      <a:pt x="69" y="482"/>
                    </a:lnTo>
                    <a:lnTo>
                      <a:pt x="0" y="387"/>
                    </a:lnTo>
                    <a:lnTo>
                      <a:pt x="34" y="387"/>
                    </a:lnTo>
                    <a:lnTo>
                      <a:pt x="34" y="94"/>
                    </a:lnTo>
                    <a:lnTo>
                      <a:pt x="0" y="94"/>
                    </a:lnTo>
                    <a:lnTo>
                      <a:pt x="69" y="0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0E0EF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sp>
          <p:nvSpPr>
            <p:cNvPr id="31753" name="Rectangle 14"/>
            <p:cNvSpPr>
              <a:spLocks noChangeArrowheads="1"/>
            </p:cNvSpPr>
            <p:nvPr/>
          </p:nvSpPr>
          <p:spPr bwMode="auto">
            <a:xfrm>
              <a:off x="2208" y="2116"/>
              <a:ext cx="934" cy="320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</a:p>
          </p:txBody>
        </p:sp>
        <p:sp>
          <p:nvSpPr>
            <p:cNvPr id="31754" name="Freeform 15"/>
            <p:cNvSpPr>
              <a:spLocks/>
            </p:cNvSpPr>
            <p:nvPr/>
          </p:nvSpPr>
          <p:spPr bwMode="auto">
            <a:xfrm>
              <a:off x="2592" y="1391"/>
              <a:ext cx="192" cy="725"/>
            </a:xfrm>
            <a:custGeom>
              <a:avLst/>
              <a:gdLst>
                <a:gd name="T0" fmla="*/ 23659 w 139"/>
                <a:gd name="T1" fmla="*/ 0 h 495"/>
                <a:gd name="T2" fmla="*/ 46602 w 139"/>
                <a:gd name="T3" fmla="*/ 95249 h 495"/>
                <a:gd name="T4" fmla="*/ 34959 w 139"/>
                <a:gd name="T5" fmla="*/ 95249 h 495"/>
                <a:gd name="T6" fmla="*/ 34959 w 139"/>
                <a:gd name="T7" fmla="*/ 380638 h 495"/>
                <a:gd name="T8" fmla="*/ 46602 w 139"/>
                <a:gd name="T9" fmla="*/ 380638 h 495"/>
                <a:gd name="T10" fmla="*/ 23659 w 139"/>
                <a:gd name="T11" fmla="*/ 476140 h 495"/>
                <a:gd name="T12" fmla="*/ 0 w 139"/>
                <a:gd name="T13" fmla="*/ 380638 h 495"/>
                <a:gd name="T14" fmla="*/ 11606 w 139"/>
                <a:gd name="T15" fmla="*/ 380638 h 495"/>
                <a:gd name="T16" fmla="*/ 11606 w 139"/>
                <a:gd name="T17" fmla="*/ 95249 h 495"/>
                <a:gd name="T18" fmla="*/ 0 w 139"/>
                <a:gd name="T19" fmla="*/ 95249 h 495"/>
                <a:gd name="T20" fmla="*/ 23659 w 139"/>
                <a:gd name="T21" fmla="*/ 0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rgbClr val="0E0E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89928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1755" name="Freeform 16"/>
            <p:cNvSpPr>
              <a:spLocks/>
            </p:cNvSpPr>
            <p:nvPr/>
          </p:nvSpPr>
          <p:spPr bwMode="auto">
            <a:xfrm>
              <a:off x="2609" y="2479"/>
              <a:ext cx="175" cy="671"/>
            </a:xfrm>
            <a:custGeom>
              <a:avLst/>
              <a:gdLst>
                <a:gd name="T0" fmla="*/ 4474 w 139"/>
                <a:gd name="T1" fmla="*/ 0 h 467"/>
                <a:gd name="T2" fmla="*/ 8769 w 139"/>
                <a:gd name="T3" fmla="*/ 64129 h 467"/>
                <a:gd name="T4" fmla="*/ 6574 w 139"/>
                <a:gd name="T5" fmla="*/ 64129 h 467"/>
                <a:gd name="T6" fmla="*/ 6574 w 139"/>
                <a:gd name="T7" fmla="*/ 254631 h 467"/>
                <a:gd name="T8" fmla="*/ 8769 w 139"/>
                <a:gd name="T9" fmla="*/ 254631 h 467"/>
                <a:gd name="T10" fmla="*/ 4474 w 139"/>
                <a:gd name="T11" fmla="*/ 318093 h 467"/>
                <a:gd name="T12" fmla="*/ 0 w 139"/>
                <a:gd name="T13" fmla="*/ 254631 h 467"/>
                <a:gd name="T14" fmla="*/ 2189 w 139"/>
                <a:gd name="T15" fmla="*/ 254631 h 467"/>
                <a:gd name="T16" fmla="*/ 2189 w 139"/>
                <a:gd name="T17" fmla="*/ 64129 h 467"/>
                <a:gd name="T18" fmla="*/ 0 w 139"/>
                <a:gd name="T19" fmla="*/ 64129 h 467"/>
                <a:gd name="T20" fmla="*/ 4474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rgbClr val="0E0E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1756" name="Rectangle 17"/>
            <p:cNvSpPr>
              <a:spLocks noChangeArrowheads="1"/>
            </p:cNvSpPr>
            <p:nvPr/>
          </p:nvSpPr>
          <p:spPr bwMode="auto">
            <a:xfrm>
              <a:off x="2208" y="3150"/>
              <a:ext cx="934" cy="594"/>
            </a:xfrm>
            <a:prstGeom prst="rect">
              <a:avLst/>
            </a:prstGeom>
            <a:solidFill>
              <a:srgbClr val="FFCC99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zh-CN" altLang="en-US" sz="750" b="1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设备</a:t>
              </a: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1757" name="Rectangle 18"/>
            <p:cNvSpPr>
              <a:spLocks noChangeArrowheads="1"/>
            </p:cNvSpPr>
            <p:nvPr/>
          </p:nvSpPr>
          <p:spPr bwMode="auto">
            <a:xfrm>
              <a:off x="3360" y="3150"/>
              <a:ext cx="934" cy="594"/>
            </a:xfrm>
            <a:prstGeom prst="rect">
              <a:avLst/>
            </a:prstGeom>
            <a:solidFill>
              <a:srgbClr val="FFCC99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zh-CN" altLang="en-US" sz="750" b="1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设备</a:t>
              </a: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1758" name="Rectangle 19"/>
            <p:cNvSpPr>
              <a:spLocks noChangeArrowheads="1"/>
            </p:cNvSpPr>
            <p:nvPr/>
          </p:nvSpPr>
          <p:spPr bwMode="auto">
            <a:xfrm>
              <a:off x="3360" y="2116"/>
              <a:ext cx="934" cy="320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</a:p>
          </p:txBody>
        </p:sp>
        <p:sp>
          <p:nvSpPr>
            <p:cNvPr id="31759" name="Freeform 20"/>
            <p:cNvSpPr>
              <a:spLocks/>
            </p:cNvSpPr>
            <p:nvPr/>
          </p:nvSpPr>
          <p:spPr bwMode="auto">
            <a:xfrm>
              <a:off x="3696" y="1391"/>
              <a:ext cx="192" cy="725"/>
            </a:xfrm>
            <a:custGeom>
              <a:avLst/>
              <a:gdLst>
                <a:gd name="T0" fmla="*/ 23659 w 139"/>
                <a:gd name="T1" fmla="*/ 0 h 495"/>
                <a:gd name="T2" fmla="*/ 46602 w 139"/>
                <a:gd name="T3" fmla="*/ 95249 h 495"/>
                <a:gd name="T4" fmla="*/ 34959 w 139"/>
                <a:gd name="T5" fmla="*/ 95249 h 495"/>
                <a:gd name="T6" fmla="*/ 34959 w 139"/>
                <a:gd name="T7" fmla="*/ 380638 h 495"/>
                <a:gd name="T8" fmla="*/ 46602 w 139"/>
                <a:gd name="T9" fmla="*/ 380638 h 495"/>
                <a:gd name="T10" fmla="*/ 23659 w 139"/>
                <a:gd name="T11" fmla="*/ 476140 h 495"/>
                <a:gd name="T12" fmla="*/ 0 w 139"/>
                <a:gd name="T13" fmla="*/ 380638 h 495"/>
                <a:gd name="T14" fmla="*/ 11606 w 139"/>
                <a:gd name="T15" fmla="*/ 380638 h 495"/>
                <a:gd name="T16" fmla="*/ 11606 w 139"/>
                <a:gd name="T17" fmla="*/ 95249 h 495"/>
                <a:gd name="T18" fmla="*/ 0 w 139"/>
                <a:gd name="T19" fmla="*/ 95249 h 495"/>
                <a:gd name="T20" fmla="*/ 23659 w 139"/>
                <a:gd name="T21" fmla="*/ 0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rgbClr val="0E0E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89928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1760" name="Freeform 21"/>
            <p:cNvSpPr>
              <a:spLocks/>
            </p:cNvSpPr>
            <p:nvPr/>
          </p:nvSpPr>
          <p:spPr bwMode="auto">
            <a:xfrm>
              <a:off x="3696" y="2479"/>
              <a:ext cx="192" cy="671"/>
            </a:xfrm>
            <a:custGeom>
              <a:avLst/>
              <a:gdLst>
                <a:gd name="T0" fmla="*/ 23659 w 139"/>
                <a:gd name="T1" fmla="*/ 0 h 467"/>
                <a:gd name="T2" fmla="*/ 46602 w 139"/>
                <a:gd name="T3" fmla="*/ 64129 h 467"/>
                <a:gd name="T4" fmla="*/ 34959 w 139"/>
                <a:gd name="T5" fmla="*/ 64129 h 467"/>
                <a:gd name="T6" fmla="*/ 34959 w 139"/>
                <a:gd name="T7" fmla="*/ 254631 h 467"/>
                <a:gd name="T8" fmla="*/ 46602 w 139"/>
                <a:gd name="T9" fmla="*/ 254631 h 467"/>
                <a:gd name="T10" fmla="*/ 23659 w 139"/>
                <a:gd name="T11" fmla="*/ 318093 h 467"/>
                <a:gd name="T12" fmla="*/ 0 w 139"/>
                <a:gd name="T13" fmla="*/ 254631 h 467"/>
                <a:gd name="T14" fmla="*/ 11606 w 139"/>
                <a:gd name="T15" fmla="*/ 254631 h 467"/>
                <a:gd name="T16" fmla="*/ 11606 w 139"/>
                <a:gd name="T17" fmla="*/ 64129 h 467"/>
                <a:gd name="T18" fmla="*/ 0 w 139"/>
                <a:gd name="T19" fmla="*/ 64129 h 467"/>
                <a:gd name="T20" fmla="*/ 23659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rgbClr val="0E0E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1761" name="Rectangle 22"/>
            <p:cNvSpPr>
              <a:spLocks noChangeArrowheads="1"/>
            </p:cNvSpPr>
            <p:nvPr/>
          </p:nvSpPr>
          <p:spPr bwMode="auto">
            <a:xfrm>
              <a:off x="4368" y="2116"/>
              <a:ext cx="2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31762" name="Rectangle 23"/>
            <p:cNvSpPr>
              <a:spLocks noChangeArrowheads="1"/>
            </p:cNvSpPr>
            <p:nvPr/>
          </p:nvSpPr>
          <p:spPr bwMode="auto">
            <a:xfrm>
              <a:off x="4608" y="3150"/>
              <a:ext cx="934" cy="594"/>
            </a:xfrm>
            <a:prstGeom prst="rect">
              <a:avLst/>
            </a:prstGeom>
            <a:solidFill>
              <a:srgbClr val="FFCC99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zh-CN" altLang="en-US" sz="750" b="1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设备</a:t>
              </a:r>
              <a:r>
                <a:rPr lang="en-US" altLang="zh-CN" sz="1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31763" name="Rectangle 24"/>
            <p:cNvSpPr>
              <a:spLocks noChangeArrowheads="1"/>
            </p:cNvSpPr>
            <p:nvPr/>
          </p:nvSpPr>
          <p:spPr bwMode="auto">
            <a:xfrm>
              <a:off x="4608" y="2116"/>
              <a:ext cx="934" cy="320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</a:p>
          </p:txBody>
        </p:sp>
        <p:sp>
          <p:nvSpPr>
            <p:cNvPr id="31764" name="Freeform 25"/>
            <p:cNvSpPr>
              <a:spLocks/>
            </p:cNvSpPr>
            <p:nvPr/>
          </p:nvSpPr>
          <p:spPr bwMode="auto">
            <a:xfrm>
              <a:off x="4992" y="1374"/>
              <a:ext cx="192" cy="740"/>
            </a:xfrm>
            <a:custGeom>
              <a:avLst/>
              <a:gdLst>
                <a:gd name="T0" fmla="*/ 23659 w 139"/>
                <a:gd name="T1" fmla="*/ 0 h 495"/>
                <a:gd name="T2" fmla="*/ 46602 w 139"/>
                <a:gd name="T3" fmla="*/ 137281 h 495"/>
                <a:gd name="T4" fmla="*/ 34959 w 139"/>
                <a:gd name="T5" fmla="*/ 137281 h 495"/>
                <a:gd name="T6" fmla="*/ 34959 w 139"/>
                <a:gd name="T7" fmla="*/ 550807 h 495"/>
                <a:gd name="T8" fmla="*/ 46602 w 139"/>
                <a:gd name="T9" fmla="*/ 550807 h 495"/>
                <a:gd name="T10" fmla="*/ 23659 w 139"/>
                <a:gd name="T11" fmla="*/ 688033 h 495"/>
                <a:gd name="T12" fmla="*/ 0 w 139"/>
                <a:gd name="T13" fmla="*/ 550807 h 495"/>
                <a:gd name="T14" fmla="*/ 11606 w 139"/>
                <a:gd name="T15" fmla="*/ 550807 h 495"/>
                <a:gd name="T16" fmla="*/ 11606 w 139"/>
                <a:gd name="T17" fmla="*/ 137281 h 495"/>
                <a:gd name="T18" fmla="*/ 0 w 139"/>
                <a:gd name="T19" fmla="*/ 137281 h 495"/>
                <a:gd name="T20" fmla="*/ 23659 w 139"/>
                <a:gd name="T21" fmla="*/ 0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rgbClr val="0E0E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89928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1765" name="Freeform 26"/>
            <p:cNvSpPr>
              <a:spLocks/>
            </p:cNvSpPr>
            <p:nvPr/>
          </p:nvSpPr>
          <p:spPr bwMode="auto">
            <a:xfrm>
              <a:off x="4993" y="2478"/>
              <a:ext cx="191" cy="672"/>
            </a:xfrm>
            <a:custGeom>
              <a:avLst/>
              <a:gdLst>
                <a:gd name="T0" fmla="*/ 21936 w 139"/>
                <a:gd name="T1" fmla="*/ 0 h 467"/>
                <a:gd name="T2" fmla="*/ 42306 w 139"/>
                <a:gd name="T3" fmla="*/ 65384 h 467"/>
                <a:gd name="T4" fmla="*/ 31626 w 139"/>
                <a:gd name="T5" fmla="*/ 65384 h 467"/>
                <a:gd name="T6" fmla="*/ 31626 w 139"/>
                <a:gd name="T7" fmla="*/ 261647 h 467"/>
                <a:gd name="T8" fmla="*/ 42306 w 139"/>
                <a:gd name="T9" fmla="*/ 261647 h 467"/>
                <a:gd name="T10" fmla="*/ 21936 w 139"/>
                <a:gd name="T11" fmla="*/ 326801 h 467"/>
                <a:gd name="T12" fmla="*/ 0 w 139"/>
                <a:gd name="T13" fmla="*/ 261647 h 467"/>
                <a:gd name="T14" fmla="*/ 10674 w 139"/>
                <a:gd name="T15" fmla="*/ 261647 h 467"/>
                <a:gd name="T16" fmla="*/ 10674 w 139"/>
                <a:gd name="T17" fmla="*/ 65384 h 467"/>
                <a:gd name="T18" fmla="*/ 0 w 139"/>
                <a:gd name="T19" fmla="*/ 65384 h 467"/>
                <a:gd name="T20" fmla="*/ 21936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rgbClr val="0E0E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1766" name="Rectangle 27"/>
            <p:cNvSpPr>
              <a:spLocks noChangeArrowheads="1"/>
            </p:cNvSpPr>
            <p:nvPr/>
          </p:nvSpPr>
          <p:spPr bwMode="auto">
            <a:xfrm>
              <a:off x="4368" y="3294"/>
              <a:ext cx="3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73746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1913336" y="1900238"/>
            <a:ext cx="203934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kumimoji="0"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双总线结构</a:t>
            </a:r>
          </a:p>
        </p:txBody>
      </p:sp>
      <p:sp>
        <p:nvSpPr>
          <p:cNvPr id="32771" name="AutoShape 3"/>
          <p:cNvSpPr>
            <a:spLocks noChangeArrowheads="1"/>
          </p:cNvSpPr>
          <p:nvPr/>
        </p:nvSpPr>
        <p:spPr bwMode="auto">
          <a:xfrm>
            <a:off x="6057900" y="2909263"/>
            <a:ext cx="2345129" cy="612934"/>
          </a:xfrm>
          <a:prstGeom prst="wedgeRoundRectCallout">
            <a:avLst>
              <a:gd name="adj1" fmla="val -75438"/>
              <a:gd name="adj2" fmla="val 14114"/>
              <a:gd name="adj3" fmla="val 16667"/>
            </a:avLst>
          </a:prstGeom>
          <a:noFill/>
          <a:ln w="28575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5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具有特殊功能的处理器，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5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由通道对</a:t>
            </a:r>
            <a:r>
              <a:rPr lang="en-US" altLang="zh-CN" sz="15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lang="zh-CN" altLang="en-US" sz="15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统一管理</a:t>
            </a:r>
          </a:p>
        </p:txBody>
      </p:sp>
      <p:grpSp>
        <p:nvGrpSpPr>
          <p:cNvPr id="32772" name="Group 4"/>
          <p:cNvGrpSpPr>
            <a:grpSpLocks/>
          </p:cNvGrpSpPr>
          <p:nvPr/>
        </p:nvGrpSpPr>
        <p:grpSpPr bwMode="auto">
          <a:xfrm>
            <a:off x="4376740" y="2799162"/>
            <a:ext cx="1015604" cy="1126331"/>
            <a:chOff x="2716" y="1631"/>
            <a:chExt cx="853" cy="946"/>
          </a:xfrm>
        </p:grpSpPr>
        <p:sp>
          <p:nvSpPr>
            <p:cNvPr id="32806" name="Freeform 6"/>
            <p:cNvSpPr>
              <a:spLocks/>
            </p:cNvSpPr>
            <p:nvPr/>
          </p:nvSpPr>
          <p:spPr bwMode="auto">
            <a:xfrm>
              <a:off x="3094" y="1631"/>
              <a:ext cx="142" cy="289"/>
            </a:xfrm>
            <a:custGeom>
              <a:avLst/>
              <a:gdLst>
                <a:gd name="T0" fmla="*/ 69 w 142"/>
                <a:gd name="T1" fmla="*/ 0 h 289"/>
                <a:gd name="T2" fmla="*/ 142 w 142"/>
                <a:gd name="T3" fmla="*/ 55 h 289"/>
                <a:gd name="T4" fmla="*/ 107 w 142"/>
                <a:gd name="T5" fmla="*/ 55 h 289"/>
                <a:gd name="T6" fmla="*/ 107 w 142"/>
                <a:gd name="T7" fmla="*/ 230 h 289"/>
                <a:gd name="T8" fmla="*/ 142 w 142"/>
                <a:gd name="T9" fmla="*/ 230 h 289"/>
                <a:gd name="T10" fmla="*/ 69 w 142"/>
                <a:gd name="T11" fmla="*/ 289 h 289"/>
                <a:gd name="T12" fmla="*/ 0 w 142"/>
                <a:gd name="T13" fmla="*/ 230 h 289"/>
                <a:gd name="T14" fmla="*/ 34 w 142"/>
                <a:gd name="T15" fmla="*/ 230 h 289"/>
                <a:gd name="T16" fmla="*/ 34 w 142"/>
                <a:gd name="T17" fmla="*/ 55 h 289"/>
                <a:gd name="T18" fmla="*/ 0 w 142"/>
                <a:gd name="T19" fmla="*/ 55 h 289"/>
                <a:gd name="T20" fmla="*/ 69 w 142"/>
                <a:gd name="T21" fmla="*/ 0 h 28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42" h="289">
                  <a:moveTo>
                    <a:pt x="69" y="0"/>
                  </a:moveTo>
                  <a:lnTo>
                    <a:pt x="142" y="55"/>
                  </a:lnTo>
                  <a:lnTo>
                    <a:pt x="107" y="55"/>
                  </a:lnTo>
                  <a:lnTo>
                    <a:pt x="107" y="230"/>
                  </a:lnTo>
                  <a:lnTo>
                    <a:pt x="142" y="230"/>
                  </a:lnTo>
                  <a:lnTo>
                    <a:pt x="69" y="289"/>
                  </a:lnTo>
                  <a:lnTo>
                    <a:pt x="0" y="230"/>
                  </a:lnTo>
                  <a:lnTo>
                    <a:pt x="34" y="230"/>
                  </a:lnTo>
                  <a:lnTo>
                    <a:pt x="34" y="55"/>
                  </a:lnTo>
                  <a:lnTo>
                    <a:pt x="0" y="55"/>
                  </a:lnTo>
                  <a:lnTo>
                    <a:pt x="69" y="0"/>
                  </a:lnTo>
                  <a:close/>
                </a:path>
              </a:pathLst>
            </a:custGeom>
            <a:noFill/>
            <a:ln w="28575" cmpd="sng">
              <a:solidFill>
                <a:srgbClr val="0E0E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2807" name="Freeform 7"/>
            <p:cNvSpPr>
              <a:spLocks/>
            </p:cNvSpPr>
            <p:nvPr/>
          </p:nvSpPr>
          <p:spPr bwMode="auto">
            <a:xfrm>
              <a:off x="3064" y="2267"/>
              <a:ext cx="142" cy="310"/>
            </a:xfrm>
            <a:custGeom>
              <a:avLst/>
              <a:gdLst>
                <a:gd name="T0" fmla="*/ 73 w 142"/>
                <a:gd name="T1" fmla="*/ 0 h 310"/>
                <a:gd name="T2" fmla="*/ 142 w 142"/>
                <a:gd name="T3" fmla="*/ 63 h 310"/>
                <a:gd name="T4" fmla="*/ 107 w 142"/>
                <a:gd name="T5" fmla="*/ 63 h 310"/>
                <a:gd name="T6" fmla="*/ 107 w 142"/>
                <a:gd name="T7" fmla="*/ 248 h 310"/>
                <a:gd name="T8" fmla="*/ 142 w 142"/>
                <a:gd name="T9" fmla="*/ 248 h 310"/>
                <a:gd name="T10" fmla="*/ 73 w 142"/>
                <a:gd name="T11" fmla="*/ 310 h 310"/>
                <a:gd name="T12" fmla="*/ 0 w 142"/>
                <a:gd name="T13" fmla="*/ 248 h 310"/>
                <a:gd name="T14" fmla="*/ 34 w 142"/>
                <a:gd name="T15" fmla="*/ 248 h 310"/>
                <a:gd name="T16" fmla="*/ 34 w 142"/>
                <a:gd name="T17" fmla="*/ 63 h 310"/>
                <a:gd name="T18" fmla="*/ 0 w 142"/>
                <a:gd name="T19" fmla="*/ 63 h 310"/>
                <a:gd name="T20" fmla="*/ 73 w 142"/>
                <a:gd name="T21" fmla="*/ 0 h 31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42" h="310">
                  <a:moveTo>
                    <a:pt x="73" y="0"/>
                  </a:moveTo>
                  <a:lnTo>
                    <a:pt x="142" y="63"/>
                  </a:lnTo>
                  <a:lnTo>
                    <a:pt x="107" y="63"/>
                  </a:lnTo>
                  <a:lnTo>
                    <a:pt x="107" y="248"/>
                  </a:lnTo>
                  <a:lnTo>
                    <a:pt x="142" y="248"/>
                  </a:lnTo>
                  <a:lnTo>
                    <a:pt x="73" y="310"/>
                  </a:lnTo>
                  <a:lnTo>
                    <a:pt x="0" y="248"/>
                  </a:lnTo>
                  <a:lnTo>
                    <a:pt x="34" y="248"/>
                  </a:lnTo>
                  <a:lnTo>
                    <a:pt x="34" y="63"/>
                  </a:lnTo>
                  <a:lnTo>
                    <a:pt x="0" y="63"/>
                  </a:lnTo>
                  <a:lnTo>
                    <a:pt x="73" y="0"/>
                  </a:lnTo>
                  <a:close/>
                </a:path>
              </a:pathLst>
            </a:custGeom>
            <a:noFill/>
            <a:ln w="28575" cmpd="sng">
              <a:solidFill>
                <a:srgbClr val="0E0E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2808" name="Rectangle 8"/>
            <p:cNvSpPr>
              <a:spLocks noChangeArrowheads="1"/>
            </p:cNvSpPr>
            <p:nvPr/>
          </p:nvSpPr>
          <p:spPr bwMode="auto">
            <a:xfrm>
              <a:off x="2716" y="1933"/>
              <a:ext cx="853" cy="33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805" name="Rectangle 5"/>
            <p:cNvSpPr>
              <a:spLocks noChangeArrowheads="1"/>
            </p:cNvSpPr>
            <p:nvPr/>
          </p:nvSpPr>
          <p:spPr bwMode="auto">
            <a:xfrm>
              <a:off x="2949" y="1975"/>
              <a:ext cx="472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通道</a:t>
              </a:r>
              <a:endPara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2773" name="Group 9"/>
          <p:cNvGrpSpPr>
            <a:grpSpLocks/>
          </p:cNvGrpSpPr>
          <p:nvPr/>
        </p:nvGrpSpPr>
        <p:grpSpPr bwMode="auto">
          <a:xfrm>
            <a:off x="1657947" y="2799161"/>
            <a:ext cx="5519738" cy="2784872"/>
            <a:chOff x="466" y="1632"/>
            <a:chExt cx="4636" cy="2339"/>
          </a:xfrm>
        </p:grpSpPr>
        <p:grpSp>
          <p:nvGrpSpPr>
            <p:cNvPr id="32783" name="Group 10"/>
            <p:cNvGrpSpPr>
              <a:grpSpLocks/>
            </p:cNvGrpSpPr>
            <p:nvPr/>
          </p:nvGrpSpPr>
          <p:grpSpPr bwMode="auto">
            <a:xfrm>
              <a:off x="2731" y="2664"/>
              <a:ext cx="2371" cy="1307"/>
              <a:chOff x="2731" y="2664"/>
              <a:chExt cx="2371" cy="1307"/>
            </a:xfrm>
          </p:grpSpPr>
          <p:sp>
            <p:nvSpPr>
              <p:cNvPr id="32791" name="Freeform 11"/>
              <p:cNvSpPr>
                <a:spLocks/>
              </p:cNvSpPr>
              <p:nvPr/>
            </p:nvSpPr>
            <p:spPr bwMode="auto">
              <a:xfrm>
                <a:off x="4534" y="2664"/>
                <a:ext cx="142" cy="289"/>
              </a:xfrm>
              <a:custGeom>
                <a:avLst/>
                <a:gdLst>
                  <a:gd name="T0" fmla="*/ 73 w 142"/>
                  <a:gd name="T1" fmla="*/ 0 h 289"/>
                  <a:gd name="T2" fmla="*/ 142 w 142"/>
                  <a:gd name="T3" fmla="*/ 59 h 289"/>
                  <a:gd name="T4" fmla="*/ 107 w 142"/>
                  <a:gd name="T5" fmla="*/ 59 h 289"/>
                  <a:gd name="T6" fmla="*/ 107 w 142"/>
                  <a:gd name="T7" fmla="*/ 230 h 289"/>
                  <a:gd name="T8" fmla="*/ 142 w 142"/>
                  <a:gd name="T9" fmla="*/ 230 h 289"/>
                  <a:gd name="T10" fmla="*/ 73 w 142"/>
                  <a:gd name="T11" fmla="*/ 289 h 289"/>
                  <a:gd name="T12" fmla="*/ 0 w 142"/>
                  <a:gd name="T13" fmla="*/ 230 h 289"/>
                  <a:gd name="T14" fmla="*/ 34 w 142"/>
                  <a:gd name="T15" fmla="*/ 230 h 289"/>
                  <a:gd name="T16" fmla="*/ 34 w 142"/>
                  <a:gd name="T17" fmla="*/ 59 h 289"/>
                  <a:gd name="T18" fmla="*/ 0 w 142"/>
                  <a:gd name="T19" fmla="*/ 59 h 289"/>
                  <a:gd name="T20" fmla="*/ 73 w 142"/>
                  <a:gd name="T21" fmla="*/ 0 h 2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42" h="289">
                    <a:moveTo>
                      <a:pt x="73" y="0"/>
                    </a:moveTo>
                    <a:lnTo>
                      <a:pt x="142" y="59"/>
                    </a:lnTo>
                    <a:lnTo>
                      <a:pt x="107" y="59"/>
                    </a:lnTo>
                    <a:lnTo>
                      <a:pt x="107" y="230"/>
                    </a:lnTo>
                    <a:lnTo>
                      <a:pt x="142" y="230"/>
                    </a:lnTo>
                    <a:lnTo>
                      <a:pt x="73" y="289"/>
                    </a:lnTo>
                    <a:lnTo>
                      <a:pt x="0" y="230"/>
                    </a:lnTo>
                    <a:lnTo>
                      <a:pt x="34" y="230"/>
                    </a:lnTo>
                    <a:lnTo>
                      <a:pt x="34" y="59"/>
                    </a:lnTo>
                    <a:lnTo>
                      <a:pt x="0" y="59"/>
                    </a:lnTo>
                    <a:lnTo>
                      <a:pt x="73" y="0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0E0EF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32792" name="Rectangle 12"/>
              <p:cNvSpPr>
                <a:spLocks noChangeArrowheads="1"/>
              </p:cNvSpPr>
              <p:nvPr/>
            </p:nvSpPr>
            <p:spPr bwMode="auto">
              <a:xfrm>
                <a:off x="4171" y="3601"/>
                <a:ext cx="869" cy="34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793" name="Freeform 13"/>
              <p:cNvSpPr>
                <a:spLocks/>
              </p:cNvSpPr>
              <p:nvPr/>
            </p:nvSpPr>
            <p:spPr bwMode="auto">
              <a:xfrm>
                <a:off x="4534" y="3312"/>
                <a:ext cx="142" cy="289"/>
              </a:xfrm>
              <a:custGeom>
                <a:avLst/>
                <a:gdLst>
                  <a:gd name="T0" fmla="*/ 73 w 142"/>
                  <a:gd name="T1" fmla="*/ 0 h 289"/>
                  <a:gd name="T2" fmla="*/ 142 w 142"/>
                  <a:gd name="T3" fmla="*/ 59 h 289"/>
                  <a:gd name="T4" fmla="*/ 108 w 142"/>
                  <a:gd name="T5" fmla="*/ 59 h 289"/>
                  <a:gd name="T6" fmla="*/ 108 w 142"/>
                  <a:gd name="T7" fmla="*/ 230 h 289"/>
                  <a:gd name="T8" fmla="*/ 142 w 142"/>
                  <a:gd name="T9" fmla="*/ 230 h 289"/>
                  <a:gd name="T10" fmla="*/ 73 w 142"/>
                  <a:gd name="T11" fmla="*/ 289 h 289"/>
                  <a:gd name="T12" fmla="*/ 0 w 142"/>
                  <a:gd name="T13" fmla="*/ 230 h 289"/>
                  <a:gd name="T14" fmla="*/ 35 w 142"/>
                  <a:gd name="T15" fmla="*/ 230 h 289"/>
                  <a:gd name="T16" fmla="*/ 35 w 142"/>
                  <a:gd name="T17" fmla="*/ 59 h 289"/>
                  <a:gd name="T18" fmla="*/ 0 w 142"/>
                  <a:gd name="T19" fmla="*/ 59 h 289"/>
                  <a:gd name="T20" fmla="*/ 73 w 142"/>
                  <a:gd name="T21" fmla="*/ 0 h 2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42" h="289">
                    <a:moveTo>
                      <a:pt x="73" y="0"/>
                    </a:moveTo>
                    <a:lnTo>
                      <a:pt x="142" y="59"/>
                    </a:lnTo>
                    <a:lnTo>
                      <a:pt x="108" y="59"/>
                    </a:lnTo>
                    <a:lnTo>
                      <a:pt x="108" y="230"/>
                    </a:lnTo>
                    <a:lnTo>
                      <a:pt x="142" y="230"/>
                    </a:lnTo>
                    <a:lnTo>
                      <a:pt x="73" y="289"/>
                    </a:lnTo>
                    <a:lnTo>
                      <a:pt x="0" y="230"/>
                    </a:lnTo>
                    <a:lnTo>
                      <a:pt x="35" y="230"/>
                    </a:lnTo>
                    <a:lnTo>
                      <a:pt x="35" y="59"/>
                    </a:lnTo>
                    <a:lnTo>
                      <a:pt x="0" y="59"/>
                    </a:lnTo>
                    <a:lnTo>
                      <a:pt x="73" y="0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0E0EF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32794" name="Text Box 14"/>
              <p:cNvSpPr txBox="1">
                <a:spLocks noChangeArrowheads="1"/>
              </p:cNvSpPr>
              <p:nvPr/>
            </p:nvSpPr>
            <p:spPr bwMode="auto">
              <a:xfrm>
                <a:off x="4171" y="2994"/>
                <a:ext cx="874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I/O</a:t>
                </a:r>
                <a:r>
                  <a:rPr lang="zh-CN" altLang="en-US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接口</a:t>
                </a:r>
              </a:p>
            </p:txBody>
          </p:sp>
          <p:sp>
            <p:nvSpPr>
              <p:cNvPr id="32795" name="Text Box 15"/>
              <p:cNvSpPr txBox="1">
                <a:spLocks noChangeArrowheads="1"/>
              </p:cNvSpPr>
              <p:nvPr/>
            </p:nvSpPr>
            <p:spPr bwMode="auto">
              <a:xfrm>
                <a:off x="4239" y="3610"/>
                <a:ext cx="863" cy="3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 设备</a:t>
                </a:r>
                <a:r>
                  <a:rPr lang="en-US" altLang="zh-CN" sz="1800" b="1" i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en-US" altLang="zh-CN" sz="21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</a:p>
            </p:txBody>
          </p:sp>
          <p:sp>
            <p:nvSpPr>
              <p:cNvPr id="32796" name="Text Box 16"/>
              <p:cNvSpPr txBox="1">
                <a:spLocks noChangeArrowheads="1"/>
              </p:cNvSpPr>
              <p:nvPr/>
            </p:nvSpPr>
            <p:spPr bwMode="auto">
              <a:xfrm>
                <a:off x="3724" y="3505"/>
                <a:ext cx="349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1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32797" name="Text Box 17"/>
              <p:cNvSpPr txBox="1">
                <a:spLocks noChangeArrowheads="1"/>
              </p:cNvSpPr>
              <p:nvPr/>
            </p:nvSpPr>
            <p:spPr bwMode="auto">
              <a:xfrm>
                <a:off x="3724" y="2953"/>
                <a:ext cx="349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1">
                    <a:solidFill>
                      <a:schemeClr val="folHlink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32798" name="Rectangle 18"/>
              <p:cNvSpPr>
                <a:spLocks noChangeArrowheads="1"/>
              </p:cNvSpPr>
              <p:nvPr/>
            </p:nvSpPr>
            <p:spPr bwMode="auto">
              <a:xfrm>
                <a:off x="4171" y="2953"/>
                <a:ext cx="869" cy="34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799" name="Freeform 19"/>
              <p:cNvSpPr>
                <a:spLocks/>
              </p:cNvSpPr>
              <p:nvPr/>
            </p:nvSpPr>
            <p:spPr bwMode="auto">
              <a:xfrm>
                <a:off x="3094" y="2665"/>
                <a:ext cx="142" cy="289"/>
              </a:xfrm>
              <a:custGeom>
                <a:avLst/>
                <a:gdLst>
                  <a:gd name="T0" fmla="*/ 73 w 142"/>
                  <a:gd name="T1" fmla="*/ 0 h 289"/>
                  <a:gd name="T2" fmla="*/ 142 w 142"/>
                  <a:gd name="T3" fmla="*/ 59 h 289"/>
                  <a:gd name="T4" fmla="*/ 107 w 142"/>
                  <a:gd name="T5" fmla="*/ 59 h 289"/>
                  <a:gd name="T6" fmla="*/ 107 w 142"/>
                  <a:gd name="T7" fmla="*/ 230 h 289"/>
                  <a:gd name="T8" fmla="*/ 142 w 142"/>
                  <a:gd name="T9" fmla="*/ 230 h 289"/>
                  <a:gd name="T10" fmla="*/ 73 w 142"/>
                  <a:gd name="T11" fmla="*/ 289 h 289"/>
                  <a:gd name="T12" fmla="*/ 0 w 142"/>
                  <a:gd name="T13" fmla="*/ 230 h 289"/>
                  <a:gd name="T14" fmla="*/ 34 w 142"/>
                  <a:gd name="T15" fmla="*/ 230 h 289"/>
                  <a:gd name="T16" fmla="*/ 34 w 142"/>
                  <a:gd name="T17" fmla="*/ 59 h 289"/>
                  <a:gd name="T18" fmla="*/ 0 w 142"/>
                  <a:gd name="T19" fmla="*/ 59 h 289"/>
                  <a:gd name="T20" fmla="*/ 73 w 142"/>
                  <a:gd name="T21" fmla="*/ 0 h 2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42" h="289">
                    <a:moveTo>
                      <a:pt x="73" y="0"/>
                    </a:moveTo>
                    <a:lnTo>
                      <a:pt x="142" y="59"/>
                    </a:lnTo>
                    <a:lnTo>
                      <a:pt x="107" y="59"/>
                    </a:lnTo>
                    <a:lnTo>
                      <a:pt x="107" y="230"/>
                    </a:lnTo>
                    <a:lnTo>
                      <a:pt x="142" y="230"/>
                    </a:lnTo>
                    <a:lnTo>
                      <a:pt x="73" y="289"/>
                    </a:lnTo>
                    <a:lnTo>
                      <a:pt x="0" y="230"/>
                    </a:lnTo>
                    <a:lnTo>
                      <a:pt x="34" y="230"/>
                    </a:lnTo>
                    <a:lnTo>
                      <a:pt x="34" y="59"/>
                    </a:lnTo>
                    <a:lnTo>
                      <a:pt x="0" y="59"/>
                    </a:lnTo>
                    <a:lnTo>
                      <a:pt x="73" y="0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0E0EF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32800" name="Rectangle 20"/>
              <p:cNvSpPr>
                <a:spLocks noChangeArrowheads="1"/>
              </p:cNvSpPr>
              <p:nvPr/>
            </p:nvSpPr>
            <p:spPr bwMode="auto">
              <a:xfrm>
                <a:off x="2731" y="3613"/>
                <a:ext cx="869" cy="34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801" name="Freeform 21"/>
              <p:cNvSpPr>
                <a:spLocks/>
              </p:cNvSpPr>
              <p:nvPr/>
            </p:nvSpPr>
            <p:spPr bwMode="auto">
              <a:xfrm>
                <a:off x="3094" y="3324"/>
                <a:ext cx="142" cy="289"/>
              </a:xfrm>
              <a:custGeom>
                <a:avLst/>
                <a:gdLst>
                  <a:gd name="T0" fmla="*/ 73 w 142"/>
                  <a:gd name="T1" fmla="*/ 0 h 289"/>
                  <a:gd name="T2" fmla="*/ 142 w 142"/>
                  <a:gd name="T3" fmla="*/ 59 h 289"/>
                  <a:gd name="T4" fmla="*/ 108 w 142"/>
                  <a:gd name="T5" fmla="*/ 59 h 289"/>
                  <a:gd name="T6" fmla="*/ 108 w 142"/>
                  <a:gd name="T7" fmla="*/ 230 h 289"/>
                  <a:gd name="T8" fmla="*/ 142 w 142"/>
                  <a:gd name="T9" fmla="*/ 230 h 289"/>
                  <a:gd name="T10" fmla="*/ 73 w 142"/>
                  <a:gd name="T11" fmla="*/ 289 h 289"/>
                  <a:gd name="T12" fmla="*/ 0 w 142"/>
                  <a:gd name="T13" fmla="*/ 230 h 289"/>
                  <a:gd name="T14" fmla="*/ 35 w 142"/>
                  <a:gd name="T15" fmla="*/ 230 h 289"/>
                  <a:gd name="T16" fmla="*/ 35 w 142"/>
                  <a:gd name="T17" fmla="*/ 59 h 289"/>
                  <a:gd name="T18" fmla="*/ 0 w 142"/>
                  <a:gd name="T19" fmla="*/ 59 h 289"/>
                  <a:gd name="T20" fmla="*/ 73 w 142"/>
                  <a:gd name="T21" fmla="*/ 0 h 2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42" h="289">
                    <a:moveTo>
                      <a:pt x="73" y="0"/>
                    </a:moveTo>
                    <a:lnTo>
                      <a:pt x="142" y="59"/>
                    </a:lnTo>
                    <a:lnTo>
                      <a:pt x="108" y="59"/>
                    </a:lnTo>
                    <a:lnTo>
                      <a:pt x="108" y="230"/>
                    </a:lnTo>
                    <a:lnTo>
                      <a:pt x="142" y="230"/>
                    </a:lnTo>
                    <a:lnTo>
                      <a:pt x="73" y="289"/>
                    </a:lnTo>
                    <a:lnTo>
                      <a:pt x="0" y="230"/>
                    </a:lnTo>
                    <a:lnTo>
                      <a:pt x="35" y="230"/>
                    </a:lnTo>
                    <a:lnTo>
                      <a:pt x="35" y="59"/>
                    </a:lnTo>
                    <a:lnTo>
                      <a:pt x="0" y="59"/>
                    </a:lnTo>
                    <a:lnTo>
                      <a:pt x="73" y="0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0E0EF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32802" name="Text Box 22"/>
              <p:cNvSpPr txBox="1">
                <a:spLocks noChangeArrowheads="1"/>
              </p:cNvSpPr>
              <p:nvPr/>
            </p:nvSpPr>
            <p:spPr bwMode="auto">
              <a:xfrm>
                <a:off x="2731" y="3011"/>
                <a:ext cx="874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I/O</a:t>
                </a:r>
                <a:r>
                  <a:rPr lang="zh-CN" altLang="en-US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接口</a:t>
                </a:r>
              </a:p>
            </p:txBody>
          </p:sp>
          <p:sp>
            <p:nvSpPr>
              <p:cNvPr id="32803" name="Text Box 23"/>
              <p:cNvSpPr txBox="1">
                <a:spLocks noChangeArrowheads="1"/>
              </p:cNvSpPr>
              <p:nvPr/>
            </p:nvSpPr>
            <p:spPr bwMode="auto">
              <a:xfrm>
                <a:off x="2832" y="3622"/>
                <a:ext cx="804" cy="3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设备</a:t>
                </a:r>
                <a:r>
                  <a:rPr lang="en-US" altLang="zh-CN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0</a:t>
                </a:r>
                <a:r>
                  <a:rPr lang="en-US" altLang="zh-CN" sz="21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</a:p>
            </p:txBody>
          </p:sp>
          <p:sp>
            <p:nvSpPr>
              <p:cNvPr id="32804" name="Rectangle 24"/>
              <p:cNvSpPr>
                <a:spLocks noChangeArrowheads="1"/>
              </p:cNvSpPr>
              <p:nvPr/>
            </p:nvSpPr>
            <p:spPr bwMode="auto">
              <a:xfrm>
                <a:off x="2731" y="2970"/>
                <a:ext cx="869" cy="349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2784" name="Group 25"/>
            <p:cNvGrpSpPr>
              <a:grpSpLocks/>
            </p:cNvGrpSpPr>
            <p:nvPr/>
          </p:nvGrpSpPr>
          <p:grpSpPr bwMode="auto">
            <a:xfrm>
              <a:off x="466" y="1632"/>
              <a:ext cx="1985" cy="657"/>
              <a:chOff x="466" y="1632"/>
              <a:chExt cx="1985" cy="657"/>
            </a:xfrm>
          </p:grpSpPr>
          <p:sp>
            <p:nvSpPr>
              <p:cNvPr id="32786" name="Freeform 27"/>
              <p:cNvSpPr>
                <a:spLocks/>
              </p:cNvSpPr>
              <p:nvPr/>
            </p:nvSpPr>
            <p:spPr bwMode="auto">
              <a:xfrm>
                <a:off x="791" y="1632"/>
                <a:ext cx="142" cy="289"/>
              </a:xfrm>
              <a:custGeom>
                <a:avLst/>
                <a:gdLst>
                  <a:gd name="T0" fmla="*/ 73 w 142"/>
                  <a:gd name="T1" fmla="*/ 0 h 289"/>
                  <a:gd name="T2" fmla="*/ 142 w 142"/>
                  <a:gd name="T3" fmla="*/ 55 h 289"/>
                  <a:gd name="T4" fmla="*/ 107 w 142"/>
                  <a:gd name="T5" fmla="*/ 55 h 289"/>
                  <a:gd name="T6" fmla="*/ 107 w 142"/>
                  <a:gd name="T7" fmla="*/ 230 h 289"/>
                  <a:gd name="T8" fmla="*/ 142 w 142"/>
                  <a:gd name="T9" fmla="*/ 230 h 289"/>
                  <a:gd name="T10" fmla="*/ 73 w 142"/>
                  <a:gd name="T11" fmla="*/ 289 h 289"/>
                  <a:gd name="T12" fmla="*/ 0 w 142"/>
                  <a:gd name="T13" fmla="*/ 230 h 289"/>
                  <a:gd name="T14" fmla="*/ 34 w 142"/>
                  <a:gd name="T15" fmla="*/ 230 h 289"/>
                  <a:gd name="T16" fmla="*/ 34 w 142"/>
                  <a:gd name="T17" fmla="*/ 55 h 289"/>
                  <a:gd name="T18" fmla="*/ 0 w 142"/>
                  <a:gd name="T19" fmla="*/ 55 h 289"/>
                  <a:gd name="T20" fmla="*/ 73 w 142"/>
                  <a:gd name="T21" fmla="*/ 0 h 2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42" h="289">
                    <a:moveTo>
                      <a:pt x="73" y="0"/>
                    </a:moveTo>
                    <a:lnTo>
                      <a:pt x="142" y="55"/>
                    </a:lnTo>
                    <a:lnTo>
                      <a:pt x="107" y="55"/>
                    </a:lnTo>
                    <a:lnTo>
                      <a:pt x="107" y="230"/>
                    </a:lnTo>
                    <a:lnTo>
                      <a:pt x="142" y="230"/>
                    </a:lnTo>
                    <a:lnTo>
                      <a:pt x="73" y="289"/>
                    </a:lnTo>
                    <a:lnTo>
                      <a:pt x="0" y="230"/>
                    </a:lnTo>
                    <a:lnTo>
                      <a:pt x="34" y="230"/>
                    </a:lnTo>
                    <a:lnTo>
                      <a:pt x="34" y="55"/>
                    </a:lnTo>
                    <a:lnTo>
                      <a:pt x="0" y="55"/>
                    </a:lnTo>
                    <a:lnTo>
                      <a:pt x="73" y="0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0E0EF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32790" name="Rectangle 31"/>
              <p:cNvSpPr>
                <a:spLocks noChangeArrowheads="1"/>
              </p:cNvSpPr>
              <p:nvPr/>
            </p:nvSpPr>
            <p:spPr bwMode="auto">
              <a:xfrm>
                <a:off x="466" y="1940"/>
                <a:ext cx="869" cy="349"/>
              </a:xfrm>
              <a:prstGeom prst="rect">
                <a:avLst/>
              </a:prstGeom>
              <a:solidFill>
                <a:srgbClr val="CC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785" name="Rectangle 26"/>
              <p:cNvSpPr>
                <a:spLocks noChangeArrowheads="1"/>
              </p:cNvSpPr>
              <p:nvPr/>
            </p:nvSpPr>
            <p:spPr bwMode="auto">
              <a:xfrm>
                <a:off x="672" y="1978"/>
                <a:ext cx="39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CPU</a:t>
                </a:r>
              </a:p>
            </p:txBody>
          </p:sp>
          <p:sp>
            <p:nvSpPr>
              <p:cNvPr id="32788" name="Freeform 29"/>
              <p:cNvSpPr>
                <a:spLocks/>
              </p:cNvSpPr>
              <p:nvPr/>
            </p:nvSpPr>
            <p:spPr bwMode="auto">
              <a:xfrm>
                <a:off x="1941" y="1632"/>
                <a:ext cx="146" cy="289"/>
              </a:xfrm>
              <a:custGeom>
                <a:avLst/>
                <a:gdLst>
                  <a:gd name="T0" fmla="*/ 73 w 146"/>
                  <a:gd name="T1" fmla="*/ 0 h 289"/>
                  <a:gd name="T2" fmla="*/ 146 w 146"/>
                  <a:gd name="T3" fmla="*/ 55 h 289"/>
                  <a:gd name="T4" fmla="*/ 108 w 146"/>
                  <a:gd name="T5" fmla="*/ 55 h 289"/>
                  <a:gd name="T6" fmla="*/ 108 w 146"/>
                  <a:gd name="T7" fmla="*/ 230 h 289"/>
                  <a:gd name="T8" fmla="*/ 146 w 146"/>
                  <a:gd name="T9" fmla="*/ 230 h 289"/>
                  <a:gd name="T10" fmla="*/ 73 w 146"/>
                  <a:gd name="T11" fmla="*/ 289 h 289"/>
                  <a:gd name="T12" fmla="*/ 0 w 146"/>
                  <a:gd name="T13" fmla="*/ 230 h 289"/>
                  <a:gd name="T14" fmla="*/ 39 w 146"/>
                  <a:gd name="T15" fmla="*/ 230 h 289"/>
                  <a:gd name="T16" fmla="*/ 39 w 146"/>
                  <a:gd name="T17" fmla="*/ 55 h 289"/>
                  <a:gd name="T18" fmla="*/ 0 w 146"/>
                  <a:gd name="T19" fmla="*/ 55 h 289"/>
                  <a:gd name="T20" fmla="*/ 73 w 146"/>
                  <a:gd name="T21" fmla="*/ 0 h 2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46" h="289">
                    <a:moveTo>
                      <a:pt x="73" y="0"/>
                    </a:moveTo>
                    <a:lnTo>
                      <a:pt x="146" y="55"/>
                    </a:lnTo>
                    <a:lnTo>
                      <a:pt x="108" y="55"/>
                    </a:lnTo>
                    <a:lnTo>
                      <a:pt x="108" y="230"/>
                    </a:lnTo>
                    <a:lnTo>
                      <a:pt x="146" y="230"/>
                    </a:lnTo>
                    <a:lnTo>
                      <a:pt x="73" y="289"/>
                    </a:lnTo>
                    <a:lnTo>
                      <a:pt x="0" y="230"/>
                    </a:lnTo>
                    <a:lnTo>
                      <a:pt x="39" y="230"/>
                    </a:lnTo>
                    <a:lnTo>
                      <a:pt x="39" y="55"/>
                    </a:lnTo>
                    <a:lnTo>
                      <a:pt x="0" y="55"/>
                    </a:lnTo>
                    <a:lnTo>
                      <a:pt x="73" y="0"/>
                    </a:lnTo>
                    <a:close/>
                  </a:path>
                </a:pathLst>
              </a:custGeom>
              <a:noFill/>
              <a:ln w="28575" cmpd="sng">
                <a:solidFill>
                  <a:srgbClr val="0E0EF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32789" name="Rectangle 30"/>
              <p:cNvSpPr>
                <a:spLocks noChangeArrowheads="1"/>
              </p:cNvSpPr>
              <p:nvPr/>
            </p:nvSpPr>
            <p:spPr bwMode="auto">
              <a:xfrm>
                <a:off x="1582" y="1934"/>
                <a:ext cx="869" cy="34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2787" name="Rectangle 28"/>
              <p:cNvSpPr>
                <a:spLocks noChangeArrowheads="1"/>
              </p:cNvSpPr>
              <p:nvPr/>
            </p:nvSpPr>
            <p:spPr bwMode="auto">
              <a:xfrm>
                <a:off x="1822" y="1978"/>
                <a:ext cx="39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1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主存</a:t>
                </a:r>
                <a:endPara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32774" name="Group 32"/>
          <p:cNvGrpSpPr>
            <a:grpSpLocks/>
          </p:cNvGrpSpPr>
          <p:nvPr/>
        </p:nvGrpSpPr>
        <p:grpSpPr bwMode="auto">
          <a:xfrm>
            <a:off x="1543050" y="2328862"/>
            <a:ext cx="6457950" cy="1728788"/>
            <a:chOff x="336" y="1236"/>
            <a:chExt cx="5424" cy="1452"/>
          </a:xfrm>
        </p:grpSpPr>
        <p:sp>
          <p:nvSpPr>
            <p:cNvPr id="32778" name="Rectangle 33"/>
            <p:cNvSpPr>
              <a:spLocks noChangeArrowheads="1"/>
            </p:cNvSpPr>
            <p:nvPr/>
          </p:nvSpPr>
          <p:spPr bwMode="auto">
            <a:xfrm>
              <a:off x="2598" y="1236"/>
              <a:ext cx="153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1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主存总线</a:t>
              </a:r>
              <a:endParaRPr lang="zh-CN" altLang="en-US" sz="21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79" name="Rectangle 34"/>
            <p:cNvSpPr>
              <a:spLocks noChangeArrowheads="1"/>
            </p:cNvSpPr>
            <p:nvPr/>
          </p:nvSpPr>
          <p:spPr bwMode="auto">
            <a:xfrm>
              <a:off x="4024" y="2395"/>
              <a:ext cx="676" cy="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80" name="Rectangle 35"/>
            <p:cNvSpPr>
              <a:spLocks noChangeArrowheads="1"/>
            </p:cNvSpPr>
            <p:nvPr/>
          </p:nvSpPr>
          <p:spPr bwMode="auto">
            <a:xfrm>
              <a:off x="3622" y="2304"/>
              <a:ext cx="1274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1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21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总线</a:t>
              </a:r>
            </a:p>
          </p:txBody>
        </p:sp>
        <p:sp>
          <p:nvSpPr>
            <p:cNvPr id="32781" name="AutoShape 36"/>
            <p:cNvSpPr>
              <a:spLocks noChangeArrowheads="1"/>
            </p:cNvSpPr>
            <p:nvPr/>
          </p:nvSpPr>
          <p:spPr bwMode="auto">
            <a:xfrm>
              <a:off x="336" y="1500"/>
              <a:ext cx="5424" cy="156"/>
            </a:xfrm>
            <a:prstGeom prst="leftRightArrow">
              <a:avLst>
                <a:gd name="adj1" fmla="val 45833"/>
                <a:gd name="adj2" fmla="val 192358"/>
              </a:avLst>
            </a:prstGeom>
            <a:solidFill>
              <a:srgbClr val="92D050"/>
            </a:solidFill>
            <a:ln w="9525">
              <a:solidFill>
                <a:srgbClr val="0E0EF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2782" name="AutoShape 37"/>
            <p:cNvSpPr>
              <a:spLocks noChangeArrowheads="1"/>
            </p:cNvSpPr>
            <p:nvPr/>
          </p:nvSpPr>
          <p:spPr bwMode="auto">
            <a:xfrm>
              <a:off x="2448" y="2532"/>
              <a:ext cx="3120" cy="156"/>
            </a:xfrm>
            <a:prstGeom prst="leftRightArrow">
              <a:avLst>
                <a:gd name="adj1" fmla="val 50000"/>
                <a:gd name="adj2" fmla="val 181389"/>
              </a:avLst>
            </a:prstGeom>
            <a:solidFill>
              <a:srgbClr val="92D050"/>
            </a:solidFill>
            <a:ln w="9525">
              <a:solidFill>
                <a:srgbClr val="00B05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2775" name="Text Box 38"/>
          <p:cNvSpPr txBox="1">
            <a:spLocks noChangeArrowheads="1"/>
          </p:cNvSpPr>
          <p:nvPr/>
        </p:nvSpPr>
        <p:spPr bwMode="auto">
          <a:xfrm>
            <a:off x="1547813" y="1052514"/>
            <a:ext cx="2619628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700" b="1">
                <a:latin typeface="Times New Roman" panose="02020603050405020304" pitchFamily="18" charset="0"/>
                <a:ea typeface="宋体" panose="02010600030101010101" pitchFamily="2" charset="-122"/>
              </a:rPr>
              <a:t>二、多总线结构</a:t>
            </a:r>
          </a:p>
        </p:txBody>
      </p:sp>
      <p:sp>
        <p:nvSpPr>
          <p:cNvPr id="147495" name="Rectangle 39"/>
          <p:cNvSpPr>
            <a:spLocks noChangeArrowheads="1"/>
          </p:cNvSpPr>
          <p:nvPr/>
        </p:nvSpPr>
        <p:spPr bwMode="auto">
          <a:xfrm>
            <a:off x="6915150" y="971550"/>
            <a:ext cx="8572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 anchor="ctr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3300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3.4</a:t>
            </a:r>
          </a:p>
        </p:txBody>
      </p:sp>
      <p:sp>
        <p:nvSpPr>
          <p:cNvPr id="32777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57213" indent="-214313">
              <a:spcBef>
                <a:spcPct val="20000"/>
              </a:spcBef>
              <a:buClr>
                <a:srgbClr val="008080"/>
              </a:buClr>
              <a:buChar char="—"/>
              <a:defRPr kumimoji="1" sz="1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857250" indent="-171450">
              <a:spcBef>
                <a:spcPct val="20000"/>
              </a:spcBef>
              <a:buClr>
                <a:srgbClr val="008080"/>
              </a:buClr>
              <a:buChar char="–"/>
              <a:defRPr kumimoji="1" sz="15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200150" indent="-17145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543050" indent="-17145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A6FEE42-27A7-41DC-AE73-6FBFCCA157FB}" type="slidenum">
              <a:rPr kumimoji="0" lang="zh-CN" altLang="en-US" sz="9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kumimoji="0" lang="zh-CN" altLang="en-US" sz="9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320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1385888" y="1646635"/>
            <a:ext cx="5829300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700" b="1"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sz="2700" b="1">
                <a:latin typeface="Times New Roman" panose="02020603050405020304" pitchFamily="18" charset="0"/>
                <a:ea typeface="宋体" panose="02010600030101010101" pitchFamily="2" charset="-122"/>
              </a:rPr>
              <a:t>三总线结构</a:t>
            </a:r>
          </a:p>
        </p:txBody>
      </p:sp>
      <p:grpSp>
        <p:nvGrpSpPr>
          <p:cNvPr id="33795" name="Group 3"/>
          <p:cNvGrpSpPr>
            <a:grpSpLocks/>
          </p:cNvGrpSpPr>
          <p:nvPr/>
        </p:nvGrpSpPr>
        <p:grpSpPr bwMode="auto">
          <a:xfrm>
            <a:off x="1243014" y="2514601"/>
            <a:ext cx="6636544" cy="1888331"/>
            <a:chOff x="84" y="1392"/>
            <a:chExt cx="5574" cy="1586"/>
          </a:xfrm>
        </p:grpSpPr>
        <p:grpSp>
          <p:nvGrpSpPr>
            <p:cNvPr id="33825" name="Group 4"/>
            <p:cNvGrpSpPr>
              <a:grpSpLocks/>
            </p:cNvGrpSpPr>
            <p:nvPr/>
          </p:nvGrpSpPr>
          <p:grpSpPr bwMode="auto">
            <a:xfrm>
              <a:off x="84" y="1922"/>
              <a:ext cx="1020" cy="343"/>
              <a:chOff x="84" y="1968"/>
              <a:chExt cx="1020" cy="343"/>
            </a:xfrm>
          </p:grpSpPr>
          <p:sp>
            <p:nvSpPr>
              <p:cNvPr id="33832" name="Rectangle 5"/>
              <p:cNvSpPr>
                <a:spLocks noChangeArrowheads="1"/>
              </p:cNvSpPr>
              <p:nvPr/>
            </p:nvSpPr>
            <p:spPr bwMode="auto">
              <a:xfrm>
                <a:off x="84" y="2002"/>
                <a:ext cx="846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95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主存总线</a:t>
                </a:r>
                <a:endParaRPr lang="zh-CN" altLang="en-US" sz="195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33" name="Freeform 6"/>
              <p:cNvSpPr>
                <a:spLocks/>
              </p:cNvSpPr>
              <p:nvPr/>
            </p:nvSpPr>
            <p:spPr bwMode="auto">
              <a:xfrm>
                <a:off x="949" y="1968"/>
                <a:ext cx="155" cy="343"/>
              </a:xfrm>
              <a:custGeom>
                <a:avLst/>
                <a:gdLst>
                  <a:gd name="T0" fmla="*/ 3551 w 124"/>
                  <a:gd name="T1" fmla="*/ 0 h 362"/>
                  <a:gd name="T2" fmla="*/ 6923 w 124"/>
                  <a:gd name="T3" fmla="*/ 26 h 362"/>
                  <a:gd name="T4" fmla="*/ 5250 w 124"/>
                  <a:gd name="T5" fmla="*/ 26 h 362"/>
                  <a:gd name="T6" fmla="*/ 5250 w 124"/>
                  <a:gd name="T7" fmla="*/ 111 h 362"/>
                  <a:gd name="T8" fmla="*/ 6923 w 124"/>
                  <a:gd name="T9" fmla="*/ 111 h 362"/>
                  <a:gd name="T10" fmla="*/ 3551 w 124"/>
                  <a:gd name="T11" fmla="*/ 137 h 362"/>
                  <a:gd name="T12" fmla="*/ 0 w 124"/>
                  <a:gd name="T13" fmla="*/ 111 h 362"/>
                  <a:gd name="T14" fmla="*/ 1720 w 124"/>
                  <a:gd name="T15" fmla="*/ 111 h 362"/>
                  <a:gd name="T16" fmla="*/ 1720 w 124"/>
                  <a:gd name="T17" fmla="*/ 26 h 362"/>
                  <a:gd name="T18" fmla="*/ 0 w 124"/>
                  <a:gd name="T19" fmla="*/ 26 h 362"/>
                  <a:gd name="T20" fmla="*/ 3551 w 124"/>
                  <a:gd name="T21" fmla="*/ 0 h 36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24" h="362">
                    <a:moveTo>
                      <a:pt x="64" y="0"/>
                    </a:moveTo>
                    <a:lnTo>
                      <a:pt x="124" y="71"/>
                    </a:lnTo>
                    <a:lnTo>
                      <a:pt x="94" y="71"/>
                    </a:lnTo>
                    <a:lnTo>
                      <a:pt x="94" y="291"/>
                    </a:lnTo>
                    <a:lnTo>
                      <a:pt x="124" y="291"/>
                    </a:lnTo>
                    <a:lnTo>
                      <a:pt x="64" y="362"/>
                    </a:lnTo>
                    <a:lnTo>
                      <a:pt x="0" y="291"/>
                    </a:lnTo>
                    <a:lnTo>
                      <a:pt x="30" y="291"/>
                    </a:lnTo>
                    <a:lnTo>
                      <a:pt x="30" y="71"/>
                    </a:lnTo>
                    <a:lnTo>
                      <a:pt x="0" y="71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0E0E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7463">
                    <a:solidFill>
                      <a:srgbClr val="EBF01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33826" name="Group 7"/>
            <p:cNvGrpSpPr>
              <a:grpSpLocks/>
            </p:cNvGrpSpPr>
            <p:nvPr/>
          </p:nvGrpSpPr>
          <p:grpSpPr bwMode="auto">
            <a:xfrm>
              <a:off x="1292" y="2426"/>
              <a:ext cx="925" cy="552"/>
              <a:chOff x="1292" y="2426"/>
              <a:chExt cx="925" cy="552"/>
            </a:xfrm>
          </p:grpSpPr>
          <p:sp>
            <p:nvSpPr>
              <p:cNvPr id="33830" name="Freeform 8"/>
              <p:cNvSpPr>
                <a:spLocks/>
              </p:cNvSpPr>
              <p:nvPr/>
            </p:nvSpPr>
            <p:spPr bwMode="auto">
              <a:xfrm>
                <a:off x="1466" y="2426"/>
                <a:ext cx="447" cy="125"/>
              </a:xfrm>
              <a:custGeom>
                <a:avLst/>
                <a:gdLst>
                  <a:gd name="T0" fmla="*/ 0 w 424"/>
                  <a:gd name="T1" fmla="*/ 1 h 184"/>
                  <a:gd name="T2" fmla="*/ 221 w 424"/>
                  <a:gd name="T3" fmla="*/ 1 h 184"/>
                  <a:gd name="T4" fmla="*/ 221 w 424"/>
                  <a:gd name="T5" fmla="*/ 1 h 184"/>
                  <a:gd name="T6" fmla="*/ 870 w 424"/>
                  <a:gd name="T7" fmla="*/ 1 h 184"/>
                  <a:gd name="T8" fmla="*/ 870 w 424"/>
                  <a:gd name="T9" fmla="*/ 1 h 184"/>
                  <a:gd name="T10" fmla="*/ 1097 w 424"/>
                  <a:gd name="T11" fmla="*/ 1 h 184"/>
                  <a:gd name="T12" fmla="*/ 870 w 424"/>
                  <a:gd name="T13" fmla="*/ 0 h 184"/>
                  <a:gd name="T14" fmla="*/ 870 w 424"/>
                  <a:gd name="T15" fmla="*/ 1 h 184"/>
                  <a:gd name="T16" fmla="*/ 221 w 424"/>
                  <a:gd name="T17" fmla="*/ 1 h 184"/>
                  <a:gd name="T18" fmla="*/ 221 w 424"/>
                  <a:gd name="T19" fmla="*/ 0 h 184"/>
                  <a:gd name="T20" fmla="*/ 0 w 424"/>
                  <a:gd name="T21" fmla="*/ 1 h 184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424" h="184">
                    <a:moveTo>
                      <a:pt x="0" y="92"/>
                    </a:moveTo>
                    <a:lnTo>
                      <a:pt x="86" y="184"/>
                    </a:lnTo>
                    <a:lnTo>
                      <a:pt x="86" y="138"/>
                    </a:lnTo>
                    <a:lnTo>
                      <a:pt x="338" y="138"/>
                    </a:lnTo>
                    <a:lnTo>
                      <a:pt x="338" y="184"/>
                    </a:lnTo>
                    <a:lnTo>
                      <a:pt x="424" y="92"/>
                    </a:lnTo>
                    <a:lnTo>
                      <a:pt x="338" y="0"/>
                    </a:lnTo>
                    <a:lnTo>
                      <a:pt x="338" y="46"/>
                    </a:lnTo>
                    <a:lnTo>
                      <a:pt x="86" y="46"/>
                    </a:lnTo>
                    <a:lnTo>
                      <a:pt x="86" y="0"/>
                    </a:lnTo>
                    <a:lnTo>
                      <a:pt x="0" y="92"/>
                    </a:lnTo>
                    <a:close/>
                  </a:path>
                </a:pathLst>
              </a:custGeom>
              <a:solidFill>
                <a:srgbClr val="0E0EF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7463">
                    <a:solidFill>
                      <a:srgbClr val="EBF01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33831" name="Rectangle 9"/>
              <p:cNvSpPr>
                <a:spLocks noChangeArrowheads="1"/>
              </p:cNvSpPr>
              <p:nvPr/>
            </p:nvSpPr>
            <p:spPr bwMode="auto">
              <a:xfrm>
                <a:off x="1292" y="2726"/>
                <a:ext cx="92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95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DMA</a:t>
                </a:r>
                <a:r>
                  <a:rPr lang="zh-CN" altLang="en-US" sz="1950" b="1">
                    <a:solidFill>
                      <a:srgbClr val="0000FF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总线</a:t>
                </a:r>
                <a:endParaRPr lang="zh-CN" altLang="en-US" sz="195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3827" name="Group 10"/>
            <p:cNvGrpSpPr>
              <a:grpSpLocks/>
            </p:cNvGrpSpPr>
            <p:nvPr/>
          </p:nvGrpSpPr>
          <p:grpSpPr bwMode="auto">
            <a:xfrm>
              <a:off x="1464" y="1392"/>
              <a:ext cx="4194" cy="406"/>
              <a:chOff x="1464" y="1438"/>
              <a:chExt cx="4194" cy="406"/>
            </a:xfrm>
          </p:grpSpPr>
          <p:sp>
            <p:nvSpPr>
              <p:cNvPr id="33828" name="Text Box 11"/>
              <p:cNvSpPr txBox="1">
                <a:spLocks noChangeArrowheads="1"/>
              </p:cNvSpPr>
              <p:nvPr/>
            </p:nvSpPr>
            <p:spPr bwMode="auto">
              <a:xfrm>
                <a:off x="3143" y="1438"/>
                <a:ext cx="881" cy="3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95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I/O</a:t>
                </a:r>
                <a:r>
                  <a:rPr lang="zh-CN" altLang="en-US" sz="195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总线</a:t>
                </a:r>
              </a:p>
            </p:txBody>
          </p:sp>
          <p:sp>
            <p:nvSpPr>
              <p:cNvPr id="33829" name="AutoShape 12"/>
              <p:cNvSpPr>
                <a:spLocks noChangeArrowheads="1"/>
              </p:cNvSpPr>
              <p:nvPr/>
            </p:nvSpPr>
            <p:spPr bwMode="auto">
              <a:xfrm>
                <a:off x="1464" y="1688"/>
                <a:ext cx="4194" cy="156"/>
              </a:xfrm>
              <a:prstGeom prst="leftRightArrow">
                <a:avLst>
                  <a:gd name="adj1" fmla="val 50000"/>
                  <a:gd name="adj2" fmla="val 144256"/>
                </a:avLst>
              </a:prstGeom>
              <a:solidFill>
                <a:srgbClr val="0E0EF2"/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33796" name="Group 13"/>
          <p:cNvGrpSpPr>
            <a:grpSpLocks/>
          </p:cNvGrpSpPr>
          <p:nvPr/>
        </p:nvGrpSpPr>
        <p:grpSpPr bwMode="auto">
          <a:xfrm>
            <a:off x="1828800" y="2650331"/>
            <a:ext cx="5886450" cy="2534841"/>
            <a:chOff x="576" y="1552"/>
            <a:chExt cx="4944" cy="2129"/>
          </a:xfrm>
        </p:grpSpPr>
        <p:grpSp>
          <p:nvGrpSpPr>
            <p:cNvPr id="33798" name="Group 14"/>
            <p:cNvGrpSpPr>
              <a:grpSpLocks/>
            </p:cNvGrpSpPr>
            <p:nvPr/>
          </p:nvGrpSpPr>
          <p:grpSpPr bwMode="auto">
            <a:xfrm>
              <a:off x="576" y="1552"/>
              <a:ext cx="1008" cy="1197"/>
              <a:chOff x="576" y="1552"/>
              <a:chExt cx="1008" cy="1197"/>
            </a:xfrm>
          </p:grpSpPr>
          <p:sp>
            <p:nvSpPr>
              <p:cNvPr id="33821" name="Rectangle 15"/>
              <p:cNvSpPr>
                <a:spLocks noChangeArrowheads="1"/>
              </p:cNvSpPr>
              <p:nvPr/>
            </p:nvSpPr>
            <p:spPr bwMode="auto">
              <a:xfrm>
                <a:off x="576" y="1552"/>
                <a:ext cx="889" cy="428"/>
              </a:xfrm>
              <a:prstGeom prst="rect">
                <a:avLst/>
              </a:prstGeom>
              <a:solidFill>
                <a:srgbClr val="CC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22" name="Rectangle 16"/>
              <p:cNvSpPr>
                <a:spLocks noChangeArrowheads="1"/>
              </p:cNvSpPr>
              <p:nvPr/>
            </p:nvSpPr>
            <p:spPr bwMode="auto">
              <a:xfrm>
                <a:off x="805" y="1642"/>
                <a:ext cx="635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CPU</a:t>
                </a:r>
              </a:p>
            </p:txBody>
          </p:sp>
          <p:sp>
            <p:nvSpPr>
              <p:cNvPr id="33823" name="Rectangle 17"/>
              <p:cNvSpPr>
                <a:spLocks noChangeArrowheads="1"/>
              </p:cNvSpPr>
              <p:nvPr/>
            </p:nvSpPr>
            <p:spPr bwMode="auto">
              <a:xfrm>
                <a:off x="576" y="2320"/>
                <a:ext cx="889" cy="429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24" name="Rectangle 18"/>
              <p:cNvSpPr>
                <a:spLocks noChangeArrowheads="1"/>
              </p:cNvSpPr>
              <p:nvPr/>
            </p:nvSpPr>
            <p:spPr bwMode="auto">
              <a:xfrm>
                <a:off x="701" y="2368"/>
                <a:ext cx="883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100" b="1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sz="1800" b="1">
                    <a:latin typeface="宋体" panose="02010600030101010101" pitchFamily="2" charset="-122"/>
                    <a:ea typeface="宋体" panose="02010600030101010101" pitchFamily="2" charset="-122"/>
                  </a:rPr>
                  <a:t>主存</a:t>
                </a:r>
                <a:endPara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3799" name="Group 19"/>
            <p:cNvGrpSpPr>
              <a:grpSpLocks/>
            </p:cNvGrpSpPr>
            <p:nvPr/>
          </p:nvGrpSpPr>
          <p:grpSpPr bwMode="auto">
            <a:xfrm>
              <a:off x="1918" y="1824"/>
              <a:ext cx="3602" cy="1857"/>
              <a:chOff x="1918" y="1824"/>
              <a:chExt cx="3602" cy="1857"/>
            </a:xfrm>
          </p:grpSpPr>
          <p:sp>
            <p:nvSpPr>
              <p:cNvPr id="33800" name="Rectangle 20"/>
              <p:cNvSpPr>
                <a:spLocks noChangeArrowheads="1"/>
              </p:cNvSpPr>
              <p:nvPr/>
            </p:nvSpPr>
            <p:spPr bwMode="auto">
              <a:xfrm>
                <a:off x="3160" y="3252"/>
                <a:ext cx="890" cy="429"/>
              </a:xfrm>
              <a:prstGeom prst="rect">
                <a:avLst/>
              </a:prstGeom>
              <a:solidFill>
                <a:srgbClr val="FFCC99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01" name="Rectangle 21"/>
              <p:cNvSpPr>
                <a:spLocks noChangeArrowheads="1"/>
              </p:cNvSpPr>
              <p:nvPr/>
            </p:nvSpPr>
            <p:spPr bwMode="auto">
              <a:xfrm>
                <a:off x="3358" y="3360"/>
                <a:ext cx="67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1">
                    <a:latin typeface="宋体" panose="02010600030101010101" pitchFamily="2" charset="-122"/>
                    <a:ea typeface="宋体" panose="02010600030101010101" pitchFamily="2" charset="-122"/>
                  </a:rPr>
                  <a:t>设备</a:t>
                </a:r>
                <a:r>
                  <a:rPr lang="en-US" altLang="zh-CN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33802" name="Freeform 22"/>
              <p:cNvSpPr>
                <a:spLocks/>
              </p:cNvSpPr>
              <p:nvPr/>
            </p:nvSpPr>
            <p:spPr bwMode="auto">
              <a:xfrm>
                <a:off x="3542" y="2753"/>
                <a:ext cx="125" cy="481"/>
              </a:xfrm>
              <a:custGeom>
                <a:avLst/>
                <a:gdLst>
                  <a:gd name="T0" fmla="*/ 81 w 123"/>
                  <a:gd name="T1" fmla="*/ 0 h 485"/>
                  <a:gd name="T2" fmla="*/ 161 w 123"/>
                  <a:gd name="T3" fmla="*/ 79 h 485"/>
                  <a:gd name="T4" fmla="*/ 129 w 123"/>
                  <a:gd name="T5" fmla="*/ 79 h 485"/>
                  <a:gd name="T6" fmla="*/ 129 w 123"/>
                  <a:gd name="T7" fmla="*/ 334 h 485"/>
                  <a:gd name="T8" fmla="*/ 161 w 123"/>
                  <a:gd name="T9" fmla="*/ 334 h 485"/>
                  <a:gd name="T10" fmla="*/ 81 w 123"/>
                  <a:gd name="T11" fmla="*/ 415 h 485"/>
                  <a:gd name="T12" fmla="*/ 0 w 123"/>
                  <a:gd name="T13" fmla="*/ 334 h 485"/>
                  <a:gd name="T14" fmla="*/ 30 w 123"/>
                  <a:gd name="T15" fmla="*/ 334 h 485"/>
                  <a:gd name="T16" fmla="*/ 30 w 123"/>
                  <a:gd name="T17" fmla="*/ 79 h 485"/>
                  <a:gd name="T18" fmla="*/ 0 w 123"/>
                  <a:gd name="T19" fmla="*/ 79 h 485"/>
                  <a:gd name="T20" fmla="*/ 81 w 123"/>
                  <a:gd name="T21" fmla="*/ 0 h 48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23" h="485">
                    <a:moveTo>
                      <a:pt x="63" y="0"/>
                    </a:moveTo>
                    <a:lnTo>
                      <a:pt x="123" y="97"/>
                    </a:lnTo>
                    <a:lnTo>
                      <a:pt x="93" y="97"/>
                    </a:lnTo>
                    <a:lnTo>
                      <a:pt x="93" y="388"/>
                    </a:lnTo>
                    <a:lnTo>
                      <a:pt x="123" y="388"/>
                    </a:lnTo>
                    <a:lnTo>
                      <a:pt x="63" y="485"/>
                    </a:lnTo>
                    <a:lnTo>
                      <a:pt x="0" y="388"/>
                    </a:lnTo>
                    <a:lnTo>
                      <a:pt x="30" y="388"/>
                    </a:lnTo>
                    <a:lnTo>
                      <a:pt x="30" y="97"/>
                    </a:lnTo>
                    <a:lnTo>
                      <a:pt x="0" y="97"/>
                    </a:lnTo>
                    <a:lnTo>
                      <a:pt x="63" y="0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0E0EF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grpSp>
            <p:nvGrpSpPr>
              <p:cNvPr id="33803" name="Group 23"/>
              <p:cNvGrpSpPr>
                <a:grpSpLocks/>
              </p:cNvGrpSpPr>
              <p:nvPr/>
            </p:nvGrpSpPr>
            <p:grpSpPr bwMode="auto">
              <a:xfrm>
                <a:off x="4556" y="2753"/>
                <a:ext cx="916" cy="928"/>
                <a:chOff x="4556" y="2753"/>
                <a:chExt cx="916" cy="928"/>
              </a:xfrm>
            </p:grpSpPr>
            <p:sp>
              <p:nvSpPr>
                <p:cNvPr id="33818" name="Rectangle 24"/>
                <p:cNvSpPr>
                  <a:spLocks noChangeArrowheads="1"/>
                </p:cNvSpPr>
                <p:nvPr/>
              </p:nvSpPr>
              <p:spPr bwMode="auto">
                <a:xfrm>
                  <a:off x="4556" y="3252"/>
                  <a:ext cx="890" cy="429"/>
                </a:xfrm>
                <a:prstGeom prst="rect">
                  <a:avLst/>
                </a:prstGeom>
                <a:solidFill>
                  <a:srgbClr val="FFCC99"/>
                </a:solidFill>
                <a:ln w="38100">
                  <a:solidFill>
                    <a:schemeClr val="folHlink"/>
                  </a:solidFill>
                  <a:miter lim="800000"/>
                  <a:headEnd/>
                  <a:tailEnd/>
                </a:ln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rgbClr val="008080"/>
                    </a:buClr>
                    <a:buChar char="•"/>
                    <a:defRPr kumimoji="1" sz="28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8080"/>
                    </a:buClr>
                    <a:buChar char="—"/>
                    <a:defRPr kumimoji="1"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8080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8080"/>
                    </a:buClr>
                    <a:buChar char="+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8080"/>
                    </a:buClr>
                    <a:buChar char="o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8080"/>
                    </a:buClr>
                    <a:buChar char="o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8080"/>
                    </a:buClr>
                    <a:buChar char="o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8080"/>
                    </a:buClr>
                    <a:buChar char="o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8080"/>
                    </a:buClr>
                    <a:buChar char="o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algn="r">
                    <a:spcBef>
                      <a:spcPct val="0"/>
                    </a:spcBef>
                    <a:buClrTx/>
                    <a:buFontTx/>
                    <a:buNone/>
                  </a:pPr>
                  <a:endParaRPr kumimoji="0" lang="zh-CN" altLang="en-US" sz="1800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3819" name="Rectangle 25"/>
                <p:cNvSpPr>
                  <a:spLocks noChangeArrowheads="1"/>
                </p:cNvSpPr>
                <p:nvPr/>
              </p:nvSpPr>
              <p:spPr bwMode="auto">
                <a:xfrm>
                  <a:off x="4739" y="3360"/>
                  <a:ext cx="733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08080"/>
                    </a:buClr>
                    <a:buChar char="•"/>
                    <a:defRPr kumimoji="1" sz="28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8080"/>
                    </a:buClr>
                    <a:buChar char="—"/>
                    <a:defRPr kumimoji="1"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8080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8080"/>
                    </a:buClr>
                    <a:buChar char="+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8080"/>
                    </a:buClr>
                    <a:buChar char="o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8080"/>
                    </a:buClr>
                    <a:buChar char="o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8080"/>
                    </a:buClr>
                    <a:buChar char="o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8080"/>
                    </a:buClr>
                    <a:buChar char="o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8080"/>
                    </a:buClr>
                    <a:buChar char="o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zh-CN" altLang="en-US" sz="1800" b="1">
                      <a:latin typeface="宋体" panose="02010600030101010101" pitchFamily="2" charset="-122"/>
                      <a:ea typeface="宋体" panose="02010600030101010101" pitchFamily="2" charset="-122"/>
                    </a:rPr>
                    <a:t>设备</a:t>
                  </a:r>
                  <a:r>
                    <a:rPr lang="en-US" altLang="zh-CN" sz="1800" b="1" i="1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n</a:t>
                  </a:r>
                </a:p>
              </p:txBody>
            </p:sp>
            <p:sp>
              <p:nvSpPr>
                <p:cNvPr id="33820" name="Freeform 26"/>
                <p:cNvSpPr>
                  <a:spLocks/>
                </p:cNvSpPr>
                <p:nvPr/>
              </p:nvSpPr>
              <p:spPr bwMode="auto">
                <a:xfrm>
                  <a:off x="4939" y="2753"/>
                  <a:ext cx="124" cy="487"/>
                </a:xfrm>
                <a:custGeom>
                  <a:avLst/>
                  <a:gdLst>
                    <a:gd name="T0" fmla="*/ 64 w 124"/>
                    <a:gd name="T1" fmla="*/ 0 h 485"/>
                    <a:gd name="T2" fmla="*/ 124 w 124"/>
                    <a:gd name="T3" fmla="*/ 97 h 485"/>
                    <a:gd name="T4" fmla="*/ 94 w 124"/>
                    <a:gd name="T5" fmla="*/ 97 h 485"/>
                    <a:gd name="T6" fmla="*/ 94 w 124"/>
                    <a:gd name="T7" fmla="*/ 424 h 485"/>
                    <a:gd name="T8" fmla="*/ 124 w 124"/>
                    <a:gd name="T9" fmla="*/ 424 h 485"/>
                    <a:gd name="T10" fmla="*/ 64 w 124"/>
                    <a:gd name="T11" fmla="*/ 521 h 485"/>
                    <a:gd name="T12" fmla="*/ 0 w 124"/>
                    <a:gd name="T13" fmla="*/ 424 h 485"/>
                    <a:gd name="T14" fmla="*/ 30 w 124"/>
                    <a:gd name="T15" fmla="*/ 424 h 485"/>
                    <a:gd name="T16" fmla="*/ 30 w 124"/>
                    <a:gd name="T17" fmla="*/ 97 h 485"/>
                    <a:gd name="T18" fmla="*/ 0 w 124"/>
                    <a:gd name="T19" fmla="*/ 97 h 485"/>
                    <a:gd name="T20" fmla="*/ 64 w 124"/>
                    <a:gd name="T21" fmla="*/ 0 h 485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124" h="485">
                      <a:moveTo>
                        <a:pt x="64" y="0"/>
                      </a:moveTo>
                      <a:lnTo>
                        <a:pt x="124" y="97"/>
                      </a:lnTo>
                      <a:lnTo>
                        <a:pt x="94" y="97"/>
                      </a:lnTo>
                      <a:lnTo>
                        <a:pt x="94" y="388"/>
                      </a:lnTo>
                      <a:lnTo>
                        <a:pt x="124" y="388"/>
                      </a:lnTo>
                      <a:lnTo>
                        <a:pt x="64" y="485"/>
                      </a:lnTo>
                      <a:lnTo>
                        <a:pt x="0" y="388"/>
                      </a:lnTo>
                      <a:lnTo>
                        <a:pt x="30" y="388"/>
                      </a:lnTo>
                      <a:lnTo>
                        <a:pt x="30" y="97"/>
                      </a:lnTo>
                      <a:lnTo>
                        <a:pt x="0" y="97"/>
                      </a:lnTo>
                      <a:lnTo>
                        <a:pt x="64" y="0"/>
                      </a:lnTo>
                      <a:close/>
                    </a:path>
                  </a:pathLst>
                </a:custGeom>
                <a:noFill/>
                <a:ln w="38100" cmpd="sng">
                  <a:solidFill>
                    <a:srgbClr val="0E0EF2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folHlink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</p:grpSp>
          <p:sp>
            <p:nvSpPr>
              <p:cNvPr id="33804" name="Rectangle 27"/>
              <p:cNvSpPr>
                <a:spLocks noChangeArrowheads="1"/>
              </p:cNvSpPr>
              <p:nvPr/>
            </p:nvSpPr>
            <p:spPr bwMode="auto">
              <a:xfrm>
                <a:off x="1925" y="3252"/>
                <a:ext cx="889" cy="429"/>
              </a:xfrm>
              <a:prstGeom prst="rect">
                <a:avLst/>
              </a:prstGeom>
              <a:solidFill>
                <a:srgbClr val="FFCC99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05" name="Rectangle 28"/>
              <p:cNvSpPr>
                <a:spLocks noChangeArrowheads="1"/>
              </p:cNvSpPr>
              <p:nvPr/>
            </p:nvSpPr>
            <p:spPr bwMode="auto">
              <a:xfrm>
                <a:off x="1968" y="3360"/>
                <a:ext cx="100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1">
                    <a:latin typeface="宋体" panose="02010600030101010101" pitchFamily="2" charset="-122"/>
                    <a:ea typeface="宋体" panose="02010600030101010101" pitchFamily="2" charset="-122"/>
                  </a:rPr>
                  <a:t>高速外设</a:t>
                </a:r>
                <a:endPara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06" name="Freeform 29"/>
              <p:cNvSpPr>
                <a:spLocks/>
              </p:cNvSpPr>
              <p:nvPr/>
            </p:nvSpPr>
            <p:spPr bwMode="auto">
              <a:xfrm>
                <a:off x="2301" y="2754"/>
                <a:ext cx="124" cy="480"/>
              </a:xfrm>
              <a:custGeom>
                <a:avLst/>
                <a:gdLst>
                  <a:gd name="T0" fmla="*/ 64 w 124"/>
                  <a:gd name="T1" fmla="*/ 0 h 480"/>
                  <a:gd name="T2" fmla="*/ 124 w 124"/>
                  <a:gd name="T3" fmla="*/ 97 h 480"/>
                  <a:gd name="T4" fmla="*/ 94 w 124"/>
                  <a:gd name="T5" fmla="*/ 97 h 480"/>
                  <a:gd name="T6" fmla="*/ 94 w 124"/>
                  <a:gd name="T7" fmla="*/ 383 h 480"/>
                  <a:gd name="T8" fmla="*/ 124 w 124"/>
                  <a:gd name="T9" fmla="*/ 383 h 480"/>
                  <a:gd name="T10" fmla="*/ 64 w 124"/>
                  <a:gd name="T11" fmla="*/ 480 h 480"/>
                  <a:gd name="T12" fmla="*/ 0 w 124"/>
                  <a:gd name="T13" fmla="*/ 383 h 480"/>
                  <a:gd name="T14" fmla="*/ 30 w 124"/>
                  <a:gd name="T15" fmla="*/ 383 h 480"/>
                  <a:gd name="T16" fmla="*/ 30 w 124"/>
                  <a:gd name="T17" fmla="*/ 97 h 480"/>
                  <a:gd name="T18" fmla="*/ 0 w 124"/>
                  <a:gd name="T19" fmla="*/ 97 h 480"/>
                  <a:gd name="T20" fmla="*/ 64 w 124"/>
                  <a:gd name="T21" fmla="*/ 0 h 4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24" h="480">
                    <a:moveTo>
                      <a:pt x="64" y="0"/>
                    </a:moveTo>
                    <a:lnTo>
                      <a:pt x="124" y="97"/>
                    </a:lnTo>
                    <a:lnTo>
                      <a:pt x="94" y="97"/>
                    </a:lnTo>
                    <a:lnTo>
                      <a:pt x="94" y="383"/>
                    </a:lnTo>
                    <a:lnTo>
                      <a:pt x="124" y="383"/>
                    </a:lnTo>
                    <a:lnTo>
                      <a:pt x="64" y="480"/>
                    </a:lnTo>
                    <a:lnTo>
                      <a:pt x="0" y="383"/>
                    </a:lnTo>
                    <a:lnTo>
                      <a:pt x="30" y="383"/>
                    </a:lnTo>
                    <a:lnTo>
                      <a:pt x="30" y="97"/>
                    </a:lnTo>
                    <a:lnTo>
                      <a:pt x="0" y="97"/>
                    </a:lnTo>
                    <a:lnTo>
                      <a:pt x="64" y="0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0E0EF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33807" name="Rectangle 30"/>
              <p:cNvSpPr>
                <a:spLocks noChangeArrowheads="1"/>
              </p:cNvSpPr>
              <p:nvPr/>
            </p:nvSpPr>
            <p:spPr bwMode="auto">
              <a:xfrm>
                <a:off x="1918" y="2320"/>
                <a:ext cx="890" cy="429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08" name="Freeform 31"/>
              <p:cNvSpPr>
                <a:spLocks/>
              </p:cNvSpPr>
              <p:nvPr/>
            </p:nvSpPr>
            <p:spPr bwMode="auto">
              <a:xfrm>
                <a:off x="2301" y="1839"/>
                <a:ext cx="124" cy="480"/>
              </a:xfrm>
              <a:custGeom>
                <a:avLst/>
                <a:gdLst>
                  <a:gd name="T0" fmla="*/ 64 w 124"/>
                  <a:gd name="T1" fmla="*/ 0 h 480"/>
                  <a:gd name="T2" fmla="*/ 124 w 124"/>
                  <a:gd name="T3" fmla="*/ 97 h 480"/>
                  <a:gd name="T4" fmla="*/ 94 w 124"/>
                  <a:gd name="T5" fmla="*/ 97 h 480"/>
                  <a:gd name="T6" fmla="*/ 94 w 124"/>
                  <a:gd name="T7" fmla="*/ 383 h 480"/>
                  <a:gd name="T8" fmla="*/ 124 w 124"/>
                  <a:gd name="T9" fmla="*/ 383 h 480"/>
                  <a:gd name="T10" fmla="*/ 64 w 124"/>
                  <a:gd name="T11" fmla="*/ 480 h 480"/>
                  <a:gd name="T12" fmla="*/ 0 w 124"/>
                  <a:gd name="T13" fmla="*/ 383 h 480"/>
                  <a:gd name="T14" fmla="*/ 30 w 124"/>
                  <a:gd name="T15" fmla="*/ 383 h 480"/>
                  <a:gd name="T16" fmla="*/ 30 w 124"/>
                  <a:gd name="T17" fmla="*/ 97 h 480"/>
                  <a:gd name="T18" fmla="*/ 0 w 124"/>
                  <a:gd name="T19" fmla="*/ 97 h 480"/>
                  <a:gd name="T20" fmla="*/ 64 w 124"/>
                  <a:gd name="T21" fmla="*/ 0 h 4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24" h="480">
                    <a:moveTo>
                      <a:pt x="64" y="0"/>
                    </a:moveTo>
                    <a:lnTo>
                      <a:pt x="124" y="97"/>
                    </a:lnTo>
                    <a:lnTo>
                      <a:pt x="94" y="97"/>
                    </a:lnTo>
                    <a:lnTo>
                      <a:pt x="94" y="383"/>
                    </a:lnTo>
                    <a:lnTo>
                      <a:pt x="124" y="383"/>
                    </a:lnTo>
                    <a:lnTo>
                      <a:pt x="64" y="480"/>
                    </a:lnTo>
                    <a:lnTo>
                      <a:pt x="0" y="383"/>
                    </a:lnTo>
                    <a:lnTo>
                      <a:pt x="30" y="383"/>
                    </a:lnTo>
                    <a:lnTo>
                      <a:pt x="30" y="97"/>
                    </a:lnTo>
                    <a:lnTo>
                      <a:pt x="0" y="97"/>
                    </a:lnTo>
                    <a:lnTo>
                      <a:pt x="64" y="0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0E0EF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33809" name="Text Box 32"/>
              <p:cNvSpPr txBox="1">
                <a:spLocks noChangeArrowheads="1"/>
              </p:cNvSpPr>
              <p:nvPr/>
            </p:nvSpPr>
            <p:spPr bwMode="auto">
              <a:xfrm>
                <a:off x="1955" y="2400"/>
                <a:ext cx="973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I/O</a:t>
                </a:r>
                <a:r>
                  <a:rPr lang="zh-CN" altLang="en-US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接口</a:t>
                </a:r>
              </a:p>
            </p:txBody>
          </p:sp>
          <p:sp>
            <p:nvSpPr>
              <p:cNvPr id="33810" name="Rectangle 33"/>
              <p:cNvSpPr>
                <a:spLocks noChangeArrowheads="1"/>
              </p:cNvSpPr>
              <p:nvPr/>
            </p:nvSpPr>
            <p:spPr bwMode="auto">
              <a:xfrm>
                <a:off x="3159" y="2320"/>
                <a:ext cx="890" cy="429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11" name="Freeform 34"/>
              <p:cNvSpPr>
                <a:spLocks/>
              </p:cNvSpPr>
              <p:nvPr/>
            </p:nvSpPr>
            <p:spPr bwMode="auto">
              <a:xfrm>
                <a:off x="3543" y="1831"/>
                <a:ext cx="123" cy="480"/>
              </a:xfrm>
              <a:custGeom>
                <a:avLst/>
                <a:gdLst>
                  <a:gd name="T0" fmla="*/ 63 w 123"/>
                  <a:gd name="T1" fmla="*/ 0 h 480"/>
                  <a:gd name="T2" fmla="*/ 123 w 123"/>
                  <a:gd name="T3" fmla="*/ 97 h 480"/>
                  <a:gd name="T4" fmla="*/ 93 w 123"/>
                  <a:gd name="T5" fmla="*/ 97 h 480"/>
                  <a:gd name="T6" fmla="*/ 93 w 123"/>
                  <a:gd name="T7" fmla="*/ 383 h 480"/>
                  <a:gd name="T8" fmla="*/ 123 w 123"/>
                  <a:gd name="T9" fmla="*/ 383 h 480"/>
                  <a:gd name="T10" fmla="*/ 63 w 123"/>
                  <a:gd name="T11" fmla="*/ 480 h 480"/>
                  <a:gd name="T12" fmla="*/ 0 w 123"/>
                  <a:gd name="T13" fmla="*/ 383 h 480"/>
                  <a:gd name="T14" fmla="*/ 30 w 123"/>
                  <a:gd name="T15" fmla="*/ 383 h 480"/>
                  <a:gd name="T16" fmla="*/ 30 w 123"/>
                  <a:gd name="T17" fmla="*/ 97 h 480"/>
                  <a:gd name="T18" fmla="*/ 0 w 123"/>
                  <a:gd name="T19" fmla="*/ 97 h 480"/>
                  <a:gd name="T20" fmla="*/ 63 w 123"/>
                  <a:gd name="T21" fmla="*/ 0 h 4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23" h="480">
                    <a:moveTo>
                      <a:pt x="63" y="0"/>
                    </a:moveTo>
                    <a:lnTo>
                      <a:pt x="123" y="97"/>
                    </a:lnTo>
                    <a:lnTo>
                      <a:pt x="93" y="97"/>
                    </a:lnTo>
                    <a:lnTo>
                      <a:pt x="93" y="383"/>
                    </a:lnTo>
                    <a:lnTo>
                      <a:pt x="123" y="383"/>
                    </a:lnTo>
                    <a:lnTo>
                      <a:pt x="63" y="480"/>
                    </a:lnTo>
                    <a:lnTo>
                      <a:pt x="0" y="383"/>
                    </a:lnTo>
                    <a:lnTo>
                      <a:pt x="30" y="383"/>
                    </a:lnTo>
                    <a:lnTo>
                      <a:pt x="30" y="97"/>
                    </a:lnTo>
                    <a:lnTo>
                      <a:pt x="0" y="97"/>
                    </a:lnTo>
                    <a:lnTo>
                      <a:pt x="63" y="0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0E0EF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33812" name="Text Box 35"/>
              <p:cNvSpPr txBox="1">
                <a:spLocks noChangeArrowheads="1"/>
              </p:cNvSpPr>
              <p:nvPr/>
            </p:nvSpPr>
            <p:spPr bwMode="auto">
              <a:xfrm>
                <a:off x="3205" y="2400"/>
                <a:ext cx="1019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I/O</a:t>
                </a:r>
                <a:r>
                  <a:rPr lang="zh-CN" altLang="en-US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接口</a:t>
                </a:r>
              </a:p>
            </p:txBody>
          </p:sp>
          <p:sp>
            <p:nvSpPr>
              <p:cNvPr id="33813" name="Rectangle 36"/>
              <p:cNvSpPr>
                <a:spLocks noChangeArrowheads="1"/>
              </p:cNvSpPr>
              <p:nvPr/>
            </p:nvSpPr>
            <p:spPr bwMode="auto">
              <a:xfrm>
                <a:off x="4555" y="2320"/>
                <a:ext cx="890" cy="429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3814" name="Freeform 37"/>
              <p:cNvSpPr>
                <a:spLocks/>
              </p:cNvSpPr>
              <p:nvPr/>
            </p:nvSpPr>
            <p:spPr bwMode="auto">
              <a:xfrm>
                <a:off x="4939" y="1824"/>
                <a:ext cx="123" cy="480"/>
              </a:xfrm>
              <a:custGeom>
                <a:avLst/>
                <a:gdLst>
                  <a:gd name="T0" fmla="*/ 63 w 123"/>
                  <a:gd name="T1" fmla="*/ 0 h 480"/>
                  <a:gd name="T2" fmla="*/ 123 w 123"/>
                  <a:gd name="T3" fmla="*/ 97 h 480"/>
                  <a:gd name="T4" fmla="*/ 93 w 123"/>
                  <a:gd name="T5" fmla="*/ 97 h 480"/>
                  <a:gd name="T6" fmla="*/ 93 w 123"/>
                  <a:gd name="T7" fmla="*/ 383 h 480"/>
                  <a:gd name="T8" fmla="*/ 123 w 123"/>
                  <a:gd name="T9" fmla="*/ 383 h 480"/>
                  <a:gd name="T10" fmla="*/ 63 w 123"/>
                  <a:gd name="T11" fmla="*/ 480 h 480"/>
                  <a:gd name="T12" fmla="*/ 0 w 123"/>
                  <a:gd name="T13" fmla="*/ 383 h 480"/>
                  <a:gd name="T14" fmla="*/ 30 w 123"/>
                  <a:gd name="T15" fmla="*/ 383 h 480"/>
                  <a:gd name="T16" fmla="*/ 30 w 123"/>
                  <a:gd name="T17" fmla="*/ 97 h 480"/>
                  <a:gd name="T18" fmla="*/ 0 w 123"/>
                  <a:gd name="T19" fmla="*/ 97 h 480"/>
                  <a:gd name="T20" fmla="*/ 63 w 123"/>
                  <a:gd name="T21" fmla="*/ 0 h 48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23" h="480">
                    <a:moveTo>
                      <a:pt x="63" y="0"/>
                    </a:moveTo>
                    <a:lnTo>
                      <a:pt x="123" y="97"/>
                    </a:lnTo>
                    <a:lnTo>
                      <a:pt x="93" y="97"/>
                    </a:lnTo>
                    <a:lnTo>
                      <a:pt x="93" y="383"/>
                    </a:lnTo>
                    <a:lnTo>
                      <a:pt x="123" y="383"/>
                    </a:lnTo>
                    <a:lnTo>
                      <a:pt x="63" y="480"/>
                    </a:lnTo>
                    <a:lnTo>
                      <a:pt x="0" y="383"/>
                    </a:lnTo>
                    <a:lnTo>
                      <a:pt x="30" y="383"/>
                    </a:lnTo>
                    <a:lnTo>
                      <a:pt x="30" y="97"/>
                    </a:lnTo>
                    <a:lnTo>
                      <a:pt x="0" y="97"/>
                    </a:lnTo>
                    <a:lnTo>
                      <a:pt x="63" y="0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0E0EF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33815" name="Text Box 38"/>
              <p:cNvSpPr txBox="1">
                <a:spLocks noChangeArrowheads="1"/>
              </p:cNvSpPr>
              <p:nvPr/>
            </p:nvSpPr>
            <p:spPr bwMode="auto">
              <a:xfrm>
                <a:off x="4597" y="2400"/>
                <a:ext cx="923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I/O</a:t>
                </a:r>
                <a:r>
                  <a:rPr lang="zh-CN" altLang="en-US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接口</a:t>
                </a:r>
              </a:p>
            </p:txBody>
          </p:sp>
          <p:sp>
            <p:nvSpPr>
              <p:cNvPr id="33816" name="Text Box 39"/>
              <p:cNvSpPr txBox="1">
                <a:spLocks noChangeArrowheads="1"/>
              </p:cNvSpPr>
              <p:nvPr/>
            </p:nvSpPr>
            <p:spPr bwMode="auto">
              <a:xfrm>
                <a:off x="4166" y="3319"/>
                <a:ext cx="349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33817" name="Text Box 40"/>
              <p:cNvSpPr txBox="1">
                <a:spLocks noChangeArrowheads="1"/>
              </p:cNvSpPr>
              <p:nvPr/>
            </p:nvSpPr>
            <p:spPr bwMode="auto">
              <a:xfrm>
                <a:off x="4176" y="2359"/>
                <a:ext cx="349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</p:grpSp>
      </p:grpSp>
      <p:sp>
        <p:nvSpPr>
          <p:cNvPr id="148521" name="Rectangle 41"/>
          <p:cNvSpPr>
            <a:spLocks noChangeArrowheads="1"/>
          </p:cNvSpPr>
          <p:nvPr/>
        </p:nvSpPr>
        <p:spPr bwMode="auto">
          <a:xfrm>
            <a:off x="6915150" y="971550"/>
            <a:ext cx="8572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 anchor="ctr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3300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3.4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E2C15BF5-842B-85CF-A864-ABA8C3BBD4E6}"/>
                  </a:ext>
                </a:extLst>
              </p14:cNvPr>
              <p14:cNvContentPartPr/>
              <p14:nvPr/>
            </p14:nvContentPartPr>
            <p14:xfrm>
              <a:off x="2534760" y="3997800"/>
              <a:ext cx="1233360" cy="52632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E2C15BF5-842B-85CF-A864-ABA8C3BBD4E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25400" y="3988440"/>
                <a:ext cx="1252080" cy="54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87627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385887" y="1593057"/>
            <a:ext cx="35862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三总线结构的另一形式</a:t>
            </a:r>
          </a:p>
        </p:txBody>
      </p:sp>
      <p:sp>
        <p:nvSpPr>
          <p:cNvPr id="149507" name="Rectangle 3"/>
          <p:cNvSpPr>
            <a:spLocks noChangeArrowheads="1"/>
          </p:cNvSpPr>
          <p:nvPr/>
        </p:nvSpPr>
        <p:spPr bwMode="auto">
          <a:xfrm>
            <a:off x="6915150" y="971550"/>
            <a:ext cx="8572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 anchor="ctr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3300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3.4</a:t>
            </a:r>
          </a:p>
        </p:txBody>
      </p:sp>
      <p:grpSp>
        <p:nvGrpSpPr>
          <p:cNvPr id="34820" name="Group 4"/>
          <p:cNvGrpSpPr>
            <a:grpSpLocks/>
          </p:cNvGrpSpPr>
          <p:nvPr/>
        </p:nvGrpSpPr>
        <p:grpSpPr bwMode="auto">
          <a:xfrm>
            <a:off x="1485900" y="2171700"/>
            <a:ext cx="6572250" cy="3429000"/>
            <a:chOff x="288" y="1104"/>
            <a:chExt cx="5520" cy="2880"/>
          </a:xfrm>
        </p:grpSpPr>
        <p:sp>
          <p:nvSpPr>
            <p:cNvPr id="34822" name="Line 5"/>
            <p:cNvSpPr>
              <a:spLocks noChangeShapeType="1"/>
            </p:cNvSpPr>
            <p:nvPr/>
          </p:nvSpPr>
          <p:spPr bwMode="auto">
            <a:xfrm>
              <a:off x="807" y="3539"/>
              <a:ext cx="1" cy="409"/>
            </a:xfrm>
            <a:prstGeom prst="line">
              <a:avLst/>
            </a:prstGeom>
            <a:noFill/>
            <a:ln w="38100">
              <a:solidFill>
                <a:srgbClr val="0E0EF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4823" name="Rectangle 6"/>
            <p:cNvSpPr>
              <a:spLocks noChangeArrowheads="1"/>
            </p:cNvSpPr>
            <p:nvPr/>
          </p:nvSpPr>
          <p:spPr bwMode="auto">
            <a:xfrm>
              <a:off x="432" y="3183"/>
              <a:ext cx="751" cy="350"/>
            </a:xfrm>
            <a:prstGeom prst="rect">
              <a:avLst/>
            </a:prstGeom>
            <a:solidFill>
              <a:srgbClr val="FFCC99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24" name="Rectangle 7"/>
            <p:cNvSpPr>
              <a:spLocks noChangeArrowheads="1"/>
            </p:cNvSpPr>
            <p:nvPr/>
          </p:nvSpPr>
          <p:spPr bwMode="auto">
            <a:xfrm>
              <a:off x="518" y="3222"/>
              <a:ext cx="87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局域网</a:t>
              </a:r>
              <a:endPara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25" name="Rectangle 8"/>
            <p:cNvSpPr>
              <a:spLocks noChangeArrowheads="1"/>
            </p:cNvSpPr>
            <p:nvPr/>
          </p:nvSpPr>
          <p:spPr bwMode="auto">
            <a:xfrm>
              <a:off x="2538" y="2400"/>
              <a:ext cx="91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1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系统总线</a:t>
              </a:r>
              <a:endParaRPr lang="zh-CN" altLang="en-US" sz="21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26" name="Freeform 9"/>
            <p:cNvSpPr>
              <a:spLocks/>
            </p:cNvSpPr>
            <p:nvPr/>
          </p:nvSpPr>
          <p:spPr bwMode="auto">
            <a:xfrm>
              <a:off x="641" y="2677"/>
              <a:ext cx="4695" cy="107"/>
            </a:xfrm>
            <a:custGeom>
              <a:avLst/>
              <a:gdLst>
                <a:gd name="T0" fmla="*/ 0 w 4695"/>
                <a:gd name="T1" fmla="*/ 0 h 224"/>
                <a:gd name="T2" fmla="*/ 149 w 4695"/>
                <a:gd name="T3" fmla="*/ 0 h 224"/>
                <a:gd name="T4" fmla="*/ 149 w 4695"/>
                <a:gd name="T5" fmla="*/ 0 h 224"/>
                <a:gd name="T6" fmla="*/ 4544 w 4695"/>
                <a:gd name="T7" fmla="*/ 0 h 224"/>
                <a:gd name="T8" fmla="*/ 4544 w 4695"/>
                <a:gd name="T9" fmla="*/ 0 h 224"/>
                <a:gd name="T10" fmla="*/ 4695 w 4695"/>
                <a:gd name="T11" fmla="*/ 0 h 224"/>
                <a:gd name="T12" fmla="*/ 4544 w 4695"/>
                <a:gd name="T13" fmla="*/ 0 h 224"/>
                <a:gd name="T14" fmla="*/ 4544 w 4695"/>
                <a:gd name="T15" fmla="*/ 0 h 224"/>
                <a:gd name="T16" fmla="*/ 149 w 4695"/>
                <a:gd name="T17" fmla="*/ 0 h 224"/>
                <a:gd name="T18" fmla="*/ 149 w 4695"/>
                <a:gd name="T19" fmla="*/ 0 h 224"/>
                <a:gd name="T20" fmla="*/ 0 w 4695"/>
                <a:gd name="T21" fmla="*/ 0 h 2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695" h="224">
                  <a:moveTo>
                    <a:pt x="0" y="113"/>
                  </a:moveTo>
                  <a:lnTo>
                    <a:pt x="149" y="224"/>
                  </a:lnTo>
                  <a:lnTo>
                    <a:pt x="149" y="178"/>
                  </a:lnTo>
                  <a:lnTo>
                    <a:pt x="4544" y="178"/>
                  </a:lnTo>
                  <a:lnTo>
                    <a:pt x="4544" y="224"/>
                  </a:lnTo>
                  <a:lnTo>
                    <a:pt x="4695" y="113"/>
                  </a:lnTo>
                  <a:lnTo>
                    <a:pt x="4544" y="0"/>
                  </a:lnTo>
                  <a:lnTo>
                    <a:pt x="4544" y="46"/>
                  </a:lnTo>
                  <a:lnTo>
                    <a:pt x="149" y="46"/>
                  </a:lnTo>
                  <a:lnTo>
                    <a:pt x="149" y="0"/>
                  </a:lnTo>
                  <a:lnTo>
                    <a:pt x="0" y="113"/>
                  </a:lnTo>
                  <a:close/>
                </a:path>
              </a:pathLst>
            </a:custGeom>
            <a:solidFill>
              <a:srgbClr val="0E0EF2"/>
            </a:solidFill>
            <a:ln w="1905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4827" name="Rectangle 10"/>
            <p:cNvSpPr>
              <a:spLocks noChangeArrowheads="1"/>
            </p:cNvSpPr>
            <p:nvPr/>
          </p:nvSpPr>
          <p:spPr bwMode="auto">
            <a:xfrm>
              <a:off x="1211" y="1296"/>
              <a:ext cx="847" cy="347"/>
            </a:xfrm>
            <a:prstGeom prst="rect">
              <a:avLst/>
            </a:prstGeom>
            <a:solidFill>
              <a:srgbClr val="CCC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28" name="Rectangle 11"/>
            <p:cNvSpPr>
              <a:spLocks noChangeArrowheads="1"/>
            </p:cNvSpPr>
            <p:nvPr/>
          </p:nvSpPr>
          <p:spPr bwMode="auto">
            <a:xfrm>
              <a:off x="1452" y="1354"/>
              <a:ext cx="75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CPU</a:t>
              </a:r>
            </a:p>
          </p:txBody>
        </p:sp>
        <p:sp>
          <p:nvSpPr>
            <p:cNvPr id="34829" name="Rectangle 12"/>
            <p:cNvSpPr>
              <a:spLocks noChangeArrowheads="1"/>
            </p:cNvSpPr>
            <p:nvPr/>
          </p:nvSpPr>
          <p:spPr bwMode="auto">
            <a:xfrm>
              <a:off x="3569" y="1296"/>
              <a:ext cx="847" cy="347"/>
            </a:xfrm>
            <a:prstGeom prst="rect">
              <a:avLst/>
            </a:prstGeom>
            <a:solidFill>
              <a:srgbClr val="FFFFCC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30" name="Rectangle 13"/>
            <p:cNvSpPr>
              <a:spLocks noChangeArrowheads="1"/>
            </p:cNvSpPr>
            <p:nvPr/>
          </p:nvSpPr>
          <p:spPr bwMode="auto">
            <a:xfrm>
              <a:off x="3742" y="1354"/>
              <a:ext cx="86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Cache</a:t>
              </a:r>
            </a:p>
          </p:txBody>
        </p:sp>
        <p:sp>
          <p:nvSpPr>
            <p:cNvPr id="34831" name="Rectangle 14"/>
            <p:cNvSpPr>
              <a:spLocks noChangeArrowheads="1"/>
            </p:cNvSpPr>
            <p:nvPr/>
          </p:nvSpPr>
          <p:spPr bwMode="auto">
            <a:xfrm>
              <a:off x="2517" y="1296"/>
              <a:ext cx="60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32" name="Rectangle 15"/>
            <p:cNvSpPr>
              <a:spLocks noChangeArrowheads="1"/>
            </p:cNvSpPr>
            <p:nvPr/>
          </p:nvSpPr>
          <p:spPr bwMode="auto">
            <a:xfrm>
              <a:off x="2367" y="1104"/>
              <a:ext cx="91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1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局部总线</a:t>
              </a:r>
              <a:endParaRPr lang="zh-CN" altLang="en-US" sz="21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33" name="Freeform 16"/>
            <p:cNvSpPr>
              <a:spLocks/>
            </p:cNvSpPr>
            <p:nvPr/>
          </p:nvSpPr>
          <p:spPr bwMode="auto">
            <a:xfrm>
              <a:off x="2064" y="1392"/>
              <a:ext cx="1507" cy="96"/>
            </a:xfrm>
            <a:custGeom>
              <a:avLst/>
              <a:gdLst>
                <a:gd name="T0" fmla="*/ 0 w 1409"/>
                <a:gd name="T1" fmla="*/ 1 h 149"/>
                <a:gd name="T2" fmla="*/ 487 w 1409"/>
                <a:gd name="T3" fmla="*/ 1 h 149"/>
                <a:gd name="T4" fmla="*/ 487 w 1409"/>
                <a:gd name="T5" fmla="*/ 1 h 149"/>
                <a:gd name="T6" fmla="*/ 4242 w 1409"/>
                <a:gd name="T7" fmla="*/ 1 h 149"/>
                <a:gd name="T8" fmla="*/ 4242 w 1409"/>
                <a:gd name="T9" fmla="*/ 1 h 149"/>
                <a:gd name="T10" fmla="*/ 4727 w 1409"/>
                <a:gd name="T11" fmla="*/ 1 h 149"/>
                <a:gd name="T12" fmla="*/ 4242 w 1409"/>
                <a:gd name="T13" fmla="*/ 0 h 149"/>
                <a:gd name="T14" fmla="*/ 4242 w 1409"/>
                <a:gd name="T15" fmla="*/ 1 h 149"/>
                <a:gd name="T16" fmla="*/ 487 w 1409"/>
                <a:gd name="T17" fmla="*/ 1 h 149"/>
                <a:gd name="T18" fmla="*/ 487 w 1409"/>
                <a:gd name="T19" fmla="*/ 0 h 149"/>
                <a:gd name="T20" fmla="*/ 0 w 1409"/>
                <a:gd name="T21" fmla="*/ 1 h 14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409" h="149">
                  <a:moveTo>
                    <a:pt x="0" y="74"/>
                  </a:moveTo>
                  <a:lnTo>
                    <a:pt x="145" y="149"/>
                  </a:lnTo>
                  <a:lnTo>
                    <a:pt x="145" y="111"/>
                  </a:lnTo>
                  <a:lnTo>
                    <a:pt x="1264" y="111"/>
                  </a:lnTo>
                  <a:lnTo>
                    <a:pt x="1264" y="149"/>
                  </a:lnTo>
                  <a:lnTo>
                    <a:pt x="1409" y="74"/>
                  </a:lnTo>
                  <a:lnTo>
                    <a:pt x="1264" y="0"/>
                  </a:lnTo>
                  <a:lnTo>
                    <a:pt x="1264" y="38"/>
                  </a:lnTo>
                  <a:lnTo>
                    <a:pt x="145" y="38"/>
                  </a:lnTo>
                  <a:lnTo>
                    <a:pt x="145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0E0EF2"/>
            </a:solidFill>
            <a:ln w="1905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4834" name="Rectangle 17"/>
            <p:cNvSpPr>
              <a:spLocks noChangeArrowheads="1"/>
            </p:cNvSpPr>
            <p:nvPr/>
          </p:nvSpPr>
          <p:spPr bwMode="auto">
            <a:xfrm>
              <a:off x="2177" y="3180"/>
              <a:ext cx="1248" cy="353"/>
            </a:xfrm>
            <a:prstGeom prst="rect">
              <a:avLst/>
            </a:prstGeom>
            <a:solidFill>
              <a:srgbClr val="FFCC99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35" name="Rectangle 18"/>
            <p:cNvSpPr>
              <a:spLocks noChangeArrowheads="1"/>
            </p:cNvSpPr>
            <p:nvPr/>
          </p:nvSpPr>
          <p:spPr bwMode="auto">
            <a:xfrm>
              <a:off x="2222" y="3222"/>
              <a:ext cx="166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 dirty="0">
                  <a:latin typeface="宋体" panose="02010600030101010101" pitchFamily="2" charset="-122"/>
                  <a:ea typeface="宋体" panose="02010600030101010101" pitchFamily="2" charset="-122"/>
                </a:rPr>
                <a:t>扩展总线接口</a:t>
              </a:r>
              <a:endPara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36" name="Line 19"/>
            <p:cNvSpPr>
              <a:spLocks noChangeShapeType="1"/>
            </p:cNvSpPr>
            <p:nvPr/>
          </p:nvSpPr>
          <p:spPr bwMode="auto">
            <a:xfrm>
              <a:off x="2801" y="3537"/>
              <a:ext cx="1" cy="406"/>
            </a:xfrm>
            <a:prstGeom prst="line">
              <a:avLst/>
            </a:prstGeom>
            <a:noFill/>
            <a:ln w="38100">
              <a:solidFill>
                <a:srgbClr val="0E0EF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4837" name="Freeform 20"/>
            <p:cNvSpPr>
              <a:spLocks/>
            </p:cNvSpPr>
            <p:nvPr/>
          </p:nvSpPr>
          <p:spPr bwMode="auto">
            <a:xfrm>
              <a:off x="2798" y="2739"/>
              <a:ext cx="1" cy="447"/>
            </a:xfrm>
            <a:custGeom>
              <a:avLst/>
              <a:gdLst>
                <a:gd name="T0" fmla="*/ 0 w 1"/>
                <a:gd name="T1" fmla="*/ 0 h 447"/>
                <a:gd name="T2" fmla="*/ 0 w 1"/>
                <a:gd name="T3" fmla="*/ 447 h 447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447">
                  <a:moveTo>
                    <a:pt x="0" y="0"/>
                  </a:moveTo>
                  <a:lnTo>
                    <a:pt x="0" y="447"/>
                  </a:lnTo>
                </a:path>
              </a:pathLst>
            </a:custGeom>
            <a:solidFill>
              <a:srgbClr val="FFFFFF"/>
            </a:solidFill>
            <a:ln w="38100" cmpd="sng">
              <a:solidFill>
                <a:srgbClr val="0E0EF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4838" name="Rectangle 21"/>
            <p:cNvSpPr>
              <a:spLocks noChangeArrowheads="1"/>
            </p:cNvSpPr>
            <p:nvPr/>
          </p:nvSpPr>
          <p:spPr bwMode="auto">
            <a:xfrm>
              <a:off x="2992" y="3640"/>
              <a:ext cx="714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39" name="Rectangle 22"/>
            <p:cNvSpPr>
              <a:spLocks noChangeArrowheads="1"/>
            </p:cNvSpPr>
            <p:nvPr/>
          </p:nvSpPr>
          <p:spPr bwMode="auto">
            <a:xfrm>
              <a:off x="2897" y="3612"/>
              <a:ext cx="91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1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扩展总线</a:t>
              </a:r>
              <a:endParaRPr lang="zh-CN" altLang="en-US" sz="21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40" name="Freeform 23"/>
            <p:cNvSpPr>
              <a:spLocks/>
            </p:cNvSpPr>
            <p:nvPr/>
          </p:nvSpPr>
          <p:spPr bwMode="auto">
            <a:xfrm>
              <a:off x="288" y="3888"/>
              <a:ext cx="5280" cy="96"/>
            </a:xfrm>
            <a:custGeom>
              <a:avLst/>
              <a:gdLst>
                <a:gd name="T0" fmla="*/ 0 w 4695"/>
                <a:gd name="T1" fmla="*/ 0 h 222"/>
                <a:gd name="T2" fmla="*/ 1246 w 4695"/>
                <a:gd name="T3" fmla="*/ 0 h 222"/>
                <a:gd name="T4" fmla="*/ 1246 w 4695"/>
                <a:gd name="T5" fmla="*/ 0 h 222"/>
                <a:gd name="T6" fmla="*/ 37636 w 4695"/>
                <a:gd name="T7" fmla="*/ 0 h 222"/>
                <a:gd name="T8" fmla="*/ 37636 w 4695"/>
                <a:gd name="T9" fmla="*/ 0 h 222"/>
                <a:gd name="T10" fmla="*/ 38868 w 4695"/>
                <a:gd name="T11" fmla="*/ 0 h 222"/>
                <a:gd name="T12" fmla="*/ 37636 w 4695"/>
                <a:gd name="T13" fmla="*/ 0 h 222"/>
                <a:gd name="T14" fmla="*/ 37636 w 4695"/>
                <a:gd name="T15" fmla="*/ 0 h 222"/>
                <a:gd name="T16" fmla="*/ 1246 w 4695"/>
                <a:gd name="T17" fmla="*/ 0 h 222"/>
                <a:gd name="T18" fmla="*/ 1246 w 4695"/>
                <a:gd name="T19" fmla="*/ 0 h 222"/>
                <a:gd name="T20" fmla="*/ 0 w 4695"/>
                <a:gd name="T21" fmla="*/ 0 h 2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695" h="222">
                  <a:moveTo>
                    <a:pt x="0" y="111"/>
                  </a:moveTo>
                  <a:lnTo>
                    <a:pt x="149" y="222"/>
                  </a:lnTo>
                  <a:lnTo>
                    <a:pt x="149" y="178"/>
                  </a:lnTo>
                  <a:lnTo>
                    <a:pt x="4546" y="178"/>
                  </a:lnTo>
                  <a:lnTo>
                    <a:pt x="4546" y="222"/>
                  </a:lnTo>
                  <a:lnTo>
                    <a:pt x="4695" y="111"/>
                  </a:lnTo>
                  <a:lnTo>
                    <a:pt x="4546" y="0"/>
                  </a:lnTo>
                  <a:lnTo>
                    <a:pt x="4546" y="44"/>
                  </a:lnTo>
                  <a:lnTo>
                    <a:pt x="149" y="44"/>
                  </a:lnTo>
                  <a:lnTo>
                    <a:pt x="149" y="0"/>
                  </a:lnTo>
                  <a:lnTo>
                    <a:pt x="0" y="111"/>
                  </a:lnTo>
                  <a:close/>
                </a:path>
              </a:pathLst>
            </a:custGeom>
            <a:solidFill>
              <a:srgbClr val="0E0EF2"/>
            </a:solidFill>
            <a:ln w="19050">
              <a:solidFill>
                <a:schemeClr val="folHlink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4841" name="Line 24"/>
            <p:cNvSpPr>
              <a:spLocks noChangeShapeType="1"/>
            </p:cNvSpPr>
            <p:nvPr/>
          </p:nvSpPr>
          <p:spPr bwMode="auto">
            <a:xfrm>
              <a:off x="3977" y="3527"/>
              <a:ext cx="1" cy="409"/>
            </a:xfrm>
            <a:prstGeom prst="line">
              <a:avLst/>
            </a:prstGeom>
            <a:noFill/>
            <a:ln w="38100">
              <a:solidFill>
                <a:srgbClr val="0E0EF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4842" name="Rectangle 25"/>
            <p:cNvSpPr>
              <a:spLocks noChangeArrowheads="1"/>
            </p:cNvSpPr>
            <p:nvPr/>
          </p:nvSpPr>
          <p:spPr bwMode="auto">
            <a:xfrm>
              <a:off x="3569" y="3183"/>
              <a:ext cx="816" cy="350"/>
            </a:xfrm>
            <a:prstGeom prst="rect">
              <a:avLst/>
            </a:prstGeom>
            <a:solidFill>
              <a:srgbClr val="FFCC99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43" name="Rectangle 26"/>
            <p:cNvSpPr>
              <a:spLocks noChangeArrowheads="1"/>
            </p:cNvSpPr>
            <p:nvPr/>
          </p:nvSpPr>
          <p:spPr bwMode="auto">
            <a:xfrm>
              <a:off x="3658" y="3222"/>
              <a:ext cx="104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Modem</a:t>
              </a:r>
            </a:p>
          </p:txBody>
        </p:sp>
        <p:sp>
          <p:nvSpPr>
            <p:cNvPr id="34844" name="Line 27"/>
            <p:cNvSpPr>
              <a:spLocks noChangeShapeType="1"/>
            </p:cNvSpPr>
            <p:nvPr/>
          </p:nvSpPr>
          <p:spPr bwMode="auto">
            <a:xfrm>
              <a:off x="4960" y="3537"/>
              <a:ext cx="1" cy="408"/>
            </a:xfrm>
            <a:prstGeom prst="line">
              <a:avLst/>
            </a:prstGeom>
            <a:noFill/>
            <a:ln w="38100">
              <a:solidFill>
                <a:srgbClr val="0E0EF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4845" name="Rectangle 28"/>
            <p:cNvSpPr>
              <a:spLocks noChangeArrowheads="1"/>
            </p:cNvSpPr>
            <p:nvPr/>
          </p:nvSpPr>
          <p:spPr bwMode="auto">
            <a:xfrm>
              <a:off x="4481" y="3180"/>
              <a:ext cx="960" cy="353"/>
            </a:xfrm>
            <a:prstGeom prst="rect">
              <a:avLst/>
            </a:prstGeom>
            <a:solidFill>
              <a:srgbClr val="FFCC99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46" name="Rectangle 29"/>
            <p:cNvSpPr>
              <a:spLocks noChangeArrowheads="1"/>
            </p:cNvSpPr>
            <p:nvPr/>
          </p:nvSpPr>
          <p:spPr bwMode="auto">
            <a:xfrm>
              <a:off x="4559" y="3222"/>
              <a:ext cx="124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>
                  <a:latin typeface="宋体" panose="02010600030101010101" pitchFamily="2" charset="-122"/>
                  <a:ea typeface="宋体" panose="02010600030101010101" pitchFamily="2" charset="-122"/>
                </a:rPr>
                <a:t>串行接口</a:t>
              </a:r>
              <a:endParaRPr lang="zh-CN" altLang="en-US" sz="1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47" name="Freeform 30"/>
            <p:cNvSpPr>
              <a:spLocks/>
            </p:cNvSpPr>
            <p:nvPr/>
          </p:nvSpPr>
          <p:spPr bwMode="auto">
            <a:xfrm>
              <a:off x="1682" y="3537"/>
              <a:ext cx="1" cy="403"/>
            </a:xfrm>
            <a:custGeom>
              <a:avLst/>
              <a:gdLst>
                <a:gd name="T0" fmla="*/ 0 w 1"/>
                <a:gd name="T1" fmla="*/ 0 h 403"/>
                <a:gd name="T2" fmla="*/ 0 w 1"/>
                <a:gd name="T3" fmla="*/ 403 h 403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" h="403">
                  <a:moveTo>
                    <a:pt x="0" y="0"/>
                  </a:moveTo>
                  <a:lnTo>
                    <a:pt x="0" y="403"/>
                  </a:lnTo>
                </a:path>
              </a:pathLst>
            </a:custGeom>
            <a:solidFill>
              <a:srgbClr val="FFFFFF"/>
            </a:solidFill>
            <a:ln w="38100" cmpd="sng">
              <a:solidFill>
                <a:srgbClr val="0E0EF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4848" name="Rectangle 31"/>
            <p:cNvSpPr>
              <a:spLocks noChangeArrowheads="1"/>
            </p:cNvSpPr>
            <p:nvPr/>
          </p:nvSpPr>
          <p:spPr bwMode="auto">
            <a:xfrm>
              <a:off x="1305" y="3183"/>
              <a:ext cx="753" cy="350"/>
            </a:xfrm>
            <a:prstGeom prst="rect">
              <a:avLst/>
            </a:prstGeom>
            <a:solidFill>
              <a:srgbClr val="FFCC99"/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49" name="Rectangle 32"/>
            <p:cNvSpPr>
              <a:spLocks noChangeArrowheads="1"/>
            </p:cNvSpPr>
            <p:nvPr/>
          </p:nvSpPr>
          <p:spPr bwMode="auto">
            <a:xfrm>
              <a:off x="1480" y="3222"/>
              <a:ext cx="68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SCSI</a:t>
              </a:r>
            </a:p>
          </p:txBody>
        </p:sp>
        <p:sp>
          <p:nvSpPr>
            <p:cNvPr id="34850" name="Rectangle 33"/>
            <p:cNvSpPr>
              <a:spLocks noChangeArrowheads="1"/>
            </p:cNvSpPr>
            <p:nvPr/>
          </p:nvSpPr>
          <p:spPr bwMode="auto">
            <a:xfrm>
              <a:off x="2169" y="1776"/>
              <a:ext cx="1584" cy="35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381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51" name="Text Box 34"/>
            <p:cNvSpPr txBox="1">
              <a:spLocks noChangeArrowheads="1"/>
            </p:cNvSpPr>
            <p:nvPr/>
          </p:nvSpPr>
          <p:spPr bwMode="auto">
            <a:xfrm>
              <a:off x="2274" y="1824"/>
              <a:ext cx="204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局部</a:t>
              </a: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控制器</a:t>
              </a:r>
            </a:p>
          </p:txBody>
        </p:sp>
        <p:sp>
          <p:nvSpPr>
            <p:cNvPr id="34852" name="Rectangle 35"/>
            <p:cNvSpPr>
              <a:spLocks noChangeArrowheads="1"/>
            </p:cNvSpPr>
            <p:nvPr/>
          </p:nvSpPr>
          <p:spPr bwMode="auto">
            <a:xfrm>
              <a:off x="1211" y="1776"/>
              <a:ext cx="847" cy="3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1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53" name="Rectangle 36"/>
            <p:cNvSpPr>
              <a:spLocks noChangeArrowheads="1"/>
            </p:cNvSpPr>
            <p:nvPr/>
          </p:nvSpPr>
          <p:spPr bwMode="auto">
            <a:xfrm>
              <a:off x="1457" y="1824"/>
              <a:ext cx="799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>
                  <a:latin typeface="宋体" panose="02010600030101010101" pitchFamily="2" charset="-122"/>
                  <a:ea typeface="宋体" panose="02010600030101010101" pitchFamily="2" charset="-122"/>
                </a:rPr>
                <a:t>主存</a:t>
              </a:r>
              <a:endParaRPr lang="zh-CN" altLang="en-US" sz="1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34854" name="Line 37"/>
            <p:cNvSpPr>
              <a:spLocks noChangeShapeType="1"/>
            </p:cNvSpPr>
            <p:nvPr/>
          </p:nvSpPr>
          <p:spPr bwMode="auto">
            <a:xfrm>
              <a:off x="1697" y="2119"/>
              <a:ext cx="0" cy="624"/>
            </a:xfrm>
            <a:prstGeom prst="line">
              <a:avLst/>
            </a:prstGeom>
            <a:noFill/>
            <a:ln w="3810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34855" name="Line 38"/>
            <p:cNvSpPr>
              <a:spLocks noChangeShapeType="1"/>
            </p:cNvSpPr>
            <p:nvPr/>
          </p:nvSpPr>
          <p:spPr bwMode="auto">
            <a:xfrm>
              <a:off x="4039" y="1632"/>
              <a:ext cx="0" cy="1104"/>
            </a:xfrm>
            <a:prstGeom prst="line">
              <a:avLst/>
            </a:prstGeom>
            <a:noFill/>
            <a:ln w="3810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34856" name="Line 39"/>
            <p:cNvSpPr>
              <a:spLocks noChangeShapeType="1"/>
            </p:cNvSpPr>
            <p:nvPr/>
          </p:nvSpPr>
          <p:spPr bwMode="auto">
            <a:xfrm>
              <a:off x="2832" y="1440"/>
              <a:ext cx="0" cy="336"/>
            </a:xfrm>
            <a:prstGeom prst="line">
              <a:avLst/>
            </a:prstGeom>
            <a:noFill/>
            <a:ln w="3810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</p:grpSp>
      <p:sp>
        <p:nvSpPr>
          <p:cNvPr id="34821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57213" indent="-214313">
              <a:spcBef>
                <a:spcPct val="20000"/>
              </a:spcBef>
              <a:buClr>
                <a:srgbClr val="008080"/>
              </a:buClr>
              <a:buChar char="—"/>
              <a:defRPr kumimoji="1" sz="1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857250" indent="-171450">
              <a:spcBef>
                <a:spcPct val="20000"/>
              </a:spcBef>
              <a:buClr>
                <a:srgbClr val="008080"/>
              </a:buClr>
              <a:buChar char="–"/>
              <a:defRPr kumimoji="1" sz="15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200150" indent="-17145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543050" indent="-17145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F88AA52-9C73-4464-BD2B-FBC72766FC2C}" type="slidenum">
              <a:rPr kumimoji="0" lang="zh-CN" altLang="en-US" sz="9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kumimoji="0" lang="zh-CN" altLang="en-US" sz="9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065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1285876" y="1072754"/>
            <a:ext cx="2345514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PCI </a:t>
            </a:r>
            <a:r>
              <a:rPr lang="zh-CN" altLang="en-US" sz="27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总线结构</a:t>
            </a:r>
          </a:p>
        </p:txBody>
      </p:sp>
      <p:grpSp>
        <p:nvGrpSpPr>
          <p:cNvPr id="35843" name="Group 5"/>
          <p:cNvGrpSpPr>
            <a:grpSpLocks/>
          </p:cNvGrpSpPr>
          <p:nvPr/>
        </p:nvGrpSpPr>
        <p:grpSpPr bwMode="auto">
          <a:xfrm>
            <a:off x="1257300" y="1943100"/>
            <a:ext cx="6597253" cy="3577829"/>
            <a:chOff x="96" y="912"/>
            <a:chExt cx="5541" cy="3005"/>
          </a:xfrm>
        </p:grpSpPr>
        <p:grpSp>
          <p:nvGrpSpPr>
            <p:cNvPr id="35847" name="Group 6"/>
            <p:cNvGrpSpPr>
              <a:grpSpLocks/>
            </p:cNvGrpSpPr>
            <p:nvPr/>
          </p:nvGrpSpPr>
          <p:grpSpPr bwMode="auto">
            <a:xfrm>
              <a:off x="96" y="912"/>
              <a:ext cx="5541" cy="3005"/>
              <a:chOff x="96" y="912"/>
              <a:chExt cx="5541" cy="3005"/>
            </a:xfrm>
          </p:grpSpPr>
          <p:sp>
            <p:nvSpPr>
              <p:cNvPr id="35851" name="Rectangle 7"/>
              <p:cNvSpPr>
                <a:spLocks noChangeArrowheads="1"/>
              </p:cNvSpPr>
              <p:nvPr/>
            </p:nvSpPr>
            <p:spPr bwMode="auto">
              <a:xfrm>
                <a:off x="96" y="1121"/>
                <a:ext cx="736" cy="362"/>
              </a:xfrm>
              <a:prstGeom prst="rect">
                <a:avLst/>
              </a:prstGeom>
              <a:solidFill>
                <a:srgbClr val="CC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 anchorCtr="1"/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CPU</a:t>
                </a:r>
              </a:p>
            </p:txBody>
          </p:sp>
          <p:sp>
            <p:nvSpPr>
              <p:cNvPr id="35852" name="Rectangle 8"/>
              <p:cNvSpPr>
                <a:spLocks noChangeArrowheads="1"/>
              </p:cNvSpPr>
              <p:nvPr/>
            </p:nvSpPr>
            <p:spPr bwMode="auto">
              <a:xfrm>
                <a:off x="2288" y="2905"/>
                <a:ext cx="736" cy="334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多媒体</a:t>
                </a:r>
              </a:p>
            </p:txBody>
          </p:sp>
          <p:sp>
            <p:nvSpPr>
              <p:cNvPr id="35853" name="Rectangle 9"/>
              <p:cNvSpPr>
                <a:spLocks noChangeArrowheads="1"/>
              </p:cNvSpPr>
              <p:nvPr/>
            </p:nvSpPr>
            <p:spPr bwMode="auto">
              <a:xfrm>
                <a:off x="2419" y="1729"/>
                <a:ext cx="832" cy="340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1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PCI </a:t>
                </a:r>
                <a:r>
                  <a:rPr lang="zh-CN" altLang="en-US" sz="21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桥</a:t>
                </a:r>
              </a:p>
            </p:txBody>
          </p:sp>
          <p:sp>
            <p:nvSpPr>
              <p:cNvPr id="35854" name="Freeform 10"/>
              <p:cNvSpPr>
                <a:spLocks/>
              </p:cNvSpPr>
              <p:nvPr/>
            </p:nvSpPr>
            <p:spPr bwMode="auto">
              <a:xfrm>
                <a:off x="4589" y="2472"/>
                <a:ext cx="163" cy="427"/>
              </a:xfrm>
              <a:custGeom>
                <a:avLst/>
                <a:gdLst>
                  <a:gd name="T0" fmla="*/ 82 w 163"/>
                  <a:gd name="T1" fmla="*/ 0 h 396"/>
                  <a:gd name="T2" fmla="*/ 163 w 163"/>
                  <a:gd name="T3" fmla="*/ 303 h 396"/>
                  <a:gd name="T4" fmla="*/ 121 w 163"/>
                  <a:gd name="T5" fmla="*/ 303 h 396"/>
                  <a:gd name="T6" fmla="*/ 121 w 163"/>
                  <a:gd name="T7" fmla="*/ 1232 h 396"/>
                  <a:gd name="T8" fmla="*/ 163 w 163"/>
                  <a:gd name="T9" fmla="*/ 1232 h 396"/>
                  <a:gd name="T10" fmla="*/ 82 w 163"/>
                  <a:gd name="T11" fmla="*/ 1540 h 396"/>
                  <a:gd name="T12" fmla="*/ 0 w 163"/>
                  <a:gd name="T13" fmla="*/ 1232 h 396"/>
                  <a:gd name="T14" fmla="*/ 43 w 163"/>
                  <a:gd name="T15" fmla="*/ 1232 h 396"/>
                  <a:gd name="T16" fmla="*/ 43 w 163"/>
                  <a:gd name="T17" fmla="*/ 303 h 396"/>
                  <a:gd name="T18" fmla="*/ 0 w 163"/>
                  <a:gd name="T19" fmla="*/ 303 h 396"/>
                  <a:gd name="T20" fmla="*/ 82 w 163"/>
                  <a:gd name="T21" fmla="*/ 0 h 39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63" h="396">
                    <a:moveTo>
                      <a:pt x="82" y="0"/>
                    </a:moveTo>
                    <a:lnTo>
                      <a:pt x="163" y="78"/>
                    </a:lnTo>
                    <a:lnTo>
                      <a:pt x="121" y="78"/>
                    </a:lnTo>
                    <a:lnTo>
                      <a:pt x="121" y="318"/>
                    </a:lnTo>
                    <a:lnTo>
                      <a:pt x="163" y="318"/>
                    </a:lnTo>
                    <a:lnTo>
                      <a:pt x="82" y="396"/>
                    </a:lnTo>
                    <a:lnTo>
                      <a:pt x="0" y="318"/>
                    </a:lnTo>
                    <a:lnTo>
                      <a:pt x="43" y="318"/>
                    </a:lnTo>
                    <a:lnTo>
                      <a:pt x="43" y="78"/>
                    </a:lnTo>
                    <a:lnTo>
                      <a:pt x="0" y="78"/>
                    </a:lnTo>
                    <a:lnTo>
                      <a:pt x="82" y="0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0E0EF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35855" name="Freeform 11"/>
              <p:cNvSpPr>
                <a:spLocks/>
              </p:cNvSpPr>
              <p:nvPr/>
            </p:nvSpPr>
            <p:spPr bwMode="auto">
              <a:xfrm>
                <a:off x="2621" y="2472"/>
                <a:ext cx="163" cy="427"/>
              </a:xfrm>
              <a:custGeom>
                <a:avLst/>
                <a:gdLst>
                  <a:gd name="T0" fmla="*/ 81 w 163"/>
                  <a:gd name="T1" fmla="*/ 0 h 396"/>
                  <a:gd name="T2" fmla="*/ 163 w 163"/>
                  <a:gd name="T3" fmla="*/ 303 h 396"/>
                  <a:gd name="T4" fmla="*/ 120 w 163"/>
                  <a:gd name="T5" fmla="*/ 303 h 396"/>
                  <a:gd name="T6" fmla="*/ 120 w 163"/>
                  <a:gd name="T7" fmla="*/ 1232 h 396"/>
                  <a:gd name="T8" fmla="*/ 163 w 163"/>
                  <a:gd name="T9" fmla="*/ 1232 h 396"/>
                  <a:gd name="T10" fmla="*/ 81 w 163"/>
                  <a:gd name="T11" fmla="*/ 1540 h 396"/>
                  <a:gd name="T12" fmla="*/ 0 w 163"/>
                  <a:gd name="T13" fmla="*/ 1232 h 396"/>
                  <a:gd name="T14" fmla="*/ 43 w 163"/>
                  <a:gd name="T15" fmla="*/ 1232 h 396"/>
                  <a:gd name="T16" fmla="*/ 43 w 163"/>
                  <a:gd name="T17" fmla="*/ 303 h 396"/>
                  <a:gd name="T18" fmla="*/ 0 w 163"/>
                  <a:gd name="T19" fmla="*/ 303 h 396"/>
                  <a:gd name="T20" fmla="*/ 81 w 163"/>
                  <a:gd name="T21" fmla="*/ 0 h 39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63" h="396">
                    <a:moveTo>
                      <a:pt x="81" y="0"/>
                    </a:moveTo>
                    <a:lnTo>
                      <a:pt x="163" y="78"/>
                    </a:lnTo>
                    <a:lnTo>
                      <a:pt x="120" y="78"/>
                    </a:lnTo>
                    <a:lnTo>
                      <a:pt x="120" y="318"/>
                    </a:lnTo>
                    <a:lnTo>
                      <a:pt x="163" y="318"/>
                    </a:lnTo>
                    <a:lnTo>
                      <a:pt x="81" y="396"/>
                    </a:lnTo>
                    <a:lnTo>
                      <a:pt x="0" y="318"/>
                    </a:lnTo>
                    <a:lnTo>
                      <a:pt x="43" y="318"/>
                    </a:lnTo>
                    <a:lnTo>
                      <a:pt x="43" y="78"/>
                    </a:lnTo>
                    <a:lnTo>
                      <a:pt x="0" y="78"/>
                    </a:lnTo>
                    <a:lnTo>
                      <a:pt x="81" y="0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0E0EF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35856" name="Freeform 12"/>
              <p:cNvSpPr>
                <a:spLocks/>
              </p:cNvSpPr>
              <p:nvPr/>
            </p:nvSpPr>
            <p:spPr bwMode="auto">
              <a:xfrm>
                <a:off x="3600" y="2472"/>
                <a:ext cx="158" cy="427"/>
              </a:xfrm>
              <a:custGeom>
                <a:avLst/>
                <a:gdLst>
                  <a:gd name="T0" fmla="*/ 81 w 158"/>
                  <a:gd name="T1" fmla="*/ 0 h 396"/>
                  <a:gd name="T2" fmla="*/ 158 w 158"/>
                  <a:gd name="T3" fmla="*/ 303 h 396"/>
                  <a:gd name="T4" fmla="*/ 120 w 158"/>
                  <a:gd name="T5" fmla="*/ 303 h 396"/>
                  <a:gd name="T6" fmla="*/ 120 w 158"/>
                  <a:gd name="T7" fmla="*/ 1232 h 396"/>
                  <a:gd name="T8" fmla="*/ 158 w 158"/>
                  <a:gd name="T9" fmla="*/ 1232 h 396"/>
                  <a:gd name="T10" fmla="*/ 81 w 158"/>
                  <a:gd name="T11" fmla="*/ 1540 h 396"/>
                  <a:gd name="T12" fmla="*/ 0 w 158"/>
                  <a:gd name="T13" fmla="*/ 1232 h 396"/>
                  <a:gd name="T14" fmla="*/ 38 w 158"/>
                  <a:gd name="T15" fmla="*/ 1232 h 396"/>
                  <a:gd name="T16" fmla="*/ 38 w 158"/>
                  <a:gd name="T17" fmla="*/ 303 h 396"/>
                  <a:gd name="T18" fmla="*/ 0 w 158"/>
                  <a:gd name="T19" fmla="*/ 303 h 396"/>
                  <a:gd name="T20" fmla="*/ 81 w 158"/>
                  <a:gd name="T21" fmla="*/ 0 h 39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58" h="396">
                    <a:moveTo>
                      <a:pt x="81" y="0"/>
                    </a:moveTo>
                    <a:lnTo>
                      <a:pt x="158" y="78"/>
                    </a:lnTo>
                    <a:lnTo>
                      <a:pt x="120" y="78"/>
                    </a:lnTo>
                    <a:lnTo>
                      <a:pt x="120" y="318"/>
                    </a:lnTo>
                    <a:lnTo>
                      <a:pt x="158" y="318"/>
                    </a:lnTo>
                    <a:lnTo>
                      <a:pt x="81" y="396"/>
                    </a:lnTo>
                    <a:lnTo>
                      <a:pt x="0" y="318"/>
                    </a:lnTo>
                    <a:lnTo>
                      <a:pt x="38" y="318"/>
                    </a:lnTo>
                    <a:lnTo>
                      <a:pt x="38" y="78"/>
                    </a:lnTo>
                    <a:lnTo>
                      <a:pt x="0" y="78"/>
                    </a:lnTo>
                    <a:lnTo>
                      <a:pt x="81" y="0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0E0EF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35857" name="Freeform 13"/>
              <p:cNvSpPr>
                <a:spLocks/>
              </p:cNvSpPr>
              <p:nvPr/>
            </p:nvSpPr>
            <p:spPr bwMode="auto">
              <a:xfrm>
                <a:off x="513" y="3132"/>
                <a:ext cx="159" cy="442"/>
              </a:xfrm>
              <a:custGeom>
                <a:avLst/>
                <a:gdLst>
                  <a:gd name="T0" fmla="*/ 82 w 159"/>
                  <a:gd name="T1" fmla="*/ 0 h 411"/>
                  <a:gd name="T2" fmla="*/ 159 w 159"/>
                  <a:gd name="T3" fmla="*/ 304 h 411"/>
                  <a:gd name="T4" fmla="*/ 121 w 159"/>
                  <a:gd name="T5" fmla="*/ 304 h 411"/>
                  <a:gd name="T6" fmla="*/ 121 w 159"/>
                  <a:gd name="T7" fmla="*/ 1217 h 411"/>
                  <a:gd name="T8" fmla="*/ 159 w 159"/>
                  <a:gd name="T9" fmla="*/ 1217 h 411"/>
                  <a:gd name="T10" fmla="*/ 82 w 159"/>
                  <a:gd name="T11" fmla="*/ 1523 h 411"/>
                  <a:gd name="T12" fmla="*/ 0 w 159"/>
                  <a:gd name="T13" fmla="*/ 1217 h 411"/>
                  <a:gd name="T14" fmla="*/ 39 w 159"/>
                  <a:gd name="T15" fmla="*/ 1217 h 411"/>
                  <a:gd name="T16" fmla="*/ 39 w 159"/>
                  <a:gd name="T17" fmla="*/ 304 h 411"/>
                  <a:gd name="T18" fmla="*/ 0 w 159"/>
                  <a:gd name="T19" fmla="*/ 304 h 411"/>
                  <a:gd name="T20" fmla="*/ 82 w 159"/>
                  <a:gd name="T21" fmla="*/ 0 h 41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59" h="411">
                    <a:moveTo>
                      <a:pt x="82" y="0"/>
                    </a:moveTo>
                    <a:lnTo>
                      <a:pt x="159" y="82"/>
                    </a:lnTo>
                    <a:lnTo>
                      <a:pt x="121" y="82"/>
                    </a:lnTo>
                    <a:lnTo>
                      <a:pt x="121" y="329"/>
                    </a:lnTo>
                    <a:lnTo>
                      <a:pt x="159" y="329"/>
                    </a:lnTo>
                    <a:lnTo>
                      <a:pt x="82" y="411"/>
                    </a:lnTo>
                    <a:lnTo>
                      <a:pt x="0" y="329"/>
                    </a:lnTo>
                    <a:lnTo>
                      <a:pt x="39" y="329"/>
                    </a:lnTo>
                    <a:lnTo>
                      <a:pt x="39" y="82"/>
                    </a:lnTo>
                    <a:lnTo>
                      <a:pt x="0" y="82"/>
                    </a:lnTo>
                    <a:lnTo>
                      <a:pt x="82" y="0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0E0EF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35858" name="Freeform 14"/>
              <p:cNvSpPr>
                <a:spLocks/>
              </p:cNvSpPr>
              <p:nvPr/>
            </p:nvSpPr>
            <p:spPr bwMode="auto">
              <a:xfrm>
                <a:off x="1761" y="3132"/>
                <a:ext cx="159" cy="442"/>
              </a:xfrm>
              <a:custGeom>
                <a:avLst/>
                <a:gdLst>
                  <a:gd name="T0" fmla="*/ 77 w 159"/>
                  <a:gd name="T1" fmla="*/ 0 h 411"/>
                  <a:gd name="T2" fmla="*/ 159 w 159"/>
                  <a:gd name="T3" fmla="*/ 304 h 411"/>
                  <a:gd name="T4" fmla="*/ 120 w 159"/>
                  <a:gd name="T5" fmla="*/ 304 h 411"/>
                  <a:gd name="T6" fmla="*/ 120 w 159"/>
                  <a:gd name="T7" fmla="*/ 1217 h 411"/>
                  <a:gd name="T8" fmla="*/ 159 w 159"/>
                  <a:gd name="T9" fmla="*/ 1217 h 411"/>
                  <a:gd name="T10" fmla="*/ 77 w 159"/>
                  <a:gd name="T11" fmla="*/ 1523 h 411"/>
                  <a:gd name="T12" fmla="*/ 0 w 159"/>
                  <a:gd name="T13" fmla="*/ 1217 h 411"/>
                  <a:gd name="T14" fmla="*/ 39 w 159"/>
                  <a:gd name="T15" fmla="*/ 1217 h 411"/>
                  <a:gd name="T16" fmla="*/ 39 w 159"/>
                  <a:gd name="T17" fmla="*/ 304 h 411"/>
                  <a:gd name="T18" fmla="*/ 0 w 159"/>
                  <a:gd name="T19" fmla="*/ 304 h 411"/>
                  <a:gd name="T20" fmla="*/ 77 w 159"/>
                  <a:gd name="T21" fmla="*/ 0 h 41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59" h="411">
                    <a:moveTo>
                      <a:pt x="77" y="0"/>
                    </a:moveTo>
                    <a:lnTo>
                      <a:pt x="159" y="82"/>
                    </a:lnTo>
                    <a:lnTo>
                      <a:pt x="120" y="82"/>
                    </a:lnTo>
                    <a:lnTo>
                      <a:pt x="120" y="329"/>
                    </a:lnTo>
                    <a:lnTo>
                      <a:pt x="159" y="329"/>
                    </a:lnTo>
                    <a:lnTo>
                      <a:pt x="77" y="411"/>
                    </a:lnTo>
                    <a:lnTo>
                      <a:pt x="0" y="329"/>
                    </a:lnTo>
                    <a:lnTo>
                      <a:pt x="39" y="329"/>
                    </a:lnTo>
                    <a:lnTo>
                      <a:pt x="39" y="82"/>
                    </a:lnTo>
                    <a:lnTo>
                      <a:pt x="0" y="82"/>
                    </a:lnTo>
                    <a:lnTo>
                      <a:pt x="77" y="0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0E0EF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35859" name="Freeform 15"/>
              <p:cNvSpPr>
                <a:spLocks/>
              </p:cNvSpPr>
              <p:nvPr/>
            </p:nvSpPr>
            <p:spPr bwMode="auto">
              <a:xfrm>
                <a:off x="513" y="2705"/>
                <a:ext cx="159" cy="314"/>
              </a:xfrm>
              <a:custGeom>
                <a:avLst/>
                <a:gdLst>
                  <a:gd name="T0" fmla="*/ 78 w 159"/>
                  <a:gd name="T1" fmla="*/ 0 h 292"/>
                  <a:gd name="T2" fmla="*/ 159 w 159"/>
                  <a:gd name="T3" fmla="*/ 226 h 292"/>
                  <a:gd name="T4" fmla="*/ 120 w 159"/>
                  <a:gd name="T5" fmla="*/ 226 h 292"/>
                  <a:gd name="T6" fmla="*/ 120 w 159"/>
                  <a:gd name="T7" fmla="*/ 868 h 292"/>
                  <a:gd name="T8" fmla="*/ 159 w 159"/>
                  <a:gd name="T9" fmla="*/ 868 h 292"/>
                  <a:gd name="T10" fmla="*/ 78 w 159"/>
                  <a:gd name="T11" fmla="*/ 1079 h 292"/>
                  <a:gd name="T12" fmla="*/ 0 w 159"/>
                  <a:gd name="T13" fmla="*/ 868 h 292"/>
                  <a:gd name="T14" fmla="*/ 39 w 159"/>
                  <a:gd name="T15" fmla="*/ 868 h 292"/>
                  <a:gd name="T16" fmla="*/ 39 w 159"/>
                  <a:gd name="T17" fmla="*/ 226 h 292"/>
                  <a:gd name="T18" fmla="*/ 0 w 159"/>
                  <a:gd name="T19" fmla="*/ 226 h 292"/>
                  <a:gd name="T20" fmla="*/ 78 w 159"/>
                  <a:gd name="T21" fmla="*/ 0 h 29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59" h="292">
                    <a:moveTo>
                      <a:pt x="78" y="0"/>
                    </a:moveTo>
                    <a:lnTo>
                      <a:pt x="159" y="60"/>
                    </a:lnTo>
                    <a:lnTo>
                      <a:pt x="120" y="60"/>
                    </a:lnTo>
                    <a:lnTo>
                      <a:pt x="120" y="235"/>
                    </a:lnTo>
                    <a:lnTo>
                      <a:pt x="159" y="235"/>
                    </a:lnTo>
                    <a:lnTo>
                      <a:pt x="78" y="292"/>
                    </a:lnTo>
                    <a:lnTo>
                      <a:pt x="0" y="235"/>
                    </a:lnTo>
                    <a:lnTo>
                      <a:pt x="39" y="235"/>
                    </a:lnTo>
                    <a:lnTo>
                      <a:pt x="39" y="60"/>
                    </a:lnTo>
                    <a:lnTo>
                      <a:pt x="0" y="60"/>
                    </a:lnTo>
                    <a:lnTo>
                      <a:pt x="78" y="0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0E0EF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35860" name="Rectangle 16"/>
              <p:cNvSpPr>
                <a:spLocks noChangeArrowheads="1"/>
              </p:cNvSpPr>
              <p:nvPr/>
            </p:nvSpPr>
            <p:spPr bwMode="auto">
              <a:xfrm>
                <a:off x="3097" y="2905"/>
                <a:ext cx="1127" cy="334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高速局域网</a:t>
                </a:r>
              </a:p>
            </p:txBody>
          </p:sp>
          <p:sp>
            <p:nvSpPr>
              <p:cNvPr id="35861" name="Rectangle 17"/>
              <p:cNvSpPr>
                <a:spLocks noChangeArrowheads="1"/>
              </p:cNvSpPr>
              <p:nvPr/>
            </p:nvSpPr>
            <p:spPr bwMode="auto">
              <a:xfrm>
                <a:off x="4346" y="2905"/>
                <a:ext cx="1174" cy="334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lIns="105300"/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高性能图形</a:t>
                </a:r>
              </a:p>
            </p:txBody>
          </p:sp>
          <p:sp>
            <p:nvSpPr>
              <p:cNvPr id="35862" name="Rectangle 18"/>
              <p:cNvSpPr>
                <a:spLocks noChangeArrowheads="1"/>
              </p:cNvSpPr>
              <p:nvPr/>
            </p:nvSpPr>
            <p:spPr bwMode="auto">
              <a:xfrm>
                <a:off x="1142" y="3579"/>
                <a:ext cx="1114" cy="3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63" name="Rectangle 19"/>
              <p:cNvSpPr>
                <a:spLocks noChangeArrowheads="1"/>
              </p:cNvSpPr>
              <p:nvPr/>
            </p:nvSpPr>
            <p:spPr bwMode="auto">
              <a:xfrm>
                <a:off x="96" y="3579"/>
                <a:ext cx="971" cy="338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 lIns="97200"/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图文传真</a:t>
                </a:r>
              </a:p>
            </p:txBody>
          </p:sp>
          <p:grpSp>
            <p:nvGrpSpPr>
              <p:cNvPr id="35864" name="Group 20"/>
              <p:cNvGrpSpPr>
                <a:grpSpLocks/>
              </p:cNvGrpSpPr>
              <p:nvPr/>
            </p:nvGrpSpPr>
            <p:grpSpPr bwMode="auto">
              <a:xfrm>
                <a:off x="2448" y="3735"/>
                <a:ext cx="170" cy="36"/>
                <a:chOff x="2216" y="4009"/>
                <a:chExt cx="170" cy="34"/>
              </a:xfrm>
            </p:grpSpPr>
            <p:sp>
              <p:nvSpPr>
                <p:cNvPr id="35885" name="Freeform 21"/>
                <p:cNvSpPr>
                  <a:spLocks/>
                </p:cNvSpPr>
                <p:nvPr/>
              </p:nvSpPr>
              <p:spPr bwMode="auto">
                <a:xfrm>
                  <a:off x="2216" y="4009"/>
                  <a:ext cx="31" cy="34"/>
                </a:xfrm>
                <a:custGeom>
                  <a:avLst/>
                  <a:gdLst>
                    <a:gd name="T0" fmla="*/ 15 w 31"/>
                    <a:gd name="T1" fmla="*/ 0 h 34"/>
                    <a:gd name="T2" fmla="*/ 4 w 31"/>
                    <a:gd name="T3" fmla="*/ 4 h 34"/>
                    <a:gd name="T4" fmla="*/ 0 w 31"/>
                    <a:gd name="T5" fmla="*/ 15 h 34"/>
                    <a:gd name="T6" fmla="*/ 4 w 31"/>
                    <a:gd name="T7" fmla="*/ 26 h 34"/>
                    <a:gd name="T8" fmla="*/ 15 w 31"/>
                    <a:gd name="T9" fmla="*/ 34 h 34"/>
                    <a:gd name="T10" fmla="*/ 15 w 31"/>
                    <a:gd name="T11" fmla="*/ 34 h 34"/>
                    <a:gd name="T12" fmla="*/ 27 w 31"/>
                    <a:gd name="T13" fmla="*/ 26 h 34"/>
                    <a:gd name="T14" fmla="*/ 31 w 31"/>
                    <a:gd name="T15" fmla="*/ 15 h 34"/>
                    <a:gd name="T16" fmla="*/ 27 w 31"/>
                    <a:gd name="T17" fmla="*/ 4 h 34"/>
                    <a:gd name="T18" fmla="*/ 15 w 31"/>
                    <a:gd name="T19" fmla="*/ 0 h 3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1" h="34">
                      <a:moveTo>
                        <a:pt x="15" y="0"/>
                      </a:moveTo>
                      <a:lnTo>
                        <a:pt x="4" y="4"/>
                      </a:lnTo>
                      <a:lnTo>
                        <a:pt x="0" y="15"/>
                      </a:lnTo>
                      <a:lnTo>
                        <a:pt x="4" y="26"/>
                      </a:lnTo>
                      <a:lnTo>
                        <a:pt x="15" y="34"/>
                      </a:lnTo>
                      <a:lnTo>
                        <a:pt x="27" y="26"/>
                      </a:lnTo>
                      <a:lnTo>
                        <a:pt x="31" y="15"/>
                      </a:lnTo>
                      <a:lnTo>
                        <a:pt x="27" y="4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35886" name="Freeform 22"/>
                <p:cNvSpPr>
                  <a:spLocks/>
                </p:cNvSpPr>
                <p:nvPr/>
              </p:nvSpPr>
              <p:spPr bwMode="auto">
                <a:xfrm>
                  <a:off x="2281" y="4009"/>
                  <a:ext cx="35" cy="34"/>
                </a:xfrm>
                <a:custGeom>
                  <a:avLst/>
                  <a:gdLst>
                    <a:gd name="T0" fmla="*/ 20 w 35"/>
                    <a:gd name="T1" fmla="*/ 0 h 34"/>
                    <a:gd name="T2" fmla="*/ 8 w 35"/>
                    <a:gd name="T3" fmla="*/ 4 h 34"/>
                    <a:gd name="T4" fmla="*/ 0 w 35"/>
                    <a:gd name="T5" fmla="*/ 15 h 34"/>
                    <a:gd name="T6" fmla="*/ 8 w 35"/>
                    <a:gd name="T7" fmla="*/ 26 h 34"/>
                    <a:gd name="T8" fmla="*/ 20 w 35"/>
                    <a:gd name="T9" fmla="*/ 34 h 34"/>
                    <a:gd name="T10" fmla="*/ 20 w 35"/>
                    <a:gd name="T11" fmla="*/ 34 h 34"/>
                    <a:gd name="T12" fmla="*/ 31 w 35"/>
                    <a:gd name="T13" fmla="*/ 26 h 34"/>
                    <a:gd name="T14" fmla="*/ 35 w 35"/>
                    <a:gd name="T15" fmla="*/ 15 h 34"/>
                    <a:gd name="T16" fmla="*/ 31 w 35"/>
                    <a:gd name="T17" fmla="*/ 4 h 34"/>
                    <a:gd name="T18" fmla="*/ 20 w 35"/>
                    <a:gd name="T19" fmla="*/ 0 h 3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5" h="34">
                      <a:moveTo>
                        <a:pt x="20" y="0"/>
                      </a:moveTo>
                      <a:lnTo>
                        <a:pt x="8" y="4"/>
                      </a:lnTo>
                      <a:lnTo>
                        <a:pt x="0" y="15"/>
                      </a:lnTo>
                      <a:lnTo>
                        <a:pt x="8" y="26"/>
                      </a:lnTo>
                      <a:lnTo>
                        <a:pt x="20" y="34"/>
                      </a:lnTo>
                      <a:lnTo>
                        <a:pt x="31" y="26"/>
                      </a:lnTo>
                      <a:lnTo>
                        <a:pt x="35" y="15"/>
                      </a:lnTo>
                      <a:lnTo>
                        <a:pt x="31" y="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35887" name="Freeform 23"/>
                <p:cNvSpPr>
                  <a:spLocks/>
                </p:cNvSpPr>
                <p:nvPr/>
              </p:nvSpPr>
              <p:spPr bwMode="auto">
                <a:xfrm>
                  <a:off x="2351" y="4009"/>
                  <a:ext cx="35" cy="34"/>
                </a:xfrm>
                <a:custGeom>
                  <a:avLst/>
                  <a:gdLst>
                    <a:gd name="T0" fmla="*/ 20 w 35"/>
                    <a:gd name="T1" fmla="*/ 0 h 34"/>
                    <a:gd name="T2" fmla="*/ 8 w 35"/>
                    <a:gd name="T3" fmla="*/ 4 h 34"/>
                    <a:gd name="T4" fmla="*/ 0 w 35"/>
                    <a:gd name="T5" fmla="*/ 15 h 34"/>
                    <a:gd name="T6" fmla="*/ 8 w 35"/>
                    <a:gd name="T7" fmla="*/ 26 h 34"/>
                    <a:gd name="T8" fmla="*/ 20 w 35"/>
                    <a:gd name="T9" fmla="*/ 34 h 34"/>
                    <a:gd name="T10" fmla="*/ 20 w 35"/>
                    <a:gd name="T11" fmla="*/ 34 h 34"/>
                    <a:gd name="T12" fmla="*/ 31 w 35"/>
                    <a:gd name="T13" fmla="*/ 26 h 34"/>
                    <a:gd name="T14" fmla="*/ 35 w 35"/>
                    <a:gd name="T15" fmla="*/ 15 h 34"/>
                    <a:gd name="T16" fmla="*/ 31 w 35"/>
                    <a:gd name="T17" fmla="*/ 4 h 34"/>
                    <a:gd name="T18" fmla="*/ 20 w 35"/>
                    <a:gd name="T19" fmla="*/ 0 h 3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5" h="34">
                      <a:moveTo>
                        <a:pt x="20" y="0"/>
                      </a:moveTo>
                      <a:lnTo>
                        <a:pt x="8" y="4"/>
                      </a:lnTo>
                      <a:lnTo>
                        <a:pt x="0" y="15"/>
                      </a:lnTo>
                      <a:lnTo>
                        <a:pt x="8" y="26"/>
                      </a:lnTo>
                      <a:lnTo>
                        <a:pt x="20" y="34"/>
                      </a:lnTo>
                      <a:lnTo>
                        <a:pt x="31" y="26"/>
                      </a:lnTo>
                      <a:lnTo>
                        <a:pt x="35" y="15"/>
                      </a:lnTo>
                      <a:lnTo>
                        <a:pt x="31" y="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</p:grpSp>
          <p:sp>
            <p:nvSpPr>
              <p:cNvPr id="35865" name="Text Box 24"/>
              <p:cNvSpPr txBox="1">
                <a:spLocks noChangeArrowheads="1"/>
              </p:cNvSpPr>
              <p:nvPr/>
            </p:nvSpPr>
            <p:spPr bwMode="auto">
              <a:xfrm>
                <a:off x="3408" y="2073"/>
                <a:ext cx="1056" cy="3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1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PCI </a:t>
                </a:r>
                <a:r>
                  <a:rPr lang="zh-CN" altLang="en-US" sz="21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总线</a:t>
                </a:r>
              </a:p>
            </p:txBody>
          </p:sp>
          <p:sp>
            <p:nvSpPr>
              <p:cNvPr id="35866" name="Text Box 25"/>
              <p:cNvSpPr txBox="1">
                <a:spLocks noChangeArrowheads="1"/>
              </p:cNvSpPr>
              <p:nvPr/>
            </p:nvSpPr>
            <p:spPr bwMode="auto">
              <a:xfrm>
                <a:off x="2327" y="912"/>
                <a:ext cx="1065" cy="3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1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系统总线</a:t>
                </a:r>
              </a:p>
            </p:txBody>
          </p:sp>
          <p:sp>
            <p:nvSpPr>
              <p:cNvPr id="35867" name="Text Box 26"/>
              <p:cNvSpPr txBox="1">
                <a:spLocks noChangeArrowheads="1"/>
              </p:cNvSpPr>
              <p:nvPr/>
            </p:nvSpPr>
            <p:spPr bwMode="auto">
              <a:xfrm>
                <a:off x="1041" y="2160"/>
                <a:ext cx="183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5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33 MHz</a:t>
                </a:r>
                <a:r>
                  <a:rPr lang="zh-CN" altLang="en-US" sz="15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的</a:t>
                </a:r>
                <a:r>
                  <a:rPr lang="en-US" altLang="zh-CN" sz="15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32</a:t>
                </a:r>
                <a:r>
                  <a:rPr lang="zh-CN" altLang="en-US" sz="15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位数据通路</a:t>
                </a:r>
              </a:p>
            </p:txBody>
          </p:sp>
          <p:sp>
            <p:nvSpPr>
              <p:cNvPr id="35868" name="Text Box 27"/>
              <p:cNvSpPr txBox="1">
                <a:spLocks noChangeArrowheads="1"/>
              </p:cNvSpPr>
              <p:nvPr/>
            </p:nvSpPr>
            <p:spPr bwMode="auto">
              <a:xfrm>
                <a:off x="624" y="2774"/>
                <a:ext cx="1756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5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8 MHz</a:t>
                </a:r>
                <a:r>
                  <a:rPr lang="zh-CN" altLang="en-US" sz="15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的</a:t>
                </a:r>
                <a:r>
                  <a:rPr lang="en-US" altLang="zh-CN" sz="15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16</a:t>
                </a:r>
                <a:r>
                  <a:rPr lang="zh-CN" altLang="en-US" sz="15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位数据通路</a:t>
                </a:r>
              </a:p>
            </p:txBody>
          </p:sp>
          <p:sp>
            <p:nvSpPr>
              <p:cNvPr id="35869" name="Text Box 28"/>
              <p:cNvSpPr txBox="1">
                <a:spLocks noChangeArrowheads="1"/>
              </p:cNvSpPr>
              <p:nvPr/>
            </p:nvSpPr>
            <p:spPr bwMode="auto">
              <a:xfrm>
                <a:off x="659" y="3113"/>
                <a:ext cx="1126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ISA</a:t>
                </a:r>
                <a:r>
                  <a:rPr lang="zh-CN" altLang="en-US" sz="18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、</a:t>
                </a:r>
                <a:r>
                  <a:rPr lang="en-US" altLang="zh-CN" sz="1800" b="1">
                    <a:solidFill>
                      <a:srgbClr val="0000FF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EISA</a:t>
                </a:r>
              </a:p>
            </p:txBody>
          </p:sp>
          <p:sp>
            <p:nvSpPr>
              <p:cNvPr id="35870" name="Rectangle 29"/>
              <p:cNvSpPr>
                <a:spLocks noChangeArrowheads="1"/>
              </p:cNvSpPr>
              <p:nvPr/>
            </p:nvSpPr>
            <p:spPr bwMode="auto">
              <a:xfrm>
                <a:off x="96" y="2160"/>
                <a:ext cx="912" cy="547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71" name="Text Box 30"/>
              <p:cNvSpPr txBox="1">
                <a:spLocks noChangeArrowheads="1"/>
              </p:cNvSpPr>
              <p:nvPr/>
            </p:nvSpPr>
            <p:spPr bwMode="auto">
              <a:xfrm>
                <a:off x="96" y="2177"/>
                <a:ext cx="936" cy="54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标准总线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控制器</a:t>
                </a:r>
              </a:p>
            </p:txBody>
          </p:sp>
          <p:sp>
            <p:nvSpPr>
              <p:cNvPr id="35872" name="Rectangle 31"/>
              <p:cNvSpPr>
                <a:spLocks noChangeArrowheads="1"/>
              </p:cNvSpPr>
              <p:nvPr/>
            </p:nvSpPr>
            <p:spPr bwMode="auto">
              <a:xfrm>
                <a:off x="4896" y="2165"/>
                <a:ext cx="720" cy="569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folHlink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73" name="Text Box 32"/>
              <p:cNvSpPr txBox="1">
                <a:spLocks noChangeArrowheads="1"/>
              </p:cNvSpPr>
              <p:nvPr/>
            </p:nvSpPr>
            <p:spPr bwMode="auto">
              <a:xfrm>
                <a:off x="4848" y="2165"/>
                <a:ext cx="789" cy="5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SCSIⅡ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控制器</a:t>
                </a:r>
                <a:endPara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74" name="Rectangle 33"/>
              <p:cNvSpPr>
                <a:spLocks noChangeArrowheads="1"/>
              </p:cNvSpPr>
              <p:nvPr/>
            </p:nvSpPr>
            <p:spPr bwMode="auto">
              <a:xfrm>
                <a:off x="4848" y="1129"/>
                <a:ext cx="768" cy="334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1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75" name="Text Box 34"/>
              <p:cNvSpPr txBox="1">
                <a:spLocks noChangeArrowheads="1"/>
              </p:cNvSpPr>
              <p:nvPr/>
            </p:nvSpPr>
            <p:spPr bwMode="auto">
              <a:xfrm>
                <a:off x="4860" y="1141"/>
                <a:ext cx="741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存储器</a:t>
                </a:r>
              </a:p>
            </p:txBody>
          </p:sp>
          <p:grpSp>
            <p:nvGrpSpPr>
              <p:cNvPr id="35876" name="Group 35"/>
              <p:cNvGrpSpPr>
                <a:grpSpLocks/>
              </p:cNvGrpSpPr>
              <p:nvPr/>
            </p:nvGrpSpPr>
            <p:grpSpPr bwMode="auto">
              <a:xfrm>
                <a:off x="1968" y="3228"/>
                <a:ext cx="170" cy="36"/>
                <a:chOff x="2216" y="4009"/>
                <a:chExt cx="170" cy="34"/>
              </a:xfrm>
            </p:grpSpPr>
            <p:sp>
              <p:nvSpPr>
                <p:cNvPr id="35882" name="Freeform 36"/>
                <p:cNvSpPr>
                  <a:spLocks/>
                </p:cNvSpPr>
                <p:nvPr/>
              </p:nvSpPr>
              <p:spPr bwMode="auto">
                <a:xfrm>
                  <a:off x="2216" y="4009"/>
                  <a:ext cx="31" cy="34"/>
                </a:xfrm>
                <a:custGeom>
                  <a:avLst/>
                  <a:gdLst>
                    <a:gd name="T0" fmla="*/ 15 w 31"/>
                    <a:gd name="T1" fmla="*/ 0 h 34"/>
                    <a:gd name="T2" fmla="*/ 4 w 31"/>
                    <a:gd name="T3" fmla="*/ 4 h 34"/>
                    <a:gd name="T4" fmla="*/ 0 w 31"/>
                    <a:gd name="T5" fmla="*/ 15 h 34"/>
                    <a:gd name="T6" fmla="*/ 4 w 31"/>
                    <a:gd name="T7" fmla="*/ 26 h 34"/>
                    <a:gd name="T8" fmla="*/ 15 w 31"/>
                    <a:gd name="T9" fmla="*/ 34 h 34"/>
                    <a:gd name="T10" fmla="*/ 15 w 31"/>
                    <a:gd name="T11" fmla="*/ 34 h 34"/>
                    <a:gd name="T12" fmla="*/ 27 w 31"/>
                    <a:gd name="T13" fmla="*/ 26 h 34"/>
                    <a:gd name="T14" fmla="*/ 31 w 31"/>
                    <a:gd name="T15" fmla="*/ 15 h 34"/>
                    <a:gd name="T16" fmla="*/ 27 w 31"/>
                    <a:gd name="T17" fmla="*/ 4 h 34"/>
                    <a:gd name="T18" fmla="*/ 15 w 31"/>
                    <a:gd name="T19" fmla="*/ 0 h 3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1" h="34">
                      <a:moveTo>
                        <a:pt x="15" y="0"/>
                      </a:moveTo>
                      <a:lnTo>
                        <a:pt x="4" y="4"/>
                      </a:lnTo>
                      <a:lnTo>
                        <a:pt x="0" y="15"/>
                      </a:lnTo>
                      <a:lnTo>
                        <a:pt x="4" y="26"/>
                      </a:lnTo>
                      <a:lnTo>
                        <a:pt x="15" y="34"/>
                      </a:lnTo>
                      <a:lnTo>
                        <a:pt x="27" y="26"/>
                      </a:lnTo>
                      <a:lnTo>
                        <a:pt x="31" y="15"/>
                      </a:lnTo>
                      <a:lnTo>
                        <a:pt x="27" y="4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35883" name="Freeform 37"/>
                <p:cNvSpPr>
                  <a:spLocks/>
                </p:cNvSpPr>
                <p:nvPr/>
              </p:nvSpPr>
              <p:spPr bwMode="auto">
                <a:xfrm>
                  <a:off x="2281" y="4009"/>
                  <a:ext cx="35" cy="34"/>
                </a:xfrm>
                <a:custGeom>
                  <a:avLst/>
                  <a:gdLst>
                    <a:gd name="T0" fmla="*/ 20 w 35"/>
                    <a:gd name="T1" fmla="*/ 0 h 34"/>
                    <a:gd name="T2" fmla="*/ 8 w 35"/>
                    <a:gd name="T3" fmla="*/ 4 h 34"/>
                    <a:gd name="T4" fmla="*/ 0 w 35"/>
                    <a:gd name="T5" fmla="*/ 15 h 34"/>
                    <a:gd name="T6" fmla="*/ 8 w 35"/>
                    <a:gd name="T7" fmla="*/ 26 h 34"/>
                    <a:gd name="T8" fmla="*/ 20 w 35"/>
                    <a:gd name="T9" fmla="*/ 34 h 34"/>
                    <a:gd name="T10" fmla="*/ 20 w 35"/>
                    <a:gd name="T11" fmla="*/ 34 h 34"/>
                    <a:gd name="T12" fmla="*/ 31 w 35"/>
                    <a:gd name="T13" fmla="*/ 26 h 34"/>
                    <a:gd name="T14" fmla="*/ 35 w 35"/>
                    <a:gd name="T15" fmla="*/ 15 h 34"/>
                    <a:gd name="T16" fmla="*/ 31 w 35"/>
                    <a:gd name="T17" fmla="*/ 4 h 34"/>
                    <a:gd name="T18" fmla="*/ 20 w 35"/>
                    <a:gd name="T19" fmla="*/ 0 h 3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5" h="34">
                      <a:moveTo>
                        <a:pt x="20" y="0"/>
                      </a:moveTo>
                      <a:lnTo>
                        <a:pt x="8" y="4"/>
                      </a:lnTo>
                      <a:lnTo>
                        <a:pt x="0" y="15"/>
                      </a:lnTo>
                      <a:lnTo>
                        <a:pt x="8" y="26"/>
                      </a:lnTo>
                      <a:lnTo>
                        <a:pt x="20" y="34"/>
                      </a:lnTo>
                      <a:lnTo>
                        <a:pt x="31" y="26"/>
                      </a:lnTo>
                      <a:lnTo>
                        <a:pt x="35" y="15"/>
                      </a:lnTo>
                      <a:lnTo>
                        <a:pt x="31" y="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  <p:sp>
              <p:nvSpPr>
                <p:cNvPr id="35884" name="Freeform 38"/>
                <p:cNvSpPr>
                  <a:spLocks/>
                </p:cNvSpPr>
                <p:nvPr/>
              </p:nvSpPr>
              <p:spPr bwMode="auto">
                <a:xfrm>
                  <a:off x="2351" y="4009"/>
                  <a:ext cx="35" cy="34"/>
                </a:xfrm>
                <a:custGeom>
                  <a:avLst/>
                  <a:gdLst>
                    <a:gd name="T0" fmla="*/ 20 w 35"/>
                    <a:gd name="T1" fmla="*/ 0 h 34"/>
                    <a:gd name="T2" fmla="*/ 8 w 35"/>
                    <a:gd name="T3" fmla="*/ 4 h 34"/>
                    <a:gd name="T4" fmla="*/ 0 w 35"/>
                    <a:gd name="T5" fmla="*/ 15 h 34"/>
                    <a:gd name="T6" fmla="*/ 8 w 35"/>
                    <a:gd name="T7" fmla="*/ 26 h 34"/>
                    <a:gd name="T8" fmla="*/ 20 w 35"/>
                    <a:gd name="T9" fmla="*/ 34 h 34"/>
                    <a:gd name="T10" fmla="*/ 20 w 35"/>
                    <a:gd name="T11" fmla="*/ 34 h 34"/>
                    <a:gd name="T12" fmla="*/ 31 w 35"/>
                    <a:gd name="T13" fmla="*/ 26 h 34"/>
                    <a:gd name="T14" fmla="*/ 35 w 35"/>
                    <a:gd name="T15" fmla="*/ 15 h 34"/>
                    <a:gd name="T16" fmla="*/ 31 w 35"/>
                    <a:gd name="T17" fmla="*/ 4 h 34"/>
                    <a:gd name="T18" fmla="*/ 20 w 35"/>
                    <a:gd name="T19" fmla="*/ 0 h 3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0" t="0" r="r" b="b"/>
                  <a:pathLst>
                    <a:path w="35" h="34">
                      <a:moveTo>
                        <a:pt x="20" y="0"/>
                      </a:moveTo>
                      <a:lnTo>
                        <a:pt x="8" y="4"/>
                      </a:lnTo>
                      <a:lnTo>
                        <a:pt x="0" y="15"/>
                      </a:lnTo>
                      <a:lnTo>
                        <a:pt x="8" y="26"/>
                      </a:lnTo>
                      <a:lnTo>
                        <a:pt x="20" y="34"/>
                      </a:lnTo>
                      <a:lnTo>
                        <a:pt x="31" y="26"/>
                      </a:lnTo>
                      <a:lnTo>
                        <a:pt x="35" y="15"/>
                      </a:lnTo>
                      <a:lnTo>
                        <a:pt x="31" y="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chemeClr val="folHlink"/>
                </a:solidFill>
                <a:ln w="9525">
                  <a:solidFill>
                    <a:schemeClr val="folHlink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</p:grpSp>
          <p:sp>
            <p:nvSpPr>
              <p:cNvPr id="35877" name="AutoShape 39"/>
              <p:cNvSpPr>
                <a:spLocks noChangeArrowheads="1"/>
              </p:cNvSpPr>
              <p:nvPr/>
            </p:nvSpPr>
            <p:spPr bwMode="auto">
              <a:xfrm>
                <a:off x="852" y="1248"/>
                <a:ext cx="3965" cy="118"/>
              </a:xfrm>
              <a:prstGeom prst="leftRightArrow">
                <a:avLst>
                  <a:gd name="adj1" fmla="val 40000"/>
                  <a:gd name="adj2" fmla="val 83382"/>
                </a:avLst>
              </a:prstGeom>
              <a:solidFill>
                <a:srgbClr val="0E0EF2"/>
              </a:solidFill>
              <a:ln w="38100">
                <a:solidFill>
                  <a:srgbClr val="0E0EF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78" name="AutoShape 40"/>
              <p:cNvSpPr>
                <a:spLocks noChangeArrowheads="1"/>
              </p:cNvSpPr>
              <p:nvPr/>
            </p:nvSpPr>
            <p:spPr bwMode="auto">
              <a:xfrm>
                <a:off x="2775" y="1293"/>
                <a:ext cx="118" cy="408"/>
              </a:xfrm>
              <a:prstGeom prst="downArrow">
                <a:avLst>
                  <a:gd name="adj1" fmla="val 50000"/>
                  <a:gd name="adj2" fmla="val 86441"/>
                </a:avLst>
              </a:prstGeom>
              <a:solidFill>
                <a:srgbClr val="0E0EF2"/>
              </a:solidFill>
              <a:ln w="38100">
                <a:solidFill>
                  <a:srgbClr val="0E0EF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79" name="AutoShape 41"/>
              <p:cNvSpPr>
                <a:spLocks noChangeArrowheads="1"/>
              </p:cNvSpPr>
              <p:nvPr/>
            </p:nvSpPr>
            <p:spPr bwMode="auto">
              <a:xfrm>
                <a:off x="1023" y="2378"/>
                <a:ext cx="3852" cy="118"/>
              </a:xfrm>
              <a:prstGeom prst="leftRightArrow">
                <a:avLst>
                  <a:gd name="adj1" fmla="val 40000"/>
                  <a:gd name="adj2" fmla="val 81006"/>
                </a:avLst>
              </a:prstGeom>
              <a:solidFill>
                <a:srgbClr val="0E0EF2"/>
              </a:solidFill>
              <a:ln w="38100">
                <a:solidFill>
                  <a:srgbClr val="0E0EF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80" name="Rectangle 42"/>
              <p:cNvSpPr>
                <a:spLocks noChangeArrowheads="1"/>
              </p:cNvSpPr>
              <p:nvPr/>
            </p:nvSpPr>
            <p:spPr bwMode="auto">
              <a:xfrm>
                <a:off x="2798" y="2080"/>
                <a:ext cx="73" cy="317"/>
              </a:xfrm>
              <a:prstGeom prst="rect">
                <a:avLst/>
              </a:prstGeom>
              <a:solidFill>
                <a:srgbClr val="0E0EF2"/>
              </a:solidFill>
              <a:ln w="38100">
                <a:solidFill>
                  <a:srgbClr val="0E0EF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81" name="AutoShape 43"/>
              <p:cNvSpPr>
                <a:spLocks noChangeArrowheads="1"/>
              </p:cNvSpPr>
              <p:nvPr/>
            </p:nvSpPr>
            <p:spPr bwMode="auto">
              <a:xfrm>
                <a:off x="144" y="3000"/>
                <a:ext cx="1995" cy="131"/>
              </a:xfrm>
              <a:prstGeom prst="leftRightArrow">
                <a:avLst>
                  <a:gd name="adj1" fmla="val 50000"/>
                  <a:gd name="adj2" fmla="val 114077"/>
                </a:avLst>
              </a:prstGeom>
              <a:solidFill>
                <a:srgbClr val="0E0EF2"/>
              </a:solidFill>
              <a:ln w="38100">
                <a:solidFill>
                  <a:srgbClr val="0E0EF2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5848" name="Group 44"/>
            <p:cNvGrpSpPr>
              <a:grpSpLocks/>
            </p:cNvGrpSpPr>
            <p:nvPr/>
          </p:nvGrpSpPr>
          <p:grpSpPr bwMode="auto">
            <a:xfrm>
              <a:off x="1441" y="3601"/>
              <a:ext cx="874" cy="303"/>
              <a:chOff x="3162" y="3156"/>
              <a:chExt cx="874" cy="303"/>
            </a:xfrm>
          </p:grpSpPr>
          <p:sp>
            <p:nvSpPr>
              <p:cNvPr id="35850" name="Rectangle 46"/>
              <p:cNvSpPr>
                <a:spLocks noChangeArrowheads="1"/>
              </p:cNvSpPr>
              <p:nvPr/>
            </p:nvSpPr>
            <p:spPr bwMode="auto">
              <a:xfrm>
                <a:off x="3190" y="3156"/>
                <a:ext cx="846" cy="303"/>
              </a:xfrm>
              <a:prstGeom prst="rect">
                <a:avLst/>
              </a:prstGeom>
              <a:solidFill>
                <a:srgbClr val="92D050"/>
              </a:solidFill>
              <a:ln w="38100">
                <a:solidFill>
                  <a:srgbClr val="00B05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r">
                  <a:spcBef>
                    <a:spcPct val="0"/>
                  </a:spcBef>
                  <a:buClrTx/>
                  <a:buFontTx/>
                  <a:buNone/>
                </a:pPr>
                <a:endParaRPr kumimoji="0"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35849" name="Rectangle 45"/>
              <p:cNvSpPr>
                <a:spLocks noChangeArrowheads="1"/>
              </p:cNvSpPr>
              <p:nvPr/>
            </p:nvSpPr>
            <p:spPr bwMode="auto">
              <a:xfrm>
                <a:off x="3162" y="3185"/>
                <a:ext cx="732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  <a:r>
                  <a:rPr lang="en-US" altLang="zh-CN" sz="1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Modem</a:t>
                </a:r>
              </a:p>
            </p:txBody>
          </p:sp>
        </p:grpSp>
      </p:grpSp>
      <p:sp>
        <p:nvSpPr>
          <p:cNvPr id="35844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57213" indent="-214313">
              <a:spcBef>
                <a:spcPct val="20000"/>
              </a:spcBef>
              <a:buClr>
                <a:srgbClr val="008080"/>
              </a:buClr>
              <a:buChar char="—"/>
              <a:defRPr kumimoji="1" sz="1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857250" indent="-171450">
              <a:spcBef>
                <a:spcPct val="20000"/>
              </a:spcBef>
              <a:buClr>
                <a:srgbClr val="008080"/>
              </a:buClr>
              <a:buChar char="–"/>
              <a:defRPr kumimoji="1" sz="15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200150" indent="-17145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543050" indent="-17145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38B2A40-3ADC-49F3-9544-A9A6D40C422E}" type="slidenum">
              <a:rPr kumimoji="0" lang="zh-CN" altLang="en-US" sz="9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kumimoji="0" lang="zh-CN" altLang="en-US" sz="9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5845" name="文本框 2"/>
          <p:cNvSpPr txBox="1">
            <a:spLocks noChangeArrowheads="1"/>
          </p:cNvSpPr>
          <p:nvPr/>
        </p:nvSpPr>
        <p:spPr bwMode="auto">
          <a:xfrm>
            <a:off x="4260057" y="1431132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6" name="矩形 3"/>
          <p:cNvSpPr>
            <a:spLocks noChangeArrowheads="1"/>
          </p:cNvSpPr>
          <p:nvPr/>
        </p:nvSpPr>
        <p:spPr bwMode="auto">
          <a:xfrm>
            <a:off x="3730228" y="1129961"/>
            <a:ext cx="44366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2000" dirty="0">
                <a:solidFill>
                  <a:srgbClr val="3333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Peripheral Component Interconnect</a:t>
            </a:r>
            <a:endParaRPr kumimoji="0"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44912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657350" y="971550"/>
            <a:ext cx="5829300" cy="628650"/>
          </a:xfrm>
        </p:spPr>
        <p:txBody>
          <a:bodyPr/>
          <a:lstStyle/>
          <a:p>
            <a:r>
              <a:rPr lang="en-US" altLang="zh-CN" sz="2700" b="1">
                <a:ea typeface="宋体" panose="02010600030101010101" pitchFamily="2" charset="-122"/>
              </a:rPr>
              <a:t>3.5  </a:t>
            </a:r>
            <a:r>
              <a:rPr lang="zh-CN" altLang="en-US" sz="2700" b="1">
                <a:ea typeface="宋体" panose="02010600030101010101" pitchFamily="2" charset="-122"/>
              </a:rPr>
              <a:t>总线控制</a:t>
            </a:r>
          </a:p>
        </p:txBody>
      </p:sp>
      <p:sp>
        <p:nvSpPr>
          <p:cNvPr id="36879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57213" indent="-214313">
              <a:spcBef>
                <a:spcPct val="20000"/>
              </a:spcBef>
              <a:buClr>
                <a:srgbClr val="008080"/>
              </a:buClr>
              <a:buChar char="—"/>
              <a:defRPr kumimoji="1" sz="1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857250" indent="-171450">
              <a:spcBef>
                <a:spcPct val="20000"/>
              </a:spcBef>
              <a:buClr>
                <a:srgbClr val="008080"/>
              </a:buClr>
              <a:buChar char="–"/>
              <a:defRPr kumimoji="1" sz="15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200150" indent="-17145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543050" indent="-17145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32AAD03-E4C1-45D8-8558-6B8214FEA46C}" type="slidenum">
              <a:rPr kumimoji="0" lang="zh-CN" altLang="en-US" sz="9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kumimoji="0" lang="zh-CN" altLang="en-US" sz="9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1428750" y="1639492"/>
            <a:ext cx="26597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一、总线判优控制</a:t>
            </a:r>
          </a:p>
        </p:txBody>
      </p:sp>
      <p:sp>
        <p:nvSpPr>
          <p:cNvPr id="36868" name="Text Box 4"/>
          <p:cNvSpPr txBox="1">
            <a:spLocks noChangeArrowheads="1"/>
          </p:cNvSpPr>
          <p:nvPr/>
        </p:nvSpPr>
        <p:spPr bwMode="auto">
          <a:xfrm>
            <a:off x="1810942" y="4708922"/>
            <a:ext cx="2755106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zh-CN" altLang="en-US" sz="2100" b="1">
                <a:latin typeface="Times New Roman" panose="02020603050405020304" pitchFamily="18" charset="0"/>
                <a:ea typeface="宋体" panose="02010600030101010101" pitchFamily="2" charset="-122"/>
              </a:rPr>
              <a:t> 总线判优控制</a:t>
            </a: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4094560" y="5143500"/>
            <a:ext cx="8819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宋体" panose="02010600030101010101" pitchFamily="2" charset="-122"/>
              </a:rPr>
              <a:t>分布式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4094560" y="4286250"/>
            <a:ext cx="88197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宋体" panose="02010600030101010101" pitchFamily="2" charset="-122"/>
              </a:rPr>
              <a:t>集中式</a:t>
            </a:r>
          </a:p>
        </p:txBody>
      </p:sp>
      <p:sp>
        <p:nvSpPr>
          <p:cNvPr id="36871" name="AutoShape 7"/>
          <p:cNvSpPr>
            <a:spLocks/>
          </p:cNvSpPr>
          <p:nvPr/>
        </p:nvSpPr>
        <p:spPr bwMode="auto">
          <a:xfrm>
            <a:off x="3943350" y="4436269"/>
            <a:ext cx="171450" cy="857250"/>
          </a:xfrm>
          <a:prstGeom prst="leftBrace">
            <a:avLst>
              <a:gd name="adj1" fmla="val 41667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endParaRPr kumimoji="0"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6872" name="Group 8"/>
          <p:cNvGrpSpPr>
            <a:grpSpLocks/>
          </p:cNvGrpSpPr>
          <p:nvPr/>
        </p:nvGrpSpPr>
        <p:grpSpPr bwMode="auto">
          <a:xfrm>
            <a:off x="1810942" y="2792016"/>
            <a:ext cx="5484019" cy="415528"/>
            <a:chOff x="384" y="1577"/>
            <a:chExt cx="4606" cy="349"/>
          </a:xfrm>
        </p:grpSpPr>
        <p:sp>
          <p:nvSpPr>
            <p:cNvPr id="36882" name="Text Box 9"/>
            <p:cNvSpPr txBox="1">
              <a:spLocks noChangeArrowheads="1"/>
            </p:cNvSpPr>
            <p:nvPr/>
          </p:nvSpPr>
          <p:spPr bwMode="auto">
            <a:xfrm>
              <a:off x="384" y="1577"/>
              <a:ext cx="2112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</a:pPr>
              <a:r>
                <a:rPr lang="zh-CN" altLang="en-US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 主设备</a:t>
              </a:r>
              <a:r>
                <a:rPr lang="en-US" altLang="zh-CN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zh-CN" altLang="en-US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模块</a:t>
              </a:r>
              <a:r>
                <a:rPr lang="en-US" altLang="zh-CN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36883" name="Text Box 10"/>
            <p:cNvSpPr txBox="1">
              <a:spLocks noChangeArrowheads="1"/>
            </p:cNvSpPr>
            <p:nvPr/>
          </p:nvSpPr>
          <p:spPr bwMode="auto">
            <a:xfrm>
              <a:off x="2158" y="1577"/>
              <a:ext cx="2832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对总线有 </a:t>
              </a:r>
              <a:r>
                <a:rPr lang="zh-CN" altLang="en-US" sz="2100" b="1">
                  <a:solidFill>
                    <a:srgbClr val="0E0EF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控制权</a:t>
              </a:r>
            </a:p>
          </p:txBody>
        </p:sp>
      </p:grpSp>
      <p:grpSp>
        <p:nvGrpSpPr>
          <p:cNvPr id="36873" name="Group 11"/>
          <p:cNvGrpSpPr>
            <a:grpSpLocks/>
          </p:cNvGrpSpPr>
          <p:nvPr/>
        </p:nvGrpSpPr>
        <p:grpSpPr bwMode="auto">
          <a:xfrm>
            <a:off x="1810941" y="3370667"/>
            <a:ext cx="5886451" cy="435770"/>
            <a:chOff x="384" y="2063"/>
            <a:chExt cx="4944" cy="366"/>
          </a:xfrm>
        </p:grpSpPr>
        <p:sp>
          <p:nvSpPr>
            <p:cNvPr id="36880" name="Text Box 12"/>
            <p:cNvSpPr txBox="1">
              <a:spLocks noChangeArrowheads="1"/>
            </p:cNvSpPr>
            <p:nvPr/>
          </p:nvSpPr>
          <p:spPr bwMode="auto">
            <a:xfrm>
              <a:off x="384" y="2063"/>
              <a:ext cx="158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</a:pPr>
              <a:r>
                <a:rPr lang="zh-CN" altLang="en-US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 从设备</a:t>
              </a:r>
              <a:r>
                <a:rPr lang="en-US" altLang="zh-CN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(</a:t>
              </a:r>
              <a:r>
                <a:rPr lang="zh-CN" altLang="en-US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模块</a:t>
              </a:r>
              <a:r>
                <a:rPr lang="en-US" altLang="zh-CN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</a:p>
          </p:txBody>
        </p:sp>
        <p:sp>
          <p:nvSpPr>
            <p:cNvPr id="36881" name="Text Box 13"/>
            <p:cNvSpPr txBox="1">
              <a:spLocks noChangeArrowheads="1"/>
            </p:cNvSpPr>
            <p:nvPr/>
          </p:nvSpPr>
          <p:spPr bwMode="auto">
            <a:xfrm>
              <a:off x="2158" y="2080"/>
              <a:ext cx="317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100" b="1">
                  <a:solidFill>
                    <a:srgbClr val="0E0EF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响应</a:t>
              </a:r>
              <a:r>
                <a:rPr lang="zh-CN" altLang="en-US" sz="2100" b="1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从主设备发来的总线命令</a:t>
              </a:r>
            </a:p>
          </p:txBody>
        </p:sp>
      </p:grpSp>
      <p:sp>
        <p:nvSpPr>
          <p:cNvPr id="36874" name="Text Box 14"/>
          <p:cNvSpPr txBox="1">
            <a:spLocks noChangeArrowheads="1"/>
          </p:cNvSpPr>
          <p:nvPr/>
        </p:nvSpPr>
        <p:spPr bwMode="auto">
          <a:xfrm>
            <a:off x="1810941" y="2171700"/>
            <a:ext cx="3429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1.  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</a:rPr>
              <a:t>基本概念</a:t>
            </a:r>
            <a:endParaRPr lang="zh-CN" altLang="en-US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875" name="Text Box 15"/>
          <p:cNvSpPr txBox="1">
            <a:spLocks noChangeArrowheads="1"/>
          </p:cNvSpPr>
          <p:nvPr/>
        </p:nvSpPr>
        <p:spPr bwMode="auto">
          <a:xfrm>
            <a:off x="5351860" y="3886200"/>
            <a:ext cx="11144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宋体" panose="02010600030101010101" pitchFamily="2" charset="-122"/>
              </a:rPr>
              <a:t>链式查询</a:t>
            </a:r>
          </a:p>
        </p:txBody>
      </p:sp>
      <p:sp>
        <p:nvSpPr>
          <p:cNvPr id="36876" name="Text Box 16"/>
          <p:cNvSpPr txBox="1">
            <a:spLocks noChangeArrowheads="1"/>
          </p:cNvSpPr>
          <p:nvPr/>
        </p:nvSpPr>
        <p:spPr bwMode="auto">
          <a:xfrm>
            <a:off x="5351860" y="4331494"/>
            <a:ext cx="18117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宋体" panose="02010600030101010101" pitchFamily="2" charset="-122"/>
              </a:rPr>
              <a:t>计数器定时查询</a:t>
            </a:r>
          </a:p>
        </p:txBody>
      </p:sp>
      <p:sp>
        <p:nvSpPr>
          <p:cNvPr id="36877" name="Text Box 17"/>
          <p:cNvSpPr txBox="1">
            <a:spLocks noChangeArrowheads="1"/>
          </p:cNvSpPr>
          <p:nvPr/>
        </p:nvSpPr>
        <p:spPr bwMode="auto">
          <a:xfrm>
            <a:off x="5351860" y="4777979"/>
            <a:ext cx="15792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宋体" panose="02010600030101010101" pitchFamily="2" charset="-122"/>
              </a:rPr>
              <a:t>独立请求方式</a:t>
            </a:r>
          </a:p>
        </p:txBody>
      </p:sp>
      <p:sp>
        <p:nvSpPr>
          <p:cNvPr id="36878" name="AutoShape 18"/>
          <p:cNvSpPr>
            <a:spLocks/>
          </p:cNvSpPr>
          <p:nvPr/>
        </p:nvSpPr>
        <p:spPr bwMode="auto">
          <a:xfrm>
            <a:off x="5180410" y="4013597"/>
            <a:ext cx="171450" cy="971550"/>
          </a:xfrm>
          <a:prstGeom prst="leftBrace">
            <a:avLst>
              <a:gd name="adj1" fmla="val 47222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endParaRPr kumimoji="0"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606424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214688" y="1616869"/>
            <a:ext cx="25042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）链式查询方式</a:t>
            </a:r>
          </a:p>
        </p:txBody>
      </p:sp>
      <p:grpSp>
        <p:nvGrpSpPr>
          <p:cNvPr id="38915" name="Group 3"/>
          <p:cNvGrpSpPr>
            <a:grpSpLocks/>
          </p:cNvGrpSpPr>
          <p:nvPr/>
        </p:nvGrpSpPr>
        <p:grpSpPr bwMode="auto">
          <a:xfrm>
            <a:off x="1385888" y="1824038"/>
            <a:ext cx="6565106" cy="3319463"/>
            <a:chOff x="288" y="1152"/>
            <a:chExt cx="5514" cy="2788"/>
          </a:xfrm>
        </p:grpSpPr>
        <p:sp>
          <p:nvSpPr>
            <p:cNvPr id="38919" name="Rectangle 4"/>
            <p:cNvSpPr>
              <a:spLocks noChangeArrowheads="1"/>
            </p:cNvSpPr>
            <p:nvPr/>
          </p:nvSpPr>
          <p:spPr bwMode="auto">
            <a:xfrm>
              <a:off x="288" y="1152"/>
              <a:ext cx="624" cy="2784"/>
            </a:xfrm>
            <a:prstGeom prst="rect">
              <a:avLst/>
            </a:prstGeom>
            <a:solidFill>
              <a:srgbClr val="CCC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总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线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控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制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部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件</a:t>
              </a:r>
            </a:p>
          </p:txBody>
        </p:sp>
        <p:sp>
          <p:nvSpPr>
            <p:cNvPr id="38920" name="Line 5"/>
            <p:cNvSpPr>
              <a:spLocks noChangeShapeType="1"/>
            </p:cNvSpPr>
            <p:nvPr/>
          </p:nvSpPr>
          <p:spPr bwMode="auto">
            <a:xfrm>
              <a:off x="912" y="1440"/>
              <a:ext cx="4032" cy="0"/>
            </a:xfrm>
            <a:prstGeom prst="line">
              <a:avLst/>
            </a:prstGeom>
            <a:noFill/>
            <a:ln w="762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38921" name="Line 6"/>
            <p:cNvSpPr>
              <a:spLocks noChangeShapeType="1"/>
            </p:cNvSpPr>
            <p:nvPr/>
          </p:nvSpPr>
          <p:spPr bwMode="auto">
            <a:xfrm>
              <a:off x="912" y="1776"/>
              <a:ext cx="4032" cy="0"/>
            </a:xfrm>
            <a:prstGeom prst="line">
              <a:avLst/>
            </a:prstGeom>
            <a:noFill/>
            <a:ln w="762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38922" name="Line 7"/>
            <p:cNvSpPr>
              <a:spLocks noChangeShapeType="1"/>
            </p:cNvSpPr>
            <p:nvPr/>
          </p:nvSpPr>
          <p:spPr bwMode="auto">
            <a:xfrm>
              <a:off x="912" y="2112"/>
              <a:ext cx="40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38923" name="Line 8"/>
            <p:cNvSpPr>
              <a:spLocks noChangeShapeType="1"/>
            </p:cNvSpPr>
            <p:nvPr/>
          </p:nvSpPr>
          <p:spPr bwMode="auto">
            <a:xfrm>
              <a:off x="912" y="2448"/>
              <a:ext cx="40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38924" name="Rectangle 9"/>
            <p:cNvSpPr>
              <a:spLocks noChangeArrowheads="1"/>
            </p:cNvSpPr>
            <p:nvPr/>
          </p:nvSpPr>
          <p:spPr bwMode="auto">
            <a:xfrm>
              <a:off x="1440" y="2832"/>
              <a:ext cx="1056" cy="52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38925" name="Text Box 10"/>
            <p:cNvSpPr txBox="1">
              <a:spLocks noChangeArrowheads="1"/>
            </p:cNvSpPr>
            <p:nvPr/>
          </p:nvSpPr>
          <p:spPr bwMode="auto">
            <a:xfrm>
              <a:off x="3708" y="2880"/>
              <a:ext cx="41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38926" name="Line 11"/>
            <p:cNvSpPr>
              <a:spLocks noChangeShapeType="1"/>
            </p:cNvSpPr>
            <p:nvPr/>
          </p:nvSpPr>
          <p:spPr bwMode="auto">
            <a:xfrm flipV="1">
              <a:off x="1584" y="244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38927" name="Line 12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38928" name="Line 13"/>
            <p:cNvSpPr>
              <a:spLocks noChangeShapeType="1"/>
            </p:cNvSpPr>
            <p:nvPr/>
          </p:nvSpPr>
          <p:spPr bwMode="auto">
            <a:xfrm>
              <a:off x="2064" y="1776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38929" name="Line 15"/>
            <p:cNvSpPr>
              <a:spLocks noChangeShapeType="1"/>
            </p:cNvSpPr>
            <p:nvPr/>
          </p:nvSpPr>
          <p:spPr bwMode="auto">
            <a:xfrm flipV="1">
              <a:off x="2736" y="244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38930" name="Line 16"/>
            <p:cNvSpPr>
              <a:spLocks noChangeShapeType="1"/>
            </p:cNvSpPr>
            <p:nvPr/>
          </p:nvSpPr>
          <p:spPr bwMode="auto">
            <a:xfrm flipV="1">
              <a:off x="2976" y="211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38931" name="Line 17"/>
            <p:cNvSpPr>
              <a:spLocks noChangeShapeType="1"/>
            </p:cNvSpPr>
            <p:nvPr/>
          </p:nvSpPr>
          <p:spPr bwMode="auto">
            <a:xfrm>
              <a:off x="3216" y="1776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38932" name="Line 19"/>
            <p:cNvSpPr>
              <a:spLocks noChangeShapeType="1"/>
            </p:cNvSpPr>
            <p:nvPr/>
          </p:nvSpPr>
          <p:spPr bwMode="auto">
            <a:xfrm flipV="1">
              <a:off x="4128" y="244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38933" name="Line 20"/>
            <p:cNvSpPr>
              <a:spLocks noChangeShapeType="1"/>
            </p:cNvSpPr>
            <p:nvPr/>
          </p:nvSpPr>
          <p:spPr bwMode="auto">
            <a:xfrm flipV="1">
              <a:off x="4368" y="211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38934" name="Line 21"/>
            <p:cNvSpPr>
              <a:spLocks noChangeShapeType="1"/>
            </p:cNvSpPr>
            <p:nvPr/>
          </p:nvSpPr>
          <p:spPr bwMode="auto">
            <a:xfrm>
              <a:off x="4608" y="1776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38935" name="Text Box 23"/>
            <p:cNvSpPr txBox="1">
              <a:spLocks noChangeArrowheads="1"/>
            </p:cNvSpPr>
            <p:nvPr/>
          </p:nvSpPr>
          <p:spPr bwMode="auto">
            <a:xfrm>
              <a:off x="1146" y="1817"/>
              <a:ext cx="392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BS</a:t>
              </a:r>
            </a:p>
          </p:txBody>
        </p:sp>
        <p:sp>
          <p:nvSpPr>
            <p:cNvPr id="38936" name="Text Box 24"/>
            <p:cNvSpPr txBox="1">
              <a:spLocks noChangeArrowheads="1"/>
            </p:cNvSpPr>
            <p:nvPr/>
          </p:nvSpPr>
          <p:spPr bwMode="auto">
            <a:xfrm>
              <a:off x="1157" y="2153"/>
              <a:ext cx="424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BR</a:t>
              </a:r>
            </a:p>
          </p:txBody>
        </p:sp>
        <p:sp>
          <p:nvSpPr>
            <p:cNvPr id="38937" name="Freeform 25"/>
            <p:cNvSpPr>
              <a:spLocks/>
            </p:cNvSpPr>
            <p:nvPr/>
          </p:nvSpPr>
          <p:spPr bwMode="auto">
            <a:xfrm>
              <a:off x="912" y="3360"/>
              <a:ext cx="720" cy="432"/>
            </a:xfrm>
            <a:custGeom>
              <a:avLst/>
              <a:gdLst>
                <a:gd name="T0" fmla="*/ 0 w 720"/>
                <a:gd name="T1" fmla="*/ 321266671 h 240"/>
                <a:gd name="T2" fmla="*/ 720 w 720"/>
                <a:gd name="T3" fmla="*/ 321266671 h 240"/>
                <a:gd name="T4" fmla="*/ 720 w 720"/>
                <a:gd name="T5" fmla="*/ 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0" h="240">
                  <a:moveTo>
                    <a:pt x="0" y="240"/>
                  </a:moveTo>
                  <a:lnTo>
                    <a:pt x="720" y="240"/>
                  </a:lnTo>
                  <a:lnTo>
                    <a:pt x="720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38938" name="Rectangle 26"/>
            <p:cNvSpPr>
              <a:spLocks noChangeArrowheads="1"/>
            </p:cNvSpPr>
            <p:nvPr/>
          </p:nvSpPr>
          <p:spPr bwMode="auto">
            <a:xfrm>
              <a:off x="2640" y="2832"/>
              <a:ext cx="1056" cy="52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8939" name="Rectangle 27"/>
            <p:cNvSpPr>
              <a:spLocks noChangeArrowheads="1"/>
            </p:cNvSpPr>
            <p:nvPr/>
          </p:nvSpPr>
          <p:spPr bwMode="auto">
            <a:xfrm>
              <a:off x="4032" y="2832"/>
              <a:ext cx="1056" cy="52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  <a:r>
                <a:rPr lang="en-US" altLang="zh-CN" sz="1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38940" name="Freeform 28"/>
            <p:cNvSpPr>
              <a:spLocks/>
            </p:cNvSpPr>
            <p:nvPr/>
          </p:nvSpPr>
          <p:spPr bwMode="auto">
            <a:xfrm>
              <a:off x="1632" y="3216"/>
              <a:ext cx="672" cy="144"/>
            </a:xfrm>
            <a:custGeom>
              <a:avLst/>
              <a:gdLst>
                <a:gd name="T0" fmla="*/ 0 w 528"/>
                <a:gd name="T1" fmla="*/ 144 h 144"/>
                <a:gd name="T2" fmla="*/ 15675 w 528"/>
                <a:gd name="T3" fmla="*/ 48 h 144"/>
                <a:gd name="T4" fmla="*/ 93999 w 528"/>
                <a:gd name="T5" fmla="*/ 0 h 144"/>
                <a:gd name="T6" fmla="*/ 156743 w 528"/>
                <a:gd name="T7" fmla="*/ 48 h 144"/>
                <a:gd name="T8" fmla="*/ 172303 w 528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8" h="144">
                  <a:moveTo>
                    <a:pt x="0" y="144"/>
                  </a:moveTo>
                  <a:cubicBezTo>
                    <a:pt x="0" y="108"/>
                    <a:pt x="0" y="72"/>
                    <a:pt x="48" y="48"/>
                  </a:cubicBezTo>
                  <a:cubicBezTo>
                    <a:pt x="96" y="24"/>
                    <a:pt x="216" y="0"/>
                    <a:pt x="288" y="0"/>
                  </a:cubicBezTo>
                  <a:cubicBezTo>
                    <a:pt x="360" y="0"/>
                    <a:pt x="440" y="24"/>
                    <a:pt x="480" y="48"/>
                  </a:cubicBezTo>
                  <a:cubicBezTo>
                    <a:pt x="520" y="72"/>
                    <a:pt x="520" y="128"/>
                    <a:pt x="528" y="14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38941" name="Freeform 29"/>
            <p:cNvSpPr>
              <a:spLocks/>
            </p:cNvSpPr>
            <p:nvPr/>
          </p:nvSpPr>
          <p:spPr bwMode="auto">
            <a:xfrm>
              <a:off x="2304" y="3360"/>
              <a:ext cx="528" cy="432"/>
            </a:xfrm>
            <a:custGeom>
              <a:avLst/>
              <a:gdLst>
                <a:gd name="T0" fmla="*/ 0 w 720"/>
                <a:gd name="T1" fmla="*/ 321266671 h 240"/>
                <a:gd name="T2" fmla="*/ 1 w 720"/>
                <a:gd name="T3" fmla="*/ 321266671 h 240"/>
                <a:gd name="T4" fmla="*/ 1 w 720"/>
                <a:gd name="T5" fmla="*/ 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0" h="240">
                  <a:moveTo>
                    <a:pt x="0" y="240"/>
                  </a:moveTo>
                  <a:lnTo>
                    <a:pt x="720" y="240"/>
                  </a:lnTo>
                  <a:lnTo>
                    <a:pt x="720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38942" name="Line 30"/>
            <p:cNvSpPr>
              <a:spLocks noChangeShapeType="1"/>
            </p:cNvSpPr>
            <p:nvPr/>
          </p:nvSpPr>
          <p:spPr bwMode="auto">
            <a:xfrm>
              <a:off x="2304" y="3360"/>
              <a:ext cx="0" cy="43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38943" name="Freeform 31"/>
            <p:cNvSpPr>
              <a:spLocks/>
            </p:cNvSpPr>
            <p:nvPr/>
          </p:nvSpPr>
          <p:spPr bwMode="auto">
            <a:xfrm>
              <a:off x="2832" y="3216"/>
              <a:ext cx="672" cy="144"/>
            </a:xfrm>
            <a:custGeom>
              <a:avLst/>
              <a:gdLst>
                <a:gd name="T0" fmla="*/ 0 w 528"/>
                <a:gd name="T1" fmla="*/ 144 h 144"/>
                <a:gd name="T2" fmla="*/ 15675 w 528"/>
                <a:gd name="T3" fmla="*/ 48 h 144"/>
                <a:gd name="T4" fmla="*/ 93999 w 528"/>
                <a:gd name="T5" fmla="*/ 0 h 144"/>
                <a:gd name="T6" fmla="*/ 156743 w 528"/>
                <a:gd name="T7" fmla="*/ 48 h 144"/>
                <a:gd name="T8" fmla="*/ 172303 w 528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8" h="144">
                  <a:moveTo>
                    <a:pt x="0" y="144"/>
                  </a:moveTo>
                  <a:cubicBezTo>
                    <a:pt x="0" y="108"/>
                    <a:pt x="0" y="72"/>
                    <a:pt x="48" y="48"/>
                  </a:cubicBezTo>
                  <a:cubicBezTo>
                    <a:pt x="96" y="24"/>
                    <a:pt x="216" y="0"/>
                    <a:pt x="288" y="0"/>
                  </a:cubicBezTo>
                  <a:cubicBezTo>
                    <a:pt x="360" y="0"/>
                    <a:pt x="440" y="24"/>
                    <a:pt x="480" y="48"/>
                  </a:cubicBezTo>
                  <a:cubicBezTo>
                    <a:pt x="520" y="72"/>
                    <a:pt x="520" y="128"/>
                    <a:pt x="528" y="14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38944" name="Freeform 32"/>
            <p:cNvSpPr>
              <a:spLocks/>
            </p:cNvSpPr>
            <p:nvPr/>
          </p:nvSpPr>
          <p:spPr bwMode="auto">
            <a:xfrm>
              <a:off x="4224" y="3216"/>
              <a:ext cx="672" cy="144"/>
            </a:xfrm>
            <a:custGeom>
              <a:avLst/>
              <a:gdLst>
                <a:gd name="T0" fmla="*/ 0 w 528"/>
                <a:gd name="T1" fmla="*/ 144 h 144"/>
                <a:gd name="T2" fmla="*/ 15675 w 528"/>
                <a:gd name="T3" fmla="*/ 48 h 144"/>
                <a:gd name="T4" fmla="*/ 93999 w 528"/>
                <a:gd name="T5" fmla="*/ 0 h 144"/>
                <a:gd name="T6" fmla="*/ 156743 w 528"/>
                <a:gd name="T7" fmla="*/ 48 h 144"/>
                <a:gd name="T8" fmla="*/ 172303 w 528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8" h="144">
                  <a:moveTo>
                    <a:pt x="0" y="144"/>
                  </a:moveTo>
                  <a:cubicBezTo>
                    <a:pt x="0" y="108"/>
                    <a:pt x="0" y="72"/>
                    <a:pt x="48" y="48"/>
                  </a:cubicBezTo>
                  <a:cubicBezTo>
                    <a:pt x="96" y="24"/>
                    <a:pt x="216" y="0"/>
                    <a:pt x="288" y="0"/>
                  </a:cubicBezTo>
                  <a:cubicBezTo>
                    <a:pt x="360" y="0"/>
                    <a:pt x="440" y="24"/>
                    <a:pt x="480" y="48"/>
                  </a:cubicBezTo>
                  <a:cubicBezTo>
                    <a:pt x="520" y="72"/>
                    <a:pt x="520" y="128"/>
                    <a:pt x="528" y="14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38945" name="Line 33"/>
            <p:cNvSpPr>
              <a:spLocks noChangeShapeType="1"/>
            </p:cNvSpPr>
            <p:nvPr/>
          </p:nvSpPr>
          <p:spPr bwMode="auto">
            <a:xfrm>
              <a:off x="3504" y="336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38946" name="Line 34"/>
            <p:cNvSpPr>
              <a:spLocks noChangeShapeType="1"/>
            </p:cNvSpPr>
            <p:nvPr/>
          </p:nvSpPr>
          <p:spPr bwMode="auto">
            <a:xfrm>
              <a:off x="4896" y="336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38947" name="Line 35"/>
            <p:cNvSpPr>
              <a:spLocks noChangeShapeType="1"/>
            </p:cNvSpPr>
            <p:nvPr/>
          </p:nvSpPr>
          <p:spPr bwMode="auto">
            <a:xfrm>
              <a:off x="4896" y="3792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38948" name="Text Box 36"/>
            <p:cNvSpPr txBox="1">
              <a:spLocks noChangeArrowheads="1"/>
            </p:cNvSpPr>
            <p:nvPr/>
          </p:nvSpPr>
          <p:spPr bwMode="auto">
            <a:xfrm>
              <a:off x="5388" y="3552"/>
              <a:ext cx="41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38949" name="Text Box 37"/>
            <p:cNvSpPr txBox="1">
              <a:spLocks noChangeArrowheads="1"/>
            </p:cNvSpPr>
            <p:nvPr/>
          </p:nvSpPr>
          <p:spPr bwMode="auto">
            <a:xfrm>
              <a:off x="1056" y="3545"/>
              <a:ext cx="435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BG</a:t>
              </a:r>
            </a:p>
          </p:txBody>
        </p:sp>
        <p:sp>
          <p:nvSpPr>
            <p:cNvPr id="38950" name="Line 38"/>
            <p:cNvSpPr>
              <a:spLocks noChangeShapeType="1"/>
            </p:cNvSpPr>
            <p:nvPr/>
          </p:nvSpPr>
          <p:spPr bwMode="auto">
            <a:xfrm>
              <a:off x="3504" y="3792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38951" name="Line 39"/>
            <p:cNvSpPr>
              <a:spLocks noChangeShapeType="1"/>
            </p:cNvSpPr>
            <p:nvPr/>
          </p:nvSpPr>
          <p:spPr bwMode="auto">
            <a:xfrm flipV="1">
              <a:off x="4224" y="336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grpSp>
          <p:nvGrpSpPr>
            <p:cNvPr id="38952" name="Group 40"/>
            <p:cNvGrpSpPr>
              <a:grpSpLocks/>
            </p:cNvGrpSpPr>
            <p:nvPr/>
          </p:nvGrpSpPr>
          <p:grpSpPr bwMode="auto">
            <a:xfrm>
              <a:off x="4944" y="1272"/>
              <a:ext cx="741" cy="646"/>
              <a:chOff x="4944" y="1272"/>
              <a:chExt cx="741" cy="646"/>
            </a:xfrm>
          </p:grpSpPr>
          <p:sp>
            <p:nvSpPr>
              <p:cNvPr id="38953" name="Text Box 41"/>
              <p:cNvSpPr txBox="1">
                <a:spLocks noChangeArrowheads="1"/>
              </p:cNvSpPr>
              <p:nvPr/>
            </p:nvSpPr>
            <p:spPr bwMode="auto">
              <a:xfrm>
                <a:off x="4944" y="1272"/>
                <a:ext cx="741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1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数据线</a:t>
                </a:r>
              </a:p>
            </p:txBody>
          </p:sp>
          <p:sp>
            <p:nvSpPr>
              <p:cNvPr id="38954" name="Text Box 42"/>
              <p:cNvSpPr txBox="1">
                <a:spLocks noChangeArrowheads="1"/>
              </p:cNvSpPr>
              <p:nvPr/>
            </p:nvSpPr>
            <p:spPr bwMode="auto">
              <a:xfrm>
                <a:off x="4944" y="1608"/>
                <a:ext cx="741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1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地址线</a:t>
                </a:r>
              </a:p>
            </p:txBody>
          </p:sp>
        </p:grpSp>
      </p:grpSp>
      <p:cxnSp>
        <p:nvCxnSpPr>
          <p:cNvPr id="38916" name="直接箭头连接符 44"/>
          <p:cNvCxnSpPr>
            <a:cxnSpLocks noChangeShapeType="1"/>
          </p:cNvCxnSpPr>
          <p:nvPr/>
        </p:nvCxnSpPr>
        <p:spPr bwMode="auto">
          <a:xfrm flipH="1">
            <a:off x="6815138" y="2166939"/>
            <a:ext cx="0" cy="1641872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17" name="直接箭头连接符 45"/>
          <p:cNvCxnSpPr>
            <a:cxnSpLocks noChangeShapeType="1"/>
          </p:cNvCxnSpPr>
          <p:nvPr/>
        </p:nvCxnSpPr>
        <p:spPr bwMode="auto">
          <a:xfrm flipH="1">
            <a:off x="5173266" y="2183608"/>
            <a:ext cx="0" cy="1640681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18" name="直接箭头连接符 46"/>
          <p:cNvCxnSpPr>
            <a:cxnSpLocks noChangeShapeType="1"/>
          </p:cNvCxnSpPr>
          <p:nvPr/>
        </p:nvCxnSpPr>
        <p:spPr bwMode="auto">
          <a:xfrm flipH="1">
            <a:off x="3800475" y="2177655"/>
            <a:ext cx="0" cy="1640681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85310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ChangeArrowheads="1"/>
          </p:cNvSpPr>
          <p:nvPr/>
        </p:nvSpPr>
        <p:spPr bwMode="auto">
          <a:xfrm>
            <a:off x="1960960" y="1703785"/>
            <a:ext cx="2914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2400" b="1" dirty="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链式排队电路回顾 是不是很相似？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414588" y="2850356"/>
            <a:ext cx="457200" cy="1647825"/>
            <a:chOff x="1248" y="2112"/>
            <a:chExt cx="384" cy="1384"/>
          </a:xfrm>
        </p:grpSpPr>
        <p:grpSp>
          <p:nvGrpSpPr>
            <p:cNvPr id="39992" name="Group 7"/>
            <p:cNvGrpSpPr>
              <a:grpSpLocks/>
            </p:cNvGrpSpPr>
            <p:nvPr/>
          </p:nvGrpSpPr>
          <p:grpSpPr bwMode="auto">
            <a:xfrm>
              <a:off x="1248" y="2112"/>
              <a:ext cx="384" cy="1384"/>
              <a:chOff x="1248" y="2112"/>
              <a:chExt cx="384" cy="1384"/>
            </a:xfrm>
          </p:grpSpPr>
          <p:sp>
            <p:nvSpPr>
              <p:cNvPr id="39994" name="Text Box 8"/>
              <p:cNvSpPr txBox="1">
                <a:spLocks noChangeArrowheads="1"/>
              </p:cNvSpPr>
              <p:nvPr/>
            </p:nvSpPr>
            <p:spPr bwMode="auto">
              <a:xfrm>
                <a:off x="1305" y="2321"/>
                <a:ext cx="276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zh-CN" altLang="en-US" sz="1500">
                    <a:latin typeface="Times New Roman" panose="02020603050405020304" pitchFamily="18" charset="0"/>
                    <a:ea typeface="宋体" panose="02010600030101010101" pitchFamily="2" charset="-122"/>
                  </a:rPr>
                  <a:t> 1</a:t>
                </a:r>
              </a:p>
            </p:txBody>
          </p:sp>
          <p:grpSp>
            <p:nvGrpSpPr>
              <p:cNvPr id="39995" name="Group 9"/>
              <p:cNvGrpSpPr>
                <a:grpSpLocks/>
              </p:cNvGrpSpPr>
              <p:nvPr/>
            </p:nvGrpSpPr>
            <p:grpSpPr bwMode="auto">
              <a:xfrm>
                <a:off x="1248" y="2112"/>
                <a:ext cx="384" cy="1384"/>
                <a:chOff x="1248" y="2112"/>
                <a:chExt cx="384" cy="1384"/>
              </a:xfrm>
            </p:grpSpPr>
            <p:sp>
              <p:nvSpPr>
                <p:cNvPr id="39996" name="Rectangle 10"/>
                <p:cNvSpPr>
                  <a:spLocks noChangeArrowheads="1"/>
                </p:cNvSpPr>
                <p:nvPr/>
              </p:nvSpPr>
              <p:spPr bwMode="auto">
                <a:xfrm>
                  <a:off x="1248" y="2365"/>
                  <a:ext cx="384" cy="17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8080"/>
                    </a:buClr>
                    <a:buChar char="•"/>
                    <a:defRPr kumimoji="1" sz="28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8080"/>
                    </a:buClr>
                    <a:buChar char="—"/>
                    <a:defRPr kumimoji="1"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8080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8080"/>
                    </a:buClr>
                    <a:buChar char="+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8080"/>
                    </a:buClr>
                    <a:buChar char="o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8080"/>
                    </a:buClr>
                    <a:buChar char="o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8080"/>
                    </a:buClr>
                    <a:buChar char="o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8080"/>
                    </a:buClr>
                    <a:buChar char="o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8080"/>
                    </a:buClr>
                    <a:buChar char="o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endParaRPr kumimoji="0" lang="zh-CN" altLang="en-US" sz="60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997" name="Oval 11"/>
                <p:cNvSpPr>
                  <a:spLocks noChangeArrowheads="1"/>
                </p:cNvSpPr>
                <p:nvPr/>
              </p:nvSpPr>
              <p:spPr bwMode="auto">
                <a:xfrm>
                  <a:off x="1415" y="2323"/>
                  <a:ext cx="48" cy="35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8080"/>
                    </a:buClr>
                    <a:buChar char="•"/>
                    <a:defRPr kumimoji="1" sz="28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8080"/>
                    </a:buClr>
                    <a:buChar char="—"/>
                    <a:defRPr kumimoji="1"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8080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8080"/>
                    </a:buClr>
                    <a:buChar char="+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8080"/>
                    </a:buClr>
                    <a:buChar char="o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8080"/>
                    </a:buClr>
                    <a:buChar char="o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8080"/>
                    </a:buClr>
                    <a:buChar char="o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8080"/>
                    </a:buClr>
                    <a:buChar char="o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8080"/>
                    </a:buClr>
                    <a:buChar char="o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endParaRPr kumimoji="0" lang="zh-CN" altLang="en-US" sz="60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39998" name="Freeform 12"/>
                <p:cNvSpPr>
                  <a:spLocks/>
                </p:cNvSpPr>
                <p:nvPr/>
              </p:nvSpPr>
              <p:spPr bwMode="auto">
                <a:xfrm>
                  <a:off x="1442" y="2540"/>
                  <a:ext cx="1" cy="256"/>
                </a:xfrm>
                <a:custGeom>
                  <a:avLst/>
                  <a:gdLst>
                    <a:gd name="T0" fmla="*/ 0 w 1"/>
                    <a:gd name="T1" fmla="*/ 0 h 345"/>
                    <a:gd name="T2" fmla="*/ 0 w 1"/>
                    <a:gd name="T3" fmla="*/ 24 h 345"/>
                    <a:gd name="T4" fmla="*/ 0 60000 65536"/>
                    <a:gd name="T5" fmla="*/ 0 60000 65536"/>
                    <a:gd name="T6" fmla="*/ 0 w 1"/>
                    <a:gd name="T7" fmla="*/ 0 h 345"/>
                    <a:gd name="T8" fmla="*/ 1 w 1"/>
                    <a:gd name="T9" fmla="*/ 345 h 345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5">
                      <a:moveTo>
                        <a:pt x="0" y="0"/>
                      </a:moveTo>
                      <a:lnTo>
                        <a:pt x="0" y="345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350"/>
                </a:p>
              </p:txBody>
            </p:sp>
            <p:sp>
              <p:nvSpPr>
                <p:cNvPr id="39999" name="Freeform 13"/>
                <p:cNvSpPr>
                  <a:spLocks/>
                </p:cNvSpPr>
                <p:nvPr/>
              </p:nvSpPr>
              <p:spPr bwMode="auto">
                <a:xfrm>
                  <a:off x="1439" y="2112"/>
                  <a:ext cx="3" cy="218"/>
                </a:xfrm>
                <a:custGeom>
                  <a:avLst/>
                  <a:gdLst>
                    <a:gd name="T0" fmla="*/ 0 w 3"/>
                    <a:gd name="T1" fmla="*/ 20 h 294"/>
                    <a:gd name="T2" fmla="*/ 3 w 3"/>
                    <a:gd name="T3" fmla="*/ 0 h 294"/>
                    <a:gd name="T4" fmla="*/ 0 60000 65536"/>
                    <a:gd name="T5" fmla="*/ 0 60000 65536"/>
                    <a:gd name="T6" fmla="*/ 0 w 3"/>
                    <a:gd name="T7" fmla="*/ 0 h 294"/>
                    <a:gd name="T8" fmla="*/ 3 w 3"/>
                    <a:gd name="T9" fmla="*/ 294 h 294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" h="294">
                      <a:moveTo>
                        <a:pt x="0" y="294"/>
                      </a:moveTo>
                      <a:lnTo>
                        <a:pt x="3" y="0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med" len="med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350"/>
                </a:p>
              </p:txBody>
            </p:sp>
            <p:sp>
              <p:nvSpPr>
                <p:cNvPr id="40000" name="Rectangle 14"/>
                <p:cNvSpPr>
                  <a:spLocks noChangeArrowheads="1"/>
                </p:cNvSpPr>
                <p:nvPr/>
              </p:nvSpPr>
              <p:spPr bwMode="auto">
                <a:xfrm>
                  <a:off x="1248" y="2823"/>
                  <a:ext cx="384" cy="177"/>
                </a:xfrm>
                <a:prstGeom prst="rect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lr>
                      <a:srgbClr val="008080"/>
                    </a:buClr>
                    <a:buChar char="•"/>
                    <a:defRPr kumimoji="1" sz="28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8080"/>
                    </a:buClr>
                    <a:buChar char="—"/>
                    <a:defRPr kumimoji="1"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8080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8080"/>
                    </a:buClr>
                    <a:buChar char="+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8080"/>
                    </a:buClr>
                    <a:buChar char="o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8080"/>
                    </a:buClr>
                    <a:buChar char="o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8080"/>
                    </a:buClr>
                    <a:buChar char="o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8080"/>
                    </a:buClr>
                    <a:buChar char="o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8080"/>
                    </a:buClr>
                    <a:buChar char="o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>
                    <a:buClrTx/>
                    <a:buFontTx/>
                    <a:buNone/>
                  </a:pPr>
                  <a:endParaRPr kumimoji="0" lang="zh-CN" altLang="en-US" sz="60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40001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1305" y="2784"/>
                  <a:ext cx="276" cy="27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08080"/>
                    </a:buClr>
                    <a:buChar char="•"/>
                    <a:defRPr kumimoji="1" sz="28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8080"/>
                    </a:buClr>
                    <a:buChar char="—"/>
                    <a:defRPr kumimoji="1"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8080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8080"/>
                    </a:buClr>
                    <a:buChar char="+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8080"/>
                    </a:buClr>
                    <a:buChar char="o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8080"/>
                    </a:buClr>
                    <a:buChar char="o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8080"/>
                    </a:buClr>
                    <a:buChar char="o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8080"/>
                    </a:buClr>
                    <a:buChar char="o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8080"/>
                    </a:buClr>
                    <a:buChar char="o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kumimoji="0" lang="zh-CN" altLang="en-US" sz="1500"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1</a:t>
                  </a:r>
                </a:p>
              </p:txBody>
            </p:sp>
            <p:sp>
              <p:nvSpPr>
                <p:cNvPr id="40002" name="Line 16"/>
                <p:cNvSpPr>
                  <a:spLocks noChangeShapeType="1"/>
                </p:cNvSpPr>
                <p:nvPr/>
              </p:nvSpPr>
              <p:spPr bwMode="auto">
                <a:xfrm>
                  <a:off x="1440" y="3002"/>
                  <a:ext cx="0" cy="49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1350"/>
                </a:p>
              </p:txBody>
            </p:sp>
          </p:grpSp>
        </p:grpSp>
        <p:sp>
          <p:nvSpPr>
            <p:cNvPr id="39993" name="Oval 17"/>
            <p:cNvSpPr>
              <a:spLocks noChangeArrowheads="1"/>
            </p:cNvSpPr>
            <p:nvPr/>
          </p:nvSpPr>
          <p:spPr bwMode="auto">
            <a:xfrm>
              <a:off x="1415" y="2788"/>
              <a:ext cx="48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endParaRPr kumimoji="0" lang="zh-CN" altLang="en-US" sz="6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3519488" y="2850356"/>
            <a:ext cx="457200" cy="1647825"/>
            <a:chOff x="2176" y="2112"/>
            <a:chExt cx="384" cy="1384"/>
          </a:xfrm>
        </p:grpSpPr>
        <p:grpSp>
          <p:nvGrpSpPr>
            <p:cNvPr id="39982" name="Group 19"/>
            <p:cNvGrpSpPr>
              <a:grpSpLocks/>
            </p:cNvGrpSpPr>
            <p:nvPr/>
          </p:nvGrpSpPr>
          <p:grpSpPr bwMode="auto">
            <a:xfrm>
              <a:off x="2176" y="2112"/>
              <a:ext cx="384" cy="1384"/>
              <a:chOff x="2176" y="2112"/>
              <a:chExt cx="384" cy="1384"/>
            </a:xfrm>
          </p:grpSpPr>
          <p:sp>
            <p:nvSpPr>
              <p:cNvPr id="39984" name="Rectangle 20"/>
              <p:cNvSpPr>
                <a:spLocks noChangeArrowheads="1"/>
              </p:cNvSpPr>
              <p:nvPr/>
            </p:nvSpPr>
            <p:spPr bwMode="auto">
              <a:xfrm>
                <a:off x="2176" y="2365"/>
                <a:ext cx="384" cy="1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endParaRPr kumimoji="0" lang="zh-CN" altLang="en-US" sz="6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9985" name="Text Box 21"/>
              <p:cNvSpPr txBox="1">
                <a:spLocks noChangeArrowheads="1"/>
              </p:cNvSpPr>
              <p:nvPr/>
            </p:nvSpPr>
            <p:spPr bwMode="auto">
              <a:xfrm>
                <a:off x="2232" y="2321"/>
                <a:ext cx="276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zh-CN" altLang="en-US" sz="1500">
                    <a:latin typeface="Times New Roman" panose="02020603050405020304" pitchFamily="18" charset="0"/>
                    <a:ea typeface="宋体" panose="02010600030101010101" pitchFamily="2" charset="-122"/>
                  </a:rPr>
                  <a:t> 1</a:t>
                </a:r>
              </a:p>
            </p:txBody>
          </p:sp>
          <p:sp>
            <p:nvSpPr>
              <p:cNvPr id="39986" name="Oval 22"/>
              <p:cNvSpPr>
                <a:spLocks noChangeArrowheads="1"/>
              </p:cNvSpPr>
              <p:nvPr/>
            </p:nvSpPr>
            <p:spPr bwMode="auto">
              <a:xfrm>
                <a:off x="2343" y="2323"/>
                <a:ext cx="48" cy="3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endParaRPr kumimoji="0" lang="zh-CN" altLang="en-US" sz="6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9987" name="Freeform 23"/>
              <p:cNvSpPr>
                <a:spLocks/>
              </p:cNvSpPr>
              <p:nvPr/>
            </p:nvSpPr>
            <p:spPr bwMode="auto">
              <a:xfrm>
                <a:off x="2370" y="2540"/>
                <a:ext cx="1" cy="256"/>
              </a:xfrm>
              <a:custGeom>
                <a:avLst/>
                <a:gdLst>
                  <a:gd name="T0" fmla="*/ 0 w 1"/>
                  <a:gd name="T1" fmla="*/ 0 h 345"/>
                  <a:gd name="T2" fmla="*/ 0 w 1"/>
                  <a:gd name="T3" fmla="*/ 24 h 345"/>
                  <a:gd name="T4" fmla="*/ 0 60000 65536"/>
                  <a:gd name="T5" fmla="*/ 0 60000 65536"/>
                  <a:gd name="T6" fmla="*/ 0 w 1"/>
                  <a:gd name="T7" fmla="*/ 0 h 345"/>
                  <a:gd name="T8" fmla="*/ 1 w 1"/>
                  <a:gd name="T9" fmla="*/ 345 h 34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45">
                    <a:moveTo>
                      <a:pt x="0" y="0"/>
                    </a:moveTo>
                    <a:lnTo>
                      <a:pt x="0" y="345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350"/>
              </a:p>
            </p:txBody>
          </p:sp>
          <p:sp>
            <p:nvSpPr>
              <p:cNvPr id="39988" name="Freeform 24"/>
              <p:cNvSpPr>
                <a:spLocks/>
              </p:cNvSpPr>
              <p:nvPr/>
            </p:nvSpPr>
            <p:spPr bwMode="auto">
              <a:xfrm>
                <a:off x="2367" y="2112"/>
                <a:ext cx="3" cy="218"/>
              </a:xfrm>
              <a:custGeom>
                <a:avLst/>
                <a:gdLst>
                  <a:gd name="T0" fmla="*/ 0 w 3"/>
                  <a:gd name="T1" fmla="*/ 20 h 294"/>
                  <a:gd name="T2" fmla="*/ 3 w 3"/>
                  <a:gd name="T3" fmla="*/ 0 h 294"/>
                  <a:gd name="T4" fmla="*/ 0 60000 65536"/>
                  <a:gd name="T5" fmla="*/ 0 60000 65536"/>
                  <a:gd name="T6" fmla="*/ 0 w 3"/>
                  <a:gd name="T7" fmla="*/ 0 h 294"/>
                  <a:gd name="T8" fmla="*/ 3 w 3"/>
                  <a:gd name="T9" fmla="*/ 294 h 29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" h="294">
                    <a:moveTo>
                      <a:pt x="0" y="294"/>
                    </a:moveTo>
                    <a:lnTo>
                      <a:pt x="3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350"/>
              </a:p>
            </p:txBody>
          </p:sp>
          <p:sp>
            <p:nvSpPr>
              <p:cNvPr id="39989" name="Rectangle 25"/>
              <p:cNvSpPr>
                <a:spLocks noChangeArrowheads="1"/>
              </p:cNvSpPr>
              <p:nvPr/>
            </p:nvSpPr>
            <p:spPr bwMode="auto">
              <a:xfrm>
                <a:off x="2176" y="2823"/>
                <a:ext cx="384" cy="1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endParaRPr kumimoji="0" lang="zh-CN" altLang="en-US" sz="6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9990" name="Text Box 26"/>
              <p:cNvSpPr txBox="1">
                <a:spLocks noChangeArrowheads="1"/>
              </p:cNvSpPr>
              <p:nvPr/>
            </p:nvSpPr>
            <p:spPr bwMode="auto">
              <a:xfrm>
                <a:off x="2219" y="2799"/>
                <a:ext cx="30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zh-CN" altLang="en-US" sz="1350">
                    <a:latin typeface="Times New Roman" panose="02020603050405020304" pitchFamily="18" charset="0"/>
                    <a:ea typeface="宋体" panose="02010600030101010101" pitchFamily="2" charset="-122"/>
                  </a:rPr>
                  <a:t> &amp;</a:t>
                </a:r>
              </a:p>
            </p:txBody>
          </p:sp>
          <p:sp>
            <p:nvSpPr>
              <p:cNvPr id="39991" name="Line 27"/>
              <p:cNvSpPr>
                <a:spLocks noChangeShapeType="1"/>
              </p:cNvSpPr>
              <p:nvPr/>
            </p:nvSpPr>
            <p:spPr bwMode="auto">
              <a:xfrm>
                <a:off x="2448" y="3002"/>
                <a:ext cx="0" cy="4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sp>
          <p:nvSpPr>
            <p:cNvPr id="39983" name="Oval 28"/>
            <p:cNvSpPr>
              <a:spLocks noChangeArrowheads="1"/>
            </p:cNvSpPr>
            <p:nvPr/>
          </p:nvSpPr>
          <p:spPr bwMode="auto">
            <a:xfrm>
              <a:off x="2343" y="2788"/>
              <a:ext cx="48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endParaRPr kumimoji="0" lang="zh-CN" altLang="en-US" sz="6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7" name="Group 29"/>
          <p:cNvGrpSpPr>
            <a:grpSpLocks/>
          </p:cNvGrpSpPr>
          <p:nvPr/>
        </p:nvGrpSpPr>
        <p:grpSpPr bwMode="auto">
          <a:xfrm>
            <a:off x="4643438" y="2850356"/>
            <a:ext cx="457200" cy="1647825"/>
            <a:chOff x="3120" y="2112"/>
            <a:chExt cx="384" cy="1384"/>
          </a:xfrm>
        </p:grpSpPr>
        <p:grpSp>
          <p:nvGrpSpPr>
            <p:cNvPr id="39972" name="Group 30"/>
            <p:cNvGrpSpPr>
              <a:grpSpLocks/>
            </p:cNvGrpSpPr>
            <p:nvPr/>
          </p:nvGrpSpPr>
          <p:grpSpPr bwMode="auto">
            <a:xfrm>
              <a:off x="3120" y="2112"/>
              <a:ext cx="384" cy="1384"/>
              <a:chOff x="3120" y="2112"/>
              <a:chExt cx="384" cy="1384"/>
            </a:xfrm>
          </p:grpSpPr>
          <p:sp>
            <p:nvSpPr>
              <p:cNvPr id="39974" name="Rectangle 31"/>
              <p:cNvSpPr>
                <a:spLocks noChangeArrowheads="1"/>
              </p:cNvSpPr>
              <p:nvPr/>
            </p:nvSpPr>
            <p:spPr bwMode="auto">
              <a:xfrm>
                <a:off x="3120" y="2365"/>
                <a:ext cx="384" cy="1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endParaRPr kumimoji="0" lang="zh-CN" altLang="en-US" sz="6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9975" name="Text Box 32"/>
              <p:cNvSpPr txBox="1">
                <a:spLocks noChangeArrowheads="1"/>
              </p:cNvSpPr>
              <p:nvPr/>
            </p:nvSpPr>
            <p:spPr bwMode="auto">
              <a:xfrm>
                <a:off x="3168" y="2321"/>
                <a:ext cx="276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zh-CN" altLang="en-US" sz="1500">
                    <a:latin typeface="Times New Roman" panose="02020603050405020304" pitchFamily="18" charset="0"/>
                    <a:ea typeface="宋体" panose="02010600030101010101" pitchFamily="2" charset="-122"/>
                  </a:rPr>
                  <a:t> 1</a:t>
                </a:r>
              </a:p>
            </p:txBody>
          </p:sp>
          <p:sp>
            <p:nvSpPr>
              <p:cNvPr id="39976" name="Oval 33"/>
              <p:cNvSpPr>
                <a:spLocks noChangeArrowheads="1"/>
              </p:cNvSpPr>
              <p:nvPr/>
            </p:nvSpPr>
            <p:spPr bwMode="auto">
              <a:xfrm>
                <a:off x="3287" y="2323"/>
                <a:ext cx="48" cy="3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endParaRPr kumimoji="0" lang="zh-CN" altLang="en-US" sz="6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9977" name="Freeform 34"/>
              <p:cNvSpPr>
                <a:spLocks/>
              </p:cNvSpPr>
              <p:nvPr/>
            </p:nvSpPr>
            <p:spPr bwMode="auto">
              <a:xfrm>
                <a:off x="3314" y="2540"/>
                <a:ext cx="1" cy="256"/>
              </a:xfrm>
              <a:custGeom>
                <a:avLst/>
                <a:gdLst>
                  <a:gd name="T0" fmla="*/ 0 w 1"/>
                  <a:gd name="T1" fmla="*/ 0 h 345"/>
                  <a:gd name="T2" fmla="*/ 0 w 1"/>
                  <a:gd name="T3" fmla="*/ 24 h 345"/>
                  <a:gd name="T4" fmla="*/ 0 60000 65536"/>
                  <a:gd name="T5" fmla="*/ 0 60000 65536"/>
                  <a:gd name="T6" fmla="*/ 0 w 1"/>
                  <a:gd name="T7" fmla="*/ 0 h 345"/>
                  <a:gd name="T8" fmla="*/ 1 w 1"/>
                  <a:gd name="T9" fmla="*/ 345 h 34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45">
                    <a:moveTo>
                      <a:pt x="0" y="0"/>
                    </a:moveTo>
                    <a:lnTo>
                      <a:pt x="0" y="345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350"/>
              </a:p>
            </p:txBody>
          </p:sp>
          <p:sp>
            <p:nvSpPr>
              <p:cNvPr id="39978" name="Freeform 35"/>
              <p:cNvSpPr>
                <a:spLocks/>
              </p:cNvSpPr>
              <p:nvPr/>
            </p:nvSpPr>
            <p:spPr bwMode="auto">
              <a:xfrm>
                <a:off x="3311" y="2112"/>
                <a:ext cx="3" cy="218"/>
              </a:xfrm>
              <a:custGeom>
                <a:avLst/>
                <a:gdLst>
                  <a:gd name="T0" fmla="*/ 0 w 3"/>
                  <a:gd name="T1" fmla="*/ 20 h 294"/>
                  <a:gd name="T2" fmla="*/ 3 w 3"/>
                  <a:gd name="T3" fmla="*/ 0 h 294"/>
                  <a:gd name="T4" fmla="*/ 0 60000 65536"/>
                  <a:gd name="T5" fmla="*/ 0 60000 65536"/>
                  <a:gd name="T6" fmla="*/ 0 w 3"/>
                  <a:gd name="T7" fmla="*/ 0 h 294"/>
                  <a:gd name="T8" fmla="*/ 3 w 3"/>
                  <a:gd name="T9" fmla="*/ 294 h 29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" h="294">
                    <a:moveTo>
                      <a:pt x="0" y="294"/>
                    </a:moveTo>
                    <a:lnTo>
                      <a:pt x="3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350"/>
              </a:p>
            </p:txBody>
          </p:sp>
          <p:sp>
            <p:nvSpPr>
              <p:cNvPr id="39979" name="Rectangle 36"/>
              <p:cNvSpPr>
                <a:spLocks noChangeArrowheads="1"/>
              </p:cNvSpPr>
              <p:nvPr/>
            </p:nvSpPr>
            <p:spPr bwMode="auto">
              <a:xfrm>
                <a:off x="3120" y="2823"/>
                <a:ext cx="384" cy="1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endParaRPr kumimoji="0" lang="zh-CN" altLang="en-US" sz="6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9980" name="Text Box 37"/>
              <p:cNvSpPr txBox="1">
                <a:spLocks noChangeArrowheads="1"/>
              </p:cNvSpPr>
              <p:nvPr/>
            </p:nvSpPr>
            <p:spPr bwMode="auto">
              <a:xfrm>
                <a:off x="3155" y="2774"/>
                <a:ext cx="309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zh-CN" altLang="en-US" sz="150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kumimoji="0" lang="zh-CN" altLang="en-US" sz="1350">
                    <a:latin typeface="Times New Roman" panose="02020603050405020304" pitchFamily="18" charset="0"/>
                    <a:ea typeface="宋体" panose="02010600030101010101" pitchFamily="2" charset="-122"/>
                  </a:rPr>
                  <a:t>&amp;</a:t>
                </a:r>
              </a:p>
            </p:txBody>
          </p:sp>
          <p:sp>
            <p:nvSpPr>
              <p:cNvPr id="39981" name="Line 38"/>
              <p:cNvSpPr>
                <a:spLocks noChangeShapeType="1"/>
              </p:cNvSpPr>
              <p:nvPr/>
            </p:nvSpPr>
            <p:spPr bwMode="auto">
              <a:xfrm>
                <a:off x="3456" y="3002"/>
                <a:ext cx="0" cy="4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sp>
          <p:nvSpPr>
            <p:cNvPr id="39973" name="Oval 39"/>
            <p:cNvSpPr>
              <a:spLocks noChangeArrowheads="1"/>
            </p:cNvSpPr>
            <p:nvPr/>
          </p:nvSpPr>
          <p:spPr bwMode="auto">
            <a:xfrm>
              <a:off x="3287" y="2788"/>
              <a:ext cx="48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endParaRPr kumimoji="0" lang="zh-CN" altLang="en-US" sz="6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Group 40"/>
          <p:cNvGrpSpPr>
            <a:grpSpLocks/>
          </p:cNvGrpSpPr>
          <p:nvPr/>
        </p:nvGrpSpPr>
        <p:grpSpPr bwMode="auto">
          <a:xfrm>
            <a:off x="5786438" y="2850356"/>
            <a:ext cx="457200" cy="1647825"/>
            <a:chOff x="4080" y="2112"/>
            <a:chExt cx="384" cy="1384"/>
          </a:xfrm>
        </p:grpSpPr>
        <p:grpSp>
          <p:nvGrpSpPr>
            <p:cNvPr id="39962" name="Group 41"/>
            <p:cNvGrpSpPr>
              <a:grpSpLocks/>
            </p:cNvGrpSpPr>
            <p:nvPr/>
          </p:nvGrpSpPr>
          <p:grpSpPr bwMode="auto">
            <a:xfrm>
              <a:off x="4080" y="2112"/>
              <a:ext cx="384" cy="1384"/>
              <a:chOff x="4080" y="2112"/>
              <a:chExt cx="384" cy="1384"/>
            </a:xfrm>
          </p:grpSpPr>
          <p:sp>
            <p:nvSpPr>
              <p:cNvPr id="39964" name="Rectangle 42"/>
              <p:cNvSpPr>
                <a:spLocks noChangeArrowheads="1"/>
              </p:cNvSpPr>
              <p:nvPr/>
            </p:nvSpPr>
            <p:spPr bwMode="auto">
              <a:xfrm>
                <a:off x="4080" y="2365"/>
                <a:ext cx="384" cy="1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endParaRPr kumimoji="0" lang="zh-CN" altLang="en-US" sz="6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9965" name="Text Box 43"/>
              <p:cNvSpPr txBox="1">
                <a:spLocks noChangeArrowheads="1"/>
              </p:cNvSpPr>
              <p:nvPr/>
            </p:nvSpPr>
            <p:spPr bwMode="auto">
              <a:xfrm>
                <a:off x="4137" y="2321"/>
                <a:ext cx="276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zh-CN" altLang="en-US" sz="1500">
                    <a:latin typeface="Times New Roman" panose="02020603050405020304" pitchFamily="18" charset="0"/>
                    <a:ea typeface="宋体" panose="02010600030101010101" pitchFamily="2" charset="-122"/>
                  </a:rPr>
                  <a:t> 1</a:t>
                </a:r>
              </a:p>
            </p:txBody>
          </p:sp>
          <p:sp>
            <p:nvSpPr>
              <p:cNvPr id="39966" name="Oval 44"/>
              <p:cNvSpPr>
                <a:spLocks noChangeArrowheads="1"/>
              </p:cNvSpPr>
              <p:nvPr/>
            </p:nvSpPr>
            <p:spPr bwMode="auto">
              <a:xfrm>
                <a:off x="4247" y="2323"/>
                <a:ext cx="48" cy="3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endParaRPr kumimoji="0" lang="zh-CN" altLang="en-US" sz="6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9967" name="Freeform 45"/>
              <p:cNvSpPr>
                <a:spLocks/>
              </p:cNvSpPr>
              <p:nvPr/>
            </p:nvSpPr>
            <p:spPr bwMode="auto">
              <a:xfrm>
                <a:off x="4274" y="2540"/>
                <a:ext cx="1" cy="256"/>
              </a:xfrm>
              <a:custGeom>
                <a:avLst/>
                <a:gdLst>
                  <a:gd name="T0" fmla="*/ 0 w 1"/>
                  <a:gd name="T1" fmla="*/ 0 h 345"/>
                  <a:gd name="T2" fmla="*/ 0 w 1"/>
                  <a:gd name="T3" fmla="*/ 24 h 345"/>
                  <a:gd name="T4" fmla="*/ 0 60000 65536"/>
                  <a:gd name="T5" fmla="*/ 0 60000 65536"/>
                  <a:gd name="T6" fmla="*/ 0 w 1"/>
                  <a:gd name="T7" fmla="*/ 0 h 345"/>
                  <a:gd name="T8" fmla="*/ 1 w 1"/>
                  <a:gd name="T9" fmla="*/ 345 h 34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45">
                    <a:moveTo>
                      <a:pt x="0" y="0"/>
                    </a:moveTo>
                    <a:lnTo>
                      <a:pt x="0" y="345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350"/>
              </a:p>
            </p:txBody>
          </p:sp>
          <p:sp>
            <p:nvSpPr>
              <p:cNvPr id="39968" name="Freeform 46"/>
              <p:cNvSpPr>
                <a:spLocks/>
              </p:cNvSpPr>
              <p:nvPr/>
            </p:nvSpPr>
            <p:spPr bwMode="auto">
              <a:xfrm>
                <a:off x="4271" y="2112"/>
                <a:ext cx="3" cy="218"/>
              </a:xfrm>
              <a:custGeom>
                <a:avLst/>
                <a:gdLst>
                  <a:gd name="T0" fmla="*/ 0 w 3"/>
                  <a:gd name="T1" fmla="*/ 20 h 294"/>
                  <a:gd name="T2" fmla="*/ 3 w 3"/>
                  <a:gd name="T3" fmla="*/ 0 h 294"/>
                  <a:gd name="T4" fmla="*/ 0 60000 65536"/>
                  <a:gd name="T5" fmla="*/ 0 60000 65536"/>
                  <a:gd name="T6" fmla="*/ 0 w 3"/>
                  <a:gd name="T7" fmla="*/ 0 h 294"/>
                  <a:gd name="T8" fmla="*/ 3 w 3"/>
                  <a:gd name="T9" fmla="*/ 294 h 29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" h="294">
                    <a:moveTo>
                      <a:pt x="0" y="294"/>
                    </a:moveTo>
                    <a:lnTo>
                      <a:pt x="3" y="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350"/>
              </a:p>
            </p:txBody>
          </p:sp>
          <p:sp>
            <p:nvSpPr>
              <p:cNvPr id="39969" name="Rectangle 47"/>
              <p:cNvSpPr>
                <a:spLocks noChangeArrowheads="1"/>
              </p:cNvSpPr>
              <p:nvPr/>
            </p:nvSpPr>
            <p:spPr bwMode="auto">
              <a:xfrm>
                <a:off x="4080" y="2823"/>
                <a:ext cx="384" cy="17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buClrTx/>
                  <a:buFontTx/>
                  <a:buNone/>
                </a:pPr>
                <a:endParaRPr kumimoji="0" lang="zh-CN" altLang="en-US" sz="6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sp>
            <p:nvSpPr>
              <p:cNvPr id="39970" name="Text Box 48"/>
              <p:cNvSpPr txBox="1">
                <a:spLocks noChangeArrowheads="1"/>
              </p:cNvSpPr>
              <p:nvPr/>
            </p:nvSpPr>
            <p:spPr bwMode="auto">
              <a:xfrm>
                <a:off x="4125" y="2792"/>
                <a:ext cx="305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zh-CN" altLang="en-US" sz="1350">
                    <a:latin typeface="Times New Roman" panose="02020603050405020304" pitchFamily="18" charset="0"/>
                    <a:ea typeface="宋体" panose="02010600030101010101" pitchFamily="2" charset="-122"/>
                  </a:rPr>
                  <a:t> &amp;</a:t>
                </a:r>
              </a:p>
            </p:txBody>
          </p:sp>
          <p:sp>
            <p:nvSpPr>
              <p:cNvPr id="39971" name="Line 49"/>
              <p:cNvSpPr>
                <a:spLocks noChangeShapeType="1"/>
              </p:cNvSpPr>
              <p:nvPr/>
            </p:nvSpPr>
            <p:spPr bwMode="auto">
              <a:xfrm>
                <a:off x="4416" y="3002"/>
                <a:ext cx="0" cy="4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sp>
          <p:nvSpPr>
            <p:cNvPr id="39963" name="Oval 50"/>
            <p:cNvSpPr>
              <a:spLocks noChangeArrowheads="1"/>
            </p:cNvSpPr>
            <p:nvPr/>
          </p:nvSpPr>
          <p:spPr bwMode="auto">
            <a:xfrm>
              <a:off x="4247" y="2788"/>
              <a:ext cx="48" cy="3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buClrTx/>
                <a:buFontTx/>
                <a:buNone/>
              </a:pPr>
              <a:endParaRPr kumimoji="0" lang="zh-CN" altLang="en-US" sz="60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Group 51"/>
          <p:cNvGrpSpPr>
            <a:grpSpLocks/>
          </p:cNvGrpSpPr>
          <p:nvPr/>
        </p:nvGrpSpPr>
        <p:grpSpPr bwMode="auto">
          <a:xfrm>
            <a:off x="2643188" y="3536156"/>
            <a:ext cx="3200400" cy="571500"/>
            <a:chOff x="1200" y="2688"/>
            <a:chExt cx="2688" cy="480"/>
          </a:xfrm>
        </p:grpSpPr>
        <p:sp>
          <p:nvSpPr>
            <p:cNvPr id="39959" name="Freeform 52"/>
            <p:cNvSpPr>
              <a:spLocks/>
            </p:cNvSpPr>
            <p:nvPr/>
          </p:nvSpPr>
          <p:spPr bwMode="auto">
            <a:xfrm>
              <a:off x="1200" y="2688"/>
              <a:ext cx="2688" cy="480"/>
            </a:xfrm>
            <a:custGeom>
              <a:avLst/>
              <a:gdLst>
                <a:gd name="T0" fmla="*/ 0 w 2688"/>
                <a:gd name="T1" fmla="*/ 0 h 480"/>
                <a:gd name="T2" fmla="*/ 440 w 2688"/>
                <a:gd name="T3" fmla="*/ 0 h 480"/>
                <a:gd name="T4" fmla="*/ 440 w 2688"/>
                <a:gd name="T5" fmla="*/ 480 h 480"/>
                <a:gd name="T6" fmla="*/ 2688 w 2688"/>
                <a:gd name="T7" fmla="*/ 480 h 480"/>
                <a:gd name="T8" fmla="*/ 2688 w 2688"/>
                <a:gd name="T9" fmla="*/ 312 h 48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88"/>
                <a:gd name="T16" fmla="*/ 0 h 480"/>
                <a:gd name="T17" fmla="*/ 2688 w 2688"/>
                <a:gd name="T18" fmla="*/ 480 h 48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88" h="480">
                  <a:moveTo>
                    <a:pt x="0" y="0"/>
                  </a:moveTo>
                  <a:lnTo>
                    <a:pt x="440" y="0"/>
                  </a:lnTo>
                  <a:lnTo>
                    <a:pt x="440" y="480"/>
                  </a:lnTo>
                  <a:lnTo>
                    <a:pt x="2688" y="480"/>
                  </a:lnTo>
                  <a:lnTo>
                    <a:pt x="2688" y="312"/>
                  </a:lnTo>
                </a:path>
              </a:pathLst>
            </a:custGeom>
            <a:noFill/>
            <a:ln w="28575">
              <a:solidFill>
                <a:srgbClr val="0000CC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9960" name="Freeform 53"/>
            <p:cNvSpPr>
              <a:spLocks/>
            </p:cNvSpPr>
            <p:nvPr/>
          </p:nvSpPr>
          <p:spPr bwMode="auto">
            <a:xfrm>
              <a:off x="2065" y="2997"/>
              <a:ext cx="2" cy="171"/>
            </a:xfrm>
            <a:custGeom>
              <a:avLst/>
              <a:gdLst>
                <a:gd name="T0" fmla="*/ 2 w 2"/>
                <a:gd name="T1" fmla="*/ 0 h 171"/>
                <a:gd name="T2" fmla="*/ 0 w 2"/>
                <a:gd name="T3" fmla="*/ 171 h 171"/>
                <a:gd name="T4" fmla="*/ 0 60000 65536"/>
                <a:gd name="T5" fmla="*/ 0 60000 65536"/>
                <a:gd name="T6" fmla="*/ 0 w 2"/>
                <a:gd name="T7" fmla="*/ 0 h 171"/>
                <a:gd name="T8" fmla="*/ 2 w 2"/>
                <a:gd name="T9" fmla="*/ 171 h 1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171">
                  <a:moveTo>
                    <a:pt x="2" y="0"/>
                  </a:moveTo>
                  <a:lnTo>
                    <a:pt x="0" y="171"/>
                  </a:lnTo>
                </a:path>
              </a:pathLst>
            </a:custGeom>
            <a:noFill/>
            <a:ln w="28575">
              <a:solidFill>
                <a:srgbClr val="0000CC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9961" name="Freeform 54"/>
            <p:cNvSpPr>
              <a:spLocks/>
            </p:cNvSpPr>
            <p:nvPr/>
          </p:nvSpPr>
          <p:spPr bwMode="auto">
            <a:xfrm>
              <a:off x="2928" y="2997"/>
              <a:ext cx="2" cy="171"/>
            </a:xfrm>
            <a:custGeom>
              <a:avLst/>
              <a:gdLst>
                <a:gd name="T0" fmla="*/ 2 w 2"/>
                <a:gd name="T1" fmla="*/ 0 h 171"/>
                <a:gd name="T2" fmla="*/ 0 w 2"/>
                <a:gd name="T3" fmla="*/ 171 h 171"/>
                <a:gd name="T4" fmla="*/ 0 60000 65536"/>
                <a:gd name="T5" fmla="*/ 0 60000 65536"/>
                <a:gd name="T6" fmla="*/ 0 w 2"/>
                <a:gd name="T7" fmla="*/ 0 h 171"/>
                <a:gd name="T8" fmla="*/ 2 w 2"/>
                <a:gd name="T9" fmla="*/ 171 h 17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171">
                  <a:moveTo>
                    <a:pt x="2" y="0"/>
                  </a:moveTo>
                  <a:lnTo>
                    <a:pt x="0" y="171"/>
                  </a:lnTo>
                </a:path>
              </a:pathLst>
            </a:custGeom>
            <a:noFill/>
            <a:ln w="28575">
              <a:solidFill>
                <a:srgbClr val="0000CC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</p:grpSp>
      <p:grpSp>
        <p:nvGrpSpPr>
          <p:cNvPr id="12" name="Group 55"/>
          <p:cNvGrpSpPr>
            <a:grpSpLocks/>
          </p:cNvGrpSpPr>
          <p:nvPr/>
        </p:nvGrpSpPr>
        <p:grpSpPr bwMode="auto">
          <a:xfrm>
            <a:off x="3746897" y="3536156"/>
            <a:ext cx="2214563" cy="742950"/>
            <a:chOff x="2127" y="2688"/>
            <a:chExt cx="1860" cy="624"/>
          </a:xfrm>
        </p:grpSpPr>
        <p:sp>
          <p:nvSpPr>
            <p:cNvPr id="39957" name="Freeform 56"/>
            <p:cNvSpPr>
              <a:spLocks/>
            </p:cNvSpPr>
            <p:nvPr/>
          </p:nvSpPr>
          <p:spPr bwMode="auto">
            <a:xfrm>
              <a:off x="2127" y="2688"/>
              <a:ext cx="1860" cy="624"/>
            </a:xfrm>
            <a:custGeom>
              <a:avLst/>
              <a:gdLst>
                <a:gd name="T0" fmla="*/ 0 w 1860"/>
                <a:gd name="T1" fmla="*/ 0 h 624"/>
                <a:gd name="T2" fmla="*/ 417 w 1860"/>
                <a:gd name="T3" fmla="*/ 0 h 624"/>
                <a:gd name="T4" fmla="*/ 417 w 1860"/>
                <a:gd name="T5" fmla="*/ 624 h 624"/>
                <a:gd name="T6" fmla="*/ 1857 w 1860"/>
                <a:gd name="T7" fmla="*/ 624 h 624"/>
                <a:gd name="T8" fmla="*/ 1860 w 1860"/>
                <a:gd name="T9" fmla="*/ 312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60"/>
                <a:gd name="T16" fmla="*/ 0 h 624"/>
                <a:gd name="T17" fmla="*/ 1860 w 1860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60" h="624">
                  <a:moveTo>
                    <a:pt x="0" y="0"/>
                  </a:moveTo>
                  <a:lnTo>
                    <a:pt x="417" y="0"/>
                  </a:lnTo>
                  <a:lnTo>
                    <a:pt x="417" y="624"/>
                  </a:lnTo>
                  <a:lnTo>
                    <a:pt x="1857" y="624"/>
                  </a:lnTo>
                  <a:lnTo>
                    <a:pt x="1860" y="312"/>
                  </a:lnTo>
                </a:path>
              </a:pathLst>
            </a:custGeom>
            <a:noFill/>
            <a:ln w="28575">
              <a:solidFill>
                <a:srgbClr val="00B050"/>
              </a:solidFill>
              <a:round/>
              <a:headEnd type="oval" w="sm" len="sm"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39958" name="Freeform 57"/>
            <p:cNvSpPr>
              <a:spLocks/>
            </p:cNvSpPr>
            <p:nvPr/>
          </p:nvSpPr>
          <p:spPr bwMode="auto">
            <a:xfrm>
              <a:off x="3073" y="3000"/>
              <a:ext cx="2" cy="312"/>
            </a:xfrm>
            <a:custGeom>
              <a:avLst/>
              <a:gdLst>
                <a:gd name="T0" fmla="*/ 2 w 2"/>
                <a:gd name="T1" fmla="*/ 0 h 312"/>
                <a:gd name="T2" fmla="*/ 0 w 2"/>
                <a:gd name="T3" fmla="*/ 312 h 312"/>
                <a:gd name="T4" fmla="*/ 0 60000 65536"/>
                <a:gd name="T5" fmla="*/ 0 60000 65536"/>
                <a:gd name="T6" fmla="*/ 0 w 2"/>
                <a:gd name="T7" fmla="*/ 0 h 312"/>
                <a:gd name="T8" fmla="*/ 2 w 2"/>
                <a:gd name="T9" fmla="*/ 312 h 3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" h="312">
                  <a:moveTo>
                    <a:pt x="2" y="0"/>
                  </a:moveTo>
                  <a:lnTo>
                    <a:pt x="0" y="312"/>
                  </a:lnTo>
                </a:path>
              </a:pathLst>
            </a:custGeom>
            <a:noFill/>
            <a:ln w="28575">
              <a:solidFill>
                <a:srgbClr val="00B050"/>
              </a:solidFill>
              <a:round/>
              <a:headEnd/>
              <a:tailEnd type="oval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</p:grpSp>
      <p:sp>
        <p:nvSpPr>
          <p:cNvPr id="560187" name="Text Box 59"/>
          <p:cNvSpPr txBox="1">
            <a:spLocks noChangeArrowheads="1"/>
          </p:cNvSpPr>
          <p:nvPr/>
        </p:nvSpPr>
        <p:spPr bwMode="auto">
          <a:xfrm>
            <a:off x="2357438" y="4507707"/>
            <a:ext cx="11430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0" lang="en-US" altLang="zh-CN" sz="135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560188" name="Text Box 60"/>
          <p:cNvSpPr txBox="1">
            <a:spLocks noChangeArrowheads="1"/>
          </p:cNvSpPr>
          <p:nvPr/>
        </p:nvSpPr>
        <p:spPr bwMode="auto">
          <a:xfrm>
            <a:off x="3557588" y="4507707"/>
            <a:ext cx="11430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0" lang="en-US" altLang="zh-CN" sz="135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560189" name="Text Box 61"/>
          <p:cNvSpPr txBox="1">
            <a:spLocks noChangeArrowheads="1"/>
          </p:cNvSpPr>
          <p:nvPr/>
        </p:nvSpPr>
        <p:spPr bwMode="auto">
          <a:xfrm>
            <a:off x="4757738" y="4507707"/>
            <a:ext cx="11430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0" lang="en-US" altLang="zh-CN" sz="135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560190" name="Text Box 62"/>
          <p:cNvSpPr txBox="1">
            <a:spLocks noChangeArrowheads="1"/>
          </p:cNvSpPr>
          <p:nvPr/>
        </p:nvSpPr>
        <p:spPr bwMode="auto">
          <a:xfrm>
            <a:off x="5957888" y="4504136"/>
            <a:ext cx="11430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kumimoji="0" lang="en-US" altLang="zh-CN" sz="150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0" lang="en-US" altLang="zh-CN" sz="1350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grpSp>
        <p:nvGrpSpPr>
          <p:cNvPr id="13" name="Group 65"/>
          <p:cNvGrpSpPr>
            <a:grpSpLocks/>
          </p:cNvGrpSpPr>
          <p:nvPr/>
        </p:nvGrpSpPr>
        <p:grpSpPr bwMode="auto">
          <a:xfrm>
            <a:off x="2357438" y="2564607"/>
            <a:ext cx="4171950" cy="322660"/>
            <a:chOff x="1200" y="1872"/>
            <a:chExt cx="3504" cy="271"/>
          </a:xfrm>
        </p:grpSpPr>
        <p:sp>
          <p:nvSpPr>
            <p:cNvPr id="39953" name="Text Box 66"/>
            <p:cNvSpPr txBox="1">
              <a:spLocks noChangeArrowheads="1"/>
            </p:cNvSpPr>
            <p:nvPr/>
          </p:nvSpPr>
          <p:spPr bwMode="auto">
            <a:xfrm>
              <a:off x="1200" y="1872"/>
              <a:ext cx="67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150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0" lang="en-US" altLang="zh-CN" sz="135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39954" name="Text Box 67"/>
            <p:cNvSpPr txBox="1">
              <a:spLocks noChangeArrowheads="1"/>
            </p:cNvSpPr>
            <p:nvPr/>
          </p:nvSpPr>
          <p:spPr bwMode="auto">
            <a:xfrm>
              <a:off x="2112" y="1872"/>
              <a:ext cx="67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150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0" lang="en-US" altLang="zh-CN" sz="135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39955" name="Text Box 68"/>
            <p:cNvSpPr txBox="1">
              <a:spLocks noChangeArrowheads="1"/>
            </p:cNvSpPr>
            <p:nvPr/>
          </p:nvSpPr>
          <p:spPr bwMode="auto">
            <a:xfrm>
              <a:off x="3072" y="1872"/>
              <a:ext cx="67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150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0" lang="en-US" altLang="zh-CN" sz="135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3</a:t>
              </a:r>
            </a:p>
          </p:txBody>
        </p:sp>
        <p:sp>
          <p:nvSpPr>
            <p:cNvPr id="39956" name="Text Box 69"/>
            <p:cNvSpPr txBox="1">
              <a:spLocks noChangeArrowheads="1"/>
            </p:cNvSpPr>
            <p:nvPr/>
          </p:nvSpPr>
          <p:spPr bwMode="auto">
            <a:xfrm>
              <a:off x="4032" y="1872"/>
              <a:ext cx="672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zh-CN" sz="150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0" lang="en-US" altLang="zh-CN" sz="1350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4</a:t>
              </a:r>
            </a:p>
          </p:txBody>
        </p:sp>
      </p:grpSp>
      <p:cxnSp>
        <p:nvCxnSpPr>
          <p:cNvPr id="39951" name="肘形连接符 3"/>
          <p:cNvCxnSpPr>
            <a:cxnSpLocks noChangeShapeType="1"/>
          </p:cNvCxnSpPr>
          <p:nvPr/>
        </p:nvCxnSpPr>
        <p:spPr bwMode="auto">
          <a:xfrm flipV="1">
            <a:off x="2019102" y="3908822"/>
            <a:ext cx="495300" cy="347663"/>
          </a:xfrm>
          <a:prstGeom prst="bentConnector3">
            <a:avLst>
              <a:gd name="adj1" fmla="val 99088"/>
            </a:avLst>
          </a:prstGeom>
          <a:noFill/>
          <a:ln w="19050" algn="ctr">
            <a:solidFill>
              <a:srgbClr val="0000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52" name="Rectangle 2"/>
          <p:cNvSpPr>
            <a:spLocks noChangeArrowheads="1"/>
          </p:cNvSpPr>
          <p:nvPr/>
        </p:nvSpPr>
        <p:spPr bwMode="auto">
          <a:xfrm>
            <a:off x="1418035" y="3900488"/>
            <a:ext cx="2914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rIns="0" anchor="ctr"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排队信号</a:t>
            </a:r>
          </a:p>
        </p:txBody>
      </p:sp>
      <p:cxnSp>
        <p:nvCxnSpPr>
          <p:cNvPr id="15" name="肘形连接符 14"/>
          <p:cNvCxnSpPr/>
          <p:nvPr/>
        </p:nvCxnSpPr>
        <p:spPr>
          <a:xfrm>
            <a:off x="4875610" y="3517822"/>
            <a:ext cx="1196578" cy="935115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 flipV="1">
            <a:off x="6072188" y="3891835"/>
            <a:ext cx="3215" cy="56110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32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6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6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6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6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0187" grpId="0" autoUpdateAnimBg="0"/>
      <p:bldP spid="560188" grpId="0" autoUpdateAnimBg="0"/>
      <p:bldP spid="560189" grpId="0" autoUpdateAnimBg="0"/>
      <p:bldP spid="560190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3473055" y="1100138"/>
            <a:ext cx="20409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链式查询方式</a:t>
            </a:r>
          </a:p>
        </p:txBody>
      </p:sp>
      <p:grpSp>
        <p:nvGrpSpPr>
          <p:cNvPr id="40963" name="Group 3"/>
          <p:cNvGrpSpPr>
            <a:grpSpLocks/>
          </p:cNvGrpSpPr>
          <p:nvPr/>
        </p:nvGrpSpPr>
        <p:grpSpPr bwMode="auto">
          <a:xfrm>
            <a:off x="1385888" y="1824038"/>
            <a:ext cx="6565106" cy="4126706"/>
            <a:chOff x="288" y="1152"/>
            <a:chExt cx="5514" cy="3466"/>
          </a:xfrm>
        </p:grpSpPr>
        <p:sp>
          <p:nvSpPr>
            <p:cNvPr id="40967" name="Rectangle 4"/>
            <p:cNvSpPr>
              <a:spLocks noChangeArrowheads="1"/>
            </p:cNvSpPr>
            <p:nvPr/>
          </p:nvSpPr>
          <p:spPr bwMode="auto">
            <a:xfrm>
              <a:off x="288" y="1152"/>
              <a:ext cx="624" cy="2784"/>
            </a:xfrm>
            <a:prstGeom prst="rect">
              <a:avLst/>
            </a:prstGeom>
            <a:solidFill>
              <a:srgbClr val="CCC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总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线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控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制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部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件</a:t>
              </a:r>
            </a:p>
          </p:txBody>
        </p:sp>
        <p:sp>
          <p:nvSpPr>
            <p:cNvPr id="40968" name="Line 5"/>
            <p:cNvSpPr>
              <a:spLocks noChangeShapeType="1"/>
            </p:cNvSpPr>
            <p:nvPr/>
          </p:nvSpPr>
          <p:spPr bwMode="auto">
            <a:xfrm>
              <a:off x="912" y="1440"/>
              <a:ext cx="403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0969" name="Line 6"/>
            <p:cNvSpPr>
              <a:spLocks noChangeShapeType="1"/>
            </p:cNvSpPr>
            <p:nvPr/>
          </p:nvSpPr>
          <p:spPr bwMode="auto">
            <a:xfrm>
              <a:off x="912" y="1776"/>
              <a:ext cx="403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0970" name="Line 7"/>
            <p:cNvSpPr>
              <a:spLocks noChangeShapeType="1"/>
            </p:cNvSpPr>
            <p:nvPr/>
          </p:nvSpPr>
          <p:spPr bwMode="auto">
            <a:xfrm>
              <a:off x="912" y="2112"/>
              <a:ext cx="4032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0971" name="Line 8"/>
            <p:cNvSpPr>
              <a:spLocks noChangeShapeType="1"/>
            </p:cNvSpPr>
            <p:nvPr/>
          </p:nvSpPr>
          <p:spPr bwMode="auto">
            <a:xfrm>
              <a:off x="912" y="2448"/>
              <a:ext cx="40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0972" name="Rectangle 9"/>
            <p:cNvSpPr>
              <a:spLocks noChangeArrowheads="1"/>
            </p:cNvSpPr>
            <p:nvPr/>
          </p:nvSpPr>
          <p:spPr bwMode="auto">
            <a:xfrm>
              <a:off x="1440" y="2832"/>
              <a:ext cx="1056" cy="52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0973" name="Text Box 10"/>
            <p:cNvSpPr txBox="1">
              <a:spLocks noChangeArrowheads="1"/>
            </p:cNvSpPr>
            <p:nvPr/>
          </p:nvSpPr>
          <p:spPr bwMode="auto">
            <a:xfrm>
              <a:off x="3708" y="2880"/>
              <a:ext cx="41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40974" name="Line 11"/>
            <p:cNvSpPr>
              <a:spLocks noChangeShapeType="1"/>
            </p:cNvSpPr>
            <p:nvPr/>
          </p:nvSpPr>
          <p:spPr bwMode="auto">
            <a:xfrm flipV="1">
              <a:off x="1584" y="244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0975" name="Line 12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0976" name="Line 13"/>
            <p:cNvSpPr>
              <a:spLocks noChangeShapeType="1"/>
            </p:cNvSpPr>
            <p:nvPr/>
          </p:nvSpPr>
          <p:spPr bwMode="auto">
            <a:xfrm>
              <a:off x="2064" y="1776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0977" name="Line 15"/>
            <p:cNvSpPr>
              <a:spLocks noChangeShapeType="1"/>
            </p:cNvSpPr>
            <p:nvPr/>
          </p:nvSpPr>
          <p:spPr bwMode="auto">
            <a:xfrm flipV="1">
              <a:off x="2736" y="244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0978" name="Line 16"/>
            <p:cNvSpPr>
              <a:spLocks noChangeShapeType="1"/>
            </p:cNvSpPr>
            <p:nvPr/>
          </p:nvSpPr>
          <p:spPr bwMode="auto">
            <a:xfrm flipV="1">
              <a:off x="2976" y="211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0979" name="Line 17"/>
            <p:cNvSpPr>
              <a:spLocks noChangeShapeType="1"/>
            </p:cNvSpPr>
            <p:nvPr/>
          </p:nvSpPr>
          <p:spPr bwMode="auto">
            <a:xfrm>
              <a:off x="3216" y="1776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0980" name="Line 19"/>
            <p:cNvSpPr>
              <a:spLocks noChangeShapeType="1"/>
            </p:cNvSpPr>
            <p:nvPr/>
          </p:nvSpPr>
          <p:spPr bwMode="auto">
            <a:xfrm flipV="1">
              <a:off x="4128" y="244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0981" name="Line 20"/>
            <p:cNvSpPr>
              <a:spLocks noChangeShapeType="1"/>
            </p:cNvSpPr>
            <p:nvPr/>
          </p:nvSpPr>
          <p:spPr bwMode="auto">
            <a:xfrm flipV="1">
              <a:off x="4368" y="211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0982" name="Line 21"/>
            <p:cNvSpPr>
              <a:spLocks noChangeShapeType="1"/>
            </p:cNvSpPr>
            <p:nvPr/>
          </p:nvSpPr>
          <p:spPr bwMode="auto">
            <a:xfrm>
              <a:off x="4608" y="1776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0983" name="Text Box 23"/>
            <p:cNvSpPr txBox="1">
              <a:spLocks noChangeArrowheads="1"/>
            </p:cNvSpPr>
            <p:nvPr/>
          </p:nvSpPr>
          <p:spPr bwMode="auto">
            <a:xfrm>
              <a:off x="1146" y="1817"/>
              <a:ext cx="392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BS</a:t>
              </a:r>
            </a:p>
          </p:txBody>
        </p:sp>
        <p:sp>
          <p:nvSpPr>
            <p:cNvPr id="40984" name="Text Box 24"/>
            <p:cNvSpPr txBox="1">
              <a:spLocks noChangeArrowheads="1"/>
            </p:cNvSpPr>
            <p:nvPr/>
          </p:nvSpPr>
          <p:spPr bwMode="auto">
            <a:xfrm>
              <a:off x="1157" y="2153"/>
              <a:ext cx="424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BR</a:t>
              </a:r>
            </a:p>
          </p:txBody>
        </p:sp>
        <p:sp>
          <p:nvSpPr>
            <p:cNvPr id="40985" name="Freeform 25"/>
            <p:cNvSpPr>
              <a:spLocks/>
            </p:cNvSpPr>
            <p:nvPr/>
          </p:nvSpPr>
          <p:spPr bwMode="auto">
            <a:xfrm>
              <a:off x="912" y="3360"/>
              <a:ext cx="720" cy="432"/>
            </a:xfrm>
            <a:custGeom>
              <a:avLst/>
              <a:gdLst>
                <a:gd name="T0" fmla="*/ 0 w 720"/>
                <a:gd name="T1" fmla="*/ 321266671 h 240"/>
                <a:gd name="T2" fmla="*/ 720 w 720"/>
                <a:gd name="T3" fmla="*/ 321266671 h 240"/>
                <a:gd name="T4" fmla="*/ 720 w 720"/>
                <a:gd name="T5" fmla="*/ 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0" h="240">
                  <a:moveTo>
                    <a:pt x="0" y="240"/>
                  </a:moveTo>
                  <a:lnTo>
                    <a:pt x="720" y="240"/>
                  </a:lnTo>
                  <a:lnTo>
                    <a:pt x="720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0986" name="Rectangle 26"/>
            <p:cNvSpPr>
              <a:spLocks noChangeArrowheads="1"/>
            </p:cNvSpPr>
            <p:nvPr/>
          </p:nvSpPr>
          <p:spPr bwMode="auto">
            <a:xfrm>
              <a:off x="2640" y="2832"/>
              <a:ext cx="1056" cy="52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0987" name="Rectangle 27"/>
            <p:cNvSpPr>
              <a:spLocks noChangeArrowheads="1"/>
            </p:cNvSpPr>
            <p:nvPr/>
          </p:nvSpPr>
          <p:spPr bwMode="auto">
            <a:xfrm>
              <a:off x="4032" y="2832"/>
              <a:ext cx="1056" cy="52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  <a:r>
                <a:rPr lang="en-US" altLang="zh-CN" sz="1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40988" name="Freeform 28"/>
            <p:cNvSpPr>
              <a:spLocks/>
            </p:cNvSpPr>
            <p:nvPr/>
          </p:nvSpPr>
          <p:spPr bwMode="auto">
            <a:xfrm>
              <a:off x="1632" y="3216"/>
              <a:ext cx="672" cy="144"/>
            </a:xfrm>
            <a:custGeom>
              <a:avLst/>
              <a:gdLst>
                <a:gd name="T0" fmla="*/ 0 w 528"/>
                <a:gd name="T1" fmla="*/ 144 h 144"/>
                <a:gd name="T2" fmla="*/ 15675 w 528"/>
                <a:gd name="T3" fmla="*/ 48 h 144"/>
                <a:gd name="T4" fmla="*/ 93999 w 528"/>
                <a:gd name="T5" fmla="*/ 0 h 144"/>
                <a:gd name="T6" fmla="*/ 156743 w 528"/>
                <a:gd name="T7" fmla="*/ 48 h 144"/>
                <a:gd name="T8" fmla="*/ 172303 w 528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8" h="144">
                  <a:moveTo>
                    <a:pt x="0" y="144"/>
                  </a:moveTo>
                  <a:cubicBezTo>
                    <a:pt x="0" y="108"/>
                    <a:pt x="0" y="72"/>
                    <a:pt x="48" y="48"/>
                  </a:cubicBezTo>
                  <a:cubicBezTo>
                    <a:pt x="96" y="24"/>
                    <a:pt x="216" y="0"/>
                    <a:pt x="288" y="0"/>
                  </a:cubicBezTo>
                  <a:cubicBezTo>
                    <a:pt x="360" y="0"/>
                    <a:pt x="440" y="24"/>
                    <a:pt x="480" y="48"/>
                  </a:cubicBezTo>
                  <a:cubicBezTo>
                    <a:pt x="520" y="72"/>
                    <a:pt x="520" y="128"/>
                    <a:pt x="528" y="14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0989" name="Freeform 29"/>
            <p:cNvSpPr>
              <a:spLocks/>
            </p:cNvSpPr>
            <p:nvPr/>
          </p:nvSpPr>
          <p:spPr bwMode="auto">
            <a:xfrm>
              <a:off x="2304" y="3360"/>
              <a:ext cx="528" cy="432"/>
            </a:xfrm>
            <a:custGeom>
              <a:avLst/>
              <a:gdLst>
                <a:gd name="T0" fmla="*/ 0 w 720"/>
                <a:gd name="T1" fmla="*/ 321266671 h 240"/>
                <a:gd name="T2" fmla="*/ 1 w 720"/>
                <a:gd name="T3" fmla="*/ 321266671 h 240"/>
                <a:gd name="T4" fmla="*/ 1 w 720"/>
                <a:gd name="T5" fmla="*/ 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0" h="240">
                  <a:moveTo>
                    <a:pt x="0" y="240"/>
                  </a:moveTo>
                  <a:lnTo>
                    <a:pt x="720" y="240"/>
                  </a:lnTo>
                  <a:lnTo>
                    <a:pt x="720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0990" name="Line 30"/>
            <p:cNvSpPr>
              <a:spLocks noChangeShapeType="1"/>
            </p:cNvSpPr>
            <p:nvPr/>
          </p:nvSpPr>
          <p:spPr bwMode="auto">
            <a:xfrm>
              <a:off x="2304" y="3360"/>
              <a:ext cx="0" cy="43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0991" name="Freeform 31"/>
            <p:cNvSpPr>
              <a:spLocks/>
            </p:cNvSpPr>
            <p:nvPr/>
          </p:nvSpPr>
          <p:spPr bwMode="auto">
            <a:xfrm>
              <a:off x="2832" y="3216"/>
              <a:ext cx="672" cy="144"/>
            </a:xfrm>
            <a:custGeom>
              <a:avLst/>
              <a:gdLst>
                <a:gd name="T0" fmla="*/ 0 w 528"/>
                <a:gd name="T1" fmla="*/ 144 h 144"/>
                <a:gd name="T2" fmla="*/ 15675 w 528"/>
                <a:gd name="T3" fmla="*/ 48 h 144"/>
                <a:gd name="T4" fmla="*/ 93999 w 528"/>
                <a:gd name="T5" fmla="*/ 0 h 144"/>
                <a:gd name="T6" fmla="*/ 156743 w 528"/>
                <a:gd name="T7" fmla="*/ 48 h 144"/>
                <a:gd name="T8" fmla="*/ 172303 w 528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8" h="144">
                  <a:moveTo>
                    <a:pt x="0" y="144"/>
                  </a:moveTo>
                  <a:cubicBezTo>
                    <a:pt x="0" y="108"/>
                    <a:pt x="0" y="72"/>
                    <a:pt x="48" y="48"/>
                  </a:cubicBezTo>
                  <a:cubicBezTo>
                    <a:pt x="96" y="24"/>
                    <a:pt x="216" y="0"/>
                    <a:pt x="288" y="0"/>
                  </a:cubicBezTo>
                  <a:cubicBezTo>
                    <a:pt x="360" y="0"/>
                    <a:pt x="440" y="24"/>
                    <a:pt x="480" y="48"/>
                  </a:cubicBezTo>
                  <a:cubicBezTo>
                    <a:pt x="520" y="72"/>
                    <a:pt x="520" y="128"/>
                    <a:pt x="528" y="14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0992" name="Freeform 32"/>
            <p:cNvSpPr>
              <a:spLocks/>
            </p:cNvSpPr>
            <p:nvPr/>
          </p:nvSpPr>
          <p:spPr bwMode="auto">
            <a:xfrm>
              <a:off x="4224" y="3216"/>
              <a:ext cx="672" cy="144"/>
            </a:xfrm>
            <a:custGeom>
              <a:avLst/>
              <a:gdLst>
                <a:gd name="T0" fmla="*/ 0 w 528"/>
                <a:gd name="T1" fmla="*/ 144 h 144"/>
                <a:gd name="T2" fmla="*/ 15675 w 528"/>
                <a:gd name="T3" fmla="*/ 48 h 144"/>
                <a:gd name="T4" fmla="*/ 93999 w 528"/>
                <a:gd name="T5" fmla="*/ 0 h 144"/>
                <a:gd name="T6" fmla="*/ 156743 w 528"/>
                <a:gd name="T7" fmla="*/ 48 h 144"/>
                <a:gd name="T8" fmla="*/ 172303 w 528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8" h="144">
                  <a:moveTo>
                    <a:pt x="0" y="144"/>
                  </a:moveTo>
                  <a:cubicBezTo>
                    <a:pt x="0" y="108"/>
                    <a:pt x="0" y="72"/>
                    <a:pt x="48" y="48"/>
                  </a:cubicBezTo>
                  <a:cubicBezTo>
                    <a:pt x="96" y="24"/>
                    <a:pt x="216" y="0"/>
                    <a:pt x="288" y="0"/>
                  </a:cubicBezTo>
                  <a:cubicBezTo>
                    <a:pt x="360" y="0"/>
                    <a:pt x="440" y="24"/>
                    <a:pt x="480" y="48"/>
                  </a:cubicBezTo>
                  <a:cubicBezTo>
                    <a:pt x="520" y="72"/>
                    <a:pt x="520" y="128"/>
                    <a:pt x="528" y="14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0993" name="Line 33"/>
            <p:cNvSpPr>
              <a:spLocks noChangeShapeType="1"/>
            </p:cNvSpPr>
            <p:nvPr/>
          </p:nvSpPr>
          <p:spPr bwMode="auto">
            <a:xfrm>
              <a:off x="3504" y="336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0994" name="Line 34"/>
            <p:cNvSpPr>
              <a:spLocks noChangeShapeType="1"/>
            </p:cNvSpPr>
            <p:nvPr/>
          </p:nvSpPr>
          <p:spPr bwMode="auto">
            <a:xfrm>
              <a:off x="4896" y="336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0995" name="Line 35"/>
            <p:cNvSpPr>
              <a:spLocks noChangeShapeType="1"/>
            </p:cNvSpPr>
            <p:nvPr/>
          </p:nvSpPr>
          <p:spPr bwMode="auto">
            <a:xfrm>
              <a:off x="4896" y="3792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0996" name="Text Box 36"/>
            <p:cNvSpPr txBox="1">
              <a:spLocks noChangeArrowheads="1"/>
            </p:cNvSpPr>
            <p:nvPr/>
          </p:nvSpPr>
          <p:spPr bwMode="auto">
            <a:xfrm>
              <a:off x="5388" y="3552"/>
              <a:ext cx="41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40997" name="Text Box 37"/>
            <p:cNvSpPr txBox="1">
              <a:spLocks noChangeArrowheads="1"/>
            </p:cNvSpPr>
            <p:nvPr/>
          </p:nvSpPr>
          <p:spPr bwMode="auto">
            <a:xfrm>
              <a:off x="1056" y="3545"/>
              <a:ext cx="435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BG</a:t>
              </a:r>
            </a:p>
          </p:txBody>
        </p:sp>
        <p:sp>
          <p:nvSpPr>
            <p:cNvPr id="40998" name="Line 38"/>
            <p:cNvSpPr>
              <a:spLocks noChangeShapeType="1"/>
            </p:cNvSpPr>
            <p:nvPr/>
          </p:nvSpPr>
          <p:spPr bwMode="auto">
            <a:xfrm>
              <a:off x="3504" y="3792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0999" name="Line 39"/>
            <p:cNvSpPr>
              <a:spLocks noChangeShapeType="1"/>
            </p:cNvSpPr>
            <p:nvPr/>
          </p:nvSpPr>
          <p:spPr bwMode="auto">
            <a:xfrm flipV="1">
              <a:off x="4224" y="336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grpSp>
          <p:nvGrpSpPr>
            <p:cNvPr id="41000" name="Group 40"/>
            <p:cNvGrpSpPr>
              <a:grpSpLocks/>
            </p:cNvGrpSpPr>
            <p:nvPr/>
          </p:nvGrpSpPr>
          <p:grpSpPr bwMode="auto">
            <a:xfrm>
              <a:off x="1146" y="1272"/>
              <a:ext cx="4539" cy="3346"/>
              <a:chOff x="1146" y="1272"/>
              <a:chExt cx="4539" cy="3346"/>
            </a:xfrm>
          </p:grpSpPr>
          <p:sp>
            <p:nvSpPr>
              <p:cNvPr id="41001" name="Text Box 41"/>
              <p:cNvSpPr txBox="1">
                <a:spLocks noChangeArrowheads="1"/>
              </p:cNvSpPr>
              <p:nvPr/>
            </p:nvSpPr>
            <p:spPr bwMode="auto">
              <a:xfrm>
                <a:off x="4944" y="1272"/>
                <a:ext cx="741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数据线</a:t>
                </a:r>
              </a:p>
            </p:txBody>
          </p:sp>
          <p:sp>
            <p:nvSpPr>
              <p:cNvPr id="41002" name="Text Box 42"/>
              <p:cNvSpPr txBox="1">
                <a:spLocks noChangeArrowheads="1"/>
              </p:cNvSpPr>
              <p:nvPr/>
            </p:nvSpPr>
            <p:spPr bwMode="auto">
              <a:xfrm>
                <a:off x="4944" y="1608"/>
                <a:ext cx="741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地址线</a:t>
                </a:r>
              </a:p>
            </p:txBody>
          </p:sp>
          <p:sp>
            <p:nvSpPr>
              <p:cNvPr id="41003" name="Text Box 43"/>
              <p:cNvSpPr txBox="1">
                <a:spLocks noChangeArrowheads="1"/>
              </p:cNvSpPr>
              <p:nvPr/>
            </p:nvSpPr>
            <p:spPr bwMode="auto">
              <a:xfrm>
                <a:off x="1146" y="3842"/>
                <a:ext cx="4312" cy="7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1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BS</a:t>
                </a:r>
                <a:r>
                  <a:rPr lang="en-US" altLang="zh-CN" sz="600" b="1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  <a:r>
                  <a:rPr lang="en-US" altLang="zh-CN" sz="1800" b="1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</a:t>
                </a:r>
                <a:r>
                  <a:rPr lang="zh-CN" altLang="en-US" sz="1800" b="1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总线忙   </a:t>
                </a:r>
                <a:r>
                  <a:rPr kumimoji="0" lang="zh-CN" altLang="zh-CN" sz="1800" b="1">
                    <a:latin typeface="宋体" panose="02010600030101010101" pitchFamily="2" charset="-122"/>
                    <a:ea typeface="宋体" panose="02010600030101010101" pitchFamily="2" charset="-122"/>
                  </a:rPr>
                  <a:t>表示已经有设备在占用总线。</a:t>
                </a:r>
                <a:endParaRPr kumimoji="0" lang="zh-CN" altLang="zh-CN" sz="180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cxnSp>
        <p:nvCxnSpPr>
          <p:cNvPr id="40964" name="直接箭头连接符 44"/>
          <p:cNvCxnSpPr>
            <a:cxnSpLocks noChangeShapeType="1"/>
          </p:cNvCxnSpPr>
          <p:nvPr/>
        </p:nvCxnSpPr>
        <p:spPr bwMode="auto">
          <a:xfrm flipH="1">
            <a:off x="6815138" y="2166939"/>
            <a:ext cx="0" cy="1641872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65" name="直接箭头连接符 45"/>
          <p:cNvCxnSpPr>
            <a:cxnSpLocks noChangeShapeType="1"/>
          </p:cNvCxnSpPr>
          <p:nvPr/>
        </p:nvCxnSpPr>
        <p:spPr bwMode="auto">
          <a:xfrm flipH="1">
            <a:off x="5173266" y="2183608"/>
            <a:ext cx="0" cy="1640681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966" name="直接箭头连接符 46"/>
          <p:cNvCxnSpPr>
            <a:cxnSpLocks noChangeShapeType="1"/>
          </p:cNvCxnSpPr>
          <p:nvPr/>
        </p:nvCxnSpPr>
        <p:spPr bwMode="auto">
          <a:xfrm flipH="1">
            <a:off x="3800475" y="2177655"/>
            <a:ext cx="0" cy="1640681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31462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62D0CB-CA3B-6886-2C2D-37C70FB6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ea typeface="宋体" panose="02010600030101010101" pitchFamily="2" charset="-122"/>
              </a:rPr>
              <a:t>总线的基本概念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8BD59A-5586-F2CE-8A2C-C72A7D90D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总线是连续多个部件的信息传输线，是各个部件共享的传输介质。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总线是一组能为多个部件分时共享的公共信息传送线路。</a:t>
            </a:r>
            <a:endParaRPr lang="en-US" altLang="zh-CN" dirty="0"/>
          </a:p>
          <a:p>
            <a:r>
              <a:rPr lang="zh-CN" altLang="en-US" dirty="0"/>
              <a:t>分时是指同一时刻只允许有一个部件向总线发送信息，若系统有多个部件则它们只能分时地向总线发送信息。</a:t>
            </a:r>
            <a:endParaRPr lang="en-US" altLang="zh-CN" dirty="0"/>
          </a:p>
          <a:p>
            <a:r>
              <a:rPr lang="zh-CN" altLang="en-US" dirty="0"/>
              <a:t>共享是指总线上可以挂接多个部件，各个部件之间互相交换信息都可通过这组线路分时共享，多个部件可同时从总线上接收相同的信息。</a:t>
            </a:r>
          </a:p>
        </p:txBody>
      </p:sp>
    </p:spTree>
    <p:extLst>
      <p:ext uri="{BB962C8B-B14F-4D97-AF65-F5344CB8AC3E}">
        <p14:creationId xmlns:p14="http://schemas.microsoft.com/office/powerpoint/2010/main" val="5442929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702845" y="1151335"/>
            <a:ext cx="20409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链式查询方式</a:t>
            </a:r>
          </a:p>
        </p:txBody>
      </p:sp>
      <p:grpSp>
        <p:nvGrpSpPr>
          <p:cNvPr id="41987" name="Group 3"/>
          <p:cNvGrpSpPr>
            <a:grpSpLocks/>
          </p:cNvGrpSpPr>
          <p:nvPr/>
        </p:nvGrpSpPr>
        <p:grpSpPr bwMode="auto">
          <a:xfrm>
            <a:off x="1385888" y="1824039"/>
            <a:ext cx="6565106" cy="3698081"/>
            <a:chOff x="288" y="1152"/>
            <a:chExt cx="5514" cy="3106"/>
          </a:xfrm>
        </p:grpSpPr>
        <p:sp>
          <p:nvSpPr>
            <p:cNvPr id="41991" name="Rectangle 4"/>
            <p:cNvSpPr>
              <a:spLocks noChangeArrowheads="1"/>
            </p:cNvSpPr>
            <p:nvPr/>
          </p:nvSpPr>
          <p:spPr bwMode="auto">
            <a:xfrm>
              <a:off x="288" y="1152"/>
              <a:ext cx="624" cy="2784"/>
            </a:xfrm>
            <a:prstGeom prst="rect">
              <a:avLst/>
            </a:prstGeom>
            <a:solidFill>
              <a:srgbClr val="CCC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总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线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控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制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部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件</a:t>
              </a:r>
            </a:p>
          </p:txBody>
        </p:sp>
        <p:sp>
          <p:nvSpPr>
            <p:cNvPr id="41992" name="Line 5"/>
            <p:cNvSpPr>
              <a:spLocks noChangeShapeType="1"/>
            </p:cNvSpPr>
            <p:nvPr/>
          </p:nvSpPr>
          <p:spPr bwMode="auto">
            <a:xfrm>
              <a:off x="912" y="1440"/>
              <a:ext cx="403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1993" name="Line 6"/>
            <p:cNvSpPr>
              <a:spLocks noChangeShapeType="1"/>
            </p:cNvSpPr>
            <p:nvPr/>
          </p:nvSpPr>
          <p:spPr bwMode="auto">
            <a:xfrm>
              <a:off x="912" y="1776"/>
              <a:ext cx="403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1994" name="Line 7"/>
            <p:cNvSpPr>
              <a:spLocks noChangeShapeType="1"/>
            </p:cNvSpPr>
            <p:nvPr/>
          </p:nvSpPr>
          <p:spPr bwMode="auto">
            <a:xfrm>
              <a:off x="912" y="2112"/>
              <a:ext cx="40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1995" name="Line 8"/>
            <p:cNvSpPr>
              <a:spLocks noChangeShapeType="1"/>
            </p:cNvSpPr>
            <p:nvPr/>
          </p:nvSpPr>
          <p:spPr bwMode="auto">
            <a:xfrm>
              <a:off x="912" y="2448"/>
              <a:ext cx="4032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1996" name="Rectangle 9"/>
            <p:cNvSpPr>
              <a:spLocks noChangeArrowheads="1"/>
            </p:cNvSpPr>
            <p:nvPr/>
          </p:nvSpPr>
          <p:spPr bwMode="auto">
            <a:xfrm>
              <a:off x="1440" y="2832"/>
              <a:ext cx="1056" cy="52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1997" name="Text Box 10"/>
            <p:cNvSpPr txBox="1">
              <a:spLocks noChangeArrowheads="1"/>
            </p:cNvSpPr>
            <p:nvPr/>
          </p:nvSpPr>
          <p:spPr bwMode="auto">
            <a:xfrm>
              <a:off x="3708" y="2880"/>
              <a:ext cx="41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41998" name="Line 11"/>
            <p:cNvSpPr>
              <a:spLocks noChangeShapeType="1"/>
            </p:cNvSpPr>
            <p:nvPr/>
          </p:nvSpPr>
          <p:spPr bwMode="auto">
            <a:xfrm flipV="1">
              <a:off x="1584" y="244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1999" name="Line 12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2000" name="Line 13"/>
            <p:cNvSpPr>
              <a:spLocks noChangeShapeType="1"/>
            </p:cNvSpPr>
            <p:nvPr/>
          </p:nvSpPr>
          <p:spPr bwMode="auto">
            <a:xfrm>
              <a:off x="2064" y="1776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2001" name="Line 15"/>
            <p:cNvSpPr>
              <a:spLocks noChangeShapeType="1"/>
            </p:cNvSpPr>
            <p:nvPr/>
          </p:nvSpPr>
          <p:spPr bwMode="auto">
            <a:xfrm flipV="1">
              <a:off x="2736" y="244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2002" name="Line 16"/>
            <p:cNvSpPr>
              <a:spLocks noChangeShapeType="1"/>
            </p:cNvSpPr>
            <p:nvPr/>
          </p:nvSpPr>
          <p:spPr bwMode="auto">
            <a:xfrm flipV="1">
              <a:off x="2976" y="211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2003" name="Line 17"/>
            <p:cNvSpPr>
              <a:spLocks noChangeShapeType="1"/>
            </p:cNvSpPr>
            <p:nvPr/>
          </p:nvSpPr>
          <p:spPr bwMode="auto">
            <a:xfrm>
              <a:off x="3216" y="1776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2004" name="Line 19"/>
            <p:cNvSpPr>
              <a:spLocks noChangeShapeType="1"/>
            </p:cNvSpPr>
            <p:nvPr/>
          </p:nvSpPr>
          <p:spPr bwMode="auto">
            <a:xfrm flipV="1">
              <a:off x="4128" y="244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2005" name="Line 20"/>
            <p:cNvSpPr>
              <a:spLocks noChangeShapeType="1"/>
            </p:cNvSpPr>
            <p:nvPr/>
          </p:nvSpPr>
          <p:spPr bwMode="auto">
            <a:xfrm flipV="1">
              <a:off x="4368" y="211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2006" name="Line 21"/>
            <p:cNvSpPr>
              <a:spLocks noChangeShapeType="1"/>
            </p:cNvSpPr>
            <p:nvPr/>
          </p:nvSpPr>
          <p:spPr bwMode="auto">
            <a:xfrm>
              <a:off x="4608" y="1776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2007" name="Text Box 23"/>
            <p:cNvSpPr txBox="1">
              <a:spLocks noChangeArrowheads="1"/>
            </p:cNvSpPr>
            <p:nvPr/>
          </p:nvSpPr>
          <p:spPr bwMode="auto">
            <a:xfrm>
              <a:off x="1146" y="1817"/>
              <a:ext cx="392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BS</a:t>
              </a:r>
            </a:p>
          </p:txBody>
        </p:sp>
        <p:sp>
          <p:nvSpPr>
            <p:cNvPr id="42008" name="Text Box 24"/>
            <p:cNvSpPr txBox="1">
              <a:spLocks noChangeArrowheads="1"/>
            </p:cNvSpPr>
            <p:nvPr/>
          </p:nvSpPr>
          <p:spPr bwMode="auto">
            <a:xfrm>
              <a:off x="1157" y="2153"/>
              <a:ext cx="424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BR</a:t>
              </a:r>
            </a:p>
          </p:txBody>
        </p:sp>
        <p:sp>
          <p:nvSpPr>
            <p:cNvPr id="42009" name="Freeform 25"/>
            <p:cNvSpPr>
              <a:spLocks/>
            </p:cNvSpPr>
            <p:nvPr/>
          </p:nvSpPr>
          <p:spPr bwMode="auto">
            <a:xfrm>
              <a:off x="912" y="3360"/>
              <a:ext cx="720" cy="432"/>
            </a:xfrm>
            <a:custGeom>
              <a:avLst/>
              <a:gdLst>
                <a:gd name="T0" fmla="*/ 0 w 720"/>
                <a:gd name="T1" fmla="*/ 321266671 h 240"/>
                <a:gd name="T2" fmla="*/ 720 w 720"/>
                <a:gd name="T3" fmla="*/ 321266671 h 240"/>
                <a:gd name="T4" fmla="*/ 720 w 720"/>
                <a:gd name="T5" fmla="*/ 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0" h="240">
                  <a:moveTo>
                    <a:pt x="0" y="240"/>
                  </a:moveTo>
                  <a:lnTo>
                    <a:pt x="720" y="240"/>
                  </a:lnTo>
                  <a:lnTo>
                    <a:pt x="720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2010" name="Rectangle 26"/>
            <p:cNvSpPr>
              <a:spLocks noChangeArrowheads="1"/>
            </p:cNvSpPr>
            <p:nvPr/>
          </p:nvSpPr>
          <p:spPr bwMode="auto">
            <a:xfrm>
              <a:off x="2640" y="2832"/>
              <a:ext cx="1056" cy="52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2011" name="Rectangle 27"/>
            <p:cNvSpPr>
              <a:spLocks noChangeArrowheads="1"/>
            </p:cNvSpPr>
            <p:nvPr/>
          </p:nvSpPr>
          <p:spPr bwMode="auto">
            <a:xfrm>
              <a:off x="4032" y="2832"/>
              <a:ext cx="1056" cy="52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  <a:r>
                <a:rPr lang="en-US" altLang="zh-CN" sz="1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42012" name="Freeform 28"/>
            <p:cNvSpPr>
              <a:spLocks/>
            </p:cNvSpPr>
            <p:nvPr/>
          </p:nvSpPr>
          <p:spPr bwMode="auto">
            <a:xfrm>
              <a:off x="1632" y="3216"/>
              <a:ext cx="672" cy="144"/>
            </a:xfrm>
            <a:custGeom>
              <a:avLst/>
              <a:gdLst>
                <a:gd name="T0" fmla="*/ 0 w 528"/>
                <a:gd name="T1" fmla="*/ 144 h 144"/>
                <a:gd name="T2" fmla="*/ 15675 w 528"/>
                <a:gd name="T3" fmla="*/ 48 h 144"/>
                <a:gd name="T4" fmla="*/ 93999 w 528"/>
                <a:gd name="T5" fmla="*/ 0 h 144"/>
                <a:gd name="T6" fmla="*/ 156743 w 528"/>
                <a:gd name="T7" fmla="*/ 48 h 144"/>
                <a:gd name="T8" fmla="*/ 172303 w 528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8" h="144">
                  <a:moveTo>
                    <a:pt x="0" y="144"/>
                  </a:moveTo>
                  <a:cubicBezTo>
                    <a:pt x="0" y="108"/>
                    <a:pt x="0" y="72"/>
                    <a:pt x="48" y="48"/>
                  </a:cubicBezTo>
                  <a:cubicBezTo>
                    <a:pt x="96" y="24"/>
                    <a:pt x="216" y="0"/>
                    <a:pt x="288" y="0"/>
                  </a:cubicBezTo>
                  <a:cubicBezTo>
                    <a:pt x="360" y="0"/>
                    <a:pt x="440" y="24"/>
                    <a:pt x="480" y="48"/>
                  </a:cubicBezTo>
                  <a:cubicBezTo>
                    <a:pt x="520" y="72"/>
                    <a:pt x="520" y="128"/>
                    <a:pt x="528" y="14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2013" name="Freeform 29"/>
            <p:cNvSpPr>
              <a:spLocks/>
            </p:cNvSpPr>
            <p:nvPr/>
          </p:nvSpPr>
          <p:spPr bwMode="auto">
            <a:xfrm>
              <a:off x="2304" y="3360"/>
              <a:ext cx="528" cy="432"/>
            </a:xfrm>
            <a:custGeom>
              <a:avLst/>
              <a:gdLst>
                <a:gd name="T0" fmla="*/ 0 w 720"/>
                <a:gd name="T1" fmla="*/ 321266671 h 240"/>
                <a:gd name="T2" fmla="*/ 1 w 720"/>
                <a:gd name="T3" fmla="*/ 321266671 h 240"/>
                <a:gd name="T4" fmla="*/ 1 w 720"/>
                <a:gd name="T5" fmla="*/ 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0" h="240">
                  <a:moveTo>
                    <a:pt x="0" y="240"/>
                  </a:moveTo>
                  <a:lnTo>
                    <a:pt x="720" y="240"/>
                  </a:lnTo>
                  <a:lnTo>
                    <a:pt x="720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2014" name="Line 30"/>
            <p:cNvSpPr>
              <a:spLocks noChangeShapeType="1"/>
            </p:cNvSpPr>
            <p:nvPr/>
          </p:nvSpPr>
          <p:spPr bwMode="auto">
            <a:xfrm>
              <a:off x="2304" y="3360"/>
              <a:ext cx="0" cy="43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2015" name="Freeform 31"/>
            <p:cNvSpPr>
              <a:spLocks/>
            </p:cNvSpPr>
            <p:nvPr/>
          </p:nvSpPr>
          <p:spPr bwMode="auto">
            <a:xfrm>
              <a:off x="2832" y="3216"/>
              <a:ext cx="672" cy="144"/>
            </a:xfrm>
            <a:custGeom>
              <a:avLst/>
              <a:gdLst>
                <a:gd name="T0" fmla="*/ 0 w 528"/>
                <a:gd name="T1" fmla="*/ 144 h 144"/>
                <a:gd name="T2" fmla="*/ 15675 w 528"/>
                <a:gd name="T3" fmla="*/ 48 h 144"/>
                <a:gd name="T4" fmla="*/ 93999 w 528"/>
                <a:gd name="T5" fmla="*/ 0 h 144"/>
                <a:gd name="T6" fmla="*/ 156743 w 528"/>
                <a:gd name="T7" fmla="*/ 48 h 144"/>
                <a:gd name="T8" fmla="*/ 172303 w 528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8" h="144">
                  <a:moveTo>
                    <a:pt x="0" y="144"/>
                  </a:moveTo>
                  <a:cubicBezTo>
                    <a:pt x="0" y="108"/>
                    <a:pt x="0" y="72"/>
                    <a:pt x="48" y="48"/>
                  </a:cubicBezTo>
                  <a:cubicBezTo>
                    <a:pt x="96" y="24"/>
                    <a:pt x="216" y="0"/>
                    <a:pt x="288" y="0"/>
                  </a:cubicBezTo>
                  <a:cubicBezTo>
                    <a:pt x="360" y="0"/>
                    <a:pt x="440" y="24"/>
                    <a:pt x="480" y="48"/>
                  </a:cubicBezTo>
                  <a:cubicBezTo>
                    <a:pt x="520" y="72"/>
                    <a:pt x="520" y="128"/>
                    <a:pt x="528" y="14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2016" name="Freeform 32"/>
            <p:cNvSpPr>
              <a:spLocks/>
            </p:cNvSpPr>
            <p:nvPr/>
          </p:nvSpPr>
          <p:spPr bwMode="auto">
            <a:xfrm>
              <a:off x="4224" y="3216"/>
              <a:ext cx="672" cy="144"/>
            </a:xfrm>
            <a:custGeom>
              <a:avLst/>
              <a:gdLst>
                <a:gd name="T0" fmla="*/ 0 w 528"/>
                <a:gd name="T1" fmla="*/ 144 h 144"/>
                <a:gd name="T2" fmla="*/ 15675 w 528"/>
                <a:gd name="T3" fmla="*/ 48 h 144"/>
                <a:gd name="T4" fmla="*/ 93999 w 528"/>
                <a:gd name="T5" fmla="*/ 0 h 144"/>
                <a:gd name="T6" fmla="*/ 156743 w 528"/>
                <a:gd name="T7" fmla="*/ 48 h 144"/>
                <a:gd name="T8" fmla="*/ 172303 w 528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8" h="144">
                  <a:moveTo>
                    <a:pt x="0" y="144"/>
                  </a:moveTo>
                  <a:cubicBezTo>
                    <a:pt x="0" y="108"/>
                    <a:pt x="0" y="72"/>
                    <a:pt x="48" y="48"/>
                  </a:cubicBezTo>
                  <a:cubicBezTo>
                    <a:pt x="96" y="24"/>
                    <a:pt x="216" y="0"/>
                    <a:pt x="288" y="0"/>
                  </a:cubicBezTo>
                  <a:cubicBezTo>
                    <a:pt x="360" y="0"/>
                    <a:pt x="440" y="24"/>
                    <a:pt x="480" y="48"/>
                  </a:cubicBezTo>
                  <a:cubicBezTo>
                    <a:pt x="520" y="72"/>
                    <a:pt x="520" y="128"/>
                    <a:pt x="528" y="14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2017" name="Line 33"/>
            <p:cNvSpPr>
              <a:spLocks noChangeShapeType="1"/>
            </p:cNvSpPr>
            <p:nvPr/>
          </p:nvSpPr>
          <p:spPr bwMode="auto">
            <a:xfrm>
              <a:off x="3504" y="336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2018" name="Line 34"/>
            <p:cNvSpPr>
              <a:spLocks noChangeShapeType="1"/>
            </p:cNvSpPr>
            <p:nvPr/>
          </p:nvSpPr>
          <p:spPr bwMode="auto">
            <a:xfrm>
              <a:off x="4896" y="336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2019" name="Line 35"/>
            <p:cNvSpPr>
              <a:spLocks noChangeShapeType="1"/>
            </p:cNvSpPr>
            <p:nvPr/>
          </p:nvSpPr>
          <p:spPr bwMode="auto">
            <a:xfrm>
              <a:off x="4896" y="3792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2020" name="Text Box 36"/>
            <p:cNvSpPr txBox="1">
              <a:spLocks noChangeArrowheads="1"/>
            </p:cNvSpPr>
            <p:nvPr/>
          </p:nvSpPr>
          <p:spPr bwMode="auto">
            <a:xfrm>
              <a:off x="5388" y="3552"/>
              <a:ext cx="41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42021" name="Text Box 37"/>
            <p:cNvSpPr txBox="1">
              <a:spLocks noChangeArrowheads="1"/>
            </p:cNvSpPr>
            <p:nvPr/>
          </p:nvSpPr>
          <p:spPr bwMode="auto">
            <a:xfrm>
              <a:off x="1056" y="3545"/>
              <a:ext cx="435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BG</a:t>
              </a:r>
            </a:p>
          </p:txBody>
        </p:sp>
        <p:sp>
          <p:nvSpPr>
            <p:cNvPr id="42022" name="Line 38"/>
            <p:cNvSpPr>
              <a:spLocks noChangeShapeType="1"/>
            </p:cNvSpPr>
            <p:nvPr/>
          </p:nvSpPr>
          <p:spPr bwMode="auto">
            <a:xfrm>
              <a:off x="3504" y="3792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2023" name="Line 39"/>
            <p:cNvSpPr>
              <a:spLocks noChangeShapeType="1"/>
            </p:cNvSpPr>
            <p:nvPr/>
          </p:nvSpPr>
          <p:spPr bwMode="auto">
            <a:xfrm flipV="1">
              <a:off x="4224" y="336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grpSp>
          <p:nvGrpSpPr>
            <p:cNvPr id="42024" name="Group 40"/>
            <p:cNvGrpSpPr>
              <a:grpSpLocks/>
            </p:cNvGrpSpPr>
            <p:nvPr/>
          </p:nvGrpSpPr>
          <p:grpSpPr bwMode="auto">
            <a:xfrm>
              <a:off x="1202" y="1272"/>
              <a:ext cx="4483" cy="2986"/>
              <a:chOff x="1202" y="1272"/>
              <a:chExt cx="4483" cy="2986"/>
            </a:xfrm>
          </p:grpSpPr>
          <p:sp>
            <p:nvSpPr>
              <p:cNvPr id="42025" name="Text Box 41"/>
              <p:cNvSpPr txBox="1">
                <a:spLocks noChangeArrowheads="1"/>
              </p:cNvSpPr>
              <p:nvPr/>
            </p:nvSpPr>
            <p:spPr bwMode="auto">
              <a:xfrm>
                <a:off x="4944" y="1272"/>
                <a:ext cx="741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数据线</a:t>
                </a:r>
              </a:p>
            </p:txBody>
          </p:sp>
          <p:sp>
            <p:nvSpPr>
              <p:cNvPr id="42026" name="Text Box 42"/>
              <p:cNvSpPr txBox="1">
                <a:spLocks noChangeArrowheads="1"/>
              </p:cNvSpPr>
              <p:nvPr/>
            </p:nvSpPr>
            <p:spPr bwMode="auto">
              <a:xfrm>
                <a:off x="4944" y="1608"/>
                <a:ext cx="741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地址线</a:t>
                </a:r>
              </a:p>
            </p:txBody>
          </p:sp>
          <p:sp>
            <p:nvSpPr>
              <p:cNvPr id="42027" name="Text Box 43"/>
              <p:cNvSpPr txBox="1">
                <a:spLocks noChangeArrowheads="1"/>
              </p:cNvSpPr>
              <p:nvPr/>
            </p:nvSpPr>
            <p:spPr bwMode="auto">
              <a:xfrm>
                <a:off x="1202" y="3715"/>
                <a:ext cx="4312" cy="5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1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BR-</a:t>
                </a:r>
                <a:r>
                  <a:rPr lang="zh-CN" altLang="en-US" sz="1800" b="1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总线请求线  </a:t>
                </a:r>
                <a:r>
                  <a:rPr lang="zh-CN" altLang="en-US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设备请求占用总线   </a:t>
                </a:r>
              </a:p>
            </p:txBody>
          </p:sp>
        </p:grpSp>
      </p:grpSp>
      <p:cxnSp>
        <p:nvCxnSpPr>
          <p:cNvPr id="41988" name="直接箭头连接符 44"/>
          <p:cNvCxnSpPr>
            <a:cxnSpLocks noChangeShapeType="1"/>
          </p:cNvCxnSpPr>
          <p:nvPr/>
        </p:nvCxnSpPr>
        <p:spPr bwMode="auto">
          <a:xfrm flipH="1">
            <a:off x="6815138" y="2166939"/>
            <a:ext cx="0" cy="1641872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989" name="直接箭头连接符 45"/>
          <p:cNvCxnSpPr>
            <a:cxnSpLocks noChangeShapeType="1"/>
          </p:cNvCxnSpPr>
          <p:nvPr/>
        </p:nvCxnSpPr>
        <p:spPr bwMode="auto">
          <a:xfrm flipH="1">
            <a:off x="5173266" y="2183608"/>
            <a:ext cx="0" cy="1640681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990" name="直接箭头连接符 46"/>
          <p:cNvCxnSpPr>
            <a:cxnSpLocks noChangeShapeType="1"/>
          </p:cNvCxnSpPr>
          <p:nvPr/>
        </p:nvCxnSpPr>
        <p:spPr bwMode="auto">
          <a:xfrm flipH="1">
            <a:off x="3800475" y="2177655"/>
            <a:ext cx="0" cy="1640681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5391750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ext Box 2"/>
          <p:cNvSpPr txBox="1">
            <a:spLocks noChangeArrowheads="1"/>
          </p:cNvSpPr>
          <p:nvPr/>
        </p:nvSpPr>
        <p:spPr bwMode="auto">
          <a:xfrm>
            <a:off x="3139680" y="1047750"/>
            <a:ext cx="20409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链式查询方式</a:t>
            </a:r>
          </a:p>
        </p:txBody>
      </p:sp>
      <p:grpSp>
        <p:nvGrpSpPr>
          <p:cNvPr id="43011" name="Group 3"/>
          <p:cNvGrpSpPr>
            <a:grpSpLocks/>
          </p:cNvGrpSpPr>
          <p:nvPr/>
        </p:nvGrpSpPr>
        <p:grpSpPr bwMode="auto">
          <a:xfrm>
            <a:off x="1385888" y="1824038"/>
            <a:ext cx="6565106" cy="3715941"/>
            <a:chOff x="288" y="1152"/>
            <a:chExt cx="5514" cy="3121"/>
          </a:xfrm>
        </p:grpSpPr>
        <p:sp>
          <p:nvSpPr>
            <p:cNvPr id="43016" name="Rectangle 4"/>
            <p:cNvSpPr>
              <a:spLocks noChangeArrowheads="1"/>
            </p:cNvSpPr>
            <p:nvPr/>
          </p:nvSpPr>
          <p:spPr bwMode="auto">
            <a:xfrm>
              <a:off x="288" y="1152"/>
              <a:ext cx="624" cy="278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总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线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控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制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部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件</a:t>
              </a:r>
            </a:p>
          </p:txBody>
        </p:sp>
        <p:sp>
          <p:nvSpPr>
            <p:cNvPr id="43017" name="Line 5"/>
            <p:cNvSpPr>
              <a:spLocks noChangeShapeType="1"/>
            </p:cNvSpPr>
            <p:nvPr/>
          </p:nvSpPr>
          <p:spPr bwMode="auto">
            <a:xfrm>
              <a:off x="912" y="1440"/>
              <a:ext cx="403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3018" name="Line 6"/>
            <p:cNvSpPr>
              <a:spLocks noChangeShapeType="1"/>
            </p:cNvSpPr>
            <p:nvPr/>
          </p:nvSpPr>
          <p:spPr bwMode="auto">
            <a:xfrm>
              <a:off x="912" y="1776"/>
              <a:ext cx="403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3019" name="Line 7"/>
            <p:cNvSpPr>
              <a:spLocks noChangeShapeType="1"/>
            </p:cNvSpPr>
            <p:nvPr/>
          </p:nvSpPr>
          <p:spPr bwMode="auto">
            <a:xfrm>
              <a:off x="912" y="2112"/>
              <a:ext cx="40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3020" name="Line 8"/>
            <p:cNvSpPr>
              <a:spLocks noChangeShapeType="1"/>
            </p:cNvSpPr>
            <p:nvPr/>
          </p:nvSpPr>
          <p:spPr bwMode="auto">
            <a:xfrm>
              <a:off x="912" y="2448"/>
              <a:ext cx="40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3021" name="Rectangle 9"/>
            <p:cNvSpPr>
              <a:spLocks noChangeArrowheads="1"/>
            </p:cNvSpPr>
            <p:nvPr/>
          </p:nvSpPr>
          <p:spPr bwMode="auto">
            <a:xfrm>
              <a:off x="1440" y="2832"/>
              <a:ext cx="1056" cy="52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3022" name="Text Box 10"/>
            <p:cNvSpPr txBox="1">
              <a:spLocks noChangeArrowheads="1"/>
            </p:cNvSpPr>
            <p:nvPr/>
          </p:nvSpPr>
          <p:spPr bwMode="auto">
            <a:xfrm>
              <a:off x="3708" y="2880"/>
              <a:ext cx="41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43023" name="Line 11"/>
            <p:cNvSpPr>
              <a:spLocks noChangeShapeType="1"/>
            </p:cNvSpPr>
            <p:nvPr/>
          </p:nvSpPr>
          <p:spPr bwMode="auto">
            <a:xfrm flipV="1">
              <a:off x="1584" y="244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3024" name="Line 12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3025" name="Line 13"/>
            <p:cNvSpPr>
              <a:spLocks noChangeShapeType="1"/>
            </p:cNvSpPr>
            <p:nvPr/>
          </p:nvSpPr>
          <p:spPr bwMode="auto">
            <a:xfrm>
              <a:off x="2064" y="1776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3026" name="Line 15"/>
            <p:cNvSpPr>
              <a:spLocks noChangeShapeType="1"/>
            </p:cNvSpPr>
            <p:nvPr/>
          </p:nvSpPr>
          <p:spPr bwMode="auto">
            <a:xfrm flipV="1">
              <a:off x="2736" y="244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3027" name="Line 16"/>
            <p:cNvSpPr>
              <a:spLocks noChangeShapeType="1"/>
            </p:cNvSpPr>
            <p:nvPr/>
          </p:nvSpPr>
          <p:spPr bwMode="auto">
            <a:xfrm flipV="1">
              <a:off x="2976" y="211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3028" name="Line 17"/>
            <p:cNvSpPr>
              <a:spLocks noChangeShapeType="1"/>
            </p:cNvSpPr>
            <p:nvPr/>
          </p:nvSpPr>
          <p:spPr bwMode="auto">
            <a:xfrm>
              <a:off x="3216" y="1776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3029" name="Line 19"/>
            <p:cNvSpPr>
              <a:spLocks noChangeShapeType="1"/>
            </p:cNvSpPr>
            <p:nvPr/>
          </p:nvSpPr>
          <p:spPr bwMode="auto">
            <a:xfrm flipV="1">
              <a:off x="4128" y="244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3030" name="Line 20"/>
            <p:cNvSpPr>
              <a:spLocks noChangeShapeType="1"/>
            </p:cNvSpPr>
            <p:nvPr/>
          </p:nvSpPr>
          <p:spPr bwMode="auto">
            <a:xfrm flipV="1">
              <a:off x="4368" y="211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3031" name="Line 21"/>
            <p:cNvSpPr>
              <a:spLocks noChangeShapeType="1"/>
            </p:cNvSpPr>
            <p:nvPr/>
          </p:nvSpPr>
          <p:spPr bwMode="auto">
            <a:xfrm>
              <a:off x="4608" y="1776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3032" name="Text Box 23"/>
            <p:cNvSpPr txBox="1">
              <a:spLocks noChangeArrowheads="1"/>
            </p:cNvSpPr>
            <p:nvPr/>
          </p:nvSpPr>
          <p:spPr bwMode="auto">
            <a:xfrm>
              <a:off x="1146" y="1817"/>
              <a:ext cx="392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BS</a:t>
              </a:r>
            </a:p>
          </p:txBody>
        </p:sp>
        <p:sp>
          <p:nvSpPr>
            <p:cNvPr id="43033" name="Text Box 24"/>
            <p:cNvSpPr txBox="1">
              <a:spLocks noChangeArrowheads="1"/>
            </p:cNvSpPr>
            <p:nvPr/>
          </p:nvSpPr>
          <p:spPr bwMode="auto">
            <a:xfrm>
              <a:off x="1157" y="2153"/>
              <a:ext cx="424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BR</a:t>
              </a:r>
            </a:p>
          </p:txBody>
        </p:sp>
        <p:sp>
          <p:nvSpPr>
            <p:cNvPr id="43034" name="Freeform 25"/>
            <p:cNvSpPr>
              <a:spLocks/>
            </p:cNvSpPr>
            <p:nvPr/>
          </p:nvSpPr>
          <p:spPr bwMode="auto">
            <a:xfrm>
              <a:off x="912" y="3360"/>
              <a:ext cx="720" cy="432"/>
            </a:xfrm>
            <a:custGeom>
              <a:avLst/>
              <a:gdLst>
                <a:gd name="T0" fmla="*/ 0 w 720"/>
                <a:gd name="T1" fmla="*/ 321266671 h 240"/>
                <a:gd name="T2" fmla="*/ 720 w 720"/>
                <a:gd name="T3" fmla="*/ 321266671 h 240"/>
                <a:gd name="T4" fmla="*/ 720 w 720"/>
                <a:gd name="T5" fmla="*/ 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0" h="240">
                  <a:moveTo>
                    <a:pt x="0" y="240"/>
                  </a:moveTo>
                  <a:lnTo>
                    <a:pt x="720" y="240"/>
                  </a:lnTo>
                  <a:lnTo>
                    <a:pt x="720" y="0"/>
                  </a:lnTo>
                </a:path>
              </a:pathLst>
            </a:custGeom>
            <a:noFill/>
            <a:ln w="38100" cmpd="sng">
              <a:solidFill>
                <a:srgbClr val="0000CC"/>
              </a:solidFill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3035" name="Rectangle 26"/>
            <p:cNvSpPr>
              <a:spLocks noChangeArrowheads="1"/>
            </p:cNvSpPr>
            <p:nvPr/>
          </p:nvSpPr>
          <p:spPr bwMode="auto">
            <a:xfrm>
              <a:off x="2640" y="2832"/>
              <a:ext cx="1056" cy="52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3036" name="Rectangle 27"/>
            <p:cNvSpPr>
              <a:spLocks noChangeArrowheads="1"/>
            </p:cNvSpPr>
            <p:nvPr/>
          </p:nvSpPr>
          <p:spPr bwMode="auto">
            <a:xfrm>
              <a:off x="4032" y="2832"/>
              <a:ext cx="1056" cy="52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  <a:r>
                <a:rPr lang="en-US" altLang="zh-CN" sz="1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43037" name="Freeform 28"/>
            <p:cNvSpPr>
              <a:spLocks/>
            </p:cNvSpPr>
            <p:nvPr/>
          </p:nvSpPr>
          <p:spPr bwMode="auto">
            <a:xfrm>
              <a:off x="1632" y="3216"/>
              <a:ext cx="672" cy="144"/>
            </a:xfrm>
            <a:custGeom>
              <a:avLst/>
              <a:gdLst>
                <a:gd name="T0" fmla="*/ 0 w 528"/>
                <a:gd name="T1" fmla="*/ 144 h 144"/>
                <a:gd name="T2" fmla="*/ 15675 w 528"/>
                <a:gd name="T3" fmla="*/ 48 h 144"/>
                <a:gd name="T4" fmla="*/ 93999 w 528"/>
                <a:gd name="T5" fmla="*/ 0 h 144"/>
                <a:gd name="T6" fmla="*/ 156743 w 528"/>
                <a:gd name="T7" fmla="*/ 48 h 144"/>
                <a:gd name="T8" fmla="*/ 172303 w 528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8" h="144">
                  <a:moveTo>
                    <a:pt x="0" y="144"/>
                  </a:moveTo>
                  <a:cubicBezTo>
                    <a:pt x="0" y="108"/>
                    <a:pt x="0" y="72"/>
                    <a:pt x="48" y="48"/>
                  </a:cubicBezTo>
                  <a:cubicBezTo>
                    <a:pt x="96" y="24"/>
                    <a:pt x="216" y="0"/>
                    <a:pt x="288" y="0"/>
                  </a:cubicBezTo>
                  <a:cubicBezTo>
                    <a:pt x="360" y="0"/>
                    <a:pt x="440" y="24"/>
                    <a:pt x="480" y="48"/>
                  </a:cubicBezTo>
                  <a:cubicBezTo>
                    <a:pt x="520" y="72"/>
                    <a:pt x="520" y="128"/>
                    <a:pt x="528" y="144"/>
                  </a:cubicBezTo>
                </a:path>
              </a:pathLst>
            </a:custGeom>
            <a:noFill/>
            <a:ln w="38100" cmpd="sng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3038" name="Freeform 29"/>
            <p:cNvSpPr>
              <a:spLocks/>
            </p:cNvSpPr>
            <p:nvPr/>
          </p:nvSpPr>
          <p:spPr bwMode="auto">
            <a:xfrm>
              <a:off x="2304" y="3360"/>
              <a:ext cx="528" cy="432"/>
            </a:xfrm>
            <a:custGeom>
              <a:avLst/>
              <a:gdLst>
                <a:gd name="T0" fmla="*/ 0 w 720"/>
                <a:gd name="T1" fmla="*/ 321266671 h 240"/>
                <a:gd name="T2" fmla="*/ 1 w 720"/>
                <a:gd name="T3" fmla="*/ 321266671 h 240"/>
                <a:gd name="T4" fmla="*/ 1 w 720"/>
                <a:gd name="T5" fmla="*/ 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0" h="240">
                  <a:moveTo>
                    <a:pt x="0" y="240"/>
                  </a:moveTo>
                  <a:lnTo>
                    <a:pt x="720" y="240"/>
                  </a:lnTo>
                  <a:lnTo>
                    <a:pt x="720" y="0"/>
                  </a:lnTo>
                </a:path>
              </a:pathLst>
            </a:custGeom>
            <a:noFill/>
            <a:ln w="38100" cmpd="sng">
              <a:solidFill>
                <a:srgbClr val="0000CC"/>
              </a:solidFill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3039" name="Line 30"/>
            <p:cNvSpPr>
              <a:spLocks noChangeShapeType="1"/>
            </p:cNvSpPr>
            <p:nvPr/>
          </p:nvSpPr>
          <p:spPr bwMode="auto">
            <a:xfrm>
              <a:off x="2304" y="3360"/>
              <a:ext cx="0" cy="432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3040" name="Freeform 31"/>
            <p:cNvSpPr>
              <a:spLocks/>
            </p:cNvSpPr>
            <p:nvPr/>
          </p:nvSpPr>
          <p:spPr bwMode="auto">
            <a:xfrm>
              <a:off x="2832" y="3216"/>
              <a:ext cx="672" cy="144"/>
            </a:xfrm>
            <a:custGeom>
              <a:avLst/>
              <a:gdLst>
                <a:gd name="T0" fmla="*/ 0 w 528"/>
                <a:gd name="T1" fmla="*/ 144 h 144"/>
                <a:gd name="T2" fmla="*/ 15675 w 528"/>
                <a:gd name="T3" fmla="*/ 48 h 144"/>
                <a:gd name="T4" fmla="*/ 93999 w 528"/>
                <a:gd name="T5" fmla="*/ 0 h 144"/>
                <a:gd name="T6" fmla="*/ 156743 w 528"/>
                <a:gd name="T7" fmla="*/ 48 h 144"/>
                <a:gd name="T8" fmla="*/ 172303 w 528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8" h="144">
                  <a:moveTo>
                    <a:pt x="0" y="144"/>
                  </a:moveTo>
                  <a:cubicBezTo>
                    <a:pt x="0" y="108"/>
                    <a:pt x="0" y="72"/>
                    <a:pt x="48" y="48"/>
                  </a:cubicBezTo>
                  <a:cubicBezTo>
                    <a:pt x="96" y="24"/>
                    <a:pt x="216" y="0"/>
                    <a:pt x="288" y="0"/>
                  </a:cubicBezTo>
                  <a:cubicBezTo>
                    <a:pt x="360" y="0"/>
                    <a:pt x="440" y="24"/>
                    <a:pt x="480" y="48"/>
                  </a:cubicBezTo>
                  <a:cubicBezTo>
                    <a:pt x="520" y="72"/>
                    <a:pt x="520" y="128"/>
                    <a:pt x="528" y="144"/>
                  </a:cubicBezTo>
                </a:path>
              </a:pathLst>
            </a:custGeom>
            <a:noFill/>
            <a:ln w="38100" cmpd="sng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3041" name="Freeform 32"/>
            <p:cNvSpPr>
              <a:spLocks/>
            </p:cNvSpPr>
            <p:nvPr/>
          </p:nvSpPr>
          <p:spPr bwMode="auto">
            <a:xfrm>
              <a:off x="4224" y="3216"/>
              <a:ext cx="672" cy="144"/>
            </a:xfrm>
            <a:custGeom>
              <a:avLst/>
              <a:gdLst>
                <a:gd name="T0" fmla="*/ 0 w 528"/>
                <a:gd name="T1" fmla="*/ 144 h 144"/>
                <a:gd name="T2" fmla="*/ 15675 w 528"/>
                <a:gd name="T3" fmla="*/ 48 h 144"/>
                <a:gd name="T4" fmla="*/ 93999 w 528"/>
                <a:gd name="T5" fmla="*/ 0 h 144"/>
                <a:gd name="T6" fmla="*/ 156743 w 528"/>
                <a:gd name="T7" fmla="*/ 48 h 144"/>
                <a:gd name="T8" fmla="*/ 172303 w 528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8" h="144">
                  <a:moveTo>
                    <a:pt x="0" y="144"/>
                  </a:moveTo>
                  <a:cubicBezTo>
                    <a:pt x="0" y="108"/>
                    <a:pt x="0" y="72"/>
                    <a:pt x="48" y="48"/>
                  </a:cubicBezTo>
                  <a:cubicBezTo>
                    <a:pt x="96" y="24"/>
                    <a:pt x="216" y="0"/>
                    <a:pt x="288" y="0"/>
                  </a:cubicBezTo>
                  <a:cubicBezTo>
                    <a:pt x="360" y="0"/>
                    <a:pt x="440" y="24"/>
                    <a:pt x="480" y="48"/>
                  </a:cubicBezTo>
                  <a:cubicBezTo>
                    <a:pt x="520" y="72"/>
                    <a:pt x="520" y="128"/>
                    <a:pt x="528" y="144"/>
                  </a:cubicBezTo>
                </a:path>
              </a:pathLst>
            </a:custGeom>
            <a:noFill/>
            <a:ln w="38100" cmpd="sng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3042" name="Line 33"/>
            <p:cNvSpPr>
              <a:spLocks noChangeShapeType="1"/>
            </p:cNvSpPr>
            <p:nvPr/>
          </p:nvSpPr>
          <p:spPr bwMode="auto">
            <a:xfrm>
              <a:off x="3504" y="3360"/>
              <a:ext cx="0" cy="432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3043" name="Line 34"/>
            <p:cNvSpPr>
              <a:spLocks noChangeShapeType="1"/>
            </p:cNvSpPr>
            <p:nvPr/>
          </p:nvSpPr>
          <p:spPr bwMode="auto">
            <a:xfrm>
              <a:off x="4896" y="3360"/>
              <a:ext cx="0" cy="432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3044" name="Line 35"/>
            <p:cNvSpPr>
              <a:spLocks noChangeShapeType="1"/>
            </p:cNvSpPr>
            <p:nvPr/>
          </p:nvSpPr>
          <p:spPr bwMode="auto">
            <a:xfrm>
              <a:off x="4896" y="3792"/>
              <a:ext cx="480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3045" name="Text Box 36"/>
            <p:cNvSpPr txBox="1">
              <a:spLocks noChangeArrowheads="1"/>
            </p:cNvSpPr>
            <p:nvPr/>
          </p:nvSpPr>
          <p:spPr bwMode="auto">
            <a:xfrm>
              <a:off x="5388" y="3552"/>
              <a:ext cx="41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43046" name="Text Box 37"/>
            <p:cNvSpPr txBox="1">
              <a:spLocks noChangeArrowheads="1"/>
            </p:cNvSpPr>
            <p:nvPr/>
          </p:nvSpPr>
          <p:spPr bwMode="auto">
            <a:xfrm>
              <a:off x="1056" y="3545"/>
              <a:ext cx="435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BG</a:t>
              </a:r>
            </a:p>
          </p:txBody>
        </p:sp>
        <p:sp>
          <p:nvSpPr>
            <p:cNvPr id="43047" name="Line 38"/>
            <p:cNvSpPr>
              <a:spLocks noChangeShapeType="1"/>
            </p:cNvSpPr>
            <p:nvPr/>
          </p:nvSpPr>
          <p:spPr bwMode="auto">
            <a:xfrm>
              <a:off x="3504" y="3792"/>
              <a:ext cx="720" cy="0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3048" name="Line 39"/>
            <p:cNvSpPr>
              <a:spLocks noChangeShapeType="1"/>
            </p:cNvSpPr>
            <p:nvPr/>
          </p:nvSpPr>
          <p:spPr bwMode="auto">
            <a:xfrm flipV="1">
              <a:off x="4224" y="3360"/>
              <a:ext cx="0" cy="432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grpSp>
          <p:nvGrpSpPr>
            <p:cNvPr id="43049" name="Group 40"/>
            <p:cNvGrpSpPr>
              <a:grpSpLocks/>
            </p:cNvGrpSpPr>
            <p:nvPr/>
          </p:nvGrpSpPr>
          <p:grpSpPr bwMode="auto">
            <a:xfrm>
              <a:off x="296" y="1272"/>
              <a:ext cx="5389" cy="3001"/>
              <a:chOff x="296" y="1272"/>
              <a:chExt cx="5389" cy="3001"/>
            </a:xfrm>
          </p:grpSpPr>
          <p:sp>
            <p:nvSpPr>
              <p:cNvPr id="43050" name="Text Box 41"/>
              <p:cNvSpPr txBox="1">
                <a:spLocks noChangeArrowheads="1"/>
              </p:cNvSpPr>
              <p:nvPr/>
            </p:nvSpPr>
            <p:spPr bwMode="auto">
              <a:xfrm>
                <a:off x="4944" y="1272"/>
                <a:ext cx="741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数据线</a:t>
                </a:r>
              </a:p>
            </p:txBody>
          </p:sp>
          <p:sp>
            <p:nvSpPr>
              <p:cNvPr id="43051" name="Text Box 42"/>
              <p:cNvSpPr txBox="1">
                <a:spLocks noChangeArrowheads="1"/>
              </p:cNvSpPr>
              <p:nvPr/>
            </p:nvSpPr>
            <p:spPr bwMode="auto">
              <a:xfrm>
                <a:off x="4944" y="1608"/>
                <a:ext cx="741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地址线</a:t>
                </a:r>
              </a:p>
            </p:txBody>
          </p:sp>
          <p:sp>
            <p:nvSpPr>
              <p:cNvPr id="43052" name="Text Box 43"/>
              <p:cNvSpPr txBox="1">
                <a:spLocks noChangeArrowheads="1"/>
              </p:cNvSpPr>
              <p:nvPr/>
            </p:nvSpPr>
            <p:spPr bwMode="auto">
              <a:xfrm>
                <a:off x="296" y="3730"/>
                <a:ext cx="4312" cy="5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1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BG-</a:t>
                </a:r>
                <a:r>
                  <a:rPr lang="zh-CN" altLang="en-US" sz="1800" b="1">
                    <a:solidFill>
                      <a:srgbClr val="0000CC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总线授权</a:t>
                </a:r>
                <a:r>
                  <a:rPr lang="zh-CN" altLang="en-US" sz="1800" b="1">
                    <a:solidFill>
                      <a:srgbClr val="0000CC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线 </a:t>
                </a:r>
              </a:p>
            </p:txBody>
          </p:sp>
        </p:grpSp>
      </p:grpSp>
      <p:cxnSp>
        <p:nvCxnSpPr>
          <p:cNvPr id="43012" name="直接箭头连接符 44"/>
          <p:cNvCxnSpPr>
            <a:cxnSpLocks noChangeShapeType="1"/>
          </p:cNvCxnSpPr>
          <p:nvPr/>
        </p:nvCxnSpPr>
        <p:spPr bwMode="auto">
          <a:xfrm flipH="1">
            <a:off x="6815138" y="2166939"/>
            <a:ext cx="0" cy="1641872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13" name="直接箭头连接符 45"/>
          <p:cNvCxnSpPr>
            <a:cxnSpLocks noChangeShapeType="1"/>
          </p:cNvCxnSpPr>
          <p:nvPr/>
        </p:nvCxnSpPr>
        <p:spPr bwMode="auto">
          <a:xfrm flipH="1">
            <a:off x="5173266" y="2183608"/>
            <a:ext cx="0" cy="1640681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014" name="直接箭头连接符 46"/>
          <p:cNvCxnSpPr>
            <a:cxnSpLocks noChangeShapeType="1"/>
          </p:cNvCxnSpPr>
          <p:nvPr/>
        </p:nvCxnSpPr>
        <p:spPr bwMode="auto">
          <a:xfrm flipH="1">
            <a:off x="3800475" y="2177655"/>
            <a:ext cx="0" cy="1640681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3015" name="矩形 1"/>
          <p:cNvSpPr>
            <a:spLocks noChangeArrowheads="1"/>
          </p:cNvSpPr>
          <p:nvPr/>
        </p:nvSpPr>
        <p:spPr bwMode="auto">
          <a:xfrm>
            <a:off x="3101580" y="5155407"/>
            <a:ext cx="59412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BG</a:t>
            </a:r>
            <a:r>
              <a:rPr kumimoji="0" lang="zh-CN" altLang="en-US" sz="1800" b="1">
                <a:latin typeface="Times New Roman" panose="02020603050405020304" pitchFamily="18" charset="0"/>
                <a:ea typeface="宋体" panose="02010600030101010101" pitchFamily="2" charset="-122"/>
              </a:rPr>
              <a:t>线像链条一样，从左向右，串联所有设备，</a:t>
            </a:r>
            <a:endParaRPr kumimoji="0"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 b="1">
                <a:latin typeface="楷体_GB2312" pitchFamily="49" charset="-122"/>
                <a:ea typeface="楷体_GB2312" pitchFamily="49" charset="-122"/>
              </a:rPr>
              <a:t>离总线控制部件最近的设备具有最高优先权。</a:t>
            </a:r>
            <a:endParaRPr kumimoji="0" lang="zh-CN" altLang="en-US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746690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3139680" y="1134666"/>
            <a:ext cx="20409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链式查询方式</a:t>
            </a:r>
          </a:p>
        </p:txBody>
      </p:sp>
      <p:grpSp>
        <p:nvGrpSpPr>
          <p:cNvPr id="44035" name="Group 3"/>
          <p:cNvGrpSpPr>
            <a:grpSpLocks/>
          </p:cNvGrpSpPr>
          <p:nvPr/>
        </p:nvGrpSpPr>
        <p:grpSpPr bwMode="auto">
          <a:xfrm>
            <a:off x="1485901" y="1947863"/>
            <a:ext cx="6565106" cy="4045744"/>
            <a:chOff x="288" y="1152"/>
            <a:chExt cx="5514" cy="3398"/>
          </a:xfrm>
        </p:grpSpPr>
        <p:sp>
          <p:nvSpPr>
            <p:cNvPr id="44045" name="Rectangle 4"/>
            <p:cNvSpPr>
              <a:spLocks noChangeArrowheads="1"/>
            </p:cNvSpPr>
            <p:nvPr/>
          </p:nvSpPr>
          <p:spPr bwMode="auto">
            <a:xfrm>
              <a:off x="288" y="1152"/>
              <a:ext cx="624" cy="278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总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线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控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制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部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件</a:t>
              </a:r>
            </a:p>
          </p:txBody>
        </p:sp>
        <p:sp>
          <p:nvSpPr>
            <p:cNvPr id="44046" name="Line 5"/>
            <p:cNvSpPr>
              <a:spLocks noChangeShapeType="1"/>
            </p:cNvSpPr>
            <p:nvPr/>
          </p:nvSpPr>
          <p:spPr bwMode="auto">
            <a:xfrm>
              <a:off x="912" y="1440"/>
              <a:ext cx="403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4047" name="Line 6"/>
            <p:cNvSpPr>
              <a:spLocks noChangeShapeType="1"/>
            </p:cNvSpPr>
            <p:nvPr/>
          </p:nvSpPr>
          <p:spPr bwMode="auto">
            <a:xfrm>
              <a:off x="912" y="1776"/>
              <a:ext cx="403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4048" name="Line 7"/>
            <p:cNvSpPr>
              <a:spLocks noChangeShapeType="1"/>
            </p:cNvSpPr>
            <p:nvPr/>
          </p:nvSpPr>
          <p:spPr bwMode="auto">
            <a:xfrm>
              <a:off x="912" y="2112"/>
              <a:ext cx="40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4049" name="Line 8"/>
            <p:cNvSpPr>
              <a:spLocks noChangeShapeType="1"/>
            </p:cNvSpPr>
            <p:nvPr/>
          </p:nvSpPr>
          <p:spPr bwMode="auto">
            <a:xfrm>
              <a:off x="912" y="2448"/>
              <a:ext cx="40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4050" name="Rectangle 9"/>
            <p:cNvSpPr>
              <a:spLocks noChangeArrowheads="1"/>
            </p:cNvSpPr>
            <p:nvPr/>
          </p:nvSpPr>
          <p:spPr bwMode="auto">
            <a:xfrm>
              <a:off x="1440" y="2832"/>
              <a:ext cx="1056" cy="52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4051" name="Text Box 10"/>
            <p:cNvSpPr txBox="1">
              <a:spLocks noChangeArrowheads="1"/>
            </p:cNvSpPr>
            <p:nvPr/>
          </p:nvSpPr>
          <p:spPr bwMode="auto">
            <a:xfrm>
              <a:off x="3708" y="2880"/>
              <a:ext cx="41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44052" name="Line 11"/>
            <p:cNvSpPr>
              <a:spLocks noChangeShapeType="1"/>
            </p:cNvSpPr>
            <p:nvPr/>
          </p:nvSpPr>
          <p:spPr bwMode="auto">
            <a:xfrm flipV="1">
              <a:off x="1584" y="244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4053" name="Line 12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4054" name="Line 13"/>
            <p:cNvSpPr>
              <a:spLocks noChangeShapeType="1"/>
            </p:cNvSpPr>
            <p:nvPr/>
          </p:nvSpPr>
          <p:spPr bwMode="auto">
            <a:xfrm>
              <a:off x="2064" y="1776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4055" name="Line 15"/>
            <p:cNvSpPr>
              <a:spLocks noChangeShapeType="1"/>
            </p:cNvSpPr>
            <p:nvPr/>
          </p:nvSpPr>
          <p:spPr bwMode="auto">
            <a:xfrm flipV="1">
              <a:off x="2736" y="244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4056" name="Line 16"/>
            <p:cNvSpPr>
              <a:spLocks noChangeShapeType="1"/>
            </p:cNvSpPr>
            <p:nvPr/>
          </p:nvSpPr>
          <p:spPr bwMode="auto">
            <a:xfrm flipV="1">
              <a:off x="2976" y="211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4057" name="Line 17"/>
            <p:cNvSpPr>
              <a:spLocks noChangeShapeType="1"/>
            </p:cNvSpPr>
            <p:nvPr/>
          </p:nvSpPr>
          <p:spPr bwMode="auto">
            <a:xfrm>
              <a:off x="3216" y="1776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4058" name="Line 19"/>
            <p:cNvSpPr>
              <a:spLocks noChangeShapeType="1"/>
            </p:cNvSpPr>
            <p:nvPr/>
          </p:nvSpPr>
          <p:spPr bwMode="auto">
            <a:xfrm flipV="1">
              <a:off x="4128" y="244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4059" name="Line 20"/>
            <p:cNvSpPr>
              <a:spLocks noChangeShapeType="1"/>
            </p:cNvSpPr>
            <p:nvPr/>
          </p:nvSpPr>
          <p:spPr bwMode="auto">
            <a:xfrm flipV="1">
              <a:off x="4368" y="211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4060" name="Line 21"/>
            <p:cNvSpPr>
              <a:spLocks noChangeShapeType="1"/>
            </p:cNvSpPr>
            <p:nvPr/>
          </p:nvSpPr>
          <p:spPr bwMode="auto">
            <a:xfrm>
              <a:off x="4608" y="1776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4061" name="Freeform 25"/>
            <p:cNvSpPr>
              <a:spLocks/>
            </p:cNvSpPr>
            <p:nvPr/>
          </p:nvSpPr>
          <p:spPr bwMode="auto">
            <a:xfrm>
              <a:off x="912" y="3360"/>
              <a:ext cx="720" cy="432"/>
            </a:xfrm>
            <a:custGeom>
              <a:avLst/>
              <a:gdLst>
                <a:gd name="T0" fmla="*/ 0 w 720"/>
                <a:gd name="T1" fmla="*/ 321266671 h 240"/>
                <a:gd name="T2" fmla="*/ 720 w 720"/>
                <a:gd name="T3" fmla="*/ 321266671 h 240"/>
                <a:gd name="T4" fmla="*/ 720 w 720"/>
                <a:gd name="T5" fmla="*/ 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0" h="240">
                  <a:moveTo>
                    <a:pt x="0" y="240"/>
                  </a:moveTo>
                  <a:lnTo>
                    <a:pt x="720" y="240"/>
                  </a:lnTo>
                  <a:lnTo>
                    <a:pt x="720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4062" name="Freeform 28"/>
            <p:cNvSpPr>
              <a:spLocks/>
            </p:cNvSpPr>
            <p:nvPr/>
          </p:nvSpPr>
          <p:spPr bwMode="auto">
            <a:xfrm>
              <a:off x="1632" y="3216"/>
              <a:ext cx="672" cy="144"/>
            </a:xfrm>
            <a:custGeom>
              <a:avLst/>
              <a:gdLst>
                <a:gd name="T0" fmla="*/ 0 w 528"/>
                <a:gd name="T1" fmla="*/ 144 h 144"/>
                <a:gd name="T2" fmla="*/ 15675 w 528"/>
                <a:gd name="T3" fmla="*/ 48 h 144"/>
                <a:gd name="T4" fmla="*/ 93999 w 528"/>
                <a:gd name="T5" fmla="*/ 0 h 144"/>
                <a:gd name="T6" fmla="*/ 156743 w 528"/>
                <a:gd name="T7" fmla="*/ 48 h 144"/>
                <a:gd name="T8" fmla="*/ 172303 w 528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8" h="144">
                  <a:moveTo>
                    <a:pt x="0" y="144"/>
                  </a:moveTo>
                  <a:cubicBezTo>
                    <a:pt x="0" y="108"/>
                    <a:pt x="0" y="72"/>
                    <a:pt x="48" y="48"/>
                  </a:cubicBezTo>
                  <a:cubicBezTo>
                    <a:pt x="96" y="24"/>
                    <a:pt x="216" y="0"/>
                    <a:pt x="288" y="0"/>
                  </a:cubicBezTo>
                  <a:cubicBezTo>
                    <a:pt x="360" y="0"/>
                    <a:pt x="440" y="24"/>
                    <a:pt x="480" y="48"/>
                  </a:cubicBezTo>
                  <a:cubicBezTo>
                    <a:pt x="520" y="72"/>
                    <a:pt x="520" y="128"/>
                    <a:pt x="528" y="14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4063" name="Freeform 29"/>
            <p:cNvSpPr>
              <a:spLocks/>
            </p:cNvSpPr>
            <p:nvPr/>
          </p:nvSpPr>
          <p:spPr bwMode="auto">
            <a:xfrm>
              <a:off x="2304" y="3360"/>
              <a:ext cx="528" cy="432"/>
            </a:xfrm>
            <a:custGeom>
              <a:avLst/>
              <a:gdLst>
                <a:gd name="T0" fmla="*/ 0 w 720"/>
                <a:gd name="T1" fmla="*/ 321266671 h 240"/>
                <a:gd name="T2" fmla="*/ 1 w 720"/>
                <a:gd name="T3" fmla="*/ 321266671 h 240"/>
                <a:gd name="T4" fmla="*/ 1 w 720"/>
                <a:gd name="T5" fmla="*/ 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0" h="240">
                  <a:moveTo>
                    <a:pt x="0" y="240"/>
                  </a:moveTo>
                  <a:lnTo>
                    <a:pt x="720" y="240"/>
                  </a:lnTo>
                  <a:lnTo>
                    <a:pt x="720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4064" name="Line 30"/>
            <p:cNvSpPr>
              <a:spLocks noChangeShapeType="1"/>
            </p:cNvSpPr>
            <p:nvPr/>
          </p:nvSpPr>
          <p:spPr bwMode="auto">
            <a:xfrm>
              <a:off x="2304" y="3360"/>
              <a:ext cx="0" cy="43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4065" name="Freeform 31"/>
            <p:cNvSpPr>
              <a:spLocks/>
            </p:cNvSpPr>
            <p:nvPr/>
          </p:nvSpPr>
          <p:spPr bwMode="auto">
            <a:xfrm>
              <a:off x="2832" y="3216"/>
              <a:ext cx="672" cy="144"/>
            </a:xfrm>
            <a:custGeom>
              <a:avLst/>
              <a:gdLst>
                <a:gd name="T0" fmla="*/ 0 w 528"/>
                <a:gd name="T1" fmla="*/ 144 h 144"/>
                <a:gd name="T2" fmla="*/ 15675 w 528"/>
                <a:gd name="T3" fmla="*/ 48 h 144"/>
                <a:gd name="T4" fmla="*/ 93999 w 528"/>
                <a:gd name="T5" fmla="*/ 0 h 144"/>
                <a:gd name="T6" fmla="*/ 156743 w 528"/>
                <a:gd name="T7" fmla="*/ 48 h 144"/>
                <a:gd name="T8" fmla="*/ 172303 w 528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8" h="144">
                  <a:moveTo>
                    <a:pt x="0" y="144"/>
                  </a:moveTo>
                  <a:cubicBezTo>
                    <a:pt x="0" y="108"/>
                    <a:pt x="0" y="72"/>
                    <a:pt x="48" y="48"/>
                  </a:cubicBezTo>
                  <a:cubicBezTo>
                    <a:pt x="96" y="24"/>
                    <a:pt x="216" y="0"/>
                    <a:pt x="288" y="0"/>
                  </a:cubicBezTo>
                  <a:cubicBezTo>
                    <a:pt x="360" y="0"/>
                    <a:pt x="440" y="24"/>
                    <a:pt x="480" y="48"/>
                  </a:cubicBezTo>
                  <a:cubicBezTo>
                    <a:pt x="520" y="72"/>
                    <a:pt x="520" y="128"/>
                    <a:pt x="528" y="14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4066" name="Freeform 32"/>
            <p:cNvSpPr>
              <a:spLocks/>
            </p:cNvSpPr>
            <p:nvPr/>
          </p:nvSpPr>
          <p:spPr bwMode="auto">
            <a:xfrm>
              <a:off x="4224" y="3216"/>
              <a:ext cx="672" cy="144"/>
            </a:xfrm>
            <a:custGeom>
              <a:avLst/>
              <a:gdLst>
                <a:gd name="T0" fmla="*/ 0 w 528"/>
                <a:gd name="T1" fmla="*/ 144 h 144"/>
                <a:gd name="T2" fmla="*/ 15675 w 528"/>
                <a:gd name="T3" fmla="*/ 48 h 144"/>
                <a:gd name="T4" fmla="*/ 93999 w 528"/>
                <a:gd name="T5" fmla="*/ 0 h 144"/>
                <a:gd name="T6" fmla="*/ 156743 w 528"/>
                <a:gd name="T7" fmla="*/ 48 h 144"/>
                <a:gd name="T8" fmla="*/ 172303 w 528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8" h="144">
                  <a:moveTo>
                    <a:pt x="0" y="144"/>
                  </a:moveTo>
                  <a:cubicBezTo>
                    <a:pt x="0" y="108"/>
                    <a:pt x="0" y="72"/>
                    <a:pt x="48" y="48"/>
                  </a:cubicBezTo>
                  <a:cubicBezTo>
                    <a:pt x="96" y="24"/>
                    <a:pt x="216" y="0"/>
                    <a:pt x="288" y="0"/>
                  </a:cubicBezTo>
                  <a:cubicBezTo>
                    <a:pt x="360" y="0"/>
                    <a:pt x="440" y="24"/>
                    <a:pt x="480" y="48"/>
                  </a:cubicBezTo>
                  <a:cubicBezTo>
                    <a:pt x="520" y="72"/>
                    <a:pt x="520" y="128"/>
                    <a:pt x="528" y="14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4067" name="Line 33"/>
            <p:cNvSpPr>
              <a:spLocks noChangeShapeType="1"/>
            </p:cNvSpPr>
            <p:nvPr/>
          </p:nvSpPr>
          <p:spPr bwMode="auto">
            <a:xfrm>
              <a:off x="3504" y="336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4068" name="Line 34"/>
            <p:cNvSpPr>
              <a:spLocks noChangeShapeType="1"/>
            </p:cNvSpPr>
            <p:nvPr/>
          </p:nvSpPr>
          <p:spPr bwMode="auto">
            <a:xfrm>
              <a:off x="4896" y="336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4069" name="Line 35"/>
            <p:cNvSpPr>
              <a:spLocks noChangeShapeType="1"/>
            </p:cNvSpPr>
            <p:nvPr/>
          </p:nvSpPr>
          <p:spPr bwMode="auto">
            <a:xfrm>
              <a:off x="4896" y="3792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4070" name="Text Box 36"/>
            <p:cNvSpPr txBox="1">
              <a:spLocks noChangeArrowheads="1"/>
            </p:cNvSpPr>
            <p:nvPr/>
          </p:nvSpPr>
          <p:spPr bwMode="auto">
            <a:xfrm>
              <a:off x="5388" y="3552"/>
              <a:ext cx="41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44071" name="Text Box 37"/>
            <p:cNvSpPr txBox="1">
              <a:spLocks noChangeArrowheads="1"/>
            </p:cNvSpPr>
            <p:nvPr/>
          </p:nvSpPr>
          <p:spPr bwMode="auto">
            <a:xfrm>
              <a:off x="1056" y="3545"/>
              <a:ext cx="435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BG</a:t>
              </a:r>
            </a:p>
          </p:txBody>
        </p:sp>
        <p:sp>
          <p:nvSpPr>
            <p:cNvPr id="44072" name="Line 38"/>
            <p:cNvSpPr>
              <a:spLocks noChangeShapeType="1"/>
            </p:cNvSpPr>
            <p:nvPr/>
          </p:nvSpPr>
          <p:spPr bwMode="auto">
            <a:xfrm>
              <a:off x="3504" y="3792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4073" name="Line 39"/>
            <p:cNvSpPr>
              <a:spLocks noChangeShapeType="1"/>
            </p:cNvSpPr>
            <p:nvPr/>
          </p:nvSpPr>
          <p:spPr bwMode="auto">
            <a:xfrm flipV="1">
              <a:off x="4224" y="336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grpSp>
          <p:nvGrpSpPr>
            <p:cNvPr id="44074" name="Group 40"/>
            <p:cNvGrpSpPr>
              <a:grpSpLocks/>
            </p:cNvGrpSpPr>
            <p:nvPr/>
          </p:nvGrpSpPr>
          <p:grpSpPr bwMode="auto">
            <a:xfrm>
              <a:off x="769" y="1272"/>
              <a:ext cx="4916" cy="3278"/>
              <a:chOff x="769" y="1272"/>
              <a:chExt cx="4916" cy="3278"/>
            </a:xfrm>
          </p:grpSpPr>
          <p:sp>
            <p:nvSpPr>
              <p:cNvPr id="44075" name="Text Box 41"/>
              <p:cNvSpPr txBox="1">
                <a:spLocks noChangeArrowheads="1"/>
              </p:cNvSpPr>
              <p:nvPr/>
            </p:nvSpPr>
            <p:spPr bwMode="auto">
              <a:xfrm>
                <a:off x="4944" y="1272"/>
                <a:ext cx="741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数据线</a:t>
                </a:r>
              </a:p>
            </p:txBody>
          </p:sp>
          <p:sp>
            <p:nvSpPr>
              <p:cNvPr id="44076" name="Text Box 42"/>
              <p:cNvSpPr txBox="1">
                <a:spLocks noChangeArrowheads="1"/>
              </p:cNvSpPr>
              <p:nvPr/>
            </p:nvSpPr>
            <p:spPr bwMode="auto">
              <a:xfrm>
                <a:off x="4944" y="1608"/>
                <a:ext cx="741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地址线</a:t>
                </a:r>
              </a:p>
            </p:txBody>
          </p:sp>
          <p:sp>
            <p:nvSpPr>
              <p:cNvPr id="44077" name="Text Box 43"/>
              <p:cNvSpPr txBox="1">
                <a:spLocks noChangeArrowheads="1"/>
              </p:cNvSpPr>
              <p:nvPr/>
            </p:nvSpPr>
            <p:spPr bwMode="auto">
              <a:xfrm>
                <a:off x="769" y="3774"/>
                <a:ext cx="4793" cy="7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假定设备</a:t>
                </a:r>
                <a:r>
                  <a:rPr lang="en-US" altLang="zh-CN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zh-CN" altLang="en-US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和</a:t>
                </a:r>
                <a:r>
                  <a:rPr lang="en-US" altLang="zh-CN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n</a:t>
                </a:r>
                <a:r>
                  <a:rPr lang="zh-CN" altLang="en-US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通过接口向总线控制部件发</a:t>
                </a:r>
                <a:r>
                  <a:rPr lang="en-US" altLang="zh-CN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BR-</a:t>
                </a:r>
                <a:r>
                  <a:rPr lang="zh-CN" altLang="en-US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总线请求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34541" name="Line 45"/>
          <p:cNvSpPr>
            <a:spLocks noChangeShapeType="1"/>
          </p:cNvSpPr>
          <p:nvPr/>
        </p:nvSpPr>
        <p:spPr bwMode="auto">
          <a:xfrm>
            <a:off x="2228850" y="3490914"/>
            <a:ext cx="3815954" cy="21431"/>
          </a:xfrm>
          <a:prstGeom prst="line">
            <a:avLst/>
          </a:prstGeom>
          <a:noFill/>
          <a:ln w="76200">
            <a:solidFill>
              <a:srgbClr val="CC6600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22538" name="Line 47"/>
          <p:cNvSpPr>
            <a:spLocks noChangeShapeType="1"/>
          </p:cNvSpPr>
          <p:nvPr/>
        </p:nvSpPr>
        <p:spPr bwMode="auto">
          <a:xfrm flipV="1">
            <a:off x="4400550" y="3475435"/>
            <a:ext cx="0" cy="457200"/>
          </a:xfrm>
          <a:prstGeom prst="line">
            <a:avLst/>
          </a:prstGeom>
          <a:noFill/>
          <a:ln w="76200">
            <a:solidFill>
              <a:srgbClr val="CC66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cxnSp>
        <p:nvCxnSpPr>
          <p:cNvPr id="44038" name="直接箭头连接符 2"/>
          <p:cNvCxnSpPr>
            <a:cxnSpLocks noChangeShapeType="1"/>
          </p:cNvCxnSpPr>
          <p:nvPr/>
        </p:nvCxnSpPr>
        <p:spPr bwMode="auto">
          <a:xfrm flipH="1">
            <a:off x="5257800" y="2327672"/>
            <a:ext cx="0" cy="1641872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39" name="直接箭头连接符 54"/>
          <p:cNvCxnSpPr>
            <a:cxnSpLocks noChangeShapeType="1"/>
          </p:cNvCxnSpPr>
          <p:nvPr/>
        </p:nvCxnSpPr>
        <p:spPr bwMode="auto">
          <a:xfrm flipH="1">
            <a:off x="6902054" y="2291955"/>
            <a:ext cx="0" cy="1640681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040" name="直接箭头连接符 55"/>
          <p:cNvCxnSpPr>
            <a:cxnSpLocks noChangeShapeType="1"/>
          </p:cNvCxnSpPr>
          <p:nvPr/>
        </p:nvCxnSpPr>
        <p:spPr bwMode="auto">
          <a:xfrm flipH="1">
            <a:off x="3886200" y="2312195"/>
            <a:ext cx="0" cy="1640681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462213" y="3168254"/>
            <a:ext cx="50526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BR</a:t>
            </a:r>
          </a:p>
        </p:txBody>
      </p:sp>
      <p:sp>
        <p:nvSpPr>
          <p:cNvPr id="46" name="Line 47"/>
          <p:cNvSpPr>
            <a:spLocks noChangeShapeType="1"/>
          </p:cNvSpPr>
          <p:nvPr/>
        </p:nvSpPr>
        <p:spPr bwMode="auto">
          <a:xfrm flipV="1">
            <a:off x="6057900" y="3451622"/>
            <a:ext cx="0" cy="457200"/>
          </a:xfrm>
          <a:prstGeom prst="line">
            <a:avLst/>
          </a:prstGeom>
          <a:noFill/>
          <a:ln w="76200">
            <a:solidFill>
              <a:srgbClr val="CC66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44043" name="Rectangle 27"/>
          <p:cNvSpPr>
            <a:spLocks noChangeArrowheads="1"/>
          </p:cNvSpPr>
          <p:nvPr/>
        </p:nvSpPr>
        <p:spPr bwMode="auto">
          <a:xfrm>
            <a:off x="5970985" y="3923110"/>
            <a:ext cx="1257300" cy="62865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lang="zh-CN" altLang="en-US" sz="1800" b="1">
                <a:latin typeface="Times New Roman" panose="02020603050405020304" pitchFamily="18" charset="0"/>
                <a:ea typeface="宋体" panose="02010600030101010101" pitchFamily="2" charset="-122"/>
              </a:rPr>
              <a:t>接口</a:t>
            </a:r>
            <a:r>
              <a:rPr lang="en-US" altLang="zh-CN" sz="1800" b="1" i="1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</a:p>
        </p:txBody>
      </p:sp>
      <p:sp>
        <p:nvSpPr>
          <p:cNvPr id="44044" name="Rectangle 26"/>
          <p:cNvSpPr>
            <a:spLocks noChangeArrowheads="1"/>
          </p:cNvSpPr>
          <p:nvPr/>
        </p:nvSpPr>
        <p:spPr bwMode="auto">
          <a:xfrm>
            <a:off x="4283869" y="3940969"/>
            <a:ext cx="1257300" cy="62865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lang="zh-CN" altLang="en-US" sz="1800" b="1">
                <a:latin typeface="Times New Roman" panose="02020603050405020304" pitchFamily="18" charset="0"/>
                <a:ea typeface="宋体" panose="02010600030101010101" pitchFamily="2" charset="-122"/>
              </a:rPr>
              <a:t>接口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40706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0" dur="500"/>
                                        <p:tgtEl>
                                          <p:spTgt spid="234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3623074" y="1134666"/>
            <a:ext cx="20409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链式查询方式</a:t>
            </a:r>
          </a:p>
        </p:txBody>
      </p:sp>
      <p:grpSp>
        <p:nvGrpSpPr>
          <p:cNvPr id="45059" name="Group 3"/>
          <p:cNvGrpSpPr>
            <a:grpSpLocks/>
          </p:cNvGrpSpPr>
          <p:nvPr/>
        </p:nvGrpSpPr>
        <p:grpSpPr bwMode="auto">
          <a:xfrm>
            <a:off x="1451373" y="1534716"/>
            <a:ext cx="6565106" cy="3318270"/>
            <a:chOff x="288" y="1152"/>
            <a:chExt cx="5514" cy="2788"/>
          </a:xfrm>
        </p:grpSpPr>
        <p:sp>
          <p:nvSpPr>
            <p:cNvPr id="16403" name="Rectangle 4"/>
            <p:cNvSpPr>
              <a:spLocks noChangeArrowheads="1"/>
            </p:cNvSpPr>
            <p:nvPr/>
          </p:nvSpPr>
          <p:spPr bwMode="auto">
            <a:xfrm>
              <a:off x="288" y="1152"/>
              <a:ext cx="624" cy="2784"/>
            </a:xfrm>
            <a:prstGeom prst="rect">
              <a:avLst/>
            </a:prstGeom>
            <a:solidFill>
              <a:srgbClr val="CCC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kumimoji="1"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总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kumimoji="1"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线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kumimoji="1"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控</a:t>
              </a:r>
              <a:endPara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kumimoji="1"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制</a:t>
              </a:r>
              <a:endPara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kumimoji="1"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部</a:t>
              </a:r>
              <a:endPara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kumimoji="1"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件</a:t>
              </a:r>
            </a:p>
          </p:txBody>
        </p:sp>
        <p:sp>
          <p:nvSpPr>
            <p:cNvPr id="45072" name="Line 5"/>
            <p:cNvSpPr>
              <a:spLocks noChangeShapeType="1"/>
            </p:cNvSpPr>
            <p:nvPr/>
          </p:nvSpPr>
          <p:spPr bwMode="auto">
            <a:xfrm>
              <a:off x="912" y="1440"/>
              <a:ext cx="403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5073" name="Line 6"/>
            <p:cNvSpPr>
              <a:spLocks noChangeShapeType="1"/>
            </p:cNvSpPr>
            <p:nvPr/>
          </p:nvSpPr>
          <p:spPr bwMode="auto">
            <a:xfrm>
              <a:off x="912" y="1776"/>
              <a:ext cx="403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5074" name="Line 7"/>
            <p:cNvSpPr>
              <a:spLocks noChangeShapeType="1"/>
            </p:cNvSpPr>
            <p:nvPr/>
          </p:nvSpPr>
          <p:spPr bwMode="auto">
            <a:xfrm>
              <a:off x="912" y="2112"/>
              <a:ext cx="40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5075" name="Line 8"/>
            <p:cNvSpPr>
              <a:spLocks noChangeShapeType="1"/>
            </p:cNvSpPr>
            <p:nvPr/>
          </p:nvSpPr>
          <p:spPr bwMode="auto">
            <a:xfrm>
              <a:off x="912" y="2448"/>
              <a:ext cx="40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5076" name="Rectangle 9"/>
            <p:cNvSpPr>
              <a:spLocks noChangeArrowheads="1"/>
            </p:cNvSpPr>
            <p:nvPr/>
          </p:nvSpPr>
          <p:spPr bwMode="auto">
            <a:xfrm>
              <a:off x="1440" y="2832"/>
              <a:ext cx="1056" cy="52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5077" name="Text Box 10"/>
            <p:cNvSpPr txBox="1">
              <a:spLocks noChangeArrowheads="1"/>
            </p:cNvSpPr>
            <p:nvPr/>
          </p:nvSpPr>
          <p:spPr bwMode="auto">
            <a:xfrm>
              <a:off x="3708" y="2880"/>
              <a:ext cx="41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45078" name="Line 11"/>
            <p:cNvSpPr>
              <a:spLocks noChangeShapeType="1"/>
            </p:cNvSpPr>
            <p:nvPr/>
          </p:nvSpPr>
          <p:spPr bwMode="auto">
            <a:xfrm flipV="1">
              <a:off x="1584" y="244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5079" name="Line 12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5080" name="Line 13"/>
            <p:cNvSpPr>
              <a:spLocks noChangeShapeType="1"/>
            </p:cNvSpPr>
            <p:nvPr/>
          </p:nvSpPr>
          <p:spPr bwMode="auto">
            <a:xfrm>
              <a:off x="2064" y="1776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5081" name="Line 15"/>
            <p:cNvSpPr>
              <a:spLocks noChangeShapeType="1"/>
            </p:cNvSpPr>
            <p:nvPr/>
          </p:nvSpPr>
          <p:spPr bwMode="auto">
            <a:xfrm flipV="1">
              <a:off x="2736" y="244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5082" name="Line 16"/>
            <p:cNvSpPr>
              <a:spLocks noChangeShapeType="1"/>
            </p:cNvSpPr>
            <p:nvPr/>
          </p:nvSpPr>
          <p:spPr bwMode="auto">
            <a:xfrm flipV="1">
              <a:off x="2976" y="211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5083" name="Line 17"/>
            <p:cNvSpPr>
              <a:spLocks noChangeShapeType="1"/>
            </p:cNvSpPr>
            <p:nvPr/>
          </p:nvSpPr>
          <p:spPr bwMode="auto">
            <a:xfrm>
              <a:off x="3216" y="1776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5084" name="Line 19"/>
            <p:cNvSpPr>
              <a:spLocks noChangeShapeType="1"/>
            </p:cNvSpPr>
            <p:nvPr/>
          </p:nvSpPr>
          <p:spPr bwMode="auto">
            <a:xfrm flipV="1">
              <a:off x="4128" y="244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5085" name="Line 20"/>
            <p:cNvSpPr>
              <a:spLocks noChangeShapeType="1"/>
            </p:cNvSpPr>
            <p:nvPr/>
          </p:nvSpPr>
          <p:spPr bwMode="auto">
            <a:xfrm flipV="1">
              <a:off x="4368" y="211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5086" name="Line 21"/>
            <p:cNvSpPr>
              <a:spLocks noChangeShapeType="1"/>
            </p:cNvSpPr>
            <p:nvPr/>
          </p:nvSpPr>
          <p:spPr bwMode="auto">
            <a:xfrm>
              <a:off x="4608" y="1776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5087" name="Text Box 24"/>
            <p:cNvSpPr txBox="1">
              <a:spLocks noChangeArrowheads="1"/>
            </p:cNvSpPr>
            <p:nvPr/>
          </p:nvSpPr>
          <p:spPr bwMode="auto">
            <a:xfrm>
              <a:off x="1157" y="2153"/>
              <a:ext cx="424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BR</a:t>
              </a:r>
            </a:p>
          </p:txBody>
        </p:sp>
        <p:sp>
          <p:nvSpPr>
            <p:cNvPr id="45088" name="Freeform 25"/>
            <p:cNvSpPr>
              <a:spLocks/>
            </p:cNvSpPr>
            <p:nvPr/>
          </p:nvSpPr>
          <p:spPr bwMode="auto">
            <a:xfrm>
              <a:off x="912" y="3360"/>
              <a:ext cx="720" cy="432"/>
            </a:xfrm>
            <a:custGeom>
              <a:avLst/>
              <a:gdLst>
                <a:gd name="T0" fmla="*/ 0 w 720"/>
                <a:gd name="T1" fmla="*/ 321266671 h 240"/>
                <a:gd name="T2" fmla="*/ 720 w 720"/>
                <a:gd name="T3" fmla="*/ 321266671 h 240"/>
                <a:gd name="T4" fmla="*/ 720 w 720"/>
                <a:gd name="T5" fmla="*/ 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0" h="240">
                  <a:moveTo>
                    <a:pt x="0" y="240"/>
                  </a:moveTo>
                  <a:lnTo>
                    <a:pt x="720" y="240"/>
                  </a:lnTo>
                  <a:lnTo>
                    <a:pt x="720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5089" name="Rectangle 26"/>
            <p:cNvSpPr>
              <a:spLocks noChangeArrowheads="1"/>
            </p:cNvSpPr>
            <p:nvPr/>
          </p:nvSpPr>
          <p:spPr bwMode="auto">
            <a:xfrm>
              <a:off x="2640" y="2832"/>
              <a:ext cx="1056" cy="528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5090" name="Rectangle 27"/>
            <p:cNvSpPr>
              <a:spLocks noChangeArrowheads="1"/>
            </p:cNvSpPr>
            <p:nvPr/>
          </p:nvSpPr>
          <p:spPr bwMode="auto">
            <a:xfrm>
              <a:off x="4032" y="2832"/>
              <a:ext cx="1056" cy="528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  <a:r>
                <a:rPr lang="en-US" altLang="zh-CN" sz="1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45091" name="Freeform 28"/>
            <p:cNvSpPr>
              <a:spLocks/>
            </p:cNvSpPr>
            <p:nvPr/>
          </p:nvSpPr>
          <p:spPr bwMode="auto">
            <a:xfrm>
              <a:off x="1632" y="3216"/>
              <a:ext cx="672" cy="144"/>
            </a:xfrm>
            <a:custGeom>
              <a:avLst/>
              <a:gdLst>
                <a:gd name="T0" fmla="*/ 0 w 528"/>
                <a:gd name="T1" fmla="*/ 144 h 144"/>
                <a:gd name="T2" fmla="*/ 15675 w 528"/>
                <a:gd name="T3" fmla="*/ 48 h 144"/>
                <a:gd name="T4" fmla="*/ 93999 w 528"/>
                <a:gd name="T5" fmla="*/ 0 h 144"/>
                <a:gd name="T6" fmla="*/ 156743 w 528"/>
                <a:gd name="T7" fmla="*/ 48 h 144"/>
                <a:gd name="T8" fmla="*/ 172303 w 528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8" h="144">
                  <a:moveTo>
                    <a:pt x="0" y="144"/>
                  </a:moveTo>
                  <a:cubicBezTo>
                    <a:pt x="0" y="108"/>
                    <a:pt x="0" y="72"/>
                    <a:pt x="48" y="48"/>
                  </a:cubicBezTo>
                  <a:cubicBezTo>
                    <a:pt x="96" y="24"/>
                    <a:pt x="216" y="0"/>
                    <a:pt x="288" y="0"/>
                  </a:cubicBezTo>
                  <a:cubicBezTo>
                    <a:pt x="360" y="0"/>
                    <a:pt x="440" y="24"/>
                    <a:pt x="480" y="48"/>
                  </a:cubicBezTo>
                  <a:cubicBezTo>
                    <a:pt x="520" y="72"/>
                    <a:pt x="520" y="128"/>
                    <a:pt x="528" y="14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5092" name="Freeform 29"/>
            <p:cNvSpPr>
              <a:spLocks/>
            </p:cNvSpPr>
            <p:nvPr/>
          </p:nvSpPr>
          <p:spPr bwMode="auto">
            <a:xfrm>
              <a:off x="2304" y="3360"/>
              <a:ext cx="528" cy="432"/>
            </a:xfrm>
            <a:custGeom>
              <a:avLst/>
              <a:gdLst>
                <a:gd name="T0" fmla="*/ 0 w 720"/>
                <a:gd name="T1" fmla="*/ 321266671 h 240"/>
                <a:gd name="T2" fmla="*/ 1 w 720"/>
                <a:gd name="T3" fmla="*/ 321266671 h 240"/>
                <a:gd name="T4" fmla="*/ 1 w 720"/>
                <a:gd name="T5" fmla="*/ 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0" h="240">
                  <a:moveTo>
                    <a:pt x="0" y="240"/>
                  </a:moveTo>
                  <a:lnTo>
                    <a:pt x="720" y="240"/>
                  </a:lnTo>
                  <a:lnTo>
                    <a:pt x="720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5093" name="Line 30"/>
            <p:cNvSpPr>
              <a:spLocks noChangeShapeType="1"/>
            </p:cNvSpPr>
            <p:nvPr/>
          </p:nvSpPr>
          <p:spPr bwMode="auto">
            <a:xfrm>
              <a:off x="2304" y="3360"/>
              <a:ext cx="0" cy="43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5094" name="Freeform 31"/>
            <p:cNvSpPr>
              <a:spLocks/>
            </p:cNvSpPr>
            <p:nvPr/>
          </p:nvSpPr>
          <p:spPr bwMode="auto">
            <a:xfrm>
              <a:off x="2832" y="3216"/>
              <a:ext cx="672" cy="144"/>
            </a:xfrm>
            <a:custGeom>
              <a:avLst/>
              <a:gdLst>
                <a:gd name="T0" fmla="*/ 0 w 528"/>
                <a:gd name="T1" fmla="*/ 144 h 144"/>
                <a:gd name="T2" fmla="*/ 15675 w 528"/>
                <a:gd name="T3" fmla="*/ 48 h 144"/>
                <a:gd name="T4" fmla="*/ 93999 w 528"/>
                <a:gd name="T5" fmla="*/ 0 h 144"/>
                <a:gd name="T6" fmla="*/ 156743 w 528"/>
                <a:gd name="T7" fmla="*/ 48 h 144"/>
                <a:gd name="T8" fmla="*/ 172303 w 528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8" h="144">
                  <a:moveTo>
                    <a:pt x="0" y="144"/>
                  </a:moveTo>
                  <a:cubicBezTo>
                    <a:pt x="0" y="108"/>
                    <a:pt x="0" y="72"/>
                    <a:pt x="48" y="48"/>
                  </a:cubicBezTo>
                  <a:cubicBezTo>
                    <a:pt x="96" y="24"/>
                    <a:pt x="216" y="0"/>
                    <a:pt x="288" y="0"/>
                  </a:cubicBezTo>
                  <a:cubicBezTo>
                    <a:pt x="360" y="0"/>
                    <a:pt x="440" y="24"/>
                    <a:pt x="480" y="48"/>
                  </a:cubicBezTo>
                  <a:cubicBezTo>
                    <a:pt x="520" y="72"/>
                    <a:pt x="520" y="128"/>
                    <a:pt x="528" y="14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5095" name="Freeform 32"/>
            <p:cNvSpPr>
              <a:spLocks/>
            </p:cNvSpPr>
            <p:nvPr/>
          </p:nvSpPr>
          <p:spPr bwMode="auto">
            <a:xfrm>
              <a:off x="4224" y="3216"/>
              <a:ext cx="672" cy="144"/>
            </a:xfrm>
            <a:custGeom>
              <a:avLst/>
              <a:gdLst>
                <a:gd name="T0" fmla="*/ 0 w 528"/>
                <a:gd name="T1" fmla="*/ 144 h 144"/>
                <a:gd name="T2" fmla="*/ 15675 w 528"/>
                <a:gd name="T3" fmla="*/ 48 h 144"/>
                <a:gd name="T4" fmla="*/ 93999 w 528"/>
                <a:gd name="T5" fmla="*/ 0 h 144"/>
                <a:gd name="T6" fmla="*/ 156743 w 528"/>
                <a:gd name="T7" fmla="*/ 48 h 144"/>
                <a:gd name="T8" fmla="*/ 172303 w 528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8" h="144">
                  <a:moveTo>
                    <a:pt x="0" y="144"/>
                  </a:moveTo>
                  <a:cubicBezTo>
                    <a:pt x="0" y="108"/>
                    <a:pt x="0" y="72"/>
                    <a:pt x="48" y="48"/>
                  </a:cubicBezTo>
                  <a:cubicBezTo>
                    <a:pt x="96" y="24"/>
                    <a:pt x="216" y="0"/>
                    <a:pt x="288" y="0"/>
                  </a:cubicBezTo>
                  <a:cubicBezTo>
                    <a:pt x="360" y="0"/>
                    <a:pt x="440" y="24"/>
                    <a:pt x="480" y="48"/>
                  </a:cubicBezTo>
                  <a:cubicBezTo>
                    <a:pt x="520" y="72"/>
                    <a:pt x="520" y="128"/>
                    <a:pt x="528" y="14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5096" name="Line 33"/>
            <p:cNvSpPr>
              <a:spLocks noChangeShapeType="1"/>
            </p:cNvSpPr>
            <p:nvPr/>
          </p:nvSpPr>
          <p:spPr bwMode="auto">
            <a:xfrm>
              <a:off x="3504" y="336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5097" name="Line 34"/>
            <p:cNvSpPr>
              <a:spLocks noChangeShapeType="1"/>
            </p:cNvSpPr>
            <p:nvPr/>
          </p:nvSpPr>
          <p:spPr bwMode="auto">
            <a:xfrm>
              <a:off x="4896" y="336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5098" name="Line 35"/>
            <p:cNvSpPr>
              <a:spLocks noChangeShapeType="1"/>
            </p:cNvSpPr>
            <p:nvPr/>
          </p:nvSpPr>
          <p:spPr bwMode="auto">
            <a:xfrm>
              <a:off x="4896" y="3792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5099" name="Text Box 36"/>
            <p:cNvSpPr txBox="1">
              <a:spLocks noChangeArrowheads="1"/>
            </p:cNvSpPr>
            <p:nvPr/>
          </p:nvSpPr>
          <p:spPr bwMode="auto">
            <a:xfrm>
              <a:off x="5388" y="3552"/>
              <a:ext cx="41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45100" name="Text Box 37"/>
            <p:cNvSpPr txBox="1">
              <a:spLocks noChangeArrowheads="1"/>
            </p:cNvSpPr>
            <p:nvPr/>
          </p:nvSpPr>
          <p:spPr bwMode="auto">
            <a:xfrm>
              <a:off x="1056" y="3545"/>
              <a:ext cx="435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BG</a:t>
              </a:r>
            </a:p>
          </p:txBody>
        </p:sp>
        <p:sp>
          <p:nvSpPr>
            <p:cNvPr id="45101" name="Line 38"/>
            <p:cNvSpPr>
              <a:spLocks noChangeShapeType="1"/>
            </p:cNvSpPr>
            <p:nvPr/>
          </p:nvSpPr>
          <p:spPr bwMode="auto">
            <a:xfrm>
              <a:off x="3504" y="3792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5102" name="Line 39"/>
            <p:cNvSpPr>
              <a:spLocks noChangeShapeType="1"/>
            </p:cNvSpPr>
            <p:nvPr/>
          </p:nvSpPr>
          <p:spPr bwMode="auto">
            <a:xfrm flipV="1">
              <a:off x="4224" y="336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grpSp>
          <p:nvGrpSpPr>
            <p:cNvPr id="45103" name="Group 40"/>
            <p:cNvGrpSpPr>
              <a:grpSpLocks/>
            </p:cNvGrpSpPr>
            <p:nvPr/>
          </p:nvGrpSpPr>
          <p:grpSpPr bwMode="auto">
            <a:xfrm>
              <a:off x="4944" y="1272"/>
              <a:ext cx="741" cy="646"/>
              <a:chOff x="4944" y="1272"/>
              <a:chExt cx="741" cy="646"/>
            </a:xfrm>
          </p:grpSpPr>
          <p:sp>
            <p:nvSpPr>
              <p:cNvPr id="45104" name="Text Box 41"/>
              <p:cNvSpPr txBox="1">
                <a:spLocks noChangeArrowheads="1"/>
              </p:cNvSpPr>
              <p:nvPr/>
            </p:nvSpPr>
            <p:spPr bwMode="auto">
              <a:xfrm>
                <a:off x="4944" y="1272"/>
                <a:ext cx="741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数据线</a:t>
                </a:r>
              </a:p>
            </p:txBody>
          </p:sp>
          <p:sp>
            <p:nvSpPr>
              <p:cNvPr id="45105" name="Text Box 42"/>
              <p:cNvSpPr txBox="1">
                <a:spLocks noChangeArrowheads="1"/>
              </p:cNvSpPr>
              <p:nvPr/>
            </p:nvSpPr>
            <p:spPr bwMode="auto">
              <a:xfrm>
                <a:off x="4944" y="1608"/>
                <a:ext cx="741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地址线</a:t>
                </a:r>
              </a:p>
            </p:txBody>
          </p:sp>
        </p:grpSp>
      </p:grpSp>
      <p:sp>
        <p:nvSpPr>
          <p:cNvPr id="45060" name="Line 49"/>
          <p:cNvSpPr>
            <a:spLocks noChangeShapeType="1"/>
          </p:cNvSpPr>
          <p:nvPr/>
        </p:nvSpPr>
        <p:spPr bwMode="auto">
          <a:xfrm flipV="1">
            <a:off x="3013472" y="4163616"/>
            <a:ext cx="0" cy="514350"/>
          </a:xfrm>
          <a:prstGeom prst="line">
            <a:avLst/>
          </a:prstGeom>
          <a:noFill/>
          <a:ln w="76200">
            <a:solidFill>
              <a:srgbClr val="0099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45061" name="Line 50"/>
          <p:cNvSpPr>
            <a:spLocks noChangeShapeType="1"/>
          </p:cNvSpPr>
          <p:nvPr/>
        </p:nvSpPr>
        <p:spPr bwMode="auto">
          <a:xfrm>
            <a:off x="2156222" y="4677966"/>
            <a:ext cx="857250" cy="0"/>
          </a:xfrm>
          <a:prstGeom prst="line">
            <a:avLst/>
          </a:prstGeom>
          <a:noFill/>
          <a:ln w="762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234547" name="Freeform 51"/>
          <p:cNvSpPr>
            <a:spLocks/>
          </p:cNvSpPr>
          <p:nvPr/>
        </p:nvSpPr>
        <p:spPr bwMode="auto">
          <a:xfrm>
            <a:off x="3013472" y="3992166"/>
            <a:ext cx="800100" cy="171450"/>
          </a:xfrm>
          <a:custGeom>
            <a:avLst/>
            <a:gdLst>
              <a:gd name="T0" fmla="*/ 0 w 528"/>
              <a:gd name="T1" fmla="*/ 2147483646 h 144"/>
              <a:gd name="T2" fmla="*/ 2147483646 w 528"/>
              <a:gd name="T3" fmla="*/ 2147483646 h 144"/>
              <a:gd name="T4" fmla="*/ 2147483646 w 528"/>
              <a:gd name="T5" fmla="*/ 0 h 144"/>
              <a:gd name="T6" fmla="*/ 2147483646 w 528"/>
              <a:gd name="T7" fmla="*/ 2147483646 h 144"/>
              <a:gd name="T8" fmla="*/ 2147483646 w 528"/>
              <a:gd name="T9" fmla="*/ 2147483646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8" h="144">
                <a:moveTo>
                  <a:pt x="0" y="144"/>
                </a:moveTo>
                <a:cubicBezTo>
                  <a:pt x="0" y="108"/>
                  <a:pt x="0" y="72"/>
                  <a:pt x="48" y="48"/>
                </a:cubicBezTo>
                <a:cubicBezTo>
                  <a:pt x="96" y="24"/>
                  <a:pt x="216" y="0"/>
                  <a:pt x="288" y="0"/>
                </a:cubicBezTo>
                <a:cubicBezTo>
                  <a:pt x="360" y="0"/>
                  <a:pt x="440" y="24"/>
                  <a:pt x="480" y="48"/>
                </a:cubicBezTo>
                <a:cubicBezTo>
                  <a:pt x="520" y="72"/>
                  <a:pt x="520" y="128"/>
                  <a:pt x="528" y="144"/>
                </a:cubicBezTo>
              </a:path>
            </a:pathLst>
          </a:custGeom>
          <a:noFill/>
          <a:ln w="76200" cmpd="sng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234548" name="Line 52"/>
          <p:cNvSpPr>
            <a:spLocks noChangeShapeType="1"/>
          </p:cNvSpPr>
          <p:nvPr/>
        </p:nvSpPr>
        <p:spPr bwMode="auto">
          <a:xfrm>
            <a:off x="3813572" y="4163616"/>
            <a:ext cx="0" cy="514350"/>
          </a:xfrm>
          <a:prstGeom prst="line">
            <a:avLst/>
          </a:prstGeom>
          <a:noFill/>
          <a:ln w="76200">
            <a:solidFill>
              <a:srgbClr val="0099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234549" name="Line 53"/>
          <p:cNvSpPr>
            <a:spLocks noChangeShapeType="1"/>
          </p:cNvSpPr>
          <p:nvPr/>
        </p:nvSpPr>
        <p:spPr bwMode="auto">
          <a:xfrm>
            <a:off x="3813572" y="4677966"/>
            <a:ext cx="628650" cy="0"/>
          </a:xfrm>
          <a:prstGeom prst="line">
            <a:avLst/>
          </a:prstGeom>
          <a:noFill/>
          <a:ln w="762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234550" name="Line 54"/>
          <p:cNvSpPr>
            <a:spLocks noChangeShapeType="1"/>
          </p:cNvSpPr>
          <p:nvPr/>
        </p:nvSpPr>
        <p:spPr bwMode="auto">
          <a:xfrm flipV="1">
            <a:off x="4442222" y="4163616"/>
            <a:ext cx="0" cy="514350"/>
          </a:xfrm>
          <a:prstGeom prst="line">
            <a:avLst/>
          </a:prstGeom>
          <a:noFill/>
          <a:ln w="76200">
            <a:solidFill>
              <a:srgbClr val="0099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cxnSp>
        <p:nvCxnSpPr>
          <p:cNvPr id="45066" name="直接箭头连接符 50"/>
          <p:cNvCxnSpPr>
            <a:cxnSpLocks noChangeShapeType="1"/>
          </p:cNvCxnSpPr>
          <p:nvPr/>
        </p:nvCxnSpPr>
        <p:spPr bwMode="auto">
          <a:xfrm flipH="1">
            <a:off x="5248275" y="1893095"/>
            <a:ext cx="0" cy="1640681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67" name="直接箭头连接符 51"/>
          <p:cNvCxnSpPr>
            <a:cxnSpLocks noChangeShapeType="1"/>
          </p:cNvCxnSpPr>
          <p:nvPr/>
        </p:nvCxnSpPr>
        <p:spPr bwMode="auto">
          <a:xfrm flipH="1">
            <a:off x="6875860" y="1893095"/>
            <a:ext cx="0" cy="1640681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5068" name="直接箭头连接符 52"/>
          <p:cNvCxnSpPr>
            <a:cxnSpLocks noChangeShapeType="1"/>
          </p:cNvCxnSpPr>
          <p:nvPr/>
        </p:nvCxnSpPr>
        <p:spPr bwMode="auto">
          <a:xfrm flipH="1">
            <a:off x="3857625" y="1868092"/>
            <a:ext cx="0" cy="1640681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069" name="矩形 1"/>
          <p:cNvSpPr>
            <a:spLocks noChangeArrowheads="1"/>
          </p:cNvSpPr>
          <p:nvPr/>
        </p:nvSpPr>
        <p:spPr bwMode="auto">
          <a:xfrm>
            <a:off x="2241949" y="5373292"/>
            <a:ext cx="67937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宋体" panose="02010600030101010101" pitchFamily="2" charset="-122"/>
              </a:rPr>
              <a:t>当授权信号到达设备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1800" b="1">
                <a:latin typeface="Times New Roman" panose="02020603050405020304" pitchFamily="18" charset="0"/>
                <a:ea typeface="宋体" panose="02010600030101010101" pitchFamily="2" charset="-122"/>
              </a:rPr>
              <a:t>时，由于设备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1800" b="1">
                <a:latin typeface="Times New Roman" panose="02020603050405020304" pitchFamily="18" charset="0"/>
                <a:ea typeface="宋体" panose="02010600030101010101" pitchFamily="2" charset="-122"/>
              </a:rPr>
              <a:t>提出总线请求，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宋体" panose="02010600030101010101" pitchFamily="2" charset="-122"/>
              </a:rPr>
              <a:t>则授权信号不在向右传递。</a:t>
            </a:r>
          </a:p>
        </p:txBody>
      </p:sp>
      <p:sp>
        <p:nvSpPr>
          <p:cNvPr id="45070" name="Text Box 43"/>
          <p:cNvSpPr txBox="1">
            <a:spLocks noChangeArrowheads="1"/>
          </p:cNvSpPr>
          <p:nvPr/>
        </p:nvSpPr>
        <p:spPr bwMode="auto">
          <a:xfrm>
            <a:off x="2306320" y="4495800"/>
            <a:ext cx="601019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总线控制部件发出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BG-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总线授权信号，当授权信号到达</a:t>
            </a:r>
            <a:endParaRPr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设备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时，由于设备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没有总线请求，则继续向右传递。</a:t>
            </a:r>
          </a:p>
        </p:txBody>
      </p:sp>
    </p:spTree>
    <p:extLst>
      <p:ext uri="{BB962C8B-B14F-4D97-AF65-F5344CB8AC3E}">
        <p14:creationId xmlns:p14="http://schemas.microsoft.com/office/powerpoint/2010/main" val="1394029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234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" dur="500"/>
                                        <p:tgtEl>
                                          <p:spTgt spid="234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45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4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45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45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234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2821782" y="1113236"/>
            <a:ext cx="35878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集中仲裁：链式查询方式</a:t>
            </a:r>
          </a:p>
        </p:txBody>
      </p:sp>
      <p:grpSp>
        <p:nvGrpSpPr>
          <p:cNvPr id="46083" name="Group 3"/>
          <p:cNvGrpSpPr>
            <a:grpSpLocks/>
          </p:cNvGrpSpPr>
          <p:nvPr/>
        </p:nvGrpSpPr>
        <p:grpSpPr bwMode="auto">
          <a:xfrm>
            <a:off x="1439467" y="1824038"/>
            <a:ext cx="6565106" cy="4010025"/>
            <a:chOff x="288" y="1152"/>
            <a:chExt cx="5514" cy="3368"/>
          </a:xfrm>
        </p:grpSpPr>
        <p:sp>
          <p:nvSpPr>
            <p:cNvPr id="46096" name="Rectangle 4"/>
            <p:cNvSpPr>
              <a:spLocks noChangeArrowheads="1"/>
            </p:cNvSpPr>
            <p:nvPr/>
          </p:nvSpPr>
          <p:spPr bwMode="auto">
            <a:xfrm>
              <a:off x="288" y="1152"/>
              <a:ext cx="624" cy="2784"/>
            </a:xfrm>
            <a:prstGeom prst="rect">
              <a:avLst/>
            </a:prstGeom>
            <a:solidFill>
              <a:srgbClr val="CCC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总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线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控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制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部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件</a:t>
              </a:r>
            </a:p>
          </p:txBody>
        </p:sp>
        <p:sp>
          <p:nvSpPr>
            <p:cNvPr id="46097" name="Line 5"/>
            <p:cNvSpPr>
              <a:spLocks noChangeShapeType="1"/>
            </p:cNvSpPr>
            <p:nvPr/>
          </p:nvSpPr>
          <p:spPr bwMode="auto">
            <a:xfrm>
              <a:off x="912" y="1440"/>
              <a:ext cx="403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6098" name="Line 6"/>
            <p:cNvSpPr>
              <a:spLocks noChangeShapeType="1"/>
            </p:cNvSpPr>
            <p:nvPr/>
          </p:nvSpPr>
          <p:spPr bwMode="auto">
            <a:xfrm>
              <a:off x="912" y="1776"/>
              <a:ext cx="403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6099" name="Line 7"/>
            <p:cNvSpPr>
              <a:spLocks noChangeShapeType="1"/>
            </p:cNvSpPr>
            <p:nvPr/>
          </p:nvSpPr>
          <p:spPr bwMode="auto">
            <a:xfrm>
              <a:off x="912" y="2112"/>
              <a:ext cx="40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6100" name="Line 8"/>
            <p:cNvSpPr>
              <a:spLocks noChangeShapeType="1"/>
            </p:cNvSpPr>
            <p:nvPr/>
          </p:nvSpPr>
          <p:spPr bwMode="auto">
            <a:xfrm>
              <a:off x="912" y="2448"/>
              <a:ext cx="40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6101" name="Rectangle 9"/>
            <p:cNvSpPr>
              <a:spLocks noChangeArrowheads="1"/>
            </p:cNvSpPr>
            <p:nvPr/>
          </p:nvSpPr>
          <p:spPr bwMode="auto">
            <a:xfrm>
              <a:off x="1440" y="2832"/>
              <a:ext cx="1056" cy="52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6102" name="Text Box 10"/>
            <p:cNvSpPr txBox="1">
              <a:spLocks noChangeArrowheads="1"/>
            </p:cNvSpPr>
            <p:nvPr/>
          </p:nvSpPr>
          <p:spPr bwMode="auto">
            <a:xfrm>
              <a:off x="3708" y="2880"/>
              <a:ext cx="41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46103" name="Line 11"/>
            <p:cNvSpPr>
              <a:spLocks noChangeShapeType="1"/>
            </p:cNvSpPr>
            <p:nvPr/>
          </p:nvSpPr>
          <p:spPr bwMode="auto">
            <a:xfrm flipV="1">
              <a:off x="1584" y="244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6104" name="Line 12"/>
            <p:cNvSpPr>
              <a:spLocks noChangeShapeType="1"/>
            </p:cNvSpPr>
            <p:nvPr/>
          </p:nvSpPr>
          <p:spPr bwMode="auto">
            <a:xfrm flipV="1">
              <a:off x="1824" y="211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6105" name="Line 13"/>
            <p:cNvSpPr>
              <a:spLocks noChangeShapeType="1"/>
            </p:cNvSpPr>
            <p:nvPr/>
          </p:nvSpPr>
          <p:spPr bwMode="auto">
            <a:xfrm>
              <a:off x="2064" y="1776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6106" name="Line 15"/>
            <p:cNvSpPr>
              <a:spLocks noChangeShapeType="1"/>
            </p:cNvSpPr>
            <p:nvPr/>
          </p:nvSpPr>
          <p:spPr bwMode="auto">
            <a:xfrm flipV="1">
              <a:off x="2736" y="244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6107" name="Line 16"/>
            <p:cNvSpPr>
              <a:spLocks noChangeShapeType="1"/>
            </p:cNvSpPr>
            <p:nvPr/>
          </p:nvSpPr>
          <p:spPr bwMode="auto">
            <a:xfrm flipV="1">
              <a:off x="2976" y="211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6108" name="Line 17"/>
            <p:cNvSpPr>
              <a:spLocks noChangeShapeType="1"/>
            </p:cNvSpPr>
            <p:nvPr/>
          </p:nvSpPr>
          <p:spPr bwMode="auto">
            <a:xfrm>
              <a:off x="3216" y="1776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6109" name="Line 19"/>
            <p:cNvSpPr>
              <a:spLocks noChangeShapeType="1"/>
            </p:cNvSpPr>
            <p:nvPr/>
          </p:nvSpPr>
          <p:spPr bwMode="auto">
            <a:xfrm flipV="1">
              <a:off x="4128" y="2448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6110" name="Line 20"/>
            <p:cNvSpPr>
              <a:spLocks noChangeShapeType="1"/>
            </p:cNvSpPr>
            <p:nvPr/>
          </p:nvSpPr>
          <p:spPr bwMode="auto">
            <a:xfrm flipV="1">
              <a:off x="4368" y="2112"/>
              <a:ext cx="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6111" name="Line 21"/>
            <p:cNvSpPr>
              <a:spLocks noChangeShapeType="1"/>
            </p:cNvSpPr>
            <p:nvPr/>
          </p:nvSpPr>
          <p:spPr bwMode="auto">
            <a:xfrm>
              <a:off x="4608" y="1776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6112" name="Text Box 24"/>
            <p:cNvSpPr txBox="1">
              <a:spLocks noChangeArrowheads="1"/>
            </p:cNvSpPr>
            <p:nvPr/>
          </p:nvSpPr>
          <p:spPr bwMode="auto">
            <a:xfrm>
              <a:off x="1157" y="2153"/>
              <a:ext cx="424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BR</a:t>
              </a:r>
            </a:p>
          </p:txBody>
        </p:sp>
        <p:sp>
          <p:nvSpPr>
            <p:cNvPr id="46113" name="Freeform 25"/>
            <p:cNvSpPr>
              <a:spLocks/>
            </p:cNvSpPr>
            <p:nvPr/>
          </p:nvSpPr>
          <p:spPr bwMode="auto">
            <a:xfrm>
              <a:off x="912" y="3360"/>
              <a:ext cx="720" cy="432"/>
            </a:xfrm>
            <a:custGeom>
              <a:avLst/>
              <a:gdLst>
                <a:gd name="T0" fmla="*/ 0 w 720"/>
                <a:gd name="T1" fmla="*/ 321266671 h 240"/>
                <a:gd name="T2" fmla="*/ 720 w 720"/>
                <a:gd name="T3" fmla="*/ 321266671 h 240"/>
                <a:gd name="T4" fmla="*/ 720 w 720"/>
                <a:gd name="T5" fmla="*/ 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0" h="240">
                  <a:moveTo>
                    <a:pt x="0" y="240"/>
                  </a:moveTo>
                  <a:lnTo>
                    <a:pt x="720" y="240"/>
                  </a:lnTo>
                  <a:lnTo>
                    <a:pt x="720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23587" name="Rectangle 26"/>
            <p:cNvSpPr>
              <a:spLocks noChangeArrowheads="1"/>
            </p:cNvSpPr>
            <p:nvPr/>
          </p:nvSpPr>
          <p:spPr bwMode="auto">
            <a:xfrm>
              <a:off x="2640" y="2832"/>
              <a:ext cx="1056" cy="528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  <a:defRPr/>
              </a:pPr>
              <a:r>
                <a:rPr kumimoji="1"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kumimoji="1"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  <a:r>
                <a:rPr kumimoji="1"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6115" name="Rectangle 27"/>
            <p:cNvSpPr>
              <a:spLocks noChangeArrowheads="1"/>
            </p:cNvSpPr>
            <p:nvPr/>
          </p:nvSpPr>
          <p:spPr bwMode="auto">
            <a:xfrm>
              <a:off x="4032" y="2832"/>
              <a:ext cx="1056" cy="528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  <a:r>
                <a:rPr lang="en-US" altLang="zh-CN" sz="1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46116" name="Freeform 28"/>
            <p:cNvSpPr>
              <a:spLocks/>
            </p:cNvSpPr>
            <p:nvPr/>
          </p:nvSpPr>
          <p:spPr bwMode="auto">
            <a:xfrm>
              <a:off x="1632" y="3216"/>
              <a:ext cx="672" cy="144"/>
            </a:xfrm>
            <a:custGeom>
              <a:avLst/>
              <a:gdLst>
                <a:gd name="T0" fmla="*/ 0 w 528"/>
                <a:gd name="T1" fmla="*/ 144 h 144"/>
                <a:gd name="T2" fmla="*/ 15675 w 528"/>
                <a:gd name="T3" fmla="*/ 48 h 144"/>
                <a:gd name="T4" fmla="*/ 93999 w 528"/>
                <a:gd name="T5" fmla="*/ 0 h 144"/>
                <a:gd name="T6" fmla="*/ 156743 w 528"/>
                <a:gd name="T7" fmla="*/ 48 h 144"/>
                <a:gd name="T8" fmla="*/ 172303 w 528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8" h="144">
                  <a:moveTo>
                    <a:pt x="0" y="144"/>
                  </a:moveTo>
                  <a:cubicBezTo>
                    <a:pt x="0" y="108"/>
                    <a:pt x="0" y="72"/>
                    <a:pt x="48" y="48"/>
                  </a:cubicBezTo>
                  <a:cubicBezTo>
                    <a:pt x="96" y="24"/>
                    <a:pt x="216" y="0"/>
                    <a:pt x="288" y="0"/>
                  </a:cubicBezTo>
                  <a:cubicBezTo>
                    <a:pt x="360" y="0"/>
                    <a:pt x="440" y="24"/>
                    <a:pt x="480" y="48"/>
                  </a:cubicBezTo>
                  <a:cubicBezTo>
                    <a:pt x="520" y="72"/>
                    <a:pt x="520" y="128"/>
                    <a:pt x="528" y="14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6117" name="Freeform 29"/>
            <p:cNvSpPr>
              <a:spLocks/>
            </p:cNvSpPr>
            <p:nvPr/>
          </p:nvSpPr>
          <p:spPr bwMode="auto">
            <a:xfrm>
              <a:off x="2304" y="3360"/>
              <a:ext cx="528" cy="432"/>
            </a:xfrm>
            <a:custGeom>
              <a:avLst/>
              <a:gdLst>
                <a:gd name="T0" fmla="*/ 0 w 720"/>
                <a:gd name="T1" fmla="*/ 321266671 h 240"/>
                <a:gd name="T2" fmla="*/ 1 w 720"/>
                <a:gd name="T3" fmla="*/ 321266671 h 240"/>
                <a:gd name="T4" fmla="*/ 1 w 720"/>
                <a:gd name="T5" fmla="*/ 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720" h="240">
                  <a:moveTo>
                    <a:pt x="0" y="240"/>
                  </a:moveTo>
                  <a:lnTo>
                    <a:pt x="720" y="240"/>
                  </a:lnTo>
                  <a:lnTo>
                    <a:pt x="720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6118" name="Line 30"/>
            <p:cNvSpPr>
              <a:spLocks noChangeShapeType="1"/>
            </p:cNvSpPr>
            <p:nvPr/>
          </p:nvSpPr>
          <p:spPr bwMode="auto">
            <a:xfrm>
              <a:off x="2304" y="3360"/>
              <a:ext cx="0" cy="432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6119" name="Freeform 31"/>
            <p:cNvSpPr>
              <a:spLocks/>
            </p:cNvSpPr>
            <p:nvPr/>
          </p:nvSpPr>
          <p:spPr bwMode="auto">
            <a:xfrm>
              <a:off x="2832" y="3216"/>
              <a:ext cx="672" cy="144"/>
            </a:xfrm>
            <a:custGeom>
              <a:avLst/>
              <a:gdLst>
                <a:gd name="T0" fmla="*/ 0 w 528"/>
                <a:gd name="T1" fmla="*/ 144 h 144"/>
                <a:gd name="T2" fmla="*/ 15675 w 528"/>
                <a:gd name="T3" fmla="*/ 48 h 144"/>
                <a:gd name="T4" fmla="*/ 93999 w 528"/>
                <a:gd name="T5" fmla="*/ 0 h 144"/>
                <a:gd name="T6" fmla="*/ 156743 w 528"/>
                <a:gd name="T7" fmla="*/ 48 h 144"/>
                <a:gd name="T8" fmla="*/ 172303 w 528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8" h="144">
                  <a:moveTo>
                    <a:pt x="0" y="144"/>
                  </a:moveTo>
                  <a:cubicBezTo>
                    <a:pt x="0" y="108"/>
                    <a:pt x="0" y="72"/>
                    <a:pt x="48" y="48"/>
                  </a:cubicBezTo>
                  <a:cubicBezTo>
                    <a:pt x="96" y="24"/>
                    <a:pt x="216" y="0"/>
                    <a:pt x="288" y="0"/>
                  </a:cubicBezTo>
                  <a:cubicBezTo>
                    <a:pt x="360" y="0"/>
                    <a:pt x="440" y="24"/>
                    <a:pt x="480" y="48"/>
                  </a:cubicBezTo>
                  <a:cubicBezTo>
                    <a:pt x="520" y="72"/>
                    <a:pt x="520" y="128"/>
                    <a:pt x="528" y="14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6120" name="Freeform 32"/>
            <p:cNvSpPr>
              <a:spLocks/>
            </p:cNvSpPr>
            <p:nvPr/>
          </p:nvSpPr>
          <p:spPr bwMode="auto">
            <a:xfrm>
              <a:off x="4224" y="3216"/>
              <a:ext cx="672" cy="144"/>
            </a:xfrm>
            <a:custGeom>
              <a:avLst/>
              <a:gdLst>
                <a:gd name="T0" fmla="*/ 0 w 528"/>
                <a:gd name="T1" fmla="*/ 144 h 144"/>
                <a:gd name="T2" fmla="*/ 15675 w 528"/>
                <a:gd name="T3" fmla="*/ 48 h 144"/>
                <a:gd name="T4" fmla="*/ 93999 w 528"/>
                <a:gd name="T5" fmla="*/ 0 h 144"/>
                <a:gd name="T6" fmla="*/ 156743 w 528"/>
                <a:gd name="T7" fmla="*/ 48 h 144"/>
                <a:gd name="T8" fmla="*/ 172303 w 528"/>
                <a:gd name="T9" fmla="*/ 144 h 1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28" h="144">
                  <a:moveTo>
                    <a:pt x="0" y="144"/>
                  </a:moveTo>
                  <a:cubicBezTo>
                    <a:pt x="0" y="108"/>
                    <a:pt x="0" y="72"/>
                    <a:pt x="48" y="48"/>
                  </a:cubicBezTo>
                  <a:cubicBezTo>
                    <a:pt x="96" y="24"/>
                    <a:pt x="216" y="0"/>
                    <a:pt x="288" y="0"/>
                  </a:cubicBezTo>
                  <a:cubicBezTo>
                    <a:pt x="360" y="0"/>
                    <a:pt x="440" y="24"/>
                    <a:pt x="480" y="48"/>
                  </a:cubicBezTo>
                  <a:cubicBezTo>
                    <a:pt x="520" y="72"/>
                    <a:pt x="520" y="128"/>
                    <a:pt x="528" y="144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6121" name="Line 33"/>
            <p:cNvSpPr>
              <a:spLocks noChangeShapeType="1"/>
            </p:cNvSpPr>
            <p:nvPr/>
          </p:nvSpPr>
          <p:spPr bwMode="auto">
            <a:xfrm>
              <a:off x="3504" y="336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6122" name="Line 34"/>
            <p:cNvSpPr>
              <a:spLocks noChangeShapeType="1"/>
            </p:cNvSpPr>
            <p:nvPr/>
          </p:nvSpPr>
          <p:spPr bwMode="auto">
            <a:xfrm>
              <a:off x="4896" y="336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6123" name="Line 35"/>
            <p:cNvSpPr>
              <a:spLocks noChangeShapeType="1"/>
            </p:cNvSpPr>
            <p:nvPr/>
          </p:nvSpPr>
          <p:spPr bwMode="auto">
            <a:xfrm>
              <a:off x="4896" y="3792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6124" name="Text Box 36"/>
            <p:cNvSpPr txBox="1">
              <a:spLocks noChangeArrowheads="1"/>
            </p:cNvSpPr>
            <p:nvPr/>
          </p:nvSpPr>
          <p:spPr bwMode="auto">
            <a:xfrm>
              <a:off x="5388" y="3552"/>
              <a:ext cx="41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46125" name="Text Box 37"/>
            <p:cNvSpPr txBox="1">
              <a:spLocks noChangeArrowheads="1"/>
            </p:cNvSpPr>
            <p:nvPr/>
          </p:nvSpPr>
          <p:spPr bwMode="auto">
            <a:xfrm>
              <a:off x="1056" y="3545"/>
              <a:ext cx="435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BG</a:t>
              </a:r>
            </a:p>
          </p:txBody>
        </p:sp>
        <p:sp>
          <p:nvSpPr>
            <p:cNvPr id="46126" name="Line 38"/>
            <p:cNvSpPr>
              <a:spLocks noChangeShapeType="1"/>
            </p:cNvSpPr>
            <p:nvPr/>
          </p:nvSpPr>
          <p:spPr bwMode="auto">
            <a:xfrm>
              <a:off x="3504" y="3792"/>
              <a:ext cx="7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6127" name="Line 39"/>
            <p:cNvSpPr>
              <a:spLocks noChangeShapeType="1"/>
            </p:cNvSpPr>
            <p:nvPr/>
          </p:nvSpPr>
          <p:spPr bwMode="auto">
            <a:xfrm flipV="1">
              <a:off x="4224" y="336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grpSp>
          <p:nvGrpSpPr>
            <p:cNvPr id="46128" name="Group 40"/>
            <p:cNvGrpSpPr>
              <a:grpSpLocks/>
            </p:cNvGrpSpPr>
            <p:nvPr/>
          </p:nvGrpSpPr>
          <p:grpSpPr bwMode="auto">
            <a:xfrm>
              <a:off x="1796" y="1272"/>
              <a:ext cx="3889" cy="3248"/>
              <a:chOff x="1796" y="1272"/>
              <a:chExt cx="3889" cy="3248"/>
            </a:xfrm>
          </p:grpSpPr>
          <p:sp>
            <p:nvSpPr>
              <p:cNvPr id="46129" name="Text Box 41"/>
              <p:cNvSpPr txBox="1">
                <a:spLocks noChangeArrowheads="1"/>
              </p:cNvSpPr>
              <p:nvPr/>
            </p:nvSpPr>
            <p:spPr bwMode="auto">
              <a:xfrm>
                <a:off x="4944" y="1272"/>
                <a:ext cx="741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数据线</a:t>
                </a:r>
              </a:p>
            </p:txBody>
          </p:sp>
          <p:sp>
            <p:nvSpPr>
              <p:cNvPr id="46130" name="Text Box 42"/>
              <p:cNvSpPr txBox="1">
                <a:spLocks noChangeArrowheads="1"/>
              </p:cNvSpPr>
              <p:nvPr/>
            </p:nvSpPr>
            <p:spPr bwMode="auto">
              <a:xfrm>
                <a:off x="4944" y="1608"/>
                <a:ext cx="741" cy="3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地址线</a:t>
                </a:r>
              </a:p>
            </p:txBody>
          </p:sp>
          <p:sp>
            <p:nvSpPr>
              <p:cNvPr id="46131" name="Text Box 43"/>
              <p:cNvSpPr txBox="1">
                <a:spLocks noChangeArrowheads="1"/>
              </p:cNvSpPr>
              <p:nvPr/>
            </p:nvSpPr>
            <p:spPr bwMode="auto">
              <a:xfrm>
                <a:off x="1796" y="3744"/>
                <a:ext cx="3319" cy="77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设备</a:t>
                </a:r>
                <a:r>
                  <a:rPr lang="en-US" altLang="zh-CN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  <a:r>
                  <a:rPr lang="zh-CN" altLang="en-US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向总线仲裁器发</a:t>
                </a:r>
                <a:r>
                  <a:rPr lang="en-US" altLang="zh-CN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BS</a:t>
                </a:r>
                <a:r>
                  <a:rPr lang="en-US" altLang="zh-CN" sz="6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  <a:r>
                  <a:rPr lang="en-US" altLang="zh-CN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-</a:t>
                </a:r>
                <a:r>
                  <a:rPr lang="zh-CN" altLang="en-US" sz="18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总线忙信号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34540" name="Line 44"/>
          <p:cNvSpPr>
            <a:spLocks noChangeShapeType="1"/>
          </p:cNvSpPr>
          <p:nvPr/>
        </p:nvSpPr>
        <p:spPr bwMode="auto">
          <a:xfrm flipH="1">
            <a:off x="2191941" y="2955131"/>
            <a:ext cx="2457450" cy="0"/>
          </a:xfrm>
          <a:prstGeom prst="line">
            <a:avLst/>
          </a:prstGeom>
          <a:noFill/>
          <a:ln w="76200">
            <a:solidFill>
              <a:srgbClr val="0000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234551" name="Line 55"/>
          <p:cNvSpPr>
            <a:spLocks noChangeShapeType="1"/>
          </p:cNvSpPr>
          <p:nvPr/>
        </p:nvSpPr>
        <p:spPr bwMode="auto">
          <a:xfrm flipV="1">
            <a:off x="4649391" y="2955131"/>
            <a:ext cx="0" cy="857250"/>
          </a:xfrm>
          <a:prstGeom prst="line">
            <a:avLst/>
          </a:prstGeom>
          <a:noFill/>
          <a:ln w="76200">
            <a:solidFill>
              <a:srgbClr val="0000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46086" name="Line 49"/>
          <p:cNvSpPr>
            <a:spLocks noChangeShapeType="1"/>
          </p:cNvSpPr>
          <p:nvPr/>
        </p:nvSpPr>
        <p:spPr bwMode="auto">
          <a:xfrm flipV="1">
            <a:off x="3039666" y="4452938"/>
            <a:ext cx="0" cy="514350"/>
          </a:xfrm>
          <a:prstGeom prst="line">
            <a:avLst/>
          </a:prstGeom>
          <a:noFill/>
          <a:ln w="76200">
            <a:solidFill>
              <a:srgbClr val="0099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46087" name="Line 50"/>
          <p:cNvSpPr>
            <a:spLocks noChangeShapeType="1"/>
          </p:cNvSpPr>
          <p:nvPr/>
        </p:nvSpPr>
        <p:spPr bwMode="auto">
          <a:xfrm>
            <a:off x="2182416" y="4967288"/>
            <a:ext cx="857250" cy="0"/>
          </a:xfrm>
          <a:prstGeom prst="line">
            <a:avLst/>
          </a:prstGeom>
          <a:noFill/>
          <a:ln w="762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46088" name="Freeform 51"/>
          <p:cNvSpPr>
            <a:spLocks/>
          </p:cNvSpPr>
          <p:nvPr/>
        </p:nvSpPr>
        <p:spPr bwMode="auto">
          <a:xfrm>
            <a:off x="3039666" y="4281488"/>
            <a:ext cx="800100" cy="171450"/>
          </a:xfrm>
          <a:custGeom>
            <a:avLst/>
            <a:gdLst>
              <a:gd name="T0" fmla="*/ 0 w 528"/>
              <a:gd name="T1" fmla="*/ 2147483646 h 144"/>
              <a:gd name="T2" fmla="*/ 2147483646 w 528"/>
              <a:gd name="T3" fmla="*/ 2147483646 h 144"/>
              <a:gd name="T4" fmla="*/ 2147483646 w 528"/>
              <a:gd name="T5" fmla="*/ 0 h 144"/>
              <a:gd name="T6" fmla="*/ 2147483646 w 528"/>
              <a:gd name="T7" fmla="*/ 2147483646 h 144"/>
              <a:gd name="T8" fmla="*/ 2147483646 w 528"/>
              <a:gd name="T9" fmla="*/ 2147483646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28" h="144">
                <a:moveTo>
                  <a:pt x="0" y="144"/>
                </a:moveTo>
                <a:cubicBezTo>
                  <a:pt x="0" y="108"/>
                  <a:pt x="0" y="72"/>
                  <a:pt x="48" y="48"/>
                </a:cubicBezTo>
                <a:cubicBezTo>
                  <a:pt x="96" y="24"/>
                  <a:pt x="216" y="0"/>
                  <a:pt x="288" y="0"/>
                </a:cubicBezTo>
                <a:cubicBezTo>
                  <a:pt x="360" y="0"/>
                  <a:pt x="440" y="24"/>
                  <a:pt x="480" y="48"/>
                </a:cubicBezTo>
                <a:cubicBezTo>
                  <a:pt x="520" y="72"/>
                  <a:pt x="520" y="128"/>
                  <a:pt x="528" y="144"/>
                </a:cubicBezTo>
              </a:path>
            </a:pathLst>
          </a:custGeom>
          <a:noFill/>
          <a:ln w="76200" cmpd="sng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46089" name="Line 52"/>
          <p:cNvSpPr>
            <a:spLocks noChangeShapeType="1"/>
          </p:cNvSpPr>
          <p:nvPr/>
        </p:nvSpPr>
        <p:spPr bwMode="auto">
          <a:xfrm>
            <a:off x="3839766" y="4452938"/>
            <a:ext cx="0" cy="514350"/>
          </a:xfrm>
          <a:prstGeom prst="line">
            <a:avLst/>
          </a:prstGeom>
          <a:noFill/>
          <a:ln w="76200">
            <a:solidFill>
              <a:srgbClr val="0099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46090" name="Line 53"/>
          <p:cNvSpPr>
            <a:spLocks noChangeShapeType="1"/>
          </p:cNvSpPr>
          <p:nvPr/>
        </p:nvSpPr>
        <p:spPr bwMode="auto">
          <a:xfrm>
            <a:off x="3839766" y="4967288"/>
            <a:ext cx="628650" cy="0"/>
          </a:xfrm>
          <a:prstGeom prst="line">
            <a:avLst/>
          </a:prstGeom>
          <a:noFill/>
          <a:ln w="76200">
            <a:solidFill>
              <a:srgbClr val="0099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46091" name="Line 54"/>
          <p:cNvSpPr>
            <a:spLocks noChangeShapeType="1"/>
          </p:cNvSpPr>
          <p:nvPr/>
        </p:nvSpPr>
        <p:spPr bwMode="auto">
          <a:xfrm flipV="1">
            <a:off x="4468416" y="4452938"/>
            <a:ext cx="0" cy="514350"/>
          </a:xfrm>
          <a:prstGeom prst="line">
            <a:avLst/>
          </a:prstGeom>
          <a:noFill/>
          <a:ln w="76200">
            <a:solidFill>
              <a:srgbClr val="0099CC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cxnSp>
        <p:nvCxnSpPr>
          <p:cNvPr id="46092" name="直接箭头连接符 53"/>
          <p:cNvCxnSpPr>
            <a:cxnSpLocks noChangeShapeType="1"/>
          </p:cNvCxnSpPr>
          <p:nvPr/>
        </p:nvCxnSpPr>
        <p:spPr bwMode="auto">
          <a:xfrm flipH="1">
            <a:off x="5220891" y="2175274"/>
            <a:ext cx="0" cy="1640681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93" name="直接箭头连接符 54"/>
          <p:cNvCxnSpPr>
            <a:cxnSpLocks noChangeShapeType="1"/>
          </p:cNvCxnSpPr>
          <p:nvPr/>
        </p:nvCxnSpPr>
        <p:spPr bwMode="auto">
          <a:xfrm flipH="1">
            <a:off x="6867525" y="2165749"/>
            <a:ext cx="0" cy="1640681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094" name="直接箭头连接符 55"/>
          <p:cNvCxnSpPr>
            <a:cxnSpLocks noChangeShapeType="1"/>
          </p:cNvCxnSpPr>
          <p:nvPr/>
        </p:nvCxnSpPr>
        <p:spPr bwMode="auto">
          <a:xfrm flipH="1">
            <a:off x="3829050" y="2175274"/>
            <a:ext cx="0" cy="1640681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314576" y="2603897"/>
            <a:ext cx="4667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BS</a:t>
            </a:r>
          </a:p>
        </p:txBody>
      </p:sp>
    </p:spTree>
    <p:extLst>
      <p:ext uri="{BB962C8B-B14F-4D97-AF65-F5344CB8AC3E}">
        <p14:creationId xmlns:p14="http://schemas.microsoft.com/office/powerpoint/2010/main" val="2071376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34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234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1"/>
          <p:cNvSpPr>
            <a:spLocks noGrp="1"/>
          </p:cNvSpPr>
          <p:nvPr>
            <p:ph type="title"/>
          </p:nvPr>
        </p:nvSpPr>
        <p:spPr>
          <a:xfrm>
            <a:off x="1980010" y="1214438"/>
            <a:ext cx="6153150" cy="628650"/>
          </a:xfrm>
        </p:spPr>
        <p:txBody>
          <a:bodyPr>
            <a:normAutofit fontScale="90000"/>
          </a:bodyPr>
          <a:lstStyle/>
          <a:p>
            <a:r>
              <a:rPr lang="zh-CN" altLang="en-US" sz="2400" b="1">
                <a:ea typeface="楷体_GB2312" pitchFamily="49" charset="-122"/>
              </a:rPr>
              <a:t>链式查询方式特点</a:t>
            </a:r>
            <a:br>
              <a:rPr lang="zh-CN" altLang="en-US" sz="2400" b="1">
                <a:ea typeface="楷体_GB2312" pitchFamily="49" charset="-122"/>
              </a:rPr>
            </a:b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1564481" y="2075261"/>
            <a:ext cx="6134100" cy="1987153"/>
          </a:xfrm>
        </p:spPr>
        <p:txBody>
          <a:bodyPr/>
          <a:lstStyle/>
          <a:p>
            <a:pPr eaLnBrk="1" hangingPunct="1">
              <a:buClr>
                <a:srgbClr val="0000CC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优点：</a:t>
            </a:r>
            <a:endParaRPr lang="en-US" altLang="zh-CN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buClrTx/>
              <a:buNone/>
              <a:defRPr/>
            </a:pP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只用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很少几根线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就能按一定优先次序实现总线仲裁。结构简单，容易扩充。</a:t>
            </a:r>
          </a:p>
        </p:txBody>
      </p:sp>
      <p:sp>
        <p:nvSpPr>
          <p:cNvPr id="2" name="矩形 1"/>
          <p:cNvSpPr/>
          <p:nvPr/>
        </p:nvSpPr>
        <p:spPr>
          <a:xfrm>
            <a:off x="1560911" y="3429001"/>
            <a:ext cx="6298406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Clr>
                <a:srgbClr val="0000CC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400" b="1" dirty="0">
                <a:solidFill>
                  <a:srgbClr val="0000CC"/>
                </a:solidFill>
                <a:ea typeface="楷体_GB2312" pitchFamily="49" charset="-122"/>
              </a:rPr>
              <a:t>缺点：</a:t>
            </a:r>
            <a:endParaRPr lang="en-US" altLang="zh-CN" sz="2400" b="1" dirty="0">
              <a:solidFill>
                <a:srgbClr val="0000CC"/>
              </a:solidFill>
              <a:ea typeface="楷体_GB2312" pitchFamily="49" charset="-122"/>
            </a:endParaRPr>
          </a:p>
          <a:p>
            <a:pPr eaLnBrk="1" hangingPunct="1">
              <a:buClr>
                <a:srgbClr val="0000CC"/>
              </a:buClr>
              <a:defRPr/>
            </a:pPr>
            <a:r>
              <a:rPr lang="zh-CN" altLang="en-US" sz="2400" b="1" dirty="0">
                <a:solidFill>
                  <a:srgbClr val="0000CC"/>
                </a:solidFill>
                <a:ea typeface="宋体" panose="02010600030101010101" pitchFamily="2" charset="-122"/>
              </a:rPr>
              <a:t>      查询链的优先级是固定不变的，假如优先级高的设备出现繁忙的总线请求，则优先级低的设备可能长期得不到总线的使用权。</a:t>
            </a:r>
            <a:r>
              <a:rPr lang="zh-CN" altLang="en-US" sz="2400" b="1" dirty="0">
                <a:solidFill>
                  <a:srgbClr val="0000CC"/>
                </a:solidFill>
                <a:ea typeface="楷体_GB2312" pitchFamily="49" charset="-122"/>
              </a:rPr>
              <a:t>对</a:t>
            </a:r>
            <a:r>
              <a:rPr lang="zh-CN" altLang="en-US" sz="2400" b="1" dirty="0">
                <a:solidFill>
                  <a:srgbClr val="0000CC"/>
                </a:solidFill>
                <a:ea typeface="宋体" panose="02010600030101010101" pitchFamily="2" charset="-122"/>
              </a:rPr>
              <a:t>查询链</a:t>
            </a:r>
            <a:r>
              <a:rPr lang="zh-CN" altLang="en-US" sz="2400" b="1" dirty="0">
                <a:solidFill>
                  <a:srgbClr val="0000CC"/>
                </a:solidFill>
                <a:ea typeface="楷体_GB2312" pitchFamily="49" charset="-122"/>
              </a:rPr>
              <a:t>的电路故障很敏感。</a:t>
            </a:r>
            <a:r>
              <a:rPr lang="zh-CN" altLang="en-US" sz="2400" b="1" dirty="0">
                <a:solidFill>
                  <a:srgbClr val="0000CC"/>
                </a:solidFill>
                <a:ea typeface="宋体" panose="02010600030101010101" pitchFamily="2" charset="-122"/>
              </a:rPr>
              <a:t>第</a:t>
            </a:r>
            <a:r>
              <a:rPr lang="en-US" altLang="zh-CN" sz="2400" b="1" dirty="0" err="1">
                <a:solidFill>
                  <a:srgbClr val="0000CC"/>
                </a:solidFill>
                <a:ea typeface="宋体" panose="02010600030101010101" pitchFamily="2" charset="-122"/>
              </a:rPr>
              <a:t>i</a:t>
            </a:r>
            <a:r>
              <a:rPr lang="zh-CN" altLang="en-US" sz="2400" b="1" dirty="0">
                <a:solidFill>
                  <a:srgbClr val="0000CC"/>
                </a:solidFill>
                <a:ea typeface="宋体" panose="02010600030101010101" pitchFamily="2" charset="-122"/>
              </a:rPr>
              <a:t>个设备故工作障，第</a:t>
            </a:r>
            <a:r>
              <a:rPr lang="en-US" altLang="zh-CN" sz="2400" b="1" dirty="0" err="1">
                <a:solidFill>
                  <a:srgbClr val="0000CC"/>
                </a:solidFill>
                <a:ea typeface="宋体" panose="02010600030101010101" pitchFamily="2" charset="-122"/>
              </a:rPr>
              <a:t>i</a:t>
            </a:r>
            <a:r>
              <a:rPr lang="zh-CN" altLang="en-US" sz="2400" b="1" dirty="0">
                <a:solidFill>
                  <a:srgbClr val="0000CC"/>
                </a:solidFill>
                <a:ea typeface="宋体" panose="02010600030101010101" pitchFamily="2" charset="-122"/>
              </a:rPr>
              <a:t>之后的设备都不能工作。</a:t>
            </a:r>
            <a:endParaRPr lang="zh-CN" altLang="en-US" sz="2400" b="1" dirty="0">
              <a:solidFill>
                <a:srgbClr val="0000CC"/>
              </a:solidFill>
              <a:ea typeface="楷体_GB2312" pitchFamily="49" charset="-122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墨迹 2">
                <a:extLst>
                  <a:ext uri="{FF2B5EF4-FFF2-40B4-BE49-F238E27FC236}">
                    <a16:creationId xmlns:a16="http://schemas.microsoft.com/office/drawing/2014/main" id="{3C7D9EC0-AA17-7283-A23D-B1C968D00623}"/>
                  </a:ext>
                </a:extLst>
              </p14:cNvPr>
              <p14:cNvContentPartPr/>
              <p14:nvPr/>
            </p14:nvContentPartPr>
            <p14:xfrm>
              <a:off x="4517640" y="3692880"/>
              <a:ext cx="1382400" cy="1773000"/>
            </p14:xfrm>
          </p:contentPart>
        </mc:Choice>
        <mc:Fallback xmlns="">
          <p:pic>
            <p:nvPicPr>
              <p:cNvPr id="3" name="墨迹 2">
                <a:extLst>
                  <a:ext uri="{FF2B5EF4-FFF2-40B4-BE49-F238E27FC236}">
                    <a16:creationId xmlns:a16="http://schemas.microsoft.com/office/drawing/2014/main" id="{3C7D9EC0-AA17-7283-A23D-B1C968D006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08280" y="3683520"/>
                <a:ext cx="1401120" cy="179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82398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25" name="Group 5"/>
          <p:cNvGrpSpPr>
            <a:grpSpLocks/>
          </p:cNvGrpSpPr>
          <p:nvPr/>
        </p:nvGrpSpPr>
        <p:grpSpPr bwMode="auto">
          <a:xfrm>
            <a:off x="1656160" y="1296592"/>
            <a:ext cx="5886450" cy="3836194"/>
            <a:chOff x="816" y="570"/>
            <a:chExt cx="4944" cy="3222"/>
          </a:xfrm>
        </p:grpSpPr>
        <p:sp>
          <p:nvSpPr>
            <p:cNvPr id="49164" name="Text Box 6"/>
            <p:cNvSpPr txBox="1">
              <a:spLocks noChangeArrowheads="1"/>
            </p:cNvSpPr>
            <p:nvPr/>
          </p:nvSpPr>
          <p:spPr bwMode="auto">
            <a:xfrm>
              <a:off x="3275" y="570"/>
              <a:ext cx="2286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BS</a:t>
              </a:r>
              <a:r>
                <a:rPr lang="en-US" altLang="zh-CN" sz="600" b="1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总线忙  </a:t>
              </a: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BR-</a:t>
              </a: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总线请求</a:t>
              </a:r>
            </a:p>
          </p:txBody>
        </p:sp>
        <p:sp>
          <p:nvSpPr>
            <p:cNvPr id="49165" name="Rectangle 7"/>
            <p:cNvSpPr>
              <a:spLocks noChangeArrowheads="1"/>
            </p:cNvSpPr>
            <p:nvPr/>
          </p:nvSpPr>
          <p:spPr bwMode="auto">
            <a:xfrm>
              <a:off x="816" y="864"/>
              <a:ext cx="576" cy="257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总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线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控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制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部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件</a:t>
              </a:r>
            </a:p>
          </p:txBody>
        </p:sp>
        <p:sp>
          <p:nvSpPr>
            <p:cNvPr id="49166" name="Line 8"/>
            <p:cNvSpPr>
              <a:spLocks noChangeShapeType="1"/>
            </p:cNvSpPr>
            <p:nvPr/>
          </p:nvSpPr>
          <p:spPr bwMode="auto">
            <a:xfrm>
              <a:off x="1392" y="1536"/>
              <a:ext cx="43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9167" name="Text Box 9"/>
            <p:cNvSpPr txBox="1">
              <a:spLocks noChangeArrowheads="1"/>
            </p:cNvSpPr>
            <p:nvPr/>
          </p:nvSpPr>
          <p:spPr bwMode="auto">
            <a:xfrm>
              <a:off x="1742" y="858"/>
              <a:ext cx="6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50" b="1">
                  <a:latin typeface="Times New Roman" panose="02020603050405020304" pitchFamily="18" charset="0"/>
                  <a:ea typeface="宋体" panose="02010600030101010101" pitchFamily="2" charset="-122"/>
                </a:rPr>
                <a:t>数据线</a:t>
              </a:r>
            </a:p>
          </p:txBody>
        </p:sp>
        <p:sp>
          <p:nvSpPr>
            <p:cNvPr id="49168" name="Line 10"/>
            <p:cNvSpPr>
              <a:spLocks noChangeShapeType="1"/>
            </p:cNvSpPr>
            <p:nvPr/>
          </p:nvSpPr>
          <p:spPr bwMode="auto">
            <a:xfrm>
              <a:off x="1392" y="1920"/>
              <a:ext cx="4368" cy="0"/>
            </a:xfrm>
            <a:prstGeom prst="line">
              <a:avLst/>
            </a:prstGeom>
            <a:noFill/>
            <a:ln w="57150">
              <a:solidFill>
                <a:srgbClr val="00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9169" name="Text Box 11"/>
            <p:cNvSpPr txBox="1">
              <a:spLocks noChangeArrowheads="1"/>
            </p:cNvSpPr>
            <p:nvPr/>
          </p:nvSpPr>
          <p:spPr bwMode="auto">
            <a:xfrm>
              <a:off x="1751" y="1259"/>
              <a:ext cx="6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50" b="1">
                  <a:latin typeface="Times New Roman" panose="02020603050405020304" pitchFamily="18" charset="0"/>
                  <a:ea typeface="宋体" panose="02010600030101010101" pitchFamily="2" charset="-122"/>
                </a:rPr>
                <a:t>地址线</a:t>
              </a:r>
            </a:p>
          </p:txBody>
        </p:sp>
        <p:sp>
          <p:nvSpPr>
            <p:cNvPr id="49170" name="Line 12"/>
            <p:cNvSpPr>
              <a:spLocks noChangeShapeType="1"/>
            </p:cNvSpPr>
            <p:nvPr/>
          </p:nvSpPr>
          <p:spPr bwMode="auto">
            <a:xfrm>
              <a:off x="1392" y="2304"/>
              <a:ext cx="43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9171" name="Line 13"/>
            <p:cNvSpPr>
              <a:spLocks noChangeShapeType="1"/>
            </p:cNvSpPr>
            <p:nvPr/>
          </p:nvSpPr>
          <p:spPr bwMode="auto">
            <a:xfrm>
              <a:off x="1392" y="2688"/>
              <a:ext cx="43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9172" name="Rectangle 14"/>
            <p:cNvSpPr>
              <a:spLocks noChangeArrowheads="1"/>
            </p:cNvSpPr>
            <p:nvPr/>
          </p:nvSpPr>
          <p:spPr bwMode="auto">
            <a:xfrm>
              <a:off x="1920" y="3264"/>
              <a:ext cx="1056" cy="52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49173" name="Text Box 15"/>
            <p:cNvSpPr txBox="1">
              <a:spLocks noChangeArrowheads="1"/>
            </p:cNvSpPr>
            <p:nvPr/>
          </p:nvSpPr>
          <p:spPr bwMode="auto">
            <a:xfrm>
              <a:off x="4188" y="3312"/>
              <a:ext cx="41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49174" name="Text Box 16"/>
            <p:cNvSpPr txBox="1">
              <a:spLocks noChangeArrowheads="1"/>
            </p:cNvSpPr>
            <p:nvPr/>
          </p:nvSpPr>
          <p:spPr bwMode="auto">
            <a:xfrm>
              <a:off x="1626" y="2048"/>
              <a:ext cx="392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BS</a:t>
              </a:r>
            </a:p>
          </p:txBody>
        </p:sp>
        <p:sp>
          <p:nvSpPr>
            <p:cNvPr id="49175" name="Text Box 17"/>
            <p:cNvSpPr txBox="1">
              <a:spLocks noChangeArrowheads="1"/>
            </p:cNvSpPr>
            <p:nvPr/>
          </p:nvSpPr>
          <p:spPr bwMode="auto">
            <a:xfrm>
              <a:off x="1637" y="2432"/>
              <a:ext cx="424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BR</a:t>
              </a:r>
            </a:p>
          </p:txBody>
        </p:sp>
        <p:sp>
          <p:nvSpPr>
            <p:cNvPr id="49176" name="Rectangle 18"/>
            <p:cNvSpPr>
              <a:spLocks noChangeArrowheads="1"/>
            </p:cNvSpPr>
            <p:nvPr/>
          </p:nvSpPr>
          <p:spPr bwMode="auto">
            <a:xfrm>
              <a:off x="3120" y="3264"/>
              <a:ext cx="1056" cy="52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49177" name="Rectangle 19"/>
            <p:cNvSpPr>
              <a:spLocks noChangeArrowheads="1"/>
            </p:cNvSpPr>
            <p:nvPr/>
          </p:nvSpPr>
          <p:spPr bwMode="auto">
            <a:xfrm>
              <a:off x="4512" y="3264"/>
              <a:ext cx="1056" cy="52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  <a:r>
                <a:rPr lang="en-US" altLang="zh-CN" sz="1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49178" name="Line 20"/>
            <p:cNvSpPr>
              <a:spLocks noChangeShapeType="1"/>
            </p:cNvSpPr>
            <p:nvPr/>
          </p:nvSpPr>
          <p:spPr bwMode="auto">
            <a:xfrm>
              <a:off x="1392" y="1152"/>
              <a:ext cx="43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9179" name="Text Box 21"/>
            <p:cNvSpPr txBox="1">
              <a:spLocks noChangeArrowheads="1"/>
            </p:cNvSpPr>
            <p:nvPr/>
          </p:nvSpPr>
          <p:spPr bwMode="auto">
            <a:xfrm>
              <a:off x="1697" y="1633"/>
              <a:ext cx="87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50" b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设备地址</a:t>
              </a:r>
            </a:p>
          </p:txBody>
        </p:sp>
        <p:sp>
          <p:nvSpPr>
            <p:cNvPr id="49180" name="Line 22"/>
            <p:cNvSpPr>
              <a:spLocks noChangeShapeType="1"/>
            </p:cNvSpPr>
            <p:nvPr/>
          </p:nvSpPr>
          <p:spPr bwMode="auto">
            <a:xfrm flipV="1">
              <a:off x="2064" y="2688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9181" name="Line 23"/>
            <p:cNvSpPr>
              <a:spLocks noChangeShapeType="1"/>
            </p:cNvSpPr>
            <p:nvPr/>
          </p:nvSpPr>
          <p:spPr bwMode="auto">
            <a:xfrm flipV="1">
              <a:off x="2256" y="2304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9182" name="Line 24"/>
            <p:cNvSpPr>
              <a:spLocks noChangeShapeType="1"/>
            </p:cNvSpPr>
            <p:nvPr/>
          </p:nvSpPr>
          <p:spPr bwMode="auto">
            <a:xfrm>
              <a:off x="2448" y="1920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9183" name="Line 25"/>
            <p:cNvSpPr>
              <a:spLocks noChangeShapeType="1"/>
            </p:cNvSpPr>
            <p:nvPr/>
          </p:nvSpPr>
          <p:spPr bwMode="auto">
            <a:xfrm>
              <a:off x="2640" y="1536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9184" name="Line 27"/>
            <p:cNvSpPr>
              <a:spLocks noChangeShapeType="1"/>
            </p:cNvSpPr>
            <p:nvPr/>
          </p:nvSpPr>
          <p:spPr bwMode="auto">
            <a:xfrm flipV="1">
              <a:off x="3264" y="2688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9185" name="Line 28"/>
            <p:cNvSpPr>
              <a:spLocks noChangeShapeType="1"/>
            </p:cNvSpPr>
            <p:nvPr/>
          </p:nvSpPr>
          <p:spPr bwMode="auto">
            <a:xfrm flipV="1">
              <a:off x="3456" y="2304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9186" name="Line 29"/>
            <p:cNvSpPr>
              <a:spLocks noChangeShapeType="1"/>
            </p:cNvSpPr>
            <p:nvPr/>
          </p:nvSpPr>
          <p:spPr bwMode="auto">
            <a:xfrm>
              <a:off x="3648" y="1920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9187" name="Line 30"/>
            <p:cNvSpPr>
              <a:spLocks noChangeShapeType="1"/>
            </p:cNvSpPr>
            <p:nvPr/>
          </p:nvSpPr>
          <p:spPr bwMode="auto">
            <a:xfrm>
              <a:off x="3840" y="1536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9188" name="Line 32"/>
            <p:cNvSpPr>
              <a:spLocks noChangeShapeType="1"/>
            </p:cNvSpPr>
            <p:nvPr/>
          </p:nvSpPr>
          <p:spPr bwMode="auto">
            <a:xfrm flipV="1">
              <a:off x="4608" y="2688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9189" name="Line 33"/>
            <p:cNvSpPr>
              <a:spLocks noChangeShapeType="1"/>
            </p:cNvSpPr>
            <p:nvPr/>
          </p:nvSpPr>
          <p:spPr bwMode="auto">
            <a:xfrm flipV="1">
              <a:off x="4800" y="2304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9190" name="Line 34"/>
            <p:cNvSpPr>
              <a:spLocks noChangeShapeType="1"/>
            </p:cNvSpPr>
            <p:nvPr/>
          </p:nvSpPr>
          <p:spPr bwMode="auto">
            <a:xfrm>
              <a:off x="4992" y="1920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49191" name="Line 35"/>
            <p:cNvSpPr>
              <a:spLocks noChangeShapeType="1"/>
            </p:cNvSpPr>
            <p:nvPr/>
          </p:nvSpPr>
          <p:spPr bwMode="auto">
            <a:xfrm>
              <a:off x="5184" y="1536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</p:grpSp>
      <p:sp>
        <p:nvSpPr>
          <p:cNvPr id="49155" name="Text Box 37"/>
          <p:cNvSpPr txBox="1">
            <a:spLocks noChangeArrowheads="1"/>
          </p:cNvSpPr>
          <p:nvPr/>
        </p:nvSpPr>
        <p:spPr bwMode="auto">
          <a:xfrm>
            <a:off x="2842023" y="1010842"/>
            <a:ext cx="330250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2) 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计数器定时查询方式</a:t>
            </a:r>
          </a:p>
        </p:txBody>
      </p:sp>
      <p:sp>
        <p:nvSpPr>
          <p:cNvPr id="49156" name="Line 60"/>
          <p:cNvSpPr>
            <a:spLocks noChangeShapeType="1"/>
          </p:cNvSpPr>
          <p:nvPr/>
        </p:nvSpPr>
        <p:spPr bwMode="auto">
          <a:xfrm>
            <a:off x="2764631" y="-91679"/>
            <a:ext cx="520065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grpSp>
        <p:nvGrpSpPr>
          <p:cNvPr id="49157" name="Group 66"/>
          <p:cNvGrpSpPr>
            <a:grpSpLocks/>
          </p:cNvGrpSpPr>
          <p:nvPr/>
        </p:nvGrpSpPr>
        <p:grpSpPr bwMode="auto">
          <a:xfrm>
            <a:off x="857251" y="1962151"/>
            <a:ext cx="582216" cy="1272779"/>
            <a:chOff x="-124" y="2876"/>
            <a:chExt cx="720" cy="384"/>
          </a:xfrm>
        </p:grpSpPr>
        <p:sp>
          <p:nvSpPr>
            <p:cNvPr id="49162" name="AutoShape 68"/>
            <p:cNvSpPr>
              <a:spLocks noChangeArrowheads="1"/>
            </p:cNvSpPr>
            <p:nvPr/>
          </p:nvSpPr>
          <p:spPr bwMode="auto">
            <a:xfrm>
              <a:off x="-124" y="2876"/>
              <a:ext cx="720" cy="384"/>
            </a:xfrm>
            <a:prstGeom prst="wedgeRoundRectCallout">
              <a:avLst>
                <a:gd name="adj1" fmla="val 82815"/>
                <a:gd name="adj2" fmla="val 30203"/>
                <a:gd name="adj3" fmla="val 16667"/>
              </a:avLst>
            </a:prstGeom>
            <a:solidFill>
              <a:srgbClr val="CC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49163" name="Text Box 67"/>
            <p:cNvSpPr txBox="1">
              <a:spLocks noChangeArrowheads="1"/>
            </p:cNvSpPr>
            <p:nvPr/>
          </p:nvSpPr>
          <p:spPr bwMode="auto">
            <a:xfrm>
              <a:off x="4" y="2936"/>
              <a:ext cx="287" cy="2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3510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计</a:t>
              </a:r>
              <a:endParaRPr lang="en-US" altLang="zh-CN" sz="18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数</a:t>
              </a:r>
              <a:endParaRPr lang="en-US" altLang="zh-CN" sz="18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器</a:t>
              </a:r>
            </a:p>
          </p:txBody>
        </p:sp>
      </p:grpSp>
      <p:cxnSp>
        <p:nvCxnSpPr>
          <p:cNvPr id="49158" name="直接箭头连接符 39"/>
          <p:cNvCxnSpPr>
            <a:cxnSpLocks noChangeShapeType="1"/>
          </p:cNvCxnSpPr>
          <p:nvPr/>
        </p:nvCxnSpPr>
        <p:spPr bwMode="auto">
          <a:xfrm flipH="1">
            <a:off x="4070749" y="2013347"/>
            <a:ext cx="11906" cy="2490788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59" name="直接箭头连接符 45"/>
          <p:cNvCxnSpPr>
            <a:cxnSpLocks noChangeShapeType="1"/>
          </p:cNvCxnSpPr>
          <p:nvPr/>
        </p:nvCxnSpPr>
        <p:spPr bwMode="auto">
          <a:xfrm flipH="1">
            <a:off x="7085411" y="2013347"/>
            <a:ext cx="11906" cy="2490788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160" name="直接箭头连接符 46"/>
          <p:cNvCxnSpPr>
            <a:cxnSpLocks noChangeShapeType="1"/>
          </p:cNvCxnSpPr>
          <p:nvPr/>
        </p:nvCxnSpPr>
        <p:spPr bwMode="auto">
          <a:xfrm flipH="1">
            <a:off x="5510214" y="2019300"/>
            <a:ext cx="11906" cy="2490788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161" name="矩形 4"/>
          <p:cNvSpPr>
            <a:spLocks noChangeArrowheads="1"/>
          </p:cNvSpPr>
          <p:nvPr/>
        </p:nvSpPr>
        <p:spPr bwMode="auto">
          <a:xfrm>
            <a:off x="1624013" y="5561408"/>
            <a:ext cx="589359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为总线上的每个设备分配一个总线地址，各设备的总线</a:t>
            </a:r>
            <a:endParaRPr kumimoji="0" lang="en-US" altLang="zh-CN" sz="1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地址按</a:t>
            </a:r>
            <a:r>
              <a:rPr kumimoji="0" lang="zh-CN" altLang="en-US" sz="18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连续值分配</a:t>
            </a:r>
            <a:r>
              <a:rPr kumimoji="0"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，并且在总线控制器中设置一个计数器</a:t>
            </a:r>
          </a:p>
        </p:txBody>
      </p:sp>
    </p:spTree>
    <p:extLst>
      <p:ext uri="{BB962C8B-B14F-4D97-AF65-F5344CB8AC3E}">
        <p14:creationId xmlns:p14="http://schemas.microsoft.com/office/powerpoint/2010/main" val="1129261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3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5"/>
          <p:cNvGrpSpPr>
            <a:grpSpLocks/>
          </p:cNvGrpSpPr>
          <p:nvPr/>
        </p:nvGrpSpPr>
        <p:grpSpPr bwMode="auto">
          <a:xfrm>
            <a:off x="1709738" y="1665685"/>
            <a:ext cx="6231731" cy="3937397"/>
            <a:chOff x="816" y="485"/>
            <a:chExt cx="5234" cy="3307"/>
          </a:xfrm>
        </p:grpSpPr>
        <p:sp>
          <p:nvSpPr>
            <p:cNvPr id="50188" name="Text Box 6"/>
            <p:cNvSpPr txBox="1">
              <a:spLocks noChangeArrowheads="1"/>
            </p:cNvSpPr>
            <p:nvPr/>
          </p:nvSpPr>
          <p:spPr bwMode="auto">
            <a:xfrm>
              <a:off x="1496" y="485"/>
              <a:ext cx="4554" cy="6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21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计数器的位数</a:t>
              </a:r>
              <a:r>
                <a:rPr lang="en-US" altLang="zh-CN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r>
                <a:rPr lang="zh-CN" altLang="en-US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和设备数</a:t>
              </a:r>
              <a:r>
                <a:rPr lang="en-US" altLang="zh-CN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n+1</a:t>
              </a:r>
              <a:r>
                <a:rPr lang="zh-CN" altLang="en-US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的关系应满足：</a:t>
              </a:r>
            </a:p>
          </p:txBody>
        </p:sp>
        <p:sp>
          <p:nvSpPr>
            <p:cNvPr id="50189" name="Rectangle 7"/>
            <p:cNvSpPr>
              <a:spLocks noChangeArrowheads="1"/>
            </p:cNvSpPr>
            <p:nvPr/>
          </p:nvSpPr>
          <p:spPr bwMode="auto">
            <a:xfrm>
              <a:off x="816" y="864"/>
              <a:ext cx="576" cy="269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总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线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控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制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部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件</a:t>
              </a:r>
            </a:p>
          </p:txBody>
        </p:sp>
        <p:sp>
          <p:nvSpPr>
            <p:cNvPr id="50190" name="Line 10"/>
            <p:cNvSpPr>
              <a:spLocks noChangeShapeType="1"/>
            </p:cNvSpPr>
            <p:nvPr/>
          </p:nvSpPr>
          <p:spPr bwMode="auto">
            <a:xfrm>
              <a:off x="1392" y="1920"/>
              <a:ext cx="4368" cy="0"/>
            </a:xfrm>
            <a:prstGeom prst="line">
              <a:avLst/>
            </a:prstGeom>
            <a:noFill/>
            <a:ln w="76200">
              <a:solidFill>
                <a:srgbClr val="00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0191" name="Rectangle 14"/>
            <p:cNvSpPr>
              <a:spLocks noChangeArrowheads="1"/>
            </p:cNvSpPr>
            <p:nvPr/>
          </p:nvSpPr>
          <p:spPr bwMode="auto">
            <a:xfrm>
              <a:off x="1920" y="3264"/>
              <a:ext cx="1056" cy="5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  <a:r>
                <a:rPr lang="en-US" altLang="zh-CN" sz="1800" b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0192" name="Text Box 15"/>
            <p:cNvSpPr txBox="1">
              <a:spLocks noChangeArrowheads="1"/>
            </p:cNvSpPr>
            <p:nvPr/>
          </p:nvSpPr>
          <p:spPr bwMode="auto">
            <a:xfrm>
              <a:off x="4188" y="3312"/>
              <a:ext cx="41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50193" name="Rectangle 18"/>
            <p:cNvSpPr>
              <a:spLocks noChangeArrowheads="1"/>
            </p:cNvSpPr>
            <p:nvPr/>
          </p:nvSpPr>
          <p:spPr bwMode="auto">
            <a:xfrm>
              <a:off x="3120" y="3264"/>
              <a:ext cx="1056" cy="5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  <a:r>
                <a:rPr lang="en-US" altLang="zh-CN" sz="1800" b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0194" name="Rectangle 19"/>
            <p:cNvSpPr>
              <a:spLocks noChangeArrowheads="1"/>
            </p:cNvSpPr>
            <p:nvPr/>
          </p:nvSpPr>
          <p:spPr bwMode="auto">
            <a:xfrm>
              <a:off x="4512" y="3264"/>
              <a:ext cx="1056" cy="5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  <a:r>
                <a:rPr lang="en-US" altLang="zh-CN" sz="1800" b="1" i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50195" name="Text Box 21"/>
            <p:cNvSpPr txBox="1">
              <a:spLocks noChangeArrowheads="1"/>
            </p:cNvSpPr>
            <p:nvPr/>
          </p:nvSpPr>
          <p:spPr bwMode="auto">
            <a:xfrm>
              <a:off x="4216" y="1622"/>
              <a:ext cx="87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50" b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设备地址</a:t>
              </a:r>
            </a:p>
          </p:txBody>
        </p:sp>
        <p:sp>
          <p:nvSpPr>
            <p:cNvPr id="50196" name="Line 24"/>
            <p:cNvSpPr>
              <a:spLocks noChangeShapeType="1"/>
            </p:cNvSpPr>
            <p:nvPr/>
          </p:nvSpPr>
          <p:spPr bwMode="auto">
            <a:xfrm>
              <a:off x="2448" y="1920"/>
              <a:ext cx="0" cy="1344"/>
            </a:xfrm>
            <a:prstGeom prst="line">
              <a:avLst/>
            </a:prstGeom>
            <a:noFill/>
            <a:ln w="57150">
              <a:solidFill>
                <a:srgbClr val="0099CC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0197" name="Line 29"/>
            <p:cNvSpPr>
              <a:spLocks noChangeShapeType="1"/>
            </p:cNvSpPr>
            <p:nvPr/>
          </p:nvSpPr>
          <p:spPr bwMode="auto">
            <a:xfrm>
              <a:off x="3648" y="1920"/>
              <a:ext cx="0" cy="1344"/>
            </a:xfrm>
            <a:prstGeom prst="line">
              <a:avLst/>
            </a:prstGeom>
            <a:noFill/>
            <a:ln w="57150">
              <a:solidFill>
                <a:srgbClr val="0099CC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0198" name="Line 34"/>
            <p:cNvSpPr>
              <a:spLocks noChangeShapeType="1"/>
            </p:cNvSpPr>
            <p:nvPr/>
          </p:nvSpPr>
          <p:spPr bwMode="auto">
            <a:xfrm>
              <a:off x="4992" y="1920"/>
              <a:ext cx="0" cy="1344"/>
            </a:xfrm>
            <a:prstGeom prst="line">
              <a:avLst/>
            </a:prstGeom>
            <a:noFill/>
            <a:ln w="57150">
              <a:solidFill>
                <a:srgbClr val="0099CC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</p:grpSp>
      <p:sp>
        <p:nvSpPr>
          <p:cNvPr id="50179" name="Text Box 37"/>
          <p:cNvSpPr txBox="1">
            <a:spLocks noChangeArrowheads="1"/>
          </p:cNvSpPr>
          <p:nvPr/>
        </p:nvSpPr>
        <p:spPr bwMode="auto">
          <a:xfrm>
            <a:off x="2849167" y="1119188"/>
            <a:ext cx="29690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计数器定时查询方式</a:t>
            </a:r>
          </a:p>
        </p:txBody>
      </p:sp>
      <p:sp>
        <p:nvSpPr>
          <p:cNvPr id="50180" name="Line 60"/>
          <p:cNvSpPr>
            <a:spLocks noChangeShapeType="1"/>
          </p:cNvSpPr>
          <p:nvPr/>
        </p:nvSpPr>
        <p:spPr bwMode="auto">
          <a:xfrm>
            <a:off x="2764631" y="-91679"/>
            <a:ext cx="520065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grpSp>
        <p:nvGrpSpPr>
          <p:cNvPr id="50181" name="Group 66"/>
          <p:cNvGrpSpPr>
            <a:grpSpLocks/>
          </p:cNvGrpSpPr>
          <p:nvPr/>
        </p:nvGrpSpPr>
        <p:grpSpPr bwMode="auto">
          <a:xfrm>
            <a:off x="2680097" y="2745581"/>
            <a:ext cx="1537097" cy="420291"/>
            <a:chOff x="9" y="3025"/>
            <a:chExt cx="1372" cy="384"/>
          </a:xfrm>
        </p:grpSpPr>
        <p:sp>
          <p:nvSpPr>
            <p:cNvPr id="50186" name="AutoShape 68"/>
            <p:cNvSpPr>
              <a:spLocks noChangeArrowheads="1"/>
            </p:cNvSpPr>
            <p:nvPr/>
          </p:nvSpPr>
          <p:spPr bwMode="auto">
            <a:xfrm>
              <a:off x="9" y="3025"/>
              <a:ext cx="1372" cy="384"/>
            </a:xfrm>
            <a:prstGeom prst="wedgeRoundRectCallout">
              <a:avLst>
                <a:gd name="adj1" fmla="val -64426"/>
                <a:gd name="adj2" fmla="val 84000"/>
                <a:gd name="adj3" fmla="val 16667"/>
              </a:avLst>
            </a:prstGeom>
            <a:solidFill>
              <a:srgbClr val="99FF99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187" name="Text Box 67"/>
            <p:cNvSpPr txBox="1">
              <a:spLocks noChangeArrowheads="1"/>
            </p:cNvSpPr>
            <p:nvPr/>
          </p:nvSpPr>
          <p:spPr bwMode="auto">
            <a:xfrm>
              <a:off x="45" y="3053"/>
              <a:ext cx="1289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3510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1800" b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计数器位数 </a:t>
              </a:r>
              <a:r>
                <a:rPr lang="en-US" altLang="zh-CN" sz="1800" b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  <a:endParaRPr lang="zh-CN" altLang="en-US" sz="18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40" name="Text Box 37"/>
          <p:cNvSpPr txBox="1">
            <a:spLocks noChangeArrowheads="1"/>
          </p:cNvSpPr>
          <p:nvPr/>
        </p:nvSpPr>
        <p:spPr bwMode="auto">
          <a:xfrm>
            <a:off x="4588670" y="2369345"/>
            <a:ext cx="1435008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  <a:defRPr/>
            </a:pPr>
            <a:r>
              <a:rPr kumimoji="1" lang="en-US" altLang="zh-CN" sz="27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kumimoji="1" lang="en-US" altLang="zh-CN" sz="2700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kumimoji="1" lang="en-US" altLang="zh-CN" sz="2993" b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7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n+1</a:t>
            </a:r>
            <a:endParaRPr kumimoji="1" lang="zh-CN" altLang="en-US" sz="27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0183" name="Group 66"/>
          <p:cNvGrpSpPr>
            <a:grpSpLocks/>
          </p:cNvGrpSpPr>
          <p:nvPr/>
        </p:nvGrpSpPr>
        <p:grpSpPr bwMode="auto">
          <a:xfrm>
            <a:off x="1084659" y="2703313"/>
            <a:ext cx="340519" cy="1272779"/>
            <a:chOff x="-124" y="2876"/>
            <a:chExt cx="720" cy="384"/>
          </a:xfrm>
          <a:solidFill>
            <a:srgbClr val="CCCCFF"/>
          </a:solidFill>
        </p:grpSpPr>
        <p:sp>
          <p:nvSpPr>
            <p:cNvPr id="50184" name="AutoShape 68"/>
            <p:cNvSpPr>
              <a:spLocks noChangeArrowheads="1"/>
            </p:cNvSpPr>
            <p:nvPr/>
          </p:nvSpPr>
          <p:spPr bwMode="auto">
            <a:xfrm>
              <a:off x="-124" y="2876"/>
              <a:ext cx="720" cy="384"/>
            </a:xfrm>
            <a:prstGeom prst="wedgeRoundRectCallout">
              <a:avLst>
                <a:gd name="adj1" fmla="val 132926"/>
                <a:gd name="adj2" fmla="val 27426"/>
                <a:gd name="adj3" fmla="val 16667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0185" name="Text Box 67"/>
            <p:cNvSpPr txBox="1">
              <a:spLocks noChangeArrowheads="1"/>
            </p:cNvSpPr>
            <p:nvPr/>
          </p:nvSpPr>
          <p:spPr bwMode="auto">
            <a:xfrm>
              <a:off x="4" y="2936"/>
              <a:ext cx="491" cy="26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3510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计</a:t>
              </a:r>
              <a:endParaRPr lang="en-US" altLang="zh-CN" sz="18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数</a:t>
              </a:r>
              <a:endParaRPr lang="en-US" altLang="zh-CN" sz="18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38847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02" name="Group 5"/>
          <p:cNvGrpSpPr>
            <a:grpSpLocks/>
          </p:cNvGrpSpPr>
          <p:nvPr/>
        </p:nvGrpSpPr>
        <p:grpSpPr bwMode="auto">
          <a:xfrm>
            <a:off x="1601391" y="1719263"/>
            <a:ext cx="5886450" cy="3486150"/>
            <a:chOff x="816" y="864"/>
            <a:chExt cx="4944" cy="2928"/>
          </a:xfrm>
        </p:grpSpPr>
        <p:sp>
          <p:nvSpPr>
            <p:cNvPr id="51210" name="Rectangle 7"/>
            <p:cNvSpPr>
              <a:spLocks noChangeArrowheads="1"/>
            </p:cNvSpPr>
            <p:nvPr/>
          </p:nvSpPr>
          <p:spPr bwMode="auto">
            <a:xfrm>
              <a:off x="816" y="864"/>
              <a:ext cx="576" cy="2656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总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线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控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制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部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件</a:t>
              </a:r>
            </a:p>
          </p:txBody>
        </p:sp>
        <p:sp>
          <p:nvSpPr>
            <p:cNvPr id="51211" name="Line 8"/>
            <p:cNvSpPr>
              <a:spLocks noChangeShapeType="1"/>
            </p:cNvSpPr>
            <p:nvPr/>
          </p:nvSpPr>
          <p:spPr bwMode="auto">
            <a:xfrm>
              <a:off x="1392" y="1536"/>
              <a:ext cx="43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1212" name="Text Box 9"/>
            <p:cNvSpPr txBox="1">
              <a:spLocks noChangeArrowheads="1"/>
            </p:cNvSpPr>
            <p:nvPr/>
          </p:nvSpPr>
          <p:spPr bwMode="auto">
            <a:xfrm>
              <a:off x="4400" y="866"/>
              <a:ext cx="6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50" b="1">
                  <a:latin typeface="Times New Roman" panose="02020603050405020304" pitchFamily="18" charset="0"/>
                  <a:ea typeface="宋体" panose="02010600030101010101" pitchFamily="2" charset="-122"/>
                </a:rPr>
                <a:t>数据线</a:t>
              </a:r>
            </a:p>
          </p:txBody>
        </p:sp>
        <p:sp>
          <p:nvSpPr>
            <p:cNvPr id="51213" name="Line 10"/>
            <p:cNvSpPr>
              <a:spLocks noChangeShapeType="1"/>
            </p:cNvSpPr>
            <p:nvPr/>
          </p:nvSpPr>
          <p:spPr bwMode="auto">
            <a:xfrm>
              <a:off x="1392" y="1920"/>
              <a:ext cx="43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1214" name="Text Box 11"/>
            <p:cNvSpPr txBox="1">
              <a:spLocks noChangeArrowheads="1"/>
            </p:cNvSpPr>
            <p:nvPr/>
          </p:nvSpPr>
          <p:spPr bwMode="auto">
            <a:xfrm>
              <a:off x="4398" y="1258"/>
              <a:ext cx="6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50" b="1">
                  <a:latin typeface="Times New Roman" panose="02020603050405020304" pitchFamily="18" charset="0"/>
                  <a:ea typeface="宋体" panose="02010600030101010101" pitchFamily="2" charset="-122"/>
                </a:rPr>
                <a:t>地址线</a:t>
              </a:r>
            </a:p>
          </p:txBody>
        </p:sp>
        <p:sp>
          <p:nvSpPr>
            <p:cNvPr id="51215" name="Line 12"/>
            <p:cNvSpPr>
              <a:spLocks noChangeShapeType="1"/>
            </p:cNvSpPr>
            <p:nvPr/>
          </p:nvSpPr>
          <p:spPr bwMode="auto">
            <a:xfrm>
              <a:off x="1392" y="2304"/>
              <a:ext cx="43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1216" name="Line 13"/>
            <p:cNvSpPr>
              <a:spLocks noChangeShapeType="1"/>
            </p:cNvSpPr>
            <p:nvPr/>
          </p:nvSpPr>
          <p:spPr bwMode="auto">
            <a:xfrm>
              <a:off x="1392" y="2688"/>
              <a:ext cx="43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1217" name="Rectangle 14"/>
            <p:cNvSpPr>
              <a:spLocks noChangeArrowheads="1"/>
            </p:cNvSpPr>
            <p:nvPr/>
          </p:nvSpPr>
          <p:spPr bwMode="auto">
            <a:xfrm>
              <a:off x="1920" y="3264"/>
              <a:ext cx="1056" cy="5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1218" name="Text Box 15"/>
            <p:cNvSpPr txBox="1">
              <a:spLocks noChangeArrowheads="1"/>
            </p:cNvSpPr>
            <p:nvPr/>
          </p:nvSpPr>
          <p:spPr bwMode="auto">
            <a:xfrm>
              <a:off x="4188" y="3312"/>
              <a:ext cx="41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51219" name="Text Box 16"/>
            <p:cNvSpPr txBox="1">
              <a:spLocks noChangeArrowheads="1"/>
            </p:cNvSpPr>
            <p:nvPr/>
          </p:nvSpPr>
          <p:spPr bwMode="auto">
            <a:xfrm>
              <a:off x="1626" y="2048"/>
              <a:ext cx="392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BS</a:t>
              </a:r>
            </a:p>
          </p:txBody>
        </p:sp>
        <p:sp>
          <p:nvSpPr>
            <p:cNvPr id="51220" name="Text Box 17"/>
            <p:cNvSpPr txBox="1">
              <a:spLocks noChangeArrowheads="1"/>
            </p:cNvSpPr>
            <p:nvPr/>
          </p:nvSpPr>
          <p:spPr bwMode="auto">
            <a:xfrm>
              <a:off x="1637" y="2432"/>
              <a:ext cx="424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BR</a:t>
              </a:r>
            </a:p>
          </p:txBody>
        </p:sp>
        <p:sp>
          <p:nvSpPr>
            <p:cNvPr id="51221" name="Rectangle 18"/>
            <p:cNvSpPr>
              <a:spLocks noChangeArrowheads="1"/>
            </p:cNvSpPr>
            <p:nvPr/>
          </p:nvSpPr>
          <p:spPr bwMode="auto">
            <a:xfrm>
              <a:off x="3120" y="3264"/>
              <a:ext cx="1056" cy="528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1222" name="Rectangle 19"/>
            <p:cNvSpPr>
              <a:spLocks noChangeArrowheads="1"/>
            </p:cNvSpPr>
            <p:nvPr/>
          </p:nvSpPr>
          <p:spPr bwMode="auto">
            <a:xfrm>
              <a:off x="4512" y="3264"/>
              <a:ext cx="1056" cy="5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  <a:r>
                <a:rPr lang="en-US" altLang="zh-CN" sz="1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51223" name="Line 20"/>
            <p:cNvSpPr>
              <a:spLocks noChangeShapeType="1"/>
            </p:cNvSpPr>
            <p:nvPr/>
          </p:nvSpPr>
          <p:spPr bwMode="auto">
            <a:xfrm>
              <a:off x="1392" y="1152"/>
              <a:ext cx="43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1224" name="Line 22"/>
            <p:cNvSpPr>
              <a:spLocks noChangeShapeType="1"/>
            </p:cNvSpPr>
            <p:nvPr/>
          </p:nvSpPr>
          <p:spPr bwMode="auto">
            <a:xfrm flipV="1">
              <a:off x="2064" y="2688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1225" name="Line 23"/>
            <p:cNvSpPr>
              <a:spLocks noChangeShapeType="1"/>
            </p:cNvSpPr>
            <p:nvPr/>
          </p:nvSpPr>
          <p:spPr bwMode="auto">
            <a:xfrm flipV="1">
              <a:off x="2256" y="2304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1226" name="Line 24"/>
            <p:cNvSpPr>
              <a:spLocks noChangeShapeType="1"/>
            </p:cNvSpPr>
            <p:nvPr/>
          </p:nvSpPr>
          <p:spPr bwMode="auto">
            <a:xfrm>
              <a:off x="2448" y="1920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1227" name="Line 25"/>
            <p:cNvSpPr>
              <a:spLocks noChangeShapeType="1"/>
            </p:cNvSpPr>
            <p:nvPr/>
          </p:nvSpPr>
          <p:spPr bwMode="auto">
            <a:xfrm>
              <a:off x="2640" y="1536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1228" name="Line 27"/>
            <p:cNvSpPr>
              <a:spLocks noChangeShapeType="1"/>
            </p:cNvSpPr>
            <p:nvPr/>
          </p:nvSpPr>
          <p:spPr bwMode="auto">
            <a:xfrm flipV="1">
              <a:off x="3264" y="2688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1229" name="Line 28"/>
            <p:cNvSpPr>
              <a:spLocks noChangeShapeType="1"/>
            </p:cNvSpPr>
            <p:nvPr/>
          </p:nvSpPr>
          <p:spPr bwMode="auto">
            <a:xfrm flipV="1">
              <a:off x="3456" y="2304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1230" name="Line 29"/>
            <p:cNvSpPr>
              <a:spLocks noChangeShapeType="1"/>
            </p:cNvSpPr>
            <p:nvPr/>
          </p:nvSpPr>
          <p:spPr bwMode="auto">
            <a:xfrm>
              <a:off x="3648" y="1920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1231" name="Line 30"/>
            <p:cNvSpPr>
              <a:spLocks noChangeShapeType="1"/>
            </p:cNvSpPr>
            <p:nvPr/>
          </p:nvSpPr>
          <p:spPr bwMode="auto">
            <a:xfrm>
              <a:off x="3840" y="1536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1232" name="Line 32"/>
            <p:cNvSpPr>
              <a:spLocks noChangeShapeType="1"/>
            </p:cNvSpPr>
            <p:nvPr/>
          </p:nvSpPr>
          <p:spPr bwMode="auto">
            <a:xfrm flipV="1">
              <a:off x="4608" y="2688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1233" name="Line 33"/>
            <p:cNvSpPr>
              <a:spLocks noChangeShapeType="1"/>
            </p:cNvSpPr>
            <p:nvPr/>
          </p:nvSpPr>
          <p:spPr bwMode="auto">
            <a:xfrm flipV="1">
              <a:off x="4800" y="2304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1234" name="Line 34"/>
            <p:cNvSpPr>
              <a:spLocks noChangeShapeType="1"/>
            </p:cNvSpPr>
            <p:nvPr/>
          </p:nvSpPr>
          <p:spPr bwMode="auto">
            <a:xfrm>
              <a:off x="4992" y="1920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1235" name="Line 35"/>
            <p:cNvSpPr>
              <a:spLocks noChangeShapeType="1"/>
            </p:cNvSpPr>
            <p:nvPr/>
          </p:nvSpPr>
          <p:spPr bwMode="auto">
            <a:xfrm>
              <a:off x="5184" y="1536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</p:grpSp>
      <p:sp>
        <p:nvSpPr>
          <p:cNvPr id="51203" name="Text Box 37"/>
          <p:cNvSpPr txBox="1">
            <a:spLocks noChangeArrowheads="1"/>
          </p:cNvSpPr>
          <p:nvPr/>
        </p:nvSpPr>
        <p:spPr bwMode="auto">
          <a:xfrm>
            <a:off x="3402974" y="542865"/>
            <a:ext cx="29690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计数器定时查询方式</a:t>
            </a:r>
          </a:p>
        </p:txBody>
      </p:sp>
      <p:sp>
        <p:nvSpPr>
          <p:cNvPr id="51204" name="Line 53"/>
          <p:cNvSpPr>
            <a:spLocks noChangeShapeType="1"/>
          </p:cNvSpPr>
          <p:nvPr/>
        </p:nvSpPr>
        <p:spPr bwMode="auto">
          <a:xfrm flipV="1">
            <a:off x="4516041" y="3890963"/>
            <a:ext cx="0" cy="68580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235574" name="Line 54"/>
          <p:cNvSpPr>
            <a:spLocks noChangeShapeType="1"/>
          </p:cNvSpPr>
          <p:nvPr/>
        </p:nvSpPr>
        <p:spPr bwMode="auto">
          <a:xfrm flipV="1">
            <a:off x="2287191" y="3890963"/>
            <a:ext cx="222885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cxnSp>
        <p:nvCxnSpPr>
          <p:cNvPr id="51206" name="直接箭头连接符 38"/>
          <p:cNvCxnSpPr>
            <a:cxnSpLocks noChangeShapeType="1"/>
          </p:cNvCxnSpPr>
          <p:nvPr/>
        </p:nvCxnSpPr>
        <p:spPr bwMode="auto">
          <a:xfrm flipH="1">
            <a:off x="4012408" y="2063353"/>
            <a:ext cx="11906" cy="2490788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07" name="直接箭头连接符 39"/>
          <p:cNvCxnSpPr>
            <a:cxnSpLocks noChangeShapeType="1"/>
          </p:cNvCxnSpPr>
          <p:nvPr/>
        </p:nvCxnSpPr>
        <p:spPr bwMode="auto">
          <a:xfrm flipH="1">
            <a:off x="5425680" y="2074069"/>
            <a:ext cx="11906" cy="2490788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208" name="直接箭头连接符 40"/>
          <p:cNvCxnSpPr>
            <a:cxnSpLocks noChangeShapeType="1"/>
          </p:cNvCxnSpPr>
          <p:nvPr/>
        </p:nvCxnSpPr>
        <p:spPr bwMode="auto">
          <a:xfrm flipH="1">
            <a:off x="7024689" y="2085975"/>
            <a:ext cx="11906" cy="2490788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09" name="Rectangle 6"/>
          <p:cNvSpPr>
            <a:spLocks noChangeArrowheads="1"/>
          </p:cNvSpPr>
          <p:nvPr/>
        </p:nvSpPr>
        <p:spPr bwMode="auto">
          <a:xfrm>
            <a:off x="1763316" y="5824537"/>
            <a:ext cx="5724525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000000"/>
              </a:buClr>
              <a:buSzPts val="2000"/>
              <a:buFont typeface="Times New Roman" panose="02020603050405020304" pitchFamily="18" charset="0"/>
              <a:buAutoNum type="circleNumDbPlain"/>
            </a:pPr>
            <a:r>
              <a:rPr kumimoji="0" lang="zh-CN" altLang="en-US" sz="15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kumimoji="0" lang="zh-CN" altLang="zh-CN" sz="15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总线上设备</a:t>
            </a:r>
            <a:r>
              <a:rPr kumimoji="0" lang="en-US" altLang="zh-CN" sz="15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zh-CN" sz="15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要求使用总线时，通过</a:t>
            </a:r>
            <a:r>
              <a:rPr kumimoji="0" lang="en-US" altLang="zh-CN" sz="15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</a:t>
            </a:r>
            <a:r>
              <a:rPr kumimoji="0" lang="zh-CN" altLang="zh-CN" sz="15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线发出总线请求。</a:t>
            </a:r>
            <a:endParaRPr kumimoji="0" lang="zh-CN" altLang="zh-CN" sz="15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37D63871-8923-F6C9-A95C-2CE8F56E2317}"/>
                  </a:ext>
                </a:extLst>
              </p14:cNvPr>
              <p14:cNvContentPartPr/>
              <p14:nvPr/>
            </p14:nvContentPartPr>
            <p14:xfrm>
              <a:off x="7519680" y="2554920"/>
              <a:ext cx="1022760" cy="51552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37D63871-8923-F6C9-A95C-2CE8F56E23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10320" y="2545560"/>
                <a:ext cx="1041480" cy="53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208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35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5"/>
          <p:cNvGrpSpPr>
            <a:grpSpLocks/>
          </p:cNvGrpSpPr>
          <p:nvPr/>
        </p:nvGrpSpPr>
        <p:grpSpPr bwMode="auto">
          <a:xfrm>
            <a:off x="1849041" y="1624013"/>
            <a:ext cx="5886450" cy="3486150"/>
            <a:chOff x="816" y="864"/>
            <a:chExt cx="4944" cy="2928"/>
          </a:xfrm>
        </p:grpSpPr>
        <p:sp>
          <p:nvSpPr>
            <p:cNvPr id="52235" name="Rectangle 7"/>
            <p:cNvSpPr>
              <a:spLocks noChangeArrowheads="1"/>
            </p:cNvSpPr>
            <p:nvPr/>
          </p:nvSpPr>
          <p:spPr bwMode="auto">
            <a:xfrm>
              <a:off x="816" y="864"/>
              <a:ext cx="576" cy="2711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总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线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控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制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部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件</a:t>
              </a:r>
            </a:p>
          </p:txBody>
        </p:sp>
        <p:sp>
          <p:nvSpPr>
            <p:cNvPr id="52236" name="Line 8"/>
            <p:cNvSpPr>
              <a:spLocks noChangeShapeType="1"/>
            </p:cNvSpPr>
            <p:nvPr/>
          </p:nvSpPr>
          <p:spPr bwMode="auto">
            <a:xfrm>
              <a:off x="1392" y="1536"/>
              <a:ext cx="43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2237" name="Text Box 9"/>
            <p:cNvSpPr txBox="1">
              <a:spLocks noChangeArrowheads="1"/>
            </p:cNvSpPr>
            <p:nvPr/>
          </p:nvSpPr>
          <p:spPr bwMode="auto">
            <a:xfrm>
              <a:off x="4396" y="873"/>
              <a:ext cx="6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50" b="1">
                  <a:latin typeface="Times New Roman" panose="02020603050405020304" pitchFamily="18" charset="0"/>
                  <a:ea typeface="宋体" panose="02010600030101010101" pitchFamily="2" charset="-122"/>
                </a:rPr>
                <a:t>数据线</a:t>
              </a:r>
            </a:p>
          </p:txBody>
        </p:sp>
        <p:sp>
          <p:nvSpPr>
            <p:cNvPr id="52238" name="Line 10"/>
            <p:cNvSpPr>
              <a:spLocks noChangeShapeType="1"/>
            </p:cNvSpPr>
            <p:nvPr/>
          </p:nvSpPr>
          <p:spPr bwMode="auto">
            <a:xfrm>
              <a:off x="1392" y="1920"/>
              <a:ext cx="43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2239" name="Text Box 11"/>
            <p:cNvSpPr txBox="1">
              <a:spLocks noChangeArrowheads="1"/>
            </p:cNvSpPr>
            <p:nvPr/>
          </p:nvSpPr>
          <p:spPr bwMode="auto">
            <a:xfrm>
              <a:off x="4396" y="1250"/>
              <a:ext cx="6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50" b="1">
                  <a:latin typeface="Times New Roman" panose="02020603050405020304" pitchFamily="18" charset="0"/>
                  <a:ea typeface="宋体" panose="02010600030101010101" pitchFamily="2" charset="-122"/>
                </a:rPr>
                <a:t>地址线</a:t>
              </a:r>
            </a:p>
          </p:txBody>
        </p:sp>
        <p:sp>
          <p:nvSpPr>
            <p:cNvPr id="52240" name="Line 12"/>
            <p:cNvSpPr>
              <a:spLocks noChangeShapeType="1"/>
            </p:cNvSpPr>
            <p:nvPr/>
          </p:nvSpPr>
          <p:spPr bwMode="auto">
            <a:xfrm>
              <a:off x="1392" y="2304"/>
              <a:ext cx="43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2241" name="Line 13"/>
            <p:cNvSpPr>
              <a:spLocks noChangeShapeType="1"/>
            </p:cNvSpPr>
            <p:nvPr/>
          </p:nvSpPr>
          <p:spPr bwMode="auto">
            <a:xfrm>
              <a:off x="1392" y="2688"/>
              <a:ext cx="43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2242" name="Rectangle 14"/>
            <p:cNvSpPr>
              <a:spLocks noChangeArrowheads="1"/>
            </p:cNvSpPr>
            <p:nvPr/>
          </p:nvSpPr>
          <p:spPr bwMode="auto">
            <a:xfrm>
              <a:off x="1920" y="3264"/>
              <a:ext cx="1056" cy="52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2243" name="Text Box 15"/>
            <p:cNvSpPr txBox="1">
              <a:spLocks noChangeArrowheads="1"/>
            </p:cNvSpPr>
            <p:nvPr/>
          </p:nvSpPr>
          <p:spPr bwMode="auto">
            <a:xfrm>
              <a:off x="4188" y="3312"/>
              <a:ext cx="41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52244" name="Text Box 16"/>
            <p:cNvSpPr txBox="1">
              <a:spLocks noChangeArrowheads="1"/>
            </p:cNvSpPr>
            <p:nvPr/>
          </p:nvSpPr>
          <p:spPr bwMode="auto">
            <a:xfrm>
              <a:off x="1626" y="2048"/>
              <a:ext cx="392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BS</a:t>
              </a:r>
            </a:p>
          </p:txBody>
        </p:sp>
        <p:sp>
          <p:nvSpPr>
            <p:cNvPr id="52245" name="Text Box 17"/>
            <p:cNvSpPr txBox="1">
              <a:spLocks noChangeArrowheads="1"/>
            </p:cNvSpPr>
            <p:nvPr/>
          </p:nvSpPr>
          <p:spPr bwMode="auto">
            <a:xfrm>
              <a:off x="1637" y="2432"/>
              <a:ext cx="424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BR</a:t>
              </a:r>
            </a:p>
          </p:txBody>
        </p:sp>
        <p:sp>
          <p:nvSpPr>
            <p:cNvPr id="52246" name="Rectangle 18"/>
            <p:cNvSpPr>
              <a:spLocks noChangeArrowheads="1"/>
            </p:cNvSpPr>
            <p:nvPr/>
          </p:nvSpPr>
          <p:spPr bwMode="auto">
            <a:xfrm>
              <a:off x="3120" y="3264"/>
              <a:ext cx="1056" cy="528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2247" name="Rectangle 19"/>
            <p:cNvSpPr>
              <a:spLocks noChangeArrowheads="1"/>
            </p:cNvSpPr>
            <p:nvPr/>
          </p:nvSpPr>
          <p:spPr bwMode="auto">
            <a:xfrm>
              <a:off x="4512" y="3264"/>
              <a:ext cx="1056" cy="52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  <a:r>
                <a:rPr lang="en-US" altLang="zh-CN" sz="1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52248" name="Line 20"/>
            <p:cNvSpPr>
              <a:spLocks noChangeShapeType="1"/>
            </p:cNvSpPr>
            <p:nvPr/>
          </p:nvSpPr>
          <p:spPr bwMode="auto">
            <a:xfrm>
              <a:off x="1392" y="1152"/>
              <a:ext cx="43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2249" name="Line 22"/>
            <p:cNvSpPr>
              <a:spLocks noChangeShapeType="1"/>
            </p:cNvSpPr>
            <p:nvPr/>
          </p:nvSpPr>
          <p:spPr bwMode="auto">
            <a:xfrm flipV="1">
              <a:off x="2064" y="2688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2250" name="Line 23"/>
            <p:cNvSpPr>
              <a:spLocks noChangeShapeType="1"/>
            </p:cNvSpPr>
            <p:nvPr/>
          </p:nvSpPr>
          <p:spPr bwMode="auto">
            <a:xfrm flipV="1">
              <a:off x="2256" y="2304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2251" name="Line 24"/>
            <p:cNvSpPr>
              <a:spLocks noChangeShapeType="1"/>
            </p:cNvSpPr>
            <p:nvPr/>
          </p:nvSpPr>
          <p:spPr bwMode="auto">
            <a:xfrm>
              <a:off x="2448" y="1920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2252" name="Line 25"/>
            <p:cNvSpPr>
              <a:spLocks noChangeShapeType="1"/>
            </p:cNvSpPr>
            <p:nvPr/>
          </p:nvSpPr>
          <p:spPr bwMode="auto">
            <a:xfrm>
              <a:off x="2640" y="1536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2253" name="Line 27"/>
            <p:cNvSpPr>
              <a:spLocks noChangeShapeType="1"/>
            </p:cNvSpPr>
            <p:nvPr/>
          </p:nvSpPr>
          <p:spPr bwMode="auto">
            <a:xfrm flipV="1">
              <a:off x="3264" y="2688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2254" name="Line 28"/>
            <p:cNvSpPr>
              <a:spLocks noChangeShapeType="1"/>
            </p:cNvSpPr>
            <p:nvPr/>
          </p:nvSpPr>
          <p:spPr bwMode="auto">
            <a:xfrm flipV="1">
              <a:off x="3456" y="2304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2255" name="Line 29"/>
            <p:cNvSpPr>
              <a:spLocks noChangeShapeType="1"/>
            </p:cNvSpPr>
            <p:nvPr/>
          </p:nvSpPr>
          <p:spPr bwMode="auto">
            <a:xfrm>
              <a:off x="3648" y="1920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2256" name="Line 30"/>
            <p:cNvSpPr>
              <a:spLocks noChangeShapeType="1"/>
            </p:cNvSpPr>
            <p:nvPr/>
          </p:nvSpPr>
          <p:spPr bwMode="auto">
            <a:xfrm>
              <a:off x="3840" y="1536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2257" name="Line 32"/>
            <p:cNvSpPr>
              <a:spLocks noChangeShapeType="1"/>
            </p:cNvSpPr>
            <p:nvPr/>
          </p:nvSpPr>
          <p:spPr bwMode="auto">
            <a:xfrm flipV="1">
              <a:off x="4608" y="2688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2258" name="Line 33"/>
            <p:cNvSpPr>
              <a:spLocks noChangeShapeType="1"/>
            </p:cNvSpPr>
            <p:nvPr/>
          </p:nvSpPr>
          <p:spPr bwMode="auto">
            <a:xfrm flipV="1">
              <a:off x="4800" y="2304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2259" name="Line 34"/>
            <p:cNvSpPr>
              <a:spLocks noChangeShapeType="1"/>
            </p:cNvSpPr>
            <p:nvPr/>
          </p:nvSpPr>
          <p:spPr bwMode="auto">
            <a:xfrm>
              <a:off x="4992" y="1920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2260" name="Line 35"/>
            <p:cNvSpPr>
              <a:spLocks noChangeShapeType="1"/>
            </p:cNvSpPr>
            <p:nvPr/>
          </p:nvSpPr>
          <p:spPr bwMode="auto">
            <a:xfrm>
              <a:off x="5184" y="1536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</p:grpSp>
      <p:sp>
        <p:nvSpPr>
          <p:cNvPr id="52227" name="Text Box 37"/>
          <p:cNvSpPr txBox="1">
            <a:spLocks noChangeArrowheads="1"/>
          </p:cNvSpPr>
          <p:nvPr/>
        </p:nvSpPr>
        <p:spPr bwMode="auto">
          <a:xfrm>
            <a:off x="2982517" y="1157288"/>
            <a:ext cx="29690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计数器定时查询方式</a:t>
            </a:r>
          </a:p>
        </p:txBody>
      </p:sp>
      <p:grpSp>
        <p:nvGrpSpPr>
          <p:cNvPr id="52228" name="Group 66"/>
          <p:cNvGrpSpPr>
            <a:grpSpLocks/>
          </p:cNvGrpSpPr>
          <p:nvPr/>
        </p:nvGrpSpPr>
        <p:grpSpPr bwMode="auto">
          <a:xfrm>
            <a:off x="1209081" y="3133487"/>
            <a:ext cx="365522" cy="1171575"/>
            <a:chOff x="69" y="2963"/>
            <a:chExt cx="720" cy="384"/>
          </a:xfrm>
          <a:solidFill>
            <a:srgbClr val="CCCCFF"/>
          </a:solidFill>
        </p:grpSpPr>
        <p:sp>
          <p:nvSpPr>
            <p:cNvPr id="52233" name="AutoShape 68"/>
            <p:cNvSpPr>
              <a:spLocks noChangeArrowheads="1"/>
            </p:cNvSpPr>
            <p:nvPr/>
          </p:nvSpPr>
          <p:spPr bwMode="auto">
            <a:xfrm>
              <a:off x="69" y="2963"/>
              <a:ext cx="720" cy="384"/>
            </a:xfrm>
            <a:prstGeom prst="wedgeRoundRectCallout">
              <a:avLst>
                <a:gd name="adj1" fmla="val 126398"/>
                <a:gd name="adj2" fmla="val -2213"/>
                <a:gd name="adj3" fmla="val 16667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2234" name="Text Box 67"/>
            <p:cNvSpPr txBox="1">
              <a:spLocks noChangeArrowheads="1"/>
            </p:cNvSpPr>
            <p:nvPr/>
          </p:nvSpPr>
          <p:spPr bwMode="auto">
            <a:xfrm>
              <a:off x="189" y="3023"/>
              <a:ext cx="458" cy="28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3510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计</a:t>
              </a:r>
              <a:endPara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数</a:t>
              </a:r>
              <a:endPara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器</a:t>
              </a:r>
            </a:p>
          </p:txBody>
        </p:sp>
      </p:grpSp>
      <p:cxnSp>
        <p:nvCxnSpPr>
          <p:cNvPr id="52229" name="直接箭头连接符 47"/>
          <p:cNvCxnSpPr>
            <a:cxnSpLocks noChangeShapeType="1"/>
          </p:cNvCxnSpPr>
          <p:nvPr/>
        </p:nvCxnSpPr>
        <p:spPr bwMode="auto">
          <a:xfrm flipH="1">
            <a:off x="4235055" y="1978819"/>
            <a:ext cx="11906" cy="2490788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30" name="直接箭头连接符 48"/>
          <p:cNvCxnSpPr>
            <a:cxnSpLocks noChangeShapeType="1"/>
          </p:cNvCxnSpPr>
          <p:nvPr/>
        </p:nvCxnSpPr>
        <p:spPr bwMode="auto">
          <a:xfrm flipH="1">
            <a:off x="5666186" y="1955006"/>
            <a:ext cx="11906" cy="2490788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231" name="直接箭头连接符 49"/>
          <p:cNvCxnSpPr>
            <a:cxnSpLocks noChangeShapeType="1"/>
          </p:cNvCxnSpPr>
          <p:nvPr/>
        </p:nvCxnSpPr>
        <p:spPr bwMode="auto">
          <a:xfrm flipH="1">
            <a:off x="7262814" y="1990725"/>
            <a:ext cx="11906" cy="2490788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2232" name="Rectangle 7"/>
          <p:cNvSpPr>
            <a:spLocks noChangeArrowheads="1"/>
          </p:cNvSpPr>
          <p:nvPr/>
        </p:nvSpPr>
        <p:spPr bwMode="auto">
          <a:xfrm>
            <a:off x="1505944" y="5682456"/>
            <a:ext cx="6579394" cy="773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②</a:t>
            </a:r>
            <a:r>
              <a:rPr kumimoji="0"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总线控制部件</a:t>
            </a:r>
            <a:r>
              <a:rPr kumimoji="0" lang="zh-CN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接到请求信号以后，在</a:t>
            </a:r>
            <a:r>
              <a:rPr kumimoji="0"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BS</a:t>
            </a:r>
            <a:r>
              <a:rPr kumimoji="0" lang="zh-CN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线为“</a:t>
            </a:r>
            <a:r>
              <a:rPr kumimoji="0"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0”</a:t>
            </a:r>
            <a:r>
              <a:rPr kumimoji="0" lang="zh-CN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的情况下让计数器开始计数，计数值通过</a:t>
            </a:r>
            <a:r>
              <a:rPr kumimoji="0"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设备</a:t>
            </a:r>
            <a:r>
              <a:rPr kumimoji="0" lang="zh-CN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地址线发向各设备。</a:t>
            </a:r>
            <a:endParaRPr kumimoji="0" lang="zh-CN" altLang="zh-CN" sz="10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6868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518012" y="1102758"/>
            <a:ext cx="235032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二、什么是总线</a:t>
            </a:r>
          </a:p>
        </p:txBody>
      </p:sp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561814" y="3156348"/>
            <a:ext cx="32784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三、总线上信息的传送</a:t>
            </a:r>
          </a:p>
        </p:txBody>
      </p:sp>
      <p:grpSp>
        <p:nvGrpSpPr>
          <p:cNvPr id="18438" name="Group 6"/>
          <p:cNvGrpSpPr>
            <a:grpSpLocks/>
          </p:cNvGrpSpPr>
          <p:nvPr/>
        </p:nvGrpSpPr>
        <p:grpSpPr bwMode="auto">
          <a:xfrm>
            <a:off x="594009" y="1887141"/>
            <a:ext cx="8285242" cy="1847850"/>
            <a:chOff x="86" y="865"/>
            <a:chExt cx="6413" cy="1552"/>
          </a:xfrm>
        </p:grpSpPr>
        <p:sp>
          <p:nvSpPr>
            <p:cNvPr id="18543" name="Text Box 7"/>
            <p:cNvSpPr txBox="1">
              <a:spLocks noChangeArrowheads="1"/>
            </p:cNvSpPr>
            <p:nvPr/>
          </p:nvSpPr>
          <p:spPr bwMode="auto">
            <a:xfrm>
              <a:off x="86" y="865"/>
              <a:ext cx="6413" cy="6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None/>
              </a:pPr>
              <a:r>
                <a:rPr lang="zh-CN" altLang="en-US" sz="21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总线是连接各个部件的信息传输线，是 </a:t>
              </a:r>
              <a:r>
                <a:rPr lang="zh-CN" altLang="en-US" sz="21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各个部件共享的传输介质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8544" name="Text Box 8"/>
            <p:cNvSpPr txBox="1">
              <a:spLocks noChangeArrowheads="1"/>
            </p:cNvSpPr>
            <p:nvPr/>
          </p:nvSpPr>
          <p:spPr bwMode="auto">
            <a:xfrm>
              <a:off x="893" y="2068"/>
              <a:ext cx="3955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1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8439" name="Line 9"/>
          <p:cNvSpPr>
            <a:spLocks noChangeShapeType="1"/>
          </p:cNvSpPr>
          <p:nvPr/>
        </p:nvSpPr>
        <p:spPr bwMode="auto">
          <a:xfrm>
            <a:off x="3964940" y="4072890"/>
            <a:ext cx="171450" cy="0"/>
          </a:xfrm>
          <a:prstGeom prst="line">
            <a:avLst/>
          </a:prstGeom>
          <a:noFill/>
          <a:ln w="57150">
            <a:solidFill>
              <a:srgbClr val="0E0E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18440" name="Line 10"/>
          <p:cNvSpPr>
            <a:spLocks noChangeShapeType="1"/>
          </p:cNvSpPr>
          <p:nvPr/>
        </p:nvSpPr>
        <p:spPr bwMode="auto">
          <a:xfrm>
            <a:off x="4193540" y="4072890"/>
            <a:ext cx="171450" cy="0"/>
          </a:xfrm>
          <a:prstGeom prst="line">
            <a:avLst/>
          </a:prstGeom>
          <a:noFill/>
          <a:ln w="57150">
            <a:solidFill>
              <a:srgbClr val="0E0E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18441" name="Line 11"/>
          <p:cNvSpPr>
            <a:spLocks noChangeShapeType="1"/>
          </p:cNvSpPr>
          <p:nvPr/>
        </p:nvSpPr>
        <p:spPr bwMode="auto">
          <a:xfrm>
            <a:off x="4422140" y="4072890"/>
            <a:ext cx="171450" cy="0"/>
          </a:xfrm>
          <a:prstGeom prst="line">
            <a:avLst/>
          </a:prstGeom>
          <a:noFill/>
          <a:ln w="57150">
            <a:solidFill>
              <a:srgbClr val="0E0E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18442" name="Line 12"/>
          <p:cNvSpPr>
            <a:spLocks noChangeShapeType="1"/>
          </p:cNvSpPr>
          <p:nvPr/>
        </p:nvSpPr>
        <p:spPr bwMode="auto">
          <a:xfrm>
            <a:off x="4650740" y="4072890"/>
            <a:ext cx="171450" cy="0"/>
          </a:xfrm>
          <a:prstGeom prst="line">
            <a:avLst/>
          </a:prstGeom>
          <a:noFill/>
          <a:ln w="57150">
            <a:solidFill>
              <a:srgbClr val="0E0E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18443" name="Line 13"/>
          <p:cNvSpPr>
            <a:spLocks noChangeShapeType="1"/>
          </p:cNvSpPr>
          <p:nvPr/>
        </p:nvSpPr>
        <p:spPr bwMode="auto">
          <a:xfrm>
            <a:off x="4879340" y="4072890"/>
            <a:ext cx="171450" cy="0"/>
          </a:xfrm>
          <a:prstGeom prst="line">
            <a:avLst/>
          </a:prstGeom>
          <a:noFill/>
          <a:ln w="57150">
            <a:solidFill>
              <a:srgbClr val="0E0E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18444" name="Line 14"/>
          <p:cNvSpPr>
            <a:spLocks noChangeShapeType="1"/>
          </p:cNvSpPr>
          <p:nvPr/>
        </p:nvSpPr>
        <p:spPr bwMode="auto">
          <a:xfrm>
            <a:off x="5107940" y="4072890"/>
            <a:ext cx="171450" cy="0"/>
          </a:xfrm>
          <a:prstGeom prst="line">
            <a:avLst/>
          </a:prstGeom>
          <a:noFill/>
          <a:ln w="57150">
            <a:solidFill>
              <a:srgbClr val="0E0E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18445" name="Line 15"/>
          <p:cNvSpPr>
            <a:spLocks noChangeShapeType="1"/>
          </p:cNvSpPr>
          <p:nvPr/>
        </p:nvSpPr>
        <p:spPr bwMode="auto">
          <a:xfrm>
            <a:off x="5336540" y="4072890"/>
            <a:ext cx="171450" cy="0"/>
          </a:xfrm>
          <a:prstGeom prst="line">
            <a:avLst/>
          </a:prstGeom>
          <a:noFill/>
          <a:ln w="57150">
            <a:solidFill>
              <a:srgbClr val="0E0E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18446" name="Line 16"/>
          <p:cNvSpPr>
            <a:spLocks noChangeShapeType="1"/>
          </p:cNvSpPr>
          <p:nvPr/>
        </p:nvSpPr>
        <p:spPr bwMode="auto">
          <a:xfrm>
            <a:off x="5565140" y="4072890"/>
            <a:ext cx="171450" cy="0"/>
          </a:xfrm>
          <a:prstGeom prst="line">
            <a:avLst/>
          </a:prstGeom>
          <a:noFill/>
          <a:ln w="57150">
            <a:solidFill>
              <a:srgbClr val="0E0E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18447" name="Line 17"/>
          <p:cNvSpPr>
            <a:spLocks noChangeShapeType="1"/>
          </p:cNvSpPr>
          <p:nvPr/>
        </p:nvSpPr>
        <p:spPr bwMode="auto">
          <a:xfrm>
            <a:off x="5793740" y="4072890"/>
            <a:ext cx="171450" cy="0"/>
          </a:xfrm>
          <a:prstGeom prst="line">
            <a:avLst/>
          </a:prstGeom>
          <a:noFill/>
          <a:ln w="57150">
            <a:solidFill>
              <a:srgbClr val="0E0E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18448" name="Line 18"/>
          <p:cNvSpPr>
            <a:spLocks noChangeShapeType="1"/>
          </p:cNvSpPr>
          <p:nvPr/>
        </p:nvSpPr>
        <p:spPr bwMode="auto">
          <a:xfrm>
            <a:off x="6022340" y="4072890"/>
            <a:ext cx="171450" cy="0"/>
          </a:xfrm>
          <a:prstGeom prst="line">
            <a:avLst/>
          </a:prstGeom>
          <a:noFill/>
          <a:ln w="57150">
            <a:solidFill>
              <a:srgbClr val="0E0E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18449" name="Text Box 19"/>
          <p:cNvSpPr txBox="1">
            <a:spLocks noChangeArrowheads="1"/>
          </p:cNvSpPr>
          <p:nvPr/>
        </p:nvSpPr>
        <p:spPr bwMode="auto">
          <a:xfrm>
            <a:off x="2868335" y="3835606"/>
            <a:ext cx="726481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串行</a:t>
            </a:r>
          </a:p>
        </p:txBody>
      </p:sp>
      <p:grpSp>
        <p:nvGrpSpPr>
          <p:cNvPr id="18450" name="Group 20"/>
          <p:cNvGrpSpPr>
            <a:grpSpLocks/>
          </p:cNvGrpSpPr>
          <p:nvPr/>
        </p:nvGrpSpPr>
        <p:grpSpPr bwMode="auto">
          <a:xfrm>
            <a:off x="3964940" y="4415790"/>
            <a:ext cx="171450" cy="742950"/>
            <a:chOff x="2016" y="1824"/>
            <a:chExt cx="144" cy="624"/>
          </a:xfrm>
        </p:grpSpPr>
        <p:sp>
          <p:nvSpPr>
            <p:cNvPr id="18535" name="Line 21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536" name="Line 22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537" name="Line 23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538" name="Line 24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539" name="Line 25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540" name="Line 26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541" name="Line 27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542" name="Line 28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</p:grpSp>
      <p:grpSp>
        <p:nvGrpSpPr>
          <p:cNvPr id="18451" name="Group 29"/>
          <p:cNvGrpSpPr>
            <a:grpSpLocks/>
          </p:cNvGrpSpPr>
          <p:nvPr/>
        </p:nvGrpSpPr>
        <p:grpSpPr bwMode="auto">
          <a:xfrm>
            <a:off x="4193540" y="4415790"/>
            <a:ext cx="171450" cy="742950"/>
            <a:chOff x="2016" y="1824"/>
            <a:chExt cx="144" cy="624"/>
          </a:xfrm>
        </p:grpSpPr>
        <p:sp>
          <p:nvSpPr>
            <p:cNvPr id="18527" name="Line 30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528" name="Line 31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529" name="Line 32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530" name="Line 33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531" name="Line 34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532" name="Line 35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533" name="Line 36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534" name="Line 37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</p:grpSp>
      <p:grpSp>
        <p:nvGrpSpPr>
          <p:cNvPr id="18452" name="Group 38"/>
          <p:cNvGrpSpPr>
            <a:grpSpLocks/>
          </p:cNvGrpSpPr>
          <p:nvPr/>
        </p:nvGrpSpPr>
        <p:grpSpPr bwMode="auto">
          <a:xfrm>
            <a:off x="4422140" y="4415790"/>
            <a:ext cx="171450" cy="742950"/>
            <a:chOff x="2016" y="1824"/>
            <a:chExt cx="144" cy="624"/>
          </a:xfrm>
        </p:grpSpPr>
        <p:sp>
          <p:nvSpPr>
            <p:cNvPr id="18519" name="Line 39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520" name="Line 40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521" name="Line 41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522" name="Line 42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523" name="Line 43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524" name="Line 44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525" name="Line 45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526" name="Line 46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</p:grpSp>
      <p:grpSp>
        <p:nvGrpSpPr>
          <p:cNvPr id="18453" name="Group 47"/>
          <p:cNvGrpSpPr>
            <a:grpSpLocks/>
          </p:cNvGrpSpPr>
          <p:nvPr/>
        </p:nvGrpSpPr>
        <p:grpSpPr bwMode="auto">
          <a:xfrm>
            <a:off x="4650740" y="4415790"/>
            <a:ext cx="171450" cy="742950"/>
            <a:chOff x="2016" y="1824"/>
            <a:chExt cx="144" cy="624"/>
          </a:xfrm>
        </p:grpSpPr>
        <p:sp>
          <p:nvSpPr>
            <p:cNvPr id="18511" name="Line 48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512" name="Line 49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513" name="Line 50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514" name="Line 51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515" name="Line 52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516" name="Line 53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517" name="Line 54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518" name="Line 55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</p:grpSp>
      <p:grpSp>
        <p:nvGrpSpPr>
          <p:cNvPr id="18454" name="Group 56"/>
          <p:cNvGrpSpPr>
            <a:grpSpLocks/>
          </p:cNvGrpSpPr>
          <p:nvPr/>
        </p:nvGrpSpPr>
        <p:grpSpPr bwMode="auto">
          <a:xfrm>
            <a:off x="4879340" y="4415790"/>
            <a:ext cx="171450" cy="742950"/>
            <a:chOff x="2016" y="1824"/>
            <a:chExt cx="144" cy="624"/>
          </a:xfrm>
        </p:grpSpPr>
        <p:sp>
          <p:nvSpPr>
            <p:cNvPr id="18503" name="Line 57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504" name="Line 58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505" name="Line 59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506" name="Line 60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507" name="Line 61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508" name="Line 62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509" name="Line 63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510" name="Line 64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</p:grpSp>
      <p:grpSp>
        <p:nvGrpSpPr>
          <p:cNvPr id="18455" name="Group 65"/>
          <p:cNvGrpSpPr>
            <a:grpSpLocks/>
          </p:cNvGrpSpPr>
          <p:nvPr/>
        </p:nvGrpSpPr>
        <p:grpSpPr bwMode="auto">
          <a:xfrm>
            <a:off x="5107940" y="4415790"/>
            <a:ext cx="171450" cy="742950"/>
            <a:chOff x="2016" y="1824"/>
            <a:chExt cx="144" cy="624"/>
          </a:xfrm>
        </p:grpSpPr>
        <p:sp>
          <p:nvSpPr>
            <p:cNvPr id="18495" name="Line 66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496" name="Line 67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497" name="Line 68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498" name="Line 69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499" name="Line 70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500" name="Line 71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501" name="Line 72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502" name="Line 73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</p:grpSp>
      <p:grpSp>
        <p:nvGrpSpPr>
          <p:cNvPr id="18456" name="Group 74"/>
          <p:cNvGrpSpPr>
            <a:grpSpLocks/>
          </p:cNvGrpSpPr>
          <p:nvPr/>
        </p:nvGrpSpPr>
        <p:grpSpPr bwMode="auto">
          <a:xfrm>
            <a:off x="5336540" y="4415790"/>
            <a:ext cx="171450" cy="742950"/>
            <a:chOff x="2016" y="1824"/>
            <a:chExt cx="144" cy="624"/>
          </a:xfrm>
        </p:grpSpPr>
        <p:sp>
          <p:nvSpPr>
            <p:cNvPr id="18487" name="Line 75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488" name="Line 76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489" name="Line 77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490" name="Line 78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491" name="Line 79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492" name="Line 80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493" name="Line 81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494" name="Line 82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</p:grpSp>
      <p:grpSp>
        <p:nvGrpSpPr>
          <p:cNvPr id="18457" name="Group 83"/>
          <p:cNvGrpSpPr>
            <a:grpSpLocks/>
          </p:cNvGrpSpPr>
          <p:nvPr/>
        </p:nvGrpSpPr>
        <p:grpSpPr bwMode="auto">
          <a:xfrm>
            <a:off x="5565140" y="4415790"/>
            <a:ext cx="171450" cy="742950"/>
            <a:chOff x="2016" y="1824"/>
            <a:chExt cx="144" cy="624"/>
          </a:xfrm>
        </p:grpSpPr>
        <p:sp>
          <p:nvSpPr>
            <p:cNvPr id="18479" name="Line 84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480" name="Line 85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481" name="Line 86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482" name="Line 87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483" name="Line 88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484" name="Line 89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485" name="Line 90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486" name="Line 91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</p:grpSp>
      <p:grpSp>
        <p:nvGrpSpPr>
          <p:cNvPr id="18458" name="Group 92"/>
          <p:cNvGrpSpPr>
            <a:grpSpLocks/>
          </p:cNvGrpSpPr>
          <p:nvPr/>
        </p:nvGrpSpPr>
        <p:grpSpPr bwMode="auto">
          <a:xfrm>
            <a:off x="5793740" y="4415790"/>
            <a:ext cx="171450" cy="742950"/>
            <a:chOff x="2016" y="1824"/>
            <a:chExt cx="144" cy="624"/>
          </a:xfrm>
        </p:grpSpPr>
        <p:sp>
          <p:nvSpPr>
            <p:cNvPr id="18471" name="Line 93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472" name="Line 94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473" name="Line 95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474" name="Line 96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475" name="Line 97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476" name="Line 98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477" name="Line 99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478" name="Line 100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</p:grpSp>
      <p:grpSp>
        <p:nvGrpSpPr>
          <p:cNvPr id="18459" name="Group 101"/>
          <p:cNvGrpSpPr>
            <a:grpSpLocks/>
          </p:cNvGrpSpPr>
          <p:nvPr/>
        </p:nvGrpSpPr>
        <p:grpSpPr bwMode="auto">
          <a:xfrm>
            <a:off x="6022340" y="4415790"/>
            <a:ext cx="171450" cy="742950"/>
            <a:chOff x="2016" y="1824"/>
            <a:chExt cx="144" cy="624"/>
          </a:xfrm>
        </p:grpSpPr>
        <p:sp>
          <p:nvSpPr>
            <p:cNvPr id="18463" name="Line 102"/>
            <p:cNvSpPr>
              <a:spLocks noChangeShapeType="1"/>
            </p:cNvSpPr>
            <p:nvPr/>
          </p:nvSpPr>
          <p:spPr bwMode="auto">
            <a:xfrm>
              <a:off x="2016" y="2358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464" name="Line 103"/>
            <p:cNvSpPr>
              <a:spLocks noChangeShapeType="1"/>
            </p:cNvSpPr>
            <p:nvPr/>
          </p:nvSpPr>
          <p:spPr bwMode="auto">
            <a:xfrm>
              <a:off x="2016" y="2448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465" name="Line 104"/>
            <p:cNvSpPr>
              <a:spLocks noChangeShapeType="1"/>
            </p:cNvSpPr>
            <p:nvPr/>
          </p:nvSpPr>
          <p:spPr bwMode="auto">
            <a:xfrm>
              <a:off x="2016" y="2269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466" name="Line 105"/>
            <p:cNvSpPr>
              <a:spLocks noChangeShapeType="1"/>
            </p:cNvSpPr>
            <p:nvPr/>
          </p:nvSpPr>
          <p:spPr bwMode="auto">
            <a:xfrm>
              <a:off x="2016" y="2180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467" name="Line 106"/>
            <p:cNvSpPr>
              <a:spLocks noChangeShapeType="1"/>
            </p:cNvSpPr>
            <p:nvPr/>
          </p:nvSpPr>
          <p:spPr bwMode="auto">
            <a:xfrm>
              <a:off x="2016" y="2002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468" name="Line 107"/>
            <p:cNvSpPr>
              <a:spLocks noChangeShapeType="1"/>
            </p:cNvSpPr>
            <p:nvPr/>
          </p:nvSpPr>
          <p:spPr bwMode="auto">
            <a:xfrm>
              <a:off x="2016" y="2091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469" name="Line 108"/>
            <p:cNvSpPr>
              <a:spLocks noChangeShapeType="1"/>
            </p:cNvSpPr>
            <p:nvPr/>
          </p:nvSpPr>
          <p:spPr bwMode="auto">
            <a:xfrm>
              <a:off x="2016" y="1913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18470" name="Line 109"/>
            <p:cNvSpPr>
              <a:spLocks noChangeShapeType="1"/>
            </p:cNvSpPr>
            <p:nvPr/>
          </p:nvSpPr>
          <p:spPr bwMode="auto">
            <a:xfrm>
              <a:off x="2016" y="1824"/>
              <a:ext cx="144" cy="0"/>
            </a:xfrm>
            <a:prstGeom prst="line">
              <a:avLst/>
            </a:prstGeom>
            <a:noFill/>
            <a:ln w="5715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</p:grpSp>
      <p:sp>
        <p:nvSpPr>
          <p:cNvPr id="18460" name="Text Box 110"/>
          <p:cNvSpPr txBox="1">
            <a:spLocks noChangeArrowheads="1"/>
          </p:cNvSpPr>
          <p:nvPr/>
        </p:nvSpPr>
        <p:spPr bwMode="auto">
          <a:xfrm>
            <a:off x="2893378" y="4655106"/>
            <a:ext cx="726481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100" b="1">
                <a:latin typeface="Times New Roman" panose="02020603050405020304" pitchFamily="18" charset="0"/>
                <a:ea typeface="宋体" panose="02010600030101010101" pitchFamily="2" charset="-122"/>
              </a:rPr>
              <a:t>并行</a:t>
            </a:r>
          </a:p>
        </p:txBody>
      </p:sp>
      <p:sp>
        <p:nvSpPr>
          <p:cNvPr id="18461" name="灯片编号占位符 1"/>
          <p:cNvSpPr>
            <a:spLocks noGrp="1"/>
          </p:cNvSpPr>
          <p:nvPr>
            <p:ph type="sldNum" sz="quarter" idx="12"/>
          </p:nvPr>
        </p:nvSpPr>
        <p:spPr bwMode="auto">
          <a:xfrm>
            <a:off x="4171325" y="4815840"/>
            <a:ext cx="1200150" cy="209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57213" indent="-214313">
              <a:spcBef>
                <a:spcPct val="20000"/>
              </a:spcBef>
              <a:buClr>
                <a:srgbClr val="008080"/>
              </a:buClr>
              <a:buChar char="—"/>
              <a:defRPr kumimoji="1" sz="1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857250" indent="-171450">
              <a:spcBef>
                <a:spcPct val="20000"/>
              </a:spcBef>
              <a:buClr>
                <a:srgbClr val="008080"/>
              </a:buClr>
              <a:buChar char="–"/>
              <a:defRPr kumimoji="1" sz="15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200150" indent="-17145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543050" indent="-17145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FDFD1BF-6B87-46A1-A891-D7A90EB965B1}" type="slidenum">
              <a:rPr kumimoji="0" lang="zh-CN" altLang="en-US" sz="9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kumimoji="0" lang="zh-CN" altLang="en-US" sz="9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03905FF0-6888-A719-0ABA-48A352B04D26}"/>
                  </a:ext>
                </a:extLst>
              </p14:cNvPr>
              <p14:cNvContentPartPr/>
              <p14:nvPr/>
            </p14:nvContentPartPr>
            <p14:xfrm>
              <a:off x="5170320" y="1134000"/>
              <a:ext cx="618120" cy="5295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03905FF0-6888-A719-0ABA-48A352B04D2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60960" y="1124640"/>
                <a:ext cx="636840" cy="548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20197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1" name="Group 5"/>
          <p:cNvGrpSpPr>
            <a:grpSpLocks/>
          </p:cNvGrpSpPr>
          <p:nvPr/>
        </p:nvGrpSpPr>
        <p:grpSpPr bwMode="auto">
          <a:xfrm>
            <a:off x="1903810" y="1507331"/>
            <a:ext cx="5886450" cy="3486150"/>
            <a:chOff x="816" y="864"/>
            <a:chExt cx="4944" cy="2928"/>
          </a:xfrm>
        </p:grpSpPr>
        <p:sp>
          <p:nvSpPr>
            <p:cNvPr id="53267" name="Rectangle 7"/>
            <p:cNvSpPr>
              <a:spLocks noChangeArrowheads="1"/>
            </p:cNvSpPr>
            <p:nvPr/>
          </p:nvSpPr>
          <p:spPr bwMode="auto">
            <a:xfrm>
              <a:off x="816" y="864"/>
              <a:ext cx="576" cy="2711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总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线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控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制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部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件</a:t>
              </a:r>
            </a:p>
          </p:txBody>
        </p:sp>
        <p:sp>
          <p:nvSpPr>
            <p:cNvPr id="53268" name="Line 8"/>
            <p:cNvSpPr>
              <a:spLocks noChangeShapeType="1"/>
            </p:cNvSpPr>
            <p:nvPr/>
          </p:nvSpPr>
          <p:spPr bwMode="auto">
            <a:xfrm>
              <a:off x="1392" y="1536"/>
              <a:ext cx="43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3269" name="Text Box 9"/>
            <p:cNvSpPr txBox="1">
              <a:spLocks noChangeArrowheads="1"/>
            </p:cNvSpPr>
            <p:nvPr/>
          </p:nvSpPr>
          <p:spPr bwMode="auto">
            <a:xfrm>
              <a:off x="4396" y="873"/>
              <a:ext cx="6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50" b="1">
                  <a:latin typeface="Times New Roman" panose="02020603050405020304" pitchFamily="18" charset="0"/>
                  <a:ea typeface="宋体" panose="02010600030101010101" pitchFamily="2" charset="-122"/>
                </a:rPr>
                <a:t>数据线</a:t>
              </a:r>
            </a:p>
          </p:txBody>
        </p:sp>
        <p:sp>
          <p:nvSpPr>
            <p:cNvPr id="53270" name="Line 10"/>
            <p:cNvSpPr>
              <a:spLocks noChangeShapeType="1"/>
            </p:cNvSpPr>
            <p:nvPr/>
          </p:nvSpPr>
          <p:spPr bwMode="auto">
            <a:xfrm>
              <a:off x="1392" y="1920"/>
              <a:ext cx="43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3271" name="Text Box 11"/>
            <p:cNvSpPr txBox="1">
              <a:spLocks noChangeArrowheads="1"/>
            </p:cNvSpPr>
            <p:nvPr/>
          </p:nvSpPr>
          <p:spPr bwMode="auto">
            <a:xfrm>
              <a:off x="4396" y="1250"/>
              <a:ext cx="6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50" b="1">
                  <a:latin typeface="Times New Roman" panose="02020603050405020304" pitchFamily="18" charset="0"/>
                  <a:ea typeface="宋体" panose="02010600030101010101" pitchFamily="2" charset="-122"/>
                </a:rPr>
                <a:t>地址线</a:t>
              </a:r>
            </a:p>
          </p:txBody>
        </p:sp>
        <p:sp>
          <p:nvSpPr>
            <p:cNvPr id="53272" name="Line 12"/>
            <p:cNvSpPr>
              <a:spLocks noChangeShapeType="1"/>
            </p:cNvSpPr>
            <p:nvPr/>
          </p:nvSpPr>
          <p:spPr bwMode="auto">
            <a:xfrm>
              <a:off x="1392" y="2304"/>
              <a:ext cx="43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3273" name="Line 13"/>
            <p:cNvSpPr>
              <a:spLocks noChangeShapeType="1"/>
            </p:cNvSpPr>
            <p:nvPr/>
          </p:nvSpPr>
          <p:spPr bwMode="auto">
            <a:xfrm>
              <a:off x="1392" y="2688"/>
              <a:ext cx="43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3274" name="Rectangle 14"/>
            <p:cNvSpPr>
              <a:spLocks noChangeArrowheads="1"/>
            </p:cNvSpPr>
            <p:nvPr/>
          </p:nvSpPr>
          <p:spPr bwMode="auto">
            <a:xfrm>
              <a:off x="1920" y="3264"/>
              <a:ext cx="1056" cy="5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3275" name="Text Box 15"/>
            <p:cNvSpPr txBox="1">
              <a:spLocks noChangeArrowheads="1"/>
            </p:cNvSpPr>
            <p:nvPr/>
          </p:nvSpPr>
          <p:spPr bwMode="auto">
            <a:xfrm>
              <a:off x="4188" y="3312"/>
              <a:ext cx="41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53276" name="Text Box 16"/>
            <p:cNvSpPr txBox="1">
              <a:spLocks noChangeArrowheads="1"/>
            </p:cNvSpPr>
            <p:nvPr/>
          </p:nvSpPr>
          <p:spPr bwMode="auto">
            <a:xfrm>
              <a:off x="1626" y="2048"/>
              <a:ext cx="392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BS</a:t>
              </a:r>
            </a:p>
          </p:txBody>
        </p:sp>
        <p:sp>
          <p:nvSpPr>
            <p:cNvPr id="53277" name="Text Box 17"/>
            <p:cNvSpPr txBox="1">
              <a:spLocks noChangeArrowheads="1"/>
            </p:cNvSpPr>
            <p:nvPr/>
          </p:nvSpPr>
          <p:spPr bwMode="auto">
            <a:xfrm>
              <a:off x="1637" y="2432"/>
              <a:ext cx="424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BR</a:t>
              </a:r>
            </a:p>
          </p:txBody>
        </p:sp>
        <p:sp>
          <p:nvSpPr>
            <p:cNvPr id="53278" name="Rectangle 18"/>
            <p:cNvSpPr>
              <a:spLocks noChangeArrowheads="1"/>
            </p:cNvSpPr>
            <p:nvPr/>
          </p:nvSpPr>
          <p:spPr bwMode="auto">
            <a:xfrm>
              <a:off x="3120" y="3264"/>
              <a:ext cx="1056" cy="528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3279" name="Rectangle 19"/>
            <p:cNvSpPr>
              <a:spLocks noChangeArrowheads="1"/>
            </p:cNvSpPr>
            <p:nvPr/>
          </p:nvSpPr>
          <p:spPr bwMode="auto">
            <a:xfrm>
              <a:off x="4512" y="3264"/>
              <a:ext cx="1056" cy="5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  <a:r>
                <a:rPr lang="en-US" altLang="zh-CN" sz="1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53280" name="Line 20"/>
            <p:cNvSpPr>
              <a:spLocks noChangeShapeType="1"/>
            </p:cNvSpPr>
            <p:nvPr/>
          </p:nvSpPr>
          <p:spPr bwMode="auto">
            <a:xfrm>
              <a:off x="1392" y="1152"/>
              <a:ext cx="43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3281" name="Line 22"/>
            <p:cNvSpPr>
              <a:spLocks noChangeShapeType="1"/>
            </p:cNvSpPr>
            <p:nvPr/>
          </p:nvSpPr>
          <p:spPr bwMode="auto">
            <a:xfrm flipV="1">
              <a:off x="2064" y="2688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3282" name="Line 23"/>
            <p:cNvSpPr>
              <a:spLocks noChangeShapeType="1"/>
            </p:cNvSpPr>
            <p:nvPr/>
          </p:nvSpPr>
          <p:spPr bwMode="auto">
            <a:xfrm flipV="1">
              <a:off x="2256" y="2304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3283" name="Line 24"/>
            <p:cNvSpPr>
              <a:spLocks noChangeShapeType="1"/>
            </p:cNvSpPr>
            <p:nvPr/>
          </p:nvSpPr>
          <p:spPr bwMode="auto">
            <a:xfrm>
              <a:off x="2448" y="1920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3284" name="Line 25"/>
            <p:cNvSpPr>
              <a:spLocks noChangeShapeType="1"/>
            </p:cNvSpPr>
            <p:nvPr/>
          </p:nvSpPr>
          <p:spPr bwMode="auto">
            <a:xfrm>
              <a:off x="2640" y="1536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3285" name="Line 27"/>
            <p:cNvSpPr>
              <a:spLocks noChangeShapeType="1"/>
            </p:cNvSpPr>
            <p:nvPr/>
          </p:nvSpPr>
          <p:spPr bwMode="auto">
            <a:xfrm flipV="1">
              <a:off x="3264" y="2688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3286" name="Line 28"/>
            <p:cNvSpPr>
              <a:spLocks noChangeShapeType="1"/>
            </p:cNvSpPr>
            <p:nvPr/>
          </p:nvSpPr>
          <p:spPr bwMode="auto">
            <a:xfrm flipV="1">
              <a:off x="3456" y="2304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3287" name="Line 29"/>
            <p:cNvSpPr>
              <a:spLocks noChangeShapeType="1"/>
            </p:cNvSpPr>
            <p:nvPr/>
          </p:nvSpPr>
          <p:spPr bwMode="auto">
            <a:xfrm>
              <a:off x="3648" y="1920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3288" name="Line 30"/>
            <p:cNvSpPr>
              <a:spLocks noChangeShapeType="1"/>
            </p:cNvSpPr>
            <p:nvPr/>
          </p:nvSpPr>
          <p:spPr bwMode="auto">
            <a:xfrm>
              <a:off x="3840" y="1536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3289" name="Line 32"/>
            <p:cNvSpPr>
              <a:spLocks noChangeShapeType="1"/>
            </p:cNvSpPr>
            <p:nvPr/>
          </p:nvSpPr>
          <p:spPr bwMode="auto">
            <a:xfrm flipV="1">
              <a:off x="4608" y="2688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3290" name="Line 33"/>
            <p:cNvSpPr>
              <a:spLocks noChangeShapeType="1"/>
            </p:cNvSpPr>
            <p:nvPr/>
          </p:nvSpPr>
          <p:spPr bwMode="auto">
            <a:xfrm flipV="1">
              <a:off x="4800" y="2304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3291" name="Line 34"/>
            <p:cNvSpPr>
              <a:spLocks noChangeShapeType="1"/>
            </p:cNvSpPr>
            <p:nvPr/>
          </p:nvSpPr>
          <p:spPr bwMode="auto">
            <a:xfrm>
              <a:off x="4992" y="1920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3292" name="Line 35"/>
            <p:cNvSpPr>
              <a:spLocks noChangeShapeType="1"/>
            </p:cNvSpPr>
            <p:nvPr/>
          </p:nvSpPr>
          <p:spPr bwMode="auto">
            <a:xfrm>
              <a:off x="5184" y="1536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</p:grpSp>
      <p:sp>
        <p:nvSpPr>
          <p:cNvPr id="53252" name="Text Box 37"/>
          <p:cNvSpPr txBox="1">
            <a:spLocks noChangeArrowheads="1"/>
          </p:cNvSpPr>
          <p:nvPr/>
        </p:nvSpPr>
        <p:spPr bwMode="auto">
          <a:xfrm>
            <a:off x="2984898" y="1028700"/>
            <a:ext cx="29690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计数器定时查询方式</a:t>
            </a:r>
          </a:p>
        </p:txBody>
      </p:sp>
      <p:grpSp>
        <p:nvGrpSpPr>
          <p:cNvPr id="235558" name="Group 38"/>
          <p:cNvGrpSpPr>
            <a:grpSpLocks/>
          </p:cNvGrpSpPr>
          <p:nvPr/>
        </p:nvGrpSpPr>
        <p:grpSpPr bwMode="auto">
          <a:xfrm>
            <a:off x="2618185" y="2802731"/>
            <a:ext cx="5200650" cy="1600200"/>
            <a:chOff x="1680" y="2160"/>
            <a:chExt cx="4368" cy="1344"/>
          </a:xfrm>
        </p:grpSpPr>
        <p:grpSp>
          <p:nvGrpSpPr>
            <p:cNvPr id="53262" name="Group 39"/>
            <p:cNvGrpSpPr>
              <a:grpSpLocks/>
            </p:cNvGrpSpPr>
            <p:nvPr/>
          </p:nvGrpSpPr>
          <p:grpSpPr bwMode="auto">
            <a:xfrm>
              <a:off x="2736" y="2160"/>
              <a:ext cx="2544" cy="1344"/>
              <a:chOff x="2736" y="2160"/>
              <a:chExt cx="2544" cy="1344"/>
            </a:xfrm>
          </p:grpSpPr>
          <p:sp>
            <p:nvSpPr>
              <p:cNvPr id="53264" name="Line 40"/>
              <p:cNvSpPr>
                <a:spLocks noChangeShapeType="1"/>
              </p:cNvSpPr>
              <p:nvPr/>
            </p:nvSpPr>
            <p:spPr bwMode="auto">
              <a:xfrm>
                <a:off x="2736" y="2160"/>
                <a:ext cx="0" cy="1344"/>
              </a:xfrm>
              <a:prstGeom prst="line">
                <a:avLst/>
              </a:prstGeom>
              <a:noFill/>
              <a:ln w="76200">
                <a:solidFill>
                  <a:srgbClr val="FFC000"/>
                </a:solidFill>
                <a:round/>
                <a:headEnd type="oval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350"/>
              </a:p>
            </p:txBody>
          </p:sp>
          <p:sp>
            <p:nvSpPr>
              <p:cNvPr id="53265" name="Line 41"/>
              <p:cNvSpPr>
                <a:spLocks noChangeShapeType="1"/>
              </p:cNvSpPr>
              <p:nvPr/>
            </p:nvSpPr>
            <p:spPr bwMode="auto">
              <a:xfrm>
                <a:off x="3936" y="2160"/>
                <a:ext cx="0" cy="1344"/>
              </a:xfrm>
              <a:prstGeom prst="line">
                <a:avLst/>
              </a:prstGeom>
              <a:noFill/>
              <a:ln w="76200">
                <a:solidFill>
                  <a:srgbClr val="FFC000"/>
                </a:solidFill>
                <a:round/>
                <a:headEnd type="oval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350"/>
              </a:p>
            </p:txBody>
          </p:sp>
          <p:sp>
            <p:nvSpPr>
              <p:cNvPr id="53266" name="Line 42"/>
              <p:cNvSpPr>
                <a:spLocks noChangeShapeType="1"/>
              </p:cNvSpPr>
              <p:nvPr/>
            </p:nvSpPr>
            <p:spPr bwMode="auto">
              <a:xfrm>
                <a:off x="5280" y="2160"/>
                <a:ext cx="0" cy="1344"/>
              </a:xfrm>
              <a:prstGeom prst="line">
                <a:avLst/>
              </a:prstGeom>
              <a:noFill/>
              <a:ln w="76200">
                <a:solidFill>
                  <a:srgbClr val="FFC000"/>
                </a:solidFill>
                <a:round/>
                <a:headEnd type="oval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350"/>
              </a:p>
            </p:txBody>
          </p:sp>
        </p:grpSp>
        <p:sp>
          <p:nvSpPr>
            <p:cNvPr id="53263" name="Line 43"/>
            <p:cNvSpPr>
              <a:spLocks noChangeShapeType="1"/>
            </p:cNvSpPr>
            <p:nvPr/>
          </p:nvSpPr>
          <p:spPr bwMode="auto">
            <a:xfrm>
              <a:off x="1680" y="2160"/>
              <a:ext cx="4368" cy="0"/>
            </a:xfrm>
            <a:prstGeom prst="line">
              <a:avLst/>
            </a:prstGeom>
            <a:noFill/>
            <a:ln w="7620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</p:grpSp>
      <p:sp>
        <p:nvSpPr>
          <p:cNvPr id="235589" name="Text Box 69"/>
          <p:cNvSpPr txBox="1">
            <a:spLocks noChangeArrowheads="1"/>
          </p:cNvSpPr>
          <p:nvPr/>
        </p:nvSpPr>
        <p:spPr bwMode="auto">
          <a:xfrm>
            <a:off x="6155532" y="2430067"/>
            <a:ext cx="1037463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5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设备地址</a:t>
            </a:r>
          </a:p>
        </p:txBody>
      </p:sp>
      <p:cxnSp>
        <p:nvCxnSpPr>
          <p:cNvPr id="53255" name="直接箭头连接符 47"/>
          <p:cNvCxnSpPr>
            <a:cxnSpLocks noChangeShapeType="1"/>
          </p:cNvCxnSpPr>
          <p:nvPr/>
        </p:nvCxnSpPr>
        <p:spPr bwMode="auto">
          <a:xfrm flipH="1">
            <a:off x="4289824" y="1862137"/>
            <a:ext cx="11906" cy="2490788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56" name="直接箭头连接符 48"/>
          <p:cNvCxnSpPr>
            <a:cxnSpLocks noChangeShapeType="1"/>
          </p:cNvCxnSpPr>
          <p:nvPr/>
        </p:nvCxnSpPr>
        <p:spPr bwMode="auto">
          <a:xfrm flipH="1">
            <a:off x="5720955" y="1838325"/>
            <a:ext cx="11906" cy="2490788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257" name="直接箭头连接符 49"/>
          <p:cNvCxnSpPr>
            <a:cxnSpLocks noChangeShapeType="1"/>
          </p:cNvCxnSpPr>
          <p:nvPr/>
        </p:nvCxnSpPr>
        <p:spPr bwMode="auto">
          <a:xfrm flipH="1">
            <a:off x="7317583" y="1874044"/>
            <a:ext cx="11906" cy="2490788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258" name="Rectangle 9"/>
          <p:cNvSpPr>
            <a:spLocks noChangeArrowheads="1"/>
          </p:cNvSpPr>
          <p:nvPr/>
        </p:nvSpPr>
        <p:spPr bwMode="auto">
          <a:xfrm>
            <a:off x="1640112" y="5420914"/>
            <a:ext cx="636865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</a:t>
            </a:r>
            <a:r>
              <a:rPr kumimoji="0" lang="zh-CN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每次计数可以从“</a:t>
            </a:r>
            <a:r>
              <a:rPr kumimoji="0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0”</a:t>
            </a:r>
            <a:r>
              <a:rPr kumimoji="0" lang="zh-CN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开始，也可以从中止点开发始。如果从“</a:t>
            </a:r>
            <a:r>
              <a:rPr kumimoji="0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0”</a:t>
            </a:r>
            <a:r>
              <a:rPr kumimoji="0" lang="zh-CN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开始，各设备的优先次序与链式查询法相同，优先级的顺序是固定的。如果从中止点开始，则每个设备使用总线的优级相等。</a:t>
            </a:r>
            <a:endParaRPr kumimoji="0" lang="zh-CN" altLang="zh-CN" sz="18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zh-CN" sz="18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zh-CN" sz="18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3259" name="Group 66"/>
          <p:cNvGrpSpPr>
            <a:grpSpLocks/>
          </p:cNvGrpSpPr>
          <p:nvPr/>
        </p:nvGrpSpPr>
        <p:grpSpPr bwMode="auto">
          <a:xfrm>
            <a:off x="1234107" y="3157240"/>
            <a:ext cx="365522" cy="1171575"/>
            <a:chOff x="-169" y="3279"/>
            <a:chExt cx="720" cy="384"/>
          </a:xfrm>
        </p:grpSpPr>
        <p:sp>
          <p:nvSpPr>
            <p:cNvPr id="53260" name="AutoShape 68"/>
            <p:cNvSpPr>
              <a:spLocks noChangeArrowheads="1"/>
            </p:cNvSpPr>
            <p:nvPr/>
          </p:nvSpPr>
          <p:spPr bwMode="auto">
            <a:xfrm>
              <a:off x="-169" y="3279"/>
              <a:ext cx="720" cy="384"/>
            </a:xfrm>
            <a:prstGeom prst="wedgeRoundRectCallout">
              <a:avLst>
                <a:gd name="adj1" fmla="val 126398"/>
                <a:gd name="adj2" fmla="val -2213"/>
                <a:gd name="adj3" fmla="val 16667"/>
              </a:avLst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3261" name="Text Box 67"/>
            <p:cNvSpPr txBox="1">
              <a:spLocks noChangeArrowheads="1"/>
            </p:cNvSpPr>
            <p:nvPr/>
          </p:nvSpPr>
          <p:spPr bwMode="auto">
            <a:xfrm>
              <a:off x="-7" y="3321"/>
              <a:ext cx="458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3510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计</a:t>
              </a:r>
              <a:endPara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数</a:t>
              </a:r>
              <a:endPara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器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74951092-A665-4F3E-B15C-CEEF7021933B}"/>
                  </a:ext>
                </a:extLst>
              </p14:cNvPr>
              <p14:cNvContentPartPr/>
              <p14:nvPr/>
            </p14:nvContentPartPr>
            <p14:xfrm>
              <a:off x="4816800" y="5044320"/>
              <a:ext cx="1090440" cy="33192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74951092-A665-4F3E-B15C-CEEF7021933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07440" y="5034960"/>
                <a:ext cx="1109160" cy="35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808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3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9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5" name="Group 5"/>
          <p:cNvGrpSpPr>
            <a:grpSpLocks/>
          </p:cNvGrpSpPr>
          <p:nvPr/>
        </p:nvGrpSpPr>
        <p:grpSpPr bwMode="auto">
          <a:xfrm>
            <a:off x="2107406" y="1766888"/>
            <a:ext cx="5886450" cy="3486150"/>
            <a:chOff x="816" y="864"/>
            <a:chExt cx="4944" cy="2928"/>
          </a:xfrm>
        </p:grpSpPr>
        <p:sp>
          <p:nvSpPr>
            <p:cNvPr id="54291" name="Rectangle 7"/>
            <p:cNvSpPr>
              <a:spLocks noChangeArrowheads="1"/>
            </p:cNvSpPr>
            <p:nvPr/>
          </p:nvSpPr>
          <p:spPr bwMode="auto">
            <a:xfrm>
              <a:off x="816" y="864"/>
              <a:ext cx="576" cy="2711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总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线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控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制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部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件</a:t>
              </a:r>
            </a:p>
          </p:txBody>
        </p:sp>
        <p:sp>
          <p:nvSpPr>
            <p:cNvPr id="54292" name="Line 8"/>
            <p:cNvSpPr>
              <a:spLocks noChangeShapeType="1"/>
            </p:cNvSpPr>
            <p:nvPr/>
          </p:nvSpPr>
          <p:spPr bwMode="auto">
            <a:xfrm>
              <a:off x="1392" y="1536"/>
              <a:ext cx="43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4293" name="Text Box 9"/>
            <p:cNvSpPr txBox="1">
              <a:spLocks noChangeArrowheads="1"/>
            </p:cNvSpPr>
            <p:nvPr/>
          </p:nvSpPr>
          <p:spPr bwMode="auto">
            <a:xfrm>
              <a:off x="4396" y="873"/>
              <a:ext cx="6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50" b="1">
                  <a:latin typeface="Times New Roman" panose="02020603050405020304" pitchFamily="18" charset="0"/>
                  <a:ea typeface="宋体" panose="02010600030101010101" pitchFamily="2" charset="-122"/>
                </a:rPr>
                <a:t>数据线</a:t>
              </a:r>
            </a:p>
          </p:txBody>
        </p:sp>
        <p:sp>
          <p:nvSpPr>
            <p:cNvPr id="54294" name="Line 10"/>
            <p:cNvSpPr>
              <a:spLocks noChangeShapeType="1"/>
            </p:cNvSpPr>
            <p:nvPr/>
          </p:nvSpPr>
          <p:spPr bwMode="auto">
            <a:xfrm>
              <a:off x="1392" y="1920"/>
              <a:ext cx="43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4295" name="Text Box 11"/>
            <p:cNvSpPr txBox="1">
              <a:spLocks noChangeArrowheads="1"/>
            </p:cNvSpPr>
            <p:nvPr/>
          </p:nvSpPr>
          <p:spPr bwMode="auto">
            <a:xfrm>
              <a:off x="4396" y="1250"/>
              <a:ext cx="6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50" b="1">
                  <a:latin typeface="Times New Roman" panose="02020603050405020304" pitchFamily="18" charset="0"/>
                  <a:ea typeface="宋体" panose="02010600030101010101" pitchFamily="2" charset="-122"/>
                </a:rPr>
                <a:t>地址线</a:t>
              </a:r>
            </a:p>
          </p:txBody>
        </p:sp>
        <p:sp>
          <p:nvSpPr>
            <p:cNvPr id="54296" name="Line 12"/>
            <p:cNvSpPr>
              <a:spLocks noChangeShapeType="1"/>
            </p:cNvSpPr>
            <p:nvPr/>
          </p:nvSpPr>
          <p:spPr bwMode="auto">
            <a:xfrm>
              <a:off x="1392" y="2304"/>
              <a:ext cx="43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4297" name="Line 13"/>
            <p:cNvSpPr>
              <a:spLocks noChangeShapeType="1"/>
            </p:cNvSpPr>
            <p:nvPr/>
          </p:nvSpPr>
          <p:spPr bwMode="auto">
            <a:xfrm>
              <a:off x="1392" y="2688"/>
              <a:ext cx="43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4298" name="Rectangle 14"/>
            <p:cNvSpPr>
              <a:spLocks noChangeArrowheads="1"/>
            </p:cNvSpPr>
            <p:nvPr/>
          </p:nvSpPr>
          <p:spPr bwMode="auto">
            <a:xfrm>
              <a:off x="1920" y="3264"/>
              <a:ext cx="1056" cy="52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4299" name="Text Box 15"/>
            <p:cNvSpPr txBox="1">
              <a:spLocks noChangeArrowheads="1"/>
            </p:cNvSpPr>
            <p:nvPr/>
          </p:nvSpPr>
          <p:spPr bwMode="auto">
            <a:xfrm>
              <a:off x="4188" y="3312"/>
              <a:ext cx="41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54300" name="Text Box 16"/>
            <p:cNvSpPr txBox="1">
              <a:spLocks noChangeArrowheads="1"/>
            </p:cNvSpPr>
            <p:nvPr/>
          </p:nvSpPr>
          <p:spPr bwMode="auto">
            <a:xfrm>
              <a:off x="1626" y="2048"/>
              <a:ext cx="392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BS</a:t>
              </a:r>
            </a:p>
          </p:txBody>
        </p:sp>
        <p:sp>
          <p:nvSpPr>
            <p:cNvPr id="54301" name="Text Box 17"/>
            <p:cNvSpPr txBox="1">
              <a:spLocks noChangeArrowheads="1"/>
            </p:cNvSpPr>
            <p:nvPr/>
          </p:nvSpPr>
          <p:spPr bwMode="auto">
            <a:xfrm>
              <a:off x="1637" y="2432"/>
              <a:ext cx="424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BR</a:t>
              </a:r>
            </a:p>
          </p:txBody>
        </p:sp>
        <p:sp>
          <p:nvSpPr>
            <p:cNvPr id="54302" name="Rectangle 18"/>
            <p:cNvSpPr>
              <a:spLocks noChangeArrowheads="1"/>
            </p:cNvSpPr>
            <p:nvPr/>
          </p:nvSpPr>
          <p:spPr bwMode="auto">
            <a:xfrm>
              <a:off x="3120" y="3264"/>
              <a:ext cx="1056" cy="528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4303" name="Rectangle 19"/>
            <p:cNvSpPr>
              <a:spLocks noChangeArrowheads="1"/>
            </p:cNvSpPr>
            <p:nvPr/>
          </p:nvSpPr>
          <p:spPr bwMode="auto">
            <a:xfrm>
              <a:off x="4512" y="3264"/>
              <a:ext cx="1056" cy="52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  <a:r>
                <a:rPr lang="en-US" altLang="zh-CN" sz="1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54304" name="Line 20"/>
            <p:cNvSpPr>
              <a:spLocks noChangeShapeType="1"/>
            </p:cNvSpPr>
            <p:nvPr/>
          </p:nvSpPr>
          <p:spPr bwMode="auto">
            <a:xfrm>
              <a:off x="1392" y="1152"/>
              <a:ext cx="43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4305" name="Line 22"/>
            <p:cNvSpPr>
              <a:spLocks noChangeShapeType="1"/>
            </p:cNvSpPr>
            <p:nvPr/>
          </p:nvSpPr>
          <p:spPr bwMode="auto">
            <a:xfrm flipV="1">
              <a:off x="2064" y="2688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4306" name="Line 23"/>
            <p:cNvSpPr>
              <a:spLocks noChangeShapeType="1"/>
            </p:cNvSpPr>
            <p:nvPr/>
          </p:nvSpPr>
          <p:spPr bwMode="auto">
            <a:xfrm flipV="1">
              <a:off x="2256" y="2304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4307" name="Line 24"/>
            <p:cNvSpPr>
              <a:spLocks noChangeShapeType="1"/>
            </p:cNvSpPr>
            <p:nvPr/>
          </p:nvSpPr>
          <p:spPr bwMode="auto">
            <a:xfrm>
              <a:off x="2448" y="1920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4308" name="Line 25"/>
            <p:cNvSpPr>
              <a:spLocks noChangeShapeType="1"/>
            </p:cNvSpPr>
            <p:nvPr/>
          </p:nvSpPr>
          <p:spPr bwMode="auto">
            <a:xfrm>
              <a:off x="2640" y="1536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4309" name="Line 27"/>
            <p:cNvSpPr>
              <a:spLocks noChangeShapeType="1"/>
            </p:cNvSpPr>
            <p:nvPr/>
          </p:nvSpPr>
          <p:spPr bwMode="auto">
            <a:xfrm flipV="1">
              <a:off x="3264" y="2688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4310" name="Line 28"/>
            <p:cNvSpPr>
              <a:spLocks noChangeShapeType="1"/>
            </p:cNvSpPr>
            <p:nvPr/>
          </p:nvSpPr>
          <p:spPr bwMode="auto">
            <a:xfrm flipV="1">
              <a:off x="3456" y="2304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4311" name="Line 29"/>
            <p:cNvSpPr>
              <a:spLocks noChangeShapeType="1"/>
            </p:cNvSpPr>
            <p:nvPr/>
          </p:nvSpPr>
          <p:spPr bwMode="auto">
            <a:xfrm>
              <a:off x="3648" y="1920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4312" name="Line 30"/>
            <p:cNvSpPr>
              <a:spLocks noChangeShapeType="1"/>
            </p:cNvSpPr>
            <p:nvPr/>
          </p:nvSpPr>
          <p:spPr bwMode="auto">
            <a:xfrm>
              <a:off x="3840" y="1536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4313" name="Line 32"/>
            <p:cNvSpPr>
              <a:spLocks noChangeShapeType="1"/>
            </p:cNvSpPr>
            <p:nvPr/>
          </p:nvSpPr>
          <p:spPr bwMode="auto">
            <a:xfrm flipV="1">
              <a:off x="4608" y="2688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4314" name="Line 33"/>
            <p:cNvSpPr>
              <a:spLocks noChangeShapeType="1"/>
            </p:cNvSpPr>
            <p:nvPr/>
          </p:nvSpPr>
          <p:spPr bwMode="auto">
            <a:xfrm flipV="1">
              <a:off x="4800" y="2304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4315" name="Line 34"/>
            <p:cNvSpPr>
              <a:spLocks noChangeShapeType="1"/>
            </p:cNvSpPr>
            <p:nvPr/>
          </p:nvSpPr>
          <p:spPr bwMode="auto">
            <a:xfrm>
              <a:off x="4992" y="1920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4316" name="Line 35"/>
            <p:cNvSpPr>
              <a:spLocks noChangeShapeType="1"/>
            </p:cNvSpPr>
            <p:nvPr/>
          </p:nvSpPr>
          <p:spPr bwMode="auto">
            <a:xfrm>
              <a:off x="5184" y="1536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</p:grpSp>
      <p:sp>
        <p:nvSpPr>
          <p:cNvPr id="54276" name="Text Box 37"/>
          <p:cNvSpPr txBox="1">
            <a:spLocks noChangeArrowheads="1"/>
          </p:cNvSpPr>
          <p:nvPr/>
        </p:nvSpPr>
        <p:spPr bwMode="auto">
          <a:xfrm>
            <a:off x="3118248" y="1092994"/>
            <a:ext cx="29690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计数器定时查询方式</a:t>
            </a:r>
          </a:p>
        </p:txBody>
      </p:sp>
      <p:grpSp>
        <p:nvGrpSpPr>
          <p:cNvPr id="235558" name="Group 38"/>
          <p:cNvGrpSpPr>
            <a:grpSpLocks/>
          </p:cNvGrpSpPr>
          <p:nvPr/>
        </p:nvGrpSpPr>
        <p:grpSpPr bwMode="auto">
          <a:xfrm>
            <a:off x="2821781" y="3062288"/>
            <a:ext cx="5200650" cy="1600200"/>
            <a:chOff x="1680" y="2160"/>
            <a:chExt cx="4368" cy="1344"/>
          </a:xfrm>
        </p:grpSpPr>
        <p:grpSp>
          <p:nvGrpSpPr>
            <p:cNvPr id="54286" name="Group 39"/>
            <p:cNvGrpSpPr>
              <a:grpSpLocks/>
            </p:cNvGrpSpPr>
            <p:nvPr/>
          </p:nvGrpSpPr>
          <p:grpSpPr bwMode="auto">
            <a:xfrm>
              <a:off x="2736" y="2160"/>
              <a:ext cx="2544" cy="1344"/>
              <a:chOff x="2736" y="2160"/>
              <a:chExt cx="2544" cy="1344"/>
            </a:xfrm>
          </p:grpSpPr>
          <p:sp>
            <p:nvSpPr>
              <p:cNvPr id="54288" name="Line 40"/>
              <p:cNvSpPr>
                <a:spLocks noChangeShapeType="1"/>
              </p:cNvSpPr>
              <p:nvPr/>
            </p:nvSpPr>
            <p:spPr bwMode="auto">
              <a:xfrm>
                <a:off x="2736" y="2160"/>
                <a:ext cx="0" cy="1344"/>
              </a:xfrm>
              <a:prstGeom prst="line">
                <a:avLst/>
              </a:prstGeom>
              <a:noFill/>
              <a:ln w="76200">
                <a:solidFill>
                  <a:srgbClr val="FFC000"/>
                </a:solidFill>
                <a:round/>
                <a:headEnd type="oval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350"/>
              </a:p>
            </p:txBody>
          </p:sp>
          <p:sp>
            <p:nvSpPr>
              <p:cNvPr id="54289" name="Line 41"/>
              <p:cNvSpPr>
                <a:spLocks noChangeShapeType="1"/>
              </p:cNvSpPr>
              <p:nvPr/>
            </p:nvSpPr>
            <p:spPr bwMode="auto">
              <a:xfrm>
                <a:off x="3936" y="2160"/>
                <a:ext cx="0" cy="1344"/>
              </a:xfrm>
              <a:prstGeom prst="line">
                <a:avLst/>
              </a:prstGeom>
              <a:noFill/>
              <a:ln w="76200">
                <a:solidFill>
                  <a:srgbClr val="FFC000"/>
                </a:solidFill>
                <a:round/>
                <a:headEnd type="oval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350"/>
              </a:p>
            </p:txBody>
          </p:sp>
          <p:sp>
            <p:nvSpPr>
              <p:cNvPr id="54290" name="Line 42"/>
              <p:cNvSpPr>
                <a:spLocks noChangeShapeType="1"/>
              </p:cNvSpPr>
              <p:nvPr/>
            </p:nvSpPr>
            <p:spPr bwMode="auto">
              <a:xfrm>
                <a:off x="5280" y="2160"/>
                <a:ext cx="0" cy="1344"/>
              </a:xfrm>
              <a:prstGeom prst="line">
                <a:avLst/>
              </a:prstGeom>
              <a:noFill/>
              <a:ln w="76200">
                <a:solidFill>
                  <a:srgbClr val="FFC000"/>
                </a:solidFill>
                <a:round/>
                <a:headEnd type="oval" w="med" len="med"/>
                <a:tailEnd type="stealth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350"/>
              </a:p>
            </p:txBody>
          </p:sp>
        </p:grpSp>
        <p:sp>
          <p:nvSpPr>
            <p:cNvPr id="54287" name="Line 43"/>
            <p:cNvSpPr>
              <a:spLocks noChangeShapeType="1"/>
            </p:cNvSpPr>
            <p:nvPr/>
          </p:nvSpPr>
          <p:spPr bwMode="auto">
            <a:xfrm>
              <a:off x="1680" y="2160"/>
              <a:ext cx="4368" cy="0"/>
            </a:xfrm>
            <a:prstGeom prst="line">
              <a:avLst/>
            </a:prstGeom>
            <a:noFill/>
            <a:ln w="76200">
              <a:solidFill>
                <a:srgbClr val="FFC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</p:grpSp>
      <p:sp>
        <p:nvSpPr>
          <p:cNvPr id="235589" name="Text Box 69"/>
          <p:cNvSpPr txBox="1">
            <a:spLocks noChangeArrowheads="1"/>
          </p:cNvSpPr>
          <p:nvPr/>
        </p:nvSpPr>
        <p:spPr bwMode="auto">
          <a:xfrm>
            <a:off x="6359129" y="2689623"/>
            <a:ext cx="1037463" cy="3462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65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设备地址</a:t>
            </a:r>
          </a:p>
        </p:txBody>
      </p:sp>
      <p:cxnSp>
        <p:nvCxnSpPr>
          <p:cNvPr id="54279" name="直接箭头连接符 47"/>
          <p:cNvCxnSpPr>
            <a:cxnSpLocks noChangeShapeType="1"/>
          </p:cNvCxnSpPr>
          <p:nvPr/>
        </p:nvCxnSpPr>
        <p:spPr bwMode="auto">
          <a:xfrm flipH="1">
            <a:off x="4493420" y="2121694"/>
            <a:ext cx="11906" cy="2490788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280" name="直接箭头连接符 48"/>
          <p:cNvCxnSpPr>
            <a:cxnSpLocks noChangeShapeType="1"/>
          </p:cNvCxnSpPr>
          <p:nvPr/>
        </p:nvCxnSpPr>
        <p:spPr bwMode="auto">
          <a:xfrm flipH="1">
            <a:off x="5924551" y="2097881"/>
            <a:ext cx="11906" cy="2490788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281" name="直接箭头连接符 49"/>
          <p:cNvCxnSpPr>
            <a:cxnSpLocks noChangeShapeType="1"/>
          </p:cNvCxnSpPr>
          <p:nvPr/>
        </p:nvCxnSpPr>
        <p:spPr bwMode="auto">
          <a:xfrm flipH="1">
            <a:off x="7521180" y="2133600"/>
            <a:ext cx="11906" cy="2490788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4282" name="Rectangle 9"/>
          <p:cNvSpPr>
            <a:spLocks noChangeArrowheads="1"/>
          </p:cNvSpPr>
          <p:nvPr/>
        </p:nvSpPr>
        <p:spPr bwMode="auto">
          <a:xfrm>
            <a:off x="1974651" y="5680471"/>
            <a:ext cx="575191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④</a:t>
            </a:r>
            <a:r>
              <a:rPr kumimoji="0"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当发出设备地址一段时间后，电路如果没有反应（没有收到</a:t>
            </a:r>
            <a:r>
              <a:rPr kumimoji="0"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BS</a:t>
            </a:r>
            <a:r>
              <a:rPr kumimoji="0"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信号），则继续计数。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zh-CN" altLang="zh-CN" sz="1800" b="1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4283" name="Group 66"/>
          <p:cNvGrpSpPr>
            <a:grpSpLocks/>
          </p:cNvGrpSpPr>
          <p:nvPr/>
        </p:nvGrpSpPr>
        <p:grpSpPr bwMode="auto">
          <a:xfrm>
            <a:off x="1467446" y="3176588"/>
            <a:ext cx="365522" cy="1170384"/>
            <a:chOff x="69" y="2963"/>
            <a:chExt cx="720" cy="384"/>
          </a:xfrm>
          <a:solidFill>
            <a:srgbClr val="CCCCFF"/>
          </a:solidFill>
        </p:grpSpPr>
        <p:sp>
          <p:nvSpPr>
            <p:cNvPr id="54284" name="AutoShape 68"/>
            <p:cNvSpPr>
              <a:spLocks noChangeArrowheads="1"/>
            </p:cNvSpPr>
            <p:nvPr/>
          </p:nvSpPr>
          <p:spPr bwMode="auto">
            <a:xfrm>
              <a:off x="69" y="2963"/>
              <a:ext cx="720" cy="384"/>
            </a:xfrm>
            <a:prstGeom prst="wedgeRoundRectCallout">
              <a:avLst>
                <a:gd name="adj1" fmla="val 126398"/>
                <a:gd name="adj2" fmla="val -2213"/>
                <a:gd name="adj3" fmla="val 16667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4285" name="Text Box 67"/>
            <p:cNvSpPr txBox="1">
              <a:spLocks noChangeArrowheads="1"/>
            </p:cNvSpPr>
            <p:nvPr/>
          </p:nvSpPr>
          <p:spPr bwMode="auto">
            <a:xfrm>
              <a:off x="189" y="3023"/>
              <a:ext cx="458" cy="28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3510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计</a:t>
              </a:r>
              <a:endPara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数</a:t>
              </a:r>
              <a:endPara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05313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35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89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8" name="Group 5"/>
          <p:cNvGrpSpPr>
            <a:grpSpLocks/>
          </p:cNvGrpSpPr>
          <p:nvPr/>
        </p:nvGrpSpPr>
        <p:grpSpPr bwMode="auto">
          <a:xfrm>
            <a:off x="1871663" y="1420416"/>
            <a:ext cx="5886450" cy="3504009"/>
            <a:chOff x="816" y="849"/>
            <a:chExt cx="4944" cy="2943"/>
          </a:xfrm>
        </p:grpSpPr>
        <p:sp>
          <p:nvSpPr>
            <p:cNvPr id="55314" name="Rectangle 7"/>
            <p:cNvSpPr>
              <a:spLocks noChangeArrowheads="1"/>
            </p:cNvSpPr>
            <p:nvPr/>
          </p:nvSpPr>
          <p:spPr bwMode="auto">
            <a:xfrm>
              <a:off x="816" y="864"/>
              <a:ext cx="576" cy="2721"/>
            </a:xfrm>
            <a:prstGeom prst="rect">
              <a:avLst/>
            </a:prstGeom>
            <a:solidFill>
              <a:srgbClr val="99CC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总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线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控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制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部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件</a:t>
              </a:r>
            </a:p>
          </p:txBody>
        </p:sp>
        <p:sp>
          <p:nvSpPr>
            <p:cNvPr id="55315" name="Line 8"/>
            <p:cNvSpPr>
              <a:spLocks noChangeShapeType="1"/>
            </p:cNvSpPr>
            <p:nvPr/>
          </p:nvSpPr>
          <p:spPr bwMode="auto">
            <a:xfrm>
              <a:off x="1392" y="1536"/>
              <a:ext cx="43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5316" name="Text Box 9"/>
            <p:cNvSpPr txBox="1">
              <a:spLocks noChangeArrowheads="1"/>
            </p:cNvSpPr>
            <p:nvPr/>
          </p:nvSpPr>
          <p:spPr bwMode="auto">
            <a:xfrm>
              <a:off x="4348" y="849"/>
              <a:ext cx="6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50" b="1">
                  <a:latin typeface="Times New Roman" panose="02020603050405020304" pitchFamily="18" charset="0"/>
                  <a:ea typeface="宋体" panose="02010600030101010101" pitchFamily="2" charset="-122"/>
                </a:rPr>
                <a:t>数据线</a:t>
              </a:r>
            </a:p>
          </p:txBody>
        </p:sp>
        <p:sp>
          <p:nvSpPr>
            <p:cNvPr id="55317" name="Line 10"/>
            <p:cNvSpPr>
              <a:spLocks noChangeShapeType="1"/>
            </p:cNvSpPr>
            <p:nvPr/>
          </p:nvSpPr>
          <p:spPr bwMode="auto">
            <a:xfrm>
              <a:off x="1392" y="1920"/>
              <a:ext cx="43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5318" name="Text Box 11"/>
            <p:cNvSpPr txBox="1">
              <a:spLocks noChangeArrowheads="1"/>
            </p:cNvSpPr>
            <p:nvPr/>
          </p:nvSpPr>
          <p:spPr bwMode="auto">
            <a:xfrm>
              <a:off x="4364" y="1259"/>
              <a:ext cx="692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50" b="1">
                  <a:latin typeface="Times New Roman" panose="02020603050405020304" pitchFamily="18" charset="0"/>
                  <a:ea typeface="宋体" panose="02010600030101010101" pitchFamily="2" charset="-122"/>
                </a:rPr>
                <a:t>地址线</a:t>
              </a:r>
            </a:p>
          </p:txBody>
        </p:sp>
        <p:sp>
          <p:nvSpPr>
            <p:cNvPr id="55319" name="Line 12"/>
            <p:cNvSpPr>
              <a:spLocks noChangeShapeType="1"/>
            </p:cNvSpPr>
            <p:nvPr/>
          </p:nvSpPr>
          <p:spPr bwMode="auto">
            <a:xfrm>
              <a:off x="1392" y="2304"/>
              <a:ext cx="43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5320" name="Line 13"/>
            <p:cNvSpPr>
              <a:spLocks noChangeShapeType="1"/>
            </p:cNvSpPr>
            <p:nvPr/>
          </p:nvSpPr>
          <p:spPr bwMode="auto">
            <a:xfrm>
              <a:off x="1392" y="2688"/>
              <a:ext cx="43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5321" name="Rectangle 14"/>
            <p:cNvSpPr>
              <a:spLocks noChangeArrowheads="1"/>
            </p:cNvSpPr>
            <p:nvPr/>
          </p:nvSpPr>
          <p:spPr bwMode="auto">
            <a:xfrm>
              <a:off x="1920" y="3264"/>
              <a:ext cx="1056" cy="5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5322" name="Text Box 15"/>
            <p:cNvSpPr txBox="1">
              <a:spLocks noChangeArrowheads="1"/>
            </p:cNvSpPr>
            <p:nvPr/>
          </p:nvSpPr>
          <p:spPr bwMode="auto">
            <a:xfrm>
              <a:off x="4188" y="3312"/>
              <a:ext cx="41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55323" name="Text Box 16"/>
            <p:cNvSpPr txBox="1">
              <a:spLocks noChangeArrowheads="1"/>
            </p:cNvSpPr>
            <p:nvPr/>
          </p:nvSpPr>
          <p:spPr bwMode="auto">
            <a:xfrm>
              <a:off x="1626" y="2048"/>
              <a:ext cx="392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BS</a:t>
              </a:r>
            </a:p>
          </p:txBody>
        </p:sp>
        <p:sp>
          <p:nvSpPr>
            <p:cNvPr id="55324" name="Text Box 17"/>
            <p:cNvSpPr txBox="1">
              <a:spLocks noChangeArrowheads="1"/>
            </p:cNvSpPr>
            <p:nvPr/>
          </p:nvSpPr>
          <p:spPr bwMode="auto">
            <a:xfrm>
              <a:off x="1637" y="2432"/>
              <a:ext cx="424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BR</a:t>
              </a:r>
            </a:p>
          </p:txBody>
        </p:sp>
        <p:sp>
          <p:nvSpPr>
            <p:cNvPr id="55325" name="Rectangle 18"/>
            <p:cNvSpPr>
              <a:spLocks noChangeArrowheads="1"/>
            </p:cNvSpPr>
            <p:nvPr/>
          </p:nvSpPr>
          <p:spPr bwMode="auto">
            <a:xfrm>
              <a:off x="3120" y="3264"/>
              <a:ext cx="1056" cy="528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5326" name="Rectangle 19"/>
            <p:cNvSpPr>
              <a:spLocks noChangeArrowheads="1"/>
            </p:cNvSpPr>
            <p:nvPr/>
          </p:nvSpPr>
          <p:spPr bwMode="auto">
            <a:xfrm>
              <a:off x="4512" y="3264"/>
              <a:ext cx="1056" cy="5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  <a:r>
                <a:rPr lang="en-US" altLang="zh-CN" sz="1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55327" name="Line 20"/>
            <p:cNvSpPr>
              <a:spLocks noChangeShapeType="1"/>
            </p:cNvSpPr>
            <p:nvPr/>
          </p:nvSpPr>
          <p:spPr bwMode="auto">
            <a:xfrm>
              <a:off x="1392" y="1152"/>
              <a:ext cx="436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5328" name="Text Box 21"/>
            <p:cNvSpPr txBox="1">
              <a:spLocks noChangeArrowheads="1"/>
            </p:cNvSpPr>
            <p:nvPr/>
          </p:nvSpPr>
          <p:spPr bwMode="auto">
            <a:xfrm>
              <a:off x="4324" y="1634"/>
              <a:ext cx="871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650" b="1">
                  <a:latin typeface="Times New Roman" panose="02020603050405020304" pitchFamily="18" charset="0"/>
                  <a:ea typeface="宋体" panose="02010600030101010101" pitchFamily="2" charset="-122"/>
                </a:rPr>
                <a:t>设备地址</a:t>
              </a:r>
            </a:p>
          </p:txBody>
        </p:sp>
        <p:sp>
          <p:nvSpPr>
            <p:cNvPr id="55329" name="Line 22"/>
            <p:cNvSpPr>
              <a:spLocks noChangeShapeType="1"/>
            </p:cNvSpPr>
            <p:nvPr/>
          </p:nvSpPr>
          <p:spPr bwMode="auto">
            <a:xfrm flipV="1">
              <a:off x="2064" y="2688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5330" name="Line 23"/>
            <p:cNvSpPr>
              <a:spLocks noChangeShapeType="1"/>
            </p:cNvSpPr>
            <p:nvPr/>
          </p:nvSpPr>
          <p:spPr bwMode="auto">
            <a:xfrm flipV="1">
              <a:off x="2256" y="2304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5331" name="Line 24"/>
            <p:cNvSpPr>
              <a:spLocks noChangeShapeType="1"/>
            </p:cNvSpPr>
            <p:nvPr/>
          </p:nvSpPr>
          <p:spPr bwMode="auto">
            <a:xfrm>
              <a:off x="2448" y="1920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5332" name="Line 25"/>
            <p:cNvSpPr>
              <a:spLocks noChangeShapeType="1"/>
            </p:cNvSpPr>
            <p:nvPr/>
          </p:nvSpPr>
          <p:spPr bwMode="auto">
            <a:xfrm>
              <a:off x="2640" y="1536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5333" name="Line 27"/>
            <p:cNvSpPr>
              <a:spLocks noChangeShapeType="1"/>
            </p:cNvSpPr>
            <p:nvPr/>
          </p:nvSpPr>
          <p:spPr bwMode="auto">
            <a:xfrm flipV="1">
              <a:off x="3264" y="2688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5334" name="Line 28"/>
            <p:cNvSpPr>
              <a:spLocks noChangeShapeType="1"/>
            </p:cNvSpPr>
            <p:nvPr/>
          </p:nvSpPr>
          <p:spPr bwMode="auto">
            <a:xfrm flipV="1">
              <a:off x="3456" y="2304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5335" name="Line 29"/>
            <p:cNvSpPr>
              <a:spLocks noChangeShapeType="1"/>
            </p:cNvSpPr>
            <p:nvPr/>
          </p:nvSpPr>
          <p:spPr bwMode="auto">
            <a:xfrm>
              <a:off x="3648" y="1920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5336" name="Line 30"/>
            <p:cNvSpPr>
              <a:spLocks noChangeShapeType="1"/>
            </p:cNvSpPr>
            <p:nvPr/>
          </p:nvSpPr>
          <p:spPr bwMode="auto">
            <a:xfrm>
              <a:off x="3840" y="1536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5337" name="Line 32"/>
            <p:cNvSpPr>
              <a:spLocks noChangeShapeType="1"/>
            </p:cNvSpPr>
            <p:nvPr/>
          </p:nvSpPr>
          <p:spPr bwMode="auto">
            <a:xfrm flipV="1">
              <a:off x="4608" y="2688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5338" name="Line 33"/>
            <p:cNvSpPr>
              <a:spLocks noChangeShapeType="1"/>
            </p:cNvSpPr>
            <p:nvPr/>
          </p:nvSpPr>
          <p:spPr bwMode="auto">
            <a:xfrm flipV="1">
              <a:off x="4800" y="2304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5339" name="Line 34"/>
            <p:cNvSpPr>
              <a:spLocks noChangeShapeType="1"/>
            </p:cNvSpPr>
            <p:nvPr/>
          </p:nvSpPr>
          <p:spPr bwMode="auto">
            <a:xfrm>
              <a:off x="4992" y="1920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5340" name="Line 35"/>
            <p:cNvSpPr>
              <a:spLocks noChangeShapeType="1"/>
            </p:cNvSpPr>
            <p:nvPr/>
          </p:nvSpPr>
          <p:spPr bwMode="auto">
            <a:xfrm>
              <a:off x="5184" y="1536"/>
              <a:ext cx="0" cy="17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</p:grpSp>
      <p:sp>
        <p:nvSpPr>
          <p:cNvPr id="55299" name="Text Box 37"/>
          <p:cNvSpPr txBox="1">
            <a:spLocks noChangeArrowheads="1"/>
          </p:cNvSpPr>
          <p:nvPr/>
        </p:nvSpPr>
        <p:spPr bwMode="auto">
          <a:xfrm>
            <a:off x="3128963" y="1000125"/>
            <a:ext cx="29690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计数器定时查询方式</a:t>
            </a:r>
          </a:p>
        </p:txBody>
      </p:sp>
      <p:sp>
        <p:nvSpPr>
          <p:cNvPr id="235582" name="Rectangle 62"/>
          <p:cNvSpPr>
            <a:spLocks noChangeArrowheads="1"/>
          </p:cNvSpPr>
          <p:nvPr/>
        </p:nvSpPr>
        <p:spPr bwMode="auto">
          <a:xfrm>
            <a:off x="4614863" y="4316015"/>
            <a:ext cx="1257300" cy="596504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1350" b="1">
                <a:latin typeface="Times New Roman" panose="02020603050405020304" pitchFamily="18" charset="0"/>
              </a:rPr>
              <a:t>I/O</a:t>
            </a:r>
            <a:r>
              <a:rPr kumimoji="1" lang="zh-CN" altLang="en-US" sz="1350" b="1" dirty="0">
                <a:latin typeface="Times New Roman" panose="02020603050405020304" pitchFamily="18" charset="0"/>
              </a:rPr>
              <a:t>接口</a:t>
            </a:r>
            <a:r>
              <a:rPr kumimoji="1" lang="en-US" altLang="zh-CN" sz="1350" b="1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2" name="Line 50"/>
          <p:cNvSpPr>
            <a:spLocks noChangeShapeType="1"/>
          </p:cNvSpPr>
          <p:nvPr/>
        </p:nvSpPr>
        <p:spPr bwMode="auto">
          <a:xfrm flipV="1">
            <a:off x="5014913" y="3140869"/>
            <a:ext cx="0" cy="114300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53" name="Line 61"/>
          <p:cNvSpPr>
            <a:spLocks noChangeShapeType="1"/>
          </p:cNvSpPr>
          <p:nvPr/>
        </p:nvSpPr>
        <p:spPr bwMode="auto">
          <a:xfrm>
            <a:off x="2557463" y="3152775"/>
            <a:ext cx="2457450" cy="0"/>
          </a:xfrm>
          <a:prstGeom prst="line">
            <a:avLst/>
          </a:prstGeom>
          <a:noFill/>
          <a:ln w="76200">
            <a:solidFill>
              <a:srgbClr val="FF9900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cxnSp>
        <p:nvCxnSpPr>
          <p:cNvPr id="55305" name="直接箭头连接符 47"/>
          <p:cNvCxnSpPr>
            <a:cxnSpLocks noChangeShapeType="1"/>
          </p:cNvCxnSpPr>
          <p:nvPr/>
        </p:nvCxnSpPr>
        <p:spPr bwMode="auto">
          <a:xfrm flipH="1">
            <a:off x="4289824" y="1804987"/>
            <a:ext cx="11906" cy="2490788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06" name="直接箭头连接符 48"/>
          <p:cNvCxnSpPr>
            <a:cxnSpLocks noChangeShapeType="1"/>
          </p:cNvCxnSpPr>
          <p:nvPr/>
        </p:nvCxnSpPr>
        <p:spPr bwMode="auto">
          <a:xfrm flipH="1">
            <a:off x="5705476" y="1784747"/>
            <a:ext cx="11906" cy="2490788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5307" name="直接箭头连接符 49"/>
          <p:cNvCxnSpPr>
            <a:cxnSpLocks noChangeShapeType="1"/>
          </p:cNvCxnSpPr>
          <p:nvPr/>
        </p:nvCxnSpPr>
        <p:spPr bwMode="auto">
          <a:xfrm flipH="1">
            <a:off x="7318774" y="1804987"/>
            <a:ext cx="11906" cy="2490788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308" name="矩形 50"/>
          <p:cNvSpPr>
            <a:spLocks noChangeArrowheads="1"/>
          </p:cNvSpPr>
          <p:nvPr/>
        </p:nvSpPr>
        <p:spPr bwMode="auto">
          <a:xfrm>
            <a:off x="1395186" y="5436789"/>
            <a:ext cx="6950869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Wingdings 2" panose="05020102010507070707" pitchFamily="18" charset="2"/>
              </a:rPr>
              <a:t></a:t>
            </a:r>
            <a:r>
              <a:rPr kumimoji="0" lang="zh-CN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当地址线上的计数值与请求总线的设备地址相一致时</a:t>
            </a:r>
            <a:r>
              <a:rPr kumimoji="0"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（图中为</a:t>
            </a:r>
            <a:r>
              <a:rPr kumimoji="0"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号设备）</a:t>
            </a:r>
            <a:r>
              <a:rPr kumimoji="0" lang="zh-CN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，该设备置“</a:t>
            </a:r>
            <a:r>
              <a:rPr kumimoji="0"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1”BS</a:t>
            </a:r>
            <a:r>
              <a:rPr kumimoji="0" lang="zh-CN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线，获得了总线使用权，此时中止计数查询。</a:t>
            </a:r>
            <a:endParaRPr kumimoji="0"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55309" name="Group 66"/>
          <p:cNvGrpSpPr>
            <a:grpSpLocks/>
          </p:cNvGrpSpPr>
          <p:nvPr/>
        </p:nvGrpSpPr>
        <p:grpSpPr bwMode="auto">
          <a:xfrm>
            <a:off x="1218010" y="2971880"/>
            <a:ext cx="365522" cy="1171575"/>
            <a:chOff x="69" y="2963"/>
            <a:chExt cx="720" cy="384"/>
          </a:xfrm>
          <a:solidFill>
            <a:srgbClr val="CCCCFF"/>
          </a:solidFill>
        </p:grpSpPr>
        <p:sp>
          <p:nvSpPr>
            <p:cNvPr id="55310" name="AutoShape 68"/>
            <p:cNvSpPr>
              <a:spLocks noChangeArrowheads="1"/>
            </p:cNvSpPr>
            <p:nvPr/>
          </p:nvSpPr>
          <p:spPr bwMode="auto">
            <a:xfrm>
              <a:off x="69" y="2963"/>
              <a:ext cx="720" cy="384"/>
            </a:xfrm>
            <a:prstGeom prst="wedgeRoundRectCallout">
              <a:avLst>
                <a:gd name="adj1" fmla="val 126398"/>
                <a:gd name="adj2" fmla="val -2213"/>
                <a:gd name="adj3" fmla="val 16667"/>
              </a:avLst>
            </a:prstGeom>
            <a:grp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311" name="Text Box 67"/>
            <p:cNvSpPr txBox="1">
              <a:spLocks noChangeArrowheads="1"/>
            </p:cNvSpPr>
            <p:nvPr/>
          </p:nvSpPr>
          <p:spPr bwMode="auto">
            <a:xfrm>
              <a:off x="189" y="3023"/>
              <a:ext cx="458" cy="284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3510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计</a:t>
              </a:r>
              <a:endPara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数</a:t>
              </a:r>
              <a:endPara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器</a:t>
              </a: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墨迹 1">
                <a:extLst>
                  <a:ext uri="{FF2B5EF4-FFF2-40B4-BE49-F238E27FC236}">
                    <a16:creationId xmlns:a16="http://schemas.microsoft.com/office/drawing/2014/main" id="{3750CD6D-E3B4-16F6-5A82-167E8B32A89B}"/>
                  </a:ext>
                </a:extLst>
              </p14:cNvPr>
              <p14:cNvContentPartPr/>
              <p14:nvPr/>
            </p14:nvContentPartPr>
            <p14:xfrm>
              <a:off x="1408680" y="2963160"/>
              <a:ext cx="5094000" cy="3211560"/>
            </p14:xfrm>
          </p:contentPart>
        </mc:Choice>
        <mc:Fallback xmlns="">
          <p:pic>
            <p:nvPicPr>
              <p:cNvPr id="2" name="墨迹 1">
                <a:extLst>
                  <a:ext uri="{FF2B5EF4-FFF2-40B4-BE49-F238E27FC236}">
                    <a16:creationId xmlns:a16="http://schemas.microsoft.com/office/drawing/2014/main" id="{3750CD6D-E3B4-16F6-5A82-167E8B32A89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9320" y="2953800"/>
                <a:ext cx="5112720" cy="323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0589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3316" y="1433513"/>
            <a:ext cx="5829300" cy="628650"/>
          </a:xfrm>
        </p:spPr>
        <p:txBody>
          <a:bodyPr/>
          <a:lstStyle/>
          <a:p>
            <a:pPr eaLnBrk="1" hangingPunct="1"/>
            <a:r>
              <a:rPr lang="zh-CN" altLang="en-US" sz="2700" b="1">
                <a:ea typeface="楷体_GB2312" pitchFamily="49" charset="-122"/>
              </a:rPr>
              <a:t>计数器定时查询方式的特点：</a:t>
            </a:r>
            <a:endParaRPr lang="zh-CN" altLang="en-US" sz="2700">
              <a:ea typeface="宋体" panose="02010600030101010101" pitchFamily="2" charset="-122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1763316" y="2187179"/>
            <a:ext cx="5829300" cy="3086100"/>
          </a:xfrm>
        </p:spPr>
        <p:txBody>
          <a:bodyPr/>
          <a:lstStyle/>
          <a:p>
            <a:pPr eaLnBrk="1" hangingPunct="1">
              <a:buClr>
                <a:srgbClr val="0000CC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楷体_GB2312" pitchFamily="49" charset="-122"/>
              </a:rPr>
              <a:t>优点：优先级的设置比较灵活。当计数从</a:t>
            </a:r>
            <a:r>
              <a:rPr lang="en-US" altLang="zh-CN" sz="2400" b="1" dirty="0">
                <a:ea typeface="楷体_GB2312" pitchFamily="49" charset="-122"/>
              </a:rPr>
              <a:t>0</a:t>
            </a:r>
            <a:r>
              <a:rPr lang="zh-CN" altLang="en-US" sz="2400" b="1" dirty="0">
                <a:ea typeface="楷体_GB2312" pitchFamily="49" charset="-122"/>
              </a:rPr>
              <a:t>开始时，设备的地址号越小优先级别越高</a:t>
            </a:r>
            <a:r>
              <a:rPr lang="en-US" altLang="zh-CN" sz="2400" b="1" dirty="0">
                <a:ea typeface="楷体_GB2312" pitchFamily="49" charset="-122"/>
              </a:rPr>
              <a:t>;</a:t>
            </a:r>
            <a:r>
              <a:rPr lang="zh-CN" altLang="en-US" sz="2400" b="1" dirty="0">
                <a:ea typeface="楷体_GB2312" pitchFamily="49" charset="-122"/>
              </a:rPr>
              <a:t>当计数值从中止点开始，所有设备优先级相同。</a:t>
            </a:r>
            <a:endParaRPr lang="en-US" altLang="zh-CN" sz="2400" b="1" dirty="0">
              <a:ea typeface="楷体_GB2312" pitchFamily="49" charset="-122"/>
            </a:endParaRPr>
          </a:p>
          <a:p>
            <a:pPr eaLnBrk="1" hangingPunct="1">
              <a:buClr>
                <a:srgbClr val="0000CC"/>
              </a:buClr>
              <a:buFont typeface="Wingdings" panose="05000000000000000000" pitchFamily="2" charset="2"/>
              <a:buChar char="l"/>
            </a:pPr>
            <a:endParaRPr lang="zh-CN" altLang="en-US" sz="2400" b="1" dirty="0">
              <a:ea typeface="楷体_GB2312" pitchFamily="49" charset="-122"/>
            </a:endParaRPr>
          </a:p>
          <a:p>
            <a:pPr eaLnBrk="1" hangingPunct="1">
              <a:buClr>
                <a:srgbClr val="0000CC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ea typeface="楷体_GB2312" pitchFamily="49" charset="-122"/>
              </a:rPr>
              <a:t>缺点：线数比较多。</a:t>
            </a:r>
          </a:p>
        </p:txBody>
      </p:sp>
    </p:spTree>
    <p:extLst>
      <p:ext uri="{BB962C8B-B14F-4D97-AF65-F5344CB8AC3E}">
        <p14:creationId xmlns:p14="http://schemas.microsoft.com/office/powerpoint/2010/main" val="25902873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8"/>
          <p:cNvSpPr txBox="1">
            <a:spLocks noChangeArrowheads="1"/>
          </p:cNvSpPr>
          <p:nvPr/>
        </p:nvSpPr>
        <p:spPr bwMode="auto">
          <a:xfrm>
            <a:off x="2451498" y="1394223"/>
            <a:ext cx="25042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）独立请求方式</a:t>
            </a:r>
          </a:p>
        </p:txBody>
      </p:sp>
      <p:grpSp>
        <p:nvGrpSpPr>
          <p:cNvPr id="57347" name="Group 9"/>
          <p:cNvGrpSpPr>
            <a:grpSpLocks/>
          </p:cNvGrpSpPr>
          <p:nvPr/>
        </p:nvGrpSpPr>
        <p:grpSpPr bwMode="auto">
          <a:xfrm>
            <a:off x="1385887" y="1067991"/>
            <a:ext cx="6919913" cy="4010025"/>
            <a:chOff x="177" y="280"/>
            <a:chExt cx="5812" cy="3368"/>
          </a:xfrm>
        </p:grpSpPr>
        <p:sp>
          <p:nvSpPr>
            <p:cNvPr id="57352" name="Rectangle 10"/>
            <p:cNvSpPr>
              <a:spLocks noChangeArrowheads="1"/>
            </p:cNvSpPr>
            <p:nvPr/>
          </p:nvSpPr>
          <p:spPr bwMode="auto">
            <a:xfrm>
              <a:off x="177" y="811"/>
              <a:ext cx="528" cy="2640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总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线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控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制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部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件</a:t>
              </a:r>
            </a:p>
          </p:txBody>
        </p:sp>
        <p:sp>
          <p:nvSpPr>
            <p:cNvPr id="57353" name="Line 11"/>
            <p:cNvSpPr>
              <a:spLocks noChangeShapeType="1"/>
            </p:cNvSpPr>
            <p:nvPr/>
          </p:nvSpPr>
          <p:spPr bwMode="auto">
            <a:xfrm>
              <a:off x="712" y="1296"/>
              <a:ext cx="428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7354" name="Text Box 12"/>
            <p:cNvSpPr txBox="1">
              <a:spLocks noChangeArrowheads="1"/>
            </p:cNvSpPr>
            <p:nvPr/>
          </p:nvSpPr>
          <p:spPr bwMode="auto">
            <a:xfrm>
              <a:off x="4969" y="885"/>
              <a:ext cx="74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数据线</a:t>
              </a:r>
            </a:p>
          </p:txBody>
        </p:sp>
        <p:sp>
          <p:nvSpPr>
            <p:cNvPr id="57355" name="Text Box 13"/>
            <p:cNvSpPr txBox="1">
              <a:spLocks noChangeArrowheads="1"/>
            </p:cNvSpPr>
            <p:nvPr/>
          </p:nvSpPr>
          <p:spPr bwMode="auto">
            <a:xfrm>
              <a:off x="4969" y="1151"/>
              <a:ext cx="74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地址线</a:t>
              </a:r>
            </a:p>
          </p:txBody>
        </p:sp>
        <p:sp>
          <p:nvSpPr>
            <p:cNvPr id="57356" name="Rectangle 14"/>
            <p:cNvSpPr>
              <a:spLocks noChangeArrowheads="1"/>
            </p:cNvSpPr>
            <p:nvPr/>
          </p:nvSpPr>
          <p:spPr bwMode="auto">
            <a:xfrm>
              <a:off x="1240" y="3120"/>
              <a:ext cx="1056" cy="52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  <a:r>
                <a:rPr lang="en-US" altLang="zh-CN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7357" name="Rectangle 15"/>
            <p:cNvSpPr>
              <a:spLocks noChangeArrowheads="1"/>
            </p:cNvSpPr>
            <p:nvPr/>
          </p:nvSpPr>
          <p:spPr bwMode="auto">
            <a:xfrm>
              <a:off x="2440" y="3120"/>
              <a:ext cx="1056" cy="52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  <a:r>
                <a:rPr lang="en-US" altLang="zh-CN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7358" name="Rectangle 16"/>
            <p:cNvSpPr>
              <a:spLocks noChangeArrowheads="1"/>
            </p:cNvSpPr>
            <p:nvPr/>
          </p:nvSpPr>
          <p:spPr bwMode="auto">
            <a:xfrm>
              <a:off x="3888" y="3120"/>
              <a:ext cx="1056" cy="52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  <a:r>
                <a:rPr lang="en-US" altLang="zh-CN" sz="21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57359" name="Line 17"/>
            <p:cNvSpPr>
              <a:spLocks noChangeShapeType="1"/>
            </p:cNvSpPr>
            <p:nvPr/>
          </p:nvSpPr>
          <p:spPr bwMode="auto">
            <a:xfrm>
              <a:off x="712" y="1056"/>
              <a:ext cx="428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7360" name="Freeform 18"/>
            <p:cNvSpPr>
              <a:spLocks/>
            </p:cNvSpPr>
            <p:nvPr/>
          </p:nvSpPr>
          <p:spPr bwMode="auto">
            <a:xfrm>
              <a:off x="720" y="1536"/>
              <a:ext cx="3552" cy="1584"/>
            </a:xfrm>
            <a:custGeom>
              <a:avLst/>
              <a:gdLst>
                <a:gd name="T0" fmla="*/ 0 w 3552"/>
                <a:gd name="T1" fmla="*/ 0 h 1152"/>
                <a:gd name="T2" fmla="*/ 3552 w 3552"/>
                <a:gd name="T3" fmla="*/ 0 h 1152"/>
                <a:gd name="T4" fmla="*/ 3552 w 3552"/>
                <a:gd name="T5" fmla="*/ 2402648 h 1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7361" name="Freeform 19"/>
            <p:cNvSpPr>
              <a:spLocks/>
            </p:cNvSpPr>
            <p:nvPr/>
          </p:nvSpPr>
          <p:spPr bwMode="auto">
            <a:xfrm>
              <a:off x="720" y="1776"/>
              <a:ext cx="3312" cy="1344"/>
            </a:xfrm>
            <a:custGeom>
              <a:avLst/>
              <a:gdLst>
                <a:gd name="T0" fmla="*/ 0 w 3552"/>
                <a:gd name="T1" fmla="*/ 0 h 1152"/>
                <a:gd name="T2" fmla="*/ 663 w 3552"/>
                <a:gd name="T3" fmla="*/ 0 h 1152"/>
                <a:gd name="T4" fmla="*/ 663 w 3552"/>
                <a:gd name="T5" fmla="*/ 46584 h 1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7362" name="Freeform 20"/>
            <p:cNvSpPr>
              <a:spLocks/>
            </p:cNvSpPr>
            <p:nvPr/>
          </p:nvSpPr>
          <p:spPr bwMode="auto">
            <a:xfrm>
              <a:off x="720" y="2736"/>
              <a:ext cx="672" cy="384"/>
            </a:xfrm>
            <a:custGeom>
              <a:avLst/>
              <a:gdLst>
                <a:gd name="T0" fmla="*/ 0 w 3552"/>
                <a:gd name="T1" fmla="*/ 0 h 1152"/>
                <a:gd name="T2" fmla="*/ 0 w 3552"/>
                <a:gd name="T3" fmla="*/ 0 h 1152"/>
                <a:gd name="T4" fmla="*/ 0 w 3552"/>
                <a:gd name="T5" fmla="*/ 0 h 1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mpd="sng">
              <a:solidFill>
                <a:srgbClr val="0000CC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7363" name="Freeform 21"/>
            <p:cNvSpPr>
              <a:spLocks/>
            </p:cNvSpPr>
            <p:nvPr/>
          </p:nvSpPr>
          <p:spPr bwMode="auto">
            <a:xfrm>
              <a:off x="720" y="2256"/>
              <a:ext cx="1968" cy="864"/>
            </a:xfrm>
            <a:custGeom>
              <a:avLst/>
              <a:gdLst>
                <a:gd name="T0" fmla="*/ 0 w 3552"/>
                <a:gd name="T1" fmla="*/ 0 h 1152"/>
                <a:gd name="T2" fmla="*/ 1 w 3552"/>
                <a:gd name="T3" fmla="*/ 0 h 1152"/>
                <a:gd name="T4" fmla="*/ 1 w 3552"/>
                <a:gd name="T5" fmla="*/ 2 h 1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7364" name="Freeform 22"/>
            <p:cNvSpPr>
              <a:spLocks/>
            </p:cNvSpPr>
            <p:nvPr/>
          </p:nvSpPr>
          <p:spPr bwMode="auto">
            <a:xfrm>
              <a:off x="720" y="2016"/>
              <a:ext cx="2160" cy="1104"/>
            </a:xfrm>
            <a:custGeom>
              <a:avLst/>
              <a:gdLst>
                <a:gd name="T0" fmla="*/ 0 w 3552"/>
                <a:gd name="T1" fmla="*/ 0 h 1152"/>
                <a:gd name="T2" fmla="*/ 1 w 3552"/>
                <a:gd name="T3" fmla="*/ 0 h 1152"/>
                <a:gd name="T4" fmla="*/ 1 w 3552"/>
                <a:gd name="T5" fmla="*/ 416 h 1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7365" name="Freeform 23"/>
            <p:cNvSpPr>
              <a:spLocks/>
            </p:cNvSpPr>
            <p:nvPr/>
          </p:nvSpPr>
          <p:spPr bwMode="auto">
            <a:xfrm>
              <a:off x="720" y="2496"/>
              <a:ext cx="864" cy="624"/>
            </a:xfrm>
            <a:custGeom>
              <a:avLst/>
              <a:gdLst>
                <a:gd name="T0" fmla="*/ 0 w 3552"/>
                <a:gd name="T1" fmla="*/ 0 h 1152"/>
                <a:gd name="T2" fmla="*/ 0 w 3552"/>
                <a:gd name="T3" fmla="*/ 0 h 1152"/>
                <a:gd name="T4" fmla="*/ 0 w 3552"/>
                <a:gd name="T5" fmla="*/ 1 h 1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mpd="sng">
              <a:solidFill>
                <a:srgbClr val="0000CC"/>
              </a:solidFill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7366" name="Text Box 24"/>
            <p:cNvSpPr txBox="1">
              <a:spLocks noChangeArrowheads="1"/>
            </p:cNvSpPr>
            <p:nvPr/>
          </p:nvSpPr>
          <p:spPr bwMode="auto">
            <a:xfrm>
              <a:off x="3504" y="3120"/>
              <a:ext cx="41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57367" name="Text Box 25"/>
            <p:cNvSpPr txBox="1">
              <a:spLocks noChangeArrowheads="1"/>
            </p:cNvSpPr>
            <p:nvPr/>
          </p:nvSpPr>
          <p:spPr bwMode="auto">
            <a:xfrm>
              <a:off x="1020" y="2527"/>
              <a:ext cx="52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500" b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BR</a:t>
              </a:r>
              <a:r>
                <a:rPr lang="en-US" altLang="zh-CN" sz="1500" b="1" baseline="-20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7368" name="Text Box 26"/>
            <p:cNvSpPr txBox="1">
              <a:spLocks noChangeArrowheads="1"/>
            </p:cNvSpPr>
            <p:nvPr/>
          </p:nvSpPr>
          <p:spPr bwMode="auto">
            <a:xfrm>
              <a:off x="1152" y="2292"/>
              <a:ext cx="52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500" b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BG</a:t>
              </a:r>
              <a:r>
                <a:rPr lang="en-US" altLang="zh-CN" sz="1500" b="1" baseline="-20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7369" name="Text Box 27"/>
            <p:cNvSpPr txBox="1">
              <a:spLocks noChangeArrowheads="1"/>
            </p:cNvSpPr>
            <p:nvPr/>
          </p:nvSpPr>
          <p:spPr bwMode="auto">
            <a:xfrm>
              <a:off x="2208" y="2035"/>
              <a:ext cx="52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BR</a:t>
              </a:r>
              <a:r>
                <a:rPr lang="en-US" altLang="zh-CN" sz="1500" b="1" baseline="-20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7370" name="Text Box 28"/>
            <p:cNvSpPr txBox="1">
              <a:spLocks noChangeArrowheads="1"/>
            </p:cNvSpPr>
            <p:nvPr/>
          </p:nvSpPr>
          <p:spPr bwMode="auto">
            <a:xfrm>
              <a:off x="2448" y="1795"/>
              <a:ext cx="52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BG</a:t>
              </a:r>
              <a:r>
                <a:rPr lang="en-US" altLang="zh-CN" sz="1500" b="1" baseline="-20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7371" name="Text Box 29"/>
            <p:cNvSpPr txBox="1">
              <a:spLocks noChangeArrowheads="1"/>
            </p:cNvSpPr>
            <p:nvPr/>
          </p:nvSpPr>
          <p:spPr bwMode="auto">
            <a:xfrm>
              <a:off x="3600" y="1568"/>
              <a:ext cx="52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BR</a:t>
              </a:r>
              <a:r>
                <a:rPr lang="en-US" altLang="zh-CN" sz="1500" b="1" i="1" baseline="-2000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57372" name="Text Box 30"/>
            <p:cNvSpPr txBox="1">
              <a:spLocks noChangeArrowheads="1"/>
            </p:cNvSpPr>
            <p:nvPr/>
          </p:nvSpPr>
          <p:spPr bwMode="auto">
            <a:xfrm>
              <a:off x="3840" y="1321"/>
              <a:ext cx="52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BG</a:t>
              </a:r>
              <a:r>
                <a:rPr lang="en-US" altLang="zh-CN" sz="1500" b="1" i="1" baseline="-2000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57373" name="Line 31"/>
            <p:cNvSpPr>
              <a:spLocks noChangeShapeType="1"/>
            </p:cNvSpPr>
            <p:nvPr/>
          </p:nvSpPr>
          <p:spPr bwMode="auto">
            <a:xfrm>
              <a:off x="1824" y="1296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7374" name="Line 33"/>
            <p:cNvSpPr>
              <a:spLocks noChangeShapeType="1"/>
            </p:cNvSpPr>
            <p:nvPr/>
          </p:nvSpPr>
          <p:spPr bwMode="auto">
            <a:xfrm>
              <a:off x="3120" y="1296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7375" name="Line 34"/>
            <p:cNvSpPr>
              <a:spLocks noChangeShapeType="1"/>
            </p:cNvSpPr>
            <p:nvPr/>
          </p:nvSpPr>
          <p:spPr bwMode="auto">
            <a:xfrm>
              <a:off x="4512" y="1296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7376" name="Text Box 37"/>
            <p:cNvSpPr txBox="1">
              <a:spLocks noChangeArrowheads="1"/>
            </p:cNvSpPr>
            <p:nvPr/>
          </p:nvSpPr>
          <p:spPr bwMode="auto">
            <a:xfrm>
              <a:off x="3226" y="280"/>
              <a:ext cx="2763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BR</a:t>
              </a:r>
              <a:r>
                <a:rPr lang="en-US" altLang="zh-CN" sz="1800" b="1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总线请求 </a:t>
              </a:r>
              <a:r>
                <a:rPr lang="en-US" altLang="zh-CN" sz="1800" b="1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BG</a:t>
              </a:r>
              <a:r>
                <a:rPr lang="en-US" altLang="zh-CN" sz="1800" b="1" baseline="-25000" dirty="0" err="1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总线同意</a:t>
              </a:r>
            </a:p>
          </p:txBody>
        </p:sp>
      </p:grpSp>
      <p:cxnSp>
        <p:nvCxnSpPr>
          <p:cNvPr id="57348" name="直接箭头连接符 2"/>
          <p:cNvCxnSpPr>
            <a:cxnSpLocks noChangeShapeType="1"/>
          </p:cNvCxnSpPr>
          <p:nvPr/>
        </p:nvCxnSpPr>
        <p:spPr bwMode="auto">
          <a:xfrm>
            <a:off x="3679031" y="1993106"/>
            <a:ext cx="0" cy="245745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49" name="直接箭头连接符 41"/>
          <p:cNvCxnSpPr>
            <a:cxnSpLocks noChangeShapeType="1"/>
          </p:cNvCxnSpPr>
          <p:nvPr/>
        </p:nvCxnSpPr>
        <p:spPr bwMode="auto">
          <a:xfrm>
            <a:off x="5191125" y="2001441"/>
            <a:ext cx="0" cy="245745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350" name="直接箭头连接符 42"/>
          <p:cNvCxnSpPr>
            <a:cxnSpLocks noChangeShapeType="1"/>
          </p:cNvCxnSpPr>
          <p:nvPr/>
        </p:nvCxnSpPr>
        <p:spPr bwMode="auto">
          <a:xfrm>
            <a:off x="6811566" y="2001441"/>
            <a:ext cx="0" cy="245745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351" name="矩形 3"/>
          <p:cNvSpPr>
            <a:spLocks noChangeArrowheads="1"/>
          </p:cNvSpPr>
          <p:nvPr/>
        </p:nvSpPr>
        <p:spPr bwMode="auto">
          <a:xfrm>
            <a:off x="2255044" y="5195889"/>
            <a:ext cx="492561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在独立请求方式中，每一个共享总线的设备均有一对总线请求线</a:t>
            </a:r>
            <a:r>
              <a:rPr kumimoji="0"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BRi</a:t>
            </a:r>
            <a:r>
              <a:rPr kumimoji="0" lang="zh-CN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和总线授权线</a:t>
            </a:r>
            <a:r>
              <a:rPr kumimoji="0"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BGi</a:t>
            </a:r>
            <a:r>
              <a:rPr kumimoji="0" lang="zh-CN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en-US" sz="18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110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8"/>
          <p:cNvSpPr txBox="1">
            <a:spLocks noChangeArrowheads="1"/>
          </p:cNvSpPr>
          <p:nvPr/>
        </p:nvSpPr>
        <p:spPr bwMode="auto">
          <a:xfrm>
            <a:off x="2832499" y="1434704"/>
            <a:ext cx="20409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独立请求方式</a:t>
            </a:r>
          </a:p>
        </p:txBody>
      </p:sp>
      <p:grpSp>
        <p:nvGrpSpPr>
          <p:cNvPr id="58371" name="Group 9"/>
          <p:cNvGrpSpPr>
            <a:grpSpLocks/>
          </p:cNvGrpSpPr>
          <p:nvPr/>
        </p:nvGrpSpPr>
        <p:grpSpPr bwMode="auto">
          <a:xfrm>
            <a:off x="1385887" y="1067991"/>
            <a:ext cx="6919913" cy="4010025"/>
            <a:chOff x="177" y="280"/>
            <a:chExt cx="5812" cy="3368"/>
          </a:xfrm>
        </p:grpSpPr>
        <p:sp>
          <p:nvSpPr>
            <p:cNvPr id="58380" name="Rectangle 10"/>
            <p:cNvSpPr>
              <a:spLocks noChangeArrowheads="1"/>
            </p:cNvSpPr>
            <p:nvPr/>
          </p:nvSpPr>
          <p:spPr bwMode="auto">
            <a:xfrm>
              <a:off x="177" y="811"/>
              <a:ext cx="528" cy="2472"/>
            </a:xfrm>
            <a:prstGeom prst="rect">
              <a:avLst/>
            </a:prstGeom>
            <a:noFill/>
            <a:ln w="571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总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线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控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制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部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件</a:t>
              </a:r>
            </a:p>
          </p:txBody>
        </p:sp>
        <p:sp>
          <p:nvSpPr>
            <p:cNvPr id="58381" name="Line 11"/>
            <p:cNvSpPr>
              <a:spLocks noChangeShapeType="1"/>
            </p:cNvSpPr>
            <p:nvPr/>
          </p:nvSpPr>
          <p:spPr bwMode="auto">
            <a:xfrm>
              <a:off x="712" y="1296"/>
              <a:ext cx="428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8382" name="Text Box 12"/>
            <p:cNvSpPr txBox="1">
              <a:spLocks noChangeArrowheads="1"/>
            </p:cNvSpPr>
            <p:nvPr/>
          </p:nvSpPr>
          <p:spPr bwMode="auto">
            <a:xfrm>
              <a:off x="4969" y="885"/>
              <a:ext cx="74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数据线</a:t>
              </a:r>
            </a:p>
          </p:txBody>
        </p:sp>
        <p:sp>
          <p:nvSpPr>
            <p:cNvPr id="58383" name="Text Box 13"/>
            <p:cNvSpPr txBox="1">
              <a:spLocks noChangeArrowheads="1"/>
            </p:cNvSpPr>
            <p:nvPr/>
          </p:nvSpPr>
          <p:spPr bwMode="auto">
            <a:xfrm>
              <a:off x="4969" y="1151"/>
              <a:ext cx="74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地址线</a:t>
              </a:r>
            </a:p>
          </p:txBody>
        </p:sp>
        <p:sp>
          <p:nvSpPr>
            <p:cNvPr id="58384" name="Rectangle 14"/>
            <p:cNvSpPr>
              <a:spLocks noChangeArrowheads="1"/>
            </p:cNvSpPr>
            <p:nvPr/>
          </p:nvSpPr>
          <p:spPr bwMode="auto">
            <a:xfrm>
              <a:off x="1240" y="3120"/>
              <a:ext cx="1056" cy="5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  <a:r>
                <a:rPr lang="en-US" altLang="zh-CN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8385" name="Rectangle 15"/>
            <p:cNvSpPr>
              <a:spLocks noChangeArrowheads="1"/>
            </p:cNvSpPr>
            <p:nvPr/>
          </p:nvSpPr>
          <p:spPr bwMode="auto">
            <a:xfrm>
              <a:off x="2440" y="3120"/>
              <a:ext cx="1056" cy="5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  <a:r>
                <a:rPr lang="en-US" altLang="zh-CN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8386" name="Rectangle 16"/>
            <p:cNvSpPr>
              <a:spLocks noChangeArrowheads="1"/>
            </p:cNvSpPr>
            <p:nvPr/>
          </p:nvSpPr>
          <p:spPr bwMode="auto">
            <a:xfrm>
              <a:off x="3888" y="3120"/>
              <a:ext cx="1056" cy="5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  <a:r>
                <a:rPr lang="en-US" altLang="zh-CN" sz="21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58387" name="Line 17"/>
            <p:cNvSpPr>
              <a:spLocks noChangeShapeType="1"/>
            </p:cNvSpPr>
            <p:nvPr/>
          </p:nvSpPr>
          <p:spPr bwMode="auto">
            <a:xfrm>
              <a:off x="712" y="1056"/>
              <a:ext cx="428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8388" name="Freeform 18"/>
            <p:cNvSpPr>
              <a:spLocks/>
            </p:cNvSpPr>
            <p:nvPr/>
          </p:nvSpPr>
          <p:spPr bwMode="auto">
            <a:xfrm>
              <a:off x="720" y="1536"/>
              <a:ext cx="3552" cy="1584"/>
            </a:xfrm>
            <a:custGeom>
              <a:avLst/>
              <a:gdLst>
                <a:gd name="T0" fmla="*/ 0 w 3552"/>
                <a:gd name="T1" fmla="*/ 0 h 1152"/>
                <a:gd name="T2" fmla="*/ 3552 w 3552"/>
                <a:gd name="T3" fmla="*/ 0 h 1152"/>
                <a:gd name="T4" fmla="*/ 3552 w 3552"/>
                <a:gd name="T5" fmla="*/ 2402648 h 1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8389" name="Freeform 19"/>
            <p:cNvSpPr>
              <a:spLocks/>
            </p:cNvSpPr>
            <p:nvPr/>
          </p:nvSpPr>
          <p:spPr bwMode="auto">
            <a:xfrm>
              <a:off x="720" y="1776"/>
              <a:ext cx="3312" cy="1344"/>
            </a:xfrm>
            <a:custGeom>
              <a:avLst/>
              <a:gdLst>
                <a:gd name="T0" fmla="*/ 0 w 3552"/>
                <a:gd name="T1" fmla="*/ 0 h 1152"/>
                <a:gd name="T2" fmla="*/ 663 w 3552"/>
                <a:gd name="T3" fmla="*/ 0 h 1152"/>
                <a:gd name="T4" fmla="*/ 663 w 3552"/>
                <a:gd name="T5" fmla="*/ 46584 h 1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8390" name="Freeform 20"/>
            <p:cNvSpPr>
              <a:spLocks/>
            </p:cNvSpPr>
            <p:nvPr/>
          </p:nvSpPr>
          <p:spPr bwMode="auto">
            <a:xfrm>
              <a:off x="720" y="2736"/>
              <a:ext cx="672" cy="384"/>
            </a:xfrm>
            <a:custGeom>
              <a:avLst/>
              <a:gdLst>
                <a:gd name="T0" fmla="*/ 0 w 3552"/>
                <a:gd name="T1" fmla="*/ 0 h 1152"/>
                <a:gd name="T2" fmla="*/ 0 w 3552"/>
                <a:gd name="T3" fmla="*/ 0 h 1152"/>
                <a:gd name="T4" fmla="*/ 0 w 3552"/>
                <a:gd name="T5" fmla="*/ 0 h 1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8391" name="Freeform 21"/>
            <p:cNvSpPr>
              <a:spLocks/>
            </p:cNvSpPr>
            <p:nvPr/>
          </p:nvSpPr>
          <p:spPr bwMode="auto">
            <a:xfrm>
              <a:off x="720" y="2256"/>
              <a:ext cx="1968" cy="864"/>
            </a:xfrm>
            <a:custGeom>
              <a:avLst/>
              <a:gdLst>
                <a:gd name="T0" fmla="*/ 0 w 3552"/>
                <a:gd name="T1" fmla="*/ 0 h 1152"/>
                <a:gd name="T2" fmla="*/ 1 w 3552"/>
                <a:gd name="T3" fmla="*/ 0 h 1152"/>
                <a:gd name="T4" fmla="*/ 1 w 3552"/>
                <a:gd name="T5" fmla="*/ 2 h 1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8392" name="Freeform 22"/>
            <p:cNvSpPr>
              <a:spLocks/>
            </p:cNvSpPr>
            <p:nvPr/>
          </p:nvSpPr>
          <p:spPr bwMode="auto">
            <a:xfrm>
              <a:off x="720" y="2016"/>
              <a:ext cx="2160" cy="1104"/>
            </a:xfrm>
            <a:custGeom>
              <a:avLst/>
              <a:gdLst>
                <a:gd name="T0" fmla="*/ 0 w 3552"/>
                <a:gd name="T1" fmla="*/ 0 h 1152"/>
                <a:gd name="T2" fmla="*/ 1 w 3552"/>
                <a:gd name="T3" fmla="*/ 0 h 1152"/>
                <a:gd name="T4" fmla="*/ 1 w 3552"/>
                <a:gd name="T5" fmla="*/ 416 h 1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8393" name="Freeform 23"/>
            <p:cNvSpPr>
              <a:spLocks/>
            </p:cNvSpPr>
            <p:nvPr/>
          </p:nvSpPr>
          <p:spPr bwMode="auto">
            <a:xfrm>
              <a:off x="720" y="2496"/>
              <a:ext cx="864" cy="624"/>
            </a:xfrm>
            <a:custGeom>
              <a:avLst/>
              <a:gdLst>
                <a:gd name="T0" fmla="*/ 0 w 3552"/>
                <a:gd name="T1" fmla="*/ 0 h 1152"/>
                <a:gd name="T2" fmla="*/ 0 w 3552"/>
                <a:gd name="T3" fmla="*/ 0 h 1152"/>
                <a:gd name="T4" fmla="*/ 0 w 3552"/>
                <a:gd name="T5" fmla="*/ 1 h 1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8394" name="Text Box 24"/>
            <p:cNvSpPr txBox="1">
              <a:spLocks noChangeArrowheads="1"/>
            </p:cNvSpPr>
            <p:nvPr/>
          </p:nvSpPr>
          <p:spPr bwMode="auto">
            <a:xfrm>
              <a:off x="3504" y="3120"/>
              <a:ext cx="41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58395" name="Text Box 25"/>
            <p:cNvSpPr txBox="1">
              <a:spLocks noChangeArrowheads="1"/>
            </p:cNvSpPr>
            <p:nvPr/>
          </p:nvSpPr>
          <p:spPr bwMode="auto">
            <a:xfrm>
              <a:off x="1020" y="2527"/>
              <a:ext cx="52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500" b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BR</a:t>
              </a:r>
              <a:r>
                <a:rPr lang="en-US" altLang="zh-CN" sz="1500" b="1" baseline="-20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8396" name="Text Box 26"/>
            <p:cNvSpPr txBox="1">
              <a:spLocks noChangeArrowheads="1"/>
            </p:cNvSpPr>
            <p:nvPr/>
          </p:nvSpPr>
          <p:spPr bwMode="auto">
            <a:xfrm>
              <a:off x="1152" y="2292"/>
              <a:ext cx="52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BG</a:t>
              </a:r>
              <a:r>
                <a:rPr lang="en-US" altLang="zh-CN" sz="1500" b="1" baseline="-200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8397" name="Text Box 27"/>
            <p:cNvSpPr txBox="1">
              <a:spLocks noChangeArrowheads="1"/>
            </p:cNvSpPr>
            <p:nvPr/>
          </p:nvSpPr>
          <p:spPr bwMode="auto">
            <a:xfrm>
              <a:off x="2208" y="2035"/>
              <a:ext cx="52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500" b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BR</a:t>
              </a:r>
              <a:r>
                <a:rPr lang="en-US" altLang="zh-CN" sz="1500" b="1" baseline="-20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8398" name="Text Box 28"/>
            <p:cNvSpPr txBox="1">
              <a:spLocks noChangeArrowheads="1"/>
            </p:cNvSpPr>
            <p:nvPr/>
          </p:nvSpPr>
          <p:spPr bwMode="auto">
            <a:xfrm>
              <a:off x="2448" y="1795"/>
              <a:ext cx="52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BG</a:t>
              </a:r>
              <a:r>
                <a:rPr lang="en-US" altLang="zh-CN" sz="1500" b="1" baseline="-20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8399" name="Text Box 29"/>
            <p:cNvSpPr txBox="1">
              <a:spLocks noChangeArrowheads="1"/>
            </p:cNvSpPr>
            <p:nvPr/>
          </p:nvSpPr>
          <p:spPr bwMode="auto">
            <a:xfrm>
              <a:off x="3600" y="1568"/>
              <a:ext cx="52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500" b="1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BR</a:t>
              </a:r>
              <a:r>
                <a:rPr lang="en-US" altLang="zh-CN" sz="1500" b="1" i="1" baseline="-20000">
                  <a:solidFill>
                    <a:srgbClr val="0000CC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58400" name="Text Box 30"/>
            <p:cNvSpPr txBox="1">
              <a:spLocks noChangeArrowheads="1"/>
            </p:cNvSpPr>
            <p:nvPr/>
          </p:nvSpPr>
          <p:spPr bwMode="auto">
            <a:xfrm>
              <a:off x="3840" y="1321"/>
              <a:ext cx="52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BG</a:t>
              </a:r>
              <a:r>
                <a:rPr lang="en-US" altLang="zh-CN" sz="1500" b="1" i="1" baseline="-2000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58401" name="Line 31"/>
            <p:cNvSpPr>
              <a:spLocks noChangeShapeType="1"/>
            </p:cNvSpPr>
            <p:nvPr/>
          </p:nvSpPr>
          <p:spPr bwMode="auto">
            <a:xfrm>
              <a:off x="1824" y="1296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8402" name="Line 33"/>
            <p:cNvSpPr>
              <a:spLocks noChangeShapeType="1"/>
            </p:cNvSpPr>
            <p:nvPr/>
          </p:nvSpPr>
          <p:spPr bwMode="auto">
            <a:xfrm>
              <a:off x="3120" y="1296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8403" name="Line 34"/>
            <p:cNvSpPr>
              <a:spLocks noChangeShapeType="1"/>
            </p:cNvSpPr>
            <p:nvPr/>
          </p:nvSpPr>
          <p:spPr bwMode="auto">
            <a:xfrm>
              <a:off x="4512" y="1296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8404" name="Text Box 37"/>
            <p:cNvSpPr txBox="1">
              <a:spLocks noChangeArrowheads="1"/>
            </p:cNvSpPr>
            <p:nvPr/>
          </p:nvSpPr>
          <p:spPr bwMode="auto">
            <a:xfrm>
              <a:off x="3226" y="280"/>
              <a:ext cx="2763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BG</a:t>
              </a:r>
              <a:r>
                <a:rPr lang="en-US" altLang="zh-CN" sz="18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总线同意  </a:t>
              </a: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BR</a:t>
              </a:r>
              <a:r>
                <a:rPr lang="en-US" altLang="zh-CN" sz="18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总线请求</a:t>
              </a:r>
            </a:p>
          </p:txBody>
        </p:sp>
      </p:grpSp>
      <p:grpSp>
        <p:nvGrpSpPr>
          <p:cNvPr id="236582" name="Group 38"/>
          <p:cNvGrpSpPr>
            <a:grpSpLocks/>
          </p:cNvGrpSpPr>
          <p:nvPr/>
        </p:nvGrpSpPr>
        <p:grpSpPr bwMode="auto">
          <a:xfrm>
            <a:off x="2032397" y="2858691"/>
            <a:ext cx="3943350" cy="1600200"/>
            <a:chOff x="720" y="1776"/>
            <a:chExt cx="3312" cy="1344"/>
          </a:xfrm>
        </p:grpSpPr>
        <p:sp>
          <p:nvSpPr>
            <p:cNvPr id="58377" name="Freeform 39"/>
            <p:cNvSpPr>
              <a:spLocks/>
            </p:cNvSpPr>
            <p:nvPr/>
          </p:nvSpPr>
          <p:spPr bwMode="auto">
            <a:xfrm>
              <a:off x="720" y="1776"/>
              <a:ext cx="3312" cy="1344"/>
            </a:xfrm>
            <a:custGeom>
              <a:avLst/>
              <a:gdLst>
                <a:gd name="T0" fmla="*/ 0 w 3552"/>
                <a:gd name="T1" fmla="*/ 0 h 1152"/>
                <a:gd name="T2" fmla="*/ 663 w 3552"/>
                <a:gd name="T3" fmla="*/ 0 h 1152"/>
                <a:gd name="T4" fmla="*/ 663 w 3552"/>
                <a:gd name="T5" fmla="*/ 46584 h 1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76200" cmpd="sng">
              <a:solidFill>
                <a:srgbClr val="009900"/>
              </a:solidFill>
              <a:round/>
              <a:headEnd type="stealth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8378" name="Freeform 40"/>
            <p:cNvSpPr>
              <a:spLocks/>
            </p:cNvSpPr>
            <p:nvPr/>
          </p:nvSpPr>
          <p:spPr bwMode="auto">
            <a:xfrm>
              <a:off x="720" y="2256"/>
              <a:ext cx="1968" cy="864"/>
            </a:xfrm>
            <a:custGeom>
              <a:avLst/>
              <a:gdLst>
                <a:gd name="T0" fmla="*/ 0 w 3552"/>
                <a:gd name="T1" fmla="*/ 0 h 1152"/>
                <a:gd name="T2" fmla="*/ 1 w 3552"/>
                <a:gd name="T3" fmla="*/ 0 h 1152"/>
                <a:gd name="T4" fmla="*/ 1 w 3552"/>
                <a:gd name="T5" fmla="*/ 2 h 1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76200" cmpd="sng">
              <a:solidFill>
                <a:srgbClr val="009900"/>
              </a:solidFill>
              <a:round/>
              <a:headEnd type="stealth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8379" name="Freeform 41"/>
            <p:cNvSpPr>
              <a:spLocks/>
            </p:cNvSpPr>
            <p:nvPr/>
          </p:nvSpPr>
          <p:spPr bwMode="auto">
            <a:xfrm>
              <a:off x="720" y="2736"/>
              <a:ext cx="672" cy="384"/>
            </a:xfrm>
            <a:custGeom>
              <a:avLst/>
              <a:gdLst>
                <a:gd name="T0" fmla="*/ 0 w 3552"/>
                <a:gd name="T1" fmla="*/ 0 h 1152"/>
                <a:gd name="T2" fmla="*/ 0 w 3552"/>
                <a:gd name="T3" fmla="*/ 0 h 1152"/>
                <a:gd name="T4" fmla="*/ 0 w 3552"/>
                <a:gd name="T5" fmla="*/ 0 h 1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76200" cmpd="sng">
              <a:solidFill>
                <a:srgbClr val="009900"/>
              </a:solidFill>
              <a:round/>
              <a:headEnd type="stealth" w="med" len="med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</p:grpSp>
      <p:cxnSp>
        <p:nvCxnSpPr>
          <p:cNvPr id="58373" name="直接箭头连接符 2"/>
          <p:cNvCxnSpPr>
            <a:cxnSpLocks noChangeShapeType="1"/>
          </p:cNvCxnSpPr>
          <p:nvPr/>
        </p:nvCxnSpPr>
        <p:spPr bwMode="auto">
          <a:xfrm>
            <a:off x="3679031" y="1993106"/>
            <a:ext cx="0" cy="245745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374" name="直接箭头连接符 41"/>
          <p:cNvCxnSpPr>
            <a:cxnSpLocks noChangeShapeType="1"/>
          </p:cNvCxnSpPr>
          <p:nvPr/>
        </p:nvCxnSpPr>
        <p:spPr bwMode="auto">
          <a:xfrm>
            <a:off x="5191125" y="2001441"/>
            <a:ext cx="0" cy="245745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375" name="直接箭头连接符 42"/>
          <p:cNvCxnSpPr>
            <a:cxnSpLocks noChangeShapeType="1"/>
          </p:cNvCxnSpPr>
          <p:nvPr/>
        </p:nvCxnSpPr>
        <p:spPr bwMode="auto">
          <a:xfrm>
            <a:off x="6811566" y="2001441"/>
            <a:ext cx="0" cy="245745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376" name="矩形 1"/>
          <p:cNvSpPr>
            <a:spLocks noChangeArrowheads="1"/>
          </p:cNvSpPr>
          <p:nvPr/>
        </p:nvSpPr>
        <p:spPr bwMode="auto">
          <a:xfrm>
            <a:off x="1818086" y="5216129"/>
            <a:ext cx="577810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当设备要求使用总线时，便发出该设备的请求信号</a:t>
            </a:r>
            <a:r>
              <a:rPr lang="en-US" altLang="zh-CN" sz="1800" b="1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</a:t>
            </a:r>
            <a:r>
              <a:rPr lang="en-US" altLang="zh-CN" sz="1800" b="1" baseline="-25000">
                <a:solidFill>
                  <a:srgbClr val="0000CC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0" lang="zh-CN" altLang="zh-CN" sz="18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en-US" sz="18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607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" dur="500"/>
                                        <p:tgtEl>
                                          <p:spTgt spid="236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8"/>
          <p:cNvSpPr txBox="1">
            <a:spLocks noChangeArrowheads="1"/>
          </p:cNvSpPr>
          <p:nvPr/>
        </p:nvSpPr>
        <p:spPr bwMode="auto">
          <a:xfrm>
            <a:off x="2832499" y="1434704"/>
            <a:ext cx="20409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独立请求方式</a:t>
            </a:r>
          </a:p>
        </p:txBody>
      </p:sp>
      <p:grpSp>
        <p:nvGrpSpPr>
          <p:cNvPr id="59395" name="Group 9"/>
          <p:cNvGrpSpPr>
            <a:grpSpLocks/>
          </p:cNvGrpSpPr>
          <p:nvPr/>
        </p:nvGrpSpPr>
        <p:grpSpPr bwMode="auto">
          <a:xfrm>
            <a:off x="1385887" y="1067991"/>
            <a:ext cx="6919913" cy="4010025"/>
            <a:chOff x="177" y="280"/>
            <a:chExt cx="5812" cy="3368"/>
          </a:xfrm>
        </p:grpSpPr>
        <p:sp>
          <p:nvSpPr>
            <p:cNvPr id="59403" name="Rectangle 10"/>
            <p:cNvSpPr>
              <a:spLocks noChangeArrowheads="1"/>
            </p:cNvSpPr>
            <p:nvPr/>
          </p:nvSpPr>
          <p:spPr bwMode="auto">
            <a:xfrm>
              <a:off x="177" y="811"/>
              <a:ext cx="528" cy="2341"/>
            </a:xfrm>
            <a:prstGeom prst="rect">
              <a:avLst/>
            </a:prstGeom>
            <a:solidFill>
              <a:srgbClr val="99CCFF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总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线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控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制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部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件</a:t>
              </a:r>
            </a:p>
          </p:txBody>
        </p:sp>
        <p:sp>
          <p:nvSpPr>
            <p:cNvPr id="59404" name="Line 11"/>
            <p:cNvSpPr>
              <a:spLocks noChangeShapeType="1"/>
            </p:cNvSpPr>
            <p:nvPr/>
          </p:nvSpPr>
          <p:spPr bwMode="auto">
            <a:xfrm>
              <a:off x="712" y="1296"/>
              <a:ext cx="428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9405" name="Text Box 12"/>
            <p:cNvSpPr txBox="1">
              <a:spLocks noChangeArrowheads="1"/>
            </p:cNvSpPr>
            <p:nvPr/>
          </p:nvSpPr>
          <p:spPr bwMode="auto">
            <a:xfrm>
              <a:off x="4969" y="885"/>
              <a:ext cx="74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数据线</a:t>
              </a:r>
            </a:p>
          </p:txBody>
        </p:sp>
        <p:sp>
          <p:nvSpPr>
            <p:cNvPr id="59406" name="Text Box 13"/>
            <p:cNvSpPr txBox="1">
              <a:spLocks noChangeArrowheads="1"/>
            </p:cNvSpPr>
            <p:nvPr/>
          </p:nvSpPr>
          <p:spPr bwMode="auto">
            <a:xfrm>
              <a:off x="4969" y="1151"/>
              <a:ext cx="74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地址线</a:t>
              </a:r>
            </a:p>
          </p:txBody>
        </p:sp>
        <p:sp>
          <p:nvSpPr>
            <p:cNvPr id="59407" name="Rectangle 14"/>
            <p:cNvSpPr>
              <a:spLocks noChangeArrowheads="1"/>
            </p:cNvSpPr>
            <p:nvPr/>
          </p:nvSpPr>
          <p:spPr bwMode="auto">
            <a:xfrm>
              <a:off x="1240" y="3120"/>
              <a:ext cx="1056" cy="5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  <a:r>
                <a:rPr lang="en-US" altLang="zh-CN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9408" name="Rectangle 15"/>
            <p:cNvSpPr>
              <a:spLocks noChangeArrowheads="1"/>
            </p:cNvSpPr>
            <p:nvPr/>
          </p:nvSpPr>
          <p:spPr bwMode="auto">
            <a:xfrm>
              <a:off x="2440" y="3120"/>
              <a:ext cx="1056" cy="5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  <a:r>
                <a:rPr lang="en-US" altLang="zh-CN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9409" name="Rectangle 16"/>
            <p:cNvSpPr>
              <a:spLocks noChangeArrowheads="1"/>
            </p:cNvSpPr>
            <p:nvPr/>
          </p:nvSpPr>
          <p:spPr bwMode="auto">
            <a:xfrm>
              <a:off x="3888" y="3120"/>
              <a:ext cx="1056" cy="5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  <a:r>
                <a:rPr lang="en-US" altLang="zh-CN" sz="21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59410" name="Line 17"/>
            <p:cNvSpPr>
              <a:spLocks noChangeShapeType="1"/>
            </p:cNvSpPr>
            <p:nvPr/>
          </p:nvSpPr>
          <p:spPr bwMode="auto">
            <a:xfrm>
              <a:off x="712" y="1056"/>
              <a:ext cx="428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9411" name="Freeform 18"/>
            <p:cNvSpPr>
              <a:spLocks/>
            </p:cNvSpPr>
            <p:nvPr/>
          </p:nvSpPr>
          <p:spPr bwMode="auto">
            <a:xfrm>
              <a:off x="720" y="1536"/>
              <a:ext cx="3552" cy="1584"/>
            </a:xfrm>
            <a:custGeom>
              <a:avLst/>
              <a:gdLst>
                <a:gd name="T0" fmla="*/ 0 w 3552"/>
                <a:gd name="T1" fmla="*/ 0 h 1152"/>
                <a:gd name="T2" fmla="*/ 3552 w 3552"/>
                <a:gd name="T3" fmla="*/ 0 h 1152"/>
                <a:gd name="T4" fmla="*/ 3552 w 3552"/>
                <a:gd name="T5" fmla="*/ 2402648 h 1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9412" name="Freeform 19"/>
            <p:cNvSpPr>
              <a:spLocks/>
            </p:cNvSpPr>
            <p:nvPr/>
          </p:nvSpPr>
          <p:spPr bwMode="auto">
            <a:xfrm>
              <a:off x="720" y="1776"/>
              <a:ext cx="3312" cy="1344"/>
            </a:xfrm>
            <a:custGeom>
              <a:avLst/>
              <a:gdLst>
                <a:gd name="T0" fmla="*/ 0 w 3552"/>
                <a:gd name="T1" fmla="*/ 0 h 1152"/>
                <a:gd name="T2" fmla="*/ 663 w 3552"/>
                <a:gd name="T3" fmla="*/ 0 h 1152"/>
                <a:gd name="T4" fmla="*/ 663 w 3552"/>
                <a:gd name="T5" fmla="*/ 46584 h 1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9413" name="Freeform 20"/>
            <p:cNvSpPr>
              <a:spLocks/>
            </p:cNvSpPr>
            <p:nvPr/>
          </p:nvSpPr>
          <p:spPr bwMode="auto">
            <a:xfrm>
              <a:off x="720" y="2736"/>
              <a:ext cx="672" cy="384"/>
            </a:xfrm>
            <a:custGeom>
              <a:avLst/>
              <a:gdLst>
                <a:gd name="T0" fmla="*/ 0 w 3552"/>
                <a:gd name="T1" fmla="*/ 0 h 1152"/>
                <a:gd name="T2" fmla="*/ 0 w 3552"/>
                <a:gd name="T3" fmla="*/ 0 h 1152"/>
                <a:gd name="T4" fmla="*/ 0 w 3552"/>
                <a:gd name="T5" fmla="*/ 0 h 1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9414" name="Freeform 21"/>
            <p:cNvSpPr>
              <a:spLocks/>
            </p:cNvSpPr>
            <p:nvPr/>
          </p:nvSpPr>
          <p:spPr bwMode="auto">
            <a:xfrm>
              <a:off x="720" y="2256"/>
              <a:ext cx="1968" cy="864"/>
            </a:xfrm>
            <a:custGeom>
              <a:avLst/>
              <a:gdLst>
                <a:gd name="T0" fmla="*/ 0 w 3552"/>
                <a:gd name="T1" fmla="*/ 0 h 1152"/>
                <a:gd name="T2" fmla="*/ 1 w 3552"/>
                <a:gd name="T3" fmla="*/ 0 h 1152"/>
                <a:gd name="T4" fmla="*/ 1 w 3552"/>
                <a:gd name="T5" fmla="*/ 2 h 1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9415" name="Freeform 22"/>
            <p:cNvSpPr>
              <a:spLocks/>
            </p:cNvSpPr>
            <p:nvPr/>
          </p:nvSpPr>
          <p:spPr bwMode="auto">
            <a:xfrm>
              <a:off x="720" y="2016"/>
              <a:ext cx="2160" cy="1104"/>
            </a:xfrm>
            <a:custGeom>
              <a:avLst/>
              <a:gdLst>
                <a:gd name="T0" fmla="*/ 0 w 3552"/>
                <a:gd name="T1" fmla="*/ 0 h 1152"/>
                <a:gd name="T2" fmla="*/ 1 w 3552"/>
                <a:gd name="T3" fmla="*/ 0 h 1152"/>
                <a:gd name="T4" fmla="*/ 1 w 3552"/>
                <a:gd name="T5" fmla="*/ 416 h 1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9416" name="Freeform 23"/>
            <p:cNvSpPr>
              <a:spLocks/>
            </p:cNvSpPr>
            <p:nvPr/>
          </p:nvSpPr>
          <p:spPr bwMode="auto">
            <a:xfrm>
              <a:off x="720" y="2496"/>
              <a:ext cx="864" cy="624"/>
            </a:xfrm>
            <a:custGeom>
              <a:avLst/>
              <a:gdLst>
                <a:gd name="T0" fmla="*/ 0 w 3552"/>
                <a:gd name="T1" fmla="*/ 0 h 1152"/>
                <a:gd name="T2" fmla="*/ 0 w 3552"/>
                <a:gd name="T3" fmla="*/ 0 h 1152"/>
                <a:gd name="T4" fmla="*/ 0 w 3552"/>
                <a:gd name="T5" fmla="*/ 1 h 1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9417" name="Text Box 24"/>
            <p:cNvSpPr txBox="1">
              <a:spLocks noChangeArrowheads="1"/>
            </p:cNvSpPr>
            <p:nvPr/>
          </p:nvSpPr>
          <p:spPr bwMode="auto">
            <a:xfrm>
              <a:off x="3504" y="3120"/>
              <a:ext cx="41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59418" name="Text Box 25"/>
            <p:cNvSpPr txBox="1">
              <a:spLocks noChangeArrowheads="1"/>
            </p:cNvSpPr>
            <p:nvPr/>
          </p:nvSpPr>
          <p:spPr bwMode="auto">
            <a:xfrm>
              <a:off x="1020" y="2527"/>
              <a:ext cx="52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BR</a:t>
              </a:r>
              <a:r>
                <a:rPr lang="en-US" altLang="zh-CN" sz="1500" b="1" baseline="-200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9419" name="Text Box 26"/>
            <p:cNvSpPr txBox="1">
              <a:spLocks noChangeArrowheads="1"/>
            </p:cNvSpPr>
            <p:nvPr/>
          </p:nvSpPr>
          <p:spPr bwMode="auto">
            <a:xfrm>
              <a:off x="1152" y="2292"/>
              <a:ext cx="52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BG</a:t>
              </a:r>
              <a:r>
                <a:rPr lang="en-US" altLang="zh-CN" sz="1500" b="1" baseline="-200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59420" name="Text Box 27"/>
            <p:cNvSpPr txBox="1">
              <a:spLocks noChangeArrowheads="1"/>
            </p:cNvSpPr>
            <p:nvPr/>
          </p:nvSpPr>
          <p:spPr bwMode="auto">
            <a:xfrm>
              <a:off x="2208" y="2035"/>
              <a:ext cx="52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BR</a:t>
              </a:r>
              <a:r>
                <a:rPr lang="en-US" altLang="zh-CN" sz="1500" b="1" baseline="-20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9421" name="Text Box 28"/>
            <p:cNvSpPr txBox="1">
              <a:spLocks noChangeArrowheads="1"/>
            </p:cNvSpPr>
            <p:nvPr/>
          </p:nvSpPr>
          <p:spPr bwMode="auto">
            <a:xfrm>
              <a:off x="2448" y="1795"/>
              <a:ext cx="52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BG</a:t>
              </a:r>
              <a:r>
                <a:rPr lang="en-US" altLang="zh-CN" sz="1500" b="1" baseline="-20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59422" name="Text Box 29"/>
            <p:cNvSpPr txBox="1">
              <a:spLocks noChangeArrowheads="1"/>
            </p:cNvSpPr>
            <p:nvPr/>
          </p:nvSpPr>
          <p:spPr bwMode="auto">
            <a:xfrm>
              <a:off x="3600" y="1568"/>
              <a:ext cx="52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BR</a:t>
              </a:r>
              <a:r>
                <a:rPr lang="en-US" altLang="zh-CN" sz="1500" b="1" i="1" baseline="-2000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59423" name="Text Box 30"/>
            <p:cNvSpPr txBox="1">
              <a:spLocks noChangeArrowheads="1"/>
            </p:cNvSpPr>
            <p:nvPr/>
          </p:nvSpPr>
          <p:spPr bwMode="auto">
            <a:xfrm>
              <a:off x="3840" y="1321"/>
              <a:ext cx="52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BG</a:t>
              </a:r>
              <a:r>
                <a:rPr lang="en-US" altLang="zh-CN" sz="1500" b="1" i="1" baseline="-2000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59424" name="Line 31"/>
            <p:cNvSpPr>
              <a:spLocks noChangeShapeType="1"/>
            </p:cNvSpPr>
            <p:nvPr/>
          </p:nvSpPr>
          <p:spPr bwMode="auto">
            <a:xfrm>
              <a:off x="1824" y="1296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9425" name="Line 33"/>
            <p:cNvSpPr>
              <a:spLocks noChangeShapeType="1"/>
            </p:cNvSpPr>
            <p:nvPr/>
          </p:nvSpPr>
          <p:spPr bwMode="auto">
            <a:xfrm>
              <a:off x="3120" y="1296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9426" name="Line 34"/>
            <p:cNvSpPr>
              <a:spLocks noChangeShapeType="1"/>
            </p:cNvSpPr>
            <p:nvPr/>
          </p:nvSpPr>
          <p:spPr bwMode="auto">
            <a:xfrm>
              <a:off x="4512" y="1296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59427" name="Text Box 37"/>
            <p:cNvSpPr txBox="1">
              <a:spLocks noChangeArrowheads="1"/>
            </p:cNvSpPr>
            <p:nvPr/>
          </p:nvSpPr>
          <p:spPr bwMode="auto">
            <a:xfrm>
              <a:off x="3226" y="280"/>
              <a:ext cx="2763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BG</a:t>
              </a:r>
              <a:r>
                <a:rPr lang="en-US" altLang="zh-CN" sz="18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总线同意  </a:t>
              </a: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BR</a:t>
              </a:r>
              <a:r>
                <a:rPr lang="en-US" altLang="zh-CN" sz="18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-</a:t>
              </a: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总线请求</a:t>
              </a:r>
            </a:p>
          </p:txBody>
        </p:sp>
      </p:grpSp>
      <p:grpSp>
        <p:nvGrpSpPr>
          <p:cNvPr id="236549" name="Group 5"/>
          <p:cNvGrpSpPr>
            <a:grpSpLocks/>
          </p:cNvGrpSpPr>
          <p:nvPr/>
        </p:nvGrpSpPr>
        <p:grpSpPr bwMode="auto">
          <a:xfrm>
            <a:off x="1440656" y="4667250"/>
            <a:ext cx="991791" cy="730250"/>
            <a:chOff x="1296" y="3744"/>
            <a:chExt cx="672" cy="640"/>
          </a:xfrm>
        </p:grpSpPr>
        <p:sp>
          <p:nvSpPr>
            <p:cNvPr id="59401" name="AutoShape 6"/>
            <p:cNvSpPr>
              <a:spLocks noChangeArrowheads="1"/>
            </p:cNvSpPr>
            <p:nvPr/>
          </p:nvSpPr>
          <p:spPr bwMode="auto">
            <a:xfrm>
              <a:off x="1296" y="3744"/>
              <a:ext cx="672" cy="384"/>
            </a:xfrm>
            <a:prstGeom prst="wedgeRoundRectCallout">
              <a:avLst>
                <a:gd name="adj1" fmla="val -23264"/>
                <a:gd name="adj2" fmla="val -94654"/>
                <a:gd name="adj3" fmla="val 16667"/>
              </a:avLst>
            </a:prstGeom>
            <a:solidFill>
              <a:srgbClr val="CC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9402" name="Text Box 7"/>
            <p:cNvSpPr txBox="1">
              <a:spLocks noChangeArrowheads="1"/>
            </p:cNvSpPr>
            <p:nvPr/>
          </p:nvSpPr>
          <p:spPr bwMode="auto">
            <a:xfrm>
              <a:off x="1353" y="3818"/>
              <a:ext cx="563" cy="566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排队器</a:t>
              </a:r>
            </a:p>
          </p:txBody>
        </p:sp>
      </p:grpSp>
      <p:cxnSp>
        <p:nvCxnSpPr>
          <p:cNvPr id="59397" name="直接箭头连接符 2"/>
          <p:cNvCxnSpPr>
            <a:cxnSpLocks noChangeShapeType="1"/>
          </p:cNvCxnSpPr>
          <p:nvPr/>
        </p:nvCxnSpPr>
        <p:spPr bwMode="auto">
          <a:xfrm>
            <a:off x="3679031" y="1993106"/>
            <a:ext cx="0" cy="245745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398" name="直接箭头连接符 41"/>
          <p:cNvCxnSpPr>
            <a:cxnSpLocks noChangeShapeType="1"/>
          </p:cNvCxnSpPr>
          <p:nvPr/>
        </p:nvCxnSpPr>
        <p:spPr bwMode="auto">
          <a:xfrm>
            <a:off x="5191125" y="2001441"/>
            <a:ext cx="0" cy="245745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399" name="直接箭头连接符 42"/>
          <p:cNvCxnSpPr>
            <a:cxnSpLocks noChangeShapeType="1"/>
          </p:cNvCxnSpPr>
          <p:nvPr/>
        </p:nvCxnSpPr>
        <p:spPr bwMode="auto">
          <a:xfrm>
            <a:off x="6811566" y="2001441"/>
            <a:ext cx="0" cy="245745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00" name="矩形 1"/>
          <p:cNvSpPr>
            <a:spLocks noChangeArrowheads="1"/>
          </p:cNvSpPr>
          <p:nvPr/>
        </p:nvSpPr>
        <p:spPr bwMode="auto">
          <a:xfrm>
            <a:off x="1385887" y="5316142"/>
            <a:ext cx="6596063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总线仲裁器中有一个排队电路，它根据一定的优先次序决定首先响应哪个设备的请求，给设备以授权信号</a:t>
            </a:r>
            <a:r>
              <a:rPr kumimoji="0"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BGi</a:t>
            </a:r>
            <a:r>
              <a:rPr kumimoji="0" lang="zh-CN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en-US" sz="18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39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8"/>
          <p:cNvSpPr txBox="1">
            <a:spLocks noChangeArrowheads="1"/>
          </p:cNvSpPr>
          <p:nvPr/>
        </p:nvSpPr>
        <p:spPr bwMode="auto">
          <a:xfrm>
            <a:off x="3100388" y="1434704"/>
            <a:ext cx="204094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独立请求方式</a:t>
            </a:r>
          </a:p>
        </p:txBody>
      </p:sp>
      <p:grpSp>
        <p:nvGrpSpPr>
          <p:cNvPr id="60419" name="Group 9"/>
          <p:cNvGrpSpPr>
            <a:grpSpLocks/>
          </p:cNvGrpSpPr>
          <p:nvPr/>
        </p:nvGrpSpPr>
        <p:grpSpPr bwMode="auto">
          <a:xfrm>
            <a:off x="1468041" y="1934767"/>
            <a:ext cx="6587729" cy="3377803"/>
            <a:chOff x="177" y="811"/>
            <a:chExt cx="5533" cy="2837"/>
          </a:xfrm>
        </p:grpSpPr>
        <p:sp>
          <p:nvSpPr>
            <p:cNvPr id="60425" name="Rectangle 10"/>
            <p:cNvSpPr>
              <a:spLocks noChangeArrowheads="1"/>
            </p:cNvSpPr>
            <p:nvPr/>
          </p:nvSpPr>
          <p:spPr bwMode="auto">
            <a:xfrm>
              <a:off x="177" y="811"/>
              <a:ext cx="528" cy="2398"/>
            </a:xfrm>
            <a:prstGeom prst="rect">
              <a:avLst/>
            </a:prstGeom>
            <a:solidFill>
              <a:srgbClr val="99CCFF"/>
            </a:solidFill>
            <a:ln w="5715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总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线</a:t>
              </a: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控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制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部</a:t>
              </a:r>
              <a:endPara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件</a:t>
              </a:r>
            </a:p>
          </p:txBody>
        </p:sp>
        <p:sp>
          <p:nvSpPr>
            <p:cNvPr id="60426" name="Line 11"/>
            <p:cNvSpPr>
              <a:spLocks noChangeShapeType="1"/>
            </p:cNvSpPr>
            <p:nvPr/>
          </p:nvSpPr>
          <p:spPr bwMode="auto">
            <a:xfrm>
              <a:off x="712" y="1296"/>
              <a:ext cx="428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60427" name="Text Box 12"/>
            <p:cNvSpPr txBox="1">
              <a:spLocks noChangeArrowheads="1"/>
            </p:cNvSpPr>
            <p:nvPr/>
          </p:nvSpPr>
          <p:spPr bwMode="auto">
            <a:xfrm>
              <a:off x="4969" y="885"/>
              <a:ext cx="74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数据线</a:t>
              </a:r>
            </a:p>
          </p:txBody>
        </p:sp>
        <p:sp>
          <p:nvSpPr>
            <p:cNvPr id="60428" name="Text Box 13"/>
            <p:cNvSpPr txBox="1">
              <a:spLocks noChangeArrowheads="1"/>
            </p:cNvSpPr>
            <p:nvPr/>
          </p:nvSpPr>
          <p:spPr bwMode="auto">
            <a:xfrm>
              <a:off x="4969" y="1151"/>
              <a:ext cx="741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地址线</a:t>
              </a:r>
            </a:p>
          </p:txBody>
        </p:sp>
        <p:sp>
          <p:nvSpPr>
            <p:cNvPr id="60429" name="Rectangle 14"/>
            <p:cNvSpPr>
              <a:spLocks noChangeArrowheads="1"/>
            </p:cNvSpPr>
            <p:nvPr/>
          </p:nvSpPr>
          <p:spPr bwMode="auto">
            <a:xfrm>
              <a:off x="1240" y="3120"/>
              <a:ext cx="1056" cy="5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  <a:r>
                <a:rPr lang="en-US" altLang="zh-CN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0430" name="Rectangle 15"/>
            <p:cNvSpPr>
              <a:spLocks noChangeArrowheads="1"/>
            </p:cNvSpPr>
            <p:nvPr/>
          </p:nvSpPr>
          <p:spPr bwMode="auto">
            <a:xfrm>
              <a:off x="2440" y="3120"/>
              <a:ext cx="1056" cy="52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  <a:r>
                <a:rPr lang="en-US" altLang="zh-CN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0431" name="Rectangle 16"/>
            <p:cNvSpPr>
              <a:spLocks noChangeArrowheads="1"/>
            </p:cNvSpPr>
            <p:nvPr/>
          </p:nvSpPr>
          <p:spPr bwMode="auto">
            <a:xfrm>
              <a:off x="3888" y="3120"/>
              <a:ext cx="1056" cy="52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1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21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  <a:r>
                <a:rPr lang="en-US" altLang="zh-CN" sz="21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60432" name="Line 17"/>
            <p:cNvSpPr>
              <a:spLocks noChangeShapeType="1"/>
            </p:cNvSpPr>
            <p:nvPr/>
          </p:nvSpPr>
          <p:spPr bwMode="auto">
            <a:xfrm>
              <a:off x="712" y="1056"/>
              <a:ext cx="428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60433" name="Freeform 18"/>
            <p:cNvSpPr>
              <a:spLocks/>
            </p:cNvSpPr>
            <p:nvPr/>
          </p:nvSpPr>
          <p:spPr bwMode="auto">
            <a:xfrm>
              <a:off x="720" y="1536"/>
              <a:ext cx="3552" cy="1584"/>
            </a:xfrm>
            <a:custGeom>
              <a:avLst/>
              <a:gdLst>
                <a:gd name="T0" fmla="*/ 0 w 3552"/>
                <a:gd name="T1" fmla="*/ 0 h 1152"/>
                <a:gd name="T2" fmla="*/ 3552 w 3552"/>
                <a:gd name="T3" fmla="*/ 0 h 1152"/>
                <a:gd name="T4" fmla="*/ 3552 w 3552"/>
                <a:gd name="T5" fmla="*/ 2402648 h 1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60434" name="Freeform 19"/>
            <p:cNvSpPr>
              <a:spLocks/>
            </p:cNvSpPr>
            <p:nvPr/>
          </p:nvSpPr>
          <p:spPr bwMode="auto">
            <a:xfrm>
              <a:off x="720" y="1776"/>
              <a:ext cx="3312" cy="1344"/>
            </a:xfrm>
            <a:custGeom>
              <a:avLst/>
              <a:gdLst>
                <a:gd name="T0" fmla="*/ 0 w 3552"/>
                <a:gd name="T1" fmla="*/ 0 h 1152"/>
                <a:gd name="T2" fmla="*/ 663 w 3552"/>
                <a:gd name="T3" fmla="*/ 0 h 1152"/>
                <a:gd name="T4" fmla="*/ 663 w 3552"/>
                <a:gd name="T5" fmla="*/ 46584 h 1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60435" name="Freeform 20"/>
            <p:cNvSpPr>
              <a:spLocks/>
            </p:cNvSpPr>
            <p:nvPr/>
          </p:nvSpPr>
          <p:spPr bwMode="auto">
            <a:xfrm>
              <a:off x="720" y="2736"/>
              <a:ext cx="672" cy="384"/>
            </a:xfrm>
            <a:custGeom>
              <a:avLst/>
              <a:gdLst>
                <a:gd name="T0" fmla="*/ 0 w 3552"/>
                <a:gd name="T1" fmla="*/ 0 h 1152"/>
                <a:gd name="T2" fmla="*/ 0 w 3552"/>
                <a:gd name="T3" fmla="*/ 0 h 1152"/>
                <a:gd name="T4" fmla="*/ 0 w 3552"/>
                <a:gd name="T5" fmla="*/ 0 h 1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60436" name="Freeform 21"/>
            <p:cNvSpPr>
              <a:spLocks/>
            </p:cNvSpPr>
            <p:nvPr/>
          </p:nvSpPr>
          <p:spPr bwMode="auto">
            <a:xfrm>
              <a:off x="720" y="2256"/>
              <a:ext cx="1968" cy="864"/>
            </a:xfrm>
            <a:custGeom>
              <a:avLst/>
              <a:gdLst>
                <a:gd name="T0" fmla="*/ 0 w 3552"/>
                <a:gd name="T1" fmla="*/ 0 h 1152"/>
                <a:gd name="T2" fmla="*/ 1 w 3552"/>
                <a:gd name="T3" fmla="*/ 0 h 1152"/>
                <a:gd name="T4" fmla="*/ 1 w 3552"/>
                <a:gd name="T5" fmla="*/ 2 h 1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60437" name="Freeform 22"/>
            <p:cNvSpPr>
              <a:spLocks/>
            </p:cNvSpPr>
            <p:nvPr/>
          </p:nvSpPr>
          <p:spPr bwMode="auto">
            <a:xfrm>
              <a:off x="720" y="2016"/>
              <a:ext cx="2160" cy="1104"/>
            </a:xfrm>
            <a:custGeom>
              <a:avLst/>
              <a:gdLst>
                <a:gd name="T0" fmla="*/ 0 w 3552"/>
                <a:gd name="T1" fmla="*/ 0 h 1152"/>
                <a:gd name="T2" fmla="*/ 1 w 3552"/>
                <a:gd name="T3" fmla="*/ 0 h 1152"/>
                <a:gd name="T4" fmla="*/ 1 w 3552"/>
                <a:gd name="T5" fmla="*/ 416 h 1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60438" name="Freeform 23"/>
            <p:cNvSpPr>
              <a:spLocks/>
            </p:cNvSpPr>
            <p:nvPr/>
          </p:nvSpPr>
          <p:spPr bwMode="auto">
            <a:xfrm>
              <a:off x="720" y="2496"/>
              <a:ext cx="864" cy="624"/>
            </a:xfrm>
            <a:custGeom>
              <a:avLst/>
              <a:gdLst>
                <a:gd name="T0" fmla="*/ 0 w 3552"/>
                <a:gd name="T1" fmla="*/ 0 h 1152"/>
                <a:gd name="T2" fmla="*/ 0 w 3552"/>
                <a:gd name="T3" fmla="*/ 0 h 1152"/>
                <a:gd name="T4" fmla="*/ 0 w 3552"/>
                <a:gd name="T5" fmla="*/ 1 h 115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3552" h="1152">
                  <a:moveTo>
                    <a:pt x="0" y="0"/>
                  </a:moveTo>
                  <a:lnTo>
                    <a:pt x="3552" y="0"/>
                  </a:lnTo>
                  <a:lnTo>
                    <a:pt x="3552" y="1152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 type="none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60439" name="Text Box 24"/>
            <p:cNvSpPr txBox="1">
              <a:spLocks noChangeArrowheads="1"/>
            </p:cNvSpPr>
            <p:nvPr/>
          </p:nvSpPr>
          <p:spPr bwMode="auto">
            <a:xfrm>
              <a:off x="3504" y="3120"/>
              <a:ext cx="41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60440" name="Text Box 25"/>
            <p:cNvSpPr txBox="1">
              <a:spLocks noChangeArrowheads="1"/>
            </p:cNvSpPr>
            <p:nvPr/>
          </p:nvSpPr>
          <p:spPr bwMode="auto">
            <a:xfrm>
              <a:off x="1020" y="2527"/>
              <a:ext cx="52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BR</a:t>
              </a:r>
              <a:r>
                <a:rPr lang="en-US" altLang="zh-CN" sz="1500" b="1" baseline="-200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0441" name="Text Box 26"/>
            <p:cNvSpPr txBox="1">
              <a:spLocks noChangeArrowheads="1"/>
            </p:cNvSpPr>
            <p:nvPr/>
          </p:nvSpPr>
          <p:spPr bwMode="auto">
            <a:xfrm>
              <a:off x="1152" y="2292"/>
              <a:ext cx="52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BG</a:t>
              </a:r>
              <a:r>
                <a:rPr lang="en-US" altLang="zh-CN" sz="1500" b="1" baseline="-20000"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</a:p>
          </p:txBody>
        </p:sp>
        <p:sp>
          <p:nvSpPr>
            <p:cNvPr id="60442" name="Text Box 27"/>
            <p:cNvSpPr txBox="1">
              <a:spLocks noChangeArrowheads="1"/>
            </p:cNvSpPr>
            <p:nvPr/>
          </p:nvSpPr>
          <p:spPr bwMode="auto">
            <a:xfrm>
              <a:off x="2208" y="2035"/>
              <a:ext cx="52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BR</a:t>
              </a:r>
              <a:r>
                <a:rPr lang="en-US" altLang="zh-CN" sz="1500" b="1" baseline="-20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0443" name="Text Box 28"/>
            <p:cNvSpPr txBox="1">
              <a:spLocks noChangeArrowheads="1"/>
            </p:cNvSpPr>
            <p:nvPr/>
          </p:nvSpPr>
          <p:spPr bwMode="auto">
            <a:xfrm>
              <a:off x="2448" y="1795"/>
              <a:ext cx="52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BG</a:t>
              </a:r>
              <a:r>
                <a:rPr lang="en-US" altLang="zh-CN" sz="1500" b="1" baseline="-20000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60444" name="Text Box 29"/>
            <p:cNvSpPr txBox="1">
              <a:spLocks noChangeArrowheads="1"/>
            </p:cNvSpPr>
            <p:nvPr/>
          </p:nvSpPr>
          <p:spPr bwMode="auto">
            <a:xfrm>
              <a:off x="3600" y="1568"/>
              <a:ext cx="52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BR</a:t>
              </a:r>
              <a:r>
                <a:rPr lang="en-US" altLang="zh-CN" sz="1500" b="1" i="1" baseline="-2000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60445" name="Text Box 30"/>
            <p:cNvSpPr txBox="1">
              <a:spLocks noChangeArrowheads="1"/>
            </p:cNvSpPr>
            <p:nvPr/>
          </p:nvSpPr>
          <p:spPr bwMode="auto">
            <a:xfrm>
              <a:off x="3840" y="1321"/>
              <a:ext cx="528" cy="1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1500" b="1">
                  <a:latin typeface="Times New Roman" panose="02020603050405020304" pitchFamily="18" charset="0"/>
                  <a:ea typeface="宋体" panose="02010600030101010101" pitchFamily="2" charset="-122"/>
                </a:rPr>
                <a:t>BG</a:t>
              </a:r>
              <a:r>
                <a:rPr lang="en-US" altLang="zh-CN" sz="1500" b="1" i="1" baseline="-2000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60446" name="Line 31"/>
            <p:cNvSpPr>
              <a:spLocks noChangeShapeType="1"/>
            </p:cNvSpPr>
            <p:nvPr/>
          </p:nvSpPr>
          <p:spPr bwMode="auto">
            <a:xfrm>
              <a:off x="1824" y="1296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60447" name="Line 32"/>
            <p:cNvSpPr>
              <a:spLocks noChangeShapeType="1"/>
            </p:cNvSpPr>
            <p:nvPr/>
          </p:nvSpPr>
          <p:spPr bwMode="auto">
            <a:xfrm>
              <a:off x="2064" y="1056"/>
              <a:ext cx="0" cy="20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60448" name="Line 33"/>
            <p:cNvSpPr>
              <a:spLocks noChangeShapeType="1"/>
            </p:cNvSpPr>
            <p:nvPr/>
          </p:nvSpPr>
          <p:spPr bwMode="auto">
            <a:xfrm>
              <a:off x="3120" y="1296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60449" name="Line 34"/>
            <p:cNvSpPr>
              <a:spLocks noChangeShapeType="1"/>
            </p:cNvSpPr>
            <p:nvPr/>
          </p:nvSpPr>
          <p:spPr bwMode="auto">
            <a:xfrm>
              <a:off x="4512" y="1296"/>
              <a:ext cx="0" cy="18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60450" name="Line 35"/>
            <p:cNvSpPr>
              <a:spLocks noChangeShapeType="1"/>
            </p:cNvSpPr>
            <p:nvPr/>
          </p:nvSpPr>
          <p:spPr bwMode="auto">
            <a:xfrm>
              <a:off x="3360" y="1056"/>
              <a:ext cx="0" cy="20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60451" name="Line 36"/>
            <p:cNvSpPr>
              <a:spLocks noChangeShapeType="1"/>
            </p:cNvSpPr>
            <p:nvPr/>
          </p:nvSpPr>
          <p:spPr bwMode="auto">
            <a:xfrm>
              <a:off x="4752" y="1056"/>
              <a:ext cx="0" cy="20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oval" w="med" len="med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</p:grpSp>
      <p:sp>
        <p:nvSpPr>
          <p:cNvPr id="236586" name="Freeform 42"/>
          <p:cNvSpPr>
            <a:spLocks/>
          </p:cNvSpPr>
          <p:nvPr/>
        </p:nvSpPr>
        <p:spPr bwMode="auto">
          <a:xfrm>
            <a:off x="2114550" y="3386139"/>
            <a:ext cx="2571750" cy="1297781"/>
          </a:xfrm>
          <a:custGeom>
            <a:avLst/>
            <a:gdLst>
              <a:gd name="T0" fmla="*/ 0 w 3552"/>
              <a:gd name="T1" fmla="*/ 0 h 1152"/>
              <a:gd name="T2" fmla="*/ 2147483646 w 3552"/>
              <a:gd name="T3" fmla="*/ 0 h 1152"/>
              <a:gd name="T4" fmla="*/ 2147483646 w 3552"/>
              <a:gd name="T5" fmla="*/ 2147483646 h 11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552" h="1152">
                <a:moveTo>
                  <a:pt x="0" y="0"/>
                </a:moveTo>
                <a:lnTo>
                  <a:pt x="3552" y="0"/>
                </a:lnTo>
                <a:lnTo>
                  <a:pt x="3552" y="1152"/>
                </a:lnTo>
              </a:path>
            </a:pathLst>
          </a:custGeom>
          <a:noFill/>
          <a:ln w="76200" cmpd="sng">
            <a:solidFill>
              <a:srgbClr val="009900"/>
            </a:solidFill>
            <a:round/>
            <a:headEnd type="none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grpSp>
        <p:nvGrpSpPr>
          <p:cNvPr id="60421" name="Group 5"/>
          <p:cNvGrpSpPr>
            <a:grpSpLocks/>
          </p:cNvGrpSpPr>
          <p:nvPr/>
        </p:nvGrpSpPr>
        <p:grpSpPr bwMode="auto">
          <a:xfrm>
            <a:off x="1618655" y="4916809"/>
            <a:ext cx="991790" cy="708147"/>
            <a:chOff x="1296" y="3744"/>
            <a:chExt cx="672" cy="647"/>
          </a:xfrm>
        </p:grpSpPr>
        <p:sp>
          <p:nvSpPr>
            <p:cNvPr id="60423" name="AutoShape 6"/>
            <p:cNvSpPr>
              <a:spLocks noChangeArrowheads="1"/>
            </p:cNvSpPr>
            <p:nvPr/>
          </p:nvSpPr>
          <p:spPr bwMode="auto">
            <a:xfrm>
              <a:off x="1296" y="3744"/>
              <a:ext cx="672" cy="384"/>
            </a:xfrm>
            <a:prstGeom prst="wedgeRoundRectCallout">
              <a:avLst>
                <a:gd name="adj1" fmla="val -21215"/>
                <a:gd name="adj2" fmla="val -86591"/>
                <a:gd name="adj3" fmla="val 16667"/>
              </a:avLst>
            </a:prstGeom>
            <a:solidFill>
              <a:srgbClr val="CCCCFF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zh-CN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0424" name="Text Box 7"/>
            <p:cNvSpPr txBox="1">
              <a:spLocks noChangeArrowheads="1"/>
            </p:cNvSpPr>
            <p:nvPr/>
          </p:nvSpPr>
          <p:spPr bwMode="auto">
            <a:xfrm>
              <a:off x="1344" y="3800"/>
              <a:ext cx="563" cy="591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排队器</a:t>
              </a:r>
            </a:p>
          </p:txBody>
        </p:sp>
      </p:grpSp>
      <p:sp>
        <p:nvSpPr>
          <p:cNvPr id="60422" name="矩形 1"/>
          <p:cNvSpPr>
            <a:spLocks noChangeArrowheads="1"/>
          </p:cNvSpPr>
          <p:nvPr/>
        </p:nvSpPr>
        <p:spPr bwMode="auto">
          <a:xfrm>
            <a:off x="2139554" y="5400676"/>
            <a:ext cx="54578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排队器电路</a:t>
            </a:r>
            <a:r>
              <a:rPr kumimoji="0" lang="zh-CN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根据一定的优先次序决定首先响应哪个设备的请求，给设备以授权信号</a:t>
            </a:r>
            <a:r>
              <a:rPr kumimoji="0" lang="en-US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BGi</a:t>
            </a:r>
            <a:r>
              <a:rPr kumimoji="0" lang="zh-CN" altLang="zh-CN" sz="18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kumimoji="0" lang="zh-CN" altLang="en-US" sz="18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04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36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50281" y="1376363"/>
            <a:ext cx="5829300" cy="628650"/>
          </a:xfrm>
        </p:spPr>
        <p:txBody>
          <a:bodyPr/>
          <a:lstStyle/>
          <a:p>
            <a:pPr eaLnBrk="1" hangingPunct="1"/>
            <a:r>
              <a:rPr lang="zh-CN" altLang="en-US" sz="2400" b="1">
                <a:solidFill>
                  <a:schemeClr val="tx1"/>
                </a:solidFill>
                <a:ea typeface="宋体" panose="02010600030101010101" pitchFamily="2" charset="-122"/>
              </a:rPr>
              <a:t>独立请求方式的特点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331120" y="2240756"/>
            <a:ext cx="6269831" cy="33718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ea typeface="楷体_GB2312" pitchFamily="49" charset="-122"/>
              </a:rPr>
              <a:t>优点：</a:t>
            </a:r>
            <a:endParaRPr lang="en-US" altLang="zh-CN" b="1" dirty="0">
              <a:ea typeface="楷体_GB2312" pitchFamily="49" charset="-122"/>
            </a:endParaRPr>
          </a:p>
          <a:p>
            <a:pPr marL="0" indent="0">
              <a:lnSpc>
                <a:spcPct val="90000"/>
              </a:lnSpc>
              <a:buClr>
                <a:srgbClr val="0000CC"/>
              </a:buClr>
              <a:buNone/>
              <a:defRPr/>
            </a:pPr>
            <a:r>
              <a:rPr lang="zh-CN" altLang="en-US" b="1" dirty="0">
                <a:ea typeface="楷体_GB2312" pitchFamily="49" charset="-122"/>
              </a:rPr>
              <a:t>响应的时间快。优先次序的控制灵活。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还可以用屏蔽（禁止）某个请求的办法，不响应来自无效设备的请求。因此当代总线标准普遍采用独立请求方式。</a:t>
            </a:r>
          </a:p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anose="05000000000000000000" pitchFamily="2" charset="2"/>
              <a:buChar char="l"/>
              <a:defRPr/>
            </a:pPr>
            <a:endParaRPr lang="en-US" altLang="zh-CN" b="1" dirty="0">
              <a:ea typeface="楷体_GB2312" pitchFamily="49" charset="-122"/>
            </a:endParaRPr>
          </a:p>
          <a:p>
            <a:pPr eaLnBrk="1" hangingPunct="1">
              <a:lnSpc>
                <a:spcPct val="90000"/>
              </a:lnSpc>
              <a:buClr>
                <a:srgbClr val="0000CC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dirty="0">
                <a:ea typeface="楷体_GB2312" pitchFamily="49" charset="-122"/>
              </a:rPr>
              <a:t>缺点：</a:t>
            </a:r>
            <a:endParaRPr lang="en-US" altLang="zh-CN" b="1" dirty="0">
              <a:ea typeface="楷体_GB2312" pitchFamily="49" charset="-122"/>
            </a:endParaRPr>
          </a:p>
          <a:p>
            <a:pPr marL="0" indent="0">
              <a:lnSpc>
                <a:spcPct val="90000"/>
              </a:lnSpc>
              <a:buClr>
                <a:srgbClr val="0000CC"/>
              </a:buClr>
              <a:buNone/>
              <a:defRPr/>
            </a:pPr>
            <a:r>
              <a:rPr lang="zh-CN" altLang="en-US" b="1" dirty="0">
                <a:ea typeface="楷体_GB2312" pitchFamily="49" charset="-122"/>
              </a:rPr>
              <a:t>线路复杂</a:t>
            </a:r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482330" y="4455320"/>
            <a:ext cx="61031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zh-CN" sz="1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endParaRPr kumimoji="0" lang="zh-CN" altLang="en-US" sz="180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656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0EF920-7B3E-4D71-B4B0-91E05F75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巩固一下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21BE26-3FF1-4151-B1B7-68F6C23AB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/>
              <a:t>“总线忙” 信号的建立者是 （  ）</a:t>
            </a:r>
            <a:endParaRPr lang="en-US" altLang="zh-CN" dirty="0"/>
          </a:p>
          <a:p>
            <a:pPr marL="457200" indent="-457200">
              <a:buAutoNum type="alphaUcPeriod"/>
            </a:pPr>
            <a:r>
              <a:rPr lang="zh-CN" altLang="en-US" dirty="0"/>
              <a:t>获得总线控制权的设备</a:t>
            </a:r>
            <a:endParaRPr lang="en-US" altLang="zh-CN" dirty="0"/>
          </a:p>
          <a:p>
            <a:pPr marL="457200" indent="-457200">
              <a:buAutoNum type="alphaUcPeriod"/>
            </a:pPr>
            <a:r>
              <a:rPr lang="zh-CN" altLang="en-US" dirty="0"/>
              <a:t>发出“总线请求”信号的设备</a:t>
            </a:r>
            <a:endParaRPr lang="en-US" altLang="zh-CN" dirty="0"/>
          </a:p>
          <a:p>
            <a:pPr marL="457200" indent="-457200">
              <a:buAutoNum type="alphaUcPeriod"/>
            </a:pPr>
            <a:r>
              <a:rPr lang="zh-CN" altLang="en-US" dirty="0"/>
              <a:t>总线控制器</a:t>
            </a:r>
            <a:endParaRPr lang="en-US" altLang="zh-CN" dirty="0"/>
          </a:p>
          <a:p>
            <a:pPr marL="457200" indent="-457200">
              <a:buAutoNum type="alphaUcPeriod"/>
            </a:pPr>
            <a:r>
              <a:rPr lang="en-US" altLang="zh-CN" dirty="0"/>
              <a:t>CPU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</a:t>
            </a:r>
            <a:r>
              <a:rPr lang="zh-CN" altLang="en-US" dirty="0"/>
              <a:t> 在</a:t>
            </a:r>
            <a:r>
              <a:rPr lang="en-US" altLang="zh-CN" dirty="0"/>
              <a:t>3</a:t>
            </a:r>
            <a:r>
              <a:rPr lang="zh-CN" altLang="en-US" dirty="0"/>
              <a:t>种集中式总线控制中，（   ）方式响应速度最快；（   ）方式对电路故障最敏感。</a:t>
            </a:r>
            <a:endParaRPr lang="en-US" altLang="zh-CN" dirty="0"/>
          </a:p>
          <a:p>
            <a:pPr marL="457200" indent="-457200">
              <a:buAutoNum type="alphaUcPeriod"/>
            </a:pPr>
            <a:r>
              <a:rPr lang="zh-CN" altLang="en-US" dirty="0"/>
              <a:t>链式查询，独立请求</a:t>
            </a:r>
            <a:endParaRPr lang="en-US" altLang="zh-CN" dirty="0"/>
          </a:p>
          <a:p>
            <a:pPr marL="457200" indent="-457200">
              <a:buAutoNum type="alphaUcPeriod"/>
            </a:pPr>
            <a:r>
              <a:rPr lang="zh-CN" altLang="en-US" dirty="0"/>
              <a:t>计算器定时查询，链式查询</a:t>
            </a:r>
            <a:endParaRPr lang="en-US" altLang="zh-CN" dirty="0"/>
          </a:p>
          <a:p>
            <a:pPr marL="457200" indent="-457200">
              <a:buAutoNum type="alphaUcPeriod"/>
            </a:pPr>
            <a:r>
              <a:rPr lang="zh-CN" altLang="en-US" dirty="0"/>
              <a:t>独立查询，链式查询</a:t>
            </a:r>
            <a:endParaRPr lang="en-US" altLang="zh-CN" dirty="0"/>
          </a:p>
          <a:p>
            <a:pPr marL="457200" indent="-457200">
              <a:buAutoNum type="alphaUcPeriod"/>
            </a:pPr>
            <a:r>
              <a:rPr lang="zh-CN" altLang="en-US" dirty="0"/>
              <a:t>无正确选项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54748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1600200" y="2000251"/>
            <a:ext cx="6172200" cy="521494"/>
            <a:chOff x="384" y="1056"/>
            <a:chExt cx="5184" cy="438"/>
          </a:xfrm>
        </p:grpSpPr>
        <p:sp>
          <p:nvSpPr>
            <p:cNvPr id="20507" name="Rectangle 3"/>
            <p:cNvSpPr>
              <a:spLocks noChangeArrowheads="1"/>
            </p:cNvSpPr>
            <p:nvPr/>
          </p:nvSpPr>
          <p:spPr bwMode="auto">
            <a:xfrm>
              <a:off x="2046" y="1056"/>
              <a:ext cx="204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100" b="1">
                  <a:solidFill>
                    <a:srgbClr val="0E0EF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单总线（系统总线）</a:t>
              </a:r>
              <a:endParaRPr lang="zh-CN" altLang="en-US" sz="2100" b="1">
                <a:solidFill>
                  <a:srgbClr val="0E0EF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0508" name="Freeform 4"/>
            <p:cNvSpPr>
              <a:spLocks/>
            </p:cNvSpPr>
            <p:nvPr/>
          </p:nvSpPr>
          <p:spPr bwMode="auto">
            <a:xfrm>
              <a:off x="384" y="1350"/>
              <a:ext cx="5184" cy="144"/>
            </a:xfrm>
            <a:custGeom>
              <a:avLst/>
              <a:gdLst>
                <a:gd name="T0" fmla="*/ 0 w 4569"/>
                <a:gd name="T1" fmla="*/ 46 h 148"/>
                <a:gd name="T2" fmla="*/ 2020 w 4569"/>
                <a:gd name="T3" fmla="*/ 90 h 148"/>
                <a:gd name="T4" fmla="*/ 2020 w 4569"/>
                <a:gd name="T5" fmla="*/ 77 h 148"/>
                <a:gd name="T6" fmla="*/ 42365 w 4569"/>
                <a:gd name="T7" fmla="*/ 77 h 148"/>
                <a:gd name="T8" fmla="*/ 42365 w 4569"/>
                <a:gd name="T9" fmla="*/ 90 h 148"/>
                <a:gd name="T10" fmla="*/ 44361 w 4569"/>
                <a:gd name="T11" fmla="*/ 46 h 148"/>
                <a:gd name="T12" fmla="*/ 42365 w 4569"/>
                <a:gd name="T13" fmla="*/ 0 h 148"/>
                <a:gd name="T14" fmla="*/ 42365 w 4569"/>
                <a:gd name="T15" fmla="*/ 18 h 148"/>
                <a:gd name="T16" fmla="*/ 2020 w 4569"/>
                <a:gd name="T17" fmla="*/ 18 h 148"/>
                <a:gd name="T18" fmla="*/ 2020 w 4569"/>
                <a:gd name="T19" fmla="*/ 0 h 148"/>
                <a:gd name="T20" fmla="*/ 0 w 4569"/>
                <a:gd name="T21" fmla="*/ 46 h 1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569" h="148">
                  <a:moveTo>
                    <a:pt x="0" y="74"/>
                  </a:moveTo>
                  <a:lnTo>
                    <a:pt x="208" y="148"/>
                  </a:lnTo>
                  <a:lnTo>
                    <a:pt x="208" y="124"/>
                  </a:lnTo>
                  <a:lnTo>
                    <a:pt x="4364" y="124"/>
                  </a:lnTo>
                  <a:lnTo>
                    <a:pt x="4364" y="148"/>
                  </a:lnTo>
                  <a:lnTo>
                    <a:pt x="4569" y="74"/>
                  </a:lnTo>
                  <a:lnTo>
                    <a:pt x="4364" y="0"/>
                  </a:lnTo>
                  <a:lnTo>
                    <a:pt x="4364" y="25"/>
                  </a:lnTo>
                  <a:lnTo>
                    <a:pt x="208" y="25"/>
                  </a:lnTo>
                  <a:lnTo>
                    <a:pt x="208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92D050"/>
            </a:solidFill>
            <a:ln w="17463">
              <a:solidFill>
                <a:srgbClr val="00B05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</p:grpSp>
      <p:sp>
        <p:nvSpPr>
          <p:cNvPr id="20483" name="Text Box 5"/>
          <p:cNvSpPr txBox="1">
            <a:spLocks noChangeArrowheads="1"/>
          </p:cNvSpPr>
          <p:nvPr/>
        </p:nvSpPr>
        <p:spPr bwMode="auto">
          <a:xfrm>
            <a:off x="762064" y="1348138"/>
            <a:ext cx="270619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7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单总线结构框图</a:t>
            </a:r>
          </a:p>
        </p:txBody>
      </p:sp>
      <p:grpSp>
        <p:nvGrpSpPr>
          <p:cNvPr id="20484" name="Group 6"/>
          <p:cNvGrpSpPr>
            <a:grpSpLocks/>
          </p:cNvGrpSpPr>
          <p:nvPr/>
        </p:nvGrpSpPr>
        <p:grpSpPr bwMode="auto">
          <a:xfrm>
            <a:off x="1771651" y="2486026"/>
            <a:ext cx="5969794" cy="2864644"/>
            <a:chOff x="528" y="1368"/>
            <a:chExt cx="5014" cy="2406"/>
          </a:xfrm>
        </p:grpSpPr>
        <p:grpSp>
          <p:nvGrpSpPr>
            <p:cNvPr id="20487" name="Group 7"/>
            <p:cNvGrpSpPr>
              <a:grpSpLocks/>
            </p:cNvGrpSpPr>
            <p:nvPr/>
          </p:nvGrpSpPr>
          <p:grpSpPr bwMode="auto">
            <a:xfrm>
              <a:off x="528" y="1368"/>
              <a:ext cx="719" cy="2389"/>
              <a:chOff x="528" y="1615"/>
              <a:chExt cx="719" cy="2389"/>
            </a:xfrm>
          </p:grpSpPr>
          <p:sp>
            <p:nvSpPr>
              <p:cNvPr id="20505" name="Rectangle 8"/>
              <p:cNvSpPr>
                <a:spLocks noChangeArrowheads="1"/>
              </p:cNvSpPr>
              <p:nvPr/>
            </p:nvSpPr>
            <p:spPr bwMode="auto">
              <a:xfrm>
                <a:off x="528" y="2352"/>
                <a:ext cx="719" cy="1652"/>
              </a:xfrm>
              <a:prstGeom prst="rect">
                <a:avLst/>
              </a:prstGeom>
              <a:solidFill>
                <a:srgbClr val="CC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1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1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CPU</a:t>
                </a:r>
              </a:p>
            </p:txBody>
          </p:sp>
          <p:sp>
            <p:nvSpPr>
              <p:cNvPr id="20506" name="Freeform 9"/>
              <p:cNvSpPr>
                <a:spLocks/>
              </p:cNvSpPr>
              <p:nvPr/>
            </p:nvSpPr>
            <p:spPr bwMode="auto">
              <a:xfrm>
                <a:off x="802" y="1615"/>
                <a:ext cx="206" cy="737"/>
              </a:xfrm>
              <a:custGeom>
                <a:avLst/>
                <a:gdLst>
                  <a:gd name="T0" fmla="*/ 63837 w 141"/>
                  <a:gd name="T1" fmla="*/ 0 h 482"/>
                  <a:gd name="T2" fmla="*/ 129735 w 141"/>
                  <a:gd name="T3" fmla="*/ 196311 h 482"/>
                  <a:gd name="T4" fmla="*/ 97296 w 141"/>
                  <a:gd name="T5" fmla="*/ 196311 h 482"/>
                  <a:gd name="T6" fmla="*/ 97296 w 141"/>
                  <a:gd name="T7" fmla="*/ 807833 h 482"/>
                  <a:gd name="T8" fmla="*/ 129735 w 141"/>
                  <a:gd name="T9" fmla="*/ 807833 h 482"/>
                  <a:gd name="T10" fmla="*/ 63837 w 141"/>
                  <a:gd name="T11" fmla="*/ 1006204 h 482"/>
                  <a:gd name="T12" fmla="*/ 0 w 141"/>
                  <a:gd name="T13" fmla="*/ 807833 h 482"/>
                  <a:gd name="T14" fmla="*/ 31536 w 141"/>
                  <a:gd name="T15" fmla="*/ 807833 h 482"/>
                  <a:gd name="T16" fmla="*/ 31536 w 141"/>
                  <a:gd name="T17" fmla="*/ 196311 h 482"/>
                  <a:gd name="T18" fmla="*/ 0 w 141"/>
                  <a:gd name="T19" fmla="*/ 196311 h 482"/>
                  <a:gd name="T20" fmla="*/ 63837 w 141"/>
                  <a:gd name="T21" fmla="*/ 0 h 4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41" h="482">
                    <a:moveTo>
                      <a:pt x="69" y="0"/>
                    </a:moveTo>
                    <a:lnTo>
                      <a:pt x="141" y="94"/>
                    </a:lnTo>
                    <a:lnTo>
                      <a:pt x="106" y="94"/>
                    </a:lnTo>
                    <a:lnTo>
                      <a:pt x="106" y="387"/>
                    </a:lnTo>
                    <a:lnTo>
                      <a:pt x="141" y="387"/>
                    </a:lnTo>
                    <a:lnTo>
                      <a:pt x="69" y="482"/>
                    </a:lnTo>
                    <a:lnTo>
                      <a:pt x="0" y="387"/>
                    </a:lnTo>
                    <a:lnTo>
                      <a:pt x="34" y="387"/>
                    </a:lnTo>
                    <a:lnTo>
                      <a:pt x="34" y="94"/>
                    </a:lnTo>
                    <a:lnTo>
                      <a:pt x="0" y="94"/>
                    </a:lnTo>
                    <a:lnTo>
                      <a:pt x="69" y="0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0E0EF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grpSp>
          <p:nvGrpSpPr>
            <p:cNvPr id="20488" name="Group 10"/>
            <p:cNvGrpSpPr>
              <a:grpSpLocks/>
            </p:cNvGrpSpPr>
            <p:nvPr/>
          </p:nvGrpSpPr>
          <p:grpSpPr bwMode="auto">
            <a:xfrm>
              <a:off x="1392" y="1385"/>
              <a:ext cx="720" cy="2389"/>
              <a:chOff x="1392" y="1632"/>
              <a:chExt cx="720" cy="2389"/>
            </a:xfrm>
          </p:grpSpPr>
          <p:sp>
            <p:nvSpPr>
              <p:cNvPr id="20503" name="Rectangle 11"/>
              <p:cNvSpPr>
                <a:spLocks noChangeArrowheads="1"/>
              </p:cNvSpPr>
              <p:nvPr/>
            </p:nvSpPr>
            <p:spPr bwMode="auto">
              <a:xfrm>
                <a:off x="1392" y="2369"/>
                <a:ext cx="720" cy="1652"/>
              </a:xfrm>
              <a:prstGeom prst="rect">
                <a:avLst/>
              </a:prstGeom>
              <a:solidFill>
                <a:srgbClr val="FFCC99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6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</a:t>
                </a:r>
                <a:r>
                  <a:rPr lang="zh-CN" altLang="en-US" sz="21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主存</a:t>
                </a:r>
              </a:p>
            </p:txBody>
          </p:sp>
          <p:sp>
            <p:nvSpPr>
              <p:cNvPr id="20504" name="Freeform 12"/>
              <p:cNvSpPr>
                <a:spLocks/>
              </p:cNvSpPr>
              <p:nvPr/>
            </p:nvSpPr>
            <p:spPr bwMode="auto">
              <a:xfrm>
                <a:off x="1619" y="1632"/>
                <a:ext cx="206" cy="737"/>
              </a:xfrm>
              <a:custGeom>
                <a:avLst/>
                <a:gdLst>
                  <a:gd name="T0" fmla="*/ 63837 w 141"/>
                  <a:gd name="T1" fmla="*/ 0 h 482"/>
                  <a:gd name="T2" fmla="*/ 129735 w 141"/>
                  <a:gd name="T3" fmla="*/ 196311 h 482"/>
                  <a:gd name="T4" fmla="*/ 97296 w 141"/>
                  <a:gd name="T5" fmla="*/ 196311 h 482"/>
                  <a:gd name="T6" fmla="*/ 97296 w 141"/>
                  <a:gd name="T7" fmla="*/ 807833 h 482"/>
                  <a:gd name="T8" fmla="*/ 129735 w 141"/>
                  <a:gd name="T9" fmla="*/ 807833 h 482"/>
                  <a:gd name="T10" fmla="*/ 63837 w 141"/>
                  <a:gd name="T11" fmla="*/ 1006204 h 482"/>
                  <a:gd name="T12" fmla="*/ 0 w 141"/>
                  <a:gd name="T13" fmla="*/ 807833 h 482"/>
                  <a:gd name="T14" fmla="*/ 31536 w 141"/>
                  <a:gd name="T15" fmla="*/ 807833 h 482"/>
                  <a:gd name="T16" fmla="*/ 31536 w 141"/>
                  <a:gd name="T17" fmla="*/ 196311 h 482"/>
                  <a:gd name="T18" fmla="*/ 0 w 141"/>
                  <a:gd name="T19" fmla="*/ 196311 h 482"/>
                  <a:gd name="T20" fmla="*/ 63837 w 141"/>
                  <a:gd name="T21" fmla="*/ 0 h 4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41" h="482">
                    <a:moveTo>
                      <a:pt x="69" y="0"/>
                    </a:moveTo>
                    <a:lnTo>
                      <a:pt x="141" y="94"/>
                    </a:lnTo>
                    <a:lnTo>
                      <a:pt x="106" y="94"/>
                    </a:lnTo>
                    <a:lnTo>
                      <a:pt x="106" y="387"/>
                    </a:lnTo>
                    <a:lnTo>
                      <a:pt x="141" y="387"/>
                    </a:lnTo>
                    <a:lnTo>
                      <a:pt x="69" y="482"/>
                    </a:lnTo>
                    <a:lnTo>
                      <a:pt x="0" y="387"/>
                    </a:lnTo>
                    <a:lnTo>
                      <a:pt x="34" y="387"/>
                    </a:lnTo>
                    <a:lnTo>
                      <a:pt x="34" y="94"/>
                    </a:lnTo>
                    <a:lnTo>
                      <a:pt x="0" y="94"/>
                    </a:lnTo>
                    <a:lnTo>
                      <a:pt x="69" y="0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0E0EF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sp>
          <p:nvSpPr>
            <p:cNvPr id="20489" name="Rectangle 13"/>
            <p:cNvSpPr>
              <a:spLocks noChangeArrowheads="1"/>
            </p:cNvSpPr>
            <p:nvPr/>
          </p:nvSpPr>
          <p:spPr bwMode="auto">
            <a:xfrm>
              <a:off x="2208" y="2116"/>
              <a:ext cx="934" cy="32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</a:p>
          </p:txBody>
        </p:sp>
        <p:sp>
          <p:nvSpPr>
            <p:cNvPr id="20490" name="Freeform 14"/>
            <p:cNvSpPr>
              <a:spLocks/>
            </p:cNvSpPr>
            <p:nvPr/>
          </p:nvSpPr>
          <p:spPr bwMode="auto">
            <a:xfrm>
              <a:off x="2592" y="1391"/>
              <a:ext cx="192" cy="725"/>
            </a:xfrm>
            <a:custGeom>
              <a:avLst/>
              <a:gdLst>
                <a:gd name="T0" fmla="*/ 23659 w 139"/>
                <a:gd name="T1" fmla="*/ 0 h 495"/>
                <a:gd name="T2" fmla="*/ 46602 w 139"/>
                <a:gd name="T3" fmla="*/ 95249 h 495"/>
                <a:gd name="T4" fmla="*/ 34959 w 139"/>
                <a:gd name="T5" fmla="*/ 95249 h 495"/>
                <a:gd name="T6" fmla="*/ 34959 w 139"/>
                <a:gd name="T7" fmla="*/ 380638 h 495"/>
                <a:gd name="T8" fmla="*/ 46602 w 139"/>
                <a:gd name="T9" fmla="*/ 380638 h 495"/>
                <a:gd name="T10" fmla="*/ 23659 w 139"/>
                <a:gd name="T11" fmla="*/ 476140 h 495"/>
                <a:gd name="T12" fmla="*/ 0 w 139"/>
                <a:gd name="T13" fmla="*/ 380638 h 495"/>
                <a:gd name="T14" fmla="*/ 11606 w 139"/>
                <a:gd name="T15" fmla="*/ 380638 h 495"/>
                <a:gd name="T16" fmla="*/ 11606 w 139"/>
                <a:gd name="T17" fmla="*/ 95249 h 495"/>
                <a:gd name="T18" fmla="*/ 0 w 139"/>
                <a:gd name="T19" fmla="*/ 95249 h 495"/>
                <a:gd name="T20" fmla="*/ 23659 w 139"/>
                <a:gd name="T21" fmla="*/ 0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rgbClr val="0E0E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89928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491" name="Freeform 15"/>
            <p:cNvSpPr>
              <a:spLocks/>
            </p:cNvSpPr>
            <p:nvPr/>
          </p:nvSpPr>
          <p:spPr bwMode="auto">
            <a:xfrm>
              <a:off x="2609" y="2479"/>
              <a:ext cx="175" cy="671"/>
            </a:xfrm>
            <a:custGeom>
              <a:avLst/>
              <a:gdLst>
                <a:gd name="T0" fmla="*/ 4474 w 139"/>
                <a:gd name="T1" fmla="*/ 0 h 467"/>
                <a:gd name="T2" fmla="*/ 8769 w 139"/>
                <a:gd name="T3" fmla="*/ 64129 h 467"/>
                <a:gd name="T4" fmla="*/ 6574 w 139"/>
                <a:gd name="T5" fmla="*/ 64129 h 467"/>
                <a:gd name="T6" fmla="*/ 6574 w 139"/>
                <a:gd name="T7" fmla="*/ 254631 h 467"/>
                <a:gd name="T8" fmla="*/ 8769 w 139"/>
                <a:gd name="T9" fmla="*/ 254631 h 467"/>
                <a:gd name="T10" fmla="*/ 4474 w 139"/>
                <a:gd name="T11" fmla="*/ 318093 h 467"/>
                <a:gd name="T12" fmla="*/ 0 w 139"/>
                <a:gd name="T13" fmla="*/ 254631 h 467"/>
                <a:gd name="T14" fmla="*/ 2189 w 139"/>
                <a:gd name="T15" fmla="*/ 254631 h 467"/>
                <a:gd name="T16" fmla="*/ 2189 w 139"/>
                <a:gd name="T17" fmla="*/ 64129 h 467"/>
                <a:gd name="T18" fmla="*/ 0 w 139"/>
                <a:gd name="T19" fmla="*/ 64129 h 467"/>
                <a:gd name="T20" fmla="*/ 4474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rgbClr val="0E0E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492" name="Rectangle 16"/>
            <p:cNvSpPr>
              <a:spLocks noChangeArrowheads="1"/>
            </p:cNvSpPr>
            <p:nvPr/>
          </p:nvSpPr>
          <p:spPr bwMode="auto">
            <a:xfrm>
              <a:off x="2208" y="3150"/>
              <a:ext cx="934" cy="594"/>
            </a:xfrm>
            <a:prstGeom prst="rect">
              <a:avLst/>
            </a:prstGeom>
            <a:solidFill>
              <a:srgbClr val="33CC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zh-CN" altLang="en-US" sz="750" b="1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设备</a:t>
              </a: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0493" name="Rectangle 17"/>
            <p:cNvSpPr>
              <a:spLocks noChangeArrowheads="1"/>
            </p:cNvSpPr>
            <p:nvPr/>
          </p:nvSpPr>
          <p:spPr bwMode="auto">
            <a:xfrm>
              <a:off x="3360" y="3150"/>
              <a:ext cx="934" cy="594"/>
            </a:xfrm>
            <a:prstGeom prst="rect">
              <a:avLst/>
            </a:prstGeom>
            <a:solidFill>
              <a:srgbClr val="33CC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1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zh-CN" altLang="en-US" sz="75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设备</a:t>
              </a: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</a:p>
          </p:txBody>
        </p:sp>
        <p:sp>
          <p:nvSpPr>
            <p:cNvPr id="20494" name="Rectangle 18"/>
            <p:cNvSpPr>
              <a:spLocks noChangeArrowheads="1"/>
            </p:cNvSpPr>
            <p:nvPr/>
          </p:nvSpPr>
          <p:spPr bwMode="auto">
            <a:xfrm>
              <a:off x="3360" y="2116"/>
              <a:ext cx="934" cy="32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</a:p>
          </p:txBody>
        </p:sp>
        <p:sp>
          <p:nvSpPr>
            <p:cNvPr id="20495" name="Freeform 19"/>
            <p:cNvSpPr>
              <a:spLocks/>
            </p:cNvSpPr>
            <p:nvPr/>
          </p:nvSpPr>
          <p:spPr bwMode="auto">
            <a:xfrm>
              <a:off x="3696" y="1391"/>
              <a:ext cx="192" cy="725"/>
            </a:xfrm>
            <a:custGeom>
              <a:avLst/>
              <a:gdLst>
                <a:gd name="T0" fmla="*/ 23659 w 139"/>
                <a:gd name="T1" fmla="*/ 0 h 495"/>
                <a:gd name="T2" fmla="*/ 46602 w 139"/>
                <a:gd name="T3" fmla="*/ 95249 h 495"/>
                <a:gd name="T4" fmla="*/ 34959 w 139"/>
                <a:gd name="T5" fmla="*/ 95249 h 495"/>
                <a:gd name="T6" fmla="*/ 34959 w 139"/>
                <a:gd name="T7" fmla="*/ 380638 h 495"/>
                <a:gd name="T8" fmla="*/ 46602 w 139"/>
                <a:gd name="T9" fmla="*/ 380638 h 495"/>
                <a:gd name="T10" fmla="*/ 23659 w 139"/>
                <a:gd name="T11" fmla="*/ 476140 h 495"/>
                <a:gd name="T12" fmla="*/ 0 w 139"/>
                <a:gd name="T13" fmla="*/ 380638 h 495"/>
                <a:gd name="T14" fmla="*/ 11606 w 139"/>
                <a:gd name="T15" fmla="*/ 380638 h 495"/>
                <a:gd name="T16" fmla="*/ 11606 w 139"/>
                <a:gd name="T17" fmla="*/ 95249 h 495"/>
                <a:gd name="T18" fmla="*/ 0 w 139"/>
                <a:gd name="T19" fmla="*/ 95249 h 495"/>
                <a:gd name="T20" fmla="*/ 23659 w 139"/>
                <a:gd name="T21" fmla="*/ 0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rgbClr val="0E0E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89928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496" name="Freeform 20"/>
            <p:cNvSpPr>
              <a:spLocks/>
            </p:cNvSpPr>
            <p:nvPr/>
          </p:nvSpPr>
          <p:spPr bwMode="auto">
            <a:xfrm>
              <a:off x="3696" y="2479"/>
              <a:ext cx="192" cy="671"/>
            </a:xfrm>
            <a:custGeom>
              <a:avLst/>
              <a:gdLst>
                <a:gd name="T0" fmla="*/ 23659 w 139"/>
                <a:gd name="T1" fmla="*/ 0 h 467"/>
                <a:gd name="T2" fmla="*/ 46602 w 139"/>
                <a:gd name="T3" fmla="*/ 64129 h 467"/>
                <a:gd name="T4" fmla="*/ 34959 w 139"/>
                <a:gd name="T5" fmla="*/ 64129 h 467"/>
                <a:gd name="T6" fmla="*/ 34959 w 139"/>
                <a:gd name="T7" fmla="*/ 254631 h 467"/>
                <a:gd name="T8" fmla="*/ 46602 w 139"/>
                <a:gd name="T9" fmla="*/ 254631 h 467"/>
                <a:gd name="T10" fmla="*/ 23659 w 139"/>
                <a:gd name="T11" fmla="*/ 318093 h 467"/>
                <a:gd name="T12" fmla="*/ 0 w 139"/>
                <a:gd name="T13" fmla="*/ 254631 h 467"/>
                <a:gd name="T14" fmla="*/ 11606 w 139"/>
                <a:gd name="T15" fmla="*/ 254631 h 467"/>
                <a:gd name="T16" fmla="*/ 11606 w 139"/>
                <a:gd name="T17" fmla="*/ 64129 h 467"/>
                <a:gd name="T18" fmla="*/ 0 w 139"/>
                <a:gd name="T19" fmla="*/ 64129 h 467"/>
                <a:gd name="T20" fmla="*/ 23659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rgbClr val="0E0E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497" name="Rectangle 21"/>
            <p:cNvSpPr>
              <a:spLocks noChangeArrowheads="1"/>
            </p:cNvSpPr>
            <p:nvPr/>
          </p:nvSpPr>
          <p:spPr bwMode="auto">
            <a:xfrm>
              <a:off x="4368" y="2116"/>
              <a:ext cx="2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 dirty="0">
                  <a:solidFill>
                    <a:srgbClr val="0E0EF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20498" name="Rectangle 22"/>
            <p:cNvSpPr>
              <a:spLocks noChangeArrowheads="1"/>
            </p:cNvSpPr>
            <p:nvPr/>
          </p:nvSpPr>
          <p:spPr bwMode="auto">
            <a:xfrm>
              <a:off x="4608" y="3150"/>
              <a:ext cx="934" cy="594"/>
            </a:xfrm>
            <a:prstGeom prst="rect">
              <a:avLst/>
            </a:prstGeom>
            <a:solidFill>
              <a:srgbClr val="33CC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zh-CN" altLang="en-US" sz="750" b="1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设备</a:t>
              </a:r>
              <a:r>
                <a:rPr lang="en-US" altLang="zh-CN" sz="1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20499" name="Rectangle 23"/>
            <p:cNvSpPr>
              <a:spLocks noChangeArrowheads="1"/>
            </p:cNvSpPr>
            <p:nvPr/>
          </p:nvSpPr>
          <p:spPr bwMode="auto">
            <a:xfrm>
              <a:off x="4608" y="2116"/>
              <a:ext cx="934" cy="32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</a:p>
          </p:txBody>
        </p:sp>
        <p:sp>
          <p:nvSpPr>
            <p:cNvPr id="20500" name="Freeform 24"/>
            <p:cNvSpPr>
              <a:spLocks/>
            </p:cNvSpPr>
            <p:nvPr/>
          </p:nvSpPr>
          <p:spPr bwMode="auto">
            <a:xfrm>
              <a:off x="4992" y="1374"/>
              <a:ext cx="192" cy="740"/>
            </a:xfrm>
            <a:custGeom>
              <a:avLst/>
              <a:gdLst>
                <a:gd name="T0" fmla="*/ 23659 w 139"/>
                <a:gd name="T1" fmla="*/ 0 h 495"/>
                <a:gd name="T2" fmla="*/ 46602 w 139"/>
                <a:gd name="T3" fmla="*/ 137281 h 495"/>
                <a:gd name="T4" fmla="*/ 34959 w 139"/>
                <a:gd name="T5" fmla="*/ 137281 h 495"/>
                <a:gd name="T6" fmla="*/ 34959 w 139"/>
                <a:gd name="T7" fmla="*/ 550807 h 495"/>
                <a:gd name="T8" fmla="*/ 46602 w 139"/>
                <a:gd name="T9" fmla="*/ 550807 h 495"/>
                <a:gd name="T10" fmla="*/ 23659 w 139"/>
                <a:gd name="T11" fmla="*/ 688033 h 495"/>
                <a:gd name="T12" fmla="*/ 0 w 139"/>
                <a:gd name="T13" fmla="*/ 550807 h 495"/>
                <a:gd name="T14" fmla="*/ 11606 w 139"/>
                <a:gd name="T15" fmla="*/ 550807 h 495"/>
                <a:gd name="T16" fmla="*/ 11606 w 139"/>
                <a:gd name="T17" fmla="*/ 137281 h 495"/>
                <a:gd name="T18" fmla="*/ 0 w 139"/>
                <a:gd name="T19" fmla="*/ 137281 h 495"/>
                <a:gd name="T20" fmla="*/ 23659 w 139"/>
                <a:gd name="T21" fmla="*/ 0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rgbClr val="0E0E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89928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501" name="Freeform 25"/>
            <p:cNvSpPr>
              <a:spLocks/>
            </p:cNvSpPr>
            <p:nvPr/>
          </p:nvSpPr>
          <p:spPr bwMode="auto">
            <a:xfrm>
              <a:off x="4993" y="2478"/>
              <a:ext cx="191" cy="672"/>
            </a:xfrm>
            <a:custGeom>
              <a:avLst/>
              <a:gdLst>
                <a:gd name="T0" fmla="*/ 21936 w 139"/>
                <a:gd name="T1" fmla="*/ 0 h 467"/>
                <a:gd name="T2" fmla="*/ 42306 w 139"/>
                <a:gd name="T3" fmla="*/ 65384 h 467"/>
                <a:gd name="T4" fmla="*/ 31626 w 139"/>
                <a:gd name="T5" fmla="*/ 65384 h 467"/>
                <a:gd name="T6" fmla="*/ 31626 w 139"/>
                <a:gd name="T7" fmla="*/ 261647 h 467"/>
                <a:gd name="T8" fmla="*/ 42306 w 139"/>
                <a:gd name="T9" fmla="*/ 261647 h 467"/>
                <a:gd name="T10" fmla="*/ 21936 w 139"/>
                <a:gd name="T11" fmla="*/ 326801 h 467"/>
                <a:gd name="T12" fmla="*/ 0 w 139"/>
                <a:gd name="T13" fmla="*/ 261647 h 467"/>
                <a:gd name="T14" fmla="*/ 10674 w 139"/>
                <a:gd name="T15" fmla="*/ 261647 h 467"/>
                <a:gd name="T16" fmla="*/ 10674 w 139"/>
                <a:gd name="T17" fmla="*/ 65384 h 467"/>
                <a:gd name="T18" fmla="*/ 0 w 139"/>
                <a:gd name="T19" fmla="*/ 65384 h 467"/>
                <a:gd name="T20" fmla="*/ 21936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rgbClr val="0E0E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0502" name="Rectangle 26"/>
            <p:cNvSpPr>
              <a:spLocks noChangeArrowheads="1"/>
            </p:cNvSpPr>
            <p:nvPr/>
          </p:nvSpPr>
          <p:spPr bwMode="auto">
            <a:xfrm>
              <a:off x="4368" y="3294"/>
              <a:ext cx="33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 dirty="0">
                  <a:solidFill>
                    <a:srgbClr val="0E0EF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</p:grpSp>
      <p:sp>
        <p:nvSpPr>
          <p:cNvPr id="20486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57213" indent="-214313">
              <a:spcBef>
                <a:spcPct val="20000"/>
              </a:spcBef>
              <a:buClr>
                <a:srgbClr val="008080"/>
              </a:buClr>
              <a:buChar char="—"/>
              <a:defRPr kumimoji="1" sz="1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857250" indent="-171450">
              <a:spcBef>
                <a:spcPct val="20000"/>
              </a:spcBef>
              <a:buClr>
                <a:srgbClr val="008080"/>
              </a:buClr>
              <a:buChar char="–"/>
              <a:defRPr kumimoji="1" sz="15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200150" indent="-17145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543050" indent="-17145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324F5C6-37A3-4C69-BF32-ACC93AA856C4}" type="slidenum">
              <a:rPr kumimoji="0" lang="zh-CN" altLang="en-US" sz="9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kumimoji="0" lang="zh-CN" altLang="en-US" sz="9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0451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17C26F-97F8-4CC9-8A3B-27C85A0C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6F44A0-9D3C-4E88-A533-E441F8749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在某计算机系统中，若各个主设备得到总线使用权的机会基本相等，则该系统采用的总线判优控制方式可能是 ？ 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</a:t>
            </a:r>
            <a:r>
              <a:rPr lang="zh-CN" altLang="en-US" dirty="0"/>
              <a:t> 链式查询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</a:t>
            </a:r>
            <a:r>
              <a:rPr lang="zh-CN" altLang="en-US" dirty="0"/>
              <a:t>计数器定时查询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独立请求方式 </a:t>
            </a:r>
          </a:p>
        </p:txBody>
      </p:sp>
    </p:spTree>
    <p:extLst>
      <p:ext uri="{BB962C8B-B14F-4D97-AF65-F5344CB8AC3E}">
        <p14:creationId xmlns:p14="http://schemas.microsoft.com/office/powerpoint/2010/main" val="3519811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08397" y="1514477"/>
            <a:ext cx="47660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四、总线结构的计算机举例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653059" y="1988902"/>
            <a:ext cx="47755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面向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CPU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的双总线结构框图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1800860" y="3001408"/>
            <a:ext cx="1104920" cy="728525"/>
          </a:xfrm>
          <a:prstGeom prst="rect">
            <a:avLst/>
          </a:prstGeom>
          <a:solidFill>
            <a:srgbClr val="CCCCFF"/>
          </a:solidFill>
          <a:ln w="38100">
            <a:solidFill>
              <a:srgbClr val="0070C0"/>
            </a:solidFill>
            <a:miter lim="800000"/>
            <a:headEnd/>
            <a:tailEnd/>
          </a:ln>
        </p:spPr>
        <p:txBody>
          <a:bodyPr lIns="0" anchor="ctr" anchorCtr="1"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350" b="1">
                <a:latin typeface="Times New Roman" panose="02020603050405020304" pitchFamily="18" charset="0"/>
                <a:ea typeface="宋体" panose="02010600030101010101" pitchFamily="2" charset="-122"/>
              </a:rPr>
              <a:t>  中央处理器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350" b="1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1350" b="1"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</a:p>
        </p:txBody>
      </p:sp>
      <p:grpSp>
        <p:nvGrpSpPr>
          <p:cNvPr id="19461" name="Group 5"/>
          <p:cNvGrpSpPr>
            <a:grpSpLocks/>
          </p:cNvGrpSpPr>
          <p:nvPr/>
        </p:nvGrpSpPr>
        <p:grpSpPr bwMode="auto">
          <a:xfrm>
            <a:off x="2905780" y="3016392"/>
            <a:ext cx="3405573" cy="394575"/>
            <a:chOff x="1670" y="1410"/>
            <a:chExt cx="3600" cy="384"/>
          </a:xfrm>
        </p:grpSpPr>
        <p:sp>
          <p:nvSpPr>
            <p:cNvPr id="19484" name="Rectangle 6"/>
            <p:cNvSpPr>
              <a:spLocks noChangeArrowheads="1"/>
            </p:cNvSpPr>
            <p:nvPr/>
          </p:nvSpPr>
          <p:spPr bwMode="auto">
            <a:xfrm>
              <a:off x="2941" y="1410"/>
              <a:ext cx="1139" cy="3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E0EF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100" b="1">
                  <a:solidFill>
                    <a:srgbClr val="0E0EF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2100" b="1">
                  <a:solidFill>
                    <a:srgbClr val="0E0EF2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总线</a:t>
              </a:r>
              <a:endParaRPr lang="zh-CN" altLang="en-US" sz="2100" b="1">
                <a:solidFill>
                  <a:srgbClr val="0E0EF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9485" name="AutoShape 7"/>
            <p:cNvSpPr>
              <a:spLocks noChangeArrowheads="1"/>
            </p:cNvSpPr>
            <p:nvPr/>
          </p:nvSpPr>
          <p:spPr bwMode="auto">
            <a:xfrm>
              <a:off x="1670" y="1657"/>
              <a:ext cx="3600" cy="137"/>
            </a:xfrm>
            <a:prstGeom prst="leftRightArrow">
              <a:avLst>
                <a:gd name="adj1" fmla="val 50000"/>
                <a:gd name="adj2" fmla="val 77251"/>
              </a:avLst>
            </a:prstGeom>
            <a:solidFill>
              <a:srgbClr val="0E0E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0E0EF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19462" name="Group 8"/>
          <p:cNvGrpSpPr>
            <a:grpSpLocks/>
          </p:cNvGrpSpPr>
          <p:nvPr/>
        </p:nvGrpSpPr>
        <p:grpSpPr bwMode="auto">
          <a:xfrm>
            <a:off x="2071154" y="3756434"/>
            <a:ext cx="394478" cy="1233048"/>
            <a:chOff x="687" y="2160"/>
            <a:chExt cx="417" cy="1200"/>
          </a:xfrm>
        </p:grpSpPr>
        <p:sp>
          <p:nvSpPr>
            <p:cNvPr id="19482" name="Rectangle 9"/>
            <p:cNvSpPr>
              <a:spLocks noChangeArrowheads="1"/>
            </p:cNvSpPr>
            <p:nvPr/>
          </p:nvSpPr>
          <p:spPr bwMode="auto">
            <a:xfrm>
              <a:off x="687" y="2313"/>
              <a:ext cx="273" cy="6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350" b="1">
                  <a:solidFill>
                    <a:srgbClr val="0E0EF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M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350" b="1">
                  <a:solidFill>
                    <a:srgbClr val="0E0EF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总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350" b="1">
                  <a:solidFill>
                    <a:srgbClr val="0E0EF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线</a:t>
              </a:r>
            </a:p>
          </p:txBody>
        </p:sp>
        <p:sp>
          <p:nvSpPr>
            <p:cNvPr id="19483" name="AutoShape 10"/>
            <p:cNvSpPr>
              <a:spLocks noChangeArrowheads="1"/>
            </p:cNvSpPr>
            <p:nvPr/>
          </p:nvSpPr>
          <p:spPr bwMode="auto">
            <a:xfrm>
              <a:off x="960" y="2160"/>
              <a:ext cx="144" cy="1200"/>
            </a:xfrm>
            <a:prstGeom prst="upDownArrow">
              <a:avLst>
                <a:gd name="adj1" fmla="val 50000"/>
                <a:gd name="adj2" fmla="val 97955"/>
              </a:avLst>
            </a:prstGeom>
            <a:solidFill>
              <a:srgbClr val="0E0EF2"/>
            </a:solidFill>
            <a:ln w="9525">
              <a:solidFill>
                <a:srgbClr val="0E0EF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35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135179" name="Rectangle 11"/>
          <p:cNvSpPr>
            <a:spLocks noChangeArrowheads="1"/>
          </p:cNvSpPr>
          <p:nvPr/>
        </p:nvSpPr>
        <p:spPr bwMode="auto">
          <a:xfrm>
            <a:off x="6948488" y="944166"/>
            <a:ext cx="8572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 anchor="ctr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3300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3.1</a:t>
            </a:r>
          </a:p>
        </p:txBody>
      </p:sp>
      <p:grpSp>
        <p:nvGrpSpPr>
          <p:cNvPr id="19464" name="Group 12"/>
          <p:cNvGrpSpPr>
            <a:grpSpLocks/>
          </p:cNvGrpSpPr>
          <p:nvPr/>
        </p:nvGrpSpPr>
        <p:grpSpPr bwMode="auto">
          <a:xfrm>
            <a:off x="1866346" y="3388361"/>
            <a:ext cx="4488734" cy="2239010"/>
            <a:chOff x="535" y="1776"/>
            <a:chExt cx="4745" cy="2179"/>
          </a:xfrm>
        </p:grpSpPr>
        <p:grpSp>
          <p:nvGrpSpPr>
            <p:cNvPr id="19466" name="Group 13"/>
            <p:cNvGrpSpPr>
              <a:grpSpLocks/>
            </p:cNvGrpSpPr>
            <p:nvPr/>
          </p:nvGrpSpPr>
          <p:grpSpPr bwMode="auto">
            <a:xfrm>
              <a:off x="535" y="1776"/>
              <a:ext cx="4745" cy="2179"/>
              <a:chOff x="535" y="1776"/>
              <a:chExt cx="4745" cy="2179"/>
            </a:xfrm>
          </p:grpSpPr>
          <p:sp>
            <p:nvSpPr>
              <p:cNvPr id="19468" name="Rectangle 14"/>
              <p:cNvSpPr>
                <a:spLocks noChangeArrowheads="1"/>
              </p:cNvSpPr>
              <p:nvPr/>
            </p:nvSpPr>
            <p:spPr bwMode="auto">
              <a:xfrm>
                <a:off x="535" y="3360"/>
                <a:ext cx="1059" cy="595"/>
              </a:xfrm>
              <a:prstGeom prst="rect">
                <a:avLst/>
              </a:prstGeom>
              <a:noFill/>
              <a:ln w="38100">
                <a:solidFill>
                  <a:srgbClr val="00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197100" anchorCtr="1"/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35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主存 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35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</a:t>
                </a:r>
              </a:p>
            </p:txBody>
          </p:sp>
          <p:sp>
            <p:nvSpPr>
              <p:cNvPr id="19469" name="Rectangle 15"/>
              <p:cNvSpPr>
                <a:spLocks noChangeArrowheads="1"/>
              </p:cNvSpPr>
              <p:nvPr/>
            </p:nvSpPr>
            <p:spPr bwMode="auto">
              <a:xfrm>
                <a:off x="1779" y="2448"/>
                <a:ext cx="934" cy="320"/>
              </a:xfrm>
              <a:prstGeom prst="rect">
                <a:avLst/>
              </a:prstGeom>
              <a:noFill/>
              <a:ln w="38100">
                <a:solidFill>
                  <a:srgbClr val="00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Ctr="1"/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5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I/O</a:t>
                </a:r>
                <a:r>
                  <a:rPr lang="zh-CN" altLang="en-US" sz="135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接口</a:t>
                </a:r>
              </a:p>
            </p:txBody>
          </p:sp>
          <p:sp>
            <p:nvSpPr>
              <p:cNvPr id="19470" name="Freeform 16"/>
              <p:cNvSpPr>
                <a:spLocks/>
              </p:cNvSpPr>
              <p:nvPr/>
            </p:nvSpPr>
            <p:spPr bwMode="auto">
              <a:xfrm>
                <a:off x="2205" y="1776"/>
                <a:ext cx="147" cy="672"/>
              </a:xfrm>
              <a:custGeom>
                <a:avLst/>
                <a:gdLst>
                  <a:gd name="T0" fmla="*/ 194 w 139"/>
                  <a:gd name="T1" fmla="*/ 0 h 495"/>
                  <a:gd name="T2" fmla="*/ 380 w 139"/>
                  <a:gd name="T3" fmla="*/ 24219 h 495"/>
                  <a:gd name="T4" fmla="*/ 283 w 139"/>
                  <a:gd name="T5" fmla="*/ 24219 h 495"/>
                  <a:gd name="T6" fmla="*/ 283 w 139"/>
                  <a:gd name="T7" fmla="*/ 97120 h 495"/>
                  <a:gd name="T8" fmla="*/ 380 w 139"/>
                  <a:gd name="T9" fmla="*/ 97120 h 495"/>
                  <a:gd name="T10" fmla="*/ 194 w 139"/>
                  <a:gd name="T11" fmla="*/ 121427 h 495"/>
                  <a:gd name="T12" fmla="*/ 0 w 139"/>
                  <a:gd name="T13" fmla="*/ 97120 h 495"/>
                  <a:gd name="T14" fmla="*/ 94 w 139"/>
                  <a:gd name="T15" fmla="*/ 97120 h 495"/>
                  <a:gd name="T16" fmla="*/ 94 w 139"/>
                  <a:gd name="T17" fmla="*/ 24219 h 495"/>
                  <a:gd name="T18" fmla="*/ 0 w 139"/>
                  <a:gd name="T19" fmla="*/ 24219 h 495"/>
                  <a:gd name="T20" fmla="*/ 194 w 139"/>
                  <a:gd name="T21" fmla="*/ 0 h 49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39" h="495">
                    <a:moveTo>
                      <a:pt x="71" y="0"/>
                    </a:moveTo>
                    <a:lnTo>
                      <a:pt x="139" y="99"/>
                    </a:lnTo>
                    <a:lnTo>
                      <a:pt x="104" y="99"/>
                    </a:lnTo>
                    <a:lnTo>
                      <a:pt x="104" y="396"/>
                    </a:lnTo>
                    <a:lnTo>
                      <a:pt x="139" y="396"/>
                    </a:lnTo>
                    <a:lnTo>
                      <a:pt x="71" y="495"/>
                    </a:lnTo>
                    <a:lnTo>
                      <a:pt x="0" y="396"/>
                    </a:lnTo>
                    <a:lnTo>
                      <a:pt x="35" y="396"/>
                    </a:lnTo>
                    <a:lnTo>
                      <a:pt x="35" y="99"/>
                    </a:lnTo>
                    <a:lnTo>
                      <a:pt x="0" y="99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006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89928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9471" name="Freeform 17"/>
              <p:cNvSpPr>
                <a:spLocks/>
              </p:cNvSpPr>
              <p:nvPr/>
            </p:nvSpPr>
            <p:spPr bwMode="auto">
              <a:xfrm>
                <a:off x="2205" y="2784"/>
                <a:ext cx="147" cy="576"/>
              </a:xfrm>
              <a:custGeom>
                <a:avLst/>
                <a:gdLst>
                  <a:gd name="T0" fmla="*/ 194 w 139"/>
                  <a:gd name="T1" fmla="*/ 0 h 467"/>
                  <a:gd name="T2" fmla="*/ 380 w 139"/>
                  <a:gd name="T3" fmla="*/ 4099 h 467"/>
                  <a:gd name="T4" fmla="*/ 283 w 139"/>
                  <a:gd name="T5" fmla="*/ 4099 h 467"/>
                  <a:gd name="T6" fmla="*/ 283 w 139"/>
                  <a:gd name="T7" fmla="*/ 16322 h 467"/>
                  <a:gd name="T8" fmla="*/ 380 w 139"/>
                  <a:gd name="T9" fmla="*/ 16322 h 467"/>
                  <a:gd name="T10" fmla="*/ 194 w 139"/>
                  <a:gd name="T11" fmla="*/ 20357 h 467"/>
                  <a:gd name="T12" fmla="*/ 0 w 139"/>
                  <a:gd name="T13" fmla="*/ 16322 h 467"/>
                  <a:gd name="T14" fmla="*/ 94 w 139"/>
                  <a:gd name="T15" fmla="*/ 16322 h 467"/>
                  <a:gd name="T16" fmla="*/ 94 w 139"/>
                  <a:gd name="T17" fmla="*/ 4099 h 467"/>
                  <a:gd name="T18" fmla="*/ 0 w 139"/>
                  <a:gd name="T19" fmla="*/ 4099 h 467"/>
                  <a:gd name="T20" fmla="*/ 194 w 139"/>
                  <a:gd name="T21" fmla="*/ 0 h 46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39" h="467">
                    <a:moveTo>
                      <a:pt x="71" y="0"/>
                    </a:moveTo>
                    <a:lnTo>
                      <a:pt x="139" y="94"/>
                    </a:lnTo>
                    <a:lnTo>
                      <a:pt x="104" y="94"/>
                    </a:lnTo>
                    <a:lnTo>
                      <a:pt x="104" y="374"/>
                    </a:lnTo>
                    <a:lnTo>
                      <a:pt x="139" y="374"/>
                    </a:lnTo>
                    <a:lnTo>
                      <a:pt x="71" y="467"/>
                    </a:lnTo>
                    <a:lnTo>
                      <a:pt x="0" y="374"/>
                    </a:lnTo>
                    <a:lnTo>
                      <a:pt x="35" y="374"/>
                    </a:lnTo>
                    <a:lnTo>
                      <a:pt x="35" y="94"/>
                    </a:lnTo>
                    <a:lnTo>
                      <a:pt x="0" y="94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006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9472" name="Rectangle 18"/>
              <p:cNvSpPr>
                <a:spLocks noChangeArrowheads="1"/>
              </p:cNvSpPr>
              <p:nvPr/>
            </p:nvSpPr>
            <p:spPr bwMode="auto">
              <a:xfrm>
                <a:off x="1779" y="3360"/>
                <a:ext cx="934" cy="595"/>
              </a:xfrm>
              <a:prstGeom prst="rect">
                <a:avLst/>
              </a:prstGeom>
              <a:noFill/>
              <a:ln w="38100">
                <a:solidFill>
                  <a:srgbClr val="00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Ctr="1"/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35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</a:t>
                </a:r>
                <a:r>
                  <a:rPr lang="en-US" altLang="zh-CN" sz="135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I/O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5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135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设备</a:t>
                </a:r>
                <a:r>
                  <a:rPr lang="en-US" altLang="zh-CN" sz="135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1</a:t>
                </a:r>
              </a:p>
            </p:txBody>
          </p:sp>
          <p:sp>
            <p:nvSpPr>
              <p:cNvPr id="19473" name="Rectangle 19"/>
              <p:cNvSpPr>
                <a:spLocks noChangeArrowheads="1"/>
              </p:cNvSpPr>
              <p:nvPr/>
            </p:nvSpPr>
            <p:spPr bwMode="auto">
              <a:xfrm>
                <a:off x="2954" y="3360"/>
                <a:ext cx="934" cy="595"/>
              </a:xfrm>
              <a:prstGeom prst="rect">
                <a:avLst/>
              </a:prstGeom>
              <a:noFill/>
              <a:ln w="38100">
                <a:solidFill>
                  <a:srgbClr val="00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Ctr="1"/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135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    </a:t>
                </a:r>
                <a:r>
                  <a:rPr lang="en-US" altLang="zh-CN" sz="135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I/O</a:t>
                </a: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5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135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设备</a:t>
                </a:r>
                <a:r>
                  <a:rPr lang="en-US" altLang="zh-CN" sz="135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2</a:t>
                </a:r>
              </a:p>
            </p:txBody>
          </p:sp>
          <p:sp>
            <p:nvSpPr>
              <p:cNvPr id="19474" name="Freeform 20"/>
              <p:cNvSpPr>
                <a:spLocks/>
              </p:cNvSpPr>
              <p:nvPr/>
            </p:nvSpPr>
            <p:spPr bwMode="auto">
              <a:xfrm>
                <a:off x="3357" y="1776"/>
                <a:ext cx="147" cy="672"/>
              </a:xfrm>
              <a:custGeom>
                <a:avLst/>
                <a:gdLst>
                  <a:gd name="T0" fmla="*/ 194 w 139"/>
                  <a:gd name="T1" fmla="*/ 0 h 495"/>
                  <a:gd name="T2" fmla="*/ 380 w 139"/>
                  <a:gd name="T3" fmla="*/ 24219 h 495"/>
                  <a:gd name="T4" fmla="*/ 283 w 139"/>
                  <a:gd name="T5" fmla="*/ 24219 h 495"/>
                  <a:gd name="T6" fmla="*/ 283 w 139"/>
                  <a:gd name="T7" fmla="*/ 97120 h 495"/>
                  <a:gd name="T8" fmla="*/ 380 w 139"/>
                  <a:gd name="T9" fmla="*/ 97120 h 495"/>
                  <a:gd name="T10" fmla="*/ 194 w 139"/>
                  <a:gd name="T11" fmla="*/ 121427 h 495"/>
                  <a:gd name="T12" fmla="*/ 0 w 139"/>
                  <a:gd name="T13" fmla="*/ 97120 h 495"/>
                  <a:gd name="T14" fmla="*/ 94 w 139"/>
                  <a:gd name="T15" fmla="*/ 97120 h 495"/>
                  <a:gd name="T16" fmla="*/ 94 w 139"/>
                  <a:gd name="T17" fmla="*/ 24219 h 495"/>
                  <a:gd name="T18" fmla="*/ 0 w 139"/>
                  <a:gd name="T19" fmla="*/ 24219 h 495"/>
                  <a:gd name="T20" fmla="*/ 194 w 139"/>
                  <a:gd name="T21" fmla="*/ 0 h 49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39" h="495">
                    <a:moveTo>
                      <a:pt x="71" y="0"/>
                    </a:moveTo>
                    <a:lnTo>
                      <a:pt x="139" y="99"/>
                    </a:lnTo>
                    <a:lnTo>
                      <a:pt x="104" y="99"/>
                    </a:lnTo>
                    <a:lnTo>
                      <a:pt x="104" y="396"/>
                    </a:lnTo>
                    <a:lnTo>
                      <a:pt x="139" y="396"/>
                    </a:lnTo>
                    <a:lnTo>
                      <a:pt x="71" y="495"/>
                    </a:lnTo>
                    <a:lnTo>
                      <a:pt x="0" y="396"/>
                    </a:lnTo>
                    <a:lnTo>
                      <a:pt x="35" y="396"/>
                    </a:lnTo>
                    <a:lnTo>
                      <a:pt x="35" y="99"/>
                    </a:lnTo>
                    <a:lnTo>
                      <a:pt x="0" y="99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006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89928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9475" name="Freeform 21"/>
              <p:cNvSpPr>
                <a:spLocks/>
              </p:cNvSpPr>
              <p:nvPr/>
            </p:nvSpPr>
            <p:spPr bwMode="auto">
              <a:xfrm>
                <a:off x="3357" y="2784"/>
                <a:ext cx="147" cy="576"/>
              </a:xfrm>
              <a:custGeom>
                <a:avLst/>
                <a:gdLst>
                  <a:gd name="T0" fmla="*/ 194 w 139"/>
                  <a:gd name="T1" fmla="*/ 0 h 467"/>
                  <a:gd name="T2" fmla="*/ 380 w 139"/>
                  <a:gd name="T3" fmla="*/ 4099 h 467"/>
                  <a:gd name="T4" fmla="*/ 283 w 139"/>
                  <a:gd name="T5" fmla="*/ 4099 h 467"/>
                  <a:gd name="T6" fmla="*/ 283 w 139"/>
                  <a:gd name="T7" fmla="*/ 16322 h 467"/>
                  <a:gd name="T8" fmla="*/ 380 w 139"/>
                  <a:gd name="T9" fmla="*/ 16322 h 467"/>
                  <a:gd name="T10" fmla="*/ 194 w 139"/>
                  <a:gd name="T11" fmla="*/ 20357 h 467"/>
                  <a:gd name="T12" fmla="*/ 0 w 139"/>
                  <a:gd name="T13" fmla="*/ 16322 h 467"/>
                  <a:gd name="T14" fmla="*/ 94 w 139"/>
                  <a:gd name="T15" fmla="*/ 16322 h 467"/>
                  <a:gd name="T16" fmla="*/ 94 w 139"/>
                  <a:gd name="T17" fmla="*/ 4099 h 467"/>
                  <a:gd name="T18" fmla="*/ 0 w 139"/>
                  <a:gd name="T19" fmla="*/ 4099 h 467"/>
                  <a:gd name="T20" fmla="*/ 194 w 139"/>
                  <a:gd name="T21" fmla="*/ 0 h 46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39" h="467">
                    <a:moveTo>
                      <a:pt x="71" y="0"/>
                    </a:moveTo>
                    <a:lnTo>
                      <a:pt x="139" y="94"/>
                    </a:lnTo>
                    <a:lnTo>
                      <a:pt x="104" y="94"/>
                    </a:lnTo>
                    <a:lnTo>
                      <a:pt x="104" y="374"/>
                    </a:lnTo>
                    <a:lnTo>
                      <a:pt x="139" y="374"/>
                    </a:lnTo>
                    <a:lnTo>
                      <a:pt x="71" y="467"/>
                    </a:lnTo>
                    <a:lnTo>
                      <a:pt x="0" y="374"/>
                    </a:lnTo>
                    <a:lnTo>
                      <a:pt x="35" y="374"/>
                    </a:lnTo>
                    <a:lnTo>
                      <a:pt x="35" y="94"/>
                    </a:lnTo>
                    <a:lnTo>
                      <a:pt x="0" y="94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006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9476" name="Rectangle 22"/>
              <p:cNvSpPr>
                <a:spLocks noChangeArrowheads="1"/>
              </p:cNvSpPr>
              <p:nvPr/>
            </p:nvSpPr>
            <p:spPr bwMode="auto">
              <a:xfrm>
                <a:off x="4035" y="2448"/>
                <a:ext cx="237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folHlink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1" dirty="0">
                    <a:solidFill>
                      <a:srgbClr val="0E0EF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19477" name="Freeform 23"/>
              <p:cNvSpPr>
                <a:spLocks/>
              </p:cNvSpPr>
              <p:nvPr/>
            </p:nvSpPr>
            <p:spPr bwMode="auto">
              <a:xfrm>
                <a:off x="4749" y="1776"/>
                <a:ext cx="147" cy="672"/>
              </a:xfrm>
              <a:custGeom>
                <a:avLst/>
                <a:gdLst>
                  <a:gd name="T0" fmla="*/ 194 w 139"/>
                  <a:gd name="T1" fmla="*/ 0 h 495"/>
                  <a:gd name="T2" fmla="*/ 380 w 139"/>
                  <a:gd name="T3" fmla="*/ 24219 h 495"/>
                  <a:gd name="T4" fmla="*/ 283 w 139"/>
                  <a:gd name="T5" fmla="*/ 24219 h 495"/>
                  <a:gd name="T6" fmla="*/ 283 w 139"/>
                  <a:gd name="T7" fmla="*/ 97120 h 495"/>
                  <a:gd name="T8" fmla="*/ 380 w 139"/>
                  <a:gd name="T9" fmla="*/ 97120 h 495"/>
                  <a:gd name="T10" fmla="*/ 194 w 139"/>
                  <a:gd name="T11" fmla="*/ 121427 h 495"/>
                  <a:gd name="T12" fmla="*/ 0 w 139"/>
                  <a:gd name="T13" fmla="*/ 97120 h 495"/>
                  <a:gd name="T14" fmla="*/ 94 w 139"/>
                  <a:gd name="T15" fmla="*/ 97120 h 495"/>
                  <a:gd name="T16" fmla="*/ 94 w 139"/>
                  <a:gd name="T17" fmla="*/ 24219 h 495"/>
                  <a:gd name="T18" fmla="*/ 0 w 139"/>
                  <a:gd name="T19" fmla="*/ 24219 h 495"/>
                  <a:gd name="T20" fmla="*/ 194 w 139"/>
                  <a:gd name="T21" fmla="*/ 0 h 49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39" h="495">
                    <a:moveTo>
                      <a:pt x="71" y="0"/>
                    </a:moveTo>
                    <a:lnTo>
                      <a:pt x="139" y="99"/>
                    </a:lnTo>
                    <a:lnTo>
                      <a:pt x="104" y="99"/>
                    </a:lnTo>
                    <a:lnTo>
                      <a:pt x="104" y="396"/>
                    </a:lnTo>
                    <a:lnTo>
                      <a:pt x="139" y="396"/>
                    </a:lnTo>
                    <a:lnTo>
                      <a:pt x="71" y="495"/>
                    </a:lnTo>
                    <a:lnTo>
                      <a:pt x="0" y="396"/>
                    </a:lnTo>
                    <a:lnTo>
                      <a:pt x="35" y="396"/>
                    </a:lnTo>
                    <a:lnTo>
                      <a:pt x="35" y="99"/>
                    </a:lnTo>
                    <a:lnTo>
                      <a:pt x="0" y="99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006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B89928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9478" name="Freeform 24"/>
              <p:cNvSpPr>
                <a:spLocks/>
              </p:cNvSpPr>
              <p:nvPr/>
            </p:nvSpPr>
            <p:spPr bwMode="auto">
              <a:xfrm>
                <a:off x="4749" y="2784"/>
                <a:ext cx="147" cy="576"/>
              </a:xfrm>
              <a:custGeom>
                <a:avLst/>
                <a:gdLst>
                  <a:gd name="T0" fmla="*/ 194 w 139"/>
                  <a:gd name="T1" fmla="*/ 0 h 467"/>
                  <a:gd name="T2" fmla="*/ 380 w 139"/>
                  <a:gd name="T3" fmla="*/ 4099 h 467"/>
                  <a:gd name="T4" fmla="*/ 283 w 139"/>
                  <a:gd name="T5" fmla="*/ 4099 h 467"/>
                  <a:gd name="T6" fmla="*/ 283 w 139"/>
                  <a:gd name="T7" fmla="*/ 16322 h 467"/>
                  <a:gd name="T8" fmla="*/ 380 w 139"/>
                  <a:gd name="T9" fmla="*/ 16322 h 467"/>
                  <a:gd name="T10" fmla="*/ 194 w 139"/>
                  <a:gd name="T11" fmla="*/ 20357 h 467"/>
                  <a:gd name="T12" fmla="*/ 0 w 139"/>
                  <a:gd name="T13" fmla="*/ 16322 h 467"/>
                  <a:gd name="T14" fmla="*/ 94 w 139"/>
                  <a:gd name="T15" fmla="*/ 16322 h 467"/>
                  <a:gd name="T16" fmla="*/ 94 w 139"/>
                  <a:gd name="T17" fmla="*/ 4099 h 467"/>
                  <a:gd name="T18" fmla="*/ 0 w 139"/>
                  <a:gd name="T19" fmla="*/ 4099 h 467"/>
                  <a:gd name="T20" fmla="*/ 194 w 139"/>
                  <a:gd name="T21" fmla="*/ 0 h 467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39" h="467">
                    <a:moveTo>
                      <a:pt x="71" y="0"/>
                    </a:moveTo>
                    <a:lnTo>
                      <a:pt x="139" y="94"/>
                    </a:lnTo>
                    <a:lnTo>
                      <a:pt x="104" y="94"/>
                    </a:lnTo>
                    <a:lnTo>
                      <a:pt x="104" y="374"/>
                    </a:lnTo>
                    <a:lnTo>
                      <a:pt x="139" y="374"/>
                    </a:lnTo>
                    <a:lnTo>
                      <a:pt x="71" y="467"/>
                    </a:lnTo>
                    <a:lnTo>
                      <a:pt x="0" y="374"/>
                    </a:lnTo>
                    <a:lnTo>
                      <a:pt x="35" y="374"/>
                    </a:lnTo>
                    <a:lnTo>
                      <a:pt x="35" y="94"/>
                    </a:lnTo>
                    <a:lnTo>
                      <a:pt x="0" y="94"/>
                    </a:lnTo>
                    <a:lnTo>
                      <a:pt x="71" y="0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0066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19479" name="Rectangle 25"/>
              <p:cNvSpPr>
                <a:spLocks noChangeArrowheads="1"/>
              </p:cNvSpPr>
              <p:nvPr/>
            </p:nvSpPr>
            <p:spPr bwMode="auto">
              <a:xfrm>
                <a:off x="4035" y="3523"/>
                <a:ext cx="237" cy="27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800" b="1" dirty="0">
                    <a:solidFill>
                      <a:srgbClr val="0E0EF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</a:p>
            </p:txBody>
          </p:sp>
          <p:sp>
            <p:nvSpPr>
              <p:cNvPr id="19480" name="Rectangle 26"/>
              <p:cNvSpPr>
                <a:spLocks noChangeArrowheads="1"/>
              </p:cNvSpPr>
              <p:nvPr/>
            </p:nvSpPr>
            <p:spPr bwMode="auto">
              <a:xfrm>
                <a:off x="2954" y="2448"/>
                <a:ext cx="934" cy="320"/>
              </a:xfrm>
              <a:prstGeom prst="rect">
                <a:avLst/>
              </a:prstGeom>
              <a:noFill/>
              <a:ln w="38100">
                <a:solidFill>
                  <a:srgbClr val="00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Ctr="1"/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5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I/O</a:t>
                </a:r>
                <a:r>
                  <a:rPr lang="zh-CN" altLang="en-US" sz="135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接口</a:t>
                </a:r>
              </a:p>
            </p:txBody>
          </p:sp>
          <p:sp>
            <p:nvSpPr>
              <p:cNvPr id="19481" name="Rectangle 27"/>
              <p:cNvSpPr>
                <a:spLocks noChangeArrowheads="1"/>
              </p:cNvSpPr>
              <p:nvPr/>
            </p:nvSpPr>
            <p:spPr bwMode="auto">
              <a:xfrm>
                <a:off x="4346" y="2448"/>
                <a:ext cx="934" cy="320"/>
              </a:xfrm>
              <a:prstGeom prst="rect">
                <a:avLst/>
              </a:prstGeom>
              <a:noFill/>
              <a:ln w="38100">
                <a:solidFill>
                  <a:srgbClr val="0000CC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anchorCtr="1"/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35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I/O</a:t>
                </a:r>
                <a:r>
                  <a:rPr lang="zh-CN" altLang="en-US" sz="135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接口</a:t>
                </a:r>
              </a:p>
            </p:txBody>
          </p:sp>
        </p:grpSp>
        <p:sp>
          <p:nvSpPr>
            <p:cNvPr id="19467" name="Rectangle 28"/>
            <p:cNvSpPr>
              <a:spLocks noChangeArrowheads="1"/>
            </p:cNvSpPr>
            <p:nvPr/>
          </p:nvSpPr>
          <p:spPr bwMode="auto">
            <a:xfrm>
              <a:off x="4346" y="3360"/>
              <a:ext cx="934" cy="595"/>
            </a:xfrm>
            <a:prstGeom prst="rect">
              <a:avLst/>
            </a:prstGeom>
            <a:noFill/>
            <a:ln w="38100">
              <a:solidFill>
                <a:srgbClr val="0000CC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Ctr="1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1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75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en-US" altLang="zh-CN" sz="135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设备</a:t>
              </a:r>
              <a:r>
                <a:rPr lang="en-US" altLang="zh-CN" sz="1800" b="1" i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87424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1277541" y="1646635"/>
            <a:ext cx="594360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7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以存储器为中心的双总线结构框图</a:t>
            </a:r>
          </a:p>
        </p:txBody>
      </p:sp>
      <p:grpSp>
        <p:nvGrpSpPr>
          <p:cNvPr id="21507" name="Group 3"/>
          <p:cNvGrpSpPr>
            <a:grpSpLocks/>
          </p:cNvGrpSpPr>
          <p:nvPr/>
        </p:nvGrpSpPr>
        <p:grpSpPr bwMode="auto">
          <a:xfrm>
            <a:off x="1428750" y="2171700"/>
            <a:ext cx="6286500" cy="514350"/>
            <a:chOff x="288" y="1200"/>
            <a:chExt cx="5280" cy="432"/>
          </a:xfrm>
        </p:grpSpPr>
        <p:sp>
          <p:nvSpPr>
            <p:cNvPr id="21529" name="Rectangle 4"/>
            <p:cNvSpPr>
              <a:spLocks noChangeArrowheads="1"/>
            </p:cNvSpPr>
            <p:nvPr/>
          </p:nvSpPr>
          <p:spPr bwMode="auto">
            <a:xfrm>
              <a:off x="2526" y="1200"/>
              <a:ext cx="1458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E0EF2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100" b="1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系统总线</a:t>
              </a:r>
              <a:endParaRPr lang="zh-CN" altLang="en-US" sz="21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30" name="Freeform 5"/>
            <p:cNvSpPr>
              <a:spLocks/>
            </p:cNvSpPr>
            <p:nvPr/>
          </p:nvSpPr>
          <p:spPr bwMode="auto">
            <a:xfrm>
              <a:off x="288" y="1488"/>
              <a:ext cx="5280" cy="144"/>
            </a:xfrm>
            <a:custGeom>
              <a:avLst/>
              <a:gdLst>
                <a:gd name="T0" fmla="*/ 0 w 4569"/>
                <a:gd name="T1" fmla="*/ 46 h 148"/>
                <a:gd name="T2" fmla="*/ 2807 w 4569"/>
                <a:gd name="T3" fmla="*/ 90 h 148"/>
                <a:gd name="T4" fmla="*/ 2807 w 4569"/>
                <a:gd name="T5" fmla="*/ 77 h 148"/>
                <a:gd name="T6" fmla="*/ 58951 w 4569"/>
                <a:gd name="T7" fmla="*/ 77 h 148"/>
                <a:gd name="T8" fmla="*/ 58951 w 4569"/>
                <a:gd name="T9" fmla="*/ 90 h 148"/>
                <a:gd name="T10" fmla="*/ 61722 w 4569"/>
                <a:gd name="T11" fmla="*/ 46 h 148"/>
                <a:gd name="T12" fmla="*/ 58951 w 4569"/>
                <a:gd name="T13" fmla="*/ 0 h 148"/>
                <a:gd name="T14" fmla="*/ 58951 w 4569"/>
                <a:gd name="T15" fmla="*/ 18 h 148"/>
                <a:gd name="T16" fmla="*/ 2807 w 4569"/>
                <a:gd name="T17" fmla="*/ 18 h 148"/>
                <a:gd name="T18" fmla="*/ 2807 w 4569"/>
                <a:gd name="T19" fmla="*/ 0 h 148"/>
                <a:gd name="T20" fmla="*/ 0 w 4569"/>
                <a:gd name="T21" fmla="*/ 46 h 148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569" h="148">
                  <a:moveTo>
                    <a:pt x="0" y="74"/>
                  </a:moveTo>
                  <a:lnTo>
                    <a:pt x="208" y="148"/>
                  </a:lnTo>
                  <a:lnTo>
                    <a:pt x="208" y="124"/>
                  </a:lnTo>
                  <a:lnTo>
                    <a:pt x="4364" y="124"/>
                  </a:lnTo>
                  <a:lnTo>
                    <a:pt x="4364" y="148"/>
                  </a:lnTo>
                  <a:lnTo>
                    <a:pt x="4569" y="74"/>
                  </a:lnTo>
                  <a:lnTo>
                    <a:pt x="4364" y="0"/>
                  </a:lnTo>
                  <a:lnTo>
                    <a:pt x="4364" y="25"/>
                  </a:lnTo>
                  <a:lnTo>
                    <a:pt x="208" y="25"/>
                  </a:lnTo>
                  <a:lnTo>
                    <a:pt x="208" y="0"/>
                  </a:lnTo>
                  <a:lnTo>
                    <a:pt x="0" y="74"/>
                  </a:lnTo>
                  <a:close/>
                </a:path>
              </a:pathLst>
            </a:custGeom>
            <a:solidFill>
              <a:srgbClr val="92D050"/>
            </a:solidFill>
            <a:ln w="17463">
              <a:solidFill>
                <a:srgbClr val="0E0EF2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</p:grpSp>
      <p:sp>
        <p:nvSpPr>
          <p:cNvPr id="21508" name="Rectangle 6"/>
          <p:cNvSpPr>
            <a:spLocks noChangeArrowheads="1"/>
          </p:cNvSpPr>
          <p:nvPr/>
        </p:nvSpPr>
        <p:spPr bwMode="auto">
          <a:xfrm>
            <a:off x="4057650" y="3563541"/>
            <a:ext cx="857250" cy="196691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主存</a:t>
            </a:r>
          </a:p>
        </p:txBody>
      </p:sp>
      <p:sp>
        <p:nvSpPr>
          <p:cNvPr id="21509" name="Freeform 7"/>
          <p:cNvSpPr>
            <a:spLocks/>
          </p:cNvSpPr>
          <p:nvPr/>
        </p:nvSpPr>
        <p:spPr bwMode="auto">
          <a:xfrm>
            <a:off x="4343401" y="2665811"/>
            <a:ext cx="245269" cy="877490"/>
          </a:xfrm>
          <a:custGeom>
            <a:avLst/>
            <a:gdLst>
              <a:gd name="T0" fmla="*/ 2147483646 w 141"/>
              <a:gd name="T1" fmla="*/ 0 h 482"/>
              <a:gd name="T2" fmla="*/ 2147483646 w 141"/>
              <a:gd name="T3" fmla="*/ 2147483646 h 482"/>
              <a:gd name="T4" fmla="*/ 2147483646 w 141"/>
              <a:gd name="T5" fmla="*/ 2147483646 h 482"/>
              <a:gd name="T6" fmla="*/ 2147483646 w 141"/>
              <a:gd name="T7" fmla="*/ 2147483646 h 482"/>
              <a:gd name="T8" fmla="*/ 2147483646 w 141"/>
              <a:gd name="T9" fmla="*/ 2147483646 h 482"/>
              <a:gd name="T10" fmla="*/ 2147483646 w 141"/>
              <a:gd name="T11" fmla="*/ 2147483646 h 482"/>
              <a:gd name="T12" fmla="*/ 0 w 141"/>
              <a:gd name="T13" fmla="*/ 2147483646 h 482"/>
              <a:gd name="T14" fmla="*/ 2147483646 w 141"/>
              <a:gd name="T15" fmla="*/ 2147483646 h 482"/>
              <a:gd name="T16" fmla="*/ 2147483646 w 141"/>
              <a:gd name="T17" fmla="*/ 2147483646 h 482"/>
              <a:gd name="T18" fmla="*/ 0 w 141"/>
              <a:gd name="T19" fmla="*/ 2147483646 h 482"/>
              <a:gd name="T20" fmla="*/ 2147483646 w 141"/>
              <a:gd name="T21" fmla="*/ 0 h 48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141" h="482">
                <a:moveTo>
                  <a:pt x="69" y="0"/>
                </a:moveTo>
                <a:lnTo>
                  <a:pt x="141" y="94"/>
                </a:lnTo>
                <a:lnTo>
                  <a:pt x="106" y="94"/>
                </a:lnTo>
                <a:lnTo>
                  <a:pt x="106" y="387"/>
                </a:lnTo>
                <a:lnTo>
                  <a:pt x="141" y="387"/>
                </a:lnTo>
                <a:lnTo>
                  <a:pt x="69" y="482"/>
                </a:lnTo>
                <a:lnTo>
                  <a:pt x="0" y="387"/>
                </a:lnTo>
                <a:lnTo>
                  <a:pt x="34" y="387"/>
                </a:lnTo>
                <a:lnTo>
                  <a:pt x="34" y="94"/>
                </a:lnTo>
                <a:lnTo>
                  <a:pt x="0" y="94"/>
                </a:lnTo>
                <a:lnTo>
                  <a:pt x="69" y="0"/>
                </a:lnTo>
                <a:close/>
              </a:path>
            </a:pathLst>
          </a:custGeom>
          <a:noFill/>
          <a:ln w="38100" cmpd="sng">
            <a:solidFill>
              <a:srgbClr val="0E0EF2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grpSp>
        <p:nvGrpSpPr>
          <p:cNvPr id="21510" name="Group 8"/>
          <p:cNvGrpSpPr>
            <a:grpSpLocks/>
          </p:cNvGrpSpPr>
          <p:nvPr/>
        </p:nvGrpSpPr>
        <p:grpSpPr bwMode="auto">
          <a:xfrm>
            <a:off x="1600200" y="2686050"/>
            <a:ext cx="6172200" cy="2844404"/>
            <a:chOff x="384" y="1536"/>
            <a:chExt cx="5184" cy="2389"/>
          </a:xfrm>
        </p:grpSpPr>
        <p:grpSp>
          <p:nvGrpSpPr>
            <p:cNvPr id="21516" name="Group 9"/>
            <p:cNvGrpSpPr>
              <a:grpSpLocks/>
            </p:cNvGrpSpPr>
            <p:nvPr/>
          </p:nvGrpSpPr>
          <p:grpSpPr bwMode="auto">
            <a:xfrm>
              <a:off x="384" y="1536"/>
              <a:ext cx="719" cy="2389"/>
              <a:chOff x="432" y="1632"/>
              <a:chExt cx="719" cy="2389"/>
            </a:xfrm>
          </p:grpSpPr>
          <p:sp>
            <p:nvSpPr>
              <p:cNvPr id="21527" name="Rectangle 10"/>
              <p:cNvSpPr>
                <a:spLocks noChangeArrowheads="1"/>
              </p:cNvSpPr>
              <p:nvPr/>
            </p:nvSpPr>
            <p:spPr bwMode="auto">
              <a:xfrm>
                <a:off x="432" y="2369"/>
                <a:ext cx="719" cy="1652"/>
              </a:xfrm>
              <a:prstGeom prst="rect">
                <a:avLst/>
              </a:prstGeom>
              <a:solidFill>
                <a:srgbClr val="CC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1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en-US" altLang="zh-CN" sz="21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CPU</a:t>
                </a:r>
              </a:p>
            </p:txBody>
          </p:sp>
          <p:sp>
            <p:nvSpPr>
              <p:cNvPr id="21528" name="Freeform 11"/>
              <p:cNvSpPr>
                <a:spLocks/>
              </p:cNvSpPr>
              <p:nvPr/>
            </p:nvSpPr>
            <p:spPr bwMode="auto">
              <a:xfrm>
                <a:off x="672" y="1632"/>
                <a:ext cx="206" cy="737"/>
              </a:xfrm>
              <a:custGeom>
                <a:avLst/>
                <a:gdLst>
                  <a:gd name="T0" fmla="*/ 63837 w 141"/>
                  <a:gd name="T1" fmla="*/ 0 h 482"/>
                  <a:gd name="T2" fmla="*/ 129735 w 141"/>
                  <a:gd name="T3" fmla="*/ 196311 h 482"/>
                  <a:gd name="T4" fmla="*/ 97296 w 141"/>
                  <a:gd name="T5" fmla="*/ 196311 h 482"/>
                  <a:gd name="T6" fmla="*/ 97296 w 141"/>
                  <a:gd name="T7" fmla="*/ 807833 h 482"/>
                  <a:gd name="T8" fmla="*/ 129735 w 141"/>
                  <a:gd name="T9" fmla="*/ 807833 h 482"/>
                  <a:gd name="T10" fmla="*/ 63837 w 141"/>
                  <a:gd name="T11" fmla="*/ 1006204 h 482"/>
                  <a:gd name="T12" fmla="*/ 0 w 141"/>
                  <a:gd name="T13" fmla="*/ 807833 h 482"/>
                  <a:gd name="T14" fmla="*/ 31536 w 141"/>
                  <a:gd name="T15" fmla="*/ 807833 h 482"/>
                  <a:gd name="T16" fmla="*/ 31536 w 141"/>
                  <a:gd name="T17" fmla="*/ 196311 h 482"/>
                  <a:gd name="T18" fmla="*/ 0 w 141"/>
                  <a:gd name="T19" fmla="*/ 196311 h 482"/>
                  <a:gd name="T20" fmla="*/ 63837 w 141"/>
                  <a:gd name="T21" fmla="*/ 0 h 48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41" h="482">
                    <a:moveTo>
                      <a:pt x="69" y="0"/>
                    </a:moveTo>
                    <a:lnTo>
                      <a:pt x="141" y="94"/>
                    </a:lnTo>
                    <a:lnTo>
                      <a:pt x="106" y="94"/>
                    </a:lnTo>
                    <a:lnTo>
                      <a:pt x="106" y="387"/>
                    </a:lnTo>
                    <a:lnTo>
                      <a:pt x="141" y="387"/>
                    </a:lnTo>
                    <a:lnTo>
                      <a:pt x="69" y="482"/>
                    </a:lnTo>
                    <a:lnTo>
                      <a:pt x="0" y="387"/>
                    </a:lnTo>
                    <a:lnTo>
                      <a:pt x="34" y="387"/>
                    </a:lnTo>
                    <a:lnTo>
                      <a:pt x="34" y="94"/>
                    </a:lnTo>
                    <a:lnTo>
                      <a:pt x="0" y="94"/>
                    </a:lnTo>
                    <a:lnTo>
                      <a:pt x="69" y="0"/>
                    </a:lnTo>
                    <a:close/>
                  </a:path>
                </a:pathLst>
              </a:custGeom>
              <a:noFill/>
              <a:ln w="38100" cmpd="sng">
                <a:solidFill>
                  <a:srgbClr val="0E0EF2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folHlink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 sz="1350"/>
              </a:p>
            </p:txBody>
          </p:sp>
        </p:grpSp>
        <p:sp>
          <p:nvSpPr>
            <p:cNvPr id="21517" name="Rectangle 12"/>
            <p:cNvSpPr>
              <a:spLocks noChangeArrowheads="1"/>
            </p:cNvSpPr>
            <p:nvPr/>
          </p:nvSpPr>
          <p:spPr bwMode="auto">
            <a:xfrm>
              <a:off x="3360" y="2266"/>
              <a:ext cx="934" cy="32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</a:p>
          </p:txBody>
        </p:sp>
        <p:sp>
          <p:nvSpPr>
            <p:cNvPr id="21518" name="Freeform 13"/>
            <p:cNvSpPr>
              <a:spLocks/>
            </p:cNvSpPr>
            <p:nvPr/>
          </p:nvSpPr>
          <p:spPr bwMode="auto">
            <a:xfrm>
              <a:off x="3744" y="1536"/>
              <a:ext cx="192" cy="730"/>
            </a:xfrm>
            <a:custGeom>
              <a:avLst/>
              <a:gdLst>
                <a:gd name="T0" fmla="*/ 23659 w 139"/>
                <a:gd name="T1" fmla="*/ 0 h 495"/>
                <a:gd name="T2" fmla="*/ 46602 w 139"/>
                <a:gd name="T3" fmla="*/ 107502 h 495"/>
                <a:gd name="T4" fmla="*/ 34959 w 139"/>
                <a:gd name="T5" fmla="*/ 107502 h 495"/>
                <a:gd name="T6" fmla="*/ 34959 w 139"/>
                <a:gd name="T7" fmla="*/ 431094 h 495"/>
                <a:gd name="T8" fmla="*/ 46602 w 139"/>
                <a:gd name="T9" fmla="*/ 431094 h 495"/>
                <a:gd name="T10" fmla="*/ 23659 w 139"/>
                <a:gd name="T11" fmla="*/ 539048 h 495"/>
                <a:gd name="T12" fmla="*/ 0 w 139"/>
                <a:gd name="T13" fmla="*/ 431094 h 495"/>
                <a:gd name="T14" fmla="*/ 11606 w 139"/>
                <a:gd name="T15" fmla="*/ 431094 h 495"/>
                <a:gd name="T16" fmla="*/ 11606 w 139"/>
                <a:gd name="T17" fmla="*/ 107502 h 495"/>
                <a:gd name="T18" fmla="*/ 0 w 139"/>
                <a:gd name="T19" fmla="*/ 107502 h 495"/>
                <a:gd name="T20" fmla="*/ 23659 w 139"/>
                <a:gd name="T21" fmla="*/ 0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rgbClr val="0E0E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89928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519" name="Freeform 14"/>
            <p:cNvSpPr>
              <a:spLocks/>
            </p:cNvSpPr>
            <p:nvPr/>
          </p:nvSpPr>
          <p:spPr bwMode="auto">
            <a:xfrm>
              <a:off x="3761" y="2632"/>
              <a:ext cx="175" cy="626"/>
            </a:xfrm>
            <a:custGeom>
              <a:avLst/>
              <a:gdLst>
                <a:gd name="T0" fmla="*/ 4474 w 139"/>
                <a:gd name="T1" fmla="*/ 0 h 467"/>
                <a:gd name="T2" fmla="*/ 8769 w 139"/>
                <a:gd name="T3" fmla="*/ 18423 h 467"/>
                <a:gd name="T4" fmla="*/ 6574 w 139"/>
                <a:gd name="T5" fmla="*/ 18423 h 467"/>
                <a:gd name="T6" fmla="*/ 6574 w 139"/>
                <a:gd name="T7" fmla="*/ 73028 h 467"/>
                <a:gd name="T8" fmla="*/ 8769 w 139"/>
                <a:gd name="T9" fmla="*/ 73028 h 467"/>
                <a:gd name="T10" fmla="*/ 4474 w 139"/>
                <a:gd name="T11" fmla="*/ 91160 h 467"/>
                <a:gd name="T12" fmla="*/ 0 w 139"/>
                <a:gd name="T13" fmla="*/ 73028 h 467"/>
                <a:gd name="T14" fmla="*/ 2189 w 139"/>
                <a:gd name="T15" fmla="*/ 73028 h 467"/>
                <a:gd name="T16" fmla="*/ 2189 w 139"/>
                <a:gd name="T17" fmla="*/ 18423 h 467"/>
                <a:gd name="T18" fmla="*/ 0 w 139"/>
                <a:gd name="T19" fmla="*/ 18423 h 467"/>
                <a:gd name="T20" fmla="*/ 4474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rgbClr val="0E0E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520" name="Rectangle 15"/>
            <p:cNvSpPr>
              <a:spLocks noChangeArrowheads="1"/>
            </p:cNvSpPr>
            <p:nvPr/>
          </p:nvSpPr>
          <p:spPr bwMode="auto">
            <a:xfrm>
              <a:off x="3360" y="3289"/>
              <a:ext cx="934" cy="59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zh-CN" altLang="en-US" sz="750" b="1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设备</a:t>
              </a: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1</a:t>
              </a:r>
            </a:p>
          </p:txBody>
        </p:sp>
        <p:sp>
          <p:nvSpPr>
            <p:cNvPr id="21521" name="Rectangle 16"/>
            <p:cNvSpPr>
              <a:spLocks noChangeArrowheads="1"/>
            </p:cNvSpPr>
            <p:nvPr/>
          </p:nvSpPr>
          <p:spPr bwMode="auto">
            <a:xfrm>
              <a:off x="4368" y="2266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 dirty="0">
                  <a:solidFill>
                    <a:srgbClr val="0E0EF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  <p:sp>
          <p:nvSpPr>
            <p:cNvPr id="21522" name="Rectangle 17"/>
            <p:cNvSpPr>
              <a:spLocks noChangeArrowheads="1"/>
            </p:cNvSpPr>
            <p:nvPr/>
          </p:nvSpPr>
          <p:spPr bwMode="auto">
            <a:xfrm>
              <a:off x="4634" y="3289"/>
              <a:ext cx="934" cy="59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zh-CN" altLang="en-US" sz="750" b="1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设备</a:t>
              </a:r>
              <a:r>
                <a:rPr lang="en-US" altLang="zh-CN" sz="18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n</a:t>
              </a:r>
            </a:p>
          </p:txBody>
        </p:sp>
        <p:sp>
          <p:nvSpPr>
            <p:cNvPr id="21523" name="Rectangle 18"/>
            <p:cNvSpPr>
              <a:spLocks noChangeArrowheads="1"/>
            </p:cNvSpPr>
            <p:nvPr/>
          </p:nvSpPr>
          <p:spPr bwMode="auto">
            <a:xfrm>
              <a:off x="4634" y="2266"/>
              <a:ext cx="934" cy="32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en-US" altLang="zh-CN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接口</a:t>
              </a:r>
            </a:p>
          </p:txBody>
        </p:sp>
        <p:sp>
          <p:nvSpPr>
            <p:cNvPr id="21524" name="Freeform 19"/>
            <p:cNvSpPr>
              <a:spLocks/>
            </p:cNvSpPr>
            <p:nvPr/>
          </p:nvSpPr>
          <p:spPr bwMode="auto">
            <a:xfrm>
              <a:off x="4987" y="1536"/>
              <a:ext cx="197" cy="730"/>
            </a:xfrm>
            <a:custGeom>
              <a:avLst/>
              <a:gdLst>
                <a:gd name="T0" fmla="*/ 37952 w 139"/>
                <a:gd name="T1" fmla="*/ 0 h 495"/>
                <a:gd name="T2" fmla="*/ 73879 w 139"/>
                <a:gd name="T3" fmla="*/ 107502 h 495"/>
                <a:gd name="T4" fmla="*/ 55085 w 139"/>
                <a:gd name="T5" fmla="*/ 107502 h 495"/>
                <a:gd name="T6" fmla="*/ 55085 w 139"/>
                <a:gd name="T7" fmla="*/ 431094 h 495"/>
                <a:gd name="T8" fmla="*/ 73879 w 139"/>
                <a:gd name="T9" fmla="*/ 431094 h 495"/>
                <a:gd name="T10" fmla="*/ 37952 w 139"/>
                <a:gd name="T11" fmla="*/ 539048 h 495"/>
                <a:gd name="T12" fmla="*/ 0 w 139"/>
                <a:gd name="T13" fmla="*/ 431094 h 495"/>
                <a:gd name="T14" fmla="*/ 18894 w 139"/>
                <a:gd name="T15" fmla="*/ 431094 h 495"/>
                <a:gd name="T16" fmla="*/ 18894 w 139"/>
                <a:gd name="T17" fmla="*/ 107502 h 495"/>
                <a:gd name="T18" fmla="*/ 0 w 139"/>
                <a:gd name="T19" fmla="*/ 107502 h 495"/>
                <a:gd name="T20" fmla="*/ 37952 w 139"/>
                <a:gd name="T21" fmla="*/ 0 h 49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9" h="495">
                  <a:moveTo>
                    <a:pt x="71" y="0"/>
                  </a:moveTo>
                  <a:lnTo>
                    <a:pt x="139" y="99"/>
                  </a:lnTo>
                  <a:lnTo>
                    <a:pt x="104" y="99"/>
                  </a:lnTo>
                  <a:lnTo>
                    <a:pt x="104" y="396"/>
                  </a:lnTo>
                  <a:lnTo>
                    <a:pt x="139" y="396"/>
                  </a:lnTo>
                  <a:lnTo>
                    <a:pt x="71" y="495"/>
                  </a:lnTo>
                  <a:lnTo>
                    <a:pt x="0" y="396"/>
                  </a:lnTo>
                  <a:lnTo>
                    <a:pt x="35" y="396"/>
                  </a:lnTo>
                  <a:lnTo>
                    <a:pt x="35" y="99"/>
                  </a:lnTo>
                  <a:lnTo>
                    <a:pt x="0" y="99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rgbClr val="0E0E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B89928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525" name="Freeform 20"/>
            <p:cNvSpPr>
              <a:spLocks/>
            </p:cNvSpPr>
            <p:nvPr/>
          </p:nvSpPr>
          <p:spPr bwMode="auto">
            <a:xfrm>
              <a:off x="5004" y="2632"/>
              <a:ext cx="180" cy="626"/>
            </a:xfrm>
            <a:custGeom>
              <a:avLst/>
              <a:gdLst>
                <a:gd name="T0" fmla="*/ 7434 w 139"/>
                <a:gd name="T1" fmla="*/ 0 h 467"/>
                <a:gd name="T2" fmla="*/ 14558 w 139"/>
                <a:gd name="T3" fmla="*/ 18423 h 467"/>
                <a:gd name="T4" fmla="*/ 10957 w 139"/>
                <a:gd name="T5" fmla="*/ 18423 h 467"/>
                <a:gd name="T6" fmla="*/ 10957 w 139"/>
                <a:gd name="T7" fmla="*/ 73028 h 467"/>
                <a:gd name="T8" fmla="*/ 14558 w 139"/>
                <a:gd name="T9" fmla="*/ 73028 h 467"/>
                <a:gd name="T10" fmla="*/ 7434 w 139"/>
                <a:gd name="T11" fmla="*/ 91160 h 467"/>
                <a:gd name="T12" fmla="*/ 0 w 139"/>
                <a:gd name="T13" fmla="*/ 73028 h 467"/>
                <a:gd name="T14" fmla="*/ 3622 w 139"/>
                <a:gd name="T15" fmla="*/ 73028 h 467"/>
                <a:gd name="T16" fmla="*/ 3622 w 139"/>
                <a:gd name="T17" fmla="*/ 18423 h 467"/>
                <a:gd name="T18" fmla="*/ 0 w 139"/>
                <a:gd name="T19" fmla="*/ 18423 h 467"/>
                <a:gd name="T20" fmla="*/ 7434 w 139"/>
                <a:gd name="T21" fmla="*/ 0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39" h="467">
                  <a:moveTo>
                    <a:pt x="71" y="0"/>
                  </a:moveTo>
                  <a:lnTo>
                    <a:pt x="139" y="94"/>
                  </a:lnTo>
                  <a:lnTo>
                    <a:pt x="104" y="94"/>
                  </a:lnTo>
                  <a:lnTo>
                    <a:pt x="104" y="374"/>
                  </a:lnTo>
                  <a:lnTo>
                    <a:pt x="139" y="374"/>
                  </a:lnTo>
                  <a:lnTo>
                    <a:pt x="71" y="467"/>
                  </a:lnTo>
                  <a:lnTo>
                    <a:pt x="0" y="374"/>
                  </a:lnTo>
                  <a:lnTo>
                    <a:pt x="35" y="374"/>
                  </a:lnTo>
                  <a:lnTo>
                    <a:pt x="35" y="94"/>
                  </a:lnTo>
                  <a:lnTo>
                    <a:pt x="0" y="94"/>
                  </a:lnTo>
                  <a:lnTo>
                    <a:pt x="71" y="0"/>
                  </a:lnTo>
                  <a:close/>
                </a:path>
              </a:pathLst>
            </a:custGeom>
            <a:noFill/>
            <a:ln w="38100" cmpd="sng">
              <a:solidFill>
                <a:srgbClr val="0E0EF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21526" name="Rectangle 21"/>
            <p:cNvSpPr>
              <a:spLocks noChangeArrowheads="1"/>
            </p:cNvSpPr>
            <p:nvPr/>
          </p:nvSpPr>
          <p:spPr bwMode="auto">
            <a:xfrm>
              <a:off x="4368" y="3466"/>
              <a:ext cx="19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800" b="1" dirty="0">
                  <a:solidFill>
                    <a:srgbClr val="0E0EF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</a:p>
          </p:txBody>
        </p:sp>
      </p:grpSp>
      <p:grpSp>
        <p:nvGrpSpPr>
          <p:cNvPr id="21511" name="Group 22"/>
          <p:cNvGrpSpPr>
            <a:grpSpLocks/>
          </p:cNvGrpSpPr>
          <p:nvPr/>
        </p:nvGrpSpPr>
        <p:grpSpPr bwMode="auto">
          <a:xfrm>
            <a:off x="2457450" y="4057651"/>
            <a:ext cx="1600200" cy="589360"/>
            <a:chOff x="1152" y="2625"/>
            <a:chExt cx="1344" cy="495"/>
          </a:xfrm>
        </p:grpSpPr>
        <p:sp>
          <p:nvSpPr>
            <p:cNvPr id="21514" name="AutoShape 23"/>
            <p:cNvSpPr>
              <a:spLocks noChangeArrowheads="1"/>
            </p:cNvSpPr>
            <p:nvPr/>
          </p:nvSpPr>
          <p:spPr bwMode="auto">
            <a:xfrm>
              <a:off x="1152" y="2957"/>
              <a:ext cx="1344" cy="163"/>
            </a:xfrm>
            <a:prstGeom prst="leftRightArrow">
              <a:avLst>
                <a:gd name="adj1" fmla="val 49759"/>
                <a:gd name="adj2" fmla="val 114100"/>
              </a:avLst>
            </a:prstGeom>
            <a:solidFill>
              <a:srgbClr val="0E0EF2"/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FontTx/>
                <a:buNone/>
              </a:pPr>
              <a:endParaRPr kumimoji="0" lang="zh-CN" altLang="en-US" sz="18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15" name="Text Box 24"/>
            <p:cNvSpPr txBox="1">
              <a:spLocks noChangeArrowheads="1"/>
            </p:cNvSpPr>
            <p:nvPr/>
          </p:nvSpPr>
          <p:spPr bwMode="auto">
            <a:xfrm>
              <a:off x="1316" y="2625"/>
              <a:ext cx="1065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100" b="1">
                  <a:solidFill>
                    <a:srgbClr val="0000FF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存储总线</a:t>
              </a:r>
            </a:p>
          </p:txBody>
        </p:sp>
      </p:grpSp>
      <p:sp>
        <p:nvSpPr>
          <p:cNvPr id="137241" name="Rectangle 25"/>
          <p:cNvSpPr>
            <a:spLocks noChangeArrowheads="1"/>
          </p:cNvSpPr>
          <p:nvPr/>
        </p:nvSpPr>
        <p:spPr bwMode="auto">
          <a:xfrm>
            <a:off x="6915150" y="971550"/>
            <a:ext cx="8572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 anchor="ctr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3300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3.1</a:t>
            </a:r>
          </a:p>
        </p:txBody>
      </p:sp>
      <p:sp>
        <p:nvSpPr>
          <p:cNvPr id="21513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57213" indent="-214313">
              <a:spcBef>
                <a:spcPct val="20000"/>
              </a:spcBef>
              <a:buClr>
                <a:srgbClr val="008080"/>
              </a:buClr>
              <a:buChar char="—"/>
              <a:defRPr kumimoji="1" sz="1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857250" indent="-171450">
              <a:spcBef>
                <a:spcPct val="20000"/>
              </a:spcBef>
              <a:buClr>
                <a:srgbClr val="008080"/>
              </a:buClr>
              <a:buChar char="–"/>
              <a:defRPr kumimoji="1" sz="15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200150" indent="-17145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543050" indent="-17145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D57AD4-DFBF-4855-9434-009246FF794C}" type="slidenum">
              <a:rPr kumimoji="0" lang="zh-CN" altLang="en-US" sz="9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kumimoji="0" lang="zh-CN" altLang="en-US" sz="9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899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485900" y="1094186"/>
            <a:ext cx="5829300" cy="857250"/>
          </a:xfrm>
        </p:spPr>
        <p:txBody>
          <a:bodyPr/>
          <a:lstStyle/>
          <a:p>
            <a:r>
              <a:rPr lang="en-US" altLang="zh-CN" b="1" dirty="0">
                <a:ea typeface="宋体" panose="02010600030101010101" pitchFamily="2" charset="-122"/>
              </a:rPr>
              <a:t>3.2 </a:t>
            </a:r>
            <a:r>
              <a:rPr lang="zh-CN" altLang="en-US" b="1" dirty="0">
                <a:ea typeface="宋体" panose="02010600030101010101" pitchFamily="2" charset="-122"/>
              </a:rPr>
              <a:t>总线的分类</a:t>
            </a:r>
          </a:p>
        </p:txBody>
      </p:sp>
      <p:sp>
        <p:nvSpPr>
          <p:cNvPr id="22542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57213" indent="-214313">
              <a:spcBef>
                <a:spcPct val="20000"/>
              </a:spcBef>
              <a:buClr>
                <a:srgbClr val="008080"/>
              </a:buClr>
              <a:buChar char="—"/>
              <a:defRPr kumimoji="1" sz="1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857250" indent="-171450">
              <a:spcBef>
                <a:spcPct val="20000"/>
              </a:spcBef>
              <a:buClr>
                <a:srgbClr val="008080"/>
              </a:buClr>
              <a:buChar char="–"/>
              <a:defRPr kumimoji="1" sz="15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200150" indent="-17145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543050" indent="-17145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1B4F84F-CCE7-45DF-971D-8E29C7BBF645}" type="slidenum">
              <a:rPr kumimoji="0" lang="zh-CN" altLang="en-US" sz="9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kumimoji="0" lang="zh-CN" altLang="en-US" sz="9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1371600" y="1976438"/>
            <a:ext cx="2514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片内总线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371600" y="2676525"/>
            <a:ext cx="2514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系统总线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3429000" y="2021682"/>
            <a:ext cx="27432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1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芯片内部</a:t>
            </a:r>
            <a:r>
              <a:rPr lang="zh-CN" altLang="en-US" sz="21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100" b="1">
                <a:latin typeface="Times New Roman" panose="02020603050405020304" pitchFamily="18" charset="0"/>
                <a:ea typeface="宋体" panose="02010600030101010101" pitchFamily="2" charset="-122"/>
              </a:rPr>
              <a:t>的总线</a:t>
            </a:r>
          </a:p>
        </p:txBody>
      </p:sp>
      <p:grpSp>
        <p:nvGrpSpPr>
          <p:cNvPr id="22534" name="Group 6"/>
          <p:cNvGrpSpPr>
            <a:grpSpLocks/>
          </p:cNvGrpSpPr>
          <p:nvPr/>
        </p:nvGrpSpPr>
        <p:grpSpPr bwMode="auto">
          <a:xfrm>
            <a:off x="1828800" y="3278981"/>
            <a:ext cx="1268016" cy="1615679"/>
            <a:chOff x="576" y="2034"/>
            <a:chExt cx="1065" cy="1357"/>
          </a:xfrm>
        </p:grpSpPr>
        <p:sp>
          <p:nvSpPr>
            <p:cNvPr id="22543" name="Text Box 7"/>
            <p:cNvSpPr txBox="1">
              <a:spLocks noChangeArrowheads="1"/>
            </p:cNvSpPr>
            <p:nvPr/>
          </p:nvSpPr>
          <p:spPr bwMode="auto">
            <a:xfrm>
              <a:off x="576" y="2034"/>
              <a:ext cx="1065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数据总线</a:t>
              </a:r>
            </a:p>
          </p:txBody>
        </p:sp>
        <p:sp>
          <p:nvSpPr>
            <p:cNvPr id="22544" name="Text Box 8"/>
            <p:cNvSpPr txBox="1">
              <a:spLocks noChangeArrowheads="1"/>
            </p:cNvSpPr>
            <p:nvPr/>
          </p:nvSpPr>
          <p:spPr bwMode="auto">
            <a:xfrm>
              <a:off x="576" y="2538"/>
              <a:ext cx="1065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地址总线</a:t>
              </a:r>
            </a:p>
          </p:txBody>
        </p:sp>
        <p:sp>
          <p:nvSpPr>
            <p:cNvPr id="22545" name="Text Box 9"/>
            <p:cNvSpPr txBox="1">
              <a:spLocks noChangeArrowheads="1"/>
            </p:cNvSpPr>
            <p:nvPr/>
          </p:nvSpPr>
          <p:spPr bwMode="auto">
            <a:xfrm>
              <a:off x="576" y="3042"/>
              <a:ext cx="1065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控制总线</a:t>
              </a:r>
            </a:p>
          </p:txBody>
        </p:sp>
      </p:grpSp>
      <p:sp>
        <p:nvSpPr>
          <p:cNvPr id="22535" name="AutoShape 10"/>
          <p:cNvSpPr>
            <a:spLocks/>
          </p:cNvSpPr>
          <p:nvPr/>
        </p:nvSpPr>
        <p:spPr bwMode="auto">
          <a:xfrm>
            <a:off x="1714500" y="3486150"/>
            <a:ext cx="114300" cy="1257300"/>
          </a:xfrm>
          <a:prstGeom prst="leftBrace">
            <a:avLst>
              <a:gd name="adj1" fmla="val 91667"/>
              <a:gd name="adj2" fmla="val 50000"/>
            </a:avLst>
          </a:prstGeom>
          <a:noFill/>
          <a:ln w="38100">
            <a:solidFill>
              <a:srgbClr val="0E0E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endParaRPr kumimoji="0"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2536" name="Text Box 11"/>
          <p:cNvSpPr txBox="1">
            <a:spLocks noChangeArrowheads="1"/>
          </p:cNvSpPr>
          <p:nvPr/>
        </p:nvSpPr>
        <p:spPr bwMode="auto">
          <a:xfrm>
            <a:off x="3429000" y="3278982"/>
            <a:ext cx="45720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1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双向</a:t>
            </a:r>
            <a:r>
              <a:rPr lang="zh-CN" altLang="en-US" sz="2100" b="1">
                <a:latin typeface="Times New Roman" panose="02020603050405020304" pitchFamily="18" charset="0"/>
                <a:ea typeface="宋体" panose="02010600030101010101" pitchFamily="2" charset="-122"/>
              </a:rPr>
              <a:t>  与机器字长、存储字长有关</a:t>
            </a:r>
          </a:p>
        </p:txBody>
      </p:sp>
      <p:sp>
        <p:nvSpPr>
          <p:cNvPr id="22537" name="Text Box 12"/>
          <p:cNvSpPr txBox="1">
            <a:spLocks noChangeArrowheads="1"/>
          </p:cNvSpPr>
          <p:nvPr/>
        </p:nvSpPr>
        <p:spPr bwMode="auto">
          <a:xfrm>
            <a:off x="3429000" y="3893344"/>
            <a:ext cx="45720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1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单向</a:t>
            </a:r>
            <a:r>
              <a:rPr lang="zh-CN" altLang="en-US" sz="2100" b="1">
                <a:latin typeface="Times New Roman" panose="02020603050405020304" pitchFamily="18" charset="0"/>
                <a:ea typeface="宋体" panose="02010600030101010101" pitchFamily="2" charset="-122"/>
              </a:rPr>
              <a:t>  与存储地址、 </a:t>
            </a:r>
            <a:r>
              <a:rPr lang="en-US" altLang="zh-CN" sz="2100" b="1">
                <a:latin typeface="Times New Roman" panose="02020603050405020304" pitchFamily="18" charset="0"/>
                <a:ea typeface="宋体" panose="02010600030101010101" pitchFamily="2" charset="-122"/>
              </a:rPr>
              <a:t>I/O</a:t>
            </a:r>
            <a:r>
              <a:rPr lang="zh-CN" altLang="en-US" sz="2100" b="1">
                <a:latin typeface="Times New Roman" panose="02020603050405020304" pitchFamily="18" charset="0"/>
                <a:ea typeface="宋体" panose="02010600030101010101" pitchFamily="2" charset="-122"/>
              </a:rPr>
              <a:t>地址有关</a:t>
            </a:r>
          </a:p>
        </p:txBody>
      </p:sp>
      <p:sp>
        <p:nvSpPr>
          <p:cNvPr id="22538" name="Text Box 13"/>
          <p:cNvSpPr txBox="1">
            <a:spLocks noChangeArrowheads="1"/>
          </p:cNvSpPr>
          <p:nvPr/>
        </p:nvSpPr>
        <p:spPr bwMode="auto">
          <a:xfrm>
            <a:off x="3429000" y="4514851"/>
            <a:ext cx="17145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1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有出  有入</a:t>
            </a:r>
          </a:p>
        </p:txBody>
      </p:sp>
      <p:sp>
        <p:nvSpPr>
          <p:cNvPr id="22539" name="Text Box 14"/>
          <p:cNvSpPr txBox="1">
            <a:spLocks noChangeArrowheads="1"/>
          </p:cNvSpPr>
          <p:nvPr/>
        </p:nvSpPr>
        <p:spPr bwMode="auto">
          <a:xfrm>
            <a:off x="3429000" y="2722960"/>
            <a:ext cx="45720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1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计算机各部件之间</a:t>
            </a:r>
            <a:r>
              <a:rPr lang="zh-CN" altLang="en-US" sz="21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100" b="1">
                <a:latin typeface="Times New Roman" panose="02020603050405020304" pitchFamily="18" charset="0"/>
                <a:ea typeface="宋体" panose="02010600030101010101" pitchFamily="2" charset="-122"/>
              </a:rPr>
              <a:t>的信息传输线</a:t>
            </a:r>
          </a:p>
        </p:txBody>
      </p:sp>
      <p:sp>
        <p:nvSpPr>
          <p:cNvPr id="22540" name="AutoShape 15"/>
          <p:cNvSpPr>
            <a:spLocks noChangeArrowheads="1"/>
          </p:cNvSpPr>
          <p:nvPr/>
        </p:nvSpPr>
        <p:spPr bwMode="auto">
          <a:xfrm>
            <a:off x="4400550" y="5088732"/>
            <a:ext cx="2342637" cy="715089"/>
          </a:xfrm>
          <a:prstGeom prst="wedgeRoundRectCallout">
            <a:avLst>
              <a:gd name="adj1" fmla="val -37164"/>
              <a:gd name="adj2" fmla="val -82365"/>
              <a:gd name="adj3" fmla="val 16667"/>
            </a:avLst>
          </a:prstGeom>
          <a:solidFill>
            <a:srgbClr val="CCCCFF"/>
          </a:solidFill>
          <a:ln w="28575">
            <a:solidFill>
              <a:srgbClr val="0E0EF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宋体" panose="02010600030101010101" pitchFamily="2" charset="-122"/>
              </a:rPr>
              <a:t>存储器读、存储器写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宋体" panose="02010600030101010101" pitchFamily="2" charset="-122"/>
              </a:rPr>
              <a:t>总线允许、中断确认</a:t>
            </a:r>
          </a:p>
        </p:txBody>
      </p:sp>
      <p:sp>
        <p:nvSpPr>
          <p:cNvPr id="22541" name="AutoShape 16"/>
          <p:cNvSpPr>
            <a:spLocks noChangeArrowheads="1"/>
          </p:cNvSpPr>
          <p:nvPr/>
        </p:nvSpPr>
        <p:spPr bwMode="auto">
          <a:xfrm>
            <a:off x="1657351" y="5269707"/>
            <a:ext cx="2298603" cy="408623"/>
          </a:xfrm>
          <a:prstGeom prst="wedgeRoundRectCallout">
            <a:avLst>
              <a:gd name="adj1" fmla="val 35584"/>
              <a:gd name="adj2" fmla="val -155353"/>
              <a:gd name="adj3" fmla="val 16667"/>
            </a:avLst>
          </a:prstGeom>
          <a:solidFill>
            <a:srgbClr val="CCCCFF"/>
          </a:solidFill>
          <a:ln w="28575">
            <a:solidFill>
              <a:srgbClr val="0E0EF2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>
                <a:latin typeface="Times New Roman" panose="02020603050405020304" pitchFamily="18" charset="0"/>
                <a:ea typeface="宋体" panose="02010600030101010101" pitchFamily="2" charset="-122"/>
              </a:rPr>
              <a:t>中断请求、总线请求</a:t>
            </a:r>
          </a:p>
        </p:txBody>
      </p:sp>
    </p:spTree>
    <p:extLst>
      <p:ext uri="{BB962C8B-B14F-4D97-AF65-F5344CB8AC3E}">
        <p14:creationId xmlns:p14="http://schemas.microsoft.com/office/powerpoint/2010/main" val="4167279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494236" y="1593057"/>
            <a:ext cx="237291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en-US" alt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通信总线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744278" y="3504991"/>
            <a:ext cx="1810111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100" b="1">
                <a:latin typeface="Times New Roman" panose="02020603050405020304" pitchFamily="18" charset="0"/>
                <a:ea typeface="宋体" panose="02010600030101010101" pitchFamily="2" charset="-122"/>
              </a:rPr>
              <a:t>串行通信总线</a:t>
            </a:r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3744278" y="4522975"/>
            <a:ext cx="1810111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100" b="1">
                <a:latin typeface="Times New Roman" panose="02020603050405020304" pitchFamily="18" charset="0"/>
                <a:ea typeface="宋体" panose="02010600030101010101" pitchFamily="2" charset="-122"/>
              </a:rPr>
              <a:t>并行通信总线</a:t>
            </a:r>
          </a:p>
        </p:txBody>
      </p:sp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2110741" y="3956239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传输方式</a:t>
            </a:r>
          </a:p>
        </p:txBody>
      </p:sp>
      <p:sp>
        <p:nvSpPr>
          <p:cNvPr id="23558" name="AutoShape 6"/>
          <p:cNvSpPr>
            <a:spLocks/>
          </p:cNvSpPr>
          <p:nvPr/>
        </p:nvSpPr>
        <p:spPr bwMode="auto">
          <a:xfrm>
            <a:off x="3515678" y="3655010"/>
            <a:ext cx="228600" cy="1085850"/>
          </a:xfrm>
          <a:prstGeom prst="leftBrace">
            <a:avLst>
              <a:gd name="adj1" fmla="val 39583"/>
              <a:gd name="adj2" fmla="val 50000"/>
            </a:avLst>
          </a:prstGeom>
          <a:noFill/>
          <a:ln w="38100">
            <a:solidFill>
              <a:srgbClr val="0E0E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endParaRPr kumimoji="0"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9271" name="Rectangle 7"/>
          <p:cNvSpPr>
            <a:spLocks noChangeArrowheads="1"/>
          </p:cNvSpPr>
          <p:nvPr/>
        </p:nvSpPr>
        <p:spPr bwMode="auto">
          <a:xfrm>
            <a:off x="6915150" y="971550"/>
            <a:ext cx="857250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 anchor="ctr"/>
          <a:lstStyle>
            <a:lvl1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defRPr/>
            </a:pPr>
            <a:r>
              <a:rPr kumimoji="1" lang="en-US" altLang="zh-CN" sz="3300" b="1">
                <a:solidFill>
                  <a:schemeClr val="tx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3.2</a:t>
            </a:r>
          </a:p>
        </p:txBody>
      </p:sp>
      <p:grpSp>
        <p:nvGrpSpPr>
          <p:cNvPr id="23560" name="Group 8"/>
          <p:cNvGrpSpPr>
            <a:grpSpLocks/>
          </p:cNvGrpSpPr>
          <p:nvPr/>
        </p:nvGrpSpPr>
        <p:grpSpPr bwMode="auto">
          <a:xfrm>
            <a:off x="411480" y="2357929"/>
            <a:ext cx="8102600" cy="1572815"/>
            <a:chOff x="864" y="996"/>
            <a:chExt cx="4896" cy="1321"/>
          </a:xfrm>
        </p:grpSpPr>
        <p:sp>
          <p:nvSpPr>
            <p:cNvPr id="23561" name="Text Box 9"/>
            <p:cNvSpPr txBox="1">
              <a:spLocks noChangeArrowheads="1"/>
            </p:cNvSpPr>
            <p:nvPr/>
          </p:nvSpPr>
          <p:spPr bwMode="auto">
            <a:xfrm>
              <a:off x="864" y="996"/>
              <a:ext cx="4896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None/>
              </a:pPr>
              <a:r>
                <a:rPr lang="zh-CN" altLang="en-US" sz="21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       用于 计算机系统之间 或 计算机系统与其他系统（如控制仪表、</a:t>
              </a:r>
            </a:p>
          </p:txBody>
        </p:sp>
        <p:sp>
          <p:nvSpPr>
            <p:cNvPr id="23562" name="Text Box 10"/>
            <p:cNvSpPr txBox="1">
              <a:spLocks noChangeArrowheads="1"/>
            </p:cNvSpPr>
            <p:nvPr/>
          </p:nvSpPr>
          <p:spPr bwMode="auto">
            <a:xfrm>
              <a:off x="864" y="1490"/>
              <a:ext cx="4752" cy="6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None/>
              </a:pPr>
              <a:r>
                <a:rPr lang="zh-CN" altLang="en-US" sz="21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移动通信等）之间的通信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3563" name="Text Box 11"/>
            <p:cNvSpPr txBox="1">
              <a:spLocks noChangeArrowheads="1"/>
            </p:cNvSpPr>
            <p:nvPr/>
          </p:nvSpPr>
          <p:spPr bwMode="auto">
            <a:xfrm>
              <a:off x="864" y="1968"/>
              <a:ext cx="3696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4940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7258</TotalTime>
  <Words>2896</Words>
  <Application>Microsoft Office PowerPoint</Application>
  <PresentationFormat>全屏显示(4:3)</PresentationFormat>
  <Paragraphs>799</Paragraphs>
  <Slides>50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50</vt:i4>
      </vt:variant>
    </vt:vector>
  </HeadingPairs>
  <TitlesOfParts>
    <vt:vector size="60" baseType="lpstr">
      <vt:lpstr>等线</vt:lpstr>
      <vt:lpstr>等线 Light</vt:lpstr>
      <vt:lpstr>黑体</vt:lpstr>
      <vt:lpstr>楷体_GB2312</vt:lpstr>
      <vt:lpstr>宋体</vt:lpstr>
      <vt:lpstr>Arial</vt:lpstr>
      <vt:lpstr>Times New Roman</vt:lpstr>
      <vt:lpstr>Verdana</vt:lpstr>
      <vt:lpstr>Wingdings</vt:lpstr>
      <vt:lpstr>Office 主题​​</vt:lpstr>
      <vt:lpstr>PowerPoint 演示文稿</vt:lpstr>
      <vt:lpstr>3.1  总线的基本概念</vt:lpstr>
      <vt:lpstr>总线的基本概念</vt:lpstr>
      <vt:lpstr>PowerPoint 演示文稿</vt:lpstr>
      <vt:lpstr>PowerPoint 演示文稿</vt:lpstr>
      <vt:lpstr>PowerPoint 演示文稿</vt:lpstr>
      <vt:lpstr>PowerPoint 演示文稿</vt:lpstr>
      <vt:lpstr>3.2 总线的分类</vt:lpstr>
      <vt:lpstr>PowerPoint 演示文稿</vt:lpstr>
      <vt:lpstr>巩固一下</vt:lpstr>
      <vt:lpstr>3.3 总线特性及性能指标</vt:lpstr>
      <vt:lpstr>PowerPoint 演示文稿</vt:lpstr>
      <vt:lpstr>PowerPoint 演示文稿</vt:lpstr>
      <vt:lpstr>还有…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3.4  总线结构</vt:lpstr>
      <vt:lpstr>PowerPoint 演示文稿</vt:lpstr>
      <vt:lpstr>PowerPoint 演示文稿</vt:lpstr>
      <vt:lpstr>PowerPoint 演示文稿</vt:lpstr>
      <vt:lpstr>PowerPoint 演示文稿</vt:lpstr>
      <vt:lpstr>3.5  总线控制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链式查询方式特点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计数器定时查询方式的特点：</vt:lpstr>
      <vt:lpstr>PowerPoint 演示文稿</vt:lpstr>
      <vt:lpstr>PowerPoint 演示文稿</vt:lpstr>
      <vt:lpstr>PowerPoint 演示文稿</vt:lpstr>
      <vt:lpstr>PowerPoint 演示文稿</vt:lpstr>
      <vt:lpstr>独立请求方式的特点</vt:lpstr>
      <vt:lpstr>巩固一下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微程序设计</dc:title>
  <dc:creator>gao</dc:creator>
  <cp:lastModifiedBy>lu tolon</cp:lastModifiedBy>
  <cp:revision>113</cp:revision>
  <dcterms:created xsi:type="dcterms:W3CDTF">2017-05-19T03:31:52Z</dcterms:created>
  <dcterms:modified xsi:type="dcterms:W3CDTF">2022-06-15T09:03:07Z</dcterms:modified>
</cp:coreProperties>
</file>