
<file path=[Content_Types].xml><?xml version="1.0" encoding="utf-8"?>
<Types xmlns="http://schemas.openxmlformats.org/package/2006/content-types">
  <Default Extension="bin" ContentType="application/vnd.openxmlformats-officedocument.oleObject"/>
  <Default Extension="jpeg" ContentType="image/jpeg"/>
  <Default Extension="jpg" ContentType="image/gif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1"/>
  </p:notesMasterIdLst>
  <p:sldIdLst>
    <p:sldId id="359" r:id="rId2"/>
    <p:sldId id="360" r:id="rId3"/>
    <p:sldId id="361" r:id="rId4"/>
    <p:sldId id="386" r:id="rId5"/>
    <p:sldId id="401" r:id="rId6"/>
    <p:sldId id="402" r:id="rId7"/>
    <p:sldId id="997" r:id="rId8"/>
    <p:sldId id="362" r:id="rId9"/>
    <p:sldId id="363" r:id="rId10"/>
    <p:sldId id="364" r:id="rId11"/>
    <p:sldId id="365" r:id="rId12"/>
    <p:sldId id="388" r:id="rId13"/>
    <p:sldId id="367" r:id="rId14"/>
    <p:sldId id="368" r:id="rId15"/>
    <p:sldId id="369" r:id="rId16"/>
    <p:sldId id="387" r:id="rId17"/>
    <p:sldId id="370" r:id="rId18"/>
    <p:sldId id="371" r:id="rId19"/>
    <p:sldId id="383" r:id="rId20"/>
    <p:sldId id="372" r:id="rId21"/>
    <p:sldId id="373" r:id="rId22"/>
    <p:sldId id="393" r:id="rId23"/>
    <p:sldId id="374" r:id="rId24"/>
    <p:sldId id="385" r:id="rId25"/>
    <p:sldId id="390" r:id="rId26"/>
    <p:sldId id="392" r:id="rId27"/>
    <p:sldId id="391" r:id="rId28"/>
    <p:sldId id="380" r:id="rId29"/>
    <p:sldId id="381" r:id="rId30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E0EF2"/>
    <a:srgbClr val="00CC66"/>
    <a:srgbClr val="CCCCFF"/>
    <a:srgbClr val="FFFFCC"/>
    <a:srgbClr val="FFCC99"/>
    <a:srgbClr val="006600"/>
    <a:srgbClr val="33CCCC"/>
    <a:srgbClr val="0000CC"/>
    <a:srgbClr val="FF9900"/>
    <a:srgbClr val="00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72244" autoAdjust="0"/>
  </p:normalViewPr>
  <p:slideViewPr>
    <p:cSldViewPr snapToGrid="0">
      <p:cViewPr varScale="1">
        <p:scale>
          <a:sx n="61" d="100"/>
          <a:sy n="61" d="100"/>
        </p:scale>
        <p:origin x="2102" y="5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8ECC51-A257-4AE1-928C-D1CBA5A88B9F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E8B6BC-B9EE-4D3E-AD3A-27E4B24B0DD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2454912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240302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035488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406399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813897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08241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150C3634-0123-441A-822E-71BAD96E1202}" type="slidenum">
              <a:rPr lang="zh-CN" altLang="en-US" sz="1200" smtClean="0">
                <a:latin typeface="Arial" panose="020B0604020202020204" pitchFamily="34" charset="0"/>
              </a:rPr>
              <a:pPr/>
              <a:t>21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94943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91E3E8A6-A639-4649-87B6-516B555B09D9}" type="slidenum">
              <a:rPr lang="zh-CN" altLang="en-US" sz="1200" smtClean="0">
                <a:latin typeface="Arial" panose="020B0604020202020204" pitchFamily="34" charset="0"/>
              </a:rPr>
              <a:pPr/>
              <a:t>23</a:t>
            </a:fld>
            <a:endParaRPr lang="en-US" altLang="zh-CN" sz="1200">
              <a:latin typeface="Arial" panose="020B0604020202020204" pitchFamily="34" charset="0"/>
            </a:endParaRPr>
          </a:p>
        </p:txBody>
      </p:sp>
      <p:sp>
        <p:nvSpPr>
          <p:cNvPr id="757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  <a:ln/>
        </p:spPr>
      </p:sp>
      <p:sp>
        <p:nvSpPr>
          <p:cNvPr id="757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07331237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25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3169465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zh-CN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42274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26172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7225210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273479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676843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831649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3653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3E8B6BC-B9EE-4D3E-AD3A-27E4B24B0DD0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3438823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C1BB2AB-26C9-4AD7-8436-9834E80A6B9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6DBCE0A8-72AF-4C7A-B7F8-1F6E3488CE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18FC7A4-E6FB-4316-903D-854FD46E7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5566309-624F-4C39-87C9-D08FCADB1B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CD95BFB-FF17-48F7-8AC6-3C129969BA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000968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82715DA-64C8-400B-AA5F-772C17D4F0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91E8BC28-6332-4D2D-9530-B539F7365E4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9DF9D5-B55A-4C6C-8D42-B44C55C22C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FBC7898-CA7F-4BC6-954B-DC0690B23A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1399E9-9E41-472F-A729-B41697EA7E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586756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72ED0B-6215-4DDA-AE4C-7CEC5AC20D8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E6A67E0C-2BA5-4766-AB61-F1422A06836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C0B603C-3277-4A2F-96E0-A24994E2BB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F262727-8CE3-4011-8727-22222FF34F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9E9D7A7-1746-4C72-A6C8-687DED92CD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945989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81A51E4-FB77-40C4-8CED-0BD557D51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D89F1F0-A33C-493D-BF0F-2EF6E488DC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1A9AE7C8-F24E-4D06-98FD-33D2855773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824FC27-BA72-4F23-A697-AFEF59D327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0BD06A3-FB48-47AE-BAB6-CCB43F9190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005576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D84B2F3-9D4D-4C02-893D-F294F7D27B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9EA57C6-D8BD-45DE-AE57-D6571AE702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2DC608D2-542A-450D-A2B7-F2F7D4AB94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6CCE537-D155-4BD7-B765-AF9A6F810F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3651CC50-5D61-4144-8AA8-7F3768A4C2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876930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8479109-9FA3-48CC-A837-E756B9900D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97A8D-5FE1-488F-AB80-6320B4949FC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DC8E2EA6-83DF-4987-9EC6-FBF4F125E5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65305290-B209-416A-915E-15E0F8DB3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1F7517-C733-4F45-9215-5CB0638B8E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4587DCE-D3EF-410F-90B5-BA43060BA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65980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21F082-8338-43E0-A4FE-00E063ADF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AA7D883E-7CB0-4957-8EEE-53844011D8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14DE8C2-7798-4226-A41F-E619F5D5B0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620F725-A91D-4BF9-A524-63008B84DD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47199281-3959-4D45-8F63-1D4B80A549B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CFEE361E-6AD4-450F-A3D4-41125175BD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0C0FCB11-1464-49AE-8AAE-1D693F5F5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8B311267-0E35-442D-9D4E-A3D0202520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72594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47C0DC1-85EF-49A9-B5D9-9E48FFB81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D62F2442-2B66-47BA-9AB9-65C26B4BBB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18FC0605-7347-437F-98A4-EE1C0A4C3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9490DC06-4363-46E9-A3DD-70EF2A0940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205129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CF52AE58-D410-4CD7-BF67-CEECF4FA35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362E772A-1626-43CF-879B-03A2D4656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2CC5E01-2C2A-4869-8B3F-AD9C514E30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154382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DDCC9B3-E2A5-4407-87FC-50C21D95FE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ECDBE52-BF6B-476C-A0E7-49568A57B2A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CCBEDC06-BE4A-40A9-BC2D-39322300EFF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7F3429B6-7188-4716-99EC-55913C3682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74A39C1-C289-4256-B1A0-3988C2526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3938A831-10C1-488D-9894-2FE95879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463080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097F7C5-8DAC-4D1E-A0C0-DA87FD46CB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3F617DCF-66C3-46ED-B23B-A3A4E398EC7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7A19BA04-2F13-4FCB-931B-AC8F9E68D9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23793619-A7C4-4C0A-AB11-EFE4E63463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D5749BAC-2591-4E37-B517-DD410ACC9C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11BB6D7A-DB8C-4FA7-9EDD-E222BA36EF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152762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86F1A04-FD3F-4DBA-9521-C0A18F2172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28FE077E-4DBB-47E9-9175-AE09EFA9B43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97E6F65-0D1F-4F2C-86F6-5F507D1D82F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E19774B-DC80-4572-B760-41C197CC6E48}" type="datetimeFigureOut">
              <a:rPr lang="zh-CN" altLang="en-US" smtClean="0"/>
              <a:t>2022/6/15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F363FE5-2854-47D3-9CBE-DA1CD2DC9FF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99FEB5D8-AE80-4531-AD26-C53C5AC887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2C38EE-D3F7-47AF-BE3D-FB28433B007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590921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http://www.njude.com.cn/jpkc2007/jsjzcyl/Course/content/kcjj/word/ch_03/se_06/18.JPG" TargetMode="Externa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" Target="slide23.xm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" Target="slide23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1439467" y="1107283"/>
            <a:ext cx="2967479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二、总线通信控制</a:t>
            </a:r>
          </a:p>
        </p:txBody>
      </p:sp>
      <p:sp>
        <p:nvSpPr>
          <p:cNvPr id="62467" name="Text Box 3"/>
          <p:cNvSpPr txBox="1">
            <a:spLocks noChangeArrowheads="1"/>
          </p:cNvSpPr>
          <p:nvPr/>
        </p:nvSpPr>
        <p:spPr bwMode="auto">
          <a:xfrm>
            <a:off x="1643063" y="1906192"/>
            <a:ext cx="1111202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1.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目的</a:t>
            </a:r>
          </a:p>
        </p:txBody>
      </p:sp>
      <p:sp>
        <p:nvSpPr>
          <p:cNvPr id="62468" name="Text Box 4"/>
          <p:cNvSpPr txBox="1">
            <a:spLocks noChangeArrowheads="1"/>
          </p:cNvSpPr>
          <p:nvPr/>
        </p:nvSpPr>
        <p:spPr bwMode="auto">
          <a:xfrm>
            <a:off x="1643063" y="2594373"/>
            <a:ext cx="234872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400" b="1">
                <a:latin typeface="Times New Roman" panose="02020603050405020304" pitchFamily="18" charset="0"/>
                <a:ea typeface="宋体" panose="02010600030101010101" pitchFamily="2" charset="-122"/>
              </a:rPr>
              <a:t>2. </a:t>
            </a: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总线传输周期</a:t>
            </a:r>
          </a:p>
        </p:txBody>
      </p:sp>
      <p:sp>
        <p:nvSpPr>
          <p:cNvPr id="62469" name="Text Box 5"/>
          <p:cNvSpPr txBox="1">
            <a:spLocks noChangeArrowheads="1"/>
          </p:cNvSpPr>
          <p:nvPr/>
        </p:nvSpPr>
        <p:spPr bwMode="auto">
          <a:xfrm>
            <a:off x="3771900" y="3211116"/>
            <a:ext cx="40576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100" b="1" dirty="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主模块申请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，总线</a:t>
            </a:r>
            <a:r>
              <a:rPr lang="zh-CN" altLang="en-US" sz="2100" b="1" dirty="0">
                <a:solidFill>
                  <a:srgbClr val="FF0000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仲裁</a:t>
            </a: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决定</a:t>
            </a:r>
          </a:p>
        </p:txBody>
      </p:sp>
      <p:sp>
        <p:nvSpPr>
          <p:cNvPr id="62470" name="Text Box 6"/>
          <p:cNvSpPr txBox="1">
            <a:spLocks noChangeArrowheads="1"/>
          </p:cNvSpPr>
          <p:nvPr/>
        </p:nvSpPr>
        <p:spPr bwMode="auto">
          <a:xfrm>
            <a:off x="3771900" y="3852863"/>
            <a:ext cx="49149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主模块向从模块 </a:t>
            </a:r>
            <a:r>
              <a: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给出地址</a:t>
            </a:r>
            <a:r>
              <a:rPr lang="zh-CN" altLang="en-US" sz="21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和 </a:t>
            </a:r>
            <a:r>
              <a: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命令</a:t>
            </a:r>
          </a:p>
        </p:txBody>
      </p:sp>
      <p:sp>
        <p:nvSpPr>
          <p:cNvPr id="62471" name="Text Box 7"/>
          <p:cNvSpPr txBox="1">
            <a:spLocks noChangeArrowheads="1"/>
          </p:cNvSpPr>
          <p:nvPr/>
        </p:nvSpPr>
        <p:spPr bwMode="auto">
          <a:xfrm>
            <a:off x="3771900" y="4489847"/>
            <a:ext cx="49149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主模块和从模块 </a:t>
            </a:r>
            <a:r>
              <a: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交换数据</a:t>
            </a:r>
          </a:p>
        </p:txBody>
      </p:sp>
      <p:sp>
        <p:nvSpPr>
          <p:cNvPr id="62472" name="Text Box 8"/>
          <p:cNvSpPr txBox="1">
            <a:spLocks noChangeArrowheads="1"/>
          </p:cNvSpPr>
          <p:nvPr/>
        </p:nvSpPr>
        <p:spPr bwMode="auto">
          <a:xfrm>
            <a:off x="3343275" y="5089922"/>
            <a:ext cx="2849166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主模块 </a:t>
            </a:r>
            <a:r>
              <a: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撤消有关信息</a:t>
            </a:r>
            <a:r>
              <a:rPr lang="zh-CN" altLang="en-US" sz="21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</p:txBody>
      </p: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1885950" y="3211117"/>
            <a:ext cx="2400300" cy="2301478"/>
            <a:chOff x="624" y="1977"/>
            <a:chExt cx="2016" cy="1933"/>
          </a:xfrm>
        </p:grpSpPr>
        <p:sp>
          <p:nvSpPr>
            <p:cNvPr id="62476" name="Text Box 10"/>
            <p:cNvSpPr txBox="1">
              <a:spLocks noChangeArrowheads="1"/>
            </p:cNvSpPr>
            <p:nvPr/>
          </p:nvSpPr>
          <p:spPr bwMode="auto">
            <a:xfrm>
              <a:off x="624" y="1977"/>
              <a:ext cx="2016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申请分配阶段</a:t>
              </a:r>
            </a:p>
          </p:txBody>
        </p:sp>
        <p:sp>
          <p:nvSpPr>
            <p:cNvPr id="62477" name="Text Box 11"/>
            <p:cNvSpPr txBox="1">
              <a:spLocks noChangeArrowheads="1"/>
            </p:cNvSpPr>
            <p:nvPr/>
          </p:nvSpPr>
          <p:spPr bwMode="auto">
            <a:xfrm>
              <a:off x="624" y="2505"/>
              <a:ext cx="1728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寻址阶段</a:t>
              </a:r>
            </a:p>
          </p:txBody>
        </p:sp>
        <p:sp>
          <p:nvSpPr>
            <p:cNvPr id="62478" name="Text Box 12"/>
            <p:cNvSpPr txBox="1">
              <a:spLocks noChangeArrowheads="1"/>
            </p:cNvSpPr>
            <p:nvPr/>
          </p:nvSpPr>
          <p:spPr bwMode="auto">
            <a:xfrm>
              <a:off x="624" y="3033"/>
              <a:ext cx="144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传数阶段</a:t>
              </a:r>
            </a:p>
          </p:txBody>
        </p:sp>
        <p:sp>
          <p:nvSpPr>
            <p:cNvPr id="62479" name="Text Box 13"/>
            <p:cNvSpPr txBox="1">
              <a:spLocks noChangeArrowheads="1"/>
            </p:cNvSpPr>
            <p:nvPr/>
          </p:nvSpPr>
          <p:spPr bwMode="auto">
            <a:xfrm>
              <a:off x="624" y="3561"/>
              <a:ext cx="1392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结束阶段</a:t>
              </a:r>
              <a:endParaRPr lang="zh-CN" altLang="en-US" sz="2100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  <p:sp>
        <p:nvSpPr>
          <p:cNvPr id="62474" name="AutoShape 14"/>
          <p:cNvSpPr>
            <a:spLocks/>
          </p:cNvSpPr>
          <p:nvPr/>
        </p:nvSpPr>
        <p:spPr bwMode="auto">
          <a:xfrm>
            <a:off x="1657350" y="3429000"/>
            <a:ext cx="171450" cy="1943100"/>
          </a:xfrm>
          <a:prstGeom prst="leftBrace">
            <a:avLst>
              <a:gd name="adj1" fmla="val 94444"/>
              <a:gd name="adj2" fmla="val 49264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endParaRPr kumimoji="0"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2475" name="Text Box 15"/>
          <p:cNvSpPr txBox="1">
            <a:spLocks noChangeArrowheads="1"/>
          </p:cNvSpPr>
          <p:nvPr/>
        </p:nvSpPr>
        <p:spPr bwMode="auto">
          <a:xfrm>
            <a:off x="2800350" y="1928813"/>
            <a:ext cx="42291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解决通信双方 </a:t>
            </a:r>
            <a:r>
              <a: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协调配合</a:t>
            </a:r>
            <a:r>
              <a:rPr lang="zh-CN" altLang="en-US" sz="21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问题</a:t>
            </a:r>
          </a:p>
        </p:txBody>
      </p:sp>
    </p:spTree>
    <p:extLst>
      <p:ext uri="{BB962C8B-B14F-4D97-AF65-F5344CB8AC3E}">
        <p14:creationId xmlns:p14="http://schemas.microsoft.com/office/powerpoint/2010/main" val="158984458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9" name="Text Box 3"/>
          <p:cNvSpPr txBox="1">
            <a:spLocks noChangeArrowheads="1"/>
          </p:cNvSpPr>
          <p:nvPr/>
        </p:nvSpPr>
        <p:spPr bwMode="auto">
          <a:xfrm>
            <a:off x="2201545" y="1359238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半互锁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604321" y="1319730"/>
            <a:ext cx="210502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异步通信</a:t>
            </a:r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2312272" y="2279134"/>
            <a:ext cx="17383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主设备</a:t>
            </a:r>
          </a:p>
        </p:txBody>
      </p:sp>
      <p:sp>
        <p:nvSpPr>
          <p:cNvPr id="65543" name="Text Box 8"/>
          <p:cNvSpPr txBox="1">
            <a:spLocks noChangeArrowheads="1"/>
          </p:cNvSpPr>
          <p:nvPr/>
        </p:nvSpPr>
        <p:spPr bwMode="auto">
          <a:xfrm>
            <a:off x="2249170" y="3247786"/>
            <a:ext cx="20240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从设备</a:t>
            </a:r>
          </a:p>
        </p:txBody>
      </p:sp>
      <p:sp>
        <p:nvSpPr>
          <p:cNvPr id="65546" name="Freeform 13"/>
          <p:cNvSpPr>
            <a:spLocks/>
          </p:cNvSpPr>
          <p:nvPr/>
        </p:nvSpPr>
        <p:spPr bwMode="auto">
          <a:xfrm>
            <a:off x="1063308" y="2265125"/>
            <a:ext cx="1190" cy="725091"/>
          </a:xfrm>
          <a:custGeom>
            <a:avLst/>
            <a:gdLst>
              <a:gd name="T0" fmla="*/ 0 w 1"/>
              <a:gd name="T1" fmla="*/ 0 h 609"/>
              <a:gd name="T2" fmla="*/ 2147483646 w 1"/>
              <a:gd name="T3" fmla="*/ 2147483646 h 60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609">
                <a:moveTo>
                  <a:pt x="0" y="0"/>
                </a:moveTo>
                <a:lnTo>
                  <a:pt x="1" y="609"/>
                </a:lnTo>
              </a:path>
            </a:pathLst>
          </a:custGeom>
          <a:noFill/>
          <a:ln w="114300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grpSp>
        <p:nvGrpSpPr>
          <p:cNvPr id="65547" name="Group 14"/>
          <p:cNvGrpSpPr>
            <a:grpSpLocks/>
          </p:cNvGrpSpPr>
          <p:nvPr/>
        </p:nvGrpSpPr>
        <p:grpSpPr bwMode="auto">
          <a:xfrm>
            <a:off x="1022827" y="2303225"/>
            <a:ext cx="877490" cy="1095375"/>
            <a:chOff x="2597" y="1664"/>
            <a:chExt cx="737" cy="920"/>
          </a:xfrm>
        </p:grpSpPr>
        <p:sp>
          <p:nvSpPr>
            <p:cNvPr id="65585" name="Freeform 15"/>
            <p:cNvSpPr>
              <a:spLocks/>
            </p:cNvSpPr>
            <p:nvPr/>
          </p:nvSpPr>
          <p:spPr bwMode="auto">
            <a:xfrm>
              <a:off x="2601" y="1997"/>
              <a:ext cx="300" cy="587"/>
            </a:xfrm>
            <a:custGeom>
              <a:avLst/>
              <a:gdLst>
                <a:gd name="T0" fmla="*/ 0 w 300"/>
                <a:gd name="T1" fmla="*/ 89 h 587"/>
                <a:gd name="T2" fmla="*/ 48 w 300"/>
                <a:gd name="T3" fmla="*/ 58 h 587"/>
                <a:gd name="T4" fmla="*/ 15 w 300"/>
                <a:gd name="T5" fmla="*/ 64 h 587"/>
                <a:gd name="T6" fmla="*/ 117 w 300"/>
                <a:gd name="T7" fmla="*/ 73 h 587"/>
                <a:gd name="T8" fmla="*/ 180 w 300"/>
                <a:gd name="T9" fmla="*/ 502 h 587"/>
                <a:gd name="T10" fmla="*/ 300 w 300"/>
                <a:gd name="T11" fmla="*/ 585 h 5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0" h="587">
                  <a:moveTo>
                    <a:pt x="0" y="89"/>
                  </a:moveTo>
                  <a:cubicBezTo>
                    <a:pt x="8" y="84"/>
                    <a:pt x="45" y="62"/>
                    <a:pt x="48" y="58"/>
                  </a:cubicBezTo>
                  <a:cubicBezTo>
                    <a:pt x="51" y="54"/>
                    <a:pt x="4" y="62"/>
                    <a:pt x="15" y="64"/>
                  </a:cubicBezTo>
                  <a:cubicBezTo>
                    <a:pt x="26" y="66"/>
                    <a:pt x="90" y="0"/>
                    <a:pt x="117" y="73"/>
                  </a:cubicBezTo>
                  <a:cubicBezTo>
                    <a:pt x="144" y="146"/>
                    <a:pt x="149" y="417"/>
                    <a:pt x="180" y="502"/>
                  </a:cubicBezTo>
                  <a:cubicBezTo>
                    <a:pt x="211" y="587"/>
                    <a:pt x="280" y="571"/>
                    <a:pt x="300" y="585"/>
                  </a:cubicBezTo>
                </a:path>
              </a:pathLst>
            </a:custGeom>
            <a:noFill/>
            <a:ln w="57150" cmpd="sng">
              <a:solidFill>
                <a:srgbClr val="0E0EF2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5586" name="Freeform 16"/>
            <p:cNvSpPr>
              <a:spLocks/>
            </p:cNvSpPr>
            <p:nvPr/>
          </p:nvSpPr>
          <p:spPr bwMode="auto">
            <a:xfrm>
              <a:off x="2597" y="1664"/>
              <a:ext cx="737" cy="1"/>
            </a:xfrm>
            <a:custGeom>
              <a:avLst/>
              <a:gdLst>
                <a:gd name="T0" fmla="*/ 0 w 737"/>
                <a:gd name="T1" fmla="*/ 1 h 1"/>
                <a:gd name="T2" fmla="*/ 737 w 737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7" h="1">
                  <a:moveTo>
                    <a:pt x="0" y="1"/>
                  </a:moveTo>
                  <a:lnTo>
                    <a:pt x="737" y="0"/>
                  </a:lnTo>
                </a:path>
              </a:pathLst>
            </a:custGeom>
            <a:noFill/>
            <a:ln w="11430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65548" name="Freeform 17"/>
          <p:cNvSpPr>
            <a:spLocks/>
          </p:cNvSpPr>
          <p:nvPr/>
        </p:nvSpPr>
        <p:spPr bwMode="auto">
          <a:xfrm>
            <a:off x="1862216" y="2261554"/>
            <a:ext cx="1191" cy="713184"/>
          </a:xfrm>
          <a:custGeom>
            <a:avLst/>
            <a:gdLst>
              <a:gd name="T0" fmla="*/ 0 w 1"/>
              <a:gd name="T1" fmla="*/ 0 h 599"/>
              <a:gd name="T2" fmla="*/ 0 w 1"/>
              <a:gd name="T3" fmla="*/ 2147483646 h 59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99">
                <a:moveTo>
                  <a:pt x="0" y="0"/>
                </a:moveTo>
                <a:lnTo>
                  <a:pt x="0" y="599"/>
                </a:lnTo>
              </a:path>
            </a:pathLst>
          </a:custGeom>
          <a:noFill/>
          <a:ln w="114300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49" name="Freeform 18"/>
          <p:cNvSpPr>
            <a:spLocks/>
          </p:cNvSpPr>
          <p:nvPr/>
        </p:nvSpPr>
        <p:spPr bwMode="auto">
          <a:xfrm>
            <a:off x="1819354" y="2931875"/>
            <a:ext cx="589360" cy="1191"/>
          </a:xfrm>
          <a:custGeom>
            <a:avLst/>
            <a:gdLst>
              <a:gd name="T0" fmla="*/ 0 w 495"/>
              <a:gd name="T1" fmla="*/ 0 h 1"/>
              <a:gd name="T2" fmla="*/ 2147483646 w 495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95" h="1">
                <a:moveTo>
                  <a:pt x="0" y="0"/>
                </a:moveTo>
                <a:lnTo>
                  <a:pt x="495" y="1"/>
                </a:lnTo>
              </a:path>
            </a:pathLst>
          </a:custGeom>
          <a:noFill/>
          <a:ln w="114300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57" name="Freeform 31"/>
          <p:cNvSpPr>
            <a:spLocks/>
          </p:cNvSpPr>
          <p:nvPr/>
        </p:nvSpPr>
        <p:spPr bwMode="auto">
          <a:xfrm>
            <a:off x="708500" y="2946163"/>
            <a:ext cx="395288" cy="1191"/>
          </a:xfrm>
          <a:custGeom>
            <a:avLst/>
            <a:gdLst>
              <a:gd name="T0" fmla="*/ 2147483646 w 332"/>
              <a:gd name="T1" fmla="*/ 0 h 1"/>
              <a:gd name="T2" fmla="*/ 0 w 332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32" h="1">
                <a:moveTo>
                  <a:pt x="332" y="0"/>
                </a:moveTo>
                <a:lnTo>
                  <a:pt x="0" y="1"/>
                </a:lnTo>
              </a:path>
            </a:pathLst>
          </a:custGeom>
          <a:noFill/>
          <a:ln w="114300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58" name="Line 32"/>
          <p:cNvSpPr>
            <a:spLocks noChangeShapeType="1"/>
          </p:cNvSpPr>
          <p:nvPr/>
        </p:nvSpPr>
        <p:spPr bwMode="auto">
          <a:xfrm>
            <a:off x="737077" y="3770075"/>
            <a:ext cx="715565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60" name="Freeform 34"/>
          <p:cNvSpPr>
            <a:spLocks/>
          </p:cNvSpPr>
          <p:nvPr/>
        </p:nvSpPr>
        <p:spPr bwMode="auto">
          <a:xfrm>
            <a:off x="1369297" y="3153332"/>
            <a:ext cx="871538" cy="1191"/>
          </a:xfrm>
          <a:custGeom>
            <a:avLst/>
            <a:gdLst>
              <a:gd name="T0" fmla="*/ 0 w 732"/>
              <a:gd name="T1" fmla="*/ 0 h 1"/>
              <a:gd name="T2" fmla="*/ 2147483646 w 732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61" name="Freeform 35"/>
          <p:cNvSpPr>
            <a:spLocks/>
          </p:cNvSpPr>
          <p:nvPr/>
        </p:nvSpPr>
        <p:spPr bwMode="auto">
          <a:xfrm>
            <a:off x="2201545" y="3114041"/>
            <a:ext cx="2381" cy="694134"/>
          </a:xfrm>
          <a:custGeom>
            <a:avLst/>
            <a:gdLst>
              <a:gd name="T0" fmla="*/ 0 w 2"/>
              <a:gd name="T1" fmla="*/ 0 h 583"/>
              <a:gd name="T2" fmla="*/ 2147483646 w 2"/>
              <a:gd name="T3" fmla="*/ 2147483646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62" name="Freeform 36"/>
          <p:cNvSpPr>
            <a:spLocks/>
          </p:cNvSpPr>
          <p:nvPr/>
        </p:nvSpPr>
        <p:spPr bwMode="auto">
          <a:xfrm>
            <a:off x="1410970" y="3122377"/>
            <a:ext cx="1190" cy="678656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6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63" name="Line 37"/>
          <p:cNvSpPr>
            <a:spLocks noChangeShapeType="1"/>
          </p:cNvSpPr>
          <p:nvPr/>
        </p:nvSpPr>
        <p:spPr bwMode="auto">
          <a:xfrm>
            <a:off x="2155109" y="3770075"/>
            <a:ext cx="404813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75" name="Freeform 54"/>
          <p:cNvSpPr>
            <a:spLocks/>
          </p:cNvSpPr>
          <p:nvPr/>
        </p:nvSpPr>
        <p:spPr bwMode="auto">
          <a:xfrm>
            <a:off x="1450261" y="2493725"/>
            <a:ext cx="413147" cy="976313"/>
          </a:xfrm>
          <a:custGeom>
            <a:avLst/>
            <a:gdLst>
              <a:gd name="T0" fmla="*/ 0 w 347"/>
              <a:gd name="T1" fmla="*/ 2147483646 h 820"/>
              <a:gd name="T2" fmla="*/ 2147483646 w 347"/>
              <a:gd name="T3" fmla="*/ 2147483646 h 820"/>
              <a:gd name="T4" fmla="*/ 2147483646 w 347"/>
              <a:gd name="T5" fmla="*/ 2147483646 h 820"/>
              <a:gd name="T6" fmla="*/ 2147483646 w 347"/>
              <a:gd name="T7" fmla="*/ 2147483646 h 8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7" h="820">
                <a:moveTo>
                  <a:pt x="0" y="740"/>
                </a:moveTo>
                <a:cubicBezTo>
                  <a:pt x="16" y="736"/>
                  <a:pt x="55" y="820"/>
                  <a:pt x="91" y="714"/>
                </a:cubicBezTo>
                <a:cubicBezTo>
                  <a:pt x="127" y="608"/>
                  <a:pt x="176" y="204"/>
                  <a:pt x="219" y="102"/>
                </a:cubicBezTo>
                <a:cubicBezTo>
                  <a:pt x="262" y="0"/>
                  <a:pt x="326" y="102"/>
                  <a:pt x="347" y="102"/>
                </a:cubicBezTo>
              </a:path>
            </a:pathLst>
          </a:custGeom>
          <a:noFill/>
          <a:ln w="57150" cmpd="sng">
            <a:solidFill>
              <a:srgbClr val="0E0EF2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pic>
        <p:nvPicPr>
          <p:cNvPr id="53" name="图片 52" descr="技术分享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58151" y="1827561"/>
            <a:ext cx="3633402" cy="219544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矩形 1"/>
          <p:cNvSpPr/>
          <p:nvPr/>
        </p:nvSpPr>
        <p:spPr>
          <a:xfrm>
            <a:off x="1022827" y="4318954"/>
            <a:ext cx="7538720" cy="2308324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zh-CN" altLang="zh-CN" sz="2400" kern="0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主模块发出请求信号，必须待接到从模块的回答信号后再撤销其请求信号，或互锁关系；而从模块在接到请求信号后发出回答信号，但不</a:t>
            </a:r>
            <a:r>
              <a:rPr lang="zh-CN" altLang="en-US" sz="2400" kern="0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考虑主模块</a:t>
            </a:r>
            <a:r>
              <a:rPr lang="zh-CN" altLang="zh-CN" sz="2400" kern="0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的请求撤销</a:t>
            </a:r>
            <a:r>
              <a:rPr lang="zh-CN" altLang="en-US" sz="2400" kern="0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状态</a:t>
            </a:r>
            <a:r>
              <a:rPr lang="zh-CN" altLang="zh-CN" sz="2400" kern="0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，而是隔一段时间后自动撤销其回答信号，无互锁关系。由于一方存在互锁关系，一方不存在互锁关系，故称半互锁方式。</a:t>
            </a:r>
            <a:endParaRPr lang="zh-CN" altLang="en-US" sz="2400" dirty="0"/>
          </a:p>
        </p:txBody>
      </p:sp>
      <p:sp>
        <p:nvSpPr>
          <p:cNvPr id="55" name="Text Box 10"/>
          <p:cNvSpPr txBox="1">
            <a:spLocks noChangeArrowheads="1"/>
          </p:cNvSpPr>
          <p:nvPr/>
        </p:nvSpPr>
        <p:spPr bwMode="auto">
          <a:xfrm>
            <a:off x="464422" y="2250043"/>
            <a:ext cx="417102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请</a:t>
            </a:r>
          </a:p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求</a:t>
            </a:r>
          </a:p>
        </p:txBody>
      </p:sp>
      <p:sp>
        <p:nvSpPr>
          <p:cNvPr id="3" name="矩形 2"/>
          <p:cNvSpPr/>
          <p:nvPr/>
        </p:nvSpPr>
        <p:spPr>
          <a:xfrm>
            <a:off x="424813" y="3106739"/>
            <a:ext cx="401241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回</a:t>
            </a:r>
          </a:p>
          <a:p>
            <a:pPr>
              <a:spcBef>
                <a:spcPct val="0"/>
              </a:spcBef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答</a:t>
            </a:r>
          </a:p>
        </p:txBody>
      </p:sp>
    </p:spTree>
    <p:extLst>
      <p:ext uri="{BB962C8B-B14F-4D97-AF65-F5344CB8AC3E}">
        <p14:creationId xmlns:p14="http://schemas.microsoft.com/office/powerpoint/2010/main" val="64415702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40" name="Text Box 4"/>
          <p:cNvSpPr txBox="1">
            <a:spLocks noChangeArrowheads="1"/>
          </p:cNvSpPr>
          <p:nvPr/>
        </p:nvSpPr>
        <p:spPr bwMode="auto">
          <a:xfrm>
            <a:off x="2708672" y="1561616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全互锁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970558" y="1481525"/>
            <a:ext cx="210502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异步通信</a:t>
            </a:r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2867224" y="2416490"/>
            <a:ext cx="17383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主设备</a:t>
            </a:r>
          </a:p>
        </p:txBody>
      </p:sp>
      <p:sp>
        <p:nvSpPr>
          <p:cNvPr id="65543" name="Text Box 8"/>
          <p:cNvSpPr txBox="1">
            <a:spLocks noChangeArrowheads="1"/>
          </p:cNvSpPr>
          <p:nvPr/>
        </p:nvSpPr>
        <p:spPr bwMode="auto">
          <a:xfrm>
            <a:off x="2901554" y="3530915"/>
            <a:ext cx="20240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从设备</a:t>
            </a:r>
          </a:p>
        </p:txBody>
      </p:sp>
      <p:grpSp>
        <p:nvGrpSpPr>
          <p:cNvPr id="65544" name="Group 9"/>
          <p:cNvGrpSpPr>
            <a:grpSpLocks/>
          </p:cNvGrpSpPr>
          <p:nvPr/>
        </p:nvGrpSpPr>
        <p:grpSpPr bwMode="auto">
          <a:xfrm>
            <a:off x="930752" y="2395062"/>
            <a:ext cx="421481" cy="1503760"/>
            <a:chOff x="103" y="1842"/>
            <a:chExt cx="354" cy="1263"/>
          </a:xfrm>
        </p:grpSpPr>
        <p:sp>
          <p:nvSpPr>
            <p:cNvPr id="65587" name="Text Box 10"/>
            <p:cNvSpPr txBox="1">
              <a:spLocks noChangeArrowheads="1"/>
            </p:cNvSpPr>
            <p:nvPr/>
          </p:nvSpPr>
          <p:spPr bwMode="auto">
            <a:xfrm>
              <a:off x="107" y="1842"/>
              <a:ext cx="35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求</a:t>
              </a:r>
            </a:p>
          </p:txBody>
        </p:sp>
        <p:sp>
          <p:nvSpPr>
            <p:cNvPr id="65588" name="Text Box 11"/>
            <p:cNvSpPr txBox="1">
              <a:spLocks noChangeArrowheads="1"/>
            </p:cNvSpPr>
            <p:nvPr/>
          </p:nvSpPr>
          <p:spPr bwMode="auto">
            <a:xfrm>
              <a:off x="103" y="2562"/>
              <a:ext cx="35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回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答</a:t>
              </a:r>
            </a:p>
          </p:txBody>
        </p:sp>
      </p:grpSp>
      <p:sp>
        <p:nvSpPr>
          <p:cNvPr id="65564" name="Freeform 38"/>
          <p:cNvSpPr>
            <a:spLocks/>
          </p:cNvSpPr>
          <p:nvPr/>
        </p:nvSpPr>
        <p:spPr bwMode="auto">
          <a:xfrm>
            <a:off x="1505148" y="2486739"/>
            <a:ext cx="1191" cy="678656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6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grpSp>
        <p:nvGrpSpPr>
          <p:cNvPr id="65565" name="Group 39"/>
          <p:cNvGrpSpPr>
            <a:grpSpLocks/>
          </p:cNvGrpSpPr>
          <p:nvPr/>
        </p:nvGrpSpPr>
        <p:grpSpPr bwMode="auto">
          <a:xfrm>
            <a:off x="1459904" y="2499835"/>
            <a:ext cx="871538" cy="1070372"/>
            <a:chOff x="4314" y="1676"/>
            <a:chExt cx="732" cy="899"/>
          </a:xfrm>
        </p:grpSpPr>
        <p:sp>
          <p:nvSpPr>
            <p:cNvPr id="65579" name="Freeform 40"/>
            <p:cNvSpPr>
              <a:spLocks/>
            </p:cNvSpPr>
            <p:nvPr/>
          </p:nvSpPr>
          <p:spPr bwMode="auto">
            <a:xfrm>
              <a:off x="4379" y="1995"/>
              <a:ext cx="299" cy="580"/>
            </a:xfrm>
            <a:custGeom>
              <a:avLst/>
              <a:gdLst>
                <a:gd name="T0" fmla="*/ 0 w 299"/>
                <a:gd name="T1" fmla="*/ 71 h 580"/>
                <a:gd name="T2" fmla="*/ 101 w 299"/>
                <a:gd name="T3" fmla="*/ 71 h 580"/>
                <a:gd name="T4" fmla="*/ 170 w 299"/>
                <a:gd name="T5" fmla="*/ 495 h 580"/>
                <a:gd name="T6" fmla="*/ 299 w 299"/>
                <a:gd name="T7" fmla="*/ 580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 cmpd="sng">
              <a:solidFill>
                <a:srgbClr val="0E0EF2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5580" name="Freeform 41"/>
            <p:cNvSpPr>
              <a:spLocks/>
            </p:cNvSpPr>
            <p:nvPr/>
          </p:nvSpPr>
          <p:spPr bwMode="auto">
            <a:xfrm>
              <a:off x="4314" y="167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 cmpd="sng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65566" name="Freeform 42"/>
          <p:cNvSpPr>
            <a:spLocks/>
          </p:cNvSpPr>
          <p:nvPr/>
        </p:nvSpPr>
        <p:spPr bwMode="auto">
          <a:xfrm>
            <a:off x="2308822" y="2460544"/>
            <a:ext cx="2381" cy="694134"/>
          </a:xfrm>
          <a:custGeom>
            <a:avLst/>
            <a:gdLst>
              <a:gd name="T0" fmla="*/ 0 w 2"/>
              <a:gd name="T1" fmla="*/ 0 h 583"/>
              <a:gd name="T2" fmla="*/ 2147483646 w 2"/>
              <a:gd name="T3" fmla="*/ 2147483646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67" name="Freeform 43"/>
          <p:cNvSpPr>
            <a:spLocks/>
          </p:cNvSpPr>
          <p:nvPr/>
        </p:nvSpPr>
        <p:spPr bwMode="auto">
          <a:xfrm>
            <a:off x="1867098" y="3335653"/>
            <a:ext cx="871538" cy="1191"/>
          </a:xfrm>
          <a:custGeom>
            <a:avLst/>
            <a:gdLst>
              <a:gd name="T0" fmla="*/ 0 w 732"/>
              <a:gd name="T1" fmla="*/ 0 h 1"/>
              <a:gd name="T2" fmla="*/ 2147483646 w 732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68" name="Freeform 44"/>
          <p:cNvSpPr>
            <a:spLocks/>
          </p:cNvSpPr>
          <p:nvPr/>
        </p:nvSpPr>
        <p:spPr bwMode="auto">
          <a:xfrm>
            <a:off x="2708872" y="3296363"/>
            <a:ext cx="2381" cy="694134"/>
          </a:xfrm>
          <a:custGeom>
            <a:avLst/>
            <a:gdLst>
              <a:gd name="T0" fmla="*/ 0 w 2"/>
              <a:gd name="T1" fmla="*/ 0 h 583"/>
              <a:gd name="T2" fmla="*/ 2147483646 w 2"/>
              <a:gd name="T3" fmla="*/ 2147483646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69" name="Freeform 45"/>
          <p:cNvSpPr>
            <a:spLocks/>
          </p:cNvSpPr>
          <p:nvPr/>
        </p:nvSpPr>
        <p:spPr bwMode="auto">
          <a:xfrm>
            <a:off x="1905198" y="3311842"/>
            <a:ext cx="1191" cy="678656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6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70" name="Freeform 47"/>
          <p:cNvSpPr>
            <a:spLocks/>
          </p:cNvSpPr>
          <p:nvPr/>
        </p:nvSpPr>
        <p:spPr bwMode="auto">
          <a:xfrm>
            <a:off x="1176537" y="3121340"/>
            <a:ext cx="370285" cy="1191"/>
          </a:xfrm>
          <a:custGeom>
            <a:avLst/>
            <a:gdLst>
              <a:gd name="T0" fmla="*/ 2147483646 w 311"/>
              <a:gd name="T1" fmla="*/ 0 h 1"/>
              <a:gd name="T2" fmla="*/ 0 w 311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311" h="1">
                <a:moveTo>
                  <a:pt x="311" y="0"/>
                </a:moveTo>
                <a:lnTo>
                  <a:pt x="0" y="1"/>
                </a:lnTo>
              </a:path>
            </a:pathLst>
          </a:custGeom>
          <a:noFill/>
          <a:ln w="114300" cmpd="sng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71" name="Line 48"/>
          <p:cNvSpPr>
            <a:spLocks noChangeShapeType="1"/>
          </p:cNvSpPr>
          <p:nvPr/>
        </p:nvSpPr>
        <p:spPr bwMode="auto">
          <a:xfrm>
            <a:off x="1208684" y="3952397"/>
            <a:ext cx="715565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72" name="Line 49"/>
          <p:cNvSpPr>
            <a:spLocks noChangeShapeType="1"/>
          </p:cNvSpPr>
          <p:nvPr/>
        </p:nvSpPr>
        <p:spPr bwMode="auto">
          <a:xfrm>
            <a:off x="2670770" y="3952397"/>
            <a:ext cx="404813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73" name="Freeform 50"/>
          <p:cNvSpPr>
            <a:spLocks/>
          </p:cNvSpPr>
          <p:nvPr/>
        </p:nvSpPr>
        <p:spPr bwMode="auto">
          <a:xfrm>
            <a:off x="1943298" y="2678428"/>
            <a:ext cx="381000" cy="1023938"/>
          </a:xfrm>
          <a:custGeom>
            <a:avLst/>
            <a:gdLst>
              <a:gd name="T0" fmla="*/ 0 w 320"/>
              <a:gd name="T1" fmla="*/ 2147483646 h 860"/>
              <a:gd name="T2" fmla="*/ 2147483646 w 320"/>
              <a:gd name="T3" fmla="*/ 2147483646 h 860"/>
              <a:gd name="T4" fmla="*/ 2147483646 w 320"/>
              <a:gd name="T5" fmla="*/ 2147483646 h 860"/>
              <a:gd name="T6" fmla="*/ 2147483646 w 320"/>
              <a:gd name="T7" fmla="*/ 2147483646 h 8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0" h="860">
                <a:moveTo>
                  <a:pt x="0" y="754"/>
                </a:moveTo>
                <a:cubicBezTo>
                  <a:pt x="16" y="754"/>
                  <a:pt x="53" y="860"/>
                  <a:pt x="91" y="752"/>
                </a:cubicBezTo>
                <a:cubicBezTo>
                  <a:pt x="129" y="644"/>
                  <a:pt x="192" y="212"/>
                  <a:pt x="230" y="106"/>
                </a:cubicBezTo>
                <a:cubicBezTo>
                  <a:pt x="268" y="0"/>
                  <a:pt x="301" y="112"/>
                  <a:pt x="320" y="114"/>
                </a:cubicBezTo>
              </a:path>
            </a:pathLst>
          </a:custGeom>
          <a:noFill/>
          <a:ln w="57150" cmpd="sng">
            <a:solidFill>
              <a:srgbClr val="0E0EF2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grpSp>
        <p:nvGrpSpPr>
          <p:cNvPr id="65574" name="Group 51"/>
          <p:cNvGrpSpPr>
            <a:grpSpLocks/>
          </p:cNvGrpSpPr>
          <p:nvPr/>
        </p:nvGrpSpPr>
        <p:grpSpPr bwMode="auto">
          <a:xfrm>
            <a:off x="2332634" y="2752247"/>
            <a:ext cx="620315" cy="895350"/>
            <a:chOff x="4960" y="1888"/>
            <a:chExt cx="521" cy="752"/>
          </a:xfrm>
        </p:grpSpPr>
        <p:sp>
          <p:nvSpPr>
            <p:cNvPr id="65577" name="Freeform 52"/>
            <p:cNvSpPr>
              <a:spLocks/>
            </p:cNvSpPr>
            <p:nvPr/>
          </p:nvSpPr>
          <p:spPr bwMode="auto">
            <a:xfrm>
              <a:off x="4960" y="2188"/>
              <a:ext cx="521" cy="2"/>
            </a:xfrm>
            <a:custGeom>
              <a:avLst/>
              <a:gdLst>
                <a:gd name="T0" fmla="*/ 0 w 521"/>
                <a:gd name="T1" fmla="*/ 2 h 2"/>
                <a:gd name="T2" fmla="*/ 521 w 52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21" h="2">
                  <a:moveTo>
                    <a:pt x="0" y="2"/>
                  </a:moveTo>
                  <a:lnTo>
                    <a:pt x="521" y="0"/>
                  </a:lnTo>
                </a:path>
              </a:pathLst>
            </a:custGeom>
            <a:noFill/>
            <a:ln w="114300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5578" name="Freeform 53"/>
            <p:cNvSpPr>
              <a:spLocks/>
            </p:cNvSpPr>
            <p:nvPr/>
          </p:nvSpPr>
          <p:spPr bwMode="auto">
            <a:xfrm>
              <a:off x="4976" y="1888"/>
              <a:ext cx="313" cy="752"/>
            </a:xfrm>
            <a:custGeom>
              <a:avLst/>
              <a:gdLst>
                <a:gd name="T0" fmla="*/ 0 w 313"/>
                <a:gd name="T1" fmla="*/ 111 h 752"/>
                <a:gd name="T2" fmla="*/ 118 w 313"/>
                <a:gd name="T3" fmla="*/ 89 h 752"/>
                <a:gd name="T4" fmla="*/ 180 w 313"/>
                <a:gd name="T5" fmla="*/ 645 h 752"/>
                <a:gd name="T6" fmla="*/ 294 w 313"/>
                <a:gd name="T7" fmla="*/ 729 h 752"/>
                <a:gd name="T8" fmla="*/ 295 w 313"/>
                <a:gd name="T9" fmla="*/ 750 h 7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752">
                  <a:moveTo>
                    <a:pt x="0" y="111"/>
                  </a:moveTo>
                  <a:cubicBezTo>
                    <a:pt x="19" y="107"/>
                    <a:pt x="88" y="0"/>
                    <a:pt x="118" y="89"/>
                  </a:cubicBezTo>
                  <a:cubicBezTo>
                    <a:pt x="148" y="178"/>
                    <a:pt x="151" y="538"/>
                    <a:pt x="180" y="645"/>
                  </a:cubicBezTo>
                  <a:cubicBezTo>
                    <a:pt x="209" y="752"/>
                    <a:pt x="275" y="711"/>
                    <a:pt x="294" y="729"/>
                  </a:cubicBezTo>
                  <a:cubicBezTo>
                    <a:pt x="313" y="747"/>
                    <a:pt x="295" y="746"/>
                    <a:pt x="295" y="750"/>
                  </a:cubicBezTo>
                </a:path>
              </a:pathLst>
            </a:custGeom>
            <a:noFill/>
            <a:ln w="57150" cmpd="sng">
              <a:solidFill>
                <a:srgbClr val="0E0EF2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pic>
        <p:nvPicPr>
          <p:cNvPr id="53" name="图片 52" descr="技术分享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01266" y="2037296"/>
            <a:ext cx="3064351" cy="2144276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文本框 26">
            <a:extLst>
              <a:ext uri="{FF2B5EF4-FFF2-40B4-BE49-F238E27FC236}">
                <a16:creationId xmlns:a16="http://schemas.microsoft.com/office/drawing/2014/main" id="{E68F268E-90D3-435B-A91C-71EFAAEF064F}"/>
              </a:ext>
            </a:extLst>
          </p:cNvPr>
          <p:cNvSpPr txBox="1"/>
          <p:nvPr/>
        </p:nvSpPr>
        <p:spPr>
          <a:xfrm>
            <a:off x="1424583" y="5145264"/>
            <a:ext cx="7085807" cy="3517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ts val="1688"/>
              </a:lnSpc>
            </a:pPr>
            <a:endParaRPr lang="zh-CN" altLang="zh-CN" sz="28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EC938E67-4AE4-4988-9DEB-C5FC482E8A79}"/>
              </a:ext>
            </a:extLst>
          </p:cNvPr>
          <p:cNvSpPr/>
          <p:nvPr/>
        </p:nvSpPr>
        <p:spPr>
          <a:xfrm>
            <a:off x="971670" y="4830463"/>
            <a:ext cx="7538720" cy="1569660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CN" altLang="zh-CN" sz="2400" kern="0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主模块发出请求信号，必须待从模块回答后再撤销其请求信号；从模块发出回答信号，必须待获知主模块请求信号已经撤销后，再撤销其应答信号。双发存在互锁关系，故称全互锁方式</a:t>
            </a:r>
            <a:endParaRPr lang="zh-CN" altLang="zh-CN" sz="2400" kern="100" dirty="0"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14024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812800" y="2339328"/>
            <a:ext cx="7543800" cy="340984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异步总线通信方式 （协议） 特点：</a:t>
            </a:r>
            <a:endParaRPr lang="en-US" altLang="zh-CN" sz="2100" dirty="0">
              <a:solidFill>
                <a:srgbClr val="0E0E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endParaRPr lang="en-US" altLang="zh-CN" sz="2100" dirty="0">
              <a:solidFill>
                <a:srgbClr val="0E0E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100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系统中的主从设备通过问答的方式控制工作过程的开始和结束。采用该协议的总线其传输速率可按需要调节，系统适应能力很强；缺点是由于主、从两组联络信号必须在总线上经历两个来回的传送，因此导致的传输延迟是同步总线的两倍。异步总线本质上要比同步总线速度慢、频带宽、周期长。</a:t>
            </a:r>
          </a:p>
        </p:txBody>
      </p:sp>
    </p:spTree>
    <p:extLst>
      <p:ext uri="{BB962C8B-B14F-4D97-AF65-F5344CB8AC3E}">
        <p14:creationId xmlns:p14="http://schemas.microsoft.com/office/powerpoint/2010/main" val="213065465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Text Box 2"/>
          <p:cNvSpPr txBox="1">
            <a:spLocks noChangeArrowheads="1"/>
          </p:cNvSpPr>
          <p:nvPr/>
        </p:nvSpPr>
        <p:spPr bwMode="auto">
          <a:xfrm>
            <a:off x="1385888" y="1107282"/>
            <a:ext cx="55435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半同步通信</a:t>
            </a:r>
          </a:p>
        </p:txBody>
      </p:sp>
      <p:grpSp>
        <p:nvGrpSpPr>
          <p:cNvPr id="66563" name="Group 3"/>
          <p:cNvGrpSpPr>
            <a:grpSpLocks/>
          </p:cNvGrpSpPr>
          <p:nvPr/>
        </p:nvGrpSpPr>
        <p:grpSpPr bwMode="auto">
          <a:xfrm>
            <a:off x="1771650" y="2114552"/>
            <a:ext cx="6172200" cy="1137047"/>
            <a:chOff x="672" y="1257"/>
            <a:chExt cx="5184" cy="955"/>
          </a:xfrm>
        </p:grpSpPr>
        <p:sp>
          <p:nvSpPr>
            <p:cNvPr id="66570" name="Text Box 4"/>
            <p:cNvSpPr txBox="1">
              <a:spLocks noChangeArrowheads="1"/>
            </p:cNvSpPr>
            <p:nvPr/>
          </p:nvSpPr>
          <p:spPr bwMode="auto">
            <a:xfrm>
              <a:off x="672" y="1257"/>
              <a:ext cx="4704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同步   </a:t>
              </a:r>
              <a:r>
                <a:rPr lang="zh-CN" altLang="en-US" sz="21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发送方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 用系统 </a:t>
              </a:r>
              <a:r>
                <a:rPr lang="zh-CN" altLang="en-US" sz="21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时钟前沿</a:t>
              </a:r>
              <a:r>
                <a:rPr lang="zh-CN" altLang="en-US" sz="21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发信号</a:t>
              </a:r>
            </a:p>
          </p:txBody>
        </p:sp>
        <p:sp>
          <p:nvSpPr>
            <p:cNvPr id="66571" name="Text Box 5"/>
            <p:cNvSpPr txBox="1">
              <a:spLocks noChangeArrowheads="1"/>
            </p:cNvSpPr>
            <p:nvPr/>
          </p:nvSpPr>
          <p:spPr bwMode="auto">
            <a:xfrm>
              <a:off x="1344" y="1824"/>
              <a:ext cx="4512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1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接收方</a:t>
              </a:r>
              <a:r>
                <a:rPr lang="zh-CN" altLang="en-US" sz="21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用系统 </a:t>
              </a:r>
              <a:r>
                <a:rPr lang="zh-CN" altLang="en-US" sz="21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时钟后沿</a:t>
              </a:r>
              <a:r>
                <a:rPr lang="zh-CN" altLang="en-US" sz="21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判断、识别</a:t>
              </a:r>
            </a:p>
          </p:txBody>
        </p:sp>
      </p:grpSp>
      <p:sp>
        <p:nvSpPr>
          <p:cNvPr id="66564" name="Text Box 7"/>
          <p:cNvSpPr txBox="1">
            <a:spLocks noChangeArrowheads="1"/>
          </p:cNvSpPr>
          <p:nvPr/>
        </p:nvSpPr>
        <p:spPr bwMode="auto">
          <a:xfrm>
            <a:off x="3486151" y="1175148"/>
            <a:ext cx="357068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（</a:t>
            </a:r>
            <a:r>
              <a:rPr lang="zh-CN" altLang="en-US" sz="27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同步、异步</a:t>
            </a:r>
            <a:r>
              <a:rPr lang="zh-CN" altLang="en-US" sz="27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结合）</a:t>
            </a:r>
          </a:p>
        </p:txBody>
      </p:sp>
      <p:grpSp>
        <p:nvGrpSpPr>
          <p:cNvPr id="66565" name="Group 8"/>
          <p:cNvGrpSpPr>
            <a:grpSpLocks/>
          </p:cNvGrpSpPr>
          <p:nvPr/>
        </p:nvGrpSpPr>
        <p:grpSpPr bwMode="auto">
          <a:xfrm>
            <a:off x="1771650" y="3704039"/>
            <a:ext cx="6172200" cy="1147763"/>
            <a:chOff x="528" y="2391"/>
            <a:chExt cx="5184" cy="964"/>
          </a:xfrm>
        </p:grpSpPr>
        <p:sp>
          <p:nvSpPr>
            <p:cNvPr id="66566" name="Text Box 9"/>
            <p:cNvSpPr txBox="1">
              <a:spLocks noChangeArrowheads="1"/>
            </p:cNvSpPr>
            <p:nvPr/>
          </p:nvSpPr>
          <p:spPr bwMode="auto">
            <a:xfrm>
              <a:off x="528" y="2391"/>
              <a:ext cx="465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异步   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允许不同速度的模块和谐工作</a:t>
              </a:r>
            </a:p>
          </p:txBody>
        </p:sp>
        <p:sp>
          <p:nvSpPr>
            <p:cNvPr id="66567" name="Text Box 10"/>
            <p:cNvSpPr txBox="1">
              <a:spLocks noChangeArrowheads="1"/>
            </p:cNvSpPr>
            <p:nvPr/>
          </p:nvSpPr>
          <p:spPr bwMode="auto">
            <a:xfrm>
              <a:off x="1200" y="2967"/>
              <a:ext cx="4512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增加一条  </a:t>
              </a:r>
              <a:r>
                <a:rPr lang="zh-CN" altLang="en-US" sz="21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“等待”响应信号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             </a:t>
              </a:r>
            </a:p>
          </p:txBody>
        </p:sp>
        <p:sp>
          <p:nvSpPr>
            <p:cNvPr id="66568" name="Text Box 11"/>
            <p:cNvSpPr txBox="1">
              <a:spLocks noChangeArrowheads="1"/>
            </p:cNvSpPr>
            <p:nvPr/>
          </p:nvSpPr>
          <p:spPr bwMode="auto">
            <a:xfrm>
              <a:off x="4118" y="2946"/>
              <a:ext cx="1066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WAIT</a:t>
              </a:r>
            </a:p>
          </p:txBody>
        </p:sp>
        <p:sp>
          <p:nvSpPr>
            <p:cNvPr id="66569" name="Line 12"/>
            <p:cNvSpPr>
              <a:spLocks noChangeShapeType="1"/>
            </p:cNvSpPr>
            <p:nvPr/>
          </p:nvSpPr>
          <p:spPr bwMode="auto">
            <a:xfrm>
              <a:off x="4118" y="2967"/>
              <a:ext cx="816" cy="0"/>
            </a:xfrm>
            <a:prstGeom prst="line">
              <a:avLst/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</p:spTree>
    <p:extLst>
      <p:ext uri="{BB962C8B-B14F-4D97-AF65-F5344CB8AC3E}">
        <p14:creationId xmlns:p14="http://schemas.microsoft.com/office/powerpoint/2010/main" val="41317569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Text Box 2"/>
          <p:cNvSpPr txBox="1">
            <a:spLocks noChangeArrowheads="1"/>
          </p:cNvSpPr>
          <p:nvPr/>
        </p:nvSpPr>
        <p:spPr bwMode="auto">
          <a:xfrm>
            <a:off x="1385888" y="1107282"/>
            <a:ext cx="554355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以输入数据为例的半同步通信时序</a:t>
            </a:r>
          </a:p>
        </p:txBody>
      </p:sp>
      <p:sp>
        <p:nvSpPr>
          <p:cNvPr id="67587" name="Text Box 3"/>
          <p:cNvSpPr txBox="1">
            <a:spLocks noChangeArrowheads="1"/>
          </p:cNvSpPr>
          <p:nvPr/>
        </p:nvSpPr>
        <p:spPr bwMode="auto">
          <a:xfrm>
            <a:off x="1765697" y="1943100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1     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主模块发地址</a:t>
            </a:r>
          </a:p>
        </p:txBody>
      </p:sp>
      <p:sp>
        <p:nvSpPr>
          <p:cNvPr id="67588" name="Text Box 4"/>
          <p:cNvSpPr txBox="1">
            <a:spLocks noChangeArrowheads="1"/>
          </p:cNvSpPr>
          <p:nvPr/>
        </p:nvSpPr>
        <p:spPr bwMode="auto">
          <a:xfrm>
            <a:off x="1765697" y="2521744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2     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主模块发命令</a:t>
            </a:r>
          </a:p>
        </p:txBody>
      </p:sp>
      <p:sp>
        <p:nvSpPr>
          <p:cNvPr id="67589" name="Text Box 5"/>
          <p:cNvSpPr txBox="1">
            <a:spLocks noChangeArrowheads="1"/>
          </p:cNvSpPr>
          <p:nvPr/>
        </p:nvSpPr>
        <p:spPr bwMode="auto">
          <a:xfrm>
            <a:off x="1960602" y="4286250"/>
            <a:ext cx="553998" cy="6286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eaVert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3600">
                <a:latin typeface="Times New Roman" panose="02020603050405020304" pitchFamily="18" charset="0"/>
                <a:ea typeface="宋体" panose="02010600030101010101" pitchFamily="2" charset="-122"/>
              </a:rPr>
              <a:t>…</a:t>
            </a:r>
          </a:p>
        </p:txBody>
      </p:sp>
      <p:sp>
        <p:nvSpPr>
          <p:cNvPr id="67590" name="Text Box 6"/>
          <p:cNvSpPr txBox="1">
            <a:spLocks noChangeArrowheads="1"/>
          </p:cNvSpPr>
          <p:nvPr/>
        </p:nvSpPr>
        <p:spPr bwMode="auto">
          <a:xfrm>
            <a:off x="1765697" y="4800600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3     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从模块提供数据</a:t>
            </a:r>
          </a:p>
        </p:txBody>
      </p:sp>
      <p:sp>
        <p:nvSpPr>
          <p:cNvPr id="67591" name="Text Box 7"/>
          <p:cNvSpPr txBox="1">
            <a:spLocks noChangeArrowheads="1"/>
          </p:cNvSpPr>
          <p:nvPr/>
        </p:nvSpPr>
        <p:spPr bwMode="auto">
          <a:xfrm>
            <a:off x="1765697" y="5372100"/>
            <a:ext cx="57150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n-US" altLang="zh-CN" sz="2400" b="1" i="1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2400" b="1" baseline="-25000">
                <a:latin typeface="Times New Roman" panose="02020603050405020304" pitchFamily="18" charset="0"/>
                <a:ea typeface="宋体" panose="02010600030101010101" pitchFamily="2" charset="-122"/>
              </a:rPr>
              <a:t>4     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从模块撤销数据，主模块撤销命令</a:t>
            </a:r>
          </a:p>
        </p:txBody>
      </p:sp>
      <p:grpSp>
        <p:nvGrpSpPr>
          <p:cNvPr id="67592" name="Group 8"/>
          <p:cNvGrpSpPr>
            <a:grpSpLocks/>
          </p:cNvGrpSpPr>
          <p:nvPr/>
        </p:nvGrpSpPr>
        <p:grpSpPr bwMode="auto">
          <a:xfrm>
            <a:off x="1763317" y="3105147"/>
            <a:ext cx="6349603" cy="461962"/>
            <a:chOff x="523" y="1884"/>
            <a:chExt cx="5333" cy="388"/>
          </a:xfrm>
        </p:grpSpPr>
        <p:sp>
          <p:nvSpPr>
            <p:cNvPr id="67598" name="Text Box 9"/>
            <p:cNvSpPr txBox="1">
              <a:spLocks noChangeArrowheads="1"/>
            </p:cNvSpPr>
            <p:nvPr/>
          </p:nvSpPr>
          <p:spPr bwMode="auto">
            <a:xfrm>
              <a:off x="523" y="1884"/>
              <a:ext cx="533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 i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="1" baseline="-25000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     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   为低电平时，等待一个 </a:t>
              </a:r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grpSp>
          <p:nvGrpSpPr>
            <p:cNvPr id="67599" name="Group 10"/>
            <p:cNvGrpSpPr>
              <a:grpSpLocks/>
            </p:cNvGrpSpPr>
            <p:nvPr/>
          </p:nvGrpSpPr>
          <p:grpSpPr bwMode="auto">
            <a:xfrm>
              <a:off x="1296" y="1920"/>
              <a:ext cx="1066" cy="349"/>
              <a:chOff x="1296" y="1920"/>
              <a:chExt cx="1066" cy="349"/>
            </a:xfrm>
          </p:grpSpPr>
          <p:sp>
            <p:nvSpPr>
              <p:cNvPr id="67600" name="Text Box 11"/>
              <p:cNvSpPr txBox="1">
                <a:spLocks noChangeArrowheads="1"/>
              </p:cNvSpPr>
              <p:nvPr/>
            </p:nvSpPr>
            <p:spPr bwMode="auto">
              <a:xfrm>
                <a:off x="1296" y="1920"/>
                <a:ext cx="1066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1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WAIT</a:t>
                </a:r>
              </a:p>
            </p:txBody>
          </p:sp>
          <p:sp>
            <p:nvSpPr>
              <p:cNvPr id="67601" name="Line 12"/>
              <p:cNvSpPr>
                <a:spLocks noChangeShapeType="1"/>
              </p:cNvSpPr>
              <p:nvPr/>
            </p:nvSpPr>
            <p:spPr bwMode="auto">
              <a:xfrm>
                <a:off x="1344" y="1968"/>
                <a:ext cx="624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</p:grpSp>
      </p:grpSp>
      <p:grpSp>
        <p:nvGrpSpPr>
          <p:cNvPr id="67593" name="Group 13"/>
          <p:cNvGrpSpPr>
            <a:grpSpLocks/>
          </p:cNvGrpSpPr>
          <p:nvPr/>
        </p:nvGrpSpPr>
        <p:grpSpPr bwMode="auto">
          <a:xfrm>
            <a:off x="1765698" y="3680231"/>
            <a:ext cx="6349603" cy="461963"/>
            <a:chOff x="523" y="2371"/>
            <a:chExt cx="5333" cy="388"/>
          </a:xfrm>
        </p:grpSpPr>
        <p:sp>
          <p:nvSpPr>
            <p:cNvPr id="67594" name="Text Box 14"/>
            <p:cNvSpPr txBox="1">
              <a:spLocks noChangeArrowheads="1"/>
            </p:cNvSpPr>
            <p:nvPr/>
          </p:nvSpPr>
          <p:spPr bwMode="auto">
            <a:xfrm>
              <a:off x="523" y="2371"/>
              <a:ext cx="5333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zh-CN" sz="2400" b="1" i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  <a:r>
                <a:rPr lang="en-US" altLang="zh-CN" sz="2400" b="1" baseline="-25000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w </a:t>
              </a:r>
              <a:r>
                <a:rPr lang="en-US" altLang="zh-CN" sz="2400" b="1" baseline="-25000">
                  <a:latin typeface="Times New Roman" panose="02020603050405020304" pitchFamily="18" charset="0"/>
                  <a:ea typeface="宋体" panose="02010600030101010101" pitchFamily="2" charset="-122"/>
                </a:rPr>
                <a:t>    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当             为低电平时，等待一个 </a:t>
              </a:r>
              <a:r>
                <a:rPr lang="en-US" altLang="zh-CN" sz="2100" b="1" i="1">
                  <a:latin typeface="Times New Roman" panose="02020603050405020304" pitchFamily="18" charset="0"/>
                  <a:ea typeface="宋体" panose="02010600030101010101" pitchFamily="2" charset="-122"/>
                </a:rPr>
                <a:t>T</a:t>
              </a:r>
            </a:p>
          </p:txBody>
        </p:sp>
        <p:grpSp>
          <p:nvGrpSpPr>
            <p:cNvPr id="67595" name="Group 15"/>
            <p:cNvGrpSpPr>
              <a:grpSpLocks/>
            </p:cNvGrpSpPr>
            <p:nvPr/>
          </p:nvGrpSpPr>
          <p:grpSpPr bwMode="auto">
            <a:xfrm>
              <a:off x="1296" y="2400"/>
              <a:ext cx="1066" cy="349"/>
              <a:chOff x="1296" y="2400"/>
              <a:chExt cx="1066" cy="349"/>
            </a:xfrm>
          </p:grpSpPr>
          <p:sp>
            <p:nvSpPr>
              <p:cNvPr id="67596" name="Text Box 16"/>
              <p:cNvSpPr txBox="1">
                <a:spLocks noChangeArrowheads="1"/>
              </p:cNvSpPr>
              <p:nvPr/>
            </p:nvSpPr>
            <p:spPr bwMode="auto">
              <a:xfrm>
                <a:off x="1296" y="2400"/>
                <a:ext cx="1066" cy="349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21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WAIT</a:t>
                </a:r>
              </a:p>
            </p:txBody>
          </p:sp>
          <p:sp>
            <p:nvSpPr>
              <p:cNvPr id="67597" name="Line 17"/>
              <p:cNvSpPr>
                <a:spLocks noChangeShapeType="1"/>
              </p:cNvSpPr>
              <p:nvPr/>
            </p:nvSpPr>
            <p:spPr bwMode="auto">
              <a:xfrm>
                <a:off x="1344" y="2448"/>
                <a:ext cx="672" cy="0"/>
              </a:xfrm>
              <a:prstGeom prst="line">
                <a:avLst/>
              </a:prstGeom>
              <a:noFill/>
              <a:ln w="1905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039122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8611" name="Group 3"/>
          <p:cNvGrpSpPr>
            <a:grpSpLocks/>
          </p:cNvGrpSpPr>
          <p:nvPr/>
        </p:nvGrpSpPr>
        <p:grpSpPr bwMode="auto">
          <a:xfrm>
            <a:off x="1102520" y="3696893"/>
            <a:ext cx="6898481" cy="814387"/>
            <a:chOff x="-34" y="2385"/>
            <a:chExt cx="5794" cy="684"/>
          </a:xfrm>
        </p:grpSpPr>
        <p:grpSp>
          <p:nvGrpSpPr>
            <p:cNvPr id="68800" name="Group 4"/>
            <p:cNvGrpSpPr>
              <a:grpSpLocks/>
            </p:cNvGrpSpPr>
            <p:nvPr/>
          </p:nvGrpSpPr>
          <p:grpSpPr bwMode="auto">
            <a:xfrm>
              <a:off x="396" y="2405"/>
              <a:ext cx="5364" cy="461"/>
              <a:chOff x="396" y="2405"/>
              <a:chExt cx="5364" cy="461"/>
            </a:xfrm>
          </p:grpSpPr>
          <p:grpSp>
            <p:nvGrpSpPr>
              <p:cNvPr id="68804" name="Group 5"/>
              <p:cNvGrpSpPr>
                <a:grpSpLocks/>
              </p:cNvGrpSpPr>
              <p:nvPr/>
            </p:nvGrpSpPr>
            <p:grpSpPr bwMode="auto">
              <a:xfrm>
                <a:off x="396" y="2405"/>
                <a:ext cx="982" cy="461"/>
                <a:chOff x="396" y="2405"/>
                <a:chExt cx="982" cy="461"/>
              </a:xfrm>
            </p:grpSpPr>
            <p:sp>
              <p:nvSpPr>
                <p:cNvPr id="68809" name="Freeform 43"/>
                <p:cNvSpPr>
                  <a:spLocks/>
                </p:cNvSpPr>
                <p:nvPr/>
              </p:nvSpPr>
              <p:spPr bwMode="auto">
                <a:xfrm>
                  <a:off x="396" y="2475"/>
                  <a:ext cx="827" cy="0"/>
                </a:xfrm>
                <a:custGeom>
                  <a:avLst/>
                  <a:gdLst>
                    <a:gd name="T0" fmla="*/ 0 w 1174"/>
                    <a:gd name="T1" fmla="*/ 1 h 1"/>
                    <a:gd name="T2" fmla="*/ 9 w 1174"/>
                    <a:gd name="T3" fmla="*/ 0 h 1"/>
                    <a:gd name="T4" fmla="*/ 0 60000 65536"/>
                    <a:gd name="T5" fmla="*/ 0 60000 65536"/>
                    <a:gd name="T6" fmla="*/ 0 w 1174"/>
                    <a:gd name="T7" fmla="*/ 0 h 1"/>
                    <a:gd name="T8" fmla="*/ 1174 w 1174"/>
                    <a:gd name="T9" fmla="*/ 0 h 1"/>
                  </a:gdLst>
                  <a:ahLst/>
                  <a:cxnLst>
                    <a:cxn ang="T4">
                      <a:pos x="T0" y="T1"/>
                    </a:cxn>
                    <a:cxn ang="T5">
                      <a:pos x="T2" y="T3"/>
                    </a:cxn>
                  </a:cxnLst>
                  <a:rect l="T6" t="T7" r="T8" b="T9"/>
                  <a:pathLst>
                    <a:path w="1174" h="1">
                      <a:moveTo>
                        <a:pt x="0" y="1"/>
                      </a:moveTo>
                      <a:lnTo>
                        <a:pt x="1174" y="0"/>
                      </a:lnTo>
                    </a:path>
                  </a:pathLst>
                </a:cu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350"/>
                </a:p>
              </p:txBody>
            </p:sp>
            <p:sp>
              <p:nvSpPr>
                <p:cNvPr id="68810" name="Line 44"/>
                <p:cNvSpPr>
                  <a:spLocks noChangeShapeType="1"/>
                </p:cNvSpPr>
                <p:nvPr/>
              </p:nvSpPr>
              <p:spPr bwMode="auto">
                <a:xfrm rot="8100000">
                  <a:off x="1378" y="2405"/>
                  <a:ext cx="0" cy="461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350"/>
                </a:p>
              </p:txBody>
            </p:sp>
          </p:grpSp>
          <p:sp>
            <p:nvSpPr>
              <p:cNvPr id="68805" name="Line 46"/>
              <p:cNvSpPr>
                <a:spLocks noChangeShapeType="1"/>
              </p:cNvSpPr>
              <p:nvPr/>
            </p:nvSpPr>
            <p:spPr bwMode="auto">
              <a:xfrm>
                <a:off x="1530" y="2788"/>
                <a:ext cx="2525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grpSp>
            <p:nvGrpSpPr>
              <p:cNvPr id="68806" name="组合 252"/>
              <p:cNvGrpSpPr>
                <a:grpSpLocks/>
              </p:cNvGrpSpPr>
              <p:nvPr/>
            </p:nvGrpSpPr>
            <p:grpSpPr bwMode="auto">
              <a:xfrm>
                <a:off x="3978" y="2476"/>
                <a:ext cx="1782" cy="156"/>
                <a:chOff x="6314895" y="3930745"/>
                <a:chExt cx="2829137" cy="247648"/>
              </a:xfrm>
            </p:grpSpPr>
            <p:sp>
              <p:nvSpPr>
                <p:cNvPr id="68807" name="Line 45"/>
                <p:cNvSpPr>
                  <a:spLocks noChangeShapeType="1"/>
                </p:cNvSpPr>
                <p:nvPr/>
              </p:nvSpPr>
              <p:spPr bwMode="auto">
                <a:xfrm rot="2700000">
                  <a:off x="6674895" y="3818393"/>
                  <a:ext cx="0" cy="72000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350"/>
                </a:p>
              </p:txBody>
            </p:sp>
            <p:sp>
              <p:nvSpPr>
                <p:cNvPr id="68808" name="Line 47"/>
                <p:cNvSpPr>
                  <a:spLocks noChangeShapeType="1"/>
                </p:cNvSpPr>
                <p:nvPr/>
              </p:nvSpPr>
              <p:spPr bwMode="auto">
                <a:xfrm>
                  <a:off x="6912032" y="3930745"/>
                  <a:ext cx="2232000" cy="0"/>
                </a:xfrm>
                <a:prstGeom prst="line">
                  <a:avLst/>
                </a:prstGeom>
                <a:noFill/>
                <a:ln w="38100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350"/>
                </a:p>
              </p:txBody>
            </p:sp>
          </p:grpSp>
        </p:grpSp>
        <p:grpSp>
          <p:nvGrpSpPr>
            <p:cNvPr id="68801" name="Group 12"/>
            <p:cNvGrpSpPr>
              <a:grpSpLocks/>
            </p:cNvGrpSpPr>
            <p:nvPr/>
          </p:nvGrpSpPr>
          <p:grpSpPr bwMode="auto">
            <a:xfrm>
              <a:off x="-34" y="2385"/>
              <a:ext cx="439" cy="684"/>
              <a:chOff x="-34" y="2385"/>
              <a:chExt cx="439" cy="684"/>
            </a:xfrm>
          </p:grpSpPr>
          <p:sp>
            <p:nvSpPr>
              <p:cNvPr id="68802" name="Text Box 35"/>
              <p:cNvSpPr txBox="1">
                <a:spLocks noChangeArrowheads="1"/>
              </p:cNvSpPr>
              <p:nvPr/>
            </p:nvSpPr>
            <p:spPr bwMode="auto">
              <a:xfrm>
                <a:off x="-34" y="2385"/>
                <a:ext cx="439" cy="310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algn="ctr"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15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读</a:t>
                </a:r>
              </a:p>
            </p:txBody>
          </p:sp>
          <p:sp>
            <p:nvSpPr>
              <p:cNvPr id="68803" name="Text Box 35"/>
              <p:cNvSpPr txBox="1">
                <a:spLocks noChangeArrowheads="1"/>
              </p:cNvSpPr>
              <p:nvPr/>
            </p:nvSpPr>
            <p:spPr bwMode="auto">
              <a:xfrm>
                <a:off x="-34" y="2565"/>
                <a:ext cx="439" cy="5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zh-CN" altLang="en-US" sz="1800">
                    <a:latin typeface="Times New Roman" panose="02020603050405020304" pitchFamily="18" charset="0"/>
                    <a:ea typeface="宋体" panose="02010600030101010101" pitchFamily="2" charset="-122"/>
                  </a:rPr>
                  <a:t> </a:t>
                </a:r>
                <a:r>
                  <a:rPr lang="zh-CN" altLang="en-US" sz="15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命令</a:t>
                </a:r>
              </a:p>
            </p:txBody>
          </p:sp>
        </p:grpSp>
      </p:grpSp>
      <p:grpSp>
        <p:nvGrpSpPr>
          <p:cNvPr id="68612" name="Group 15"/>
          <p:cNvGrpSpPr>
            <a:grpSpLocks/>
          </p:cNvGrpSpPr>
          <p:nvPr/>
        </p:nvGrpSpPr>
        <p:grpSpPr bwMode="auto">
          <a:xfrm>
            <a:off x="1156099" y="4393406"/>
            <a:ext cx="6803231" cy="547688"/>
            <a:chOff x="11" y="2970"/>
            <a:chExt cx="5714" cy="460"/>
          </a:xfrm>
        </p:grpSpPr>
        <p:grpSp>
          <p:nvGrpSpPr>
            <p:cNvPr id="68792" name="Group 16"/>
            <p:cNvGrpSpPr>
              <a:grpSpLocks/>
            </p:cNvGrpSpPr>
            <p:nvPr/>
          </p:nvGrpSpPr>
          <p:grpSpPr bwMode="auto">
            <a:xfrm>
              <a:off x="11" y="3093"/>
              <a:ext cx="484" cy="233"/>
              <a:chOff x="11" y="3093"/>
              <a:chExt cx="484" cy="233"/>
            </a:xfrm>
          </p:grpSpPr>
          <p:sp>
            <p:nvSpPr>
              <p:cNvPr id="68798" name="Text Box 35"/>
              <p:cNvSpPr txBox="1">
                <a:spLocks noChangeArrowheads="1"/>
              </p:cNvSpPr>
              <p:nvPr/>
            </p:nvSpPr>
            <p:spPr bwMode="auto">
              <a:xfrm>
                <a:off x="11" y="3093"/>
                <a:ext cx="484" cy="233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l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50000"/>
                  </a:spcBef>
                  <a:buClrTx/>
                  <a:buFontTx/>
                  <a:buNone/>
                </a:pPr>
                <a:r>
                  <a:rPr lang="en-US" altLang="zh-CN" sz="1200" b="1">
                    <a:latin typeface="Times New Roman" panose="02020603050405020304" pitchFamily="18" charset="0"/>
                    <a:ea typeface="宋体" panose="02010600030101010101" pitchFamily="2" charset="-122"/>
                  </a:rPr>
                  <a:t>WAIT</a:t>
                </a:r>
              </a:p>
            </p:txBody>
          </p:sp>
          <p:cxnSp>
            <p:nvCxnSpPr>
              <p:cNvPr id="68799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11" y="3105"/>
                <a:ext cx="358" cy="0"/>
              </a:xfrm>
              <a:prstGeom prst="straightConnector1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  <p:sp>
          <p:nvSpPr>
            <p:cNvPr id="68793" name="Freeform 43"/>
            <p:cNvSpPr>
              <a:spLocks/>
            </p:cNvSpPr>
            <p:nvPr/>
          </p:nvSpPr>
          <p:spPr bwMode="auto">
            <a:xfrm>
              <a:off x="396" y="3040"/>
              <a:ext cx="1542" cy="0"/>
            </a:xfrm>
            <a:custGeom>
              <a:avLst/>
              <a:gdLst>
                <a:gd name="T0" fmla="*/ 0 w 1174"/>
                <a:gd name="T1" fmla="*/ 1 h 1"/>
                <a:gd name="T2" fmla="*/ 53386 w 1174"/>
                <a:gd name="T3" fmla="*/ 0 h 1"/>
                <a:gd name="T4" fmla="*/ 0 60000 65536"/>
                <a:gd name="T5" fmla="*/ 0 60000 65536"/>
                <a:gd name="T6" fmla="*/ 0 w 1174"/>
                <a:gd name="T7" fmla="*/ 0 h 1"/>
                <a:gd name="T8" fmla="*/ 1174 w 1174"/>
                <a:gd name="T9" fmla="*/ 0 h 1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T6" t="T7" r="T8" b="T9"/>
              <a:pathLst>
                <a:path w="1174" h="1">
                  <a:moveTo>
                    <a:pt x="0" y="1"/>
                  </a:moveTo>
                  <a:lnTo>
                    <a:pt x="1174" y="0"/>
                  </a:lnTo>
                </a:path>
              </a:pathLst>
            </a:cu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8794" name="Line 44"/>
            <p:cNvSpPr>
              <a:spLocks noChangeShapeType="1"/>
            </p:cNvSpPr>
            <p:nvPr/>
          </p:nvSpPr>
          <p:spPr bwMode="auto">
            <a:xfrm rot="8100000">
              <a:off x="2097" y="2970"/>
              <a:ext cx="0" cy="46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8795" name="Line 46"/>
            <p:cNvSpPr>
              <a:spLocks noChangeShapeType="1"/>
            </p:cNvSpPr>
            <p:nvPr/>
          </p:nvSpPr>
          <p:spPr bwMode="auto">
            <a:xfrm>
              <a:off x="2253" y="3352"/>
              <a:ext cx="1065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8796" name="Line 45"/>
            <p:cNvSpPr>
              <a:spLocks noChangeShapeType="1"/>
            </p:cNvSpPr>
            <p:nvPr/>
          </p:nvSpPr>
          <p:spPr bwMode="auto">
            <a:xfrm rot="2700000">
              <a:off x="3467" y="2969"/>
              <a:ext cx="0" cy="453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8797" name="Line 47"/>
            <p:cNvSpPr>
              <a:spLocks noChangeShapeType="1"/>
            </p:cNvSpPr>
            <p:nvPr/>
          </p:nvSpPr>
          <p:spPr bwMode="auto">
            <a:xfrm>
              <a:off x="3616" y="3041"/>
              <a:ext cx="2109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grpSp>
        <p:nvGrpSpPr>
          <p:cNvPr id="68613" name="组合 381"/>
          <p:cNvGrpSpPr>
            <a:grpSpLocks/>
          </p:cNvGrpSpPr>
          <p:nvPr/>
        </p:nvGrpSpPr>
        <p:grpSpPr bwMode="auto">
          <a:xfrm>
            <a:off x="1143000" y="3161110"/>
            <a:ext cx="6840141" cy="600164"/>
            <a:chOff x="-32" y="3071810"/>
            <a:chExt cx="9119767" cy="800224"/>
          </a:xfrm>
          <a:solidFill>
            <a:srgbClr val="00B0F0"/>
          </a:solidFill>
        </p:grpSpPr>
        <p:sp>
          <p:nvSpPr>
            <p:cNvPr id="68788" name="Freeform 37"/>
            <p:cNvSpPr>
              <a:spLocks/>
            </p:cNvSpPr>
            <p:nvPr/>
          </p:nvSpPr>
          <p:spPr bwMode="auto">
            <a:xfrm>
              <a:off x="1067574" y="3129856"/>
              <a:ext cx="6953050" cy="442020"/>
            </a:xfrm>
            <a:custGeom>
              <a:avLst/>
              <a:gdLst>
                <a:gd name="T0" fmla="*/ 2147483646 w 3857"/>
                <a:gd name="T1" fmla="*/ 0 h 343"/>
                <a:gd name="T2" fmla="*/ 0 w 3857"/>
                <a:gd name="T3" fmla="*/ 2147483646 h 343"/>
                <a:gd name="T4" fmla="*/ 2147483646 w 3857"/>
                <a:gd name="T5" fmla="*/ 2147483646 h 343"/>
                <a:gd name="T6" fmla="*/ 2147483646 w 3857"/>
                <a:gd name="T7" fmla="*/ 2147483646 h 343"/>
                <a:gd name="T8" fmla="*/ 2147483646 w 3857"/>
                <a:gd name="T9" fmla="*/ 2147483646 h 343"/>
                <a:gd name="T10" fmla="*/ 2147483646 w 3857"/>
                <a:gd name="T11" fmla="*/ 2147483646 h 343"/>
                <a:gd name="T12" fmla="*/ 2147483646 w 3857"/>
                <a:gd name="T13" fmla="*/ 0 h 343"/>
                <a:gd name="T14" fmla="*/ 2147483646 w 3857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w 3857"/>
                <a:gd name="T25" fmla="*/ 0 h 343"/>
                <a:gd name="T26" fmla="*/ 3857 w 3857"/>
                <a:gd name="T27" fmla="*/ 343 h 343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T24" t="T25" r="T26" b="T27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grpFill/>
            <a:ln w="3175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8789" name="Line 38"/>
            <p:cNvSpPr>
              <a:spLocks noChangeShapeType="1"/>
            </p:cNvSpPr>
            <p:nvPr/>
          </p:nvSpPr>
          <p:spPr bwMode="auto">
            <a:xfrm flipH="1">
              <a:off x="602966" y="3351600"/>
              <a:ext cx="48600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8790" name="Line 39"/>
            <p:cNvSpPr>
              <a:spLocks noChangeShapeType="1"/>
            </p:cNvSpPr>
            <p:nvPr/>
          </p:nvSpPr>
          <p:spPr bwMode="auto">
            <a:xfrm>
              <a:off x="8039715" y="3348000"/>
              <a:ext cx="1080020" cy="0"/>
            </a:xfrm>
            <a:prstGeom prst="line">
              <a:avLst/>
            </a:prstGeom>
            <a:grpFill/>
            <a:ln w="38100">
              <a:solidFill>
                <a:schemeClr val="tx1"/>
              </a:solidFill>
              <a:round/>
              <a:headEnd/>
              <a:tailEnd/>
            </a:ln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8791" name="Text Box 35"/>
            <p:cNvSpPr txBox="1">
              <a:spLocks noChangeArrowheads="1"/>
            </p:cNvSpPr>
            <p:nvPr/>
          </p:nvSpPr>
          <p:spPr bwMode="auto">
            <a:xfrm>
              <a:off x="-32" y="3071810"/>
              <a:ext cx="696880" cy="800224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</a:p>
          </p:txBody>
        </p:sp>
      </p:grpSp>
      <p:grpSp>
        <p:nvGrpSpPr>
          <p:cNvPr id="68614" name="组合 399"/>
          <p:cNvGrpSpPr>
            <a:grpSpLocks/>
          </p:cNvGrpSpPr>
          <p:nvPr/>
        </p:nvGrpSpPr>
        <p:grpSpPr bwMode="auto">
          <a:xfrm>
            <a:off x="1115616" y="5197079"/>
            <a:ext cx="6858001" cy="600164"/>
            <a:chOff x="-54031" y="5786454"/>
            <a:chExt cx="9144047" cy="800215"/>
          </a:xfrm>
          <a:solidFill>
            <a:srgbClr val="00CC66"/>
          </a:solidFill>
        </p:grpSpPr>
        <p:sp>
          <p:nvSpPr>
            <p:cNvPr id="68783" name="Text Box 35"/>
            <p:cNvSpPr txBox="1">
              <a:spLocks noChangeArrowheads="1"/>
            </p:cNvSpPr>
            <p:nvPr/>
          </p:nvSpPr>
          <p:spPr bwMode="auto">
            <a:xfrm>
              <a:off x="-54031" y="5786454"/>
              <a:ext cx="696915" cy="800215"/>
            </a:xfrm>
            <a:prstGeom prst="rect">
              <a:avLst/>
            </a:prstGeom>
            <a:no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5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数据</a:t>
              </a:r>
            </a:p>
          </p:txBody>
        </p:sp>
        <p:grpSp>
          <p:nvGrpSpPr>
            <p:cNvPr id="68784" name="组合 395"/>
            <p:cNvGrpSpPr>
              <a:grpSpLocks/>
            </p:cNvGrpSpPr>
            <p:nvPr/>
          </p:nvGrpSpPr>
          <p:grpSpPr bwMode="auto">
            <a:xfrm>
              <a:off x="642909" y="5819788"/>
              <a:ext cx="8447107" cy="528638"/>
              <a:chOff x="642909" y="5819788"/>
              <a:chExt cx="8447107" cy="528638"/>
            </a:xfrm>
            <a:grpFill/>
          </p:grpSpPr>
          <p:sp>
            <p:nvSpPr>
              <p:cNvPr id="68785" name="Line 50"/>
              <p:cNvSpPr>
                <a:spLocks noChangeShapeType="1"/>
              </p:cNvSpPr>
              <p:nvPr/>
            </p:nvSpPr>
            <p:spPr bwMode="auto">
              <a:xfrm>
                <a:off x="642909" y="6048388"/>
                <a:ext cx="4896000" cy="0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786" name="Line 51"/>
              <p:cNvSpPr>
                <a:spLocks noChangeShapeType="1"/>
              </p:cNvSpPr>
              <p:nvPr/>
            </p:nvSpPr>
            <p:spPr bwMode="auto">
              <a:xfrm>
                <a:off x="6858016" y="6046801"/>
                <a:ext cx="2232000" cy="1588"/>
              </a:xfrm>
              <a:prstGeom prst="line">
                <a:avLst/>
              </a:pr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/>
              <a:lstStyle/>
              <a:p>
                <a:endParaRPr lang="zh-CN" altLang="en-US" sz="1350"/>
              </a:p>
            </p:txBody>
          </p:sp>
          <p:sp>
            <p:nvSpPr>
              <p:cNvPr id="68787" name="Freeform 52"/>
              <p:cNvSpPr>
                <a:spLocks/>
              </p:cNvSpPr>
              <p:nvPr/>
            </p:nvSpPr>
            <p:spPr bwMode="auto">
              <a:xfrm>
                <a:off x="5500692" y="5819788"/>
                <a:ext cx="1357324" cy="528638"/>
              </a:xfrm>
              <a:custGeom>
                <a:avLst/>
                <a:gdLst>
                  <a:gd name="T0" fmla="*/ 0 w 1056"/>
                  <a:gd name="T1" fmla="*/ 2147483646 h 333"/>
                  <a:gd name="T2" fmla="*/ 2147483646 w 1056"/>
                  <a:gd name="T3" fmla="*/ 0 h 333"/>
                  <a:gd name="T4" fmla="*/ 2147483646 w 1056"/>
                  <a:gd name="T5" fmla="*/ 0 h 333"/>
                  <a:gd name="T6" fmla="*/ 2147483646 w 1056"/>
                  <a:gd name="T7" fmla="*/ 2147483646 h 333"/>
                  <a:gd name="T8" fmla="*/ 2147483646 w 1056"/>
                  <a:gd name="T9" fmla="*/ 2147483646 h 333"/>
                  <a:gd name="T10" fmla="*/ 2147483646 w 1056"/>
                  <a:gd name="T11" fmla="*/ 2147483646 h 333"/>
                  <a:gd name="T12" fmla="*/ 0 w 1056"/>
                  <a:gd name="T13" fmla="*/ 2147483646 h 333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  <a:gd name="T21" fmla="*/ 0 w 1056"/>
                  <a:gd name="T22" fmla="*/ 0 h 333"/>
                  <a:gd name="T23" fmla="*/ 1056 w 1056"/>
                  <a:gd name="T24" fmla="*/ 333 h 333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T21" t="T22" r="T23" b="T24"/>
                <a:pathLst>
                  <a:path w="1056" h="333">
                    <a:moveTo>
                      <a:pt x="0" y="144"/>
                    </a:moveTo>
                    <a:lnTo>
                      <a:pt x="144" y="0"/>
                    </a:lnTo>
                    <a:lnTo>
                      <a:pt x="912" y="0"/>
                    </a:lnTo>
                    <a:lnTo>
                      <a:pt x="1056" y="144"/>
                    </a:lnTo>
                    <a:lnTo>
                      <a:pt x="880" y="333"/>
                    </a:lnTo>
                    <a:lnTo>
                      <a:pt x="170" y="333"/>
                    </a:lnTo>
                    <a:lnTo>
                      <a:pt x="0" y="144"/>
                    </a:lnTo>
                    <a:close/>
                  </a:path>
                </a:pathLst>
              </a:custGeom>
              <a:grpFill/>
              <a:ln w="381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/>
              <a:lstStyle/>
              <a:p>
                <a:endParaRPr lang="zh-CN" altLang="en-US" sz="1350"/>
              </a:p>
            </p:txBody>
          </p:sp>
        </p:grpSp>
      </p:grpSp>
      <p:grpSp>
        <p:nvGrpSpPr>
          <p:cNvPr id="68615" name="Group 36"/>
          <p:cNvGrpSpPr>
            <a:grpSpLocks/>
          </p:cNvGrpSpPr>
          <p:nvPr/>
        </p:nvGrpSpPr>
        <p:grpSpPr bwMode="auto">
          <a:xfrm>
            <a:off x="1143001" y="1916908"/>
            <a:ext cx="6828235" cy="1229916"/>
            <a:chOff x="0" y="890"/>
            <a:chExt cx="5735" cy="1033"/>
          </a:xfrm>
        </p:grpSpPr>
        <p:sp>
          <p:nvSpPr>
            <p:cNvPr id="68739" name="Text Box 35"/>
            <p:cNvSpPr txBox="1">
              <a:spLocks noChangeArrowheads="1"/>
            </p:cNvSpPr>
            <p:nvPr/>
          </p:nvSpPr>
          <p:spPr bwMode="auto">
            <a:xfrm>
              <a:off x="0" y="1419"/>
              <a:ext cx="439" cy="504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5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时钟</a:t>
              </a:r>
            </a:p>
          </p:txBody>
        </p:sp>
        <p:grpSp>
          <p:nvGrpSpPr>
            <p:cNvPr id="68740" name="Group 38"/>
            <p:cNvGrpSpPr>
              <a:grpSpLocks/>
            </p:cNvGrpSpPr>
            <p:nvPr/>
          </p:nvGrpSpPr>
          <p:grpSpPr bwMode="auto">
            <a:xfrm>
              <a:off x="377" y="890"/>
              <a:ext cx="5358" cy="929"/>
              <a:chOff x="377" y="890"/>
              <a:chExt cx="5358" cy="929"/>
            </a:xfrm>
          </p:grpSpPr>
          <p:sp>
            <p:nvSpPr>
              <p:cNvPr id="68741" name="Rectangle 10"/>
              <p:cNvSpPr>
                <a:spLocks noChangeArrowheads="1"/>
              </p:cNvSpPr>
              <p:nvPr/>
            </p:nvSpPr>
            <p:spPr bwMode="auto">
              <a:xfrm>
                <a:off x="1923" y="995"/>
                <a:ext cx="1040" cy="299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endParaRPr lang="zh-CN" altLang="en-US" sz="1800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742" name="Line 11"/>
              <p:cNvSpPr>
                <a:spLocks noChangeShapeType="1"/>
              </p:cNvSpPr>
              <p:nvPr/>
            </p:nvSpPr>
            <p:spPr bwMode="auto">
              <a:xfrm>
                <a:off x="5038" y="995"/>
                <a:ext cx="0" cy="15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sp>
            <p:nvSpPr>
              <p:cNvPr id="68743" name="Rectangle 12"/>
              <p:cNvSpPr>
                <a:spLocks noChangeArrowheads="1"/>
              </p:cNvSpPr>
              <p:nvPr/>
            </p:nvSpPr>
            <p:spPr bwMode="auto">
              <a:xfrm>
                <a:off x="2160" y="890"/>
                <a:ext cx="1462" cy="291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zh-CN" altLang="en-US" sz="2250" b="1">
                    <a:solidFill>
                      <a:srgbClr val="0E0EF2"/>
                    </a:solidFill>
                    <a:latin typeface="宋体" panose="02010600030101010101" pitchFamily="2" charset="-122"/>
                    <a:ea typeface="宋体" panose="02010600030101010101" pitchFamily="2" charset="-122"/>
                  </a:rPr>
                  <a:t>总线传输周期</a:t>
                </a:r>
                <a:endParaRPr lang="zh-CN" altLang="en-US" sz="225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endParaRPr>
              </a:p>
            </p:txBody>
          </p:sp>
          <p:sp>
            <p:nvSpPr>
              <p:cNvPr id="68744" name="Freeform 14"/>
              <p:cNvSpPr>
                <a:spLocks/>
              </p:cNvSpPr>
              <p:nvPr/>
            </p:nvSpPr>
            <p:spPr bwMode="auto">
              <a:xfrm>
                <a:off x="853" y="1268"/>
                <a:ext cx="695" cy="312"/>
              </a:xfrm>
              <a:custGeom>
                <a:avLst/>
                <a:gdLst>
                  <a:gd name="T0" fmla="*/ 0 w 912"/>
                  <a:gd name="T1" fmla="*/ 21 h 384"/>
                  <a:gd name="T2" fmla="*/ 0 w 912"/>
                  <a:gd name="T3" fmla="*/ 0 h 384"/>
                  <a:gd name="T4" fmla="*/ 10 w 912"/>
                  <a:gd name="T5" fmla="*/ 0 h 384"/>
                  <a:gd name="T6" fmla="*/ 10 w 912"/>
                  <a:gd name="T7" fmla="*/ 21 h 384"/>
                  <a:gd name="T8" fmla="*/ 21 w 912"/>
                  <a:gd name="T9" fmla="*/ 21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sp>
            <p:nvSpPr>
              <p:cNvPr id="68745" name="Freeform 15"/>
              <p:cNvSpPr>
                <a:spLocks/>
              </p:cNvSpPr>
              <p:nvPr/>
            </p:nvSpPr>
            <p:spPr bwMode="auto">
              <a:xfrm>
                <a:off x="2243" y="1268"/>
                <a:ext cx="695" cy="312"/>
              </a:xfrm>
              <a:custGeom>
                <a:avLst/>
                <a:gdLst>
                  <a:gd name="T0" fmla="*/ 0 w 912"/>
                  <a:gd name="T1" fmla="*/ 21 h 384"/>
                  <a:gd name="T2" fmla="*/ 0 w 912"/>
                  <a:gd name="T3" fmla="*/ 0 h 384"/>
                  <a:gd name="T4" fmla="*/ 10 w 912"/>
                  <a:gd name="T5" fmla="*/ 0 h 384"/>
                  <a:gd name="T6" fmla="*/ 10 w 912"/>
                  <a:gd name="T7" fmla="*/ 21 h 384"/>
                  <a:gd name="T8" fmla="*/ 21 w 912"/>
                  <a:gd name="T9" fmla="*/ 21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sp>
            <p:nvSpPr>
              <p:cNvPr id="68746" name="Freeform 16"/>
              <p:cNvSpPr>
                <a:spLocks/>
              </p:cNvSpPr>
              <p:nvPr/>
            </p:nvSpPr>
            <p:spPr bwMode="auto">
              <a:xfrm>
                <a:off x="2938" y="1268"/>
                <a:ext cx="695" cy="312"/>
              </a:xfrm>
              <a:custGeom>
                <a:avLst/>
                <a:gdLst>
                  <a:gd name="T0" fmla="*/ 0 w 912"/>
                  <a:gd name="T1" fmla="*/ 21 h 384"/>
                  <a:gd name="T2" fmla="*/ 0 w 912"/>
                  <a:gd name="T3" fmla="*/ 0 h 384"/>
                  <a:gd name="T4" fmla="*/ 10 w 912"/>
                  <a:gd name="T5" fmla="*/ 0 h 384"/>
                  <a:gd name="T6" fmla="*/ 10 w 912"/>
                  <a:gd name="T7" fmla="*/ 21 h 384"/>
                  <a:gd name="T8" fmla="*/ 21 w 912"/>
                  <a:gd name="T9" fmla="*/ 21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cxnSp>
            <p:nvCxnSpPr>
              <p:cNvPr id="68747" name="AutoShape 17"/>
              <p:cNvCxnSpPr>
                <a:cxnSpLocks noChangeShapeType="1"/>
              </p:cNvCxnSpPr>
              <p:nvPr/>
            </p:nvCxnSpPr>
            <p:spPr bwMode="auto">
              <a:xfrm flipH="1">
                <a:off x="377" y="1580"/>
                <a:ext cx="476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748" name="Freeform 18"/>
              <p:cNvSpPr>
                <a:spLocks/>
              </p:cNvSpPr>
              <p:nvPr/>
            </p:nvSpPr>
            <p:spPr bwMode="auto">
              <a:xfrm>
                <a:off x="3645" y="1268"/>
                <a:ext cx="695" cy="312"/>
              </a:xfrm>
              <a:custGeom>
                <a:avLst/>
                <a:gdLst>
                  <a:gd name="T0" fmla="*/ 0 w 912"/>
                  <a:gd name="T1" fmla="*/ 21 h 384"/>
                  <a:gd name="T2" fmla="*/ 0 w 912"/>
                  <a:gd name="T3" fmla="*/ 0 h 384"/>
                  <a:gd name="T4" fmla="*/ 10 w 912"/>
                  <a:gd name="T5" fmla="*/ 0 h 384"/>
                  <a:gd name="T6" fmla="*/ 10 w 912"/>
                  <a:gd name="T7" fmla="*/ 21 h 384"/>
                  <a:gd name="T8" fmla="*/ 21 w 912"/>
                  <a:gd name="T9" fmla="*/ 21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sp>
            <p:nvSpPr>
              <p:cNvPr id="68749" name="Freeform 19"/>
              <p:cNvSpPr>
                <a:spLocks/>
              </p:cNvSpPr>
              <p:nvPr/>
            </p:nvSpPr>
            <p:spPr bwMode="auto">
              <a:xfrm>
                <a:off x="1548" y="1268"/>
                <a:ext cx="695" cy="312"/>
              </a:xfrm>
              <a:custGeom>
                <a:avLst/>
                <a:gdLst>
                  <a:gd name="T0" fmla="*/ 0 w 912"/>
                  <a:gd name="T1" fmla="*/ 21 h 384"/>
                  <a:gd name="T2" fmla="*/ 0 w 912"/>
                  <a:gd name="T3" fmla="*/ 0 h 384"/>
                  <a:gd name="T4" fmla="*/ 10 w 912"/>
                  <a:gd name="T5" fmla="*/ 0 h 384"/>
                  <a:gd name="T6" fmla="*/ 10 w 912"/>
                  <a:gd name="T7" fmla="*/ 21 h 384"/>
                  <a:gd name="T8" fmla="*/ 21 w 912"/>
                  <a:gd name="T9" fmla="*/ 21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sp>
            <p:nvSpPr>
              <p:cNvPr id="68750" name="Line 23"/>
              <p:cNvSpPr>
                <a:spLocks noChangeShapeType="1"/>
              </p:cNvSpPr>
              <p:nvPr/>
            </p:nvSpPr>
            <p:spPr bwMode="auto">
              <a:xfrm>
                <a:off x="853" y="1073"/>
                <a:ext cx="1134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sp>
            <p:nvSpPr>
              <p:cNvPr id="68751" name="Line 24"/>
              <p:cNvSpPr>
                <a:spLocks noChangeShapeType="1"/>
              </p:cNvSpPr>
              <p:nvPr/>
            </p:nvSpPr>
            <p:spPr bwMode="auto">
              <a:xfrm>
                <a:off x="852" y="995"/>
                <a:ext cx="1" cy="151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sp>
            <p:nvSpPr>
              <p:cNvPr id="68752" name="Line 25"/>
              <p:cNvSpPr>
                <a:spLocks noChangeShapeType="1"/>
              </p:cNvSpPr>
              <p:nvPr/>
            </p:nvSpPr>
            <p:spPr bwMode="auto">
              <a:xfrm>
                <a:off x="3787" y="1073"/>
                <a:ext cx="1247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sp>
            <p:nvSpPr>
              <p:cNvPr id="68753" name="Freeform 16"/>
              <p:cNvSpPr>
                <a:spLocks/>
              </p:cNvSpPr>
              <p:nvPr/>
            </p:nvSpPr>
            <p:spPr bwMode="auto">
              <a:xfrm>
                <a:off x="5040" y="1260"/>
                <a:ext cx="695" cy="312"/>
              </a:xfrm>
              <a:custGeom>
                <a:avLst/>
                <a:gdLst>
                  <a:gd name="T0" fmla="*/ 0 w 912"/>
                  <a:gd name="T1" fmla="*/ 21 h 384"/>
                  <a:gd name="T2" fmla="*/ 0 w 912"/>
                  <a:gd name="T3" fmla="*/ 0 h 384"/>
                  <a:gd name="T4" fmla="*/ 10 w 912"/>
                  <a:gd name="T5" fmla="*/ 0 h 384"/>
                  <a:gd name="T6" fmla="*/ 10 w 912"/>
                  <a:gd name="T7" fmla="*/ 21 h 384"/>
                  <a:gd name="T8" fmla="*/ 21 w 912"/>
                  <a:gd name="T9" fmla="*/ 21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sp>
            <p:nvSpPr>
              <p:cNvPr id="68754" name="Freeform 16"/>
              <p:cNvSpPr>
                <a:spLocks/>
              </p:cNvSpPr>
              <p:nvPr/>
            </p:nvSpPr>
            <p:spPr bwMode="auto">
              <a:xfrm>
                <a:off x="4345" y="1263"/>
                <a:ext cx="695" cy="312"/>
              </a:xfrm>
              <a:custGeom>
                <a:avLst/>
                <a:gdLst>
                  <a:gd name="T0" fmla="*/ 0 w 912"/>
                  <a:gd name="T1" fmla="*/ 21 h 384"/>
                  <a:gd name="T2" fmla="*/ 0 w 912"/>
                  <a:gd name="T3" fmla="*/ 0 h 384"/>
                  <a:gd name="T4" fmla="*/ 10 w 912"/>
                  <a:gd name="T5" fmla="*/ 0 h 384"/>
                  <a:gd name="T6" fmla="*/ 10 w 912"/>
                  <a:gd name="T7" fmla="*/ 21 h 384"/>
                  <a:gd name="T8" fmla="*/ 21 w 912"/>
                  <a:gd name="T9" fmla="*/ 21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  <a:gd name="T15" fmla="*/ 0 w 912"/>
                  <a:gd name="T16" fmla="*/ 0 h 384"/>
                  <a:gd name="T17" fmla="*/ 912 w 912"/>
                  <a:gd name="T18" fmla="*/ 384 h 384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T15" t="T16" r="T17" b="T18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grpSp>
            <p:nvGrpSpPr>
              <p:cNvPr id="68755" name="组合 196"/>
              <p:cNvGrpSpPr>
                <a:grpSpLocks/>
              </p:cNvGrpSpPr>
              <p:nvPr/>
            </p:nvGrpSpPr>
            <p:grpSpPr bwMode="auto">
              <a:xfrm>
                <a:off x="853" y="1615"/>
                <a:ext cx="1398" cy="204"/>
                <a:chOff x="1353926" y="2559582"/>
                <a:chExt cx="2219530" cy="322975"/>
              </a:xfrm>
            </p:grpSpPr>
            <p:sp>
              <p:nvSpPr>
                <p:cNvPr id="68774" name="Rectangle 6"/>
                <p:cNvSpPr>
                  <a:spLocks noChangeArrowheads="1"/>
                </p:cNvSpPr>
                <p:nvPr/>
              </p:nvSpPr>
              <p:spPr bwMode="auto">
                <a:xfrm>
                  <a:off x="1839745" y="2559582"/>
                  <a:ext cx="254367" cy="322975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8080"/>
                    </a:buClr>
                    <a:buChar char="•"/>
                    <a:defRPr kumimoji="1"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8080"/>
                    </a:buClr>
                    <a:buChar char="—"/>
                    <a:defRPr kumimoji="1"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8080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8080"/>
                    </a:buClr>
                    <a:buChar char="+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75" b="1" i="1">
                      <a:solidFill>
                        <a:srgbClr val="0E0EF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lang="en-US" altLang="zh-CN" sz="1575" b="1" baseline="-25000">
                      <a:solidFill>
                        <a:srgbClr val="0E0EF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1</a:t>
                  </a:r>
                </a:p>
              </p:txBody>
            </p:sp>
            <p:sp>
              <p:nvSpPr>
                <p:cNvPr id="68775" name="Rectangle 20"/>
                <p:cNvSpPr>
                  <a:spLocks noChangeArrowheads="1"/>
                </p:cNvSpPr>
                <p:nvPr/>
              </p:nvSpPr>
              <p:spPr bwMode="auto">
                <a:xfrm>
                  <a:off x="2903469" y="2559582"/>
                  <a:ext cx="254367" cy="322292"/>
                </a:xfrm>
                <a:prstGeom prst="rect">
                  <a:avLst/>
                </a:prstGeom>
                <a:noFill/>
                <a:ln>
                  <a:noFill/>
                </a:ln>
                <a:extLst>
                  <a:ext uri="{909E8E84-426E-40DD-AFC4-6F175D3DCCD1}">
                    <a14:hiddenFill xmlns:a14="http://schemas.microsoft.com/office/drawing/2010/main">
                      <a:solidFill>
                        <a:srgbClr val="FFFFFF"/>
                      </a:solidFill>
                    </a14:hiddenFill>
                  </a:ext>
                  <a:ext uri="{91240B29-F687-4F45-9708-019B960494DF}">
                    <a14:hiddenLine xmlns:a14="http://schemas.microsoft.com/office/drawing/2010/main" w="9525">
                      <a:solidFill>
                        <a:srgbClr val="000000"/>
                      </a:solidFill>
                      <a:miter lim="800000"/>
                      <a:headEnd/>
                      <a:tailEnd/>
                    </a14:hiddenLine>
                  </a:ext>
                </a:extLst>
              </p:spPr>
              <p:txBody>
                <a:bodyPr wrap="none" lIns="0" tIns="0" rIns="0" bIns="0">
                  <a:spAutoFit/>
                </a:bodyPr>
                <a:lstStyle>
                  <a:lvl1pPr>
                    <a:spcBef>
                      <a:spcPct val="20000"/>
                    </a:spcBef>
                    <a:buClr>
                      <a:srgbClr val="008080"/>
                    </a:buClr>
                    <a:buChar char="•"/>
                    <a:defRPr kumimoji="1" sz="28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1pPr>
                  <a:lvl2pPr marL="742950" indent="-285750">
                    <a:spcBef>
                      <a:spcPct val="20000"/>
                    </a:spcBef>
                    <a:buClr>
                      <a:srgbClr val="008080"/>
                    </a:buClr>
                    <a:buChar char="—"/>
                    <a:defRPr kumimoji="1" sz="24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2pPr>
                  <a:lvl3pPr marL="1143000" indent="-228600">
                    <a:spcBef>
                      <a:spcPct val="20000"/>
                    </a:spcBef>
                    <a:buClr>
                      <a:srgbClr val="008080"/>
                    </a:buClr>
                    <a:buChar char="–"/>
                    <a:defRPr kumimoji="1" sz="2000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3pPr>
                  <a:lvl4pPr marL="1600200" indent="-228600">
                    <a:spcBef>
                      <a:spcPct val="20000"/>
                    </a:spcBef>
                    <a:buClr>
                      <a:srgbClr val="008080"/>
                    </a:buClr>
                    <a:buChar char="+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4pPr>
                  <a:lvl5pPr marL="2057400" indent="-228600">
                    <a:spcBef>
                      <a:spcPct val="20000"/>
                    </a:spcBef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5pPr>
                  <a:lvl6pPr marL="25146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6pPr>
                  <a:lvl7pPr marL="29718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7pPr>
                  <a:lvl8pPr marL="34290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8pPr>
                  <a:lvl9pPr marL="3886200" indent="-228600" eaLnBrk="0" fontAlgn="base" hangingPunct="0">
                    <a:spcBef>
                      <a:spcPct val="20000"/>
                    </a:spcBef>
                    <a:spcAft>
                      <a:spcPct val="0"/>
                    </a:spcAft>
                    <a:buClr>
                      <a:srgbClr val="008080"/>
                    </a:buClr>
                    <a:buChar char="o"/>
                    <a:defRPr kumimoji="1">
                      <a:solidFill>
                        <a:schemeClr val="tx1"/>
                      </a:solidFill>
                      <a:latin typeface="Verdana" panose="020B0604030504040204" pitchFamily="34" charset="0"/>
                    </a:defRPr>
                  </a:lvl9pPr>
                </a:lstStyle>
                <a:p>
                  <a:pPr eaLnBrk="1" hangingPunct="1">
                    <a:spcBef>
                      <a:spcPct val="0"/>
                    </a:spcBef>
                    <a:buClrTx/>
                    <a:buFontTx/>
                    <a:buNone/>
                  </a:pPr>
                  <a:r>
                    <a:rPr lang="en-US" altLang="zh-CN" sz="1575" b="1" i="1">
                      <a:solidFill>
                        <a:srgbClr val="0E0EF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T</a:t>
                  </a:r>
                  <a:r>
                    <a:rPr lang="en-US" altLang="zh-CN" sz="1575" b="1" baseline="-25000">
                      <a:solidFill>
                        <a:srgbClr val="0E0EF2"/>
                      </a:solidFill>
                      <a:latin typeface="Times New Roman" panose="02020603050405020304" pitchFamily="18" charset="0"/>
                      <a:ea typeface="宋体" panose="02010600030101010101" pitchFamily="2" charset="-122"/>
                    </a:rPr>
                    <a:t>2</a:t>
                  </a:r>
                </a:p>
              </p:txBody>
            </p:sp>
            <p:sp>
              <p:nvSpPr>
                <p:cNvPr id="68776" name="Line 26"/>
                <p:cNvSpPr>
                  <a:spLocks noChangeShapeType="1"/>
                </p:cNvSpPr>
                <p:nvPr/>
              </p:nvSpPr>
              <p:spPr bwMode="auto">
                <a:xfrm>
                  <a:off x="2050867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350">
                    <a:solidFill>
                      <a:srgbClr val="0E0EF2"/>
                    </a:solidFill>
                  </a:endParaRPr>
                </a:p>
              </p:txBody>
            </p:sp>
            <p:sp>
              <p:nvSpPr>
                <p:cNvPr id="68777" name="Line 28"/>
                <p:cNvSpPr>
                  <a:spLocks noChangeShapeType="1"/>
                </p:cNvSpPr>
                <p:nvPr/>
              </p:nvSpPr>
              <p:spPr bwMode="auto">
                <a:xfrm>
                  <a:off x="3154357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/>
                  <a:tailEnd type="stealth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350">
                    <a:solidFill>
                      <a:srgbClr val="0E0EF2"/>
                    </a:solidFill>
                  </a:endParaRPr>
                </a:p>
              </p:txBody>
            </p:sp>
            <p:sp>
              <p:nvSpPr>
                <p:cNvPr id="68778" name="Line 31"/>
                <p:cNvSpPr>
                  <a:spLocks noChangeShapeType="1"/>
                </p:cNvSpPr>
                <p:nvPr/>
              </p:nvSpPr>
              <p:spPr bwMode="auto">
                <a:xfrm>
                  <a:off x="1353926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350">
                    <a:solidFill>
                      <a:srgbClr val="0E0EF2"/>
                    </a:solidFill>
                  </a:endParaRPr>
                </a:p>
              </p:txBody>
            </p:sp>
            <p:sp>
              <p:nvSpPr>
                <p:cNvPr id="68779" name="Line 32"/>
                <p:cNvSpPr>
                  <a:spLocks noChangeShapeType="1"/>
                </p:cNvSpPr>
                <p:nvPr/>
              </p:nvSpPr>
              <p:spPr bwMode="auto">
                <a:xfrm>
                  <a:off x="2457416" y="2693606"/>
                  <a:ext cx="406549" cy="0"/>
                </a:xfrm>
                <a:prstGeom prst="line">
                  <a:avLst/>
                </a:prstGeom>
                <a:noFill/>
                <a:ln w="28575">
                  <a:solidFill>
                    <a:schemeClr val="tx1"/>
                  </a:solidFill>
                  <a:round/>
                  <a:headEnd type="stealth" w="lg" len="lg"/>
                  <a:tailEnd type="none" w="lg" len="lg"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  <p:txBody>
                <a:bodyPr wrap="none"/>
                <a:lstStyle/>
                <a:p>
                  <a:endParaRPr lang="zh-CN" altLang="en-US" sz="1350">
                    <a:solidFill>
                      <a:srgbClr val="0E0EF2"/>
                    </a:solidFill>
                  </a:endParaRPr>
                </a:p>
              </p:txBody>
            </p:sp>
            <p:cxnSp>
              <p:nvCxnSpPr>
                <p:cNvPr id="68780" name="直接连接符 193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1232084" y="2697744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8781" name="直接连接符 194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2336400" y="2696400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  <p:cxnSp>
              <p:nvCxnSpPr>
                <p:cNvPr id="68782" name="直接连接符 195"/>
                <p:cNvCxnSpPr>
                  <a:cxnSpLocks noChangeShapeType="1"/>
                </p:cNvCxnSpPr>
                <p:nvPr/>
              </p:nvCxnSpPr>
              <p:spPr bwMode="auto">
                <a:xfrm rot="5400000">
                  <a:off x="3446662" y="2696950"/>
                  <a:ext cx="252000" cy="1588"/>
                </a:xfrm>
                <a:prstGeom prst="line">
                  <a:avLst/>
                </a:prstGeom>
                <a:noFill/>
                <a:ln w="19050" algn="ctr">
                  <a:solidFill>
                    <a:schemeClr val="tx1"/>
                  </a:solidFill>
                  <a:round/>
                  <a:headEnd/>
                  <a:tailEnd/>
                </a:ln>
                <a:extLst>
                  <a:ext uri="{909E8E84-426E-40DD-AFC4-6F175D3DCCD1}">
                    <a14:hiddenFill xmlns:a14="http://schemas.microsoft.com/office/drawing/2010/main">
                      <a:noFill/>
                    </a14:hiddenFill>
                  </a:ext>
                </a:extLst>
              </p:spPr>
            </p:cxnSp>
          </p:grpSp>
          <p:sp>
            <p:nvSpPr>
              <p:cNvPr id="68756" name="Rectangle 6"/>
              <p:cNvSpPr>
                <a:spLocks noChangeArrowheads="1"/>
              </p:cNvSpPr>
              <p:nvPr/>
            </p:nvSpPr>
            <p:spPr bwMode="auto">
              <a:xfrm>
                <a:off x="2555" y="1612"/>
                <a:ext cx="211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575" b="1" i="1">
                    <a:solidFill>
                      <a:srgbClr val="0E0EF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1500" b="1" baseline="-25000">
                    <a:solidFill>
                      <a:srgbClr val="0E0EF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68757" name="Rectangle 20"/>
              <p:cNvSpPr>
                <a:spLocks noChangeArrowheads="1"/>
              </p:cNvSpPr>
              <p:nvPr/>
            </p:nvSpPr>
            <p:spPr bwMode="auto">
              <a:xfrm>
                <a:off x="3226" y="1612"/>
                <a:ext cx="211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575" b="1" i="1">
                    <a:solidFill>
                      <a:srgbClr val="0E0EF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1500" b="1" baseline="-25000">
                    <a:solidFill>
                      <a:srgbClr val="0E0EF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W</a:t>
                </a:r>
              </a:p>
            </p:txBody>
          </p:sp>
          <p:sp>
            <p:nvSpPr>
              <p:cNvPr id="68758" name="Line 26"/>
              <p:cNvSpPr>
                <a:spLocks noChangeShapeType="1"/>
              </p:cNvSpPr>
              <p:nvPr/>
            </p:nvSpPr>
            <p:spPr bwMode="auto">
              <a:xfrm>
                <a:off x="2689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sp>
            <p:nvSpPr>
              <p:cNvPr id="68759" name="Line 28"/>
              <p:cNvSpPr>
                <a:spLocks noChangeShapeType="1"/>
              </p:cNvSpPr>
              <p:nvPr/>
            </p:nvSpPr>
            <p:spPr bwMode="auto">
              <a:xfrm>
                <a:off x="3384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sp>
            <p:nvSpPr>
              <p:cNvPr id="68760" name="Line 31"/>
              <p:cNvSpPr>
                <a:spLocks noChangeShapeType="1"/>
              </p:cNvSpPr>
              <p:nvPr/>
            </p:nvSpPr>
            <p:spPr bwMode="auto">
              <a:xfrm>
                <a:off x="2250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sp>
            <p:nvSpPr>
              <p:cNvPr id="68761" name="Line 32"/>
              <p:cNvSpPr>
                <a:spLocks noChangeShapeType="1"/>
              </p:cNvSpPr>
              <p:nvPr/>
            </p:nvSpPr>
            <p:spPr bwMode="auto">
              <a:xfrm>
                <a:off x="2945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cxnSp>
            <p:nvCxnSpPr>
              <p:cNvPr id="68762" name="直接连接符 205"/>
              <p:cNvCxnSpPr>
                <a:cxnSpLocks noChangeShapeType="1"/>
              </p:cNvCxnSpPr>
              <p:nvPr/>
            </p:nvCxnSpPr>
            <p:spPr bwMode="auto">
              <a:xfrm rot="5400000">
                <a:off x="2173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763" name="直接连接符 206"/>
              <p:cNvCxnSpPr>
                <a:cxnSpLocks noChangeShapeType="1"/>
              </p:cNvCxnSpPr>
              <p:nvPr/>
            </p:nvCxnSpPr>
            <p:spPr bwMode="auto">
              <a:xfrm rot="5400000">
                <a:off x="2869" y="1698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764" name="直接连接符 207"/>
              <p:cNvCxnSpPr>
                <a:cxnSpLocks noChangeShapeType="1"/>
              </p:cNvCxnSpPr>
              <p:nvPr/>
            </p:nvCxnSpPr>
            <p:spPr bwMode="auto">
              <a:xfrm rot="5400000">
                <a:off x="3568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sp>
            <p:nvSpPr>
              <p:cNvPr id="68765" name="Rectangle 6"/>
              <p:cNvSpPr>
                <a:spLocks noChangeArrowheads="1"/>
              </p:cNvSpPr>
              <p:nvPr/>
            </p:nvSpPr>
            <p:spPr bwMode="auto">
              <a:xfrm>
                <a:off x="3947" y="1612"/>
                <a:ext cx="16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575" b="1" i="1">
                    <a:solidFill>
                      <a:srgbClr val="0E0EF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1575" b="1" baseline="-25000">
                    <a:solidFill>
                      <a:srgbClr val="0E0EF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3</a:t>
                </a:r>
              </a:p>
            </p:txBody>
          </p:sp>
          <p:sp>
            <p:nvSpPr>
              <p:cNvPr id="68766" name="Rectangle 20"/>
              <p:cNvSpPr>
                <a:spLocks noChangeArrowheads="1"/>
              </p:cNvSpPr>
              <p:nvPr/>
            </p:nvSpPr>
            <p:spPr bwMode="auto">
              <a:xfrm>
                <a:off x="4618" y="1612"/>
                <a:ext cx="160" cy="204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rgbClr val="008080"/>
                  </a:buClr>
                  <a:buChar char="•"/>
                  <a:defRPr kumimoji="1" sz="28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1pPr>
                <a:lvl2pPr marL="742950" indent="-285750">
                  <a:spcBef>
                    <a:spcPct val="20000"/>
                  </a:spcBef>
                  <a:buClr>
                    <a:srgbClr val="008080"/>
                  </a:buClr>
                  <a:buChar char="—"/>
                  <a:defRPr kumimoji="1" sz="24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2pPr>
                <a:lvl3pPr marL="1143000" indent="-228600">
                  <a:spcBef>
                    <a:spcPct val="20000"/>
                  </a:spcBef>
                  <a:buClr>
                    <a:srgbClr val="008080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3pPr>
                <a:lvl4pPr marL="1600200" indent="-228600">
                  <a:spcBef>
                    <a:spcPct val="20000"/>
                  </a:spcBef>
                  <a:buClr>
                    <a:srgbClr val="008080"/>
                  </a:buClr>
                  <a:buChar char="+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4pPr>
                <a:lvl5pPr marL="2057400" indent="-228600">
                  <a:spcBef>
                    <a:spcPct val="20000"/>
                  </a:spcBef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rgbClr val="008080"/>
                  </a:buClr>
                  <a:buChar char="o"/>
                  <a:defRPr kumimoji="1">
                    <a:solidFill>
                      <a:schemeClr val="tx1"/>
                    </a:solidFill>
                    <a:latin typeface="Verdana" panose="020B0604030504040204" pitchFamily="34" charset="0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FontTx/>
                  <a:buNone/>
                </a:pPr>
                <a:r>
                  <a:rPr lang="en-US" altLang="zh-CN" sz="1575" b="1" i="1" dirty="0">
                    <a:solidFill>
                      <a:srgbClr val="0E0EF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T</a:t>
                </a:r>
                <a:r>
                  <a:rPr lang="en-US" altLang="zh-CN" sz="1575" b="1" baseline="-25000" dirty="0">
                    <a:solidFill>
                      <a:srgbClr val="0E0EF2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rPr>
                  <a:t>4</a:t>
                </a:r>
              </a:p>
            </p:txBody>
          </p:sp>
          <p:sp>
            <p:nvSpPr>
              <p:cNvPr id="68767" name="Line 26"/>
              <p:cNvSpPr>
                <a:spLocks noChangeShapeType="1"/>
              </p:cNvSpPr>
              <p:nvPr/>
            </p:nvSpPr>
            <p:spPr bwMode="auto">
              <a:xfrm>
                <a:off x="4081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sp>
            <p:nvSpPr>
              <p:cNvPr id="68768" name="Line 28"/>
              <p:cNvSpPr>
                <a:spLocks noChangeShapeType="1"/>
              </p:cNvSpPr>
              <p:nvPr/>
            </p:nvSpPr>
            <p:spPr bwMode="auto">
              <a:xfrm>
                <a:off x="4776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sp>
            <p:nvSpPr>
              <p:cNvPr id="68769" name="Line 31"/>
              <p:cNvSpPr>
                <a:spLocks noChangeShapeType="1"/>
              </p:cNvSpPr>
              <p:nvPr/>
            </p:nvSpPr>
            <p:spPr bwMode="auto">
              <a:xfrm>
                <a:off x="3642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sp>
            <p:nvSpPr>
              <p:cNvPr id="68770" name="Line 32"/>
              <p:cNvSpPr>
                <a:spLocks noChangeShapeType="1"/>
              </p:cNvSpPr>
              <p:nvPr/>
            </p:nvSpPr>
            <p:spPr bwMode="auto">
              <a:xfrm>
                <a:off x="4337" y="1697"/>
                <a:ext cx="25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 wrap="none"/>
              <a:lstStyle/>
              <a:p>
                <a:endParaRPr lang="zh-CN" altLang="en-US" sz="1350">
                  <a:solidFill>
                    <a:srgbClr val="0E0EF2"/>
                  </a:solidFill>
                </a:endParaRPr>
              </a:p>
            </p:txBody>
          </p:sp>
          <p:cxnSp>
            <p:nvCxnSpPr>
              <p:cNvPr id="68771" name="直接连接符 215"/>
              <p:cNvCxnSpPr>
                <a:cxnSpLocks noChangeShapeType="1"/>
              </p:cNvCxnSpPr>
              <p:nvPr/>
            </p:nvCxnSpPr>
            <p:spPr bwMode="auto">
              <a:xfrm rot="5400000">
                <a:off x="3565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772" name="直接连接符 216"/>
              <p:cNvCxnSpPr>
                <a:cxnSpLocks noChangeShapeType="1"/>
              </p:cNvCxnSpPr>
              <p:nvPr/>
            </p:nvCxnSpPr>
            <p:spPr bwMode="auto">
              <a:xfrm rot="5400000">
                <a:off x="4260" y="1698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  <p:cxnSp>
            <p:nvCxnSpPr>
              <p:cNvPr id="68773" name="直接连接符 217"/>
              <p:cNvCxnSpPr>
                <a:cxnSpLocks noChangeShapeType="1"/>
              </p:cNvCxnSpPr>
              <p:nvPr/>
            </p:nvCxnSpPr>
            <p:spPr bwMode="auto">
              <a:xfrm rot="5400000">
                <a:off x="4960" y="1699"/>
                <a:ext cx="159" cy="1"/>
              </a:xfrm>
              <a:prstGeom prst="line">
                <a:avLst/>
              </a:prstGeom>
              <a:noFill/>
              <a:ln w="19050" algn="ctr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</p:cxnSp>
        </p:grpSp>
      </p:grpSp>
      <p:grpSp>
        <p:nvGrpSpPr>
          <p:cNvPr id="68624" name="Group 148"/>
          <p:cNvGrpSpPr>
            <a:grpSpLocks/>
          </p:cNvGrpSpPr>
          <p:nvPr/>
        </p:nvGrpSpPr>
        <p:grpSpPr bwMode="auto">
          <a:xfrm>
            <a:off x="1371601" y="1175147"/>
            <a:ext cx="5685235" cy="508397"/>
            <a:chOff x="192" y="267"/>
            <a:chExt cx="4775" cy="427"/>
          </a:xfrm>
        </p:grpSpPr>
        <p:sp>
          <p:nvSpPr>
            <p:cNvPr id="68678" name="Text Box 149"/>
            <p:cNvSpPr txBox="1">
              <a:spLocks noChangeArrowheads="1"/>
            </p:cNvSpPr>
            <p:nvPr/>
          </p:nvSpPr>
          <p:spPr bwMode="auto">
            <a:xfrm>
              <a:off x="192" y="267"/>
              <a:ext cx="4656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zh-CN" sz="27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7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半同步通信</a:t>
              </a:r>
            </a:p>
          </p:txBody>
        </p:sp>
        <p:sp>
          <p:nvSpPr>
            <p:cNvPr id="68679" name="Text Box 150"/>
            <p:cNvSpPr txBox="1">
              <a:spLocks noChangeArrowheads="1"/>
            </p:cNvSpPr>
            <p:nvPr/>
          </p:nvSpPr>
          <p:spPr bwMode="auto">
            <a:xfrm>
              <a:off x="1968" y="267"/>
              <a:ext cx="2999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91240B29-F687-4F45-9708-019B960494DF}">
                <a14:hiddenLine xmlns:a14="http://schemas.microsoft.com/office/drawing/2010/main" w="38100">
                  <a:solidFill>
                    <a:schemeClr val="folHlink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2700" b="1">
                  <a:latin typeface="Times New Roman" panose="02020603050405020304" pitchFamily="18" charset="0"/>
                  <a:ea typeface="宋体" panose="02010600030101010101" pitchFamily="2" charset="-122"/>
                </a:rPr>
                <a:t>（</a:t>
              </a:r>
              <a:r>
                <a:rPr lang="zh-CN" altLang="en-US" sz="27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同步、异步</a:t>
              </a:r>
              <a:r>
                <a:rPr lang="zh-CN" altLang="en-US" sz="27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700" b="1">
                  <a:latin typeface="Times New Roman" panose="02020603050405020304" pitchFamily="18" charset="0"/>
                  <a:ea typeface="宋体" panose="02010600030101010101" pitchFamily="2" charset="-122"/>
                </a:rPr>
                <a:t>结合）</a:t>
              </a:r>
            </a:p>
          </p:txBody>
        </p:sp>
      </p:grpSp>
      <p:sp>
        <p:nvSpPr>
          <p:cNvPr id="68627" name="Line 65"/>
          <p:cNvSpPr>
            <a:spLocks noChangeShapeType="1"/>
          </p:cNvSpPr>
          <p:nvPr/>
        </p:nvSpPr>
        <p:spPr bwMode="auto">
          <a:xfrm>
            <a:off x="2158604" y="2924175"/>
            <a:ext cx="0" cy="2943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8628" name="Line 76"/>
          <p:cNvSpPr>
            <a:spLocks noChangeShapeType="1"/>
          </p:cNvSpPr>
          <p:nvPr/>
        </p:nvSpPr>
        <p:spPr bwMode="auto">
          <a:xfrm>
            <a:off x="2986088" y="2924175"/>
            <a:ext cx="0" cy="2943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8629" name="Line 88"/>
          <p:cNvSpPr>
            <a:spLocks noChangeShapeType="1"/>
          </p:cNvSpPr>
          <p:nvPr/>
        </p:nvSpPr>
        <p:spPr bwMode="auto">
          <a:xfrm>
            <a:off x="3813572" y="2924175"/>
            <a:ext cx="0" cy="2943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8630" name="Line 88"/>
          <p:cNvSpPr>
            <a:spLocks noChangeShapeType="1"/>
          </p:cNvSpPr>
          <p:nvPr/>
        </p:nvSpPr>
        <p:spPr bwMode="auto">
          <a:xfrm>
            <a:off x="4652963" y="2924175"/>
            <a:ext cx="0" cy="2943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8631" name="Line 88"/>
          <p:cNvSpPr>
            <a:spLocks noChangeShapeType="1"/>
          </p:cNvSpPr>
          <p:nvPr/>
        </p:nvSpPr>
        <p:spPr bwMode="auto">
          <a:xfrm>
            <a:off x="5482829" y="2924175"/>
            <a:ext cx="0" cy="2943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8632" name="Line 88"/>
          <p:cNvSpPr>
            <a:spLocks noChangeShapeType="1"/>
          </p:cNvSpPr>
          <p:nvPr/>
        </p:nvSpPr>
        <p:spPr bwMode="auto">
          <a:xfrm>
            <a:off x="6313885" y="2924175"/>
            <a:ext cx="0" cy="2943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8639" name="Line 105"/>
          <p:cNvSpPr>
            <a:spLocks noChangeShapeType="1"/>
          </p:cNvSpPr>
          <p:nvPr/>
        </p:nvSpPr>
        <p:spPr bwMode="auto">
          <a:xfrm>
            <a:off x="7140179" y="2924175"/>
            <a:ext cx="0" cy="2943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8640" name="Line 196"/>
          <p:cNvSpPr>
            <a:spLocks noChangeShapeType="1"/>
          </p:cNvSpPr>
          <p:nvPr/>
        </p:nvSpPr>
        <p:spPr bwMode="auto">
          <a:xfrm flipV="1">
            <a:off x="2141935" y="2349105"/>
            <a:ext cx="0" cy="43100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zh-CN" altLang="en-US" sz="1350"/>
          </a:p>
        </p:txBody>
      </p:sp>
      <p:sp>
        <p:nvSpPr>
          <p:cNvPr id="68642" name="Line 198"/>
          <p:cNvSpPr>
            <a:spLocks noChangeShapeType="1"/>
          </p:cNvSpPr>
          <p:nvPr/>
        </p:nvSpPr>
        <p:spPr bwMode="auto">
          <a:xfrm flipV="1">
            <a:off x="2951560" y="2349105"/>
            <a:ext cx="0" cy="43100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zh-CN" altLang="en-US" sz="1350"/>
          </a:p>
        </p:txBody>
      </p:sp>
      <p:sp>
        <p:nvSpPr>
          <p:cNvPr id="68643" name="Line 199"/>
          <p:cNvSpPr>
            <a:spLocks noChangeShapeType="1"/>
          </p:cNvSpPr>
          <p:nvPr/>
        </p:nvSpPr>
        <p:spPr bwMode="auto">
          <a:xfrm flipV="1">
            <a:off x="3869531" y="2349105"/>
            <a:ext cx="0" cy="431006"/>
          </a:xfrm>
          <a:prstGeom prst="line">
            <a:avLst/>
          </a:prstGeom>
          <a:noFill/>
          <a:ln w="57150">
            <a:solidFill>
              <a:srgbClr val="7030A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zh-CN" altLang="en-US" sz="1350"/>
          </a:p>
        </p:txBody>
      </p:sp>
      <p:sp>
        <p:nvSpPr>
          <p:cNvPr id="68645" name="Line 201"/>
          <p:cNvSpPr>
            <a:spLocks noChangeShapeType="1"/>
          </p:cNvSpPr>
          <p:nvPr/>
        </p:nvSpPr>
        <p:spPr bwMode="auto">
          <a:xfrm flipV="1">
            <a:off x="4680347" y="2349105"/>
            <a:ext cx="0" cy="431006"/>
          </a:xfrm>
          <a:prstGeom prst="line">
            <a:avLst/>
          </a:prstGeom>
          <a:noFill/>
          <a:ln w="57150">
            <a:solidFill>
              <a:srgbClr val="7030A0"/>
            </a:solidFill>
            <a:prstDash val="sysDot"/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zh-CN" altLang="en-US" sz="1350"/>
          </a:p>
        </p:txBody>
      </p:sp>
      <p:sp>
        <p:nvSpPr>
          <p:cNvPr id="68646" name="Line 202"/>
          <p:cNvSpPr>
            <a:spLocks noChangeShapeType="1"/>
          </p:cNvSpPr>
          <p:nvPr/>
        </p:nvSpPr>
        <p:spPr bwMode="auto">
          <a:xfrm flipV="1">
            <a:off x="5489179" y="2349105"/>
            <a:ext cx="0" cy="43100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390172537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589281" y="2265402"/>
            <a:ext cx="7487920" cy="24403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半同步总线协议特点：</a:t>
            </a:r>
            <a:endParaRPr lang="en-US" altLang="zh-CN" sz="2100" dirty="0">
              <a:solidFill>
                <a:srgbClr val="0E0E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>
              <a:lnSpc>
                <a:spcPct val="150000"/>
              </a:lnSpc>
            </a:pPr>
            <a:r>
              <a:rPr lang="zh-CN" altLang="en-US" sz="2100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综合考虑了同步、异步总线协定的优劣而产生的混合方式，它兼备同步总线的高速和异步总线的可靠性与适应性。对快速外设就好像同步总线一样，仅由时钟控制总线周期的起始；对慢速设备则像是异步总线，利用WAIT信号改变总线周期的长度。</a:t>
            </a:r>
          </a:p>
        </p:txBody>
      </p:sp>
    </p:spTree>
    <p:extLst>
      <p:ext uri="{BB962C8B-B14F-4D97-AF65-F5344CB8AC3E}">
        <p14:creationId xmlns:p14="http://schemas.microsoft.com/office/powerpoint/2010/main" val="1835011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34" name="Text Box 2"/>
          <p:cNvSpPr txBox="1">
            <a:spLocks noChangeArrowheads="1"/>
          </p:cNvSpPr>
          <p:nvPr/>
        </p:nvSpPr>
        <p:spPr bwMode="auto">
          <a:xfrm>
            <a:off x="1906191" y="1439467"/>
            <a:ext cx="3663182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上述三种通信的共同点</a:t>
            </a:r>
          </a:p>
        </p:txBody>
      </p:sp>
      <p:sp>
        <p:nvSpPr>
          <p:cNvPr id="69635" name="Text Box 3"/>
          <p:cNvSpPr txBox="1">
            <a:spLocks noChangeArrowheads="1"/>
          </p:cNvSpPr>
          <p:nvPr/>
        </p:nvSpPr>
        <p:spPr bwMode="auto">
          <a:xfrm>
            <a:off x="1543050" y="2286000"/>
            <a:ext cx="6172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一个总线传输周期（以输入数据为例）</a:t>
            </a:r>
          </a:p>
        </p:txBody>
      </p:sp>
      <p:sp>
        <p:nvSpPr>
          <p:cNvPr id="69636" name="Text Box 4"/>
          <p:cNvSpPr txBox="1">
            <a:spLocks noChangeArrowheads="1"/>
          </p:cNvSpPr>
          <p:nvPr/>
        </p:nvSpPr>
        <p:spPr bwMode="auto">
          <a:xfrm>
            <a:off x="1885950" y="3236119"/>
            <a:ext cx="43434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 主模块发地址 、命令</a:t>
            </a:r>
            <a:endParaRPr lang="zh-CN" altLang="en-US" sz="21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7" name="Text Box 5"/>
          <p:cNvSpPr txBox="1">
            <a:spLocks noChangeArrowheads="1"/>
          </p:cNvSpPr>
          <p:nvPr/>
        </p:nvSpPr>
        <p:spPr bwMode="auto">
          <a:xfrm>
            <a:off x="1885950" y="3921919"/>
            <a:ext cx="49149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 从模块准备数据</a:t>
            </a:r>
            <a:endParaRPr lang="zh-CN" altLang="en-US" sz="21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8" name="Text Box 6"/>
          <p:cNvSpPr txBox="1">
            <a:spLocks noChangeArrowheads="1"/>
          </p:cNvSpPr>
          <p:nvPr/>
        </p:nvSpPr>
        <p:spPr bwMode="auto">
          <a:xfrm>
            <a:off x="1885950" y="4607719"/>
            <a:ext cx="46291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 从模块向主模块发数据</a:t>
            </a:r>
            <a:endParaRPr lang="zh-CN" altLang="en-US" sz="2100" b="1">
              <a:solidFill>
                <a:schemeClr val="folHlink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9639" name="Text Box 7"/>
          <p:cNvSpPr txBox="1">
            <a:spLocks noChangeArrowheads="1"/>
          </p:cNvSpPr>
          <p:nvPr/>
        </p:nvSpPr>
        <p:spPr bwMode="auto">
          <a:xfrm>
            <a:off x="6343650" y="3921919"/>
            <a:ext cx="16573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总线空闲</a:t>
            </a:r>
          </a:p>
        </p:txBody>
      </p:sp>
      <p:sp>
        <p:nvSpPr>
          <p:cNvPr id="69640" name="Text Box 9"/>
          <p:cNvSpPr txBox="1">
            <a:spLocks noChangeArrowheads="1"/>
          </p:cNvSpPr>
          <p:nvPr/>
        </p:nvSpPr>
        <p:spPr bwMode="auto">
          <a:xfrm>
            <a:off x="4857750" y="3236119"/>
            <a:ext cx="21717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占用总线</a:t>
            </a:r>
          </a:p>
        </p:txBody>
      </p:sp>
      <p:sp>
        <p:nvSpPr>
          <p:cNvPr id="69641" name="Text Box 10"/>
          <p:cNvSpPr txBox="1">
            <a:spLocks noChangeArrowheads="1"/>
          </p:cNvSpPr>
          <p:nvPr/>
        </p:nvSpPr>
        <p:spPr bwMode="auto">
          <a:xfrm>
            <a:off x="4857750" y="3921919"/>
            <a:ext cx="22860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不占用总线</a:t>
            </a:r>
          </a:p>
        </p:txBody>
      </p:sp>
      <p:sp>
        <p:nvSpPr>
          <p:cNvPr id="69642" name="Text Box 11"/>
          <p:cNvSpPr txBox="1">
            <a:spLocks noChangeArrowheads="1"/>
          </p:cNvSpPr>
          <p:nvPr/>
        </p:nvSpPr>
        <p:spPr bwMode="auto">
          <a:xfrm>
            <a:off x="4857750" y="4607719"/>
            <a:ext cx="20574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folHlink"/>
                </a:solidFill>
              </a14:hiddenFill>
            </a:ext>
            <a:ext uri="{91240B29-F687-4F45-9708-019B960494DF}">
              <a14:hiddenLine xmlns:a14="http://schemas.microsoft.com/office/drawing/2010/main" w="38100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占用总线</a:t>
            </a:r>
          </a:p>
        </p:txBody>
      </p:sp>
    </p:spTree>
    <p:extLst>
      <p:ext uri="{BB962C8B-B14F-4D97-AF65-F5344CB8AC3E}">
        <p14:creationId xmlns:p14="http://schemas.microsoft.com/office/powerpoint/2010/main" val="374424644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Text Box 2"/>
          <p:cNvSpPr txBox="1">
            <a:spLocks noChangeArrowheads="1"/>
          </p:cNvSpPr>
          <p:nvPr/>
        </p:nvSpPr>
        <p:spPr bwMode="auto">
          <a:xfrm>
            <a:off x="1494236" y="1107283"/>
            <a:ext cx="2010487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分离式通信</a:t>
            </a:r>
          </a:p>
        </p:txBody>
      </p:sp>
      <p:sp>
        <p:nvSpPr>
          <p:cNvPr id="70659" name="Text Box 3"/>
          <p:cNvSpPr txBox="1">
            <a:spLocks noChangeArrowheads="1"/>
          </p:cNvSpPr>
          <p:nvPr/>
        </p:nvSpPr>
        <p:spPr bwMode="auto">
          <a:xfrm>
            <a:off x="1847850" y="1943100"/>
            <a:ext cx="54102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充分挖掘系统总线每个瞬间的潜力</a:t>
            </a:r>
          </a:p>
        </p:txBody>
      </p:sp>
      <p:grpSp>
        <p:nvGrpSpPr>
          <p:cNvPr id="70660" name="Group 4"/>
          <p:cNvGrpSpPr>
            <a:grpSpLocks/>
          </p:cNvGrpSpPr>
          <p:nvPr/>
        </p:nvGrpSpPr>
        <p:grpSpPr bwMode="auto">
          <a:xfrm>
            <a:off x="3257550" y="3200399"/>
            <a:ext cx="4743450" cy="987028"/>
            <a:chOff x="1776" y="2112"/>
            <a:chExt cx="3984" cy="829"/>
          </a:xfrm>
        </p:grpSpPr>
        <p:sp>
          <p:nvSpPr>
            <p:cNvPr id="70671" name="Text Box 5"/>
            <p:cNvSpPr txBox="1">
              <a:spLocks noChangeArrowheads="1"/>
            </p:cNvSpPr>
            <p:nvPr/>
          </p:nvSpPr>
          <p:spPr bwMode="auto">
            <a:xfrm>
              <a:off x="1776" y="2112"/>
              <a:ext cx="3984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主模块</a:t>
              </a:r>
              <a:r>
                <a:rPr lang="zh-CN" altLang="en-US" sz="21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申请 </a:t>
              </a:r>
              <a:r>
                <a:rPr lang="zh-CN" altLang="en-US" sz="21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占用总线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，使用完后</a:t>
              </a:r>
            </a:p>
          </p:txBody>
        </p:sp>
        <p:sp>
          <p:nvSpPr>
            <p:cNvPr id="70672" name="Text Box 6"/>
            <p:cNvSpPr txBox="1">
              <a:spLocks noChangeArrowheads="1"/>
            </p:cNvSpPr>
            <p:nvPr/>
          </p:nvSpPr>
          <p:spPr bwMode="auto">
            <a:xfrm>
              <a:off x="1776" y="2592"/>
              <a:ext cx="3984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即 </a:t>
              </a:r>
              <a:r>
                <a:rPr lang="zh-CN" altLang="en-US" sz="21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放弃总线</a:t>
              </a:r>
              <a:r>
                <a:rPr lang="zh-CN" altLang="en-US" sz="21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的使用权</a:t>
              </a:r>
            </a:p>
          </p:txBody>
        </p:sp>
      </p:grpSp>
      <p:grpSp>
        <p:nvGrpSpPr>
          <p:cNvPr id="70661" name="Group 7"/>
          <p:cNvGrpSpPr>
            <a:grpSpLocks/>
          </p:cNvGrpSpPr>
          <p:nvPr/>
        </p:nvGrpSpPr>
        <p:grpSpPr bwMode="auto">
          <a:xfrm>
            <a:off x="3257550" y="4446985"/>
            <a:ext cx="4743450" cy="929878"/>
            <a:chOff x="1776" y="3120"/>
            <a:chExt cx="3984" cy="781"/>
          </a:xfrm>
        </p:grpSpPr>
        <p:sp>
          <p:nvSpPr>
            <p:cNvPr id="70669" name="Text Box 8"/>
            <p:cNvSpPr txBox="1">
              <a:spLocks noChangeArrowheads="1"/>
            </p:cNvSpPr>
            <p:nvPr/>
          </p:nvSpPr>
          <p:spPr bwMode="auto">
            <a:xfrm>
              <a:off x="1776" y="3120"/>
              <a:ext cx="3840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 dirty="0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从模块 申请 占用总线，</a:t>
              </a:r>
              <a:r>
                <a:rPr lang="zh-CN" altLang="en-US" sz="2100" b="1" dirty="0">
                  <a:latin typeface="Times New Roman" panose="02020603050405020304" pitchFamily="18" charset="0"/>
                  <a:ea typeface="宋体" panose="02010600030101010101" pitchFamily="2" charset="-122"/>
                </a:rPr>
                <a:t>将各种信</a:t>
              </a:r>
            </a:p>
          </p:txBody>
        </p:sp>
        <p:sp>
          <p:nvSpPr>
            <p:cNvPr id="70670" name="Text Box 9"/>
            <p:cNvSpPr txBox="1">
              <a:spLocks noChangeArrowheads="1"/>
            </p:cNvSpPr>
            <p:nvPr/>
          </p:nvSpPr>
          <p:spPr bwMode="auto">
            <a:xfrm>
              <a:off x="1776" y="3552"/>
              <a:ext cx="3984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latin typeface="Times New Roman" panose="02020603050405020304" pitchFamily="18" charset="0"/>
                  <a:ea typeface="宋体" panose="02010600030101010101" pitchFamily="2" charset="-122"/>
                </a:rPr>
                <a:t>息送至总线上</a:t>
              </a:r>
            </a:p>
          </p:txBody>
        </p:sp>
      </p:grpSp>
      <p:sp>
        <p:nvSpPr>
          <p:cNvPr id="70662" name="Text Box 10"/>
          <p:cNvSpPr txBox="1">
            <a:spLocks noChangeArrowheads="1"/>
          </p:cNvSpPr>
          <p:nvPr/>
        </p:nvSpPr>
        <p:spPr bwMode="auto">
          <a:xfrm>
            <a:off x="1847850" y="2571750"/>
            <a:ext cx="3200400" cy="46166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latin typeface="Times New Roman" panose="02020603050405020304" pitchFamily="18" charset="0"/>
                <a:ea typeface="宋体" panose="02010600030101010101" pitchFamily="2" charset="-122"/>
              </a:rPr>
              <a:t>一个总线传输周期</a:t>
            </a:r>
          </a:p>
        </p:txBody>
      </p:sp>
      <p:sp>
        <p:nvSpPr>
          <p:cNvPr id="70663" name="Text Box 11"/>
          <p:cNvSpPr txBox="1">
            <a:spLocks noChangeArrowheads="1"/>
          </p:cNvSpPr>
          <p:nvPr/>
        </p:nvSpPr>
        <p:spPr bwMode="auto">
          <a:xfrm>
            <a:off x="1847850" y="3200401"/>
            <a:ext cx="14097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子周期</a:t>
            </a:r>
            <a:r>
              <a:rPr lang="en-US" altLang="zh-CN" sz="2100" b="1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70664" name="Text Box 12"/>
          <p:cNvSpPr txBox="1">
            <a:spLocks noChangeArrowheads="1"/>
          </p:cNvSpPr>
          <p:nvPr/>
        </p:nvSpPr>
        <p:spPr bwMode="auto">
          <a:xfrm>
            <a:off x="1847850" y="4436269"/>
            <a:ext cx="146685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子周期</a:t>
            </a:r>
            <a:r>
              <a:rPr lang="en-US" altLang="zh-CN" sz="2100" b="1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70665" name="AutoShape 13"/>
          <p:cNvSpPr>
            <a:spLocks/>
          </p:cNvSpPr>
          <p:nvPr/>
        </p:nvSpPr>
        <p:spPr bwMode="auto">
          <a:xfrm>
            <a:off x="1657350" y="3429000"/>
            <a:ext cx="171450" cy="1200150"/>
          </a:xfrm>
          <a:prstGeom prst="leftBrace">
            <a:avLst>
              <a:gd name="adj1" fmla="val 583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endParaRPr kumimoji="0"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grpSp>
        <p:nvGrpSpPr>
          <p:cNvPr id="70666" name="Group 15"/>
          <p:cNvGrpSpPr>
            <a:grpSpLocks/>
          </p:cNvGrpSpPr>
          <p:nvPr/>
        </p:nvGrpSpPr>
        <p:grpSpPr bwMode="auto">
          <a:xfrm>
            <a:off x="2201466" y="4450557"/>
            <a:ext cx="1970484" cy="1119188"/>
            <a:chOff x="889" y="2976"/>
            <a:chExt cx="1655" cy="940"/>
          </a:xfrm>
        </p:grpSpPr>
        <p:sp>
          <p:nvSpPr>
            <p:cNvPr id="70667" name="Text Box 16"/>
            <p:cNvSpPr txBox="1">
              <a:spLocks noChangeArrowheads="1"/>
            </p:cNvSpPr>
            <p:nvPr/>
          </p:nvSpPr>
          <p:spPr bwMode="auto">
            <a:xfrm>
              <a:off x="889" y="3567"/>
              <a:ext cx="1031" cy="34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100" b="1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主模块</a:t>
              </a:r>
            </a:p>
          </p:txBody>
        </p:sp>
        <p:sp>
          <p:nvSpPr>
            <p:cNvPr id="70668" name="AutoShape 17"/>
            <p:cNvSpPr>
              <a:spLocks noChangeArrowheads="1"/>
            </p:cNvSpPr>
            <p:nvPr/>
          </p:nvSpPr>
          <p:spPr bwMode="auto">
            <a:xfrm>
              <a:off x="1824" y="2976"/>
              <a:ext cx="720" cy="336"/>
            </a:xfrm>
            <a:prstGeom prst="wedgeRoundRectCallout">
              <a:avLst>
                <a:gd name="adj1" fmla="val -105000"/>
                <a:gd name="adj2" fmla="val 145833"/>
                <a:gd name="adj3" fmla="val 16667"/>
              </a:avLst>
            </a:prstGeom>
            <a:noFill/>
            <a:ln w="2857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folHlink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08080"/>
                    </a:outerShdw>
                  </a:effectLst>
                </a14:hiddenEffects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algn="ctr" eaLnBrk="1" hangingPunct="1">
                <a:spcBef>
                  <a:spcPct val="0"/>
                </a:spcBef>
                <a:buClrTx/>
                <a:buFontTx/>
                <a:buNone/>
              </a:pPr>
              <a:endPara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951667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 descr="http://www.njude.com.cn/jpkc2007/jsjzcyl/Course/content/kcjj/word/ch_03/se_06/18.JPG"/>
          <p:cNvPicPr>
            <a:picLocks noChangeAspect="1" noChangeArrowheads="1"/>
          </p:cNvPicPr>
          <p:nvPr/>
        </p:nvPicPr>
        <p:blipFill>
          <a:blip r:embed="rId2" r:link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86000" y="1993900"/>
            <a:ext cx="4505921" cy="37271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矩形 1"/>
          <p:cNvSpPr/>
          <p:nvPr/>
        </p:nvSpPr>
        <p:spPr>
          <a:xfrm>
            <a:off x="2766884" y="1216944"/>
            <a:ext cx="2736327" cy="636713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indent="115729" algn="just">
              <a:lnSpc>
                <a:spcPct val="150000"/>
              </a:lnSpc>
            </a:pPr>
            <a:r>
              <a:rPr lang="zh-CN" altLang="zh-CN" sz="2700" b="1" kern="0" dirty="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分离式通信控制</a:t>
            </a:r>
            <a:endParaRPr lang="zh-CN" altLang="zh-CN" sz="2700" b="1" kern="100" dirty="0">
              <a:solidFill>
                <a:srgbClr val="0E0EF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388939" y="1616994"/>
            <a:ext cx="1808162" cy="4104009"/>
          </a:xfrm>
          <a:prstGeom prst="rect">
            <a:avLst/>
          </a:prstGeom>
          <a:solidFill>
            <a:srgbClr val="CCCCFF"/>
          </a:solidFill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  <a:tabLst>
                <a:tab pos="342900" algn="l"/>
              </a:tabLst>
            </a:pPr>
            <a:r>
              <a:rPr lang="zh-CN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zh-CN" altLang="en-US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子周期</a:t>
            </a:r>
            <a:r>
              <a:rPr lang="en-US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1</a:t>
            </a:r>
            <a:r>
              <a:rPr lang="zh-CN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，主控设备</a:t>
            </a:r>
            <a:r>
              <a:rPr lang="en-US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在获得总线使用权后，将请求的事务类型（即总线命令）、地址以及其他有关信息（如标识主控设备身份的编号等）发送到总线上，从设备</a:t>
            </a:r>
            <a:r>
              <a:rPr lang="en-US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记录下这些信息。主控设备发完这些信息后便立即释放总线，这样其他设备便可使用总线。</a:t>
            </a:r>
            <a:endParaRPr lang="zh-CN" altLang="zh-CN" sz="1350" b="1" kern="1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sp>
        <p:nvSpPr>
          <p:cNvPr id="4" name="矩形 3"/>
          <p:cNvSpPr/>
          <p:nvPr/>
        </p:nvSpPr>
        <p:spPr>
          <a:xfrm>
            <a:off x="6880821" y="1216944"/>
            <a:ext cx="1647229" cy="4733219"/>
          </a:xfrm>
          <a:prstGeom prst="rect">
            <a:avLst/>
          </a:prstGeom>
          <a:solidFill>
            <a:srgbClr val="CCCCFF"/>
          </a:solidFill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在</a:t>
            </a:r>
            <a:r>
              <a:rPr lang="zh-CN" altLang="en-US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子周期</a:t>
            </a:r>
            <a:r>
              <a:rPr lang="en-US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2</a:t>
            </a:r>
            <a:r>
              <a:rPr lang="zh-CN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，从设备</a:t>
            </a:r>
            <a:r>
              <a:rPr lang="en-US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收到主控设备</a:t>
            </a:r>
            <a:r>
              <a:rPr lang="en-US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发来的信息后，就按照其请求的命令进行相应的操作，当准备好主控设备所需的数据后，从设备</a:t>
            </a:r>
            <a:r>
              <a:rPr lang="en-US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便请求使用总线，一旦获得使用权，则从设备</a:t>
            </a:r>
            <a:r>
              <a:rPr lang="en-US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B</a:t>
            </a:r>
            <a:r>
              <a:rPr lang="zh-CN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就将主控设备</a:t>
            </a:r>
            <a:r>
              <a:rPr lang="en-US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的编号及所需的数据等送到总线上，这样主控设备</a:t>
            </a:r>
            <a:r>
              <a:rPr lang="en-US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A</a:t>
            </a:r>
            <a:r>
              <a:rPr lang="zh-CN" altLang="zh-CN" sz="1350" b="1" kern="0" dirty="0">
                <a:latin typeface="Times New Roman" panose="02020603050405020304" pitchFamily="18" charset="0"/>
                <a:ea typeface="宋体" panose="02010600030101010101" pitchFamily="2" charset="-122"/>
                <a:cs typeface="宋体" panose="02010600030101010101" pitchFamily="2" charset="-122"/>
              </a:rPr>
              <a:t>便可接收数据。</a:t>
            </a:r>
            <a:endParaRPr lang="zh-CN" altLang="en-US" sz="1350" b="1" dirty="0"/>
          </a:p>
        </p:txBody>
      </p:sp>
    </p:spTree>
    <p:extLst>
      <p:ext uri="{BB962C8B-B14F-4D97-AF65-F5344CB8AC3E}">
        <p14:creationId xmlns:p14="http://schemas.microsoft.com/office/powerpoint/2010/main" val="34737847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3482579" y="2306241"/>
            <a:ext cx="40005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统一时标</a:t>
            </a:r>
            <a:r>
              <a:rPr lang="zh-CN" altLang="en-US" sz="21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控制数据传送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3482579" y="4582716"/>
            <a:ext cx="46863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充分 </a:t>
            </a:r>
            <a:r>
              <a: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挖掘</a:t>
            </a:r>
            <a:r>
              <a:rPr lang="zh-CN" altLang="en-US" sz="21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系统 </a:t>
            </a:r>
            <a:r>
              <a: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总线每个瞬间</a:t>
            </a:r>
            <a:r>
              <a:rPr lang="zh-CN" altLang="en-US" sz="21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  <a:r>
              <a: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潜力</a:t>
            </a:r>
          </a:p>
        </p:txBody>
      </p:sp>
      <p:grpSp>
        <p:nvGrpSpPr>
          <p:cNvPr id="63492" name="Group 4"/>
          <p:cNvGrpSpPr>
            <a:grpSpLocks/>
          </p:cNvGrpSpPr>
          <p:nvPr/>
        </p:nvGrpSpPr>
        <p:grpSpPr bwMode="auto">
          <a:xfrm>
            <a:off x="1753792" y="2306241"/>
            <a:ext cx="2925365" cy="2721769"/>
            <a:chOff x="567" y="1217"/>
            <a:chExt cx="2457" cy="2286"/>
          </a:xfrm>
        </p:grpSpPr>
        <p:sp>
          <p:nvSpPr>
            <p:cNvPr id="63497" name="Text Box 5"/>
            <p:cNvSpPr txBox="1">
              <a:spLocks noChangeArrowheads="1"/>
            </p:cNvSpPr>
            <p:nvPr/>
          </p:nvSpPr>
          <p:spPr bwMode="auto">
            <a:xfrm>
              <a:off x="567" y="1217"/>
              <a:ext cx="1497" cy="3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同步通信 </a:t>
              </a:r>
            </a:p>
          </p:txBody>
        </p:sp>
        <p:sp>
          <p:nvSpPr>
            <p:cNvPr id="63498" name="Text Box 6"/>
            <p:cNvSpPr txBox="1">
              <a:spLocks noChangeArrowheads="1"/>
            </p:cNvSpPr>
            <p:nvPr/>
          </p:nvSpPr>
          <p:spPr bwMode="auto">
            <a:xfrm>
              <a:off x="567" y="1810"/>
              <a:ext cx="1641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异步通信</a:t>
              </a:r>
              <a:r>
                <a:rPr lang="zh-CN" altLang="en-US" sz="27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63499" name="Text Box 7"/>
            <p:cNvSpPr txBox="1">
              <a:spLocks noChangeArrowheads="1"/>
            </p:cNvSpPr>
            <p:nvPr/>
          </p:nvSpPr>
          <p:spPr bwMode="auto">
            <a:xfrm>
              <a:off x="567" y="2443"/>
              <a:ext cx="1833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半同步通信</a:t>
              </a:r>
              <a:r>
                <a:rPr lang="zh-CN" altLang="en-US" sz="27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  <p:sp>
          <p:nvSpPr>
            <p:cNvPr id="63500" name="Text Box 8"/>
            <p:cNvSpPr txBox="1">
              <a:spLocks noChangeArrowheads="1"/>
            </p:cNvSpPr>
            <p:nvPr/>
          </p:nvSpPr>
          <p:spPr bwMode="auto">
            <a:xfrm>
              <a:off x="567" y="3076"/>
              <a:ext cx="2457" cy="42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2400" b="1">
                  <a:latin typeface="Times New Roman" panose="02020603050405020304" pitchFamily="18" charset="0"/>
                  <a:ea typeface="宋体" panose="02010600030101010101" pitchFamily="2" charset="-122"/>
                </a:rPr>
                <a:t>分离式通信</a:t>
              </a:r>
              <a:r>
                <a:rPr lang="zh-CN" altLang="en-US" sz="2700" b="1">
                  <a:solidFill>
                    <a:schemeClr val="folHlink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</a:p>
          </p:txBody>
        </p:sp>
      </p:grpSp>
      <p:sp>
        <p:nvSpPr>
          <p:cNvPr id="63493" name="AutoShape 9"/>
          <p:cNvSpPr>
            <a:spLocks/>
          </p:cNvSpPr>
          <p:nvPr/>
        </p:nvSpPr>
        <p:spPr bwMode="auto">
          <a:xfrm>
            <a:off x="1535906" y="2457450"/>
            <a:ext cx="228600" cy="2400300"/>
          </a:xfrm>
          <a:prstGeom prst="leftBrace">
            <a:avLst>
              <a:gd name="adj1" fmla="val 87500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endParaRPr kumimoji="0"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3494" name="Text Box 10"/>
          <p:cNvSpPr txBox="1">
            <a:spLocks noChangeArrowheads="1"/>
          </p:cNvSpPr>
          <p:nvPr/>
        </p:nvSpPr>
        <p:spPr bwMode="auto">
          <a:xfrm>
            <a:off x="1331119" y="1160860"/>
            <a:ext cx="475416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700" b="1">
                <a:latin typeface="Times New Roman" panose="02020603050405020304" pitchFamily="18" charset="0"/>
                <a:ea typeface="宋体" panose="02010600030101010101" pitchFamily="2" charset="-122"/>
              </a:rPr>
              <a:t>3. </a:t>
            </a: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总线通信的四种方式</a:t>
            </a:r>
          </a:p>
        </p:txBody>
      </p:sp>
      <p:sp>
        <p:nvSpPr>
          <p:cNvPr id="63495" name="Text Box 11"/>
          <p:cNvSpPr txBox="1">
            <a:spLocks noChangeArrowheads="1"/>
          </p:cNvSpPr>
          <p:nvPr/>
        </p:nvSpPr>
        <p:spPr bwMode="auto">
          <a:xfrm>
            <a:off x="3482579" y="3086101"/>
            <a:ext cx="48006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采用 </a:t>
            </a:r>
            <a:r>
              <a: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应答方式</a:t>
            </a:r>
            <a:r>
              <a:rPr lang="zh-CN" altLang="en-US" sz="600" b="1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100" b="1">
                <a:latin typeface="Times New Roman" panose="02020603050405020304" pitchFamily="18" charset="0"/>
                <a:ea typeface="宋体" panose="02010600030101010101" pitchFamily="2" charset="-122"/>
              </a:rPr>
              <a:t>，没有公共时钟标准</a:t>
            </a:r>
          </a:p>
        </p:txBody>
      </p:sp>
      <p:sp>
        <p:nvSpPr>
          <p:cNvPr id="63496" name="Text Box 12"/>
          <p:cNvSpPr txBox="1">
            <a:spLocks noChangeArrowheads="1"/>
          </p:cNvSpPr>
          <p:nvPr/>
        </p:nvSpPr>
        <p:spPr bwMode="auto">
          <a:xfrm>
            <a:off x="3482579" y="3801666"/>
            <a:ext cx="4000500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同步、异步结合</a:t>
            </a:r>
          </a:p>
        </p:txBody>
      </p:sp>
    </p:spTree>
    <p:extLst>
      <p:ext uri="{BB962C8B-B14F-4D97-AF65-F5344CB8AC3E}">
        <p14:creationId xmlns:p14="http://schemas.microsoft.com/office/powerpoint/2010/main" val="714194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3" name="Text Box 3"/>
          <p:cNvSpPr txBox="1">
            <a:spLocks noChangeArrowheads="1"/>
          </p:cNvSpPr>
          <p:nvPr/>
        </p:nvSpPr>
        <p:spPr bwMode="auto">
          <a:xfrm>
            <a:off x="1317071" y="1274565"/>
            <a:ext cx="3840956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7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分离式通信特点</a:t>
            </a:r>
          </a:p>
        </p:txBody>
      </p:sp>
      <p:sp>
        <p:nvSpPr>
          <p:cNvPr id="2" name="矩形 1"/>
          <p:cNvSpPr/>
          <p:nvPr/>
        </p:nvSpPr>
        <p:spPr>
          <a:xfrm>
            <a:off x="563881" y="2091378"/>
            <a:ext cx="8041640" cy="38945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zh-CN" altLang="en-US" sz="2100" b="1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各模块有权申请占用总线</a:t>
            </a:r>
          </a:p>
          <a:p>
            <a:pPr algn="just">
              <a:lnSpc>
                <a:spcPct val="150000"/>
              </a:lnSpc>
            </a:pPr>
            <a:r>
              <a:rPr lang="zh-CN" altLang="zh-CN" sz="2100" kern="100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总线写操作仍由单个子周期一次完成，而总线读周期被分解为两个独立的传输子周期（第一个子周期由主控设备发命令和地址并加以确认，第二个子周期主控设备从总线上读数据），两个子周期之间的空闲时间（受控设备准备数据的时间）可以出让给系统中其他主控器使用。当系统中有多个主控器时，采用该协议可以充分发挥多主控器并行运行的优势，既能适应慢速外设，又能保持快速传输；缺点是增加了主、从模块的复杂性。</a:t>
            </a:r>
          </a:p>
        </p:txBody>
      </p:sp>
    </p:spTree>
    <p:extLst>
      <p:ext uri="{BB962C8B-B14F-4D97-AF65-F5344CB8AC3E}">
        <p14:creationId xmlns:p14="http://schemas.microsoft.com/office/powerpoint/2010/main" val="1242765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>
          <a:xfrm>
            <a:off x="1601391" y="1269206"/>
            <a:ext cx="6153150" cy="628650"/>
          </a:xfrm>
        </p:spPr>
        <p:txBody>
          <a:bodyPr/>
          <a:lstStyle/>
          <a:p>
            <a:r>
              <a:rPr lang="zh-CN" altLang="en-US" sz="2700" b="1">
                <a:solidFill>
                  <a:srgbClr val="0000FF"/>
                </a:solidFill>
                <a:ea typeface="宋体" panose="02010600030101010101" pitchFamily="2" charset="-122"/>
              </a:rPr>
              <a:t>串行传送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idx="1"/>
          </p:nvPr>
        </p:nvSpPr>
        <p:spPr>
          <a:xfrm>
            <a:off x="819150" y="2240756"/>
            <a:ext cx="7797800" cy="2943225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zh-CN" altLang="en-US" sz="2100" b="1" dirty="0">
                <a:ea typeface="宋体" panose="02010600030101010101" pitchFamily="2" charset="-122"/>
              </a:rPr>
              <a:t>当信息以串行方式传送时，只有一条传输线，且采用脉冲传送。在串行传送时，按顺序来传送表示一个数码的所有二进制位（</a:t>
            </a:r>
            <a:r>
              <a:rPr lang="en-US" altLang="zh-CN" sz="2100" b="1" dirty="0">
                <a:ea typeface="宋体" panose="02010600030101010101" pitchFamily="2" charset="-122"/>
              </a:rPr>
              <a:t>bit</a:t>
            </a:r>
            <a:r>
              <a:rPr lang="zh-CN" altLang="en-US" sz="2100" b="1" dirty="0">
                <a:ea typeface="宋体" panose="02010600030101010101" pitchFamily="2" charset="-122"/>
              </a:rPr>
              <a:t>）的脉冲信号，每次一位。通常以第一个脉冲信号表示数码的最低有效位，最后一个脉冲信号表示数码的最高有效位。</a:t>
            </a:r>
          </a:p>
        </p:txBody>
      </p:sp>
      <p:sp>
        <p:nvSpPr>
          <p:cNvPr id="72708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60FBF6D5-7174-4472-8912-824949CAE6EE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21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442198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0022A2-DBB4-4D7A-A019-2E8D174E42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例题</a:t>
            </a:r>
            <a:r>
              <a:rPr lang="en-US" altLang="zh-CN" dirty="0"/>
              <a:t> 3.2 </a:t>
            </a:r>
            <a:r>
              <a:rPr lang="zh-CN" altLang="en-US" dirty="0"/>
              <a:t>、 </a:t>
            </a:r>
            <a:r>
              <a:rPr lang="en-US" altLang="zh-CN" dirty="0"/>
              <a:t>3.3 </a:t>
            </a:r>
            <a:r>
              <a:rPr lang="zh-CN" altLang="en-US" dirty="0"/>
              <a:t>、</a:t>
            </a:r>
            <a:r>
              <a:rPr lang="en-US" altLang="zh-CN" dirty="0"/>
              <a:t>3.4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C8F95A9-7DF9-45D5-A090-346E3AE59A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sz="2400" b="1" dirty="0">
                <a:ea typeface="宋体" panose="02010600030101010101" pitchFamily="2" charset="-122"/>
              </a:rPr>
              <a:t>波特率概念 </a:t>
            </a:r>
            <a:r>
              <a:rPr lang="en-US" altLang="zh-CN" sz="2400" b="1" dirty="0" err="1">
                <a:ea typeface="宋体" panose="02010600030101010101" pitchFamily="2" charset="-122"/>
              </a:rPr>
              <a:t>BaudRate</a:t>
            </a:r>
            <a:r>
              <a:rPr lang="en-US" altLang="zh-CN" sz="2400" b="1" dirty="0">
                <a:ea typeface="宋体" panose="02010600030101010101" pitchFamily="2" charset="-122"/>
              </a:rPr>
              <a:t> 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   传输信号的速率，也称调制速率，以波形每秒的振荡数来衡量。波特率是单位时间内传送（所有）码元的数目，码元就是要用若个比特表示的最小单位。单位是</a:t>
            </a:r>
            <a:r>
              <a:rPr lang="en-US" altLang="zh-CN" sz="2400" b="1" dirty="0">
                <a:ea typeface="宋体" panose="02010600030101010101" pitchFamily="2" charset="-122"/>
              </a:rPr>
              <a:t>bps </a:t>
            </a:r>
            <a:endParaRPr lang="zh-CN" altLang="en-US" sz="2400" b="1" dirty="0">
              <a:ea typeface="宋体" panose="02010600030101010101" pitchFamily="2" charset="-122"/>
            </a:endParaRPr>
          </a:p>
          <a:p>
            <a:r>
              <a:rPr lang="zh-CN" altLang="en-US" sz="2400" b="1" dirty="0">
                <a:ea typeface="宋体" panose="02010600030101010101" pitchFamily="2" charset="-122"/>
              </a:rPr>
              <a:t>比特率</a:t>
            </a:r>
          </a:p>
          <a:p>
            <a:pPr>
              <a:buFontTx/>
              <a:buNone/>
            </a:pPr>
            <a:r>
              <a:rPr lang="zh-CN" altLang="en-US" sz="2400" b="1" dirty="0">
                <a:ea typeface="宋体" panose="02010600030101010101" pitchFamily="2" charset="-122"/>
              </a:rPr>
              <a:t>单位时间内传送</a:t>
            </a:r>
            <a:r>
              <a:rPr lang="zh-CN" altLang="en-US" sz="2400" b="1" dirty="0">
                <a:solidFill>
                  <a:srgbClr val="0E0EF2"/>
                </a:solidFill>
                <a:ea typeface="宋体" panose="02010600030101010101" pitchFamily="2" charset="-122"/>
              </a:rPr>
              <a:t>有效数据</a:t>
            </a:r>
            <a:r>
              <a:rPr lang="zh-CN" altLang="en-US" sz="2400" b="1" dirty="0">
                <a:ea typeface="宋体" panose="02010600030101010101" pitchFamily="2" charset="-122"/>
              </a:rPr>
              <a:t>比特的数目。</a:t>
            </a:r>
            <a:endParaRPr lang="en-US" altLang="zh-CN" sz="2400" b="1" dirty="0">
              <a:ea typeface="宋体" panose="02010600030101010101" pitchFamily="2" charset="-122"/>
            </a:endParaRPr>
          </a:p>
          <a:p>
            <a:pPr>
              <a:buFontTx/>
              <a:buNone/>
            </a:pPr>
            <a:endParaRPr lang="en-US" altLang="zh-CN" sz="2400" b="1" dirty="0">
              <a:ea typeface="宋体" panose="02010600030101010101" pitchFamily="2" charset="-122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异步串行通信的数据传送速率：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波特率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：单位时间内传送二进制数据的位数——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bps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General"/>
              </a:rPr>
              <a:t>位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General"/>
              </a:rPr>
              <a:t>秒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endParaRPr kumimoji="0" lang="en-US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MathJax_Main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比特率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：单位时间内传送二进制</a:t>
            </a:r>
            <a:r>
              <a:rPr kumimoji="0" lang="zh-CN" altLang="zh-CN" sz="20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有效数据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Helvetica Neue"/>
              </a:rPr>
              <a:t>的位数——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th-italic"/>
              </a:rPr>
              <a:t>bps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(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General"/>
              </a:rPr>
              <a:t>位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/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STIXGeneral"/>
              </a:rPr>
              <a:t>秒</a:t>
            </a:r>
            <a:r>
              <a:rPr kumimoji="0" lang="zh-CN" altLang="zh-CN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Arial" panose="020B0604020202020204" pitchFamily="34" charset="0"/>
                <a:ea typeface="MathJax_Main"/>
              </a:rPr>
              <a:t>)</a:t>
            </a:r>
            <a:endParaRPr kumimoji="0" lang="zh-CN" altLang="zh-CN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Arial" panose="020B0604020202020204" pitchFamily="34" charset="0"/>
              <a:ea typeface="Helvetica Neue"/>
            </a:endParaRPr>
          </a:p>
          <a:p>
            <a:pPr marL="0" indent="0">
              <a:buNone/>
            </a:pP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26563465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ea typeface="宋体" panose="02010600030101010101" pitchFamily="2" charset="-122"/>
              </a:rPr>
              <a:t>串行传送示意图</a:t>
            </a:r>
          </a:p>
        </p:txBody>
      </p:sp>
      <p:sp>
        <p:nvSpPr>
          <p:cNvPr id="74759" name="灯片编号占位符 1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B10B30FF-A96A-4C5D-A0BB-8C3AAB29E511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23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graphicFrame>
        <p:nvGraphicFramePr>
          <p:cNvPr id="747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00800704"/>
              </p:ext>
            </p:extLst>
          </p:nvPr>
        </p:nvGraphicFramePr>
        <p:xfrm>
          <a:off x="516335" y="2079552"/>
          <a:ext cx="7373670" cy="44609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name="BMP 图象" r:id="rId3" imgW="3858164" imgH="2333333" progId="Paint.Picture">
                  <p:embed/>
                </p:oleObj>
              </mc:Choice>
              <mc:Fallback>
                <p:oleObj name="BMP 图象" r:id="rId3" imgW="3858164" imgH="2333333" progId="Paint.Picture">
                  <p:embed/>
                  <p:pic>
                    <p:nvPicPr>
                      <p:cNvPr id="74755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16335" y="2079552"/>
                        <a:ext cx="7373670" cy="44609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  <p:sp>
        <p:nvSpPr>
          <p:cNvPr id="74756" name="Rectangle 4"/>
          <p:cNvSpPr>
            <a:spLocks noChangeArrowheads="1"/>
          </p:cNvSpPr>
          <p:nvPr/>
        </p:nvSpPr>
        <p:spPr bwMode="auto">
          <a:xfrm>
            <a:off x="2253508" y="2348627"/>
            <a:ext cx="53091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135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拆卸</a:t>
            </a:r>
          </a:p>
        </p:txBody>
      </p:sp>
      <p:sp>
        <p:nvSpPr>
          <p:cNvPr id="74757" name="Rectangle 5"/>
          <p:cNvSpPr>
            <a:spLocks noChangeArrowheads="1"/>
          </p:cNvSpPr>
          <p:nvPr/>
        </p:nvSpPr>
        <p:spPr bwMode="auto">
          <a:xfrm>
            <a:off x="5703096" y="2348627"/>
            <a:ext cx="530915" cy="3000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sq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kumimoji="0" lang="zh-CN" altLang="en-US" sz="1350" b="1" dirty="0">
                <a:solidFill>
                  <a:srgbClr val="0000F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装配</a:t>
            </a:r>
          </a:p>
        </p:txBody>
      </p:sp>
      <p:sp>
        <p:nvSpPr>
          <p:cNvPr id="74758" name="Line 6"/>
          <p:cNvSpPr>
            <a:spLocks noChangeShapeType="1"/>
          </p:cNvSpPr>
          <p:nvPr/>
        </p:nvSpPr>
        <p:spPr bwMode="auto">
          <a:xfrm>
            <a:off x="2342038" y="3908327"/>
            <a:ext cx="353853" cy="13176"/>
          </a:xfrm>
          <a:prstGeom prst="line">
            <a:avLst/>
          </a:prstGeom>
          <a:noFill/>
          <a:ln w="76200" cap="sq">
            <a:solidFill>
              <a:srgbClr val="0000FF"/>
            </a:solidFill>
            <a:round/>
            <a:headEnd type="triangle" w="med" len="med"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zh-CN" altLang="en-US" sz="1350"/>
          </a:p>
        </p:txBody>
      </p:sp>
    </p:spTree>
    <p:extLst>
      <p:ext uri="{BB962C8B-B14F-4D97-AF65-F5344CB8AC3E}">
        <p14:creationId xmlns:p14="http://schemas.microsoft.com/office/powerpoint/2010/main" val="244990901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92500" y="237646"/>
            <a:ext cx="8117840" cy="977900"/>
          </a:xfrm>
        </p:spPr>
        <p:txBody>
          <a:bodyPr>
            <a:normAutofit/>
          </a:bodyPr>
          <a:lstStyle/>
          <a:p>
            <a:r>
              <a:rPr lang="zh-CN" altLang="en-US" sz="2400" dirty="0">
                <a:latin typeface="黑体" panose="02010609060101010101" pitchFamily="49" charset="-122"/>
                <a:ea typeface="黑体" panose="02010609060101010101" pitchFamily="49" charset="-122"/>
              </a:rPr>
              <a:t>异步串行通信有单工、半双工和全双工三种传送形式</a:t>
            </a: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94" y="4121952"/>
            <a:ext cx="8591826" cy="1200329"/>
          </a:xfrm>
          <a:prstGeom prst="rect">
            <a:avLst/>
          </a:prstGeom>
        </p:spPr>
      </p:pic>
      <p:sp>
        <p:nvSpPr>
          <p:cNvPr id="6" name="矩形 5"/>
          <p:cNvSpPr/>
          <p:nvPr/>
        </p:nvSpPr>
        <p:spPr>
          <a:xfrm>
            <a:off x="420094" y="1383936"/>
            <a:ext cx="2331720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单工</a:t>
            </a:r>
            <a:endParaRPr lang="en-US" altLang="zh-CN" sz="2400" b="1" dirty="0">
              <a:solidFill>
                <a:srgbClr val="0E0E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1" dirty="0">
              <a:solidFill>
                <a:srgbClr val="0E0E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400" b="1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数据只在一个方向上传输，不能实现双方通信。</a:t>
            </a:r>
            <a:endParaRPr lang="zh-CN" altLang="en-US" sz="2400" dirty="0">
              <a:solidFill>
                <a:srgbClr val="0E0E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7" name="矩形 6"/>
          <p:cNvSpPr/>
          <p:nvPr/>
        </p:nvSpPr>
        <p:spPr>
          <a:xfrm>
            <a:off x="3329940" y="1329921"/>
            <a:ext cx="2484119" cy="24314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半双工</a:t>
            </a:r>
            <a:endParaRPr lang="en-US" altLang="zh-CN" sz="2400" b="1" dirty="0">
              <a:solidFill>
                <a:srgbClr val="0E0E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endParaRPr lang="zh-CN" altLang="en-US" sz="2400" b="1" dirty="0">
              <a:solidFill>
                <a:srgbClr val="0E0E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r>
              <a:rPr lang="zh-CN" altLang="en-US" sz="2000" b="1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允许数据在两个方向上传输，但是同一时间数据只能在一个方向上传输，其实际上是切换的单工</a:t>
            </a:r>
            <a:r>
              <a:rPr lang="zh-CN" altLang="en-US" sz="2400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。</a:t>
            </a:r>
          </a:p>
        </p:txBody>
      </p:sp>
      <p:sp>
        <p:nvSpPr>
          <p:cNvPr id="8" name="矩形 7"/>
          <p:cNvSpPr/>
          <p:nvPr/>
        </p:nvSpPr>
        <p:spPr>
          <a:xfrm>
            <a:off x="6391401" y="1329921"/>
            <a:ext cx="2357999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b="1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全双工</a:t>
            </a:r>
          </a:p>
          <a:p>
            <a:r>
              <a:rPr lang="zh-CN" altLang="en-US" sz="2400" b="1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允许数据在两个方向上同时传输。</a:t>
            </a:r>
            <a:endParaRPr lang="zh-CN" altLang="en-US" sz="2400" dirty="0">
              <a:solidFill>
                <a:srgbClr val="0E0E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" name="矩形 8"/>
          <p:cNvSpPr/>
          <p:nvPr/>
        </p:nvSpPr>
        <p:spPr>
          <a:xfrm>
            <a:off x="1402473" y="5495653"/>
            <a:ext cx="173156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广播、电视</a:t>
            </a:r>
            <a:endParaRPr lang="zh-CN" altLang="en-US" sz="2400" dirty="0">
              <a:solidFill>
                <a:srgbClr val="0E0E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4251420" y="5495653"/>
            <a:ext cx="1112805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对讲机</a:t>
            </a:r>
            <a:endParaRPr lang="zh-CN" altLang="en-US" sz="2400" dirty="0">
              <a:solidFill>
                <a:srgbClr val="0E0E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1" name="矩形 10"/>
          <p:cNvSpPr/>
          <p:nvPr/>
        </p:nvSpPr>
        <p:spPr>
          <a:xfrm>
            <a:off x="6751713" y="5495653"/>
            <a:ext cx="142218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400" b="1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手机通话</a:t>
            </a:r>
            <a:endParaRPr lang="zh-CN" altLang="en-US" sz="2400" dirty="0">
              <a:solidFill>
                <a:srgbClr val="0E0E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746157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E451141-FDFF-4DAE-91D3-6CDB4D92E4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问一问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8B183D8-0CDB-4100-8CD0-43CC2B0F62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zh-CN" altLang="en-US" sz="2400" dirty="0"/>
              <a:t>不同信号在同一条信号线上分时传输的方式称为 （   ）</a:t>
            </a:r>
            <a:endParaRPr lang="en-US" altLang="zh-CN" sz="2400" dirty="0"/>
          </a:p>
          <a:p>
            <a:pPr marL="457200" indent="-457200">
              <a:buAutoNum type="alphaUcPeriod"/>
            </a:pPr>
            <a:r>
              <a:rPr lang="zh-CN" altLang="en-US" sz="2400" dirty="0"/>
              <a:t>总线复用方式</a:t>
            </a:r>
            <a:endParaRPr lang="en-US" altLang="zh-CN" sz="2400" dirty="0"/>
          </a:p>
          <a:p>
            <a:pPr marL="457200" indent="-457200">
              <a:buAutoNum type="alphaUcPeriod"/>
            </a:pPr>
            <a:r>
              <a:rPr lang="zh-CN" altLang="en-US" sz="2400" dirty="0"/>
              <a:t>并串行传输方式</a:t>
            </a:r>
            <a:endParaRPr lang="en-US" altLang="zh-CN" sz="2400" dirty="0"/>
          </a:p>
          <a:p>
            <a:pPr marL="457200" indent="-457200">
              <a:buAutoNum type="alphaUcPeriod"/>
            </a:pPr>
            <a:r>
              <a:rPr lang="zh-CN" altLang="en-US" sz="2400" dirty="0"/>
              <a:t>并行传输方式</a:t>
            </a:r>
            <a:endParaRPr lang="en-US" altLang="zh-CN" sz="2400" dirty="0"/>
          </a:p>
          <a:p>
            <a:pPr marL="457200" indent="-457200">
              <a:buAutoNum type="alphaUcPeriod"/>
            </a:pPr>
            <a:r>
              <a:rPr lang="zh-CN" altLang="en-US" sz="2400" dirty="0"/>
              <a:t>串行传输方式</a:t>
            </a:r>
          </a:p>
        </p:txBody>
      </p:sp>
    </p:spTree>
    <p:extLst>
      <p:ext uri="{BB962C8B-B14F-4D97-AF65-F5344CB8AC3E}">
        <p14:creationId xmlns:p14="http://schemas.microsoft.com/office/powerpoint/2010/main" val="115827063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FAE24DE-A896-47F9-8DCF-6620E3FED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A6263A6-80CF-4FFC-BA2F-E13ECC62C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下列各项中，（    ）是同步传输的特点。</a:t>
            </a:r>
            <a:endParaRPr lang="en-US" altLang="zh-CN" dirty="0"/>
          </a:p>
          <a:p>
            <a:pPr marL="457200" indent="-457200">
              <a:buAutoNum type="alphaUcPeriod"/>
            </a:pPr>
            <a:r>
              <a:rPr lang="zh-CN" altLang="en-US" dirty="0"/>
              <a:t>需要应答信号</a:t>
            </a:r>
            <a:endParaRPr lang="en-US" altLang="zh-CN" dirty="0"/>
          </a:p>
          <a:p>
            <a:pPr marL="457200" indent="-457200">
              <a:buAutoNum type="alphaUcPeriod"/>
            </a:pPr>
            <a:r>
              <a:rPr lang="zh-CN" altLang="en-US" dirty="0"/>
              <a:t>各部件的存取时间比较接近</a:t>
            </a:r>
            <a:endParaRPr lang="en-US" altLang="zh-CN" dirty="0"/>
          </a:p>
          <a:p>
            <a:pPr marL="457200" indent="-457200">
              <a:buAutoNum type="alphaUcPeriod"/>
            </a:pPr>
            <a:r>
              <a:rPr lang="zh-CN" altLang="en-US" dirty="0"/>
              <a:t>总线长度较短</a:t>
            </a:r>
            <a:endParaRPr lang="en-US" altLang="zh-CN" dirty="0"/>
          </a:p>
          <a:p>
            <a:pPr marL="457200" indent="-457200">
              <a:buAutoNum type="alphaUcPeriod"/>
            </a:pPr>
            <a:r>
              <a:rPr lang="zh-CN" altLang="en-US" dirty="0"/>
              <a:t>总线周期长度可变 </a:t>
            </a:r>
            <a:endParaRPr lang="en-US" altLang="zh-CN" dirty="0"/>
          </a:p>
          <a:p>
            <a:pPr marL="457200" indent="-457200">
              <a:buAutoNum type="alphaUcPeriod"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9567152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D1B7BA5-3DEB-4B36-AF39-04586C15EA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15BFF-5620-47D7-8FAA-6DE81C7CF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在手术过程中，医生将手伸出，等护士将手术刀递上，待医生握紧后，护士才松手，若把医生和护士视为两个通信模块，上述动作相当于（    ）</a:t>
            </a:r>
            <a:endParaRPr lang="en-US" altLang="zh-CN" dirty="0"/>
          </a:p>
          <a:p>
            <a:endParaRPr lang="en-US" altLang="zh-CN" dirty="0"/>
          </a:p>
          <a:p>
            <a:pPr marL="457200" indent="-457200">
              <a:buAutoNum type="alphaUcPeriod"/>
            </a:pPr>
            <a:r>
              <a:rPr lang="zh-CN" altLang="en-US" dirty="0"/>
              <a:t>同步通信</a:t>
            </a:r>
            <a:endParaRPr lang="en-US" altLang="zh-CN" dirty="0"/>
          </a:p>
          <a:p>
            <a:pPr marL="457200" indent="-457200">
              <a:buAutoNum type="alphaUcPeriod"/>
            </a:pPr>
            <a:r>
              <a:rPr lang="zh-CN" altLang="en-US" dirty="0"/>
              <a:t>异步通信的全互锁方式</a:t>
            </a:r>
            <a:endParaRPr lang="en-US" altLang="zh-CN" dirty="0"/>
          </a:p>
          <a:p>
            <a:pPr marL="457200" indent="-457200">
              <a:buAutoNum type="alphaUcPeriod"/>
            </a:pPr>
            <a:r>
              <a:rPr lang="zh-CN" altLang="en-US" dirty="0"/>
              <a:t>异步通信的半互锁方式</a:t>
            </a:r>
            <a:endParaRPr lang="en-US" altLang="zh-CN" dirty="0"/>
          </a:p>
          <a:p>
            <a:pPr marL="457200" indent="-457200">
              <a:buAutoNum type="alphaUcPeriod"/>
            </a:pPr>
            <a:r>
              <a:rPr lang="zh-CN" altLang="en-US" dirty="0"/>
              <a:t>异步通信的不互锁方式 </a:t>
            </a:r>
          </a:p>
        </p:txBody>
      </p:sp>
    </p:spTree>
    <p:extLst>
      <p:ext uri="{BB962C8B-B14F-4D97-AF65-F5344CB8AC3E}">
        <p14:creationId xmlns:p14="http://schemas.microsoft.com/office/powerpoint/2010/main" val="247277822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矩形 1"/>
          <p:cNvSpPr>
            <a:spLocks noChangeArrowheads="1"/>
          </p:cNvSpPr>
          <p:nvPr/>
        </p:nvSpPr>
        <p:spPr bwMode="auto">
          <a:xfrm>
            <a:off x="1746966" y="1485981"/>
            <a:ext cx="2350323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r>
              <a:rPr kumimoji="0" lang="zh-CN" altLang="en-US" sz="2400" b="1" dirty="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教学单元小结：</a:t>
            </a:r>
            <a:endParaRPr kumimoji="0" lang="zh-CN" altLang="en-US" sz="2400" dirty="0">
              <a:solidFill>
                <a:srgbClr val="0E0EF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82947" name="矩形 2"/>
          <p:cNvSpPr>
            <a:spLocks noChangeArrowheads="1"/>
          </p:cNvSpPr>
          <p:nvPr/>
        </p:nvSpPr>
        <p:spPr bwMode="auto">
          <a:xfrm>
            <a:off x="716280" y="2025254"/>
            <a:ext cx="8183880" cy="53488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0" lang="zh-CN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总线的</a:t>
            </a:r>
            <a:r>
              <a:rPr kumimoji="0"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功能、分类</a:t>
            </a:r>
            <a:endParaRPr kumimoji="0" lang="en-US" altLang="zh-CN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总线：连接各个部件的信息传输线：片内总线，系统总线，通信总线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0"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总线的</a:t>
            </a:r>
            <a:r>
              <a:rPr kumimoji="0" lang="zh-CN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性能指标</a:t>
            </a:r>
            <a:endParaRPr kumimoji="0" lang="en-US" altLang="zh-CN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机械特性，电气特性，功能特性，时间特性</a:t>
            </a:r>
            <a:endParaRPr kumimoji="0" lang="en-US" altLang="zh-CN" sz="21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宽度；带宽；时钟同步</a:t>
            </a:r>
            <a:r>
              <a:rPr kumimoji="0" lang="en-US" altLang="zh-CN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/</a:t>
            </a:r>
            <a:r>
              <a:rPr kumimoji="0"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异步；总线复用；总线</a:t>
            </a:r>
            <a:endParaRPr kumimoji="0" lang="en-US" altLang="zh-CN" sz="2100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Tx/>
              <a:buNone/>
            </a:pPr>
            <a:r>
              <a:rPr kumimoji="0"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控制方式</a:t>
            </a: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r>
              <a:rPr kumimoji="0"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总线结构：单总线，双总线，三总线，</a:t>
            </a:r>
            <a:r>
              <a:rPr kumimoji="0" lang="en-US" altLang="zh-CN" sz="2100" dirty="0">
                <a:latin typeface="宋体" panose="02010600030101010101" pitchFamily="2" charset="-122"/>
                <a:ea typeface="宋体" panose="02010600030101010101" pitchFamily="2" charset="-122"/>
              </a:rPr>
              <a:t>PCI</a:t>
            </a:r>
            <a:r>
              <a:rPr kumimoji="0" lang="zh-CN" altLang="en-US" sz="2100" dirty="0">
                <a:latin typeface="宋体" panose="02010600030101010101" pitchFamily="2" charset="-122"/>
                <a:ea typeface="宋体" panose="02010600030101010101" pitchFamily="2" charset="-122"/>
              </a:rPr>
              <a:t>总线</a:t>
            </a:r>
            <a:endParaRPr kumimoji="0" lang="en-US" altLang="zh-CN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endParaRPr kumimoji="0"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endParaRPr kumimoji="0" lang="en-US" altLang="zh-CN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spcBef>
                <a:spcPct val="0"/>
              </a:spcBef>
              <a:buClrTx/>
              <a:buFont typeface="Wingdings" panose="05000000000000000000" pitchFamily="2" charset="2"/>
              <a:buChar char="Ø"/>
            </a:pPr>
            <a:endParaRPr kumimoji="0" lang="zh-CN" altLang="en-US" sz="2100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6141655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2" name="标题 5"/>
          <p:cNvSpPr>
            <a:spLocks noGrp="1"/>
          </p:cNvSpPr>
          <p:nvPr>
            <p:ph type="title"/>
          </p:nvPr>
        </p:nvSpPr>
        <p:spPr>
          <a:xfrm>
            <a:off x="643479" y="1143567"/>
            <a:ext cx="2350323" cy="461665"/>
          </a:xfrm>
        </p:spPr>
        <p:txBody>
          <a:bodyPr wrap="none">
            <a:spAutoFit/>
          </a:bodyPr>
          <a:lstStyle/>
          <a:p>
            <a:r>
              <a:rPr lang="zh-CN" altLang="en-US" sz="2400" b="1" dirty="0">
                <a:ea typeface="宋体" panose="02010600030101010101" pitchFamily="2" charset="-122"/>
              </a:rPr>
              <a:t>教学单元小结：</a:t>
            </a:r>
            <a:endParaRPr lang="zh-CN" altLang="en-US" sz="2400" dirty="0">
              <a:ea typeface="宋体" panose="02010600030101010101" pitchFamily="2" charset="-122"/>
            </a:endParaRPr>
          </a:p>
        </p:txBody>
      </p:sp>
      <p:sp>
        <p:nvSpPr>
          <p:cNvPr id="5" name="内容占位符 2"/>
          <p:cNvSpPr>
            <a:spLocks noGrp="1"/>
          </p:cNvSpPr>
          <p:nvPr>
            <p:ph idx="1"/>
          </p:nvPr>
        </p:nvSpPr>
        <p:spPr>
          <a:xfrm>
            <a:off x="619760" y="1482842"/>
            <a:ext cx="7616133" cy="2489202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  <a:spcAft>
                <a:spcPts val="0"/>
              </a:spcAft>
              <a:buFont typeface="Wingdings" panose="05000000000000000000" pitchFamily="2" charset="2"/>
              <a:buChar char="Ø"/>
              <a:defRPr/>
            </a:pPr>
            <a:r>
              <a:rPr lang="zh-CN" altLang="zh-CN" b="1" kern="100" dirty="0">
                <a:latin typeface="宋体" panose="02010600030101010101" pitchFamily="2" charset="-122"/>
                <a:ea typeface="宋体" panose="02010600030101010101" pitchFamily="2" charset="-122"/>
              </a:rPr>
              <a:t>集中仲裁方式和分布仲裁方式</a:t>
            </a:r>
            <a:endParaRPr lang="en-US" altLang="zh-CN" b="1" kern="100" dirty="0">
              <a:latin typeface="宋体" panose="02010600030101010101" pitchFamily="2" charset="-122"/>
              <a:ea typeface="宋体" panose="02010600030101010101" pitchFamily="2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总线的控制方式和总线的通信方式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链式查询方式，计数器定时查询方式，独立请求方式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  <a:defRPr/>
            </a:pPr>
            <a:r>
              <a:rPr lang="zh-CN" altLang="zh-CN" b="1" dirty="0">
                <a:latin typeface="宋体" panose="02010600030101010101" pitchFamily="2" charset="-122"/>
                <a:ea typeface="宋体" panose="02010600030101010101" pitchFamily="2" charset="-122"/>
              </a:rPr>
              <a:t>总线的通信方式</a:t>
            </a: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endParaRPr lang="en-US" altLang="zh-CN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同步：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异步：</a:t>
            </a:r>
            <a:endParaRPr lang="en-US" altLang="zh-CN" b="1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b="1" dirty="0">
                <a:latin typeface="宋体" panose="02010600030101010101" pitchFamily="2" charset="-122"/>
                <a:ea typeface="宋体" panose="02010600030101010101" pitchFamily="2" charset="-122"/>
              </a:rPr>
              <a:t>半同步通信：</a:t>
            </a:r>
          </a:p>
          <a:p>
            <a:pPr marL="0" indent="0">
              <a:lnSpc>
                <a:spcPct val="150000"/>
              </a:lnSpc>
              <a:buNone/>
              <a:defRPr/>
            </a:pPr>
            <a:r>
              <a:rPr lang="zh-CN" altLang="en-US" b="1" dirty="0">
                <a:latin typeface="Times New Roman" panose="02020603050405020304" pitchFamily="18" charset="0"/>
                <a:ea typeface="宋体" panose="02010600030101010101" pitchFamily="2" charset="-122"/>
              </a:rPr>
              <a:t>分离式通信：</a:t>
            </a:r>
            <a:r>
              <a:rPr lang="zh-CN" altLang="en-US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</a:p>
          <a:p>
            <a:pPr marL="0" indent="0">
              <a:lnSpc>
                <a:spcPct val="150000"/>
              </a:lnSpc>
              <a:buNone/>
              <a:defRPr/>
            </a:pPr>
            <a:endParaRPr lang="zh-CN" altLang="en-US" b="1" dirty="0">
              <a:latin typeface="Times New Roman" panose="02020603050405020304" pitchFamily="18" charset="0"/>
              <a:ea typeface="宋体" panose="02010600030101010101" pitchFamily="2" charset="-122"/>
            </a:endParaRPr>
          </a:p>
          <a:p>
            <a:pPr marL="0" indent="0">
              <a:lnSpc>
                <a:spcPct val="150000"/>
              </a:lnSpc>
              <a:buNone/>
              <a:defRPr/>
            </a:pPr>
            <a:endParaRPr lang="zh-CN" altLang="en-US" b="1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  <p:sp>
        <p:nvSpPr>
          <p:cNvPr id="83970" name="灯片编号占位符 3"/>
          <p:cNvSpPr>
            <a:spLocks noGrp="1"/>
          </p:cNvSpPr>
          <p:nvPr>
            <p:ph type="sldNum" sz="quarter" idx="12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1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557213" indent="-214313">
              <a:spcBef>
                <a:spcPct val="20000"/>
              </a:spcBef>
              <a:buClr>
                <a:srgbClr val="008080"/>
              </a:buClr>
              <a:buChar char="—"/>
              <a:defRPr kumimoji="1" sz="18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857250" indent="-171450">
              <a:spcBef>
                <a:spcPct val="20000"/>
              </a:spcBef>
              <a:buClr>
                <a:srgbClr val="008080"/>
              </a:buClr>
              <a:buChar char="–"/>
              <a:defRPr kumimoji="1" sz="15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200150" indent="-17145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1543050" indent="-17145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18859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2288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25717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2914650" indent="-17145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>
              <a:spcBef>
                <a:spcPct val="0"/>
              </a:spcBef>
              <a:buClrTx/>
              <a:buFontTx/>
              <a:buNone/>
            </a:pPr>
            <a:fld id="{1020146D-D364-4B23-96F6-C107FA0D2E10}" type="slidenum">
              <a:rPr kumimoji="0" lang="zh-CN" altLang="en-US" sz="900">
                <a:solidFill>
                  <a:srgbClr val="898989"/>
                </a:solidFill>
                <a:latin typeface="Times New Roman" panose="02020603050405020304" pitchFamily="18" charset="0"/>
              </a:rPr>
              <a:pPr>
                <a:spcBef>
                  <a:spcPct val="0"/>
                </a:spcBef>
                <a:buClrTx/>
                <a:buFontTx/>
                <a:buNone/>
              </a:pPr>
              <a:t>29</a:t>
            </a:fld>
            <a:endParaRPr kumimoji="0" lang="zh-CN" altLang="en-US" sz="900">
              <a:solidFill>
                <a:srgbClr val="898989"/>
              </a:solidFill>
              <a:latin typeface="Times New Roman" panose="02020603050405020304" pitchFamily="18" charset="0"/>
            </a:endParaRPr>
          </a:p>
        </p:txBody>
      </p:sp>
      <p:sp>
        <p:nvSpPr>
          <p:cNvPr id="83973" name="Text Box 2"/>
          <p:cNvSpPr txBox="1">
            <a:spLocks noChangeArrowheads="1"/>
          </p:cNvSpPr>
          <p:nvPr/>
        </p:nvSpPr>
        <p:spPr bwMode="auto">
          <a:xfrm>
            <a:off x="1457325" y="3612671"/>
            <a:ext cx="4000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由 </a:t>
            </a:r>
            <a:r>
              <a:rPr lang="zh-CN" altLang="en-US" sz="1800" b="1" dirty="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统一时标</a:t>
            </a:r>
            <a:r>
              <a:rPr lang="zh-CN" altLang="en-US" sz="1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控制数据传送</a:t>
            </a:r>
          </a:p>
        </p:txBody>
      </p:sp>
      <p:sp>
        <p:nvSpPr>
          <p:cNvPr id="83974" name="Text Box 11"/>
          <p:cNvSpPr txBox="1">
            <a:spLocks noChangeArrowheads="1"/>
          </p:cNvSpPr>
          <p:nvPr/>
        </p:nvSpPr>
        <p:spPr bwMode="auto">
          <a:xfrm>
            <a:off x="1397239" y="4082113"/>
            <a:ext cx="48006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采用 </a:t>
            </a:r>
            <a:r>
              <a:rPr lang="zh-CN" altLang="en-US" sz="1800" b="1" dirty="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应答方式</a:t>
            </a:r>
            <a:r>
              <a:rPr lang="zh-CN" altLang="en-US" sz="1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，没有公共时钟标准</a:t>
            </a:r>
          </a:p>
        </p:txBody>
      </p:sp>
      <p:sp>
        <p:nvSpPr>
          <p:cNvPr id="83975" name="Text Box 12"/>
          <p:cNvSpPr txBox="1">
            <a:spLocks noChangeArrowheads="1"/>
          </p:cNvSpPr>
          <p:nvPr/>
        </p:nvSpPr>
        <p:spPr bwMode="auto">
          <a:xfrm>
            <a:off x="2036417" y="4620361"/>
            <a:ext cx="40005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同步、异步结合</a:t>
            </a:r>
          </a:p>
        </p:txBody>
      </p:sp>
      <p:sp>
        <p:nvSpPr>
          <p:cNvPr id="83976" name="Text Box 3"/>
          <p:cNvSpPr txBox="1">
            <a:spLocks noChangeArrowheads="1"/>
          </p:cNvSpPr>
          <p:nvPr/>
        </p:nvSpPr>
        <p:spPr bwMode="auto">
          <a:xfrm>
            <a:off x="1973819" y="5129399"/>
            <a:ext cx="46863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充分 </a:t>
            </a:r>
            <a:r>
              <a:rPr lang="zh-CN" altLang="en-US" sz="1800" b="1" dirty="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挖掘</a:t>
            </a:r>
            <a:r>
              <a:rPr lang="zh-CN" altLang="en-US" sz="1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系统 </a:t>
            </a:r>
            <a:r>
              <a:rPr lang="zh-CN" altLang="en-US" sz="1800" b="1" dirty="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总线每个瞬间</a:t>
            </a:r>
            <a:r>
              <a:rPr lang="zh-CN" altLang="en-US" sz="1800" b="1" dirty="0">
                <a:solidFill>
                  <a:schemeClr val="folHlink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的 </a:t>
            </a:r>
            <a:r>
              <a:rPr lang="zh-CN" altLang="en-US" sz="1800" b="1" dirty="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潜力</a:t>
            </a:r>
          </a:p>
        </p:txBody>
      </p:sp>
    </p:spTree>
    <p:extLst>
      <p:ext uri="{BB962C8B-B14F-4D97-AF65-F5344CB8AC3E}">
        <p14:creationId xmlns:p14="http://schemas.microsoft.com/office/powerpoint/2010/main" val="38379972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4" name="Group 2"/>
          <p:cNvGrpSpPr>
            <a:grpSpLocks/>
          </p:cNvGrpSpPr>
          <p:nvPr/>
        </p:nvGrpSpPr>
        <p:grpSpPr bwMode="auto">
          <a:xfrm>
            <a:off x="1276350" y="3931444"/>
            <a:ext cx="6635354" cy="857250"/>
            <a:chOff x="96" y="2592"/>
            <a:chExt cx="5573" cy="720"/>
          </a:xfrm>
        </p:grpSpPr>
        <p:grpSp>
          <p:nvGrpSpPr>
            <p:cNvPr id="64640" name="Group 3"/>
            <p:cNvGrpSpPr>
              <a:grpSpLocks/>
            </p:cNvGrpSpPr>
            <p:nvPr/>
          </p:nvGrpSpPr>
          <p:grpSpPr bwMode="auto">
            <a:xfrm>
              <a:off x="468" y="2745"/>
              <a:ext cx="5201" cy="567"/>
              <a:chOff x="468" y="2745"/>
              <a:chExt cx="5201" cy="567"/>
            </a:xfrm>
          </p:grpSpPr>
          <p:sp>
            <p:nvSpPr>
              <p:cNvPr id="64642" name="Freeform 4"/>
              <p:cNvSpPr>
                <a:spLocks/>
              </p:cNvSpPr>
              <p:nvPr/>
            </p:nvSpPr>
            <p:spPr bwMode="auto">
              <a:xfrm>
                <a:off x="468" y="2831"/>
                <a:ext cx="1115" cy="1"/>
              </a:xfrm>
              <a:custGeom>
                <a:avLst/>
                <a:gdLst>
                  <a:gd name="T0" fmla="*/ 0 w 1174"/>
                  <a:gd name="T1" fmla="*/ 1 h 1"/>
                  <a:gd name="T2" fmla="*/ 571 w 1174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74" h="1">
                    <a:moveTo>
                      <a:pt x="0" y="1"/>
                    </a:moveTo>
                    <a:lnTo>
                      <a:pt x="1174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64643" name="Line 5"/>
              <p:cNvSpPr>
                <a:spLocks noChangeShapeType="1"/>
              </p:cNvSpPr>
              <p:nvPr/>
            </p:nvSpPr>
            <p:spPr bwMode="auto">
              <a:xfrm rot="8100000">
                <a:off x="1776" y="2745"/>
                <a:ext cx="0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64644" name="Line 6"/>
              <p:cNvSpPr>
                <a:spLocks noChangeShapeType="1"/>
              </p:cNvSpPr>
              <p:nvPr/>
            </p:nvSpPr>
            <p:spPr bwMode="auto">
              <a:xfrm rot="2700000">
                <a:off x="3647" y="2740"/>
                <a:ext cx="0" cy="5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64645" name="Line 7"/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  <p:sp>
            <p:nvSpPr>
              <p:cNvPr id="64646" name="Line 8"/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182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 sz="1350"/>
              </a:p>
            </p:txBody>
          </p:sp>
        </p:grpSp>
        <p:sp>
          <p:nvSpPr>
            <p:cNvPr id="64641" name="Text Box 9"/>
            <p:cNvSpPr txBox="1">
              <a:spLocks noChangeArrowheads="1"/>
            </p:cNvSpPr>
            <p:nvPr/>
          </p:nvSpPr>
          <p:spPr bwMode="auto">
            <a:xfrm>
              <a:off x="96" y="2592"/>
              <a:ext cx="576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 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读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命令</a:t>
              </a:r>
            </a:p>
          </p:txBody>
        </p:sp>
      </p:grpSp>
      <p:sp>
        <p:nvSpPr>
          <p:cNvPr id="64515" name="Text Box 10"/>
          <p:cNvSpPr txBox="1">
            <a:spLocks noChangeArrowheads="1"/>
          </p:cNvSpPr>
          <p:nvPr/>
        </p:nvSpPr>
        <p:spPr bwMode="auto">
          <a:xfrm>
            <a:off x="1656160" y="1107282"/>
            <a:ext cx="3543300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2700" b="1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2700" b="1">
                <a:latin typeface="Times New Roman" panose="02020603050405020304" pitchFamily="18" charset="0"/>
                <a:ea typeface="宋体" panose="02010600030101010101" pitchFamily="2" charset="-122"/>
              </a:rPr>
              <a:t>同步式数据输入</a:t>
            </a:r>
          </a:p>
        </p:txBody>
      </p:sp>
      <p:sp>
        <p:nvSpPr>
          <p:cNvPr id="64516" name="Rectangle 13"/>
          <p:cNvSpPr>
            <a:spLocks noChangeArrowheads="1"/>
          </p:cNvSpPr>
          <p:nvPr/>
        </p:nvSpPr>
        <p:spPr bwMode="auto">
          <a:xfrm>
            <a:off x="2934891" y="2962276"/>
            <a:ext cx="190758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575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575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1</a:t>
            </a:r>
          </a:p>
        </p:txBody>
      </p:sp>
      <p:sp>
        <p:nvSpPr>
          <p:cNvPr id="64517" name="Line 14"/>
          <p:cNvSpPr>
            <a:spLocks noChangeShapeType="1"/>
          </p:cNvSpPr>
          <p:nvPr/>
        </p:nvSpPr>
        <p:spPr bwMode="auto">
          <a:xfrm>
            <a:off x="4641056" y="2975372"/>
            <a:ext cx="1191" cy="22264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4518" name="Line 15"/>
          <p:cNvSpPr>
            <a:spLocks noChangeShapeType="1"/>
          </p:cNvSpPr>
          <p:nvPr/>
        </p:nvSpPr>
        <p:spPr bwMode="auto">
          <a:xfrm>
            <a:off x="5726908" y="2975372"/>
            <a:ext cx="2381" cy="22264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4519" name="Line 16"/>
          <p:cNvSpPr>
            <a:spLocks noChangeShapeType="1"/>
          </p:cNvSpPr>
          <p:nvPr/>
        </p:nvSpPr>
        <p:spPr bwMode="auto">
          <a:xfrm>
            <a:off x="6799661" y="2975372"/>
            <a:ext cx="1190" cy="22264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4520" name="Rectangle 17"/>
          <p:cNvSpPr>
            <a:spLocks noChangeArrowheads="1"/>
          </p:cNvSpPr>
          <p:nvPr/>
        </p:nvSpPr>
        <p:spPr bwMode="auto">
          <a:xfrm>
            <a:off x="4129087" y="2057400"/>
            <a:ext cx="1625204" cy="438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endParaRPr kumimoji="0" lang="zh-CN" altLang="en-US" sz="1800"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1" name="Line 18"/>
          <p:cNvSpPr>
            <a:spLocks noChangeShapeType="1"/>
          </p:cNvSpPr>
          <p:nvPr/>
        </p:nvSpPr>
        <p:spPr bwMode="auto">
          <a:xfrm>
            <a:off x="6797280" y="2057401"/>
            <a:ext cx="1190" cy="22145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4522" name="Rectangle 19"/>
          <p:cNvSpPr>
            <a:spLocks noChangeArrowheads="1"/>
          </p:cNvSpPr>
          <p:nvPr/>
        </p:nvSpPr>
        <p:spPr bwMode="auto">
          <a:xfrm>
            <a:off x="3821907" y="1977629"/>
            <a:ext cx="1856277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400" b="1">
                <a:solidFill>
                  <a:srgbClr val="0E0EF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总线传输周期</a:t>
            </a:r>
            <a:endParaRPr lang="zh-CN" altLang="en-US" sz="2400" b="1">
              <a:solidFill>
                <a:srgbClr val="0E0EF2"/>
              </a:solidFill>
              <a:latin typeface="Times New Roman" panose="02020603050405020304" pitchFamily="18" charset="0"/>
              <a:ea typeface="宋体" panose="02010600030101010101" pitchFamily="2" charset="-122"/>
            </a:endParaRPr>
          </a:p>
        </p:txBody>
      </p:sp>
      <p:sp>
        <p:nvSpPr>
          <p:cNvPr id="64523" name="Line 20"/>
          <p:cNvSpPr>
            <a:spLocks noChangeShapeType="1"/>
          </p:cNvSpPr>
          <p:nvPr/>
        </p:nvSpPr>
        <p:spPr bwMode="auto">
          <a:xfrm>
            <a:off x="2445545" y="2971801"/>
            <a:ext cx="2381" cy="22145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4524" name="Freeform 21"/>
          <p:cNvSpPr>
            <a:spLocks/>
          </p:cNvSpPr>
          <p:nvPr/>
        </p:nvSpPr>
        <p:spPr bwMode="auto">
          <a:xfrm>
            <a:off x="2457450" y="2457450"/>
            <a:ext cx="1085850" cy="457200"/>
          </a:xfrm>
          <a:custGeom>
            <a:avLst/>
            <a:gdLst>
              <a:gd name="T0" fmla="*/ 0 w 912"/>
              <a:gd name="T1" fmla="*/ 2147483646 h 384"/>
              <a:gd name="T2" fmla="*/ 0 w 912"/>
              <a:gd name="T3" fmla="*/ 0 h 384"/>
              <a:gd name="T4" fmla="*/ 2147483646 w 912"/>
              <a:gd name="T5" fmla="*/ 0 h 384"/>
              <a:gd name="T6" fmla="*/ 2147483646 w 912"/>
              <a:gd name="T7" fmla="*/ 2147483646 h 384"/>
              <a:gd name="T8" fmla="*/ 2147483646 w 912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384">
                <a:moveTo>
                  <a:pt x="0" y="384"/>
                </a:moveTo>
                <a:lnTo>
                  <a:pt x="0" y="0"/>
                </a:lnTo>
                <a:lnTo>
                  <a:pt x="432" y="0"/>
                </a:lnTo>
                <a:lnTo>
                  <a:pt x="432" y="384"/>
                </a:lnTo>
                <a:lnTo>
                  <a:pt x="912" y="384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25" name="Freeform 22"/>
          <p:cNvSpPr>
            <a:spLocks/>
          </p:cNvSpPr>
          <p:nvPr/>
        </p:nvSpPr>
        <p:spPr bwMode="auto">
          <a:xfrm>
            <a:off x="4629150" y="2457450"/>
            <a:ext cx="1085850" cy="457200"/>
          </a:xfrm>
          <a:custGeom>
            <a:avLst/>
            <a:gdLst>
              <a:gd name="T0" fmla="*/ 0 w 912"/>
              <a:gd name="T1" fmla="*/ 2147483646 h 384"/>
              <a:gd name="T2" fmla="*/ 0 w 912"/>
              <a:gd name="T3" fmla="*/ 0 h 384"/>
              <a:gd name="T4" fmla="*/ 2147483646 w 912"/>
              <a:gd name="T5" fmla="*/ 0 h 384"/>
              <a:gd name="T6" fmla="*/ 2147483646 w 912"/>
              <a:gd name="T7" fmla="*/ 2147483646 h 384"/>
              <a:gd name="T8" fmla="*/ 2147483646 w 912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384">
                <a:moveTo>
                  <a:pt x="0" y="384"/>
                </a:moveTo>
                <a:lnTo>
                  <a:pt x="0" y="0"/>
                </a:lnTo>
                <a:lnTo>
                  <a:pt x="432" y="0"/>
                </a:lnTo>
                <a:lnTo>
                  <a:pt x="432" y="384"/>
                </a:lnTo>
                <a:lnTo>
                  <a:pt x="912" y="384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26" name="Freeform 23"/>
          <p:cNvSpPr>
            <a:spLocks/>
          </p:cNvSpPr>
          <p:nvPr/>
        </p:nvSpPr>
        <p:spPr bwMode="auto">
          <a:xfrm>
            <a:off x="5715000" y="2457450"/>
            <a:ext cx="1085850" cy="457200"/>
          </a:xfrm>
          <a:custGeom>
            <a:avLst/>
            <a:gdLst>
              <a:gd name="T0" fmla="*/ 0 w 912"/>
              <a:gd name="T1" fmla="*/ 2147483646 h 384"/>
              <a:gd name="T2" fmla="*/ 0 w 912"/>
              <a:gd name="T3" fmla="*/ 0 h 384"/>
              <a:gd name="T4" fmla="*/ 2147483646 w 912"/>
              <a:gd name="T5" fmla="*/ 0 h 384"/>
              <a:gd name="T6" fmla="*/ 2147483646 w 912"/>
              <a:gd name="T7" fmla="*/ 2147483646 h 384"/>
              <a:gd name="T8" fmla="*/ 2147483646 w 912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384">
                <a:moveTo>
                  <a:pt x="0" y="384"/>
                </a:moveTo>
                <a:lnTo>
                  <a:pt x="0" y="0"/>
                </a:lnTo>
                <a:lnTo>
                  <a:pt x="432" y="0"/>
                </a:lnTo>
                <a:lnTo>
                  <a:pt x="432" y="384"/>
                </a:lnTo>
                <a:lnTo>
                  <a:pt x="912" y="384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cxnSp>
        <p:nvCxnSpPr>
          <p:cNvPr id="64527" name="AutoShape 24"/>
          <p:cNvCxnSpPr>
            <a:cxnSpLocks noChangeShapeType="1"/>
          </p:cNvCxnSpPr>
          <p:nvPr/>
        </p:nvCxnSpPr>
        <p:spPr bwMode="auto">
          <a:xfrm flipH="1">
            <a:off x="1714500" y="2914650"/>
            <a:ext cx="74295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64528" name="Freeform 25"/>
          <p:cNvSpPr>
            <a:spLocks/>
          </p:cNvSpPr>
          <p:nvPr/>
        </p:nvSpPr>
        <p:spPr bwMode="auto">
          <a:xfrm>
            <a:off x="6800850" y="2457450"/>
            <a:ext cx="1085850" cy="457200"/>
          </a:xfrm>
          <a:custGeom>
            <a:avLst/>
            <a:gdLst>
              <a:gd name="T0" fmla="*/ 0 w 912"/>
              <a:gd name="T1" fmla="*/ 2147483646 h 384"/>
              <a:gd name="T2" fmla="*/ 0 w 912"/>
              <a:gd name="T3" fmla="*/ 0 h 384"/>
              <a:gd name="T4" fmla="*/ 2147483646 w 912"/>
              <a:gd name="T5" fmla="*/ 0 h 384"/>
              <a:gd name="T6" fmla="*/ 2147483646 w 912"/>
              <a:gd name="T7" fmla="*/ 2147483646 h 384"/>
              <a:gd name="T8" fmla="*/ 2147483646 w 912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384">
                <a:moveTo>
                  <a:pt x="0" y="384"/>
                </a:moveTo>
                <a:lnTo>
                  <a:pt x="0" y="0"/>
                </a:lnTo>
                <a:lnTo>
                  <a:pt x="432" y="0"/>
                </a:lnTo>
                <a:lnTo>
                  <a:pt x="432" y="384"/>
                </a:lnTo>
                <a:lnTo>
                  <a:pt x="912" y="384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29" name="Freeform 26"/>
          <p:cNvSpPr>
            <a:spLocks/>
          </p:cNvSpPr>
          <p:nvPr/>
        </p:nvSpPr>
        <p:spPr bwMode="auto">
          <a:xfrm>
            <a:off x="3543300" y="2457450"/>
            <a:ext cx="1085850" cy="457200"/>
          </a:xfrm>
          <a:custGeom>
            <a:avLst/>
            <a:gdLst>
              <a:gd name="T0" fmla="*/ 0 w 912"/>
              <a:gd name="T1" fmla="*/ 2147483646 h 384"/>
              <a:gd name="T2" fmla="*/ 0 w 912"/>
              <a:gd name="T3" fmla="*/ 0 h 384"/>
              <a:gd name="T4" fmla="*/ 2147483646 w 912"/>
              <a:gd name="T5" fmla="*/ 0 h 384"/>
              <a:gd name="T6" fmla="*/ 2147483646 w 912"/>
              <a:gd name="T7" fmla="*/ 2147483646 h 384"/>
              <a:gd name="T8" fmla="*/ 2147483646 w 912"/>
              <a:gd name="T9" fmla="*/ 2147483646 h 384"/>
              <a:gd name="T10" fmla="*/ 0 60000 65536"/>
              <a:gd name="T11" fmla="*/ 0 60000 65536"/>
              <a:gd name="T12" fmla="*/ 0 60000 65536"/>
              <a:gd name="T13" fmla="*/ 0 60000 65536"/>
              <a:gd name="T14" fmla="*/ 0 60000 65536"/>
            </a:gdLst>
            <a:ahLst/>
            <a:cxnLst>
              <a:cxn ang="T10">
                <a:pos x="T0" y="T1"/>
              </a:cxn>
              <a:cxn ang="T11">
                <a:pos x="T2" y="T3"/>
              </a:cxn>
              <a:cxn ang="T12">
                <a:pos x="T4" y="T5"/>
              </a:cxn>
              <a:cxn ang="T13">
                <a:pos x="T6" y="T7"/>
              </a:cxn>
              <a:cxn ang="T14">
                <a:pos x="T8" y="T9"/>
              </a:cxn>
            </a:cxnLst>
            <a:rect l="0" t="0" r="r" b="b"/>
            <a:pathLst>
              <a:path w="912" h="384">
                <a:moveTo>
                  <a:pt x="0" y="384"/>
                </a:moveTo>
                <a:lnTo>
                  <a:pt x="0" y="0"/>
                </a:lnTo>
                <a:lnTo>
                  <a:pt x="432" y="0"/>
                </a:lnTo>
                <a:lnTo>
                  <a:pt x="432" y="384"/>
                </a:lnTo>
                <a:lnTo>
                  <a:pt x="912" y="384"/>
                </a:lnTo>
              </a:path>
            </a:pathLst>
          </a:custGeom>
          <a:noFill/>
          <a:ln w="381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30" name="Rectangle 27"/>
          <p:cNvSpPr>
            <a:spLocks noChangeArrowheads="1"/>
          </p:cNvSpPr>
          <p:nvPr/>
        </p:nvSpPr>
        <p:spPr bwMode="auto">
          <a:xfrm>
            <a:off x="3982641" y="2962276"/>
            <a:ext cx="190758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575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575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2</a:t>
            </a:r>
          </a:p>
        </p:txBody>
      </p:sp>
      <p:sp>
        <p:nvSpPr>
          <p:cNvPr id="64531" name="Rectangle 28"/>
          <p:cNvSpPr>
            <a:spLocks noChangeArrowheads="1"/>
          </p:cNvSpPr>
          <p:nvPr/>
        </p:nvSpPr>
        <p:spPr bwMode="auto">
          <a:xfrm>
            <a:off x="5125641" y="2962276"/>
            <a:ext cx="190758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575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575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3</a:t>
            </a:r>
          </a:p>
        </p:txBody>
      </p:sp>
      <p:sp>
        <p:nvSpPr>
          <p:cNvPr id="64532" name="Rectangle 29"/>
          <p:cNvSpPr>
            <a:spLocks noChangeArrowheads="1"/>
          </p:cNvSpPr>
          <p:nvPr/>
        </p:nvSpPr>
        <p:spPr bwMode="auto">
          <a:xfrm>
            <a:off x="6172201" y="2962276"/>
            <a:ext cx="190758" cy="2423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lIns="0" tIns="0" rIns="0" bIns="0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en-US" altLang="zh-CN" sz="1575" b="1" i="1" dirty="0">
                <a:latin typeface="Times New Roman" panose="02020603050405020304" pitchFamily="18" charset="0"/>
                <a:ea typeface="宋体" panose="02010600030101010101" pitchFamily="2" charset="-122"/>
              </a:rPr>
              <a:t>T</a:t>
            </a:r>
            <a:r>
              <a:rPr lang="en-US" altLang="zh-CN" sz="1575" b="1" baseline="-25000" dirty="0">
                <a:latin typeface="Times New Roman" panose="02020603050405020304" pitchFamily="18" charset="0"/>
                <a:ea typeface="宋体" panose="02010600030101010101" pitchFamily="2" charset="-122"/>
              </a:rPr>
              <a:t>4</a:t>
            </a:r>
          </a:p>
        </p:txBody>
      </p:sp>
      <p:sp>
        <p:nvSpPr>
          <p:cNvPr id="64533" name="Line 30"/>
          <p:cNvSpPr>
            <a:spLocks noChangeShapeType="1"/>
          </p:cNvSpPr>
          <p:nvPr/>
        </p:nvSpPr>
        <p:spPr bwMode="auto">
          <a:xfrm>
            <a:off x="2457450" y="2171700"/>
            <a:ext cx="1371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34" name="Line 31"/>
          <p:cNvSpPr>
            <a:spLocks noChangeShapeType="1"/>
          </p:cNvSpPr>
          <p:nvPr/>
        </p:nvSpPr>
        <p:spPr bwMode="auto">
          <a:xfrm>
            <a:off x="2456261" y="2057401"/>
            <a:ext cx="1190" cy="221456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4535" name="Line 32"/>
          <p:cNvSpPr>
            <a:spLocks noChangeShapeType="1"/>
          </p:cNvSpPr>
          <p:nvPr/>
        </p:nvSpPr>
        <p:spPr bwMode="auto">
          <a:xfrm>
            <a:off x="5715000" y="2171700"/>
            <a:ext cx="10858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none" w="lg" len="lg"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36" name="Line 33"/>
          <p:cNvSpPr>
            <a:spLocks noChangeShapeType="1"/>
          </p:cNvSpPr>
          <p:nvPr/>
        </p:nvSpPr>
        <p:spPr bwMode="auto">
          <a:xfrm>
            <a:off x="3143250" y="3086100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37" name="Line 34"/>
          <p:cNvSpPr>
            <a:spLocks noChangeShapeType="1"/>
          </p:cNvSpPr>
          <p:nvPr/>
        </p:nvSpPr>
        <p:spPr bwMode="auto">
          <a:xfrm>
            <a:off x="3543300" y="2977753"/>
            <a:ext cx="1191" cy="222647"/>
          </a:xfrm>
          <a:prstGeom prst="line">
            <a:avLst/>
          </a:prstGeom>
          <a:noFill/>
          <a:ln w="15875">
            <a:solidFill>
              <a:schemeClr val="tx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/>
          <a:lstStyle/>
          <a:p>
            <a:endParaRPr lang="zh-CN" altLang="en-US" sz="1350"/>
          </a:p>
        </p:txBody>
      </p:sp>
      <p:sp>
        <p:nvSpPr>
          <p:cNvPr id="64538" name="Line 35"/>
          <p:cNvSpPr>
            <a:spLocks noChangeShapeType="1"/>
          </p:cNvSpPr>
          <p:nvPr/>
        </p:nvSpPr>
        <p:spPr bwMode="auto">
          <a:xfrm>
            <a:off x="4229100" y="3086100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39" name="Line 36"/>
          <p:cNvSpPr>
            <a:spLocks noChangeShapeType="1"/>
          </p:cNvSpPr>
          <p:nvPr/>
        </p:nvSpPr>
        <p:spPr bwMode="auto">
          <a:xfrm>
            <a:off x="5314950" y="3086100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40" name="Line 37"/>
          <p:cNvSpPr>
            <a:spLocks noChangeShapeType="1"/>
          </p:cNvSpPr>
          <p:nvPr/>
        </p:nvSpPr>
        <p:spPr bwMode="auto">
          <a:xfrm>
            <a:off x="6400800" y="3086100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 type="stealth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41" name="Line 38"/>
          <p:cNvSpPr>
            <a:spLocks noChangeShapeType="1"/>
          </p:cNvSpPr>
          <p:nvPr/>
        </p:nvSpPr>
        <p:spPr bwMode="auto">
          <a:xfrm>
            <a:off x="2457450" y="3086100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42" name="Line 39"/>
          <p:cNvSpPr>
            <a:spLocks noChangeShapeType="1"/>
          </p:cNvSpPr>
          <p:nvPr/>
        </p:nvSpPr>
        <p:spPr bwMode="auto">
          <a:xfrm>
            <a:off x="3543300" y="3086100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43" name="Line 40"/>
          <p:cNvSpPr>
            <a:spLocks noChangeShapeType="1"/>
          </p:cNvSpPr>
          <p:nvPr/>
        </p:nvSpPr>
        <p:spPr bwMode="auto">
          <a:xfrm>
            <a:off x="4629150" y="3086100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44" name="Line 41"/>
          <p:cNvSpPr>
            <a:spLocks noChangeShapeType="1"/>
          </p:cNvSpPr>
          <p:nvPr/>
        </p:nvSpPr>
        <p:spPr bwMode="auto">
          <a:xfrm>
            <a:off x="5715000" y="3086100"/>
            <a:ext cx="40005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 type="stealth" w="lg" len="lg"/>
            <a:tailEnd type="non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45" name="Text Box 42"/>
          <p:cNvSpPr txBox="1">
            <a:spLocks noChangeArrowheads="1"/>
          </p:cNvSpPr>
          <p:nvPr/>
        </p:nvSpPr>
        <p:spPr bwMode="auto">
          <a:xfrm>
            <a:off x="1200150" y="2571750"/>
            <a:ext cx="6858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0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>
                <a:latin typeface="Times New Roman" panose="02020603050405020304" pitchFamily="18" charset="0"/>
                <a:ea typeface="宋体" panose="02010600030101010101" pitchFamily="2" charset="-122"/>
              </a:rPr>
              <a:t> </a:t>
            </a:r>
            <a:r>
              <a:rPr lang="zh-CN" altLang="en-US" sz="1800" b="1">
                <a:latin typeface="Times New Roman" panose="02020603050405020304" pitchFamily="18" charset="0"/>
                <a:ea typeface="宋体" panose="02010600030101010101" pitchFamily="2" charset="-122"/>
              </a:rPr>
              <a:t>时钟</a:t>
            </a:r>
          </a:p>
        </p:txBody>
      </p:sp>
      <p:grpSp>
        <p:nvGrpSpPr>
          <p:cNvPr id="64546" name="Group 43"/>
          <p:cNvGrpSpPr>
            <a:grpSpLocks/>
          </p:cNvGrpSpPr>
          <p:nvPr/>
        </p:nvGrpSpPr>
        <p:grpSpPr bwMode="auto">
          <a:xfrm>
            <a:off x="1200150" y="3314701"/>
            <a:ext cx="6691313" cy="579835"/>
            <a:chOff x="48" y="2064"/>
            <a:chExt cx="5620" cy="487"/>
          </a:xfrm>
        </p:grpSpPr>
        <p:sp>
          <p:nvSpPr>
            <p:cNvPr id="64636" name="Freeform 44"/>
            <p:cNvSpPr>
              <a:spLocks/>
            </p:cNvSpPr>
            <p:nvPr/>
          </p:nvSpPr>
          <p:spPr bwMode="auto">
            <a:xfrm>
              <a:off x="931" y="2208"/>
              <a:ext cx="3857" cy="343"/>
            </a:xfrm>
            <a:custGeom>
              <a:avLst/>
              <a:gdLst>
                <a:gd name="T0" fmla="*/ 170 w 3857"/>
                <a:gd name="T1" fmla="*/ 0 h 343"/>
                <a:gd name="T2" fmla="*/ 0 w 3857"/>
                <a:gd name="T3" fmla="*/ 170 h 343"/>
                <a:gd name="T4" fmla="*/ 173 w 3857"/>
                <a:gd name="T5" fmla="*/ 342 h 343"/>
                <a:gd name="T6" fmla="*/ 1343 w 3857"/>
                <a:gd name="T7" fmla="*/ 343 h 343"/>
                <a:gd name="T8" fmla="*/ 3686 w 3857"/>
                <a:gd name="T9" fmla="*/ 342 h 343"/>
                <a:gd name="T10" fmla="*/ 3857 w 3857"/>
                <a:gd name="T11" fmla="*/ 171 h 343"/>
                <a:gd name="T12" fmla="*/ 3686 w 3857"/>
                <a:gd name="T13" fmla="*/ 0 h 343"/>
                <a:gd name="T14" fmla="*/ 170 w 3857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solidFill>
              <a:srgbClr val="00B0F0"/>
            </a:solidFill>
            <a:ln w="31750">
              <a:solidFill>
                <a:schemeClr val="tx1"/>
              </a:solidFill>
              <a:prstDash val="solid"/>
              <a:round/>
              <a:headEnd/>
              <a:tailEnd/>
            </a:ln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4637" name="Line 45"/>
            <p:cNvSpPr>
              <a:spLocks noChangeShapeType="1"/>
            </p:cNvSpPr>
            <p:nvPr/>
          </p:nvSpPr>
          <p:spPr bwMode="auto">
            <a:xfrm flipH="1">
              <a:off x="482" y="2378"/>
              <a:ext cx="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4638" name="Line 46"/>
            <p:cNvSpPr>
              <a:spLocks noChangeShapeType="1"/>
            </p:cNvSpPr>
            <p:nvPr/>
          </p:nvSpPr>
          <p:spPr bwMode="auto">
            <a:xfrm>
              <a:off x="4800" y="2378"/>
              <a:ext cx="8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4639" name="Text Box 47"/>
            <p:cNvSpPr txBox="1">
              <a:spLocks noChangeArrowheads="1"/>
            </p:cNvSpPr>
            <p:nvPr/>
          </p:nvSpPr>
          <p:spPr bwMode="auto">
            <a:xfrm>
              <a:off x="48" y="2064"/>
              <a:ext cx="57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>
                  <a:latin typeface="Times New Roman" panose="02020603050405020304" pitchFamily="18" charset="0"/>
                  <a:ea typeface="宋体" panose="02010600030101010101" pitchFamily="2" charset="-122"/>
                </a:rPr>
                <a:t> </a:t>
              </a: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地址</a:t>
              </a:r>
            </a:p>
          </p:txBody>
        </p:sp>
      </p:grpSp>
      <p:grpSp>
        <p:nvGrpSpPr>
          <p:cNvPr id="64547" name="Group 48"/>
          <p:cNvGrpSpPr>
            <a:grpSpLocks/>
          </p:cNvGrpSpPr>
          <p:nvPr/>
        </p:nvGrpSpPr>
        <p:grpSpPr bwMode="auto">
          <a:xfrm>
            <a:off x="1200150" y="4857750"/>
            <a:ext cx="6743700" cy="625079"/>
            <a:chOff x="48" y="3360"/>
            <a:chExt cx="5664" cy="525"/>
          </a:xfrm>
        </p:grpSpPr>
        <p:sp>
          <p:nvSpPr>
            <p:cNvPr id="64632" name="Line 49"/>
            <p:cNvSpPr>
              <a:spLocks noChangeShapeType="1"/>
            </p:cNvSpPr>
            <p:nvPr/>
          </p:nvSpPr>
          <p:spPr bwMode="auto">
            <a:xfrm>
              <a:off x="480" y="3696"/>
              <a:ext cx="22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4633" name="Line 50"/>
            <p:cNvSpPr>
              <a:spLocks noChangeShapeType="1"/>
            </p:cNvSpPr>
            <p:nvPr/>
          </p:nvSpPr>
          <p:spPr bwMode="auto">
            <a:xfrm>
              <a:off x="3809" y="3695"/>
              <a:ext cx="190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 sz="1350"/>
            </a:p>
          </p:txBody>
        </p:sp>
        <p:sp>
          <p:nvSpPr>
            <p:cNvPr id="64634" name="Freeform 51"/>
            <p:cNvSpPr>
              <a:spLocks/>
            </p:cNvSpPr>
            <p:nvPr/>
          </p:nvSpPr>
          <p:spPr bwMode="auto">
            <a:xfrm>
              <a:off x="2763" y="3552"/>
              <a:ext cx="1046" cy="333"/>
            </a:xfrm>
            <a:custGeom>
              <a:avLst/>
              <a:gdLst>
                <a:gd name="T0" fmla="*/ 0 w 1056"/>
                <a:gd name="T1" fmla="*/ 144 h 333"/>
                <a:gd name="T2" fmla="*/ 130 w 1056"/>
                <a:gd name="T3" fmla="*/ 0 h 333"/>
                <a:gd name="T4" fmla="*/ 798 w 1056"/>
                <a:gd name="T5" fmla="*/ 0 h 333"/>
                <a:gd name="T6" fmla="*/ 924 w 1056"/>
                <a:gd name="T7" fmla="*/ 144 h 333"/>
                <a:gd name="T8" fmla="*/ 771 w 1056"/>
                <a:gd name="T9" fmla="*/ 333 h 333"/>
                <a:gd name="T10" fmla="*/ 150 w 1056"/>
                <a:gd name="T11" fmla="*/ 333 h 333"/>
                <a:gd name="T12" fmla="*/ 0 w 1056"/>
                <a:gd name="T13" fmla="*/ 144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56" h="333">
                  <a:moveTo>
                    <a:pt x="0" y="144"/>
                  </a:moveTo>
                  <a:lnTo>
                    <a:pt x="144" y="0"/>
                  </a:lnTo>
                  <a:lnTo>
                    <a:pt x="912" y="0"/>
                  </a:lnTo>
                  <a:lnTo>
                    <a:pt x="1056" y="144"/>
                  </a:lnTo>
                  <a:lnTo>
                    <a:pt x="880" y="333"/>
                  </a:lnTo>
                  <a:lnTo>
                    <a:pt x="170" y="333"/>
                  </a:lnTo>
                  <a:lnTo>
                    <a:pt x="0" y="144"/>
                  </a:lnTo>
                  <a:close/>
                </a:path>
              </a:pathLst>
            </a:custGeom>
            <a:solidFill>
              <a:srgbClr val="00CC66"/>
            </a:solidFill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4635" name="Text Box 52"/>
            <p:cNvSpPr txBox="1">
              <a:spLocks noChangeArrowheads="1"/>
            </p:cNvSpPr>
            <p:nvPr/>
          </p:nvSpPr>
          <p:spPr bwMode="auto">
            <a:xfrm>
              <a:off x="48" y="3360"/>
              <a:ext cx="576" cy="31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 数据</a:t>
              </a:r>
            </a:p>
          </p:txBody>
        </p:sp>
      </p:grpSp>
      <p:sp>
        <p:nvSpPr>
          <p:cNvPr id="64549" name="Line 64"/>
          <p:cNvSpPr>
            <a:spLocks noChangeShapeType="1"/>
          </p:cNvSpPr>
          <p:nvPr/>
        </p:nvSpPr>
        <p:spPr bwMode="auto">
          <a:xfrm>
            <a:off x="2457450" y="3143250"/>
            <a:ext cx="0" cy="2777729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52" name="Line 75"/>
          <p:cNvSpPr>
            <a:spLocks noChangeShapeType="1"/>
          </p:cNvSpPr>
          <p:nvPr/>
        </p:nvSpPr>
        <p:spPr bwMode="auto">
          <a:xfrm>
            <a:off x="3543300" y="3143250"/>
            <a:ext cx="0" cy="28003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54" name="Line 87"/>
          <p:cNvSpPr>
            <a:spLocks noChangeShapeType="1"/>
          </p:cNvSpPr>
          <p:nvPr/>
        </p:nvSpPr>
        <p:spPr bwMode="auto">
          <a:xfrm>
            <a:off x="4629150" y="3143250"/>
            <a:ext cx="0" cy="28003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58" name="Line 104"/>
          <p:cNvSpPr>
            <a:spLocks noChangeShapeType="1"/>
          </p:cNvSpPr>
          <p:nvPr/>
        </p:nvSpPr>
        <p:spPr bwMode="auto">
          <a:xfrm>
            <a:off x="5715000" y="3143250"/>
            <a:ext cx="0" cy="280035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4561" name="Line 126"/>
          <p:cNvSpPr>
            <a:spLocks noChangeShapeType="1"/>
          </p:cNvSpPr>
          <p:nvPr/>
        </p:nvSpPr>
        <p:spPr bwMode="auto">
          <a:xfrm flipV="1">
            <a:off x="2465785" y="2457451"/>
            <a:ext cx="0" cy="43100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zh-CN" altLang="en-US" sz="1350"/>
          </a:p>
        </p:txBody>
      </p:sp>
      <p:sp>
        <p:nvSpPr>
          <p:cNvPr id="64565" name="Line 130"/>
          <p:cNvSpPr>
            <a:spLocks noChangeShapeType="1"/>
          </p:cNvSpPr>
          <p:nvPr/>
        </p:nvSpPr>
        <p:spPr bwMode="auto">
          <a:xfrm flipV="1">
            <a:off x="3545681" y="2457451"/>
            <a:ext cx="0" cy="43100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zh-CN" altLang="en-US" sz="1350"/>
          </a:p>
        </p:txBody>
      </p:sp>
      <p:sp>
        <p:nvSpPr>
          <p:cNvPr id="64569" name="Line 134"/>
          <p:cNvSpPr>
            <a:spLocks noChangeShapeType="1"/>
          </p:cNvSpPr>
          <p:nvPr/>
        </p:nvSpPr>
        <p:spPr bwMode="auto">
          <a:xfrm flipV="1">
            <a:off x="4625579" y="2457451"/>
            <a:ext cx="0" cy="431006"/>
          </a:xfrm>
          <a:prstGeom prst="line">
            <a:avLst/>
          </a:prstGeom>
          <a:noFill/>
          <a:ln w="57150">
            <a:solidFill>
              <a:srgbClr val="FF0000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 anchor="ctr"/>
          <a:lstStyle/>
          <a:p>
            <a:endParaRPr lang="zh-CN" altLang="en-US" sz="1350"/>
          </a:p>
        </p:txBody>
      </p:sp>
      <p:sp>
        <p:nvSpPr>
          <p:cNvPr id="64572" name="Text Box 137"/>
          <p:cNvSpPr txBox="1">
            <a:spLocks noChangeArrowheads="1"/>
          </p:cNvSpPr>
          <p:nvPr/>
        </p:nvSpPr>
        <p:spPr bwMode="auto">
          <a:xfrm>
            <a:off x="1541273" y="2240757"/>
            <a:ext cx="751872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en-US" altLang="zh-CN" sz="180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Cpu</a:t>
            </a:r>
            <a:r>
              <a:rPr kumimoji="0" lang="zh-CN" altLang="en-US" sz="180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发</a:t>
            </a:r>
          </a:p>
        </p:txBody>
      </p:sp>
      <p:sp>
        <p:nvSpPr>
          <p:cNvPr id="64573" name="Text Box 139"/>
          <p:cNvSpPr txBox="1">
            <a:spLocks noChangeArrowheads="1"/>
          </p:cNvSpPr>
          <p:nvPr/>
        </p:nvSpPr>
        <p:spPr bwMode="auto">
          <a:xfrm>
            <a:off x="1405942" y="5481638"/>
            <a:ext cx="833625" cy="347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lIns="67500" tIns="35100" rIns="67500" bIns="35100"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algn="r">
              <a:spcBef>
                <a:spcPct val="0"/>
              </a:spcBef>
              <a:buClrTx/>
              <a:buFontTx/>
              <a:buNone/>
            </a:pPr>
            <a:r>
              <a:rPr kumimoji="0" lang="zh-CN" altLang="en-US" sz="1800" b="1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设备送</a:t>
            </a:r>
          </a:p>
        </p:txBody>
      </p:sp>
    </p:spTree>
    <p:extLst>
      <p:ext uri="{BB962C8B-B14F-4D97-AF65-F5344CB8AC3E}">
        <p14:creationId xmlns:p14="http://schemas.microsoft.com/office/powerpoint/2010/main" val="36411154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85800" y="1643368"/>
            <a:ext cx="785368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br>
              <a:rPr lang="en-US" altLang="zh-CN" sz="2400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同步总线协议特点：</a:t>
            </a:r>
          </a:p>
          <a:p>
            <a:pPr>
              <a:lnSpc>
                <a:spcPct val="150000"/>
              </a:lnSpc>
            </a:pPr>
            <a:r>
              <a:rPr lang="zh-CN" altLang="en-US" sz="2400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系统中采用</a:t>
            </a:r>
            <a:r>
              <a:rPr lang="zh-CN" altLang="en-US" sz="2400" dirty="0">
                <a:solidFill>
                  <a:srgbClr val="FF0000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同一时钟信号</a:t>
            </a:r>
            <a:r>
              <a:rPr lang="zh-CN" altLang="en-US" sz="2400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作为唯一的开始和结束的控制信号。采用该协议的总线其控制简单，便于电路设计且适合高速运行。</a:t>
            </a:r>
            <a:br>
              <a:rPr lang="zh-CN" altLang="en-US" sz="2400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</a:br>
            <a:r>
              <a:rPr lang="zh-CN" altLang="en-US" sz="2400" dirty="0">
                <a:solidFill>
                  <a:srgbClr val="0E0EF2"/>
                </a:solidFill>
                <a:latin typeface="黑体" panose="02010609060101010101" pitchFamily="49" charset="-122"/>
                <a:ea typeface="黑体" panose="02010609060101010101" pitchFamily="49" charset="-122"/>
                <a:cs typeface="Times New Roman" panose="02020603050405020304" pitchFamily="18" charset="0"/>
              </a:rPr>
              <a:t>   缺点是如果系统中设备的工作速度相差较远的话，该系统只能按最慢的设备决定总线周期，降低了系统的整体性能。（主从设备强制性同步，不能及时进行数据通信的有效性校验）</a:t>
            </a:r>
          </a:p>
          <a:p>
            <a:endParaRPr lang="zh-CN" altLang="en-US" sz="2400" dirty="0">
              <a:solidFill>
                <a:srgbClr val="0E0EF2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329366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4322" name="Group 2">
            <a:extLst>
              <a:ext uri="{FF2B5EF4-FFF2-40B4-BE49-F238E27FC236}">
                <a16:creationId xmlns:a16="http://schemas.microsoft.com/office/drawing/2014/main" id="{4320D53C-34C8-A040-7913-C11BFC779EE3}"/>
              </a:ext>
            </a:extLst>
          </p:cNvPr>
          <p:cNvGrpSpPr>
            <a:grpSpLocks/>
          </p:cNvGrpSpPr>
          <p:nvPr/>
        </p:nvGrpSpPr>
        <p:grpSpPr bwMode="auto">
          <a:xfrm>
            <a:off x="177800" y="4098925"/>
            <a:ext cx="8847138" cy="1143000"/>
            <a:chOff x="96" y="2592"/>
            <a:chExt cx="5573" cy="720"/>
          </a:xfrm>
        </p:grpSpPr>
        <p:grpSp>
          <p:nvGrpSpPr>
            <p:cNvPr id="95351" name="Group 3">
              <a:extLst>
                <a:ext uri="{FF2B5EF4-FFF2-40B4-BE49-F238E27FC236}">
                  <a16:creationId xmlns:a16="http://schemas.microsoft.com/office/drawing/2014/main" id="{620B6C8E-4C1B-5B14-2957-E874370D7BE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68" y="2745"/>
              <a:ext cx="5201" cy="567"/>
              <a:chOff x="468" y="2745"/>
              <a:chExt cx="5201" cy="567"/>
            </a:xfrm>
          </p:grpSpPr>
          <p:sp>
            <p:nvSpPr>
              <p:cNvPr id="95353" name="Freeform 4">
                <a:extLst>
                  <a:ext uri="{FF2B5EF4-FFF2-40B4-BE49-F238E27FC236}">
                    <a16:creationId xmlns:a16="http://schemas.microsoft.com/office/drawing/2014/main" id="{B5299BEA-77E4-C6AE-B69E-496C80C910C9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68" y="2831"/>
                <a:ext cx="1115" cy="1"/>
              </a:xfrm>
              <a:custGeom>
                <a:avLst/>
                <a:gdLst>
                  <a:gd name="T0" fmla="*/ 0 w 1174"/>
                  <a:gd name="T1" fmla="*/ 1 h 1"/>
                  <a:gd name="T2" fmla="*/ 1059 w 1174"/>
                  <a:gd name="T3" fmla="*/ 0 h 1"/>
                  <a:gd name="T4" fmla="*/ 0 60000 65536"/>
                  <a:gd name="T5" fmla="*/ 0 60000 65536"/>
                </a:gdLst>
                <a:ahLst/>
                <a:cxnLst>
                  <a:cxn ang="T4">
                    <a:pos x="T0" y="T1"/>
                  </a:cxn>
                  <a:cxn ang="T5">
                    <a:pos x="T2" y="T3"/>
                  </a:cxn>
                </a:cxnLst>
                <a:rect l="0" t="0" r="r" b="b"/>
                <a:pathLst>
                  <a:path w="1174" h="1">
                    <a:moveTo>
                      <a:pt x="0" y="1"/>
                    </a:moveTo>
                    <a:lnTo>
                      <a:pt x="1174" y="0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 type="none" w="med" len="med"/>
                <a:tailEnd type="none" w="med" len="med"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54" name="Line 5">
                <a:extLst>
                  <a:ext uri="{FF2B5EF4-FFF2-40B4-BE49-F238E27FC236}">
                    <a16:creationId xmlns:a16="http://schemas.microsoft.com/office/drawing/2014/main" id="{6A9C0332-9082-4B97-1C5C-C29DE72DF58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1776" y="2745"/>
                <a:ext cx="0" cy="56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55" name="Line 6">
                <a:extLst>
                  <a:ext uri="{FF2B5EF4-FFF2-40B4-BE49-F238E27FC236}">
                    <a16:creationId xmlns:a16="http://schemas.microsoft.com/office/drawing/2014/main" id="{222D5DE2-3FB2-9D22-7181-1252358D806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3647" y="2740"/>
                <a:ext cx="0" cy="55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56" name="Line 7">
                <a:extLst>
                  <a:ext uri="{FF2B5EF4-FFF2-40B4-BE49-F238E27FC236}">
                    <a16:creationId xmlns:a16="http://schemas.microsoft.com/office/drawing/2014/main" id="{8A40B33F-463F-605D-AD6E-C87436CE8ED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968" y="3216"/>
                <a:ext cx="1488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57" name="Line 8">
                <a:extLst>
                  <a:ext uri="{FF2B5EF4-FFF2-40B4-BE49-F238E27FC236}">
                    <a16:creationId xmlns:a16="http://schemas.microsoft.com/office/drawing/2014/main" id="{4DF2EB3E-A8F9-3367-B0F6-EC065FEBD39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1829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5352" name="Text Box 9">
              <a:extLst>
                <a:ext uri="{FF2B5EF4-FFF2-40B4-BE49-F238E27FC236}">
                  <a16:creationId xmlns:a16="http://schemas.microsoft.com/office/drawing/2014/main" id="{FDDAECFE-9C0E-1691-20B0-F67262B4CDFA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6" y="2592"/>
              <a:ext cx="5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  </a:t>
              </a:r>
              <a:r>
                <a:rPr lang="zh-CN" altLang="en-US" sz="2400"/>
                <a:t>读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命令</a:t>
              </a:r>
            </a:p>
          </p:txBody>
        </p:sp>
      </p:grpSp>
      <p:sp>
        <p:nvSpPr>
          <p:cNvPr id="95235" name="Text Box 10">
            <a:extLst>
              <a:ext uri="{FF2B5EF4-FFF2-40B4-BE49-F238E27FC236}">
                <a16:creationId xmlns:a16="http://schemas.microsoft.com/office/drawing/2014/main" id="{0EAA7BDA-2315-DFF6-6EBC-3FA7AD24D03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5450"/>
            <a:ext cx="47244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/>
              <a:t>(1) 同步式数据输入</a:t>
            </a:r>
          </a:p>
        </p:txBody>
      </p:sp>
      <p:grpSp>
        <p:nvGrpSpPr>
          <p:cNvPr id="184331" name="Group 11">
            <a:extLst>
              <a:ext uri="{FF2B5EF4-FFF2-40B4-BE49-F238E27FC236}">
                <a16:creationId xmlns:a16="http://schemas.microsoft.com/office/drawing/2014/main" id="{C40322A5-AC98-7A93-4597-6C8D0CBE3054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1493838"/>
            <a:ext cx="8915400" cy="1633537"/>
            <a:chOff x="48" y="941"/>
            <a:chExt cx="5616" cy="1029"/>
          </a:xfrm>
        </p:grpSpPr>
        <p:grpSp>
          <p:nvGrpSpPr>
            <p:cNvPr id="95320" name="Group 12">
              <a:extLst>
                <a:ext uri="{FF2B5EF4-FFF2-40B4-BE49-F238E27FC236}">
                  <a16:creationId xmlns:a16="http://schemas.microsoft.com/office/drawing/2014/main" id="{23FF0991-85AA-616F-F473-3E1A23ECAA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941"/>
              <a:ext cx="5184" cy="1029"/>
              <a:chOff x="480" y="941"/>
              <a:chExt cx="5184" cy="1029"/>
            </a:xfrm>
          </p:grpSpPr>
          <p:sp>
            <p:nvSpPr>
              <p:cNvPr id="95322" name="Rectangle 13">
                <a:extLst>
                  <a:ext uri="{FF2B5EF4-FFF2-40B4-BE49-F238E27FC236}">
                    <a16:creationId xmlns:a16="http://schemas.microsoft.com/office/drawing/2014/main" id="{B8F691A4-7FC6-69AA-1243-A0498CBC16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1505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100" i="1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</a:rPr>
                  <a:t>1</a:t>
                </a:r>
              </a:p>
            </p:txBody>
          </p:sp>
          <p:sp>
            <p:nvSpPr>
              <p:cNvPr id="95323" name="Line 14">
                <a:extLst>
                  <a:ext uri="{FF2B5EF4-FFF2-40B4-BE49-F238E27FC236}">
                    <a16:creationId xmlns:a16="http://schemas.microsoft.com/office/drawing/2014/main" id="{34B952E4-711B-9113-FAC6-C37412C204D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38" y="1779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24" name="Line 15">
                <a:extLst>
                  <a:ext uri="{FF2B5EF4-FFF2-40B4-BE49-F238E27FC236}">
                    <a16:creationId xmlns:a16="http://schemas.microsoft.com/office/drawing/2014/main" id="{3197F0EE-D164-E2C0-FCD4-D2B4D67A373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50" y="1779"/>
                <a:ext cx="2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25" name="Line 16">
                <a:extLst>
                  <a:ext uri="{FF2B5EF4-FFF2-40B4-BE49-F238E27FC236}">
                    <a16:creationId xmlns:a16="http://schemas.microsoft.com/office/drawing/2014/main" id="{935265FC-54B9-1814-63F1-7AF613E7A2E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1" y="1779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26" name="Rectangle 17">
                <a:extLst>
                  <a:ext uri="{FF2B5EF4-FFF2-40B4-BE49-F238E27FC236}">
                    <a16:creationId xmlns:a16="http://schemas.microsoft.com/office/drawing/2014/main" id="{279450B8-F3E6-B803-A171-CD65208DC3E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508" y="1008"/>
                <a:ext cx="1365" cy="368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95327" name="Line 18">
                <a:extLst>
                  <a:ext uri="{FF2B5EF4-FFF2-40B4-BE49-F238E27FC236}">
                    <a16:creationId xmlns:a16="http://schemas.microsoft.com/office/drawing/2014/main" id="{17ACDF7E-C1BA-1EEA-184C-E5832D1A2F6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49" y="1008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28" name="Rectangle 19">
                <a:extLst>
                  <a:ext uri="{FF2B5EF4-FFF2-40B4-BE49-F238E27FC236}">
                    <a16:creationId xmlns:a16="http://schemas.microsoft.com/office/drawing/2014/main" id="{893E441D-EF34-E66D-E4E8-55F866634E4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250" y="941"/>
                <a:ext cx="1542" cy="307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zh-CN" altLang="en-US">
                    <a:solidFill>
                      <a:schemeClr val="folHlink"/>
                    </a:solidFill>
                    <a:latin typeface="宋体" panose="02010600030101010101" pitchFamily="2" charset="-122"/>
                  </a:rPr>
                  <a:t>总线传输周期</a:t>
                </a:r>
                <a:endParaRPr lang="zh-CN" altLang="en-US">
                  <a:solidFill>
                    <a:schemeClr val="folHlink"/>
                  </a:solidFill>
                </a:endParaRPr>
              </a:p>
            </p:txBody>
          </p:sp>
          <p:sp>
            <p:nvSpPr>
              <p:cNvPr id="95329" name="Line 20">
                <a:extLst>
                  <a:ext uri="{FF2B5EF4-FFF2-40B4-BE49-F238E27FC236}">
                    <a16:creationId xmlns:a16="http://schemas.microsoft.com/office/drawing/2014/main" id="{EA1B543D-94DE-F811-8833-4BED06459C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094" y="1776"/>
                <a:ext cx="2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30" name="Freeform 21">
                <a:extLst>
                  <a:ext uri="{FF2B5EF4-FFF2-40B4-BE49-F238E27FC236}">
                    <a16:creationId xmlns:a16="http://schemas.microsoft.com/office/drawing/2014/main" id="{E5F9E3B5-990D-A5BF-6A1E-5C1C2197802F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1104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31" name="Freeform 22">
                <a:extLst>
                  <a:ext uri="{FF2B5EF4-FFF2-40B4-BE49-F238E27FC236}">
                    <a16:creationId xmlns:a16="http://schemas.microsoft.com/office/drawing/2014/main" id="{8B3B24C9-FB4B-D387-9182-C5F0C0BD28F6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928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32" name="Freeform 23">
                <a:extLst>
                  <a:ext uri="{FF2B5EF4-FFF2-40B4-BE49-F238E27FC236}">
                    <a16:creationId xmlns:a16="http://schemas.microsoft.com/office/drawing/2014/main" id="{DD089EC2-67F4-ABDD-C4C1-1FB3DE1ECE04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3840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cxnSp>
            <p:nvCxnSpPr>
              <p:cNvPr id="95333" name="AutoShape 24">
                <a:extLst>
                  <a:ext uri="{FF2B5EF4-FFF2-40B4-BE49-F238E27FC236}">
                    <a16:creationId xmlns:a16="http://schemas.microsoft.com/office/drawing/2014/main" id="{D6A94074-728B-D84A-FF12-AA3C02C2C9C9}"/>
                  </a:ext>
                </a:extLst>
              </p:cNvPr>
              <p:cNvCxnSpPr>
                <a:cxnSpLocks noChangeShapeType="1"/>
              </p:cNvCxnSpPr>
              <p:nvPr/>
            </p:nvCxnSpPr>
            <p:spPr bwMode="auto">
              <a:xfrm flipH="1">
                <a:off x="480" y="1728"/>
                <a:ext cx="624" cy="0"/>
              </a:xfrm>
              <a:prstGeom prst="straightConnector1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sp>
            <p:nvSpPr>
              <p:cNvPr id="95334" name="Freeform 25">
                <a:extLst>
                  <a:ext uri="{FF2B5EF4-FFF2-40B4-BE49-F238E27FC236}">
                    <a16:creationId xmlns:a16="http://schemas.microsoft.com/office/drawing/2014/main" id="{1705F6E8-0195-1189-3227-BE4CB49DA9B1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52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35" name="Freeform 26">
                <a:extLst>
                  <a:ext uri="{FF2B5EF4-FFF2-40B4-BE49-F238E27FC236}">
                    <a16:creationId xmlns:a16="http://schemas.microsoft.com/office/drawing/2014/main" id="{829E79EA-A57F-5E06-BD6F-9B83A95DC5E7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2016" y="1344"/>
                <a:ext cx="912" cy="384"/>
              </a:xfrm>
              <a:custGeom>
                <a:avLst/>
                <a:gdLst>
                  <a:gd name="T0" fmla="*/ 0 w 912"/>
                  <a:gd name="T1" fmla="*/ 384 h 384"/>
                  <a:gd name="T2" fmla="*/ 0 w 912"/>
                  <a:gd name="T3" fmla="*/ 0 h 384"/>
                  <a:gd name="T4" fmla="*/ 432 w 912"/>
                  <a:gd name="T5" fmla="*/ 0 h 384"/>
                  <a:gd name="T6" fmla="*/ 432 w 912"/>
                  <a:gd name="T7" fmla="*/ 384 h 384"/>
                  <a:gd name="T8" fmla="*/ 912 w 912"/>
                  <a:gd name="T9" fmla="*/ 384 h 384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912" h="384">
                    <a:moveTo>
                      <a:pt x="0" y="384"/>
                    </a:moveTo>
                    <a:lnTo>
                      <a:pt x="0" y="0"/>
                    </a:lnTo>
                    <a:lnTo>
                      <a:pt x="432" y="0"/>
                    </a:lnTo>
                    <a:lnTo>
                      <a:pt x="432" y="384"/>
                    </a:lnTo>
                    <a:lnTo>
                      <a:pt x="912" y="384"/>
                    </a:lnTo>
                  </a:path>
                </a:pathLst>
              </a:custGeom>
              <a:noFill/>
              <a:ln w="38100" cmpd="sng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36" name="Rectangle 27">
                <a:extLst>
                  <a:ext uri="{FF2B5EF4-FFF2-40B4-BE49-F238E27FC236}">
                    <a16:creationId xmlns:a16="http://schemas.microsoft.com/office/drawing/2014/main" id="{6787DC2F-C4BA-2671-DBB7-595FC4D89B0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385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100" i="1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</a:rPr>
                  <a:t>2</a:t>
                </a:r>
              </a:p>
            </p:txBody>
          </p:sp>
          <p:sp>
            <p:nvSpPr>
              <p:cNvPr id="95337" name="Rectangle 28">
                <a:extLst>
                  <a:ext uri="{FF2B5EF4-FFF2-40B4-BE49-F238E27FC236}">
                    <a16:creationId xmlns:a16="http://schemas.microsoft.com/office/drawing/2014/main" id="{97EF28FB-E2EA-235A-CFD0-8DFD06FB16E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345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100" i="1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</a:rPr>
                  <a:t>3</a:t>
                </a:r>
              </a:p>
            </p:txBody>
          </p:sp>
          <p:sp>
            <p:nvSpPr>
              <p:cNvPr id="95338" name="Rectangle 29">
                <a:extLst>
                  <a:ext uri="{FF2B5EF4-FFF2-40B4-BE49-F238E27FC236}">
                    <a16:creationId xmlns:a16="http://schemas.microsoft.com/office/drawing/2014/main" id="{12443F84-232A-580D-FCD8-1300DD2895D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24" y="1768"/>
                <a:ext cx="159" cy="202"/>
              </a:xfrm>
              <a:prstGeom prst="rect">
                <a:avLst/>
              </a:prstGeom>
              <a:noFill/>
              <a:ln>
                <a:noFill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  <p:txBody>
              <a:bodyPr wrap="none" lIns="0" tIns="0" rIns="0" bIns="0">
                <a:spAutoFit/>
              </a:bodyPr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spcBef>
                    <a:spcPct val="0"/>
                  </a:spcBef>
                  <a:buClrTx/>
                  <a:buSzTx/>
                  <a:buFontTx/>
                  <a:buNone/>
                </a:pPr>
                <a:r>
                  <a:rPr lang="en-US" altLang="zh-CN" sz="2100" i="1">
                    <a:solidFill>
                      <a:schemeClr val="folHlink"/>
                    </a:solidFill>
                  </a:rPr>
                  <a:t>T</a:t>
                </a:r>
                <a:r>
                  <a:rPr lang="en-US" altLang="zh-CN" sz="2100" baseline="-25000">
                    <a:solidFill>
                      <a:schemeClr val="folHlink"/>
                    </a:solidFill>
                  </a:rPr>
                  <a:t>4</a:t>
                </a:r>
              </a:p>
            </p:txBody>
          </p:sp>
          <p:sp>
            <p:nvSpPr>
              <p:cNvPr id="95339" name="Line 30">
                <a:extLst>
                  <a:ext uri="{FF2B5EF4-FFF2-40B4-BE49-F238E27FC236}">
                    <a16:creationId xmlns:a16="http://schemas.microsoft.com/office/drawing/2014/main" id="{617C8ED2-6A5B-A0A7-A88B-5FACAA9B2F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104"/>
                <a:ext cx="115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40" name="Line 31">
                <a:extLst>
                  <a:ext uri="{FF2B5EF4-FFF2-40B4-BE49-F238E27FC236}">
                    <a16:creationId xmlns:a16="http://schemas.microsoft.com/office/drawing/2014/main" id="{C48AD926-238E-ADD6-C93C-11F32DE701A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3" y="1008"/>
                <a:ext cx="1" cy="186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41" name="Line 32">
                <a:extLst>
                  <a:ext uri="{FF2B5EF4-FFF2-40B4-BE49-F238E27FC236}">
                    <a16:creationId xmlns:a16="http://schemas.microsoft.com/office/drawing/2014/main" id="{E6C88D4C-432A-6D0F-5FA5-F6DD0518D07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104"/>
                <a:ext cx="912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none" w="lg" len="lg"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42" name="Line 33">
                <a:extLst>
                  <a:ext uri="{FF2B5EF4-FFF2-40B4-BE49-F238E27FC236}">
                    <a16:creationId xmlns:a16="http://schemas.microsoft.com/office/drawing/2014/main" id="{42DE6C48-DE3F-CA7F-CB0C-E27CBE2CF69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68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43" name="Line 34">
                <a:extLst>
                  <a:ext uri="{FF2B5EF4-FFF2-40B4-BE49-F238E27FC236}">
                    <a16:creationId xmlns:a16="http://schemas.microsoft.com/office/drawing/2014/main" id="{085027D4-3976-727B-6099-17AE97AB3EF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781"/>
                <a:ext cx="1" cy="187"/>
              </a:xfrm>
              <a:prstGeom prst="line">
                <a:avLst/>
              </a:prstGeom>
              <a:noFill/>
              <a:ln w="15875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5344" name="Line 35">
                <a:extLst>
                  <a:ext uri="{FF2B5EF4-FFF2-40B4-BE49-F238E27FC236}">
                    <a16:creationId xmlns:a16="http://schemas.microsoft.com/office/drawing/2014/main" id="{365B103A-7657-B0F6-A927-393BDF453A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592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45" name="Line 36">
                <a:extLst>
                  <a:ext uri="{FF2B5EF4-FFF2-40B4-BE49-F238E27FC236}">
                    <a16:creationId xmlns:a16="http://schemas.microsoft.com/office/drawing/2014/main" id="{ABE346B2-C0EC-22A2-D80A-C43DD38FCA6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504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46" name="Line 37">
                <a:extLst>
                  <a:ext uri="{FF2B5EF4-FFF2-40B4-BE49-F238E27FC236}">
                    <a16:creationId xmlns:a16="http://schemas.microsoft.com/office/drawing/2014/main" id="{73E6650E-9187-FAAB-241E-B281CDD2D50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416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/>
                <a:tailEnd type="stealth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47" name="Line 38">
                <a:extLst>
                  <a:ext uri="{FF2B5EF4-FFF2-40B4-BE49-F238E27FC236}">
                    <a16:creationId xmlns:a16="http://schemas.microsoft.com/office/drawing/2014/main" id="{3A809F73-6ACA-E79D-5DF7-FEAFF9ECC7E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104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48" name="Line 39">
                <a:extLst>
                  <a:ext uri="{FF2B5EF4-FFF2-40B4-BE49-F238E27FC236}">
                    <a16:creationId xmlns:a16="http://schemas.microsoft.com/office/drawing/2014/main" id="{D64FD8D0-3C15-267E-173E-3211F4B5776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16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49" name="Line 40">
                <a:extLst>
                  <a:ext uri="{FF2B5EF4-FFF2-40B4-BE49-F238E27FC236}">
                    <a16:creationId xmlns:a16="http://schemas.microsoft.com/office/drawing/2014/main" id="{64D07E89-445C-16F4-F7F0-14C4488E73D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928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50" name="Line 41">
                <a:extLst>
                  <a:ext uri="{FF2B5EF4-FFF2-40B4-BE49-F238E27FC236}">
                    <a16:creationId xmlns:a16="http://schemas.microsoft.com/office/drawing/2014/main" id="{5A37C255-BEAF-FEE4-A138-DBA5BE08A5E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1872"/>
                <a:ext cx="336" cy="0"/>
              </a:xfrm>
              <a:prstGeom prst="line">
                <a:avLst/>
              </a:prstGeom>
              <a:noFill/>
              <a:ln w="28575">
                <a:solidFill>
                  <a:schemeClr val="tx1"/>
                </a:solidFill>
                <a:round/>
                <a:headEnd type="stealth" w="lg" len="lg"/>
                <a:tailEnd type="none" w="lg" len="lg"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5321" name="Text Box 42">
              <a:extLst>
                <a:ext uri="{FF2B5EF4-FFF2-40B4-BE49-F238E27FC236}">
                  <a16:creationId xmlns:a16="http://schemas.microsoft.com/office/drawing/2014/main" id="{A980D091-F32D-43BA-B390-5E6D55EA816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144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 </a:t>
              </a:r>
              <a:r>
                <a:rPr lang="zh-CN" altLang="en-US" sz="2400"/>
                <a:t>时钟</a:t>
              </a:r>
            </a:p>
          </p:txBody>
        </p:sp>
      </p:grpSp>
      <p:grpSp>
        <p:nvGrpSpPr>
          <p:cNvPr id="184363" name="Group 43">
            <a:extLst>
              <a:ext uri="{FF2B5EF4-FFF2-40B4-BE49-F238E27FC236}">
                <a16:creationId xmlns:a16="http://schemas.microsoft.com/office/drawing/2014/main" id="{E268EDBB-022E-BAFC-1EDA-0955344A7B0D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3276600"/>
            <a:ext cx="8921750" cy="773113"/>
            <a:chOff x="48" y="2064"/>
            <a:chExt cx="5620" cy="487"/>
          </a:xfrm>
        </p:grpSpPr>
        <p:sp>
          <p:nvSpPr>
            <p:cNvPr id="95316" name="Freeform 44">
              <a:extLst>
                <a:ext uri="{FF2B5EF4-FFF2-40B4-BE49-F238E27FC236}">
                  <a16:creationId xmlns:a16="http://schemas.microsoft.com/office/drawing/2014/main" id="{CCF08FBD-5D0A-7D17-917D-F4E41E364E16}"/>
                </a:ext>
              </a:extLst>
            </p:cNvPr>
            <p:cNvSpPr>
              <a:spLocks/>
            </p:cNvSpPr>
            <p:nvPr/>
          </p:nvSpPr>
          <p:spPr bwMode="auto">
            <a:xfrm>
              <a:off x="931" y="2208"/>
              <a:ext cx="3857" cy="343"/>
            </a:xfrm>
            <a:custGeom>
              <a:avLst/>
              <a:gdLst>
                <a:gd name="T0" fmla="*/ 170 w 3857"/>
                <a:gd name="T1" fmla="*/ 0 h 343"/>
                <a:gd name="T2" fmla="*/ 0 w 3857"/>
                <a:gd name="T3" fmla="*/ 170 h 343"/>
                <a:gd name="T4" fmla="*/ 173 w 3857"/>
                <a:gd name="T5" fmla="*/ 342 h 343"/>
                <a:gd name="T6" fmla="*/ 1343 w 3857"/>
                <a:gd name="T7" fmla="*/ 343 h 343"/>
                <a:gd name="T8" fmla="*/ 3686 w 3857"/>
                <a:gd name="T9" fmla="*/ 342 h 343"/>
                <a:gd name="T10" fmla="*/ 3857 w 3857"/>
                <a:gd name="T11" fmla="*/ 171 h 343"/>
                <a:gd name="T12" fmla="*/ 3686 w 3857"/>
                <a:gd name="T13" fmla="*/ 0 h 343"/>
                <a:gd name="T14" fmla="*/ 170 w 3857"/>
                <a:gd name="T15" fmla="*/ 0 h 343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3857" h="343">
                  <a:moveTo>
                    <a:pt x="170" y="0"/>
                  </a:moveTo>
                  <a:lnTo>
                    <a:pt x="0" y="170"/>
                  </a:lnTo>
                  <a:lnTo>
                    <a:pt x="173" y="342"/>
                  </a:lnTo>
                  <a:lnTo>
                    <a:pt x="1343" y="343"/>
                  </a:lnTo>
                  <a:lnTo>
                    <a:pt x="3686" y="342"/>
                  </a:lnTo>
                  <a:lnTo>
                    <a:pt x="3857" y="171"/>
                  </a:lnTo>
                  <a:lnTo>
                    <a:pt x="3686" y="0"/>
                  </a:lnTo>
                  <a:lnTo>
                    <a:pt x="170" y="0"/>
                  </a:lnTo>
                  <a:close/>
                </a:path>
              </a:pathLst>
            </a:custGeom>
            <a:noFill/>
            <a:ln w="31750">
              <a:solidFill>
                <a:schemeClr val="tx1"/>
              </a:solidFill>
              <a:prstDash val="solid"/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17" name="Line 45">
              <a:extLst>
                <a:ext uri="{FF2B5EF4-FFF2-40B4-BE49-F238E27FC236}">
                  <a16:creationId xmlns:a16="http://schemas.microsoft.com/office/drawing/2014/main" id="{6D709CFE-6E8D-375C-6016-30C56C3ADBAE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482" y="2378"/>
              <a:ext cx="47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318" name="Line 46">
              <a:extLst>
                <a:ext uri="{FF2B5EF4-FFF2-40B4-BE49-F238E27FC236}">
                  <a16:creationId xmlns:a16="http://schemas.microsoft.com/office/drawing/2014/main" id="{6B1D3EC4-E8D9-A05B-B8D0-1B73ADAEF8E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0" y="2378"/>
              <a:ext cx="86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319" name="Text Box 47">
              <a:extLst>
                <a:ext uri="{FF2B5EF4-FFF2-40B4-BE49-F238E27FC236}">
                  <a16:creationId xmlns:a16="http://schemas.microsoft.com/office/drawing/2014/main" id="{35309001-D81C-9CD4-0051-CF558446842B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206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 b="0"/>
                <a:t> </a:t>
              </a:r>
              <a:r>
                <a:rPr lang="zh-CN" altLang="en-US" sz="2400"/>
                <a:t>地址</a:t>
              </a:r>
            </a:p>
          </p:txBody>
        </p:sp>
      </p:grpSp>
      <p:grpSp>
        <p:nvGrpSpPr>
          <p:cNvPr id="184368" name="Group 48">
            <a:extLst>
              <a:ext uri="{FF2B5EF4-FFF2-40B4-BE49-F238E27FC236}">
                <a16:creationId xmlns:a16="http://schemas.microsoft.com/office/drawing/2014/main" id="{CD0779DE-70F4-8CBC-0A59-48AF81D69E74}"/>
              </a:ext>
            </a:extLst>
          </p:cNvPr>
          <p:cNvGrpSpPr>
            <a:grpSpLocks/>
          </p:cNvGrpSpPr>
          <p:nvPr/>
        </p:nvGrpSpPr>
        <p:grpSpPr bwMode="auto">
          <a:xfrm>
            <a:off x="76200" y="5334000"/>
            <a:ext cx="8991600" cy="833438"/>
            <a:chOff x="48" y="3360"/>
            <a:chExt cx="5664" cy="525"/>
          </a:xfrm>
        </p:grpSpPr>
        <p:sp>
          <p:nvSpPr>
            <p:cNvPr id="95312" name="Line 49">
              <a:extLst>
                <a:ext uri="{FF2B5EF4-FFF2-40B4-BE49-F238E27FC236}">
                  <a16:creationId xmlns:a16="http://schemas.microsoft.com/office/drawing/2014/main" id="{376775F0-B5FC-751F-6C41-850797A715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96"/>
              <a:ext cx="2282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13" name="Line 50">
              <a:extLst>
                <a:ext uri="{FF2B5EF4-FFF2-40B4-BE49-F238E27FC236}">
                  <a16:creationId xmlns:a16="http://schemas.microsoft.com/office/drawing/2014/main" id="{1316751E-94E6-6E30-1820-5B805A3E42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09" y="3695"/>
              <a:ext cx="1903" cy="1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5314" name="Freeform 51">
              <a:extLst>
                <a:ext uri="{FF2B5EF4-FFF2-40B4-BE49-F238E27FC236}">
                  <a16:creationId xmlns:a16="http://schemas.microsoft.com/office/drawing/2014/main" id="{0D245358-47C7-CD12-6C61-4643FBDD757C}"/>
                </a:ext>
              </a:extLst>
            </p:cNvPr>
            <p:cNvSpPr>
              <a:spLocks/>
            </p:cNvSpPr>
            <p:nvPr/>
          </p:nvSpPr>
          <p:spPr bwMode="auto">
            <a:xfrm>
              <a:off x="2763" y="3552"/>
              <a:ext cx="1046" cy="333"/>
            </a:xfrm>
            <a:custGeom>
              <a:avLst/>
              <a:gdLst>
                <a:gd name="T0" fmla="*/ 0 w 1056"/>
                <a:gd name="T1" fmla="*/ 144 h 333"/>
                <a:gd name="T2" fmla="*/ 142 w 1056"/>
                <a:gd name="T3" fmla="*/ 0 h 333"/>
                <a:gd name="T4" fmla="*/ 894 w 1056"/>
                <a:gd name="T5" fmla="*/ 0 h 333"/>
                <a:gd name="T6" fmla="*/ 1036 w 1056"/>
                <a:gd name="T7" fmla="*/ 144 h 333"/>
                <a:gd name="T8" fmla="*/ 864 w 1056"/>
                <a:gd name="T9" fmla="*/ 333 h 333"/>
                <a:gd name="T10" fmla="*/ 166 w 1056"/>
                <a:gd name="T11" fmla="*/ 333 h 333"/>
                <a:gd name="T12" fmla="*/ 0 w 1056"/>
                <a:gd name="T13" fmla="*/ 144 h 333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056" h="333">
                  <a:moveTo>
                    <a:pt x="0" y="144"/>
                  </a:moveTo>
                  <a:lnTo>
                    <a:pt x="144" y="0"/>
                  </a:lnTo>
                  <a:lnTo>
                    <a:pt x="912" y="0"/>
                  </a:lnTo>
                  <a:lnTo>
                    <a:pt x="1056" y="144"/>
                  </a:lnTo>
                  <a:lnTo>
                    <a:pt x="880" y="333"/>
                  </a:lnTo>
                  <a:lnTo>
                    <a:pt x="170" y="333"/>
                  </a:lnTo>
                  <a:lnTo>
                    <a:pt x="0" y="144"/>
                  </a:lnTo>
                  <a:close/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315" name="Text Box 52">
              <a:extLst>
                <a:ext uri="{FF2B5EF4-FFF2-40B4-BE49-F238E27FC236}">
                  <a16:creationId xmlns:a16="http://schemas.microsoft.com/office/drawing/2014/main" id="{69BDFD5A-10B2-FA6D-653E-E795178F332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8" y="3360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SzTx/>
                <a:buFontTx/>
                <a:buNone/>
              </a:pPr>
              <a:r>
                <a:rPr lang="zh-CN" altLang="en-US" sz="2400"/>
                <a:t> 数据</a:t>
              </a:r>
            </a:p>
          </p:txBody>
        </p:sp>
      </p:grpSp>
      <p:grpSp>
        <p:nvGrpSpPr>
          <p:cNvPr id="184373" name="Group 53">
            <a:extLst>
              <a:ext uri="{FF2B5EF4-FFF2-40B4-BE49-F238E27FC236}">
                <a16:creationId xmlns:a16="http://schemas.microsoft.com/office/drawing/2014/main" id="{0006DF33-0C0B-EE83-D328-CB5CFBB4FB4A}"/>
              </a:ext>
            </a:extLst>
          </p:cNvPr>
          <p:cNvGrpSpPr>
            <a:grpSpLocks/>
          </p:cNvGrpSpPr>
          <p:nvPr/>
        </p:nvGrpSpPr>
        <p:grpSpPr bwMode="auto">
          <a:xfrm>
            <a:off x="762000" y="3505200"/>
            <a:ext cx="1030288" cy="2663825"/>
            <a:chOff x="480" y="2208"/>
            <a:chExt cx="649" cy="1678"/>
          </a:xfrm>
        </p:grpSpPr>
        <p:sp>
          <p:nvSpPr>
            <p:cNvPr id="95302" name="Rectangle 54">
              <a:extLst>
                <a:ext uri="{FF2B5EF4-FFF2-40B4-BE49-F238E27FC236}">
                  <a16:creationId xmlns:a16="http://schemas.microsoft.com/office/drawing/2014/main" id="{BDABF284-A66D-B5C4-B454-8B1690E0FAE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2832"/>
              <a:ext cx="624" cy="40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95303" name="Rectangle 55">
              <a:extLst>
                <a:ext uri="{FF2B5EF4-FFF2-40B4-BE49-F238E27FC236}">
                  <a16:creationId xmlns:a16="http://schemas.microsoft.com/office/drawing/2014/main" id="{0E1B71F0-45E3-7614-C020-B914665C82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0" y="3528"/>
              <a:ext cx="624" cy="35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95304" name="Line 56">
              <a:extLst>
                <a:ext uri="{FF2B5EF4-FFF2-40B4-BE49-F238E27FC236}">
                  <a16:creationId xmlns:a16="http://schemas.microsoft.com/office/drawing/2014/main" id="{F83DF788-B3D1-6300-EB3C-563BCCB326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2832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305" name="Line 57">
              <a:extLst>
                <a:ext uri="{FF2B5EF4-FFF2-40B4-BE49-F238E27FC236}">
                  <a16:creationId xmlns:a16="http://schemas.microsoft.com/office/drawing/2014/main" id="{541E43EF-5511-1658-7A45-7754254C083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80" y="3696"/>
              <a:ext cx="62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5306" name="Group 58">
              <a:extLst>
                <a:ext uri="{FF2B5EF4-FFF2-40B4-BE49-F238E27FC236}">
                  <a16:creationId xmlns:a16="http://schemas.microsoft.com/office/drawing/2014/main" id="{678EF206-C929-02B2-2CA3-2991406D636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80" y="2208"/>
              <a:ext cx="649" cy="386"/>
              <a:chOff x="478" y="2206"/>
              <a:chExt cx="649" cy="386"/>
            </a:xfrm>
          </p:grpSpPr>
          <p:sp>
            <p:nvSpPr>
              <p:cNvPr id="95307" name="Freeform 59">
                <a:extLst>
                  <a:ext uri="{FF2B5EF4-FFF2-40B4-BE49-F238E27FC236}">
                    <a16:creationId xmlns:a16="http://schemas.microsoft.com/office/drawing/2014/main" id="{81B87B3C-8DCE-5D98-3DF7-BBA116B64B73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478" y="2206"/>
                <a:ext cx="613" cy="355"/>
              </a:xfrm>
              <a:custGeom>
                <a:avLst/>
                <a:gdLst>
                  <a:gd name="T0" fmla="*/ 453 w 613"/>
                  <a:gd name="T1" fmla="*/ 196 h 355"/>
                  <a:gd name="T2" fmla="*/ 581 w 613"/>
                  <a:gd name="T3" fmla="*/ 2 h 355"/>
                  <a:gd name="T4" fmla="*/ 0 w 613"/>
                  <a:gd name="T5" fmla="*/ 0 h 355"/>
                  <a:gd name="T6" fmla="*/ 0 w 613"/>
                  <a:gd name="T7" fmla="*/ 355 h 355"/>
                  <a:gd name="T8" fmla="*/ 613 w 613"/>
                  <a:gd name="T9" fmla="*/ 355 h 355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613" h="355">
                    <a:moveTo>
                      <a:pt x="453" y="196"/>
                    </a:moveTo>
                    <a:lnTo>
                      <a:pt x="581" y="2"/>
                    </a:lnTo>
                    <a:lnTo>
                      <a:pt x="0" y="0"/>
                    </a:lnTo>
                    <a:lnTo>
                      <a:pt x="0" y="355"/>
                    </a:lnTo>
                    <a:lnTo>
                      <a:pt x="613" y="355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08" name="Line 60">
                <a:extLst>
                  <a:ext uri="{FF2B5EF4-FFF2-40B4-BE49-F238E27FC236}">
                    <a16:creationId xmlns:a16="http://schemas.microsoft.com/office/drawing/2014/main" id="{E11DC074-1778-DB93-DDC6-563B30F2594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208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09" name="Line 61">
                <a:extLst>
                  <a:ext uri="{FF2B5EF4-FFF2-40B4-BE49-F238E27FC236}">
                    <a16:creationId xmlns:a16="http://schemas.microsoft.com/office/drawing/2014/main" id="{6AFF6E49-7E71-CE33-611A-671F44356B9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80" y="2544"/>
                <a:ext cx="624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10" name="Line 62">
                <a:extLst>
                  <a:ext uri="{FF2B5EF4-FFF2-40B4-BE49-F238E27FC236}">
                    <a16:creationId xmlns:a16="http://schemas.microsoft.com/office/drawing/2014/main" id="{902B59CE-E8CD-1FE3-2603-B65D26F4E225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1008" y="2329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311" name="Line 63">
                <a:extLst>
                  <a:ext uri="{FF2B5EF4-FFF2-40B4-BE49-F238E27FC236}">
                    <a16:creationId xmlns:a16="http://schemas.microsoft.com/office/drawing/2014/main" id="{28226D99-0BCB-2F87-2DCA-AF47B1176F4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996" y="2172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sp>
        <p:nvSpPr>
          <p:cNvPr id="184384" name="Line 64">
            <a:extLst>
              <a:ext uri="{FF2B5EF4-FFF2-40B4-BE49-F238E27FC236}">
                <a16:creationId xmlns:a16="http://schemas.microsoft.com/office/drawing/2014/main" id="{0DD00800-4918-A3C3-BB7F-60C70BF99E64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3048000"/>
            <a:ext cx="0" cy="3703638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385" name="Group 65">
            <a:extLst>
              <a:ext uri="{FF2B5EF4-FFF2-40B4-BE49-F238E27FC236}">
                <a16:creationId xmlns:a16="http://schemas.microsoft.com/office/drawing/2014/main" id="{18813A5A-0BDB-5F9A-C9AE-478D96A5D63C}"/>
              </a:ext>
            </a:extLst>
          </p:cNvPr>
          <p:cNvGrpSpPr>
            <a:grpSpLocks/>
          </p:cNvGrpSpPr>
          <p:nvPr/>
        </p:nvGrpSpPr>
        <p:grpSpPr bwMode="auto">
          <a:xfrm>
            <a:off x="1731963" y="3505200"/>
            <a:ext cx="1481137" cy="2667000"/>
            <a:chOff x="1091" y="2208"/>
            <a:chExt cx="933" cy="1680"/>
          </a:xfrm>
        </p:grpSpPr>
        <p:sp>
          <p:nvSpPr>
            <p:cNvPr id="95294" name="Freeform 66">
              <a:extLst>
                <a:ext uri="{FF2B5EF4-FFF2-40B4-BE49-F238E27FC236}">
                  <a16:creationId xmlns:a16="http://schemas.microsoft.com/office/drawing/2014/main" id="{7954C081-72B6-8492-F2F0-C0ECCF9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1091" y="2835"/>
              <a:ext cx="893" cy="406"/>
            </a:xfrm>
            <a:custGeom>
              <a:avLst/>
              <a:gdLst>
                <a:gd name="T0" fmla="*/ 0 w 894"/>
                <a:gd name="T1" fmla="*/ 384 h 429"/>
                <a:gd name="T2" fmla="*/ 892 w 894"/>
                <a:gd name="T3" fmla="*/ 384 h 429"/>
                <a:gd name="T4" fmla="*/ 500 w 894"/>
                <a:gd name="T5" fmla="*/ 0 h 429"/>
                <a:gd name="T6" fmla="*/ 23 w 894"/>
                <a:gd name="T7" fmla="*/ 11 h 42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894" h="429">
                  <a:moveTo>
                    <a:pt x="0" y="429"/>
                  </a:moveTo>
                  <a:lnTo>
                    <a:pt x="894" y="429"/>
                  </a:lnTo>
                  <a:lnTo>
                    <a:pt x="502" y="0"/>
                  </a:lnTo>
                  <a:lnTo>
                    <a:pt x="23" y="13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95" name="Line 67">
              <a:extLst>
                <a:ext uri="{FF2B5EF4-FFF2-40B4-BE49-F238E27FC236}">
                  <a16:creationId xmlns:a16="http://schemas.microsoft.com/office/drawing/2014/main" id="{73B51C93-66CE-E3A7-D956-3F02DA2BFA2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19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96" name="Rectangle 68">
              <a:extLst>
                <a:ext uri="{FF2B5EF4-FFF2-40B4-BE49-F238E27FC236}">
                  <a16:creationId xmlns:a16="http://schemas.microsoft.com/office/drawing/2014/main" id="{297291EA-82F4-A27D-DCF6-B6CAF88D10F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104" y="3530"/>
              <a:ext cx="912" cy="35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95297" name="Line 69">
              <a:extLst>
                <a:ext uri="{FF2B5EF4-FFF2-40B4-BE49-F238E27FC236}">
                  <a16:creationId xmlns:a16="http://schemas.microsoft.com/office/drawing/2014/main" id="{807C371B-5BCD-E9B0-9860-50D9478654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66"/>
              <a:ext cx="920" cy="0"/>
            </a:xfrm>
            <a:prstGeom prst="line">
              <a:avLst/>
            </a:prstGeom>
            <a:noFill/>
            <a:ln w="381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98" name="Line 70">
              <a:extLst>
                <a:ext uri="{FF2B5EF4-FFF2-40B4-BE49-F238E27FC236}">
                  <a16:creationId xmlns:a16="http://schemas.microsoft.com/office/drawing/2014/main" id="{C6511D92-0A4C-4FE9-EB6F-3897917D265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832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99" name="Line 71">
              <a:extLst>
                <a:ext uri="{FF2B5EF4-FFF2-40B4-BE49-F238E27FC236}">
                  <a16:creationId xmlns:a16="http://schemas.microsoft.com/office/drawing/2014/main" id="{B8F70DC5-DEFD-8210-BE79-322B54419BE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300" name="Line 72">
              <a:extLst>
                <a:ext uri="{FF2B5EF4-FFF2-40B4-BE49-F238E27FC236}">
                  <a16:creationId xmlns:a16="http://schemas.microsoft.com/office/drawing/2014/main" id="{E770EFB8-018C-C6FB-B3E4-92929F4CCD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301" name="Line 73">
              <a:extLst>
                <a:ext uri="{FF2B5EF4-FFF2-40B4-BE49-F238E27FC236}">
                  <a16:creationId xmlns:a16="http://schemas.microsoft.com/office/drawing/2014/main" id="{BE2C0CE2-AAE8-87FE-6D42-CB13DA9246D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696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394" name="Line 74">
            <a:extLst>
              <a:ext uri="{FF2B5EF4-FFF2-40B4-BE49-F238E27FC236}">
                <a16:creationId xmlns:a16="http://schemas.microsoft.com/office/drawing/2014/main" id="{E7002E3A-02F3-3E33-94E8-C5B073EBEC52}"/>
              </a:ext>
            </a:extLst>
          </p:cNvPr>
          <p:cNvSpPr>
            <a:spLocks noChangeShapeType="1"/>
          </p:cNvSpPr>
          <p:nvPr/>
        </p:nvSpPr>
        <p:spPr bwMode="auto">
          <a:xfrm rot="8100000">
            <a:off x="2819400" y="4343400"/>
            <a:ext cx="0" cy="900113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4395" name="Line 75">
            <a:extLst>
              <a:ext uri="{FF2B5EF4-FFF2-40B4-BE49-F238E27FC236}">
                <a16:creationId xmlns:a16="http://schemas.microsoft.com/office/drawing/2014/main" id="{4B0BD4FB-AD24-DA4C-867A-609FFADD8C8D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396" name="Group 76">
            <a:extLst>
              <a:ext uri="{FF2B5EF4-FFF2-40B4-BE49-F238E27FC236}">
                <a16:creationId xmlns:a16="http://schemas.microsoft.com/office/drawing/2014/main" id="{E2B25F25-6CA3-FF14-7336-B6ABD5C21046}"/>
              </a:ext>
            </a:extLst>
          </p:cNvPr>
          <p:cNvGrpSpPr>
            <a:grpSpLocks/>
          </p:cNvGrpSpPr>
          <p:nvPr/>
        </p:nvGrpSpPr>
        <p:grpSpPr bwMode="auto">
          <a:xfrm>
            <a:off x="3124200" y="3505200"/>
            <a:ext cx="1600200" cy="2667000"/>
            <a:chOff x="1968" y="2208"/>
            <a:chExt cx="1008" cy="1680"/>
          </a:xfrm>
        </p:grpSpPr>
        <p:grpSp>
          <p:nvGrpSpPr>
            <p:cNvPr id="95284" name="Group 77">
              <a:extLst>
                <a:ext uri="{FF2B5EF4-FFF2-40B4-BE49-F238E27FC236}">
                  <a16:creationId xmlns:a16="http://schemas.microsoft.com/office/drawing/2014/main" id="{FE757AA1-9EFE-F9B5-9C97-EEA9B139FF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08" y="2219"/>
              <a:ext cx="920" cy="347"/>
              <a:chOff x="2008" y="2219"/>
              <a:chExt cx="920" cy="347"/>
            </a:xfrm>
          </p:grpSpPr>
          <p:sp>
            <p:nvSpPr>
              <p:cNvPr id="95292" name="Line 78">
                <a:extLst>
                  <a:ext uri="{FF2B5EF4-FFF2-40B4-BE49-F238E27FC236}">
                    <a16:creationId xmlns:a16="http://schemas.microsoft.com/office/drawing/2014/main" id="{8596B089-75E4-EE92-172F-38404809EAA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8" y="2219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93" name="Line 79">
                <a:extLst>
                  <a:ext uri="{FF2B5EF4-FFF2-40B4-BE49-F238E27FC236}">
                    <a16:creationId xmlns:a16="http://schemas.microsoft.com/office/drawing/2014/main" id="{FDAD8D82-EE0F-F2F5-81E9-4A48CB8115F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2008" y="2566"/>
                <a:ext cx="920" cy="0"/>
              </a:xfrm>
              <a:prstGeom prst="line">
                <a:avLst/>
              </a:prstGeom>
              <a:noFill/>
              <a:ln w="381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5285" name="Line 80">
              <a:extLst>
                <a:ext uri="{FF2B5EF4-FFF2-40B4-BE49-F238E27FC236}">
                  <a16:creationId xmlns:a16="http://schemas.microsoft.com/office/drawing/2014/main" id="{ED2052E7-C773-1127-C3E8-917950F73C3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696"/>
              <a:ext cx="81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86" name="Line 81">
              <a:extLst>
                <a:ext uri="{FF2B5EF4-FFF2-40B4-BE49-F238E27FC236}">
                  <a16:creationId xmlns:a16="http://schemas.microsoft.com/office/drawing/2014/main" id="{C1B36EB2-4F09-A1BF-5494-DCFA764CA00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87" name="Line 82">
              <a:extLst>
                <a:ext uri="{FF2B5EF4-FFF2-40B4-BE49-F238E27FC236}">
                  <a16:creationId xmlns:a16="http://schemas.microsoft.com/office/drawing/2014/main" id="{ABE853C3-7E48-B1E2-FFCD-8CC81DA74B9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88" name="Line 83">
              <a:extLst>
                <a:ext uri="{FF2B5EF4-FFF2-40B4-BE49-F238E27FC236}">
                  <a16:creationId xmlns:a16="http://schemas.microsoft.com/office/drawing/2014/main" id="{228DD804-995C-3328-1DC3-31F87358EB8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968" y="3216"/>
              <a:ext cx="986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89" name="Freeform 84">
              <a:extLst>
                <a:ext uri="{FF2B5EF4-FFF2-40B4-BE49-F238E27FC236}">
                  <a16:creationId xmlns:a16="http://schemas.microsoft.com/office/drawing/2014/main" id="{7A36D4FE-AC4A-E507-FEC2-A9E3E7328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0" y="3530"/>
              <a:ext cx="931" cy="358"/>
            </a:xfrm>
            <a:custGeom>
              <a:avLst/>
              <a:gdLst>
                <a:gd name="T0" fmla="*/ 0 w 931"/>
                <a:gd name="T1" fmla="*/ 0 h 358"/>
                <a:gd name="T2" fmla="*/ 931 w 931"/>
                <a:gd name="T3" fmla="*/ 0 h 358"/>
                <a:gd name="T4" fmla="*/ 774 w 931"/>
                <a:gd name="T5" fmla="*/ 166 h 358"/>
                <a:gd name="T6" fmla="*/ 931 w 931"/>
                <a:gd name="T7" fmla="*/ 355 h 358"/>
                <a:gd name="T8" fmla="*/ 6 w 931"/>
                <a:gd name="T9" fmla="*/ 358 h 358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31" h="358">
                  <a:moveTo>
                    <a:pt x="0" y="0"/>
                  </a:moveTo>
                  <a:lnTo>
                    <a:pt x="931" y="0"/>
                  </a:lnTo>
                  <a:lnTo>
                    <a:pt x="774" y="166"/>
                  </a:lnTo>
                  <a:lnTo>
                    <a:pt x="931" y="355"/>
                  </a:lnTo>
                  <a:lnTo>
                    <a:pt x="6" y="358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90" name="Line 85">
              <a:extLst>
                <a:ext uri="{FF2B5EF4-FFF2-40B4-BE49-F238E27FC236}">
                  <a16:creationId xmlns:a16="http://schemas.microsoft.com/office/drawing/2014/main" id="{D8BC2791-D484-389F-4CFD-26B1B54E2C4C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2784" y="3552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91" name="Line 86">
              <a:extLst>
                <a:ext uri="{FF2B5EF4-FFF2-40B4-BE49-F238E27FC236}">
                  <a16:creationId xmlns:a16="http://schemas.microsoft.com/office/drawing/2014/main" id="{EE97EE28-B757-297E-A7FD-A316F2F5E1D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2784" y="3696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07" name="Line 87">
            <a:extLst>
              <a:ext uri="{FF2B5EF4-FFF2-40B4-BE49-F238E27FC236}">
                <a16:creationId xmlns:a16="http://schemas.microsoft.com/office/drawing/2014/main" id="{CF439E4C-9140-1EEC-5361-CDE592DB5A4F}"/>
              </a:ext>
            </a:extLst>
          </p:cNvPr>
          <p:cNvSpPr>
            <a:spLocks noChangeShapeType="1"/>
          </p:cNvSpPr>
          <p:nvPr/>
        </p:nvSpPr>
        <p:spPr bwMode="auto">
          <a:xfrm>
            <a:off x="46482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08" name="Group 88">
            <a:extLst>
              <a:ext uri="{FF2B5EF4-FFF2-40B4-BE49-F238E27FC236}">
                <a16:creationId xmlns:a16="http://schemas.microsoft.com/office/drawing/2014/main" id="{0AE34B85-0D4B-3042-1E00-3E4A3BC0A78A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505200"/>
            <a:ext cx="838200" cy="2667000"/>
            <a:chOff x="2928" y="2208"/>
            <a:chExt cx="528" cy="1680"/>
          </a:xfrm>
        </p:grpSpPr>
        <p:sp>
          <p:nvSpPr>
            <p:cNvPr id="95279" name="Line 89">
              <a:extLst>
                <a:ext uri="{FF2B5EF4-FFF2-40B4-BE49-F238E27FC236}">
                  <a16:creationId xmlns:a16="http://schemas.microsoft.com/office/drawing/2014/main" id="{6A5EB62F-46FB-84A1-A47A-DEF64AFBAB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16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80" name="Line 90">
              <a:extLst>
                <a:ext uri="{FF2B5EF4-FFF2-40B4-BE49-F238E27FC236}">
                  <a16:creationId xmlns:a16="http://schemas.microsoft.com/office/drawing/2014/main" id="{674F1785-55B2-A632-F194-D71B82F6FFE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552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81" name="Line 91">
              <a:extLst>
                <a:ext uri="{FF2B5EF4-FFF2-40B4-BE49-F238E27FC236}">
                  <a16:creationId xmlns:a16="http://schemas.microsoft.com/office/drawing/2014/main" id="{97FB241C-A2A8-25F9-BB55-48BE7BAC7CD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0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82" name="Line 92">
              <a:extLst>
                <a:ext uri="{FF2B5EF4-FFF2-40B4-BE49-F238E27FC236}">
                  <a16:creationId xmlns:a16="http://schemas.microsoft.com/office/drawing/2014/main" id="{46543078-3D7F-B1C3-B422-7A185D2BE7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544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83" name="Line 93">
              <a:extLst>
                <a:ext uri="{FF2B5EF4-FFF2-40B4-BE49-F238E27FC236}">
                  <a16:creationId xmlns:a16="http://schemas.microsoft.com/office/drawing/2014/main" id="{5D327448-37D9-BAB8-4BE6-1AF06E39365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888"/>
              <a:ext cx="52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14" name="Line 94">
            <a:extLst>
              <a:ext uri="{FF2B5EF4-FFF2-40B4-BE49-F238E27FC236}">
                <a16:creationId xmlns:a16="http://schemas.microsoft.com/office/drawing/2014/main" id="{5AA62700-DB25-2B7A-6827-BCAA07BDEED6}"/>
              </a:ext>
            </a:extLst>
          </p:cNvPr>
          <p:cNvSpPr>
            <a:spLocks noChangeShapeType="1"/>
          </p:cNvSpPr>
          <p:nvPr/>
        </p:nvSpPr>
        <p:spPr bwMode="auto">
          <a:xfrm rot="2700000">
            <a:off x="5798344" y="4350544"/>
            <a:ext cx="0" cy="900112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15" name="Group 95">
            <a:extLst>
              <a:ext uri="{FF2B5EF4-FFF2-40B4-BE49-F238E27FC236}">
                <a16:creationId xmlns:a16="http://schemas.microsoft.com/office/drawing/2014/main" id="{8C065041-EC59-FEDE-88DB-1E6ECA656032}"/>
              </a:ext>
            </a:extLst>
          </p:cNvPr>
          <p:cNvGrpSpPr>
            <a:grpSpLocks/>
          </p:cNvGrpSpPr>
          <p:nvPr/>
        </p:nvGrpSpPr>
        <p:grpSpPr bwMode="auto">
          <a:xfrm>
            <a:off x="5410200" y="3505200"/>
            <a:ext cx="698500" cy="2700338"/>
            <a:chOff x="3408" y="2208"/>
            <a:chExt cx="440" cy="1701"/>
          </a:xfrm>
        </p:grpSpPr>
        <p:sp>
          <p:nvSpPr>
            <p:cNvPr id="95271" name="Line 96">
              <a:extLst>
                <a:ext uri="{FF2B5EF4-FFF2-40B4-BE49-F238E27FC236}">
                  <a16:creationId xmlns:a16="http://schemas.microsoft.com/office/drawing/2014/main" id="{36941CB1-9B4D-08E4-62B8-3F4F312952D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208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72" name="Line 97">
              <a:extLst>
                <a:ext uri="{FF2B5EF4-FFF2-40B4-BE49-F238E27FC236}">
                  <a16:creationId xmlns:a16="http://schemas.microsoft.com/office/drawing/2014/main" id="{414E092F-B430-AF4A-191A-0280F2397C37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3648" y="3696"/>
              <a:ext cx="192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73" name="Line 98">
              <a:extLst>
                <a:ext uri="{FF2B5EF4-FFF2-40B4-BE49-F238E27FC236}">
                  <a16:creationId xmlns:a16="http://schemas.microsoft.com/office/drawing/2014/main" id="{04DEC41B-9E82-7C66-172D-4170BC53DB7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 flipV="1">
              <a:off x="3696" y="3552"/>
              <a:ext cx="144" cy="144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74" name="Freeform 99">
              <a:extLst>
                <a:ext uri="{FF2B5EF4-FFF2-40B4-BE49-F238E27FC236}">
                  <a16:creationId xmlns:a16="http://schemas.microsoft.com/office/drawing/2014/main" id="{0851FB90-0D8A-9E6A-4AA6-3DDBE48F048E}"/>
                </a:ext>
              </a:extLst>
            </p:cNvPr>
            <p:cNvSpPr>
              <a:spLocks/>
            </p:cNvSpPr>
            <p:nvPr/>
          </p:nvSpPr>
          <p:spPr bwMode="auto">
            <a:xfrm>
              <a:off x="3423" y="2806"/>
              <a:ext cx="417" cy="431"/>
            </a:xfrm>
            <a:custGeom>
              <a:avLst/>
              <a:gdLst>
                <a:gd name="T0" fmla="*/ 0 w 417"/>
                <a:gd name="T1" fmla="*/ 420 h 442"/>
                <a:gd name="T2" fmla="*/ 417 w 417"/>
                <a:gd name="T3" fmla="*/ 420 h 442"/>
                <a:gd name="T4" fmla="*/ 417 w 417"/>
                <a:gd name="T5" fmla="*/ 0 h 442"/>
                <a:gd name="T6" fmla="*/ 0 w 417"/>
                <a:gd name="T7" fmla="*/ 420 h 442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17" h="442">
                  <a:moveTo>
                    <a:pt x="0" y="442"/>
                  </a:moveTo>
                  <a:lnTo>
                    <a:pt x="417" y="442"/>
                  </a:lnTo>
                  <a:lnTo>
                    <a:pt x="417" y="0"/>
                  </a:lnTo>
                  <a:lnTo>
                    <a:pt x="0" y="442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75" name="Line 100">
              <a:extLst>
                <a:ext uri="{FF2B5EF4-FFF2-40B4-BE49-F238E27FC236}">
                  <a16:creationId xmlns:a16="http://schemas.microsoft.com/office/drawing/2014/main" id="{A1CF5062-2248-AD5F-53EF-B84A81E3FA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2544"/>
              <a:ext cx="38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76" name="Line 101">
              <a:extLst>
                <a:ext uri="{FF2B5EF4-FFF2-40B4-BE49-F238E27FC236}">
                  <a16:creationId xmlns:a16="http://schemas.microsoft.com/office/drawing/2014/main" id="{44D4D2E8-B73D-A8C9-FD08-5CDA392B3C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56" y="3552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77" name="Line 102">
              <a:extLst>
                <a:ext uri="{FF2B5EF4-FFF2-40B4-BE49-F238E27FC236}">
                  <a16:creationId xmlns:a16="http://schemas.microsoft.com/office/drawing/2014/main" id="{C48F7674-E961-B07D-27AC-0F5282E1E5A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408" y="3888"/>
              <a:ext cx="24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78" name="Freeform 103">
              <a:extLst>
                <a:ext uri="{FF2B5EF4-FFF2-40B4-BE49-F238E27FC236}">
                  <a16:creationId xmlns:a16="http://schemas.microsoft.com/office/drawing/2014/main" id="{0CC01E8F-A945-B75E-BAF7-6ED14C1A444D}"/>
                </a:ext>
              </a:extLst>
            </p:cNvPr>
            <p:cNvSpPr>
              <a:spLocks/>
            </p:cNvSpPr>
            <p:nvPr/>
          </p:nvSpPr>
          <p:spPr bwMode="auto">
            <a:xfrm>
              <a:off x="3591" y="3530"/>
              <a:ext cx="257" cy="379"/>
            </a:xfrm>
            <a:custGeom>
              <a:avLst/>
              <a:gdLst>
                <a:gd name="T0" fmla="*/ 249 w 257"/>
                <a:gd name="T1" fmla="*/ 166 h 379"/>
                <a:gd name="T2" fmla="*/ 0 w 257"/>
                <a:gd name="T3" fmla="*/ 0 h 379"/>
                <a:gd name="T4" fmla="*/ 245 w 257"/>
                <a:gd name="T5" fmla="*/ 0 h 379"/>
                <a:gd name="T6" fmla="*/ 257 w 257"/>
                <a:gd name="T7" fmla="*/ 379 h 379"/>
                <a:gd name="T8" fmla="*/ 61 w 257"/>
                <a:gd name="T9" fmla="*/ 379 h 379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57" h="379">
                  <a:moveTo>
                    <a:pt x="249" y="166"/>
                  </a:moveTo>
                  <a:lnTo>
                    <a:pt x="0" y="0"/>
                  </a:lnTo>
                  <a:lnTo>
                    <a:pt x="245" y="0"/>
                  </a:lnTo>
                  <a:lnTo>
                    <a:pt x="257" y="379"/>
                  </a:lnTo>
                  <a:lnTo>
                    <a:pt x="61" y="37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4424" name="Line 104">
            <a:extLst>
              <a:ext uri="{FF2B5EF4-FFF2-40B4-BE49-F238E27FC236}">
                <a16:creationId xmlns:a16="http://schemas.microsoft.com/office/drawing/2014/main" id="{DDAB70B0-9331-A6CA-1EF3-581DA9C25B55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3048000"/>
            <a:ext cx="0" cy="3733800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4425" name="Group 105">
            <a:extLst>
              <a:ext uri="{FF2B5EF4-FFF2-40B4-BE49-F238E27FC236}">
                <a16:creationId xmlns:a16="http://schemas.microsoft.com/office/drawing/2014/main" id="{5FFF38F4-C341-F08F-BFC8-9AF102529000}"/>
              </a:ext>
            </a:extLst>
          </p:cNvPr>
          <p:cNvGrpSpPr>
            <a:grpSpLocks/>
          </p:cNvGrpSpPr>
          <p:nvPr/>
        </p:nvGrpSpPr>
        <p:grpSpPr bwMode="auto">
          <a:xfrm>
            <a:off x="6096000" y="3487738"/>
            <a:ext cx="1600200" cy="2724150"/>
            <a:chOff x="3840" y="2197"/>
            <a:chExt cx="1008" cy="1716"/>
          </a:xfrm>
        </p:grpSpPr>
        <p:grpSp>
          <p:nvGrpSpPr>
            <p:cNvPr id="95262" name="Group 106">
              <a:extLst>
                <a:ext uri="{FF2B5EF4-FFF2-40B4-BE49-F238E27FC236}">
                  <a16:creationId xmlns:a16="http://schemas.microsoft.com/office/drawing/2014/main" id="{24FC588F-86C2-9A65-391C-ECBC68BCDE8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3840" y="2208"/>
              <a:ext cx="912" cy="1488"/>
              <a:chOff x="3840" y="2208"/>
              <a:chExt cx="912" cy="1488"/>
            </a:xfrm>
          </p:grpSpPr>
          <p:sp>
            <p:nvSpPr>
              <p:cNvPr id="95267" name="Line 107">
                <a:extLst>
                  <a:ext uri="{FF2B5EF4-FFF2-40B4-BE49-F238E27FC236}">
                    <a16:creationId xmlns:a16="http://schemas.microsoft.com/office/drawing/2014/main" id="{C44CB380-F003-BFF1-52F0-D6E8DA1C09E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832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68" name="Line 108">
                <a:extLst>
                  <a:ext uri="{FF2B5EF4-FFF2-40B4-BE49-F238E27FC236}">
                    <a16:creationId xmlns:a16="http://schemas.microsoft.com/office/drawing/2014/main" id="{C5BE1EFB-9552-E945-EF93-3DEB0E5717D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369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69" name="Line 109">
                <a:extLst>
                  <a:ext uri="{FF2B5EF4-FFF2-40B4-BE49-F238E27FC236}">
                    <a16:creationId xmlns:a16="http://schemas.microsoft.com/office/drawing/2014/main" id="{E21916DE-A91A-459F-04E5-0CBA6FA49843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20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70" name="Line 110">
                <a:extLst>
                  <a:ext uri="{FF2B5EF4-FFF2-40B4-BE49-F238E27FC236}">
                    <a16:creationId xmlns:a16="http://schemas.microsoft.com/office/drawing/2014/main" id="{390C04A8-99E5-0A0F-E965-F8A3297E264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3840" y="254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5263" name="Line 111">
              <a:extLst>
                <a:ext uri="{FF2B5EF4-FFF2-40B4-BE49-F238E27FC236}">
                  <a16:creationId xmlns:a16="http://schemas.microsoft.com/office/drawing/2014/main" id="{FFBFEE7F-DC5E-AA1E-952C-AA9316936E1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4717" y="2316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64" name="Line 112">
              <a:extLst>
                <a:ext uri="{FF2B5EF4-FFF2-40B4-BE49-F238E27FC236}">
                  <a16:creationId xmlns:a16="http://schemas.microsoft.com/office/drawing/2014/main" id="{A9A52A99-155B-611A-3E17-F21AA99696D7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>
              <a:off x="4728" y="2197"/>
              <a:ext cx="0" cy="192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65" name="Rectangle 113">
              <a:extLst>
                <a:ext uri="{FF2B5EF4-FFF2-40B4-BE49-F238E27FC236}">
                  <a16:creationId xmlns:a16="http://schemas.microsoft.com/office/drawing/2014/main" id="{7F430573-34E6-7A81-B353-02D130ECD0E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32"/>
              <a:ext cx="912" cy="406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95266" name="Rectangle 114">
              <a:extLst>
                <a:ext uri="{FF2B5EF4-FFF2-40B4-BE49-F238E27FC236}">
                  <a16:creationId xmlns:a16="http://schemas.microsoft.com/office/drawing/2014/main" id="{A9CB31EE-0EEF-F8BF-8BB3-C3187DAEF2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530"/>
              <a:ext cx="912" cy="383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grpSp>
        <p:nvGrpSpPr>
          <p:cNvPr id="184435" name="Group 115">
            <a:extLst>
              <a:ext uri="{FF2B5EF4-FFF2-40B4-BE49-F238E27FC236}">
                <a16:creationId xmlns:a16="http://schemas.microsoft.com/office/drawing/2014/main" id="{48F85CB8-7BF2-6EBB-C266-FC3D7B480A5E}"/>
              </a:ext>
            </a:extLst>
          </p:cNvPr>
          <p:cNvGrpSpPr>
            <a:grpSpLocks/>
          </p:cNvGrpSpPr>
          <p:nvPr/>
        </p:nvGrpSpPr>
        <p:grpSpPr bwMode="auto">
          <a:xfrm>
            <a:off x="7239000" y="3505200"/>
            <a:ext cx="1816100" cy="2706688"/>
            <a:chOff x="4571" y="2208"/>
            <a:chExt cx="1144" cy="1705"/>
          </a:xfrm>
        </p:grpSpPr>
        <p:grpSp>
          <p:nvGrpSpPr>
            <p:cNvPr id="95254" name="Group 116">
              <a:extLst>
                <a:ext uri="{FF2B5EF4-FFF2-40B4-BE49-F238E27FC236}">
                  <a16:creationId xmlns:a16="http://schemas.microsoft.com/office/drawing/2014/main" id="{70426145-F017-5953-EC3A-CA353A03A0A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52" y="2208"/>
              <a:ext cx="957" cy="1488"/>
              <a:chOff x="4752" y="2208"/>
              <a:chExt cx="912" cy="1488"/>
            </a:xfrm>
          </p:grpSpPr>
          <p:sp>
            <p:nvSpPr>
              <p:cNvPr id="95258" name="Line 117">
                <a:extLst>
                  <a:ext uri="{FF2B5EF4-FFF2-40B4-BE49-F238E27FC236}">
                    <a16:creationId xmlns:a16="http://schemas.microsoft.com/office/drawing/2014/main" id="{A2326AC3-46D7-04A9-3B00-4651CF43B93A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3696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59" name="Line 118">
                <a:extLst>
                  <a:ext uri="{FF2B5EF4-FFF2-40B4-BE49-F238E27FC236}">
                    <a16:creationId xmlns:a16="http://schemas.microsoft.com/office/drawing/2014/main" id="{1A5DE686-0357-A9AF-6DB1-8A0DED143C8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832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60" name="Line 119">
                <a:extLst>
                  <a:ext uri="{FF2B5EF4-FFF2-40B4-BE49-F238E27FC236}">
                    <a16:creationId xmlns:a16="http://schemas.microsoft.com/office/drawing/2014/main" id="{5705387C-A907-1A37-7740-B8C5239E88B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208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5261" name="Line 120">
                <a:extLst>
                  <a:ext uri="{FF2B5EF4-FFF2-40B4-BE49-F238E27FC236}">
                    <a16:creationId xmlns:a16="http://schemas.microsoft.com/office/drawing/2014/main" id="{9F6389DC-A342-6AB2-A79D-32851A4BD56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752" y="2544"/>
                <a:ext cx="912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5255" name="Freeform 121">
              <a:extLst>
                <a:ext uri="{FF2B5EF4-FFF2-40B4-BE49-F238E27FC236}">
                  <a16:creationId xmlns:a16="http://schemas.microsoft.com/office/drawing/2014/main" id="{E7A22D87-15CA-557E-609C-A18B1DF8E704}"/>
                </a:ext>
              </a:extLst>
            </p:cNvPr>
            <p:cNvSpPr>
              <a:spLocks/>
            </p:cNvSpPr>
            <p:nvPr/>
          </p:nvSpPr>
          <p:spPr bwMode="auto">
            <a:xfrm>
              <a:off x="4571" y="2208"/>
              <a:ext cx="1140" cy="353"/>
            </a:xfrm>
            <a:custGeom>
              <a:avLst/>
              <a:gdLst>
                <a:gd name="T0" fmla="*/ 85 w 1140"/>
                <a:gd name="T1" fmla="*/ 0 h 353"/>
                <a:gd name="T2" fmla="*/ 1140 w 1140"/>
                <a:gd name="T3" fmla="*/ 10 h 353"/>
                <a:gd name="T4" fmla="*/ 1140 w 1140"/>
                <a:gd name="T5" fmla="*/ 353 h 353"/>
                <a:gd name="T6" fmla="*/ 0 w 1140"/>
                <a:gd name="T7" fmla="*/ 353 h 353"/>
                <a:gd name="T8" fmla="*/ 229 w 1140"/>
                <a:gd name="T9" fmla="*/ 144 h 35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1140" h="353">
                  <a:moveTo>
                    <a:pt x="85" y="0"/>
                  </a:moveTo>
                  <a:lnTo>
                    <a:pt x="1140" y="10"/>
                  </a:lnTo>
                  <a:lnTo>
                    <a:pt x="1140" y="353"/>
                  </a:lnTo>
                  <a:lnTo>
                    <a:pt x="0" y="353"/>
                  </a:lnTo>
                  <a:lnTo>
                    <a:pt x="229" y="14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5256" name="Rectangle 122">
              <a:extLst>
                <a:ext uri="{FF2B5EF4-FFF2-40B4-BE49-F238E27FC236}">
                  <a16:creationId xmlns:a16="http://schemas.microsoft.com/office/drawing/2014/main" id="{D581B654-B7AC-D741-82FA-25CB59DD8A2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29"/>
              <a:ext cx="963" cy="41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95257" name="Rectangle 123">
              <a:extLst>
                <a:ext uri="{FF2B5EF4-FFF2-40B4-BE49-F238E27FC236}">
                  <a16:creationId xmlns:a16="http://schemas.microsoft.com/office/drawing/2014/main" id="{88D61AA1-C9DD-2740-FA9A-57D78435F32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529"/>
              <a:ext cx="963" cy="384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sp>
        <p:nvSpPr>
          <p:cNvPr id="184444" name="Rectangle 124">
            <a:extLst>
              <a:ext uri="{FF2B5EF4-FFF2-40B4-BE49-F238E27FC236}">
                <a16:creationId xmlns:a16="http://schemas.microsoft.com/office/drawing/2014/main" id="{D0788F83-1A31-4741-8943-00810C9EBD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95253" name="AutoShape 126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32AB5DD1-645A-C940-0F59-4DB765A630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43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43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7" dur="500"/>
                                        <p:tgtEl>
                                          <p:spTgt spid="184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43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43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43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43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1" dur="500"/>
                                        <p:tgtEl>
                                          <p:spTgt spid="1843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 nodeType="clickPar">
                      <p:stCondLst>
                        <p:cond delay="indefinite"/>
                      </p:stCondLst>
                      <p:childTnLst>
                        <p:par>
                          <p:cTn id="4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6" dur="500"/>
                                        <p:tgtEl>
                                          <p:spTgt spid="1843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 nodeType="clickPar">
                      <p:stCondLst>
                        <p:cond delay="indefinite"/>
                      </p:stCondLst>
                      <p:childTnLst>
                        <p:par>
                          <p:cTn id="4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51" dur="500"/>
                                        <p:tgtEl>
                                          <p:spTgt spid="184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44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844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66" dur="500"/>
                                        <p:tgtEl>
                                          <p:spTgt spid="1844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7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8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0" dur="500"/>
                                        <p:tgtEl>
                                          <p:spTgt spid="1844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 nodeType="clickPar">
                      <p:stCondLst>
                        <p:cond delay="indefinite"/>
                      </p:stCondLst>
                      <p:childTnLst>
                        <p:par>
                          <p:cTn id="7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3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75" dur="500"/>
                                        <p:tgtEl>
                                          <p:spTgt spid="184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0" dur="500"/>
                                        <p:tgtEl>
                                          <p:spTgt spid="1844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4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5" dur="500"/>
                                        <p:tgtEl>
                                          <p:spTgt spid="1844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5346" name="Group 2">
            <a:extLst>
              <a:ext uri="{FF2B5EF4-FFF2-40B4-BE49-F238E27FC236}">
                <a16:creationId xmlns:a16="http://schemas.microsoft.com/office/drawing/2014/main" id="{1E1FE99D-F2AC-CD1C-017F-DD1DDD6844AD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4419600"/>
            <a:ext cx="8458200" cy="835025"/>
            <a:chOff x="144" y="2784"/>
            <a:chExt cx="5328" cy="526"/>
          </a:xfrm>
        </p:grpSpPr>
        <p:grpSp>
          <p:nvGrpSpPr>
            <p:cNvPr id="96387" name="Group 3">
              <a:extLst>
                <a:ext uri="{FF2B5EF4-FFF2-40B4-BE49-F238E27FC236}">
                  <a16:creationId xmlns:a16="http://schemas.microsoft.com/office/drawing/2014/main" id="{C0415744-0430-21FA-8F04-F2510E8C846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30" y="2832"/>
              <a:ext cx="2658" cy="478"/>
              <a:chOff x="1230" y="2832"/>
              <a:chExt cx="2658" cy="478"/>
            </a:xfrm>
          </p:grpSpPr>
          <p:sp>
            <p:nvSpPr>
              <p:cNvPr id="96392" name="Line 4">
                <a:extLst>
                  <a:ext uri="{FF2B5EF4-FFF2-40B4-BE49-F238E27FC236}">
                    <a16:creationId xmlns:a16="http://schemas.microsoft.com/office/drawing/2014/main" id="{85AB2E7A-9A0F-5BA1-F164-A3793E15D25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9" y="3264"/>
                <a:ext cx="2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393" name="Line 5">
                <a:extLst>
                  <a:ext uri="{FF2B5EF4-FFF2-40B4-BE49-F238E27FC236}">
                    <a16:creationId xmlns:a16="http://schemas.microsoft.com/office/drawing/2014/main" id="{B57BF71E-64A3-3D71-B26C-8BCD2864CCEE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1449" y="2880"/>
                <a:ext cx="2190" cy="0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394" name="Line 6">
                <a:extLst>
                  <a:ext uri="{FF2B5EF4-FFF2-40B4-BE49-F238E27FC236}">
                    <a16:creationId xmlns:a16="http://schemas.microsoft.com/office/drawing/2014/main" id="{29E6314E-63DB-B9DE-A781-F748B879298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1366" y="2835"/>
                <a:ext cx="0" cy="272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395" name="Line 7">
                <a:extLst>
                  <a:ext uri="{FF2B5EF4-FFF2-40B4-BE49-F238E27FC236}">
                    <a16:creationId xmlns:a16="http://schemas.microsoft.com/office/drawing/2014/main" id="{F8C86C3F-F584-DF80-BFE7-D48D2E479AD6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1365" y="3015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396" name="Line 8">
                <a:extLst>
                  <a:ext uri="{FF2B5EF4-FFF2-40B4-BE49-F238E27FC236}">
                    <a16:creationId xmlns:a16="http://schemas.microsoft.com/office/drawing/2014/main" id="{294456B9-763D-6DCD-5E72-62D22241A5C4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3739" y="2832"/>
                <a:ext cx="0" cy="295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397" name="Line 9">
                <a:extLst>
                  <a:ext uri="{FF2B5EF4-FFF2-40B4-BE49-F238E27FC236}">
                    <a16:creationId xmlns:a16="http://schemas.microsoft.com/office/drawing/2014/main" id="{00E5F821-C608-BAC7-F36B-A1484DB84C2C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3740" y="3019"/>
                <a:ext cx="0" cy="297"/>
              </a:xfrm>
              <a:prstGeom prst="line">
                <a:avLst/>
              </a:prstGeom>
              <a:noFill/>
              <a:ln w="38100">
                <a:solidFill>
                  <a:schemeClr val="tx1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6388" name="Rectangle 10">
              <a:extLst>
                <a:ext uri="{FF2B5EF4-FFF2-40B4-BE49-F238E27FC236}">
                  <a16:creationId xmlns:a16="http://schemas.microsoft.com/office/drawing/2014/main" id="{D7566B52-435D-D6D0-2714-6DC7EEE02B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2" y="2878"/>
              <a:ext cx="4740" cy="27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blipFill dpi="0" rotWithShape="0">
                    <a:blip r:embed="rId2"/>
                    <a:srcRect/>
                    <a:tile tx="0" ty="0" sx="100000" sy="100000" flip="none" algn="tl"/>
                  </a:blip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96389" name="Line 11">
              <a:extLst>
                <a:ext uri="{FF2B5EF4-FFF2-40B4-BE49-F238E27FC236}">
                  <a16:creationId xmlns:a16="http://schemas.microsoft.com/office/drawing/2014/main" id="{E302F028-F985-D7B9-9DAE-32D9A49ECE8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60"/>
              <a:ext cx="646" cy="0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0" name="Line 12">
              <a:extLst>
                <a:ext uri="{FF2B5EF4-FFF2-40B4-BE49-F238E27FC236}">
                  <a16:creationId xmlns:a16="http://schemas.microsoft.com/office/drawing/2014/main" id="{60E75BB1-F3A3-8694-BC0B-C6AAD72848E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24" y="3071"/>
              <a:ext cx="1642" cy="1"/>
            </a:xfrm>
            <a:prstGeom prst="line">
              <a:avLst/>
            </a:prstGeom>
            <a:noFill/>
            <a:ln w="31750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91" name="Text Box 13">
              <a:extLst>
                <a:ext uri="{FF2B5EF4-FFF2-40B4-BE49-F238E27FC236}">
                  <a16:creationId xmlns:a16="http://schemas.microsoft.com/office/drawing/2014/main" id="{23113C0D-97B4-A21E-6257-C73B8EACE5E4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784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 数据</a:t>
              </a:r>
            </a:p>
          </p:txBody>
        </p:sp>
      </p:grpSp>
      <p:sp>
        <p:nvSpPr>
          <p:cNvPr id="96259" name="Text Box 14">
            <a:extLst>
              <a:ext uri="{FF2B5EF4-FFF2-40B4-BE49-F238E27FC236}">
                <a16:creationId xmlns:a16="http://schemas.microsoft.com/office/drawing/2014/main" id="{0CD85725-7CFD-A3E2-9008-287BA390794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425450"/>
            <a:ext cx="4043363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/>
              <a:t>(2) 同步式数据输出</a:t>
            </a:r>
            <a:endParaRPr lang="en-US" altLang="zh-CN" sz="3600"/>
          </a:p>
        </p:txBody>
      </p:sp>
      <p:grpSp>
        <p:nvGrpSpPr>
          <p:cNvPr id="185359" name="Group 15">
            <a:extLst>
              <a:ext uri="{FF2B5EF4-FFF2-40B4-BE49-F238E27FC236}">
                <a16:creationId xmlns:a16="http://schemas.microsoft.com/office/drawing/2014/main" id="{9D3F67BC-B0CD-1B86-20AA-87581AEFBF19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1493838"/>
            <a:ext cx="8763000" cy="1633537"/>
            <a:chOff x="144" y="941"/>
            <a:chExt cx="5520" cy="1029"/>
          </a:xfrm>
        </p:grpSpPr>
        <p:sp>
          <p:nvSpPr>
            <p:cNvPr id="96357" name="Rectangle 16">
              <a:extLst>
                <a:ext uri="{FF2B5EF4-FFF2-40B4-BE49-F238E27FC236}">
                  <a16:creationId xmlns:a16="http://schemas.microsoft.com/office/drawing/2014/main" id="{67E5D938-6175-7FD7-DC3B-694D0D8BF45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05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 i="1">
                  <a:solidFill>
                    <a:schemeClr val="folHlink"/>
                  </a:solidFill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</a:rPr>
                <a:t>1</a:t>
              </a:r>
            </a:p>
          </p:txBody>
        </p:sp>
        <p:sp>
          <p:nvSpPr>
            <p:cNvPr id="96358" name="Line 17">
              <a:extLst>
                <a:ext uri="{FF2B5EF4-FFF2-40B4-BE49-F238E27FC236}">
                  <a16:creationId xmlns:a16="http://schemas.microsoft.com/office/drawing/2014/main" id="{D46D551F-D601-5BC3-DBFA-BDFD3059906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38" y="1779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59" name="Line 18">
              <a:extLst>
                <a:ext uri="{FF2B5EF4-FFF2-40B4-BE49-F238E27FC236}">
                  <a16:creationId xmlns:a16="http://schemas.microsoft.com/office/drawing/2014/main" id="{C732623E-C83D-B0D3-F7C3-B586A230AB8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50" y="1779"/>
              <a:ext cx="2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0" name="Line 19">
              <a:extLst>
                <a:ext uri="{FF2B5EF4-FFF2-40B4-BE49-F238E27FC236}">
                  <a16:creationId xmlns:a16="http://schemas.microsoft.com/office/drawing/2014/main" id="{D7BBE95E-1F44-9FD0-F62A-ABBF826E1B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1" y="1779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1" name="Rectangle 20">
              <a:extLst>
                <a:ext uri="{FF2B5EF4-FFF2-40B4-BE49-F238E27FC236}">
                  <a16:creationId xmlns:a16="http://schemas.microsoft.com/office/drawing/2014/main" id="{AB1E5B81-DB96-6ECE-1834-0A9022A0CDD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08" y="1008"/>
              <a:ext cx="1365" cy="36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96362" name="Line 21">
              <a:extLst>
                <a:ext uri="{FF2B5EF4-FFF2-40B4-BE49-F238E27FC236}">
                  <a16:creationId xmlns:a16="http://schemas.microsoft.com/office/drawing/2014/main" id="{FC5C7175-37EA-7678-4E1D-897599A57C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49" y="1008"/>
              <a:ext cx="1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3" name="Rectangle 22">
              <a:extLst>
                <a:ext uri="{FF2B5EF4-FFF2-40B4-BE49-F238E27FC236}">
                  <a16:creationId xmlns:a16="http://schemas.microsoft.com/office/drawing/2014/main" id="{2451969D-24F9-C5A7-C5F9-66E6B3F0778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50" y="941"/>
              <a:ext cx="1542" cy="30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>
                  <a:solidFill>
                    <a:schemeClr val="folHlink"/>
                  </a:solidFill>
                  <a:latin typeface="宋体" panose="02010600030101010101" pitchFamily="2" charset="-122"/>
                </a:rPr>
                <a:t>总线传输周期</a:t>
              </a:r>
              <a:endParaRPr lang="zh-CN" altLang="en-US">
                <a:solidFill>
                  <a:schemeClr val="folHlink"/>
                </a:solidFill>
              </a:endParaRPr>
            </a:p>
          </p:txBody>
        </p:sp>
        <p:sp>
          <p:nvSpPr>
            <p:cNvPr id="96364" name="Line 23">
              <a:extLst>
                <a:ext uri="{FF2B5EF4-FFF2-40B4-BE49-F238E27FC236}">
                  <a16:creationId xmlns:a16="http://schemas.microsoft.com/office/drawing/2014/main" id="{D118A8FC-7A90-F92A-C950-FB4828531C5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094" y="1776"/>
              <a:ext cx="2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65" name="Freeform 24">
              <a:extLst>
                <a:ext uri="{FF2B5EF4-FFF2-40B4-BE49-F238E27FC236}">
                  <a16:creationId xmlns:a16="http://schemas.microsoft.com/office/drawing/2014/main" id="{183E2FD0-64B4-5C18-3DF6-D720FF2C3EBB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66" name="Freeform 25">
              <a:extLst>
                <a:ext uri="{FF2B5EF4-FFF2-40B4-BE49-F238E27FC236}">
                  <a16:creationId xmlns:a16="http://schemas.microsoft.com/office/drawing/2014/main" id="{F2973425-5B01-09E1-CE66-78310AB807AD}"/>
                </a:ext>
              </a:extLst>
            </p:cNvPr>
            <p:cNvSpPr>
              <a:spLocks/>
            </p:cNvSpPr>
            <p:nvPr/>
          </p:nvSpPr>
          <p:spPr bwMode="auto">
            <a:xfrm>
              <a:off x="2928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67" name="Freeform 26">
              <a:extLst>
                <a:ext uri="{FF2B5EF4-FFF2-40B4-BE49-F238E27FC236}">
                  <a16:creationId xmlns:a16="http://schemas.microsoft.com/office/drawing/2014/main" id="{01294544-E0F1-939F-F4FE-343DEE8DEB7B}"/>
                </a:ext>
              </a:extLst>
            </p:cNvPr>
            <p:cNvSpPr>
              <a:spLocks/>
            </p:cNvSpPr>
            <p:nvPr/>
          </p:nvSpPr>
          <p:spPr bwMode="auto">
            <a:xfrm>
              <a:off x="3840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cxnSp>
          <p:nvCxnSpPr>
            <p:cNvPr id="96368" name="AutoShape 27">
              <a:extLst>
                <a:ext uri="{FF2B5EF4-FFF2-40B4-BE49-F238E27FC236}">
                  <a16:creationId xmlns:a16="http://schemas.microsoft.com/office/drawing/2014/main" id="{84AE5809-AA91-B4E8-CA54-D2BD3AF124D2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 flipH="1">
              <a:off x="624" y="1728"/>
              <a:ext cx="480" cy="0"/>
            </a:xfrm>
            <a:prstGeom prst="straightConnector1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96369" name="Freeform 28">
              <a:extLst>
                <a:ext uri="{FF2B5EF4-FFF2-40B4-BE49-F238E27FC236}">
                  <a16:creationId xmlns:a16="http://schemas.microsoft.com/office/drawing/2014/main" id="{3149452A-9A78-1124-3611-15EF885B4DBB}"/>
                </a:ext>
              </a:extLst>
            </p:cNvPr>
            <p:cNvSpPr>
              <a:spLocks/>
            </p:cNvSpPr>
            <p:nvPr/>
          </p:nvSpPr>
          <p:spPr bwMode="auto">
            <a:xfrm>
              <a:off x="4752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70" name="Freeform 29">
              <a:extLst>
                <a:ext uri="{FF2B5EF4-FFF2-40B4-BE49-F238E27FC236}">
                  <a16:creationId xmlns:a16="http://schemas.microsoft.com/office/drawing/2014/main" id="{BDA5263B-72FD-1C5A-2E67-1B12919B966C}"/>
                </a:ext>
              </a:extLst>
            </p:cNvPr>
            <p:cNvSpPr>
              <a:spLocks/>
            </p:cNvSpPr>
            <p:nvPr/>
          </p:nvSpPr>
          <p:spPr bwMode="auto">
            <a:xfrm>
              <a:off x="2016" y="1344"/>
              <a:ext cx="912" cy="384"/>
            </a:xfrm>
            <a:custGeom>
              <a:avLst/>
              <a:gdLst>
                <a:gd name="T0" fmla="*/ 0 w 912"/>
                <a:gd name="T1" fmla="*/ 384 h 384"/>
                <a:gd name="T2" fmla="*/ 0 w 912"/>
                <a:gd name="T3" fmla="*/ 0 h 384"/>
                <a:gd name="T4" fmla="*/ 432 w 912"/>
                <a:gd name="T5" fmla="*/ 0 h 384"/>
                <a:gd name="T6" fmla="*/ 432 w 912"/>
                <a:gd name="T7" fmla="*/ 384 h 384"/>
                <a:gd name="T8" fmla="*/ 912 w 912"/>
                <a:gd name="T9" fmla="*/ 384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912" h="384">
                  <a:moveTo>
                    <a:pt x="0" y="384"/>
                  </a:moveTo>
                  <a:lnTo>
                    <a:pt x="0" y="0"/>
                  </a:lnTo>
                  <a:lnTo>
                    <a:pt x="432" y="0"/>
                  </a:lnTo>
                  <a:lnTo>
                    <a:pt x="432" y="384"/>
                  </a:lnTo>
                  <a:lnTo>
                    <a:pt x="912" y="384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71" name="Rectangle 30">
              <a:extLst>
                <a:ext uri="{FF2B5EF4-FFF2-40B4-BE49-F238E27FC236}">
                  <a16:creationId xmlns:a16="http://schemas.microsoft.com/office/drawing/2014/main" id="{C109577A-3662-0704-48F2-E019C4DDD1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385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 i="1">
                  <a:solidFill>
                    <a:schemeClr val="folHlink"/>
                  </a:solidFill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</a:rPr>
                <a:t>2</a:t>
              </a:r>
            </a:p>
          </p:txBody>
        </p:sp>
        <p:sp>
          <p:nvSpPr>
            <p:cNvPr id="96372" name="Rectangle 31">
              <a:extLst>
                <a:ext uri="{FF2B5EF4-FFF2-40B4-BE49-F238E27FC236}">
                  <a16:creationId xmlns:a16="http://schemas.microsoft.com/office/drawing/2014/main" id="{BAC140A0-0BB1-1C92-BFFE-5407C88D96B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345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 i="1">
                  <a:solidFill>
                    <a:schemeClr val="folHlink"/>
                  </a:solidFill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</a:rPr>
                <a:t>3</a:t>
              </a:r>
            </a:p>
          </p:txBody>
        </p:sp>
        <p:sp>
          <p:nvSpPr>
            <p:cNvPr id="96373" name="Rectangle 32">
              <a:extLst>
                <a:ext uri="{FF2B5EF4-FFF2-40B4-BE49-F238E27FC236}">
                  <a16:creationId xmlns:a16="http://schemas.microsoft.com/office/drawing/2014/main" id="{19B656F8-72A5-9EFD-F3FC-A427B856A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24" y="1768"/>
              <a:ext cx="159" cy="20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lIns="0" tIns="0" rIns="0" b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en-US" altLang="zh-CN" sz="2100" i="1">
                  <a:solidFill>
                    <a:schemeClr val="folHlink"/>
                  </a:solidFill>
                </a:rPr>
                <a:t>T</a:t>
              </a:r>
              <a:r>
                <a:rPr lang="en-US" altLang="zh-CN" sz="2100" baseline="-25000">
                  <a:solidFill>
                    <a:schemeClr val="folHlink"/>
                  </a:solidFill>
                </a:rPr>
                <a:t>4</a:t>
              </a:r>
            </a:p>
          </p:txBody>
        </p:sp>
        <p:sp>
          <p:nvSpPr>
            <p:cNvPr id="96374" name="Line 33">
              <a:extLst>
                <a:ext uri="{FF2B5EF4-FFF2-40B4-BE49-F238E27FC236}">
                  <a16:creationId xmlns:a16="http://schemas.microsoft.com/office/drawing/2014/main" id="{176459D0-4B55-25C4-B6EC-266D36B6E28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104"/>
              <a:ext cx="115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75" name="Line 34">
              <a:extLst>
                <a:ext uri="{FF2B5EF4-FFF2-40B4-BE49-F238E27FC236}">
                  <a16:creationId xmlns:a16="http://schemas.microsoft.com/office/drawing/2014/main" id="{091DD185-8425-A6AC-B186-798A1FD6FA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3" y="1008"/>
              <a:ext cx="1" cy="186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6" name="Line 35">
              <a:extLst>
                <a:ext uri="{FF2B5EF4-FFF2-40B4-BE49-F238E27FC236}">
                  <a16:creationId xmlns:a16="http://schemas.microsoft.com/office/drawing/2014/main" id="{53742F7D-3622-2DEA-70E1-2E04F0D0A73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104"/>
              <a:ext cx="912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none" w="lg" len="lg"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77" name="Line 36">
              <a:extLst>
                <a:ext uri="{FF2B5EF4-FFF2-40B4-BE49-F238E27FC236}">
                  <a16:creationId xmlns:a16="http://schemas.microsoft.com/office/drawing/2014/main" id="{9B280837-159E-79EC-0733-17FB3157E73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680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78" name="Line 37">
              <a:extLst>
                <a:ext uri="{FF2B5EF4-FFF2-40B4-BE49-F238E27FC236}">
                  <a16:creationId xmlns:a16="http://schemas.microsoft.com/office/drawing/2014/main" id="{EFAC8CEF-0DBD-BE3F-569E-4D0F7833C78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781"/>
              <a:ext cx="1" cy="187"/>
            </a:xfrm>
            <a:prstGeom prst="line">
              <a:avLst/>
            </a:prstGeom>
            <a:noFill/>
            <a:ln w="15875">
              <a:solidFill>
                <a:schemeClr val="tx1"/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/>
            <a:lstStyle/>
            <a:p>
              <a:endParaRPr lang="zh-CN" altLang="en-US"/>
            </a:p>
          </p:txBody>
        </p:sp>
        <p:sp>
          <p:nvSpPr>
            <p:cNvPr id="96379" name="Line 38">
              <a:extLst>
                <a:ext uri="{FF2B5EF4-FFF2-40B4-BE49-F238E27FC236}">
                  <a16:creationId xmlns:a16="http://schemas.microsoft.com/office/drawing/2014/main" id="{FC32B957-28E2-BD0A-6250-FDC0D772DE4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592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80" name="Line 39">
              <a:extLst>
                <a:ext uri="{FF2B5EF4-FFF2-40B4-BE49-F238E27FC236}">
                  <a16:creationId xmlns:a16="http://schemas.microsoft.com/office/drawing/2014/main" id="{DE22168E-2C15-A1FA-7BED-8BD04F16A7A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50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81" name="Line 40">
              <a:extLst>
                <a:ext uri="{FF2B5EF4-FFF2-40B4-BE49-F238E27FC236}">
                  <a16:creationId xmlns:a16="http://schemas.microsoft.com/office/drawing/2014/main" id="{EAF3500D-57C6-CBCD-E798-939D8231A8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41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/>
              <a:tailEnd type="stealth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82" name="Line 41">
              <a:extLst>
                <a:ext uri="{FF2B5EF4-FFF2-40B4-BE49-F238E27FC236}">
                  <a16:creationId xmlns:a16="http://schemas.microsoft.com/office/drawing/2014/main" id="{D510416A-0B8D-FC95-017E-5744509789A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83" name="Line 42">
              <a:extLst>
                <a:ext uri="{FF2B5EF4-FFF2-40B4-BE49-F238E27FC236}">
                  <a16:creationId xmlns:a16="http://schemas.microsoft.com/office/drawing/2014/main" id="{772D7EC8-80A3-9130-933F-06812AE1C4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84" name="Line 43">
              <a:extLst>
                <a:ext uri="{FF2B5EF4-FFF2-40B4-BE49-F238E27FC236}">
                  <a16:creationId xmlns:a16="http://schemas.microsoft.com/office/drawing/2014/main" id="{2C24C1D1-E1CD-CF92-032C-8ACEAEFB20F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85" name="Line 44">
              <a:extLst>
                <a:ext uri="{FF2B5EF4-FFF2-40B4-BE49-F238E27FC236}">
                  <a16:creationId xmlns:a16="http://schemas.microsoft.com/office/drawing/2014/main" id="{45D8B449-643A-2571-8979-924D91BB581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1872"/>
              <a:ext cx="336" cy="0"/>
            </a:xfrm>
            <a:prstGeom prst="line">
              <a:avLst/>
            </a:prstGeom>
            <a:noFill/>
            <a:ln w="28575">
              <a:solidFill>
                <a:schemeClr val="tx1"/>
              </a:solidFill>
              <a:round/>
              <a:headEnd type="stealth" w="lg" len="lg"/>
              <a:tailEnd type="none" w="lg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86" name="Text Box 45">
              <a:extLst>
                <a:ext uri="{FF2B5EF4-FFF2-40B4-BE49-F238E27FC236}">
                  <a16:creationId xmlns:a16="http://schemas.microsoft.com/office/drawing/2014/main" id="{9A660770-C6E3-BE6E-38D8-01D23256545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1488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0"/>
                <a:t> </a:t>
              </a:r>
              <a:r>
                <a:rPr kumimoji="0" lang="zh-CN" altLang="en-US" sz="2400"/>
                <a:t>时钟</a:t>
              </a:r>
            </a:p>
          </p:txBody>
        </p:sp>
      </p:grpSp>
      <p:grpSp>
        <p:nvGrpSpPr>
          <p:cNvPr id="185390" name="Group 46">
            <a:extLst>
              <a:ext uri="{FF2B5EF4-FFF2-40B4-BE49-F238E27FC236}">
                <a16:creationId xmlns:a16="http://schemas.microsoft.com/office/drawing/2014/main" id="{62EC42A7-D293-02C9-3050-400703E951BC}"/>
              </a:ext>
            </a:extLst>
          </p:cNvPr>
          <p:cNvGrpSpPr>
            <a:grpSpLocks/>
          </p:cNvGrpSpPr>
          <p:nvPr/>
        </p:nvGrpSpPr>
        <p:grpSpPr bwMode="auto">
          <a:xfrm>
            <a:off x="228600" y="3352800"/>
            <a:ext cx="8534400" cy="685800"/>
            <a:chOff x="144" y="2112"/>
            <a:chExt cx="5376" cy="432"/>
          </a:xfrm>
        </p:grpSpPr>
        <p:grpSp>
          <p:nvGrpSpPr>
            <p:cNvPr id="96352" name="Group 47">
              <a:extLst>
                <a:ext uri="{FF2B5EF4-FFF2-40B4-BE49-F238E27FC236}">
                  <a16:creationId xmlns:a16="http://schemas.microsoft.com/office/drawing/2014/main" id="{AAB56DCE-92E5-360D-4CF4-0B54ECA886A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2208"/>
              <a:ext cx="4896" cy="336"/>
              <a:chOff x="672" y="2208"/>
              <a:chExt cx="4725" cy="336"/>
            </a:xfrm>
          </p:grpSpPr>
          <p:sp>
            <p:nvSpPr>
              <p:cNvPr id="96354" name="Line 48">
                <a:extLst>
                  <a:ext uri="{FF2B5EF4-FFF2-40B4-BE49-F238E27FC236}">
                    <a16:creationId xmlns:a16="http://schemas.microsoft.com/office/drawing/2014/main" id="{535609BC-DEF8-CDAF-5ECF-E18AD1F7FD3D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4656" y="2375"/>
                <a:ext cx="741" cy="1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55" name="Line 49">
                <a:extLst>
                  <a:ext uri="{FF2B5EF4-FFF2-40B4-BE49-F238E27FC236}">
                    <a16:creationId xmlns:a16="http://schemas.microsoft.com/office/drawing/2014/main" id="{C2E4DE63-A0A4-EB32-5D0A-F483E6BFABFF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72" y="2373"/>
                <a:ext cx="239" cy="2"/>
              </a:xfrm>
              <a:prstGeom prst="line">
                <a:avLst/>
              </a:prstGeom>
              <a:noFill/>
              <a:ln w="31750">
                <a:solidFill>
                  <a:schemeClr val="tx1"/>
                </a:solidFill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  <p:sp>
            <p:nvSpPr>
              <p:cNvPr id="96356" name="Freeform 50">
                <a:extLst>
                  <a:ext uri="{FF2B5EF4-FFF2-40B4-BE49-F238E27FC236}">
                    <a16:creationId xmlns:a16="http://schemas.microsoft.com/office/drawing/2014/main" id="{98116C4D-5AC9-92F2-563D-9734DC947570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912" y="2208"/>
                <a:ext cx="3744" cy="336"/>
              </a:xfrm>
              <a:custGeom>
                <a:avLst/>
                <a:gdLst>
                  <a:gd name="T0" fmla="*/ 102 w 5328"/>
                  <a:gd name="T1" fmla="*/ 0 h 977"/>
                  <a:gd name="T2" fmla="*/ 0 w 5328"/>
                  <a:gd name="T3" fmla="*/ 57 h 977"/>
                  <a:gd name="T4" fmla="*/ 97 w 5328"/>
                  <a:gd name="T5" fmla="*/ 114 h 977"/>
                  <a:gd name="T6" fmla="*/ 2534 w 5328"/>
                  <a:gd name="T7" fmla="*/ 116 h 977"/>
                  <a:gd name="T8" fmla="*/ 2631 w 5328"/>
                  <a:gd name="T9" fmla="*/ 57 h 977"/>
                  <a:gd name="T10" fmla="*/ 2531 w 5328"/>
                  <a:gd name="T11" fmla="*/ 0 h 977"/>
                  <a:gd name="T12" fmla="*/ 102 w 5328"/>
                  <a:gd name="T13" fmla="*/ 0 h 977"/>
                  <a:gd name="T14" fmla="*/ 0 60000 65536"/>
                  <a:gd name="T15" fmla="*/ 0 60000 65536"/>
                  <a:gd name="T16" fmla="*/ 0 60000 65536"/>
                  <a:gd name="T17" fmla="*/ 0 60000 65536"/>
                  <a:gd name="T18" fmla="*/ 0 60000 65536"/>
                  <a:gd name="T19" fmla="*/ 0 60000 65536"/>
                  <a:gd name="T20" fmla="*/ 0 60000 65536"/>
                </a:gdLst>
                <a:ahLst/>
                <a:cxnLst>
                  <a:cxn ang="T14">
                    <a:pos x="T0" y="T1"/>
                  </a:cxn>
                  <a:cxn ang="T15">
                    <a:pos x="T2" y="T3"/>
                  </a:cxn>
                  <a:cxn ang="T16">
                    <a:pos x="T4" y="T5"/>
                  </a:cxn>
                  <a:cxn ang="T17">
                    <a:pos x="T6" y="T7"/>
                  </a:cxn>
                  <a:cxn ang="T18">
                    <a:pos x="T8" y="T9"/>
                  </a:cxn>
                  <a:cxn ang="T19">
                    <a:pos x="T10" y="T11"/>
                  </a:cxn>
                  <a:cxn ang="T20">
                    <a:pos x="T12" y="T13"/>
                  </a:cxn>
                </a:cxnLst>
                <a:rect l="0" t="0" r="r" b="b"/>
                <a:pathLst>
                  <a:path w="5328" h="977">
                    <a:moveTo>
                      <a:pt x="206" y="0"/>
                    </a:moveTo>
                    <a:lnTo>
                      <a:pt x="0" y="486"/>
                    </a:lnTo>
                    <a:lnTo>
                      <a:pt x="196" y="964"/>
                    </a:lnTo>
                    <a:lnTo>
                      <a:pt x="5132" y="977"/>
                    </a:lnTo>
                    <a:lnTo>
                      <a:pt x="5328" y="486"/>
                    </a:lnTo>
                    <a:lnTo>
                      <a:pt x="5126" y="0"/>
                    </a:lnTo>
                    <a:lnTo>
                      <a:pt x="206" y="0"/>
                    </a:lnTo>
                    <a:close/>
                  </a:path>
                </a:pathLst>
              </a:custGeom>
              <a:noFill/>
              <a:ln w="31750">
                <a:solidFill>
                  <a:schemeClr val="tx1"/>
                </a:solidFill>
                <a:prstDash val="solid"/>
                <a:round/>
                <a:headEnd/>
                <a:tailEnd/>
              </a:ln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  <p:txBody>
              <a:bodyPr/>
              <a:lstStyle/>
              <a:p>
                <a:endParaRPr lang="zh-CN" altLang="en-US"/>
              </a:p>
            </p:txBody>
          </p:sp>
        </p:grpSp>
        <p:sp>
          <p:nvSpPr>
            <p:cNvPr id="96353" name="Text Box 51">
              <a:extLst>
                <a:ext uri="{FF2B5EF4-FFF2-40B4-BE49-F238E27FC236}">
                  <a16:creationId xmlns:a16="http://schemas.microsoft.com/office/drawing/2014/main" id="{69EEEB49-C5D7-FFB5-EF2E-EAB5B0F0CFB6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4" y="2112"/>
              <a:ext cx="57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0"/>
                <a:t> </a:t>
              </a:r>
              <a:r>
                <a:rPr kumimoji="0" lang="zh-CN" altLang="en-US" sz="2400"/>
                <a:t>地址</a:t>
              </a:r>
            </a:p>
          </p:txBody>
        </p:sp>
      </p:grpSp>
      <p:grpSp>
        <p:nvGrpSpPr>
          <p:cNvPr id="185396" name="Group 52">
            <a:extLst>
              <a:ext uri="{FF2B5EF4-FFF2-40B4-BE49-F238E27FC236}">
                <a16:creationId xmlns:a16="http://schemas.microsoft.com/office/drawing/2014/main" id="{133AF4D8-470B-6399-20F7-22518A1EAECC}"/>
              </a:ext>
            </a:extLst>
          </p:cNvPr>
          <p:cNvGrpSpPr>
            <a:grpSpLocks/>
          </p:cNvGrpSpPr>
          <p:nvPr/>
        </p:nvGrpSpPr>
        <p:grpSpPr bwMode="auto">
          <a:xfrm>
            <a:off x="304800" y="5257800"/>
            <a:ext cx="8382000" cy="838200"/>
            <a:chOff x="192" y="3312"/>
            <a:chExt cx="5280" cy="528"/>
          </a:xfrm>
        </p:grpSpPr>
        <p:sp>
          <p:nvSpPr>
            <p:cNvPr id="96350" name="Freeform 53">
              <a:extLst>
                <a:ext uri="{FF2B5EF4-FFF2-40B4-BE49-F238E27FC236}">
                  <a16:creationId xmlns:a16="http://schemas.microsoft.com/office/drawing/2014/main" id="{FAEE19F4-54A6-4B5D-4843-43CF6DAE7F67}"/>
                </a:ext>
              </a:extLst>
            </p:cNvPr>
            <p:cNvSpPr>
              <a:spLocks/>
            </p:cNvSpPr>
            <p:nvPr/>
          </p:nvSpPr>
          <p:spPr bwMode="auto">
            <a:xfrm>
              <a:off x="624" y="3600"/>
              <a:ext cx="4848" cy="240"/>
            </a:xfrm>
            <a:custGeom>
              <a:avLst/>
              <a:gdLst>
                <a:gd name="T0" fmla="*/ 0 w 4848"/>
                <a:gd name="T1" fmla="*/ 0 h 240"/>
                <a:gd name="T2" fmla="*/ 1152 w 4848"/>
                <a:gd name="T3" fmla="*/ 0 h 240"/>
                <a:gd name="T4" fmla="*/ 1392 w 4848"/>
                <a:gd name="T5" fmla="*/ 240 h 240"/>
                <a:gd name="T6" fmla="*/ 2976 w 4848"/>
                <a:gd name="T7" fmla="*/ 240 h 240"/>
                <a:gd name="T8" fmla="*/ 3216 w 4848"/>
                <a:gd name="T9" fmla="*/ 0 h 240"/>
                <a:gd name="T10" fmla="*/ 4848 w 4848"/>
                <a:gd name="T11" fmla="*/ 0 h 240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4848" h="240">
                  <a:moveTo>
                    <a:pt x="0" y="0"/>
                  </a:moveTo>
                  <a:lnTo>
                    <a:pt x="1152" y="0"/>
                  </a:lnTo>
                  <a:lnTo>
                    <a:pt x="1392" y="240"/>
                  </a:lnTo>
                  <a:lnTo>
                    <a:pt x="2976" y="240"/>
                  </a:lnTo>
                  <a:lnTo>
                    <a:pt x="3216" y="0"/>
                  </a:lnTo>
                  <a:lnTo>
                    <a:pt x="4848" y="0"/>
                  </a:lnTo>
                </a:path>
              </a:pathLst>
            </a:custGeom>
            <a:noFill/>
            <a:ln w="38100" cmpd="sng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51" name="Text Box 54">
              <a:extLst>
                <a:ext uri="{FF2B5EF4-FFF2-40B4-BE49-F238E27FC236}">
                  <a16:creationId xmlns:a16="http://schemas.microsoft.com/office/drawing/2014/main" id="{6EF916FA-10AE-F82C-7AC0-912938E040E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92" y="3312"/>
              <a:ext cx="576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lIns="0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 b="0"/>
                <a:t>  </a:t>
              </a:r>
              <a:r>
                <a:rPr kumimoji="0" lang="zh-CN" altLang="en-US" sz="2400"/>
                <a:t>写</a:t>
              </a:r>
            </a:p>
            <a:p>
              <a:pPr>
                <a:spcBef>
                  <a:spcPct val="0"/>
                </a:spcBef>
                <a:buClrTx/>
                <a:buSzTx/>
                <a:buFontTx/>
                <a:buNone/>
              </a:pPr>
              <a:r>
                <a:rPr kumimoji="0" lang="zh-CN" altLang="en-US" sz="2400"/>
                <a:t>命令</a:t>
              </a:r>
            </a:p>
          </p:txBody>
        </p:sp>
      </p:grpSp>
      <p:grpSp>
        <p:nvGrpSpPr>
          <p:cNvPr id="185399" name="Group 55">
            <a:extLst>
              <a:ext uri="{FF2B5EF4-FFF2-40B4-BE49-F238E27FC236}">
                <a16:creationId xmlns:a16="http://schemas.microsoft.com/office/drawing/2014/main" id="{DDFC5DBD-2588-F755-4359-3D6B16268C19}"/>
              </a:ext>
            </a:extLst>
          </p:cNvPr>
          <p:cNvGrpSpPr>
            <a:grpSpLocks/>
          </p:cNvGrpSpPr>
          <p:nvPr/>
        </p:nvGrpSpPr>
        <p:grpSpPr bwMode="auto">
          <a:xfrm>
            <a:off x="976313" y="3505200"/>
            <a:ext cx="806450" cy="2590800"/>
            <a:chOff x="615" y="2208"/>
            <a:chExt cx="508" cy="1632"/>
          </a:xfrm>
        </p:grpSpPr>
        <p:grpSp>
          <p:nvGrpSpPr>
            <p:cNvPr id="96339" name="Group 56">
              <a:extLst>
                <a:ext uri="{FF2B5EF4-FFF2-40B4-BE49-F238E27FC236}">
                  <a16:creationId xmlns:a16="http://schemas.microsoft.com/office/drawing/2014/main" id="{7481BCBB-AC43-7355-8B2B-0CEAD60108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15" y="2208"/>
              <a:ext cx="489" cy="384"/>
              <a:chOff x="615" y="2208"/>
              <a:chExt cx="489" cy="384"/>
            </a:xfrm>
          </p:grpSpPr>
          <p:sp>
            <p:nvSpPr>
              <p:cNvPr id="96345" name="Freeform 57">
                <a:extLst>
                  <a:ext uri="{FF2B5EF4-FFF2-40B4-BE49-F238E27FC236}">
                    <a16:creationId xmlns:a16="http://schemas.microsoft.com/office/drawing/2014/main" id="{FB4E2A39-E505-4160-4474-52DBABEBC5CC}"/>
                  </a:ext>
                </a:extLst>
              </p:cNvPr>
              <p:cNvSpPr>
                <a:spLocks/>
              </p:cNvSpPr>
              <p:nvPr/>
            </p:nvSpPr>
            <p:spPr bwMode="auto">
              <a:xfrm>
                <a:off x="616" y="2208"/>
                <a:ext cx="437" cy="358"/>
              </a:xfrm>
              <a:custGeom>
                <a:avLst/>
                <a:gdLst>
                  <a:gd name="T0" fmla="*/ 245 w 437"/>
                  <a:gd name="T1" fmla="*/ 167 h 358"/>
                  <a:gd name="T2" fmla="*/ 435 w 437"/>
                  <a:gd name="T3" fmla="*/ 0 h 358"/>
                  <a:gd name="T4" fmla="*/ 0 w 437"/>
                  <a:gd name="T5" fmla="*/ 1 h 358"/>
                  <a:gd name="T6" fmla="*/ 0 w 437"/>
                  <a:gd name="T7" fmla="*/ 358 h 358"/>
                  <a:gd name="T8" fmla="*/ 437 w 437"/>
                  <a:gd name="T9" fmla="*/ 358 h 358"/>
                  <a:gd name="T10" fmla="*/ 0 60000 65536"/>
                  <a:gd name="T11" fmla="*/ 0 60000 65536"/>
                  <a:gd name="T12" fmla="*/ 0 60000 65536"/>
                  <a:gd name="T13" fmla="*/ 0 60000 65536"/>
                  <a:gd name="T14" fmla="*/ 0 60000 65536"/>
                </a:gdLst>
                <a:ahLst/>
                <a:cxnLst>
                  <a:cxn ang="T10">
                    <a:pos x="T0" y="T1"/>
                  </a:cxn>
                  <a:cxn ang="T11">
                    <a:pos x="T2" y="T3"/>
                  </a:cxn>
                  <a:cxn ang="T12">
                    <a:pos x="T4" y="T5"/>
                  </a:cxn>
                  <a:cxn ang="T13">
                    <a:pos x="T6" y="T7"/>
                  </a:cxn>
                  <a:cxn ang="T14">
                    <a:pos x="T8" y="T9"/>
                  </a:cxn>
                </a:cxnLst>
                <a:rect l="0" t="0" r="r" b="b"/>
                <a:pathLst>
                  <a:path w="437" h="358">
                    <a:moveTo>
                      <a:pt x="245" y="167"/>
                    </a:moveTo>
                    <a:lnTo>
                      <a:pt x="435" y="0"/>
                    </a:lnTo>
                    <a:lnTo>
                      <a:pt x="0" y="1"/>
                    </a:lnTo>
                    <a:lnTo>
                      <a:pt x="0" y="358"/>
                    </a:lnTo>
                    <a:lnTo>
                      <a:pt x="437" y="358"/>
                    </a:lnTo>
                  </a:path>
                </a:pathLst>
              </a:cu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346" name="Line 58">
                <a:extLst>
                  <a:ext uri="{FF2B5EF4-FFF2-40B4-BE49-F238E27FC236}">
                    <a16:creationId xmlns:a16="http://schemas.microsoft.com/office/drawing/2014/main" id="{3FDFFC57-07A9-4185-FA05-B8F6822C76B7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2700000">
                <a:off x="946" y="2177"/>
                <a:ext cx="0" cy="24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347" name="Line 59">
                <a:extLst>
                  <a:ext uri="{FF2B5EF4-FFF2-40B4-BE49-F238E27FC236}">
                    <a16:creationId xmlns:a16="http://schemas.microsoft.com/office/drawing/2014/main" id="{405AC909-38B4-A381-521B-91264774AA2B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 rot="8100000">
                <a:off x="944" y="2329"/>
                <a:ext cx="0" cy="263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348" name="Line 60">
                <a:extLst>
                  <a:ext uri="{FF2B5EF4-FFF2-40B4-BE49-F238E27FC236}">
                    <a16:creationId xmlns:a16="http://schemas.microsoft.com/office/drawing/2014/main" id="{76CBE294-F64F-4E83-2170-7F998DB674F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5" y="2208"/>
                <a:ext cx="48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  <p:sp>
            <p:nvSpPr>
              <p:cNvPr id="96349" name="Line 61">
                <a:extLst>
                  <a:ext uri="{FF2B5EF4-FFF2-40B4-BE49-F238E27FC236}">
                    <a16:creationId xmlns:a16="http://schemas.microsoft.com/office/drawing/2014/main" id="{2C27D1A6-EDA6-0A8A-EE59-2E548BE83A29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15" y="2544"/>
                <a:ext cx="48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6340" name="Rectangle 62">
              <a:extLst>
                <a:ext uri="{FF2B5EF4-FFF2-40B4-BE49-F238E27FC236}">
                  <a16:creationId xmlns:a16="http://schemas.microsoft.com/office/drawing/2014/main" id="{67C2B669-1B8C-778E-0DF1-B4378D90A54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24" y="2863"/>
              <a:ext cx="480" cy="422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96341" name="Line 63">
              <a:extLst>
                <a:ext uri="{FF2B5EF4-FFF2-40B4-BE49-F238E27FC236}">
                  <a16:creationId xmlns:a16="http://schemas.microsoft.com/office/drawing/2014/main" id="{9DF946BD-C35E-907D-5B33-E91C7CF356A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24" y="3072"/>
              <a:ext cx="49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grpSp>
          <p:nvGrpSpPr>
            <p:cNvPr id="96342" name="Group 64">
              <a:extLst>
                <a:ext uri="{FF2B5EF4-FFF2-40B4-BE49-F238E27FC236}">
                  <a16:creationId xmlns:a16="http://schemas.microsoft.com/office/drawing/2014/main" id="{DE9D8178-36FD-14A9-F893-C147F85EB3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24" y="3600"/>
              <a:ext cx="499" cy="240"/>
              <a:chOff x="624" y="3600"/>
              <a:chExt cx="499" cy="384"/>
            </a:xfrm>
          </p:grpSpPr>
          <p:sp>
            <p:nvSpPr>
              <p:cNvPr id="96343" name="Rectangle 65">
                <a:extLst>
                  <a:ext uri="{FF2B5EF4-FFF2-40B4-BE49-F238E27FC236}">
                    <a16:creationId xmlns:a16="http://schemas.microsoft.com/office/drawing/2014/main" id="{408CD587-8D3E-4A1C-0BA9-5096CECB74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96344" name="Line 66">
                <a:extLst>
                  <a:ext uri="{FF2B5EF4-FFF2-40B4-BE49-F238E27FC236}">
                    <a16:creationId xmlns:a16="http://schemas.microsoft.com/office/drawing/2014/main" id="{EB41A028-A981-1B05-50C3-2E4681C7B960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49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</p:grpSp>
      <p:grpSp>
        <p:nvGrpSpPr>
          <p:cNvPr id="185411" name="Group 67">
            <a:extLst>
              <a:ext uri="{FF2B5EF4-FFF2-40B4-BE49-F238E27FC236}">
                <a16:creationId xmlns:a16="http://schemas.microsoft.com/office/drawing/2014/main" id="{F3503AEA-E023-B7F4-76C8-9BD498D9855F}"/>
              </a:ext>
            </a:extLst>
          </p:cNvPr>
          <p:cNvGrpSpPr>
            <a:grpSpLocks/>
          </p:cNvGrpSpPr>
          <p:nvPr/>
        </p:nvGrpSpPr>
        <p:grpSpPr bwMode="auto">
          <a:xfrm>
            <a:off x="1752600" y="3505200"/>
            <a:ext cx="723900" cy="2590800"/>
            <a:chOff x="1104" y="2208"/>
            <a:chExt cx="456" cy="1632"/>
          </a:xfrm>
        </p:grpSpPr>
        <p:grpSp>
          <p:nvGrpSpPr>
            <p:cNvPr id="96328" name="Group 68">
              <a:extLst>
                <a:ext uri="{FF2B5EF4-FFF2-40B4-BE49-F238E27FC236}">
                  <a16:creationId xmlns:a16="http://schemas.microsoft.com/office/drawing/2014/main" id="{D19167E1-7DCE-101A-47E9-7A538D35C69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104" y="3600"/>
              <a:ext cx="456" cy="240"/>
              <a:chOff x="624" y="3600"/>
              <a:chExt cx="499" cy="384"/>
            </a:xfrm>
          </p:grpSpPr>
          <p:sp>
            <p:nvSpPr>
              <p:cNvPr id="96337" name="Rectangle 69">
                <a:extLst>
                  <a:ext uri="{FF2B5EF4-FFF2-40B4-BE49-F238E27FC236}">
                    <a16:creationId xmlns:a16="http://schemas.microsoft.com/office/drawing/2014/main" id="{E434E5F6-9E01-6FA4-0FEE-05D990A41E2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24" y="3600"/>
                <a:ext cx="480" cy="384"/>
              </a:xfrm>
              <a:prstGeom prst="rect">
                <a:avLst/>
              </a:prstGeom>
              <a:solidFill>
                <a:schemeClr val="folHlink">
                  <a:alpha val="50195"/>
                </a:schemeClr>
              </a:solidFill>
              <a:ln w="9525">
                <a:solidFill>
                  <a:schemeClr val="folHlink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>
                <a:lvl1pPr>
                  <a:spcBef>
                    <a:spcPct val="20000"/>
                  </a:spcBef>
                  <a:buClr>
                    <a:schemeClr val="accent2"/>
                  </a:buClr>
                  <a:buSzPct val="80000"/>
                  <a:buFont typeface="Wingdings" panose="05000000000000000000" pitchFamily="2" charset="2"/>
                  <a:buChar char="l"/>
                  <a:defRPr kumimoji="1" sz="32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1pPr>
                <a:lvl2pPr marL="742950" indent="-285750">
                  <a:spcBef>
                    <a:spcPct val="20000"/>
                  </a:spcBef>
                  <a:buClr>
                    <a:schemeClr val="tx1"/>
                  </a:buClr>
                  <a:buSzPct val="90000"/>
                  <a:buChar char="–"/>
                  <a:defRPr kumimoji="1" sz="28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2pPr>
                <a:lvl3pPr marL="1143000" indent="-228600">
                  <a:spcBef>
                    <a:spcPct val="20000"/>
                  </a:spcBef>
                  <a:buClr>
                    <a:schemeClr val="accent1"/>
                  </a:buClr>
                  <a:buSzPct val="60000"/>
                  <a:buFont typeface="Wingdings" panose="05000000000000000000" pitchFamily="2" charset="2"/>
                  <a:buChar char="l"/>
                  <a:defRPr kumimoji="1" sz="24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3pPr>
                <a:lvl4pPr marL="1600200" indent="-228600">
                  <a:spcBef>
                    <a:spcPct val="20000"/>
                  </a:spcBef>
                  <a:buClr>
                    <a:schemeClr val="tx1"/>
                  </a:buClr>
                  <a:buChar char="–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4pPr>
                <a:lvl5pPr marL="2057400" indent="-228600">
                  <a:spcBef>
                    <a:spcPct val="20000"/>
                  </a:spcBef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5pPr>
                <a:lvl6pPr marL="25146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6pPr>
                <a:lvl7pPr marL="29718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7pPr>
                <a:lvl8pPr marL="34290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8pPr>
                <a:lvl9pPr marL="3886200" indent="-228600" eaLnBrk="0" fontAlgn="base" hangingPunct="0">
                  <a:spcBef>
                    <a:spcPct val="20000"/>
                  </a:spcBef>
                  <a:spcAft>
                    <a:spcPct val="0"/>
                  </a:spcAft>
                  <a:buClr>
                    <a:schemeClr val="accent1"/>
                  </a:buClr>
                  <a:buChar char="•"/>
                  <a:defRPr kumimoji="1" sz="2000">
                    <a:solidFill>
                      <a:schemeClr val="tx1"/>
                    </a:solidFill>
                    <a:latin typeface="Times New Roman" panose="02020603050405020304" pitchFamily="18" charset="0"/>
                    <a:ea typeface="宋体" panose="02010600030101010101" pitchFamily="2" charset="-122"/>
                  </a:defRPr>
                </a:lvl9pPr>
              </a:lstStyle>
              <a:p>
                <a:pPr eaLnBrk="1" hangingPunct="1">
                  <a:buClrTx/>
                  <a:buSzTx/>
                  <a:buFontTx/>
                  <a:buNone/>
                </a:pPr>
                <a:endParaRPr lang="zh-CN" altLang="en-US" sz="800">
                  <a:latin typeface="宋体" panose="02010600030101010101" pitchFamily="2" charset="-122"/>
                </a:endParaRPr>
              </a:p>
            </p:txBody>
          </p:sp>
          <p:sp>
            <p:nvSpPr>
              <p:cNvPr id="96338" name="Line 70">
                <a:extLst>
                  <a:ext uri="{FF2B5EF4-FFF2-40B4-BE49-F238E27FC236}">
                    <a16:creationId xmlns:a16="http://schemas.microsoft.com/office/drawing/2014/main" id="{B117F225-6475-5BC7-7F51-DF4FFFBD3E82}"/>
                  </a:ext>
                </a:extLst>
              </p:cNvPr>
              <p:cNvSpPr>
                <a:spLocks noChangeShapeType="1"/>
              </p:cNvSpPr>
              <p:nvPr/>
            </p:nvSpPr>
            <p:spPr bwMode="auto">
              <a:xfrm>
                <a:off x="624" y="3600"/>
                <a:ext cx="499" cy="0"/>
              </a:xfrm>
              <a:prstGeom prst="line">
                <a:avLst/>
              </a:prstGeom>
              <a:noFill/>
              <a:ln w="76200">
                <a:solidFill>
                  <a:schemeClr val="folHlink"/>
                </a:solidFill>
                <a:round/>
                <a:headEnd/>
                <a:tailEnd/>
              </a:ln>
              <a:effectLst/>
              <a:extLst>
                <a:ext uri="{909E8E84-426E-40DD-AFC4-6F175D3DCCD1}">
                  <a14:hiddenFill xmlns:a14="http://schemas.microsoft.com/office/drawing/2010/main">
                    <a:noFill/>
                  </a14:hiddenFill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/>
              <a:lstStyle/>
              <a:p>
                <a:endParaRPr lang="zh-CN" altLang="en-US"/>
              </a:p>
            </p:txBody>
          </p:sp>
        </p:grpSp>
        <p:sp>
          <p:nvSpPr>
            <p:cNvPr id="96329" name="Line 71">
              <a:extLst>
                <a:ext uri="{FF2B5EF4-FFF2-40B4-BE49-F238E27FC236}">
                  <a16:creationId xmlns:a16="http://schemas.microsoft.com/office/drawing/2014/main" id="{63B6E03A-5DBB-2ADD-4C5C-E0CF56A5293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208"/>
              <a:ext cx="4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30" name="Line 72">
              <a:extLst>
                <a:ext uri="{FF2B5EF4-FFF2-40B4-BE49-F238E27FC236}">
                  <a16:creationId xmlns:a16="http://schemas.microsoft.com/office/drawing/2014/main" id="{093D3729-DB01-5DB4-F86D-6B61EFA1648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2544"/>
              <a:ext cx="43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31" name="Freeform 73">
              <a:extLst>
                <a:ext uri="{FF2B5EF4-FFF2-40B4-BE49-F238E27FC236}">
                  <a16:creationId xmlns:a16="http://schemas.microsoft.com/office/drawing/2014/main" id="{66DC5B96-A377-22FE-A2EE-5E3BA5A53F1D}"/>
                </a:ext>
              </a:extLst>
            </p:cNvPr>
            <p:cNvSpPr>
              <a:spLocks/>
            </p:cNvSpPr>
            <p:nvPr/>
          </p:nvSpPr>
          <p:spPr bwMode="auto">
            <a:xfrm>
              <a:off x="1104" y="2863"/>
              <a:ext cx="367" cy="422"/>
            </a:xfrm>
            <a:custGeom>
              <a:avLst/>
              <a:gdLst>
                <a:gd name="T0" fmla="*/ 367 w 367"/>
                <a:gd name="T1" fmla="*/ 0 h 384"/>
                <a:gd name="T2" fmla="*/ 0 w 367"/>
                <a:gd name="T3" fmla="*/ 0 h 384"/>
                <a:gd name="T4" fmla="*/ 0 w 367"/>
                <a:gd name="T5" fmla="*/ 464 h 384"/>
                <a:gd name="T6" fmla="*/ 336 w 367"/>
                <a:gd name="T7" fmla="*/ 464 h 384"/>
                <a:gd name="T8" fmla="*/ 134 w 367"/>
                <a:gd name="T9" fmla="*/ 222 h 384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67" h="384">
                  <a:moveTo>
                    <a:pt x="367" y="0"/>
                  </a:moveTo>
                  <a:lnTo>
                    <a:pt x="0" y="0"/>
                  </a:lnTo>
                  <a:lnTo>
                    <a:pt x="0" y="384"/>
                  </a:lnTo>
                  <a:lnTo>
                    <a:pt x="336" y="384"/>
                  </a:lnTo>
                  <a:lnTo>
                    <a:pt x="134" y="18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32" name="Line 74">
              <a:extLst>
                <a:ext uri="{FF2B5EF4-FFF2-40B4-BE49-F238E27FC236}">
                  <a16:creationId xmlns:a16="http://schemas.microsoft.com/office/drawing/2014/main" id="{AFC4DB69-6A01-8CA4-A8A4-B7A7AF850622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104" y="3072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33" name="Line 75">
              <a:extLst>
                <a:ext uri="{FF2B5EF4-FFF2-40B4-BE49-F238E27FC236}">
                  <a16:creationId xmlns:a16="http://schemas.microsoft.com/office/drawing/2014/main" id="{21118A4A-C02C-B20F-3E50-7CB07899F090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1345" y="2833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34" name="Line 76">
              <a:extLst>
                <a:ext uri="{FF2B5EF4-FFF2-40B4-BE49-F238E27FC236}">
                  <a16:creationId xmlns:a16="http://schemas.microsoft.com/office/drawing/2014/main" id="{6E37A526-AED0-A5A8-7070-6C6AF8486CE4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>
              <a:off x="1344" y="3017"/>
              <a:ext cx="0" cy="29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35" name="Line 77">
              <a:extLst>
                <a:ext uri="{FF2B5EF4-FFF2-40B4-BE49-F238E27FC236}">
                  <a16:creationId xmlns:a16="http://schemas.microsoft.com/office/drawing/2014/main" id="{61015A59-3048-C021-03EA-72C9D2E3214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" y="3264"/>
              <a:ext cx="12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36" name="Line 78">
              <a:extLst>
                <a:ext uri="{FF2B5EF4-FFF2-40B4-BE49-F238E27FC236}">
                  <a16:creationId xmlns:a16="http://schemas.microsoft.com/office/drawing/2014/main" id="{ED38B8B7-E5AE-9BEF-635C-CE0F4D5105C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414" y="2880"/>
              <a:ext cx="12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5423" name="Line 79">
            <a:extLst>
              <a:ext uri="{FF2B5EF4-FFF2-40B4-BE49-F238E27FC236}">
                <a16:creationId xmlns:a16="http://schemas.microsoft.com/office/drawing/2014/main" id="{F4F8A2E0-300C-9A6A-28F1-4911EE2248FC}"/>
              </a:ext>
            </a:extLst>
          </p:cNvPr>
          <p:cNvSpPr>
            <a:spLocks noChangeShapeType="1"/>
          </p:cNvSpPr>
          <p:nvPr/>
        </p:nvSpPr>
        <p:spPr bwMode="auto">
          <a:xfrm>
            <a:off x="24384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5424" name="Group 80">
            <a:extLst>
              <a:ext uri="{FF2B5EF4-FFF2-40B4-BE49-F238E27FC236}">
                <a16:creationId xmlns:a16="http://schemas.microsoft.com/office/drawing/2014/main" id="{5628F0A9-24A9-5F56-B309-F1C600D9C31D}"/>
              </a:ext>
            </a:extLst>
          </p:cNvPr>
          <p:cNvGrpSpPr>
            <a:grpSpLocks/>
          </p:cNvGrpSpPr>
          <p:nvPr/>
        </p:nvGrpSpPr>
        <p:grpSpPr bwMode="auto">
          <a:xfrm>
            <a:off x="2438400" y="3505200"/>
            <a:ext cx="762000" cy="2590800"/>
            <a:chOff x="1536" y="2208"/>
            <a:chExt cx="480" cy="1632"/>
          </a:xfrm>
        </p:grpSpPr>
        <p:sp>
          <p:nvSpPr>
            <p:cNvPr id="96322" name="Line 81">
              <a:extLst>
                <a:ext uri="{FF2B5EF4-FFF2-40B4-BE49-F238E27FC236}">
                  <a16:creationId xmlns:a16="http://schemas.microsoft.com/office/drawing/2014/main" id="{A1BB9B28-20CD-B2F0-3267-18DADBC7C97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208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23" name="Line 82">
              <a:extLst>
                <a:ext uri="{FF2B5EF4-FFF2-40B4-BE49-F238E27FC236}">
                  <a16:creationId xmlns:a16="http://schemas.microsoft.com/office/drawing/2014/main" id="{CCB8BF38-B822-5ACC-372C-99F4686155E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54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24" name="Line 83">
              <a:extLst>
                <a:ext uri="{FF2B5EF4-FFF2-40B4-BE49-F238E27FC236}">
                  <a16:creationId xmlns:a16="http://schemas.microsoft.com/office/drawing/2014/main" id="{1928BA0E-DF8A-3578-7FC8-3B9EE0B62310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2880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25" name="Line 84">
              <a:extLst>
                <a:ext uri="{FF2B5EF4-FFF2-40B4-BE49-F238E27FC236}">
                  <a16:creationId xmlns:a16="http://schemas.microsoft.com/office/drawing/2014/main" id="{881FE554-D4F8-86BA-52B1-C797DE2C372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264"/>
              <a:ext cx="48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26" name="Freeform 85">
              <a:extLst>
                <a:ext uri="{FF2B5EF4-FFF2-40B4-BE49-F238E27FC236}">
                  <a16:creationId xmlns:a16="http://schemas.microsoft.com/office/drawing/2014/main" id="{BCA0151C-7012-0702-539A-B9F833004543}"/>
                </a:ext>
              </a:extLst>
            </p:cNvPr>
            <p:cNvSpPr>
              <a:spLocks/>
            </p:cNvSpPr>
            <p:nvPr/>
          </p:nvSpPr>
          <p:spPr bwMode="auto">
            <a:xfrm>
              <a:off x="1536" y="3600"/>
              <a:ext cx="480" cy="240"/>
            </a:xfrm>
            <a:custGeom>
              <a:avLst/>
              <a:gdLst>
                <a:gd name="T0" fmla="*/ 0 w 480"/>
                <a:gd name="T1" fmla="*/ 0 h 384"/>
                <a:gd name="T2" fmla="*/ 240 w 480"/>
                <a:gd name="T3" fmla="*/ 0 h 384"/>
                <a:gd name="T4" fmla="*/ 480 w 480"/>
                <a:gd name="T5" fmla="*/ 150 h 384"/>
                <a:gd name="T6" fmla="*/ 0 w 480"/>
                <a:gd name="T7" fmla="*/ 150 h 384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480" h="384">
                  <a:moveTo>
                    <a:pt x="0" y="0"/>
                  </a:moveTo>
                  <a:lnTo>
                    <a:pt x="240" y="0"/>
                  </a:lnTo>
                  <a:lnTo>
                    <a:pt x="480" y="384"/>
                  </a:lnTo>
                  <a:lnTo>
                    <a:pt x="0" y="384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27" name="Line 86">
              <a:extLst>
                <a:ext uri="{FF2B5EF4-FFF2-40B4-BE49-F238E27FC236}">
                  <a16:creationId xmlns:a16="http://schemas.microsoft.com/office/drawing/2014/main" id="{A6640D47-D07F-DA93-0067-B7BA159A1FC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1536" y="3600"/>
              <a:ext cx="263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185431" name="Line 87">
            <a:extLst>
              <a:ext uri="{FF2B5EF4-FFF2-40B4-BE49-F238E27FC236}">
                <a16:creationId xmlns:a16="http://schemas.microsoft.com/office/drawing/2014/main" id="{94A66E3D-4CB0-3201-96FA-98B397ED47F2}"/>
              </a:ext>
            </a:extLst>
          </p:cNvPr>
          <p:cNvSpPr>
            <a:spLocks noChangeShapeType="1"/>
          </p:cNvSpPr>
          <p:nvPr/>
        </p:nvSpPr>
        <p:spPr bwMode="auto">
          <a:xfrm>
            <a:off x="2819400" y="5715000"/>
            <a:ext cx="381000" cy="381000"/>
          </a:xfrm>
          <a:prstGeom prst="line">
            <a:avLst/>
          </a:prstGeom>
          <a:noFill/>
          <a:ln w="762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432" name="Line 88">
            <a:extLst>
              <a:ext uri="{FF2B5EF4-FFF2-40B4-BE49-F238E27FC236}">
                <a16:creationId xmlns:a16="http://schemas.microsoft.com/office/drawing/2014/main" id="{6F5012A5-D3FE-6267-8DF4-19B6A69530A7}"/>
              </a:ext>
            </a:extLst>
          </p:cNvPr>
          <p:cNvSpPr>
            <a:spLocks noChangeShapeType="1"/>
          </p:cNvSpPr>
          <p:nvPr/>
        </p:nvSpPr>
        <p:spPr bwMode="auto">
          <a:xfrm>
            <a:off x="32004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185433" name="Group 89">
            <a:extLst>
              <a:ext uri="{FF2B5EF4-FFF2-40B4-BE49-F238E27FC236}">
                <a16:creationId xmlns:a16="http://schemas.microsoft.com/office/drawing/2014/main" id="{1BEB7D12-48BF-85CB-800F-FF2229764B29}"/>
              </a:ext>
            </a:extLst>
          </p:cNvPr>
          <p:cNvGrpSpPr>
            <a:grpSpLocks/>
          </p:cNvGrpSpPr>
          <p:nvPr/>
        </p:nvGrpSpPr>
        <p:grpSpPr bwMode="auto">
          <a:xfrm>
            <a:off x="3200400" y="3505200"/>
            <a:ext cx="1447800" cy="2590800"/>
            <a:chOff x="2016" y="2208"/>
            <a:chExt cx="912" cy="1632"/>
          </a:xfrm>
        </p:grpSpPr>
        <p:sp>
          <p:nvSpPr>
            <p:cNvPr id="96317" name="Line 90">
              <a:extLst>
                <a:ext uri="{FF2B5EF4-FFF2-40B4-BE49-F238E27FC236}">
                  <a16:creationId xmlns:a16="http://schemas.microsoft.com/office/drawing/2014/main" id="{C7FC22B9-F455-09B1-B3C8-2D175AD6E36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208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18" name="Line 91">
              <a:extLst>
                <a:ext uri="{FF2B5EF4-FFF2-40B4-BE49-F238E27FC236}">
                  <a16:creationId xmlns:a16="http://schemas.microsoft.com/office/drawing/2014/main" id="{A2664C79-C116-EAB6-6891-F14D005252BA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54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19" name="Line 92">
              <a:extLst>
                <a:ext uri="{FF2B5EF4-FFF2-40B4-BE49-F238E27FC236}">
                  <a16:creationId xmlns:a16="http://schemas.microsoft.com/office/drawing/2014/main" id="{1EE50AF5-1F66-42A1-006D-D9D6ADCD5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288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20" name="Line 93">
              <a:extLst>
                <a:ext uri="{FF2B5EF4-FFF2-40B4-BE49-F238E27FC236}">
                  <a16:creationId xmlns:a16="http://schemas.microsoft.com/office/drawing/2014/main" id="{C186F165-86D9-2DB5-BBA2-1958DDFAD7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264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21" name="Line 94">
              <a:extLst>
                <a:ext uri="{FF2B5EF4-FFF2-40B4-BE49-F238E27FC236}">
                  <a16:creationId xmlns:a16="http://schemas.microsoft.com/office/drawing/2014/main" id="{68D91D57-5B50-10D0-9DBD-97012C824FB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016" y="3840"/>
              <a:ext cx="91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39" name="Group 95">
            <a:extLst>
              <a:ext uri="{FF2B5EF4-FFF2-40B4-BE49-F238E27FC236}">
                <a16:creationId xmlns:a16="http://schemas.microsoft.com/office/drawing/2014/main" id="{B779A5D3-FFA8-2B3D-66ED-42029F4AC451}"/>
              </a:ext>
            </a:extLst>
          </p:cNvPr>
          <p:cNvGrpSpPr>
            <a:grpSpLocks/>
          </p:cNvGrpSpPr>
          <p:nvPr/>
        </p:nvGrpSpPr>
        <p:grpSpPr bwMode="auto">
          <a:xfrm>
            <a:off x="4648200" y="3505200"/>
            <a:ext cx="1143000" cy="2590800"/>
            <a:chOff x="2928" y="2208"/>
            <a:chExt cx="720" cy="1632"/>
          </a:xfrm>
        </p:grpSpPr>
        <p:sp>
          <p:nvSpPr>
            <p:cNvPr id="96312" name="Line 96">
              <a:extLst>
                <a:ext uri="{FF2B5EF4-FFF2-40B4-BE49-F238E27FC236}">
                  <a16:creationId xmlns:a16="http://schemas.microsoft.com/office/drawing/2014/main" id="{D5716C17-CE9E-69D0-8E06-98D80482F6C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880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13" name="Line 97">
              <a:extLst>
                <a:ext uri="{FF2B5EF4-FFF2-40B4-BE49-F238E27FC236}">
                  <a16:creationId xmlns:a16="http://schemas.microsoft.com/office/drawing/2014/main" id="{1672A082-9A8E-1E15-4F9A-792498C9E1A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264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14" name="Line 98">
              <a:extLst>
                <a:ext uri="{FF2B5EF4-FFF2-40B4-BE49-F238E27FC236}">
                  <a16:creationId xmlns:a16="http://schemas.microsoft.com/office/drawing/2014/main" id="{1EBFF87C-6A22-CA6A-7593-2D68A1B34F6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3840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15" name="Line 99">
              <a:extLst>
                <a:ext uri="{FF2B5EF4-FFF2-40B4-BE49-F238E27FC236}">
                  <a16:creationId xmlns:a16="http://schemas.microsoft.com/office/drawing/2014/main" id="{FFFCC378-5D35-B592-69A3-7C945CF7E323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208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16" name="Line 100">
              <a:extLst>
                <a:ext uri="{FF2B5EF4-FFF2-40B4-BE49-F238E27FC236}">
                  <a16:creationId xmlns:a16="http://schemas.microsoft.com/office/drawing/2014/main" id="{EF440A7C-88B5-CCB5-2EBD-88D8E9505A2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928" y="2544"/>
              <a:ext cx="720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45" name="Group 101">
            <a:extLst>
              <a:ext uri="{FF2B5EF4-FFF2-40B4-BE49-F238E27FC236}">
                <a16:creationId xmlns:a16="http://schemas.microsoft.com/office/drawing/2014/main" id="{64C4B9F7-2B80-8AE2-3910-89C3E3151ABA}"/>
              </a:ext>
            </a:extLst>
          </p:cNvPr>
          <p:cNvGrpSpPr>
            <a:grpSpLocks/>
          </p:cNvGrpSpPr>
          <p:nvPr/>
        </p:nvGrpSpPr>
        <p:grpSpPr bwMode="auto">
          <a:xfrm>
            <a:off x="5638800" y="4532313"/>
            <a:ext cx="466725" cy="1595437"/>
            <a:chOff x="3552" y="2855"/>
            <a:chExt cx="294" cy="1005"/>
          </a:xfrm>
        </p:grpSpPr>
        <p:sp>
          <p:nvSpPr>
            <p:cNvPr id="96310" name="Freeform 102">
              <a:extLst>
                <a:ext uri="{FF2B5EF4-FFF2-40B4-BE49-F238E27FC236}">
                  <a16:creationId xmlns:a16="http://schemas.microsoft.com/office/drawing/2014/main" id="{18A69999-E4C5-B674-931E-B964A53B5821}"/>
                </a:ext>
              </a:extLst>
            </p:cNvPr>
            <p:cNvSpPr>
              <a:spLocks/>
            </p:cNvSpPr>
            <p:nvPr/>
          </p:nvSpPr>
          <p:spPr bwMode="auto">
            <a:xfrm>
              <a:off x="3600" y="2855"/>
              <a:ext cx="245" cy="429"/>
            </a:xfrm>
            <a:custGeom>
              <a:avLst/>
              <a:gdLst>
                <a:gd name="T0" fmla="*/ 0 w 245"/>
                <a:gd name="T1" fmla="*/ 0 h 429"/>
                <a:gd name="T2" fmla="*/ 245 w 245"/>
                <a:gd name="T3" fmla="*/ 0 h 429"/>
                <a:gd name="T4" fmla="*/ 233 w 245"/>
                <a:gd name="T5" fmla="*/ 429 h 429"/>
                <a:gd name="T6" fmla="*/ 25 w 245"/>
                <a:gd name="T7" fmla="*/ 429 h 429"/>
                <a:gd name="T8" fmla="*/ 237 w 245"/>
                <a:gd name="T9" fmla="*/ 202 h 429"/>
                <a:gd name="T10" fmla="*/ 0 w 245"/>
                <a:gd name="T11" fmla="*/ 0 h 429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45" h="429">
                  <a:moveTo>
                    <a:pt x="0" y="0"/>
                  </a:moveTo>
                  <a:lnTo>
                    <a:pt x="245" y="0"/>
                  </a:lnTo>
                  <a:lnTo>
                    <a:pt x="233" y="429"/>
                  </a:lnTo>
                  <a:lnTo>
                    <a:pt x="25" y="429"/>
                  </a:lnTo>
                  <a:lnTo>
                    <a:pt x="237" y="20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11" name="Freeform 103">
              <a:extLst>
                <a:ext uri="{FF2B5EF4-FFF2-40B4-BE49-F238E27FC236}">
                  <a16:creationId xmlns:a16="http://schemas.microsoft.com/office/drawing/2014/main" id="{C1AA71B9-4F98-EE06-CEDA-FF7C520E0CD9}"/>
                </a:ext>
              </a:extLst>
            </p:cNvPr>
            <p:cNvSpPr>
              <a:spLocks/>
            </p:cNvSpPr>
            <p:nvPr/>
          </p:nvSpPr>
          <p:spPr bwMode="auto">
            <a:xfrm>
              <a:off x="3552" y="3591"/>
              <a:ext cx="294" cy="269"/>
            </a:xfrm>
            <a:custGeom>
              <a:avLst/>
              <a:gdLst>
                <a:gd name="T0" fmla="*/ 282 w 294"/>
                <a:gd name="T1" fmla="*/ 0 h 269"/>
                <a:gd name="T2" fmla="*/ 0 w 294"/>
                <a:gd name="T3" fmla="*/ 269 h 269"/>
                <a:gd name="T4" fmla="*/ 294 w 294"/>
                <a:gd name="T5" fmla="*/ 269 h 269"/>
                <a:gd name="T6" fmla="*/ 0 60000 65536"/>
                <a:gd name="T7" fmla="*/ 0 60000 65536"/>
                <a:gd name="T8" fmla="*/ 0 60000 6553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0" t="0" r="r" b="b"/>
              <a:pathLst>
                <a:path w="294" h="269">
                  <a:moveTo>
                    <a:pt x="282" y="0"/>
                  </a:moveTo>
                  <a:lnTo>
                    <a:pt x="0" y="269"/>
                  </a:lnTo>
                  <a:lnTo>
                    <a:pt x="294" y="26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48" name="Group 104">
            <a:extLst>
              <a:ext uri="{FF2B5EF4-FFF2-40B4-BE49-F238E27FC236}">
                <a16:creationId xmlns:a16="http://schemas.microsoft.com/office/drawing/2014/main" id="{3D6747F1-ABC3-7AAA-85C8-C55330D5202F}"/>
              </a:ext>
            </a:extLst>
          </p:cNvPr>
          <p:cNvGrpSpPr>
            <a:grpSpLocks/>
          </p:cNvGrpSpPr>
          <p:nvPr/>
        </p:nvGrpSpPr>
        <p:grpSpPr bwMode="auto">
          <a:xfrm>
            <a:off x="5715000" y="3505200"/>
            <a:ext cx="454025" cy="2590800"/>
            <a:chOff x="3600" y="2208"/>
            <a:chExt cx="286" cy="1632"/>
          </a:xfrm>
        </p:grpSpPr>
        <p:sp>
          <p:nvSpPr>
            <p:cNvPr id="96305" name="Line 105">
              <a:extLst>
                <a:ext uri="{FF2B5EF4-FFF2-40B4-BE49-F238E27FC236}">
                  <a16:creationId xmlns:a16="http://schemas.microsoft.com/office/drawing/2014/main" id="{4EC3F683-48E2-6386-1E69-B74BFD9EFF8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2208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6" name="Line 106">
              <a:extLst>
                <a:ext uri="{FF2B5EF4-FFF2-40B4-BE49-F238E27FC236}">
                  <a16:creationId xmlns:a16="http://schemas.microsoft.com/office/drawing/2014/main" id="{8FDC6F64-03E0-A3A4-5F2A-3FFB625AA88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46" y="2544"/>
              <a:ext cx="192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7" name="Line 107">
              <a:extLst>
                <a:ext uri="{FF2B5EF4-FFF2-40B4-BE49-F238E27FC236}">
                  <a16:creationId xmlns:a16="http://schemas.microsoft.com/office/drawing/2014/main" id="{E4319F08-C214-276F-8899-051BEF33644D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>
              <a:off x="3742" y="2832"/>
              <a:ext cx="0" cy="295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8" name="Line 108">
              <a:extLst>
                <a:ext uri="{FF2B5EF4-FFF2-40B4-BE49-F238E27FC236}">
                  <a16:creationId xmlns:a16="http://schemas.microsoft.com/office/drawing/2014/main" id="{3A7F6AC2-472E-E1D9-D47F-F0FA8720E32B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3743" y="3025"/>
              <a:ext cx="0" cy="286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9" name="Line 109">
              <a:extLst>
                <a:ext uri="{FF2B5EF4-FFF2-40B4-BE49-F238E27FC236}">
                  <a16:creationId xmlns:a16="http://schemas.microsoft.com/office/drawing/2014/main" id="{660582FD-D5CB-D0B1-5420-4D141D539D2C}"/>
                </a:ext>
              </a:extLst>
            </p:cNvPr>
            <p:cNvSpPr>
              <a:spLocks noChangeShapeType="1"/>
            </p:cNvSpPr>
            <p:nvPr/>
          </p:nvSpPr>
          <p:spPr bwMode="auto">
            <a:xfrm rot="5400000">
              <a:off x="3600" y="3600"/>
              <a:ext cx="24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54" name="Group 110">
            <a:extLst>
              <a:ext uri="{FF2B5EF4-FFF2-40B4-BE49-F238E27FC236}">
                <a16:creationId xmlns:a16="http://schemas.microsoft.com/office/drawing/2014/main" id="{36970B8A-697C-5961-68B8-696CE4F37D50}"/>
              </a:ext>
            </a:extLst>
          </p:cNvPr>
          <p:cNvGrpSpPr>
            <a:grpSpLocks/>
          </p:cNvGrpSpPr>
          <p:nvPr/>
        </p:nvGrpSpPr>
        <p:grpSpPr bwMode="auto">
          <a:xfrm>
            <a:off x="6094413" y="3505200"/>
            <a:ext cx="1220787" cy="2630488"/>
            <a:chOff x="3840" y="2208"/>
            <a:chExt cx="769" cy="1657"/>
          </a:xfrm>
        </p:grpSpPr>
        <p:sp>
          <p:nvSpPr>
            <p:cNvPr id="96299" name="Line 111">
              <a:extLst>
                <a:ext uri="{FF2B5EF4-FFF2-40B4-BE49-F238E27FC236}">
                  <a16:creationId xmlns:a16="http://schemas.microsoft.com/office/drawing/2014/main" id="{289F6921-53F1-AE80-BDA0-F740DDCD264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208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0" name="Line 112">
              <a:extLst>
                <a:ext uri="{FF2B5EF4-FFF2-40B4-BE49-F238E27FC236}">
                  <a16:creationId xmlns:a16="http://schemas.microsoft.com/office/drawing/2014/main" id="{EA24D04A-C6B2-8A16-F6F2-1617FB744D9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600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1" name="Rectangle 113">
              <a:extLst>
                <a:ext uri="{FF2B5EF4-FFF2-40B4-BE49-F238E27FC236}">
                  <a16:creationId xmlns:a16="http://schemas.microsoft.com/office/drawing/2014/main" id="{0098D5F8-7125-04DE-3A1D-28722DA7F05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2854"/>
              <a:ext cx="768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96302" name="Rectangle 114">
              <a:extLst>
                <a:ext uri="{FF2B5EF4-FFF2-40B4-BE49-F238E27FC236}">
                  <a16:creationId xmlns:a16="http://schemas.microsoft.com/office/drawing/2014/main" id="{40D64EC9-B3B4-AE03-483C-289C021DB5C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40" y="3600"/>
              <a:ext cx="769" cy="26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96303" name="Line 115">
              <a:extLst>
                <a:ext uri="{FF2B5EF4-FFF2-40B4-BE49-F238E27FC236}">
                  <a16:creationId xmlns:a16="http://schemas.microsoft.com/office/drawing/2014/main" id="{C6CDE692-0414-675B-FBF6-58A9CF121A0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2544"/>
              <a:ext cx="76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304" name="Line 116">
              <a:extLst>
                <a:ext uri="{FF2B5EF4-FFF2-40B4-BE49-F238E27FC236}">
                  <a16:creationId xmlns:a16="http://schemas.microsoft.com/office/drawing/2014/main" id="{298B993A-4E47-BBF4-2CFC-B37BFC098E16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840" y="3072"/>
              <a:ext cx="768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61" name="Group 117">
            <a:extLst>
              <a:ext uri="{FF2B5EF4-FFF2-40B4-BE49-F238E27FC236}">
                <a16:creationId xmlns:a16="http://schemas.microsoft.com/office/drawing/2014/main" id="{A51AA126-2946-E405-9EE6-9699BF19B950}"/>
              </a:ext>
            </a:extLst>
          </p:cNvPr>
          <p:cNvGrpSpPr>
            <a:grpSpLocks/>
          </p:cNvGrpSpPr>
          <p:nvPr/>
        </p:nvGrpSpPr>
        <p:grpSpPr bwMode="auto">
          <a:xfrm>
            <a:off x="7212013" y="3429000"/>
            <a:ext cx="407987" cy="2706688"/>
            <a:chOff x="4543" y="2160"/>
            <a:chExt cx="257" cy="1705"/>
          </a:xfrm>
        </p:grpSpPr>
        <p:sp>
          <p:nvSpPr>
            <p:cNvPr id="96290" name="Line 118">
              <a:extLst>
                <a:ext uri="{FF2B5EF4-FFF2-40B4-BE49-F238E27FC236}">
                  <a16:creationId xmlns:a16="http://schemas.microsoft.com/office/drawing/2014/main" id="{3F48457C-63E0-40DD-7A6A-B9DFA46B83F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43" y="2208"/>
              <a:ext cx="2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1" name="Freeform 119">
              <a:extLst>
                <a:ext uri="{FF2B5EF4-FFF2-40B4-BE49-F238E27FC236}">
                  <a16:creationId xmlns:a16="http://schemas.microsoft.com/office/drawing/2014/main" id="{968824D7-1135-0851-D5FE-FD71491AEB1A}"/>
                </a:ext>
              </a:extLst>
            </p:cNvPr>
            <p:cNvSpPr>
              <a:spLocks/>
            </p:cNvSpPr>
            <p:nvPr/>
          </p:nvSpPr>
          <p:spPr bwMode="auto">
            <a:xfrm>
              <a:off x="4559" y="2197"/>
              <a:ext cx="208" cy="347"/>
            </a:xfrm>
            <a:custGeom>
              <a:avLst/>
              <a:gdLst>
                <a:gd name="T0" fmla="*/ 37 w 208"/>
                <a:gd name="T1" fmla="*/ 0 h 393"/>
                <a:gd name="T2" fmla="*/ 196 w 208"/>
                <a:gd name="T3" fmla="*/ 0 h 393"/>
                <a:gd name="T4" fmla="*/ 196 w 208"/>
                <a:gd name="T5" fmla="*/ 306 h 393"/>
                <a:gd name="T6" fmla="*/ 0 w 208"/>
                <a:gd name="T7" fmla="*/ 306 h 393"/>
                <a:gd name="T8" fmla="*/ 208 w 208"/>
                <a:gd name="T9" fmla="*/ 163 h 393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208" h="393">
                  <a:moveTo>
                    <a:pt x="37" y="0"/>
                  </a:moveTo>
                  <a:lnTo>
                    <a:pt x="196" y="0"/>
                  </a:lnTo>
                  <a:lnTo>
                    <a:pt x="196" y="393"/>
                  </a:lnTo>
                  <a:lnTo>
                    <a:pt x="0" y="393"/>
                  </a:lnTo>
                  <a:lnTo>
                    <a:pt x="208" y="209"/>
                  </a:lnTo>
                </a:path>
              </a:pathLst>
            </a:cu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2" name="Rectangle 120">
              <a:extLst>
                <a:ext uri="{FF2B5EF4-FFF2-40B4-BE49-F238E27FC236}">
                  <a16:creationId xmlns:a16="http://schemas.microsoft.com/office/drawing/2014/main" id="{1ECA6699-D3AF-8F1E-E982-17EDA39BAE7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2854"/>
              <a:ext cx="144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96293" name="Line 121">
              <a:extLst>
                <a:ext uri="{FF2B5EF4-FFF2-40B4-BE49-F238E27FC236}">
                  <a16:creationId xmlns:a16="http://schemas.microsoft.com/office/drawing/2014/main" id="{E07C8C61-B09F-AF15-281A-64457B62EE17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072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4" name="Line 122">
              <a:extLst>
                <a:ext uri="{FF2B5EF4-FFF2-40B4-BE49-F238E27FC236}">
                  <a16:creationId xmlns:a16="http://schemas.microsoft.com/office/drawing/2014/main" id="{7053400F-CC6F-EEA9-3119-0A9BF104B3A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608" y="3600"/>
              <a:ext cx="144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5" name="Rectangle 123">
              <a:extLst>
                <a:ext uri="{FF2B5EF4-FFF2-40B4-BE49-F238E27FC236}">
                  <a16:creationId xmlns:a16="http://schemas.microsoft.com/office/drawing/2014/main" id="{B72299DC-8EF4-FACD-685E-15FE843BB6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08" y="3600"/>
              <a:ext cx="144" cy="265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96296" name="Line 124">
              <a:extLst>
                <a:ext uri="{FF2B5EF4-FFF2-40B4-BE49-F238E27FC236}">
                  <a16:creationId xmlns:a16="http://schemas.microsoft.com/office/drawing/2014/main" id="{7B2E889F-1B3C-0713-0E76-28EAAC666319}"/>
                </a:ext>
              </a:extLst>
            </p:cNvPr>
            <p:cNvSpPr>
              <a:spLocks noChangeShapeType="1"/>
            </p:cNvSpPr>
            <p:nvPr/>
          </p:nvSpPr>
          <p:spPr bwMode="auto">
            <a:xfrm rot="2700000">
              <a:off x="4680" y="2328"/>
              <a:ext cx="0" cy="24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7" name="Line 125">
              <a:extLst>
                <a:ext uri="{FF2B5EF4-FFF2-40B4-BE49-F238E27FC236}">
                  <a16:creationId xmlns:a16="http://schemas.microsoft.com/office/drawing/2014/main" id="{0E63BB53-695A-E121-9B43-667C3795A976}"/>
                </a:ext>
              </a:extLst>
            </p:cNvPr>
            <p:cNvSpPr>
              <a:spLocks noChangeShapeType="1"/>
            </p:cNvSpPr>
            <p:nvPr/>
          </p:nvSpPr>
          <p:spPr bwMode="auto">
            <a:xfrm rot="8100000">
              <a:off x="4656" y="2160"/>
              <a:ext cx="0" cy="263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98" name="Line 126">
              <a:extLst>
                <a:ext uri="{FF2B5EF4-FFF2-40B4-BE49-F238E27FC236}">
                  <a16:creationId xmlns:a16="http://schemas.microsoft.com/office/drawing/2014/main" id="{1EE0C4B7-57C8-30E2-80CF-C8CE4890B274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560" y="2544"/>
              <a:ext cx="2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185471" name="Group 127">
            <a:extLst>
              <a:ext uri="{FF2B5EF4-FFF2-40B4-BE49-F238E27FC236}">
                <a16:creationId xmlns:a16="http://schemas.microsoft.com/office/drawing/2014/main" id="{F6B84288-D18A-D81A-2F45-C5C82782C7E4}"/>
              </a:ext>
            </a:extLst>
          </p:cNvPr>
          <p:cNvGrpSpPr>
            <a:grpSpLocks/>
          </p:cNvGrpSpPr>
          <p:nvPr/>
        </p:nvGrpSpPr>
        <p:grpSpPr bwMode="auto">
          <a:xfrm>
            <a:off x="7543800" y="3505200"/>
            <a:ext cx="1447800" cy="2625725"/>
            <a:chOff x="4752" y="2208"/>
            <a:chExt cx="912" cy="1654"/>
          </a:xfrm>
        </p:grpSpPr>
        <p:sp>
          <p:nvSpPr>
            <p:cNvPr id="96280" name="Rectangle 128">
              <a:extLst>
                <a:ext uri="{FF2B5EF4-FFF2-40B4-BE49-F238E27FC236}">
                  <a16:creationId xmlns:a16="http://schemas.microsoft.com/office/drawing/2014/main" id="{D8463E08-DE6E-B0E3-F568-F05FC7B0C9B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233"/>
              <a:ext cx="909" cy="311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96281" name="Line 129">
              <a:extLst>
                <a:ext uri="{FF2B5EF4-FFF2-40B4-BE49-F238E27FC236}">
                  <a16:creationId xmlns:a16="http://schemas.microsoft.com/office/drawing/2014/main" id="{12B571EC-2A61-55E1-F0DE-14B2D63B39B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3600"/>
              <a:ext cx="288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2" name="Line 130">
              <a:extLst>
                <a:ext uri="{FF2B5EF4-FFF2-40B4-BE49-F238E27FC236}">
                  <a16:creationId xmlns:a16="http://schemas.microsoft.com/office/drawing/2014/main" id="{017D2497-FD7F-31C3-F8CF-4C4D4FE28C9B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376" y="3072"/>
              <a:ext cx="288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3" name="Line 131">
              <a:extLst>
                <a:ext uri="{FF2B5EF4-FFF2-40B4-BE49-F238E27FC236}">
                  <a16:creationId xmlns:a16="http://schemas.microsoft.com/office/drawing/2014/main" id="{BDCD091B-E50E-20E1-6C8C-47C87B879F9F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424" y="2375"/>
              <a:ext cx="240" cy="0"/>
            </a:xfrm>
            <a:prstGeom prst="line">
              <a:avLst/>
            </a:prstGeom>
            <a:noFill/>
            <a:ln w="381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4" name="Line 132">
              <a:extLst>
                <a:ext uri="{FF2B5EF4-FFF2-40B4-BE49-F238E27FC236}">
                  <a16:creationId xmlns:a16="http://schemas.microsoft.com/office/drawing/2014/main" id="{8E54B595-2E98-B430-C725-57B5294FF36D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544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5" name="Line 133">
              <a:extLst>
                <a:ext uri="{FF2B5EF4-FFF2-40B4-BE49-F238E27FC236}">
                  <a16:creationId xmlns:a16="http://schemas.microsoft.com/office/drawing/2014/main" id="{ED3BA159-4984-CC90-5E61-A80E317021F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2208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6" name="Line 134">
              <a:extLst>
                <a:ext uri="{FF2B5EF4-FFF2-40B4-BE49-F238E27FC236}">
                  <a16:creationId xmlns:a16="http://schemas.microsoft.com/office/drawing/2014/main" id="{23437D74-CC2F-7D8C-BFDC-003C0D108BD9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072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7" name="Line 135">
              <a:extLst>
                <a:ext uri="{FF2B5EF4-FFF2-40B4-BE49-F238E27FC236}">
                  <a16:creationId xmlns:a16="http://schemas.microsoft.com/office/drawing/2014/main" id="{AF0F2985-0E82-71BB-5D47-4ECD7BC636F8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752" y="3600"/>
              <a:ext cx="909" cy="0"/>
            </a:xfrm>
            <a:prstGeom prst="line">
              <a:avLst/>
            </a:prstGeom>
            <a:noFill/>
            <a:ln w="762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6288" name="Rectangle 136">
              <a:extLst>
                <a:ext uri="{FF2B5EF4-FFF2-40B4-BE49-F238E27FC236}">
                  <a16:creationId xmlns:a16="http://schemas.microsoft.com/office/drawing/2014/main" id="{F043D94E-585C-DF07-0E50-05D9FAF8665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2854"/>
              <a:ext cx="909" cy="428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  <p:sp>
          <p:nvSpPr>
            <p:cNvPr id="96289" name="Rectangle 137">
              <a:extLst>
                <a:ext uri="{FF2B5EF4-FFF2-40B4-BE49-F238E27FC236}">
                  <a16:creationId xmlns:a16="http://schemas.microsoft.com/office/drawing/2014/main" id="{3D480F1F-A05D-2506-9EA0-1627B9326C4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52" y="3622"/>
              <a:ext cx="909" cy="240"/>
            </a:xfrm>
            <a:prstGeom prst="rect">
              <a:avLst/>
            </a:prstGeom>
            <a:solidFill>
              <a:schemeClr val="folHlink">
                <a:alpha val="50195"/>
              </a:schemeClr>
            </a:solidFill>
            <a:ln w="9525">
              <a:solidFill>
                <a:schemeClr val="folHlink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buClrTx/>
                <a:buSzTx/>
                <a:buFontTx/>
                <a:buNone/>
              </a:pPr>
              <a:endParaRPr lang="zh-CN" altLang="en-US" sz="800">
                <a:latin typeface="宋体" panose="02010600030101010101" pitchFamily="2" charset="-122"/>
              </a:endParaRPr>
            </a:p>
          </p:txBody>
        </p:sp>
      </p:grpSp>
      <p:sp>
        <p:nvSpPr>
          <p:cNvPr id="185482" name="Line 138">
            <a:extLst>
              <a:ext uri="{FF2B5EF4-FFF2-40B4-BE49-F238E27FC236}">
                <a16:creationId xmlns:a16="http://schemas.microsoft.com/office/drawing/2014/main" id="{E52B678A-08CD-F3CB-31DA-FCF1CE53D55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526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483" name="Line 139">
            <a:extLst>
              <a:ext uri="{FF2B5EF4-FFF2-40B4-BE49-F238E27FC236}">
                <a16:creationId xmlns:a16="http://schemas.microsoft.com/office/drawing/2014/main" id="{1486367A-71AC-5247-865C-8FC9FF0A2B77}"/>
              </a:ext>
            </a:extLst>
          </p:cNvPr>
          <p:cNvSpPr>
            <a:spLocks noChangeShapeType="1"/>
          </p:cNvSpPr>
          <p:nvPr/>
        </p:nvSpPr>
        <p:spPr bwMode="auto">
          <a:xfrm>
            <a:off x="6096000" y="2819400"/>
            <a:ext cx="0" cy="3959225"/>
          </a:xfrm>
          <a:prstGeom prst="line">
            <a:avLst/>
          </a:prstGeom>
          <a:noFill/>
          <a:ln w="38100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185484" name="Rectangle 140">
            <a:extLst>
              <a:ext uri="{FF2B5EF4-FFF2-40B4-BE49-F238E27FC236}">
                <a16:creationId xmlns:a16="http://schemas.microsoft.com/office/drawing/2014/main" id="{A5B3F8B5-878F-4FB1-9F13-03A661152BF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96200" y="152400"/>
            <a:ext cx="1143000" cy="838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>
            <a:lvl1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>
              <a:spcBef>
                <a:spcPct val="0"/>
              </a:spcBef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4572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9144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13716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1828800" fontAlgn="base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r>
              <a:rPr lang="zh-CN" altLang="en-US" sz="4400">
                <a:solidFill>
                  <a:schemeClr val="tx2"/>
                </a:solidFill>
                <a:effectLst>
                  <a:outerShdw blurRad="38100" dist="38100" dir="2700000" algn="tl">
                    <a:srgbClr val="000000"/>
                  </a:outerShdw>
                </a:effectLst>
                <a:latin typeface="Arial" panose="020B0604020202020204" pitchFamily="34" charset="0"/>
              </a:rPr>
              <a:t>3.5</a:t>
            </a:r>
          </a:p>
        </p:txBody>
      </p:sp>
      <p:sp>
        <p:nvSpPr>
          <p:cNvPr id="96279" name="AutoShape 142">
            <a:hlinkClick r:id="rId3" action="ppaction://hlinksldjump" highlightClick="1"/>
            <a:extLst>
              <a:ext uri="{FF2B5EF4-FFF2-40B4-BE49-F238E27FC236}">
                <a16:creationId xmlns:a16="http://schemas.microsoft.com/office/drawing/2014/main" id="{1C290FAD-D67B-CD5A-B43A-E53203D45A8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" dur="500"/>
                                        <p:tgtEl>
                                          <p:spTgt spid="1853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" dur="500"/>
                                        <p:tgtEl>
                                          <p:spTgt spid="1853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7" dur="500"/>
                                        <p:tgtEl>
                                          <p:spTgt spid="1853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22" dur="500"/>
                                        <p:tgtEl>
                                          <p:spTgt spid="1853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7" dur="500"/>
                                        <p:tgtEl>
                                          <p:spTgt spid="185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32" dur="500"/>
                                        <p:tgtEl>
                                          <p:spTgt spid="18548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37" dur="500"/>
                                        <p:tgtEl>
                                          <p:spTgt spid="1854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 nodeType="clickPar">
                      <p:stCondLst>
                        <p:cond delay="indefinite"/>
                      </p:stCondLst>
                      <p:childTnLst>
                        <p:par>
                          <p:cTn id="3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0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42" dur="500"/>
                                        <p:tgtEl>
                                          <p:spTgt spid="185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47" dur="500"/>
                                        <p:tgtEl>
                                          <p:spTgt spid="185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1854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 nodeType="clickPar">
                      <p:stCondLst>
                        <p:cond delay="indefinite"/>
                      </p:stCondLst>
                      <p:childTnLst>
                        <p:par>
                          <p:cTn id="5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4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56" dur="500"/>
                                        <p:tgtEl>
                                          <p:spTgt spid="1854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 nodeType="clickPar">
                      <p:stCondLst>
                        <p:cond delay="indefinite"/>
                      </p:stCondLst>
                      <p:childTnLst>
                        <p:par>
                          <p:cTn id="5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9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1" dur="500"/>
                                        <p:tgtEl>
                                          <p:spTgt spid="1854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 nodeType="clickPar">
                      <p:stCondLst>
                        <p:cond delay="indefinite"/>
                      </p:stCondLst>
                      <p:childTnLst>
                        <p:par>
                          <p:cTn id="63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4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6" dur="500"/>
                                        <p:tgtEl>
                                          <p:spTgt spid="1854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 nodeType="clickPar">
                      <p:stCondLst>
                        <p:cond delay="indefinite"/>
                      </p:stCondLst>
                      <p:childTnLst>
                        <p:par>
                          <p:cTn id="6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71" dur="500"/>
                                        <p:tgtEl>
                                          <p:spTgt spid="1854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5" dur="500"/>
                                        <p:tgtEl>
                                          <p:spTgt spid="1854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 nodeType="clickPar">
                      <p:stCondLst>
                        <p:cond delay="indefinite"/>
                      </p:stCondLst>
                      <p:childTnLst>
                        <p:par>
                          <p:cTn id="7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8" presetID="18" presetClass="entr" presetSubtype="1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Left)">
                                      <p:cBhvr>
                                        <p:cTn id="80" dur="500"/>
                                        <p:tgtEl>
                                          <p:spTgt spid="18548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 nodeType="clickPar">
                      <p:stCondLst>
                        <p:cond delay="indefinite"/>
                      </p:stCondLst>
                      <p:childTnLst>
                        <p:par>
                          <p:cTn id="8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85" dur="500"/>
                                        <p:tgtEl>
                                          <p:spTgt spid="1854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 nodeType="clickPar">
                      <p:stCondLst>
                        <p:cond delay="indefinite"/>
                      </p:stCondLst>
                      <p:childTnLst>
                        <p:par>
                          <p:cTn id="8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8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0" dur="500"/>
                                        <p:tgtEl>
                                          <p:spTgt spid="1854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 nodeType="clickPar">
                      <p:stCondLst>
                        <p:cond delay="indefinite"/>
                      </p:stCondLst>
                      <p:childTnLst>
                        <p:par>
                          <p:cTn id="9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4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95" dur="500"/>
                                        <p:tgtEl>
                                          <p:spTgt spid="1854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2274" name="Text Box 2">
            <a:extLst>
              <a:ext uri="{FF2B5EF4-FFF2-40B4-BE49-F238E27FC236}">
                <a16:creationId xmlns:a16="http://schemas.microsoft.com/office/drawing/2014/main" id="{BD9F74C2-D6C9-F44E-382A-DF9630F5599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5576888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不互锁</a:t>
            </a:r>
          </a:p>
        </p:txBody>
      </p:sp>
      <p:sp>
        <p:nvSpPr>
          <p:cNvPr id="822275" name="Text Box 3">
            <a:extLst>
              <a:ext uri="{FF2B5EF4-FFF2-40B4-BE49-F238E27FC236}">
                <a16:creationId xmlns:a16="http://schemas.microsoft.com/office/drawing/2014/main" id="{C40899C7-BB7A-86BF-9F1B-90DA0984F2B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5576888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半互锁</a:t>
            </a:r>
          </a:p>
        </p:txBody>
      </p:sp>
      <p:sp>
        <p:nvSpPr>
          <p:cNvPr id="822276" name="Text Box 4">
            <a:extLst>
              <a:ext uri="{FF2B5EF4-FFF2-40B4-BE49-F238E27FC236}">
                <a16:creationId xmlns:a16="http://schemas.microsoft.com/office/drawing/2014/main" id="{6927B0A9-D6A6-677B-0642-E1595421524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5576888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全互锁</a:t>
            </a:r>
          </a:p>
        </p:txBody>
      </p:sp>
      <p:sp>
        <p:nvSpPr>
          <p:cNvPr id="97285" name="Text Box 5">
            <a:extLst>
              <a:ext uri="{FF2B5EF4-FFF2-40B4-BE49-F238E27FC236}">
                <a16:creationId xmlns:a16="http://schemas.microsoft.com/office/drawing/2014/main" id="{B92FB743-E73B-7947-E35E-DBC738488E3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" y="395288"/>
            <a:ext cx="2806700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3600"/>
              <a:t>异步通信</a:t>
            </a:r>
            <a:endParaRPr lang="en-US" altLang="zh-CN" sz="3600"/>
          </a:p>
        </p:txBody>
      </p:sp>
      <p:grpSp>
        <p:nvGrpSpPr>
          <p:cNvPr id="822278" name="Group 6">
            <a:extLst>
              <a:ext uri="{FF2B5EF4-FFF2-40B4-BE49-F238E27FC236}">
                <a16:creationId xmlns:a16="http://schemas.microsoft.com/office/drawing/2014/main" id="{62E0B96C-D8FB-2A0A-FE1C-8E1A6A8249E9}"/>
              </a:ext>
            </a:extLst>
          </p:cNvPr>
          <p:cNvGrpSpPr>
            <a:grpSpLocks/>
          </p:cNvGrpSpPr>
          <p:nvPr/>
        </p:nvGrpSpPr>
        <p:grpSpPr bwMode="auto">
          <a:xfrm>
            <a:off x="4006850" y="1752600"/>
            <a:ext cx="2698750" cy="3595688"/>
            <a:chOff x="2524" y="1104"/>
            <a:chExt cx="1700" cy="2265"/>
          </a:xfrm>
        </p:grpSpPr>
        <p:sp>
          <p:nvSpPr>
            <p:cNvPr id="97337" name="Text Box 7">
              <a:extLst>
                <a:ext uri="{FF2B5EF4-FFF2-40B4-BE49-F238E27FC236}">
                  <a16:creationId xmlns:a16="http://schemas.microsoft.com/office/drawing/2014/main" id="{31A98004-CE68-5C59-3287-27864837FC78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1104"/>
              <a:ext cx="146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主设备</a:t>
              </a:r>
            </a:p>
          </p:txBody>
        </p:sp>
        <p:sp>
          <p:nvSpPr>
            <p:cNvPr id="97338" name="Text Box 8">
              <a:extLst>
                <a:ext uri="{FF2B5EF4-FFF2-40B4-BE49-F238E27FC236}">
                  <a16:creationId xmlns:a16="http://schemas.microsoft.com/office/drawing/2014/main" id="{AE4899D3-6A68-17B7-9150-3BD8BB828B7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524" y="3081"/>
              <a:ext cx="1700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从设备</a:t>
              </a:r>
            </a:p>
          </p:txBody>
        </p:sp>
      </p:grpSp>
      <p:grpSp>
        <p:nvGrpSpPr>
          <p:cNvPr id="822281" name="Group 9">
            <a:extLst>
              <a:ext uri="{FF2B5EF4-FFF2-40B4-BE49-F238E27FC236}">
                <a16:creationId xmlns:a16="http://schemas.microsoft.com/office/drawing/2014/main" id="{48413D77-BC29-48A5-63A3-A2C27D3BA5EE}"/>
              </a:ext>
            </a:extLst>
          </p:cNvPr>
          <p:cNvGrpSpPr>
            <a:grpSpLocks/>
          </p:cNvGrpSpPr>
          <p:nvPr/>
        </p:nvGrpSpPr>
        <p:grpSpPr bwMode="auto">
          <a:xfrm>
            <a:off x="163513" y="2924175"/>
            <a:ext cx="498475" cy="1965325"/>
            <a:chOff x="103" y="1842"/>
            <a:chExt cx="314" cy="1238"/>
          </a:xfrm>
        </p:grpSpPr>
        <p:sp>
          <p:nvSpPr>
            <p:cNvPr id="97335" name="Text Box 10">
              <a:extLst>
                <a:ext uri="{FF2B5EF4-FFF2-40B4-BE49-F238E27FC236}">
                  <a16:creationId xmlns:a16="http://schemas.microsoft.com/office/drawing/2014/main" id="{F34D12DF-9108-3975-06FA-0BA27E97315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7" y="1842"/>
              <a:ext cx="31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请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求</a:t>
              </a:r>
            </a:p>
          </p:txBody>
        </p:sp>
        <p:sp>
          <p:nvSpPr>
            <p:cNvPr id="97336" name="Text Box 11">
              <a:extLst>
                <a:ext uri="{FF2B5EF4-FFF2-40B4-BE49-F238E27FC236}">
                  <a16:creationId xmlns:a16="http://schemas.microsoft.com/office/drawing/2014/main" id="{C4C6D45E-9FBA-445C-E8B9-D0844C70CF09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03" y="2562"/>
              <a:ext cx="310" cy="51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chemeClr val="accent2"/>
                </a:buClr>
                <a:buSzPct val="80000"/>
                <a:buFont typeface="Wingdings" panose="05000000000000000000" pitchFamily="2" charset="2"/>
                <a:buChar char="l"/>
                <a:defRPr kumimoji="1" sz="32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1pPr>
              <a:lvl2pPr marL="742950" indent="-285750">
                <a:spcBef>
                  <a:spcPct val="20000"/>
                </a:spcBef>
                <a:buClr>
                  <a:schemeClr val="tx1"/>
                </a:buClr>
                <a:buSzPct val="90000"/>
                <a:buChar char="–"/>
                <a:defRPr kumimoji="1" sz="28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2pPr>
              <a:lvl3pPr marL="1143000" indent="-228600">
                <a:spcBef>
                  <a:spcPct val="20000"/>
                </a:spcBef>
                <a:buClr>
                  <a:schemeClr val="accent1"/>
                </a:buClr>
                <a:buSzPct val="60000"/>
                <a:buFont typeface="Wingdings" panose="05000000000000000000" pitchFamily="2" charset="2"/>
                <a:buChar char="l"/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3pPr>
              <a:lvl4pPr marL="1600200" indent="-228600">
                <a:spcBef>
                  <a:spcPct val="20000"/>
                </a:spcBef>
                <a:buClr>
                  <a:schemeClr val="tx1"/>
                </a:buClr>
                <a:buChar char="–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4pPr>
              <a:lvl5pPr marL="2057400" indent="-228600">
                <a:spcBef>
                  <a:spcPct val="20000"/>
                </a:spcBef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Char char="•"/>
                <a:defRPr kumimoji="1" sz="2000">
                  <a:solidFill>
                    <a:schemeClr val="tx1"/>
                  </a:solidFill>
                  <a:latin typeface="Times New Roman" panose="02020603050405020304" pitchFamily="18" charset="0"/>
                  <a:ea typeface="宋体" panose="02010600030101010101" pitchFamily="2" charset="-122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回</a:t>
              </a:r>
            </a:p>
            <a:p>
              <a:pPr eaLnBrk="1" hangingPunct="1">
                <a:spcBef>
                  <a:spcPct val="0"/>
                </a:spcBef>
                <a:buClrTx/>
                <a:buSzTx/>
                <a:buFontTx/>
                <a:buNone/>
              </a:pPr>
              <a:r>
                <a:rPr lang="zh-CN" altLang="en-US" sz="2400"/>
                <a:t>答</a:t>
              </a:r>
            </a:p>
          </p:txBody>
        </p:sp>
      </p:grpSp>
      <p:sp>
        <p:nvSpPr>
          <p:cNvPr id="822284" name="Freeform 12">
            <a:extLst>
              <a:ext uri="{FF2B5EF4-FFF2-40B4-BE49-F238E27FC236}">
                <a16:creationId xmlns:a16="http://schemas.microsoft.com/office/drawing/2014/main" id="{BF0A7B92-2694-6291-2C79-AC78348800FD}"/>
              </a:ext>
            </a:extLst>
          </p:cNvPr>
          <p:cNvSpPr>
            <a:spLocks/>
          </p:cNvSpPr>
          <p:nvPr/>
        </p:nvSpPr>
        <p:spPr bwMode="auto">
          <a:xfrm>
            <a:off x="1295400" y="2643188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1436489063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85" name="Freeform 13">
            <a:extLst>
              <a:ext uri="{FF2B5EF4-FFF2-40B4-BE49-F238E27FC236}">
                <a16:creationId xmlns:a16="http://schemas.microsoft.com/office/drawing/2014/main" id="{8E9853D9-3000-A268-3536-D86104CA187D}"/>
              </a:ext>
            </a:extLst>
          </p:cNvPr>
          <p:cNvSpPr>
            <a:spLocks/>
          </p:cNvSpPr>
          <p:nvPr/>
        </p:nvSpPr>
        <p:spPr bwMode="auto">
          <a:xfrm>
            <a:off x="4176713" y="2590800"/>
            <a:ext cx="1587" cy="966788"/>
          </a:xfrm>
          <a:custGeom>
            <a:avLst/>
            <a:gdLst>
              <a:gd name="T0" fmla="*/ 0 w 1"/>
              <a:gd name="T1" fmla="*/ 0 h 609"/>
              <a:gd name="T2" fmla="*/ 2518569 w 1"/>
              <a:gd name="T3" fmla="*/ 1534776744 h 60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609">
                <a:moveTo>
                  <a:pt x="0" y="0"/>
                </a:moveTo>
                <a:lnTo>
                  <a:pt x="1" y="609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286" name="Group 14">
            <a:extLst>
              <a:ext uri="{FF2B5EF4-FFF2-40B4-BE49-F238E27FC236}">
                <a16:creationId xmlns:a16="http://schemas.microsoft.com/office/drawing/2014/main" id="{C9D4C30A-1043-87C0-7111-976FEBA411A9}"/>
              </a:ext>
            </a:extLst>
          </p:cNvPr>
          <p:cNvGrpSpPr>
            <a:grpSpLocks/>
          </p:cNvGrpSpPr>
          <p:nvPr/>
        </p:nvGrpSpPr>
        <p:grpSpPr bwMode="auto">
          <a:xfrm>
            <a:off x="4122738" y="2641600"/>
            <a:ext cx="1169987" cy="1460500"/>
            <a:chOff x="2597" y="1664"/>
            <a:chExt cx="737" cy="920"/>
          </a:xfrm>
        </p:grpSpPr>
        <p:sp>
          <p:nvSpPr>
            <p:cNvPr id="97333" name="Freeform 15">
              <a:extLst>
                <a:ext uri="{FF2B5EF4-FFF2-40B4-BE49-F238E27FC236}">
                  <a16:creationId xmlns:a16="http://schemas.microsoft.com/office/drawing/2014/main" id="{561D2252-0EA9-63BE-2A44-56E1D15E97A5}"/>
                </a:ext>
              </a:extLst>
            </p:cNvPr>
            <p:cNvSpPr>
              <a:spLocks/>
            </p:cNvSpPr>
            <p:nvPr/>
          </p:nvSpPr>
          <p:spPr bwMode="auto">
            <a:xfrm>
              <a:off x="2601" y="1997"/>
              <a:ext cx="300" cy="587"/>
            </a:xfrm>
            <a:custGeom>
              <a:avLst/>
              <a:gdLst>
                <a:gd name="T0" fmla="*/ 0 w 300"/>
                <a:gd name="T1" fmla="*/ 89 h 587"/>
                <a:gd name="T2" fmla="*/ 48 w 300"/>
                <a:gd name="T3" fmla="*/ 58 h 587"/>
                <a:gd name="T4" fmla="*/ 15 w 300"/>
                <a:gd name="T5" fmla="*/ 64 h 587"/>
                <a:gd name="T6" fmla="*/ 117 w 300"/>
                <a:gd name="T7" fmla="*/ 73 h 587"/>
                <a:gd name="T8" fmla="*/ 180 w 300"/>
                <a:gd name="T9" fmla="*/ 502 h 587"/>
                <a:gd name="T10" fmla="*/ 300 w 300"/>
                <a:gd name="T11" fmla="*/ 585 h 58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300" h="587">
                  <a:moveTo>
                    <a:pt x="0" y="89"/>
                  </a:moveTo>
                  <a:cubicBezTo>
                    <a:pt x="8" y="84"/>
                    <a:pt x="45" y="62"/>
                    <a:pt x="48" y="58"/>
                  </a:cubicBezTo>
                  <a:cubicBezTo>
                    <a:pt x="51" y="54"/>
                    <a:pt x="4" y="62"/>
                    <a:pt x="15" y="64"/>
                  </a:cubicBezTo>
                  <a:cubicBezTo>
                    <a:pt x="26" y="66"/>
                    <a:pt x="90" y="0"/>
                    <a:pt x="117" y="73"/>
                  </a:cubicBezTo>
                  <a:cubicBezTo>
                    <a:pt x="144" y="146"/>
                    <a:pt x="149" y="417"/>
                    <a:pt x="180" y="502"/>
                  </a:cubicBezTo>
                  <a:cubicBezTo>
                    <a:pt x="211" y="587"/>
                    <a:pt x="280" y="571"/>
                    <a:pt x="300" y="585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34" name="Freeform 16">
              <a:extLst>
                <a:ext uri="{FF2B5EF4-FFF2-40B4-BE49-F238E27FC236}">
                  <a16:creationId xmlns:a16="http://schemas.microsoft.com/office/drawing/2014/main" id="{E96FE4EB-6AD7-2463-99C6-13749A69D00B}"/>
                </a:ext>
              </a:extLst>
            </p:cNvPr>
            <p:cNvSpPr>
              <a:spLocks/>
            </p:cNvSpPr>
            <p:nvPr/>
          </p:nvSpPr>
          <p:spPr bwMode="auto">
            <a:xfrm>
              <a:off x="2597" y="1664"/>
              <a:ext cx="737" cy="1"/>
            </a:xfrm>
            <a:custGeom>
              <a:avLst/>
              <a:gdLst>
                <a:gd name="T0" fmla="*/ 0 w 737"/>
                <a:gd name="T1" fmla="*/ 1 h 1"/>
                <a:gd name="T2" fmla="*/ 737 w 737"/>
                <a:gd name="T3" fmla="*/ 0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7" h="1">
                  <a:moveTo>
                    <a:pt x="0" y="1"/>
                  </a:moveTo>
                  <a:lnTo>
                    <a:pt x="737" y="0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289" name="Freeform 17">
            <a:extLst>
              <a:ext uri="{FF2B5EF4-FFF2-40B4-BE49-F238E27FC236}">
                <a16:creationId xmlns:a16="http://schemas.microsoft.com/office/drawing/2014/main" id="{ADF55277-117C-5A70-2B62-922EDBBFBF05}"/>
              </a:ext>
            </a:extLst>
          </p:cNvPr>
          <p:cNvSpPr>
            <a:spLocks/>
          </p:cNvSpPr>
          <p:nvPr/>
        </p:nvSpPr>
        <p:spPr bwMode="auto">
          <a:xfrm>
            <a:off x="5241925" y="2586038"/>
            <a:ext cx="1588" cy="950912"/>
          </a:xfrm>
          <a:custGeom>
            <a:avLst/>
            <a:gdLst>
              <a:gd name="T0" fmla="*/ 0 w 1"/>
              <a:gd name="T1" fmla="*/ 0 h 599"/>
              <a:gd name="T2" fmla="*/ 0 w 1"/>
              <a:gd name="T3" fmla="*/ 1509572006 h 599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99">
                <a:moveTo>
                  <a:pt x="0" y="0"/>
                </a:moveTo>
                <a:lnTo>
                  <a:pt x="0" y="599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0" name="Freeform 18">
            <a:extLst>
              <a:ext uri="{FF2B5EF4-FFF2-40B4-BE49-F238E27FC236}">
                <a16:creationId xmlns:a16="http://schemas.microsoft.com/office/drawing/2014/main" id="{52939BFC-0A46-2B50-8D47-38C8D0052B9B}"/>
              </a:ext>
            </a:extLst>
          </p:cNvPr>
          <p:cNvSpPr>
            <a:spLocks/>
          </p:cNvSpPr>
          <p:nvPr/>
        </p:nvSpPr>
        <p:spPr bwMode="auto">
          <a:xfrm>
            <a:off x="5184775" y="3479800"/>
            <a:ext cx="785813" cy="1588"/>
          </a:xfrm>
          <a:custGeom>
            <a:avLst/>
            <a:gdLst>
              <a:gd name="T0" fmla="*/ 0 w 495"/>
              <a:gd name="T1" fmla="*/ 0 h 1"/>
              <a:gd name="T2" fmla="*/ 1247478931 w 495"/>
              <a:gd name="T3" fmla="*/ 2521744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495" h="1">
                <a:moveTo>
                  <a:pt x="0" y="0"/>
                </a:moveTo>
                <a:lnTo>
                  <a:pt x="495" y="1"/>
                </a:lnTo>
              </a:path>
            </a:pathLst>
          </a:custGeom>
          <a:noFill/>
          <a:ln w="114300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291" name="Group 19">
            <a:extLst>
              <a:ext uri="{FF2B5EF4-FFF2-40B4-BE49-F238E27FC236}">
                <a16:creationId xmlns:a16="http://schemas.microsoft.com/office/drawing/2014/main" id="{8E75FD05-3E22-A5BA-A048-FAB5DB827739}"/>
              </a:ext>
            </a:extLst>
          </p:cNvPr>
          <p:cNvGrpSpPr>
            <a:grpSpLocks/>
          </p:cNvGrpSpPr>
          <p:nvPr/>
        </p:nvGrpSpPr>
        <p:grpSpPr bwMode="auto">
          <a:xfrm>
            <a:off x="1235075" y="2660650"/>
            <a:ext cx="1162050" cy="1427163"/>
            <a:chOff x="778" y="1676"/>
            <a:chExt cx="732" cy="899"/>
          </a:xfrm>
        </p:grpSpPr>
        <p:sp>
          <p:nvSpPr>
            <p:cNvPr id="97331" name="Freeform 20">
              <a:extLst>
                <a:ext uri="{FF2B5EF4-FFF2-40B4-BE49-F238E27FC236}">
                  <a16:creationId xmlns:a16="http://schemas.microsoft.com/office/drawing/2014/main" id="{BCAA1AF7-EC2A-361D-886A-8AD2AB0A70A2}"/>
                </a:ext>
              </a:extLst>
            </p:cNvPr>
            <p:cNvSpPr>
              <a:spLocks/>
            </p:cNvSpPr>
            <p:nvPr/>
          </p:nvSpPr>
          <p:spPr bwMode="auto">
            <a:xfrm>
              <a:off x="831" y="1995"/>
              <a:ext cx="299" cy="580"/>
            </a:xfrm>
            <a:custGeom>
              <a:avLst/>
              <a:gdLst>
                <a:gd name="T0" fmla="*/ 0 w 299"/>
                <a:gd name="T1" fmla="*/ 71 h 580"/>
                <a:gd name="T2" fmla="*/ 101 w 299"/>
                <a:gd name="T3" fmla="*/ 71 h 580"/>
                <a:gd name="T4" fmla="*/ 170 w 299"/>
                <a:gd name="T5" fmla="*/ 495 h 580"/>
                <a:gd name="T6" fmla="*/ 299 w 299"/>
                <a:gd name="T7" fmla="*/ 580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32" name="Freeform 21">
              <a:extLst>
                <a:ext uri="{FF2B5EF4-FFF2-40B4-BE49-F238E27FC236}">
                  <a16:creationId xmlns:a16="http://schemas.microsoft.com/office/drawing/2014/main" id="{03F66AE6-8797-7A3F-6EE2-FA65211CF498}"/>
                </a:ext>
              </a:extLst>
            </p:cNvPr>
            <p:cNvSpPr>
              <a:spLocks/>
            </p:cNvSpPr>
            <p:nvPr/>
          </p:nvSpPr>
          <p:spPr bwMode="auto">
            <a:xfrm>
              <a:off x="778" y="167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294" name="Freeform 22">
            <a:extLst>
              <a:ext uri="{FF2B5EF4-FFF2-40B4-BE49-F238E27FC236}">
                <a16:creationId xmlns:a16="http://schemas.microsoft.com/office/drawing/2014/main" id="{461E5589-F330-C514-E5B6-DA7EF9E880CD}"/>
              </a:ext>
            </a:extLst>
          </p:cNvPr>
          <p:cNvSpPr>
            <a:spLocks/>
          </p:cNvSpPr>
          <p:nvPr/>
        </p:nvSpPr>
        <p:spPr bwMode="auto">
          <a:xfrm>
            <a:off x="2293938" y="3505200"/>
            <a:ext cx="830262" cy="1588"/>
          </a:xfrm>
          <a:custGeom>
            <a:avLst/>
            <a:gdLst>
              <a:gd name="T0" fmla="*/ 0 w 523"/>
              <a:gd name="T1" fmla="*/ 0 h 1"/>
              <a:gd name="T2" fmla="*/ 1318040131 w 523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23" h="1">
                <a:moveTo>
                  <a:pt x="0" y="0"/>
                </a:moveTo>
                <a:lnTo>
                  <a:pt x="523" y="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5" name="Freeform 23">
            <a:extLst>
              <a:ext uri="{FF2B5EF4-FFF2-40B4-BE49-F238E27FC236}">
                <a16:creationId xmlns:a16="http://schemas.microsoft.com/office/drawing/2014/main" id="{320C5B54-E6B5-511E-E694-0C189E36040C}"/>
              </a:ext>
            </a:extLst>
          </p:cNvPr>
          <p:cNvSpPr>
            <a:spLocks/>
          </p:cNvSpPr>
          <p:nvPr/>
        </p:nvSpPr>
        <p:spPr bwMode="auto">
          <a:xfrm>
            <a:off x="2347913" y="2608263"/>
            <a:ext cx="3175" cy="925512"/>
          </a:xfrm>
          <a:custGeom>
            <a:avLst/>
            <a:gdLst>
              <a:gd name="T0" fmla="*/ 0 w 2"/>
              <a:gd name="T1" fmla="*/ 0 h 583"/>
              <a:gd name="T2" fmla="*/ 5040313 w 2"/>
              <a:gd name="T3" fmla="*/ 1469249506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6" name="Freeform 24">
            <a:extLst>
              <a:ext uri="{FF2B5EF4-FFF2-40B4-BE49-F238E27FC236}">
                <a16:creationId xmlns:a16="http://schemas.microsoft.com/office/drawing/2014/main" id="{81B30C96-5A67-4D5A-382F-F6103AFDEE8F}"/>
              </a:ext>
            </a:extLst>
          </p:cNvPr>
          <p:cNvSpPr>
            <a:spLocks/>
          </p:cNvSpPr>
          <p:nvPr/>
        </p:nvSpPr>
        <p:spPr bwMode="auto">
          <a:xfrm>
            <a:off x="1770063" y="3775075"/>
            <a:ext cx="1162050" cy="1588"/>
          </a:xfrm>
          <a:custGeom>
            <a:avLst/>
            <a:gdLst>
              <a:gd name="T0" fmla="*/ 0 w 732"/>
              <a:gd name="T1" fmla="*/ 0 h 1"/>
              <a:gd name="T2" fmla="*/ 1844754375 w 732"/>
              <a:gd name="T3" fmla="*/ 2521744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7" name="Freeform 25">
            <a:extLst>
              <a:ext uri="{FF2B5EF4-FFF2-40B4-BE49-F238E27FC236}">
                <a16:creationId xmlns:a16="http://schemas.microsoft.com/office/drawing/2014/main" id="{8E40264F-BF6C-1A32-E7C8-160144AB121A}"/>
              </a:ext>
            </a:extLst>
          </p:cNvPr>
          <p:cNvSpPr>
            <a:spLocks/>
          </p:cNvSpPr>
          <p:nvPr/>
        </p:nvSpPr>
        <p:spPr bwMode="auto">
          <a:xfrm>
            <a:off x="2874963" y="3722688"/>
            <a:ext cx="3175" cy="925512"/>
          </a:xfrm>
          <a:custGeom>
            <a:avLst/>
            <a:gdLst>
              <a:gd name="T0" fmla="*/ 0 w 2"/>
              <a:gd name="T1" fmla="*/ 0 h 583"/>
              <a:gd name="T2" fmla="*/ 5040313 w 2"/>
              <a:gd name="T3" fmla="*/ 1469249506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298" name="Freeform 26">
            <a:extLst>
              <a:ext uri="{FF2B5EF4-FFF2-40B4-BE49-F238E27FC236}">
                <a16:creationId xmlns:a16="http://schemas.microsoft.com/office/drawing/2014/main" id="{F7DEA39C-7DC5-196D-906D-0EF34126FA63}"/>
              </a:ext>
            </a:extLst>
          </p:cNvPr>
          <p:cNvSpPr>
            <a:spLocks/>
          </p:cNvSpPr>
          <p:nvPr/>
        </p:nvSpPr>
        <p:spPr bwMode="auto">
          <a:xfrm>
            <a:off x="1820863" y="3743325"/>
            <a:ext cx="1587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1436489063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299" name="Group 27">
            <a:extLst>
              <a:ext uri="{FF2B5EF4-FFF2-40B4-BE49-F238E27FC236}">
                <a16:creationId xmlns:a16="http://schemas.microsoft.com/office/drawing/2014/main" id="{6388BB6F-6BF8-15B8-6BAD-49AD34B045F6}"/>
              </a:ext>
            </a:extLst>
          </p:cNvPr>
          <p:cNvGrpSpPr>
            <a:grpSpLocks/>
          </p:cNvGrpSpPr>
          <p:nvPr/>
        </p:nvGrpSpPr>
        <p:grpSpPr bwMode="auto">
          <a:xfrm>
            <a:off x="857250" y="3489325"/>
            <a:ext cx="990600" cy="1108075"/>
            <a:chOff x="540" y="2198"/>
            <a:chExt cx="624" cy="698"/>
          </a:xfrm>
        </p:grpSpPr>
        <p:sp>
          <p:nvSpPr>
            <p:cNvPr id="97329" name="Freeform 28">
              <a:extLst>
                <a:ext uri="{FF2B5EF4-FFF2-40B4-BE49-F238E27FC236}">
                  <a16:creationId xmlns:a16="http://schemas.microsoft.com/office/drawing/2014/main" id="{0B8498ED-008A-0D10-F9B7-64131D4001EF}"/>
                </a:ext>
              </a:extLst>
            </p:cNvPr>
            <p:cNvSpPr>
              <a:spLocks/>
            </p:cNvSpPr>
            <p:nvPr/>
          </p:nvSpPr>
          <p:spPr bwMode="auto">
            <a:xfrm>
              <a:off x="540" y="2198"/>
              <a:ext cx="311" cy="1"/>
            </a:xfrm>
            <a:custGeom>
              <a:avLst/>
              <a:gdLst>
                <a:gd name="T0" fmla="*/ 311 w 311"/>
                <a:gd name="T1" fmla="*/ 0 h 1"/>
                <a:gd name="T2" fmla="*/ 0 w 311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30" name="Line 29">
              <a:extLst>
                <a:ext uri="{FF2B5EF4-FFF2-40B4-BE49-F238E27FC236}">
                  <a16:creationId xmlns:a16="http://schemas.microsoft.com/office/drawing/2014/main" id="{1F78EDBC-265D-A429-D366-223CB5240065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6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822302" name="Group 30">
            <a:extLst>
              <a:ext uri="{FF2B5EF4-FFF2-40B4-BE49-F238E27FC236}">
                <a16:creationId xmlns:a16="http://schemas.microsoft.com/office/drawing/2014/main" id="{CE97B2CD-844A-083C-70F3-E2093A21E097}"/>
              </a:ext>
            </a:extLst>
          </p:cNvPr>
          <p:cNvGrpSpPr>
            <a:grpSpLocks/>
          </p:cNvGrpSpPr>
          <p:nvPr/>
        </p:nvGrpSpPr>
        <p:grpSpPr bwMode="auto">
          <a:xfrm>
            <a:off x="3703638" y="3498850"/>
            <a:ext cx="992187" cy="1098550"/>
            <a:chOff x="2333" y="2204"/>
            <a:chExt cx="625" cy="692"/>
          </a:xfrm>
        </p:grpSpPr>
        <p:sp>
          <p:nvSpPr>
            <p:cNvPr id="97327" name="Freeform 31">
              <a:extLst>
                <a:ext uri="{FF2B5EF4-FFF2-40B4-BE49-F238E27FC236}">
                  <a16:creationId xmlns:a16="http://schemas.microsoft.com/office/drawing/2014/main" id="{5A53CAE1-1404-CE94-C3C5-1289D64BB8EC}"/>
                </a:ext>
              </a:extLst>
            </p:cNvPr>
            <p:cNvSpPr>
              <a:spLocks/>
            </p:cNvSpPr>
            <p:nvPr/>
          </p:nvSpPr>
          <p:spPr bwMode="auto">
            <a:xfrm>
              <a:off x="2333" y="2204"/>
              <a:ext cx="332" cy="1"/>
            </a:xfrm>
            <a:custGeom>
              <a:avLst/>
              <a:gdLst>
                <a:gd name="T0" fmla="*/ 332 w 332"/>
                <a:gd name="T1" fmla="*/ 0 h 1"/>
                <a:gd name="T2" fmla="*/ 0 w 332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32" h="1">
                  <a:moveTo>
                    <a:pt x="332" y="0"/>
                  </a:moveTo>
                  <a:lnTo>
                    <a:pt x="0" y="1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28" name="Line 32">
              <a:extLst>
                <a:ext uri="{FF2B5EF4-FFF2-40B4-BE49-F238E27FC236}">
                  <a16:creationId xmlns:a16="http://schemas.microsoft.com/office/drawing/2014/main" id="{28698CAF-A2E0-A471-AA8F-9F28699ADCDC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357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305" name="Line 33">
            <a:extLst>
              <a:ext uri="{FF2B5EF4-FFF2-40B4-BE49-F238E27FC236}">
                <a16:creationId xmlns:a16="http://schemas.microsoft.com/office/drawing/2014/main" id="{6C2B1B8E-0211-F485-4471-988EE46C806E}"/>
              </a:ext>
            </a:extLst>
          </p:cNvPr>
          <p:cNvSpPr>
            <a:spLocks noChangeShapeType="1"/>
          </p:cNvSpPr>
          <p:nvPr/>
        </p:nvSpPr>
        <p:spPr bwMode="auto">
          <a:xfrm>
            <a:off x="2824163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06" name="Freeform 34">
            <a:extLst>
              <a:ext uri="{FF2B5EF4-FFF2-40B4-BE49-F238E27FC236}">
                <a16:creationId xmlns:a16="http://schemas.microsoft.com/office/drawing/2014/main" id="{CC320B9E-39C9-7B2F-26A2-DAC18B52A494}"/>
              </a:ext>
            </a:extLst>
          </p:cNvPr>
          <p:cNvSpPr>
            <a:spLocks/>
          </p:cNvSpPr>
          <p:nvPr/>
        </p:nvSpPr>
        <p:spPr bwMode="auto">
          <a:xfrm>
            <a:off x="4584700" y="3775075"/>
            <a:ext cx="1162050" cy="1588"/>
          </a:xfrm>
          <a:custGeom>
            <a:avLst/>
            <a:gdLst>
              <a:gd name="T0" fmla="*/ 0 w 732"/>
              <a:gd name="T1" fmla="*/ 0 h 1"/>
              <a:gd name="T2" fmla="*/ 1844754375 w 732"/>
              <a:gd name="T3" fmla="*/ 2521744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07" name="Freeform 35">
            <a:extLst>
              <a:ext uri="{FF2B5EF4-FFF2-40B4-BE49-F238E27FC236}">
                <a16:creationId xmlns:a16="http://schemas.microsoft.com/office/drawing/2014/main" id="{07D04814-7600-0C89-D5AD-C6B9ECA92BD3}"/>
              </a:ext>
            </a:extLst>
          </p:cNvPr>
          <p:cNvSpPr>
            <a:spLocks/>
          </p:cNvSpPr>
          <p:nvPr/>
        </p:nvSpPr>
        <p:spPr bwMode="auto">
          <a:xfrm>
            <a:off x="5694363" y="3722688"/>
            <a:ext cx="3175" cy="925512"/>
          </a:xfrm>
          <a:custGeom>
            <a:avLst/>
            <a:gdLst>
              <a:gd name="T0" fmla="*/ 0 w 2"/>
              <a:gd name="T1" fmla="*/ 0 h 583"/>
              <a:gd name="T2" fmla="*/ 5040313 w 2"/>
              <a:gd name="T3" fmla="*/ 1469249506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08" name="Freeform 36">
            <a:extLst>
              <a:ext uri="{FF2B5EF4-FFF2-40B4-BE49-F238E27FC236}">
                <a16:creationId xmlns:a16="http://schemas.microsoft.com/office/drawing/2014/main" id="{0DB625DB-6ADB-8593-5DBD-15EAE7AC1881}"/>
              </a:ext>
            </a:extLst>
          </p:cNvPr>
          <p:cNvSpPr>
            <a:spLocks/>
          </p:cNvSpPr>
          <p:nvPr/>
        </p:nvSpPr>
        <p:spPr bwMode="auto">
          <a:xfrm>
            <a:off x="4640263" y="3733800"/>
            <a:ext cx="1587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1436489063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09" name="Line 37">
            <a:extLst>
              <a:ext uri="{FF2B5EF4-FFF2-40B4-BE49-F238E27FC236}">
                <a16:creationId xmlns:a16="http://schemas.microsoft.com/office/drawing/2014/main" id="{7CC6D111-3F93-68FC-50AA-B29A154303A2}"/>
              </a:ext>
            </a:extLst>
          </p:cNvPr>
          <p:cNvSpPr>
            <a:spLocks noChangeShapeType="1"/>
          </p:cNvSpPr>
          <p:nvPr/>
        </p:nvSpPr>
        <p:spPr bwMode="auto">
          <a:xfrm>
            <a:off x="5632450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10" name="Freeform 38">
            <a:extLst>
              <a:ext uri="{FF2B5EF4-FFF2-40B4-BE49-F238E27FC236}">
                <a16:creationId xmlns:a16="http://schemas.microsoft.com/office/drawing/2014/main" id="{8980F0D3-7C31-BEBC-8F16-A450F44271D5}"/>
              </a:ext>
            </a:extLst>
          </p:cNvPr>
          <p:cNvSpPr>
            <a:spLocks/>
          </p:cNvSpPr>
          <p:nvPr/>
        </p:nvSpPr>
        <p:spPr bwMode="auto">
          <a:xfrm>
            <a:off x="6908800" y="2643188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1436489063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311" name="Group 39">
            <a:extLst>
              <a:ext uri="{FF2B5EF4-FFF2-40B4-BE49-F238E27FC236}">
                <a16:creationId xmlns:a16="http://schemas.microsoft.com/office/drawing/2014/main" id="{C60E1E6F-7692-EAB4-C48A-344D6341E8FF}"/>
              </a:ext>
            </a:extLst>
          </p:cNvPr>
          <p:cNvGrpSpPr>
            <a:grpSpLocks/>
          </p:cNvGrpSpPr>
          <p:nvPr/>
        </p:nvGrpSpPr>
        <p:grpSpPr bwMode="auto">
          <a:xfrm>
            <a:off x="6848475" y="2660650"/>
            <a:ext cx="1162050" cy="1427163"/>
            <a:chOff x="4314" y="1676"/>
            <a:chExt cx="732" cy="899"/>
          </a:xfrm>
        </p:grpSpPr>
        <p:sp>
          <p:nvSpPr>
            <p:cNvPr id="97325" name="Freeform 40">
              <a:extLst>
                <a:ext uri="{FF2B5EF4-FFF2-40B4-BE49-F238E27FC236}">
                  <a16:creationId xmlns:a16="http://schemas.microsoft.com/office/drawing/2014/main" id="{6EDE1020-3708-1122-A1DD-3AB3930A5FCE}"/>
                </a:ext>
              </a:extLst>
            </p:cNvPr>
            <p:cNvSpPr>
              <a:spLocks/>
            </p:cNvSpPr>
            <p:nvPr/>
          </p:nvSpPr>
          <p:spPr bwMode="auto">
            <a:xfrm>
              <a:off x="4379" y="1995"/>
              <a:ext cx="299" cy="580"/>
            </a:xfrm>
            <a:custGeom>
              <a:avLst/>
              <a:gdLst>
                <a:gd name="T0" fmla="*/ 0 w 299"/>
                <a:gd name="T1" fmla="*/ 71 h 580"/>
                <a:gd name="T2" fmla="*/ 101 w 299"/>
                <a:gd name="T3" fmla="*/ 71 h 580"/>
                <a:gd name="T4" fmla="*/ 170 w 299"/>
                <a:gd name="T5" fmla="*/ 495 h 580"/>
                <a:gd name="T6" fmla="*/ 299 w 299"/>
                <a:gd name="T7" fmla="*/ 580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26" name="Freeform 41">
              <a:extLst>
                <a:ext uri="{FF2B5EF4-FFF2-40B4-BE49-F238E27FC236}">
                  <a16:creationId xmlns:a16="http://schemas.microsoft.com/office/drawing/2014/main" id="{5F48488B-BF09-DEEF-1CBE-77537E649B61}"/>
                </a:ext>
              </a:extLst>
            </p:cNvPr>
            <p:cNvSpPr>
              <a:spLocks/>
            </p:cNvSpPr>
            <p:nvPr/>
          </p:nvSpPr>
          <p:spPr bwMode="auto">
            <a:xfrm>
              <a:off x="4314" y="167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314" name="Freeform 42">
            <a:extLst>
              <a:ext uri="{FF2B5EF4-FFF2-40B4-BE49-F238E27FC236}">
                <a16:creationId xmlns:a16="http://schemas.microsoft.com/office/drawing/2014/main" id="{7557DD5D-2309-DCF0-4525-131C1CBCB58D}"/>
              </a:ext>
            </a:extLst>
          </p:cNvPr>
          <p:cNvSpPr>
            <a:spLocks/>
          </p:cNvSpPr>
          <p:nvPr/>
        </p:nvSpPr>
        <p:spPr bwMode="auto">
          <a:xfrm>
            <a:off x="7980363" y="2608263"/>
            <a:ext cx="3175" cy="925512"/>
          </a:xfrm>
          <a:custGeom>
            <a:avLst/>
            <a:gdLst>
              <a:gd name="T0" fmla="*/ 0 w 2"/>
              <a:gd name="T1" fmla="*/ 0 h 583"/>
              <a:gd name="T2" fmla="*/ 5040313 w 2"/>
              <a:gd name="T3" fmla="*/ 1469249506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folHlink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15" name="Freeform 43">
            <a:extLst>
              <a:ext uri="{FF2B5EF4-FFF2-40B4-BE49-F238E27FC236}">
                <a16:creationId xmlns:a16="http://schemas.microsoft.com/office/drawing/2014/main" id="{80E717C1-99A4-EDAC-EECB-81B096299953}"/>
              </a:ext>
            </a:extLst>
          </p:cNvPr>
          <p:cNvSpPr>
            <a:spLocks/>
          </p:cNvSpPr>
          <p:nvPr/>
        </p:nvSpPr>
        <p:spPr bwMode="auto">
          <a:xfrm>
            <a:off x="7391400" y="3775075"/>
            <a:ext cx="1162050" cy="1588"/>
          </a:xfrm>
          <a:custGeom>
            <a:avLst/>
            <a:gdLst>
              <a:gd name="T0" fmla="*/ 0 w 732"/>
              <a:gd name="T1" fmla="*/ 0 h 1"/>
              <a:gd name="T2" fmla="*/ 1844754375 w 732"/>
              <a:gd name="T3" fmla="*/ 2521744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16" name="Freeform 44">
            <a:extLst>
              <a:ext uri="{FF2B5EF4-FFF2-40B4-BE49-F238E27FC236}">
                <a16:creationId xmlns:a16="http://schemas.microsoft.com/office/drawing/2014/main" id="{DA9876EE-CF33-5791-790D-4789F519F357}"/>
              </a:ext>
            </a:extLst>
          </p:cNvPr>
          <p:cNvSpPr>
            <a:spLocks/>
          </p:cNvSpPr>
          <p:nvPr/>
        </p:nvSpPr>
        <p:spPr bwMode="auto">
          <a:xfrm>
            <a:off x="8513763" y="3722688"/>
            <a:ext cx="3175" cy="925512"/>
          </a:xfrm>
          <a:custGeom>
            <a:avLst/>
            <a:gdLst>
              <a:gd name="T0" fmla="*/ 0 w 2"/>
              <a:gd name="T1" fmla="*/ 0 h 583"/>
              <a:gd name="T2" fmla="*/ 5040313 w 2"/>
              <a:gd name="T3" fmla="*/ 1469249506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17" name="Freeform 45">
            <a:extLst>
              <a:ext uri="{FF2B5EF4-FFF2-40B4-BE49-F238E27FC236}">
                <a16:creationId xmlns:a16="http://schemas.microsoft.com/office/drawing/2014/main" id="{A75C8B6C-CB5F-98EE-9A97-AFE141ADA30C}"/>
              </a:ext>
            </a:extLst>
          </p:cNvPr>
          <p:cNvSpPr>
            <a:spLocks/>
          </p:cNvSpPr>
          <p:nvPr/>
        </p:nvSpPr>
        <p:spPr bwMode="auto">
          <a:xfrm>
            <a:off x="7442200" y="3743325"/>
            <a:ext cx="1588" cy="904875"/>
          </a:xfrm>
          <a:custGeom>
            <a:avLst/>
            <a:gdLst>
              <a:gd name="T0" fmla="*/ 0 w 1"/>
              <a:gd name="T1" fmla="*/ 0 h 570"/>
              <a:gd name="T2" fmla="*/ 0 w 1"/>
              <a:gd name="T3" fmla="*/ 1436489063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318" name="Group 46">
            <a:extLst>
              <a:ext uri="{FF2B5EF4-FFF2-40B4-BE49-F238E27FC236}">
                <a16:creationId xmlns:a16="http://schemas.microsoft.com/office/drawing/2014/main" id="{2C3E399F-287C-2195-CEBC-94D171351989}"/>
              </a:ext>
            </a:extLst>
          </p:cNvPr>
          <p:cNvGrpSpPr>
            <a:grpSpLocks/>
          </p:cNvGrpSpPr>
          <p:nvPr/>
        </p:nvGrpSpPr>
        <p:grpSpPr bwMode="auto">
          <a:xfrm>
            <a:off x="6470650" y="3489325"/>
            <a:ext cx="996950" cy="1108075"/>
            <a:chOff x="4076" y="2198"/>
            <a:chExt cx="628" cy="698"/>
          </a:xfrm>
        </p:grpSpPr>
        <p:sp>
          <p:nvSpPr>
            <p:cNvPr id="97323" name="Freeform 47">
              <a:extLst>
                <a:ext uri="{FF2B5EF4-FFF2-40B4-BE49-F238E27FC236}">
                  <a16:creationId xmlns:a16="http://schemas.microsoft.com/office/drawing/2014/main" id="{A53F9D18-8BA0-C598-02B7-A42E23A95C83}"/>
                </a:ext>
              </a:extLst>
            </p:cNvPr>
            <p:cNvSpPr>
              <a:spLocks/>
            </p:cNvSpPr>
            <p:nvPr/>
          </p:nvSpPr>
          <p:spPr bwMode="auto">
            <a:xfrm>
              <a:off x="4076" y="2198"/>
              <a:ext cx="311" cy="1"/>
            </a:xfrm>
            <a:custGeom>
              <a:avLst/>
              <a:gdLst>
                <a:gd name="T0" fmla="*/ 311 w 311"/>
                <a:gd name="T1" fmla="*/ 0 h 1"/>
                <a:gd name="T2" fmla="*/ 0 w 311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 cmpd="sng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24" name="Line 48">
              <a:extLst>
                <a:ext uri="{FF2B5EF4-FFF2-40B4-BE49-F238E27FC236}">
                  <a16:creationId xmlns:a16="http://schemas.microsoft.com/office/drawing/2014/main" id="{02B12EFD-1350-72A3-9A6A-47AD10783551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0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321" name="Line 49">
            <a:extLst>
              <a:ext uri="{FF2B5EF4-FFF2-40B4-BE49-F238E27FC236}">
                <a16:creationId xmlns:a16="http://schemas.microsoft.com/office/drawing/2014/main" id="{BE816236-070F-F08F-B23C-12906E26B4BD}"/>
              </a:ext>
            </a:extLst>
          </p:cNvPr>
          <p:cNvSpPr>
            <a:spLocks noChangeShapeType="1"/>
          </p:cNvSpPr>
          <p:nvPr/>
        </p:nvSpPr>
        <p:spPr bwMode="auto">
          <a:xfrm>
            <a:off x="8462963" y="4597400"/>
            <a:ext cx="539750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22" name="Freeform 50">
            <a:extLst>
              <a:ext uri="{FF2B5EF4-FFF2-40B4-BE49-F238E27FC236}">
                <a16:creationId xmlns:a16="http://schemas.microsoft.com/office/drawing/2014/main" id="{E471859A-7BBD-C40D-EF27-5039C47EF6E3}"/>
              </a:ext>
            </a:extLst>
          </p:cNvPr>
          <p:cNvSpPr>
            <a:spLocks/>
          </p:cNvSpPr>
          <p:nvPr/>
        </p:nvSpPr>
        <p:spPr bwMode="auto">
          <a:xfrm>
            <a:off x="7493000" y="2898775"/>
            <a:ext cx="508000" cy="1365250"/>
          </a:xfrm>
          <a:custGeom>
            <a:avLst/>
            <a:gdLst>
              <a:gd name="T0" fmla="*/ 0 w 320"/>
              <a:gd name="T1" fmla="*/ 1900197813 h 860"/>
              <a:gd name="T2" fmla="*/ 229335013 w 320"/>
              <a:gd name="T3" fmla="*/ 1895157500 h 860"/>
              <a:gd name="T4" fmla="*/ 579635938 w 320"/>
              <a:gd name="T5" fmla="*/ 267136563 h 860"/>
              <a:gd name="T6" fmla="*/ 806450000 w 320"/>
              <a:gd name="T7" fmla="*/ 287297813 h 86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20" h="860">
                <a:moveTo>
                  <a:pt x="0" y="754"/>
                </a:moveTo>
                <a:cubicBezTo>
                  <a:pt x="16" y="754"/>
                  <a:pt x="53" y="860"/>
                  <a:pt x="91" y="752"/>
                </a:cubicBezTo>
                <a:cubicBezTo>
                  <a:pt x="129" y="644"/>
                  <a:pt x="192" y="212"/>
                  <a:pt x="230" y="106"/>
                </a:cubicBezTo>
                <a:cubicBezTo>
                  <a:pt x="268" y="0"/>
                  <a:pt x="301" y="112"/>
                  <a:pt x="320" y="114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grpSp>
        <p:nvGrpSpPr>
          <p:cNvPr id="822323" name="Group 51">
            <a:extLst>
              <a:ext uri="{FF2B5EF4-FFF2-40B4-BE49-F238E27FC236}">
                <a16:creationId xmlns:a16="http://schemas.microsoft.com/office/drawing/2014/main" id="{07F4C2A9-333A-5D87-4CFC-17DBE3B59783}"/>
              </a:ext>
            </a:extLst>
          </p:cNvPr>
          <p:cNvGrpSpPr>
            <a:grpSpLocks/>
          </p:cNvGrpSpPr>
          <p:nvPr/>
        </p:nvGrpSpPr>
        <p:grpSpPr bwMode="auto">
          <a:xfrm>
            <a:off x="8012113" y="2997200"/>
            <a:ext cx="827087" cy="1193800"/>
            <a:chOff x="4960" y="1888"/>
            <a:chExt cx="521" cy="752"/>
          </a:xfrm>
        </p:grpSpPr>
        <p:sp>
          <p:nvSpPr>
            <p:cNvPr id="97321" name="Freeform 52">
              <a:extLst>
                <a:ext uri="{FF2B5EF4-FFF2-40B4-BE49-F238E27FC236}">
                  <a16:creationId xmlns:a16="http://schemas.microsoft.com/office/drawing/2014/main" id="{FF1A022D-EFFD-A8F9-9FCF-6C5099D57FF9}"/>
                </a:ext>
              </a:extLst>
            </p:cNvPr>
            <p:cNvSpPr>
              <a:spLocks/>
            </p:cNvSpPr>
            <p:nvPr/>
          </p:nvSpPr>
          <p:spPr bwMode="auto">
            <a:xfrm>
              <a:off x="4960" y="2188"/>
              <a:ext cx="521" cy="2"/>
            </a:xfrm>
            <a:custGeom>
              <a:avLst/>
              <a:gdLst>
                <a:gd name="T0" fmla="*/ 0 w 521"/>
                <a:gd name="T1" fmla="*/ 2 h 2"/>
                <a:gd name="T2" fmla="*/ 521 w 521"/>
                <a:gd name="T3" fmla="*/ 0 h 2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521" h="2">
                  <a:moveTo>
                    <a:pt x="0" y="2"/>
                  </a:moveTo>
                  <a:lnTo>
                    <a:pt x="521" y="0"/>
                  </a:lnTo>
                </a:path>
              </a:pathLst>
            </a:custGeom>
            <a:noFill/>
            <a:ln w="114300">
              <a:solidFill>
                <a:schemeClr val="folHlink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97322" name="Freeform 53">
              <a:extLst>
                <a:ext uri="{FF2B5EF4-FFF2-40B4-BE49-F238E27FC236}">
                  <a16:creationId xmlns:a16="http://schemas.microsoft.com/office/drawing/2014/main" id="{A086BCB9-CD2D-2693-4793-C5CD43C8F9C1}"/>
                </a:ext>
              </a:extLst>
            </p:cNvPr>
            <p:cNvSpPr>
              <a:spLocks/>
            </p:cNvSpPr>
            <p:nvPr/>
          </p:nvSpPr>
          <p:spPr bwMode="auto">
            <a:xfrm>
              <a:off x="4976" y="1888"/>
              <a:ext cx="313" cy="752"/>
            </a:xfrm>
            <a:custGeom>
              <a:avLst/>
              <a:gdLst>
                <a:gd name="T0" fmla="*/ 0 w 313"/>
                <a:gd name="T1" fmla="*/ 111 h 752"/>
                <a:gd name="T2" fmla="*/ 118 w 313"/>
                <a:gd name="T3" fmla="*/ 89 h 752"/>
                <a:gd name="T4" fmla="*/ 180 w 313"/>
                <a:gd name="T5" fmla="*/ 645 h 752"/>
                <a:gd name="T6" fmla="*/ 294 w 313"/>
                <a:gd name="T7" fmla="*/ 729 h 752"/>
                <a:gd name="T8" fmla="*/ 295 w 313"/>
                <a:gd name="T9" fmla="*/ 750 h 752"/>
                <a:gd name="T10" fmla="*/ 0 60000 65536"/>
                <a:gd name="T11" fmla="*/ 0 60000 65536"/>
                <a:gd name="T12" fmla="*/ 0 60000 65536"/>
                <a:gd name="T13" fmla="*/ 0 60000 65536"/>
                <a:gd name="T14" fmla="*/ 0 60000 65536"/>
              </a:gdLst>
              <a:ahLst/>
              <a:cxnLst>
                <a:cxn ang="T10">
                  <a:pos x="T0" y="T1"/>
                </a:cxn>
                <a:cxn ang="T11">
                  <a:pos x="T2" y="T3"/>
                </a:cxn>
                <a:cxn ang="T12">
                  <a:pos x="T4" y="T5"/>
                </a:cxn>
                <a:cxn ang="T13">
                  <a:pos x="T6" y="T7"/>
                </a:cxn>
                <a:cxn ang="T14">
                  <a:pos x="T8" y="T9"/>
                </a:cxn>
              </a:cxnLst>
              <a:rect l="0" t="0" r="r" b="b"/>
              <a:pathLst>
                <a:path w="313" h="752">
                  <a:moveTo>
                    <a:pt x="0" y="111"/>
                  </a:moveTo>
                  <a:cubicBezTo>
                    <a:pt x="19" y="107"/>
                    <a:pt x="88" y="0"/>
                    <a:pt x="118" y="89"/>
                  </a:cubicBezTo>
                  <a:cubicBezTo>
                    <a:pt x="148" y="178"/>
                    <a:pt x="151" y="538"/>
                    <a:pt x="180" y="645"/>
                  </a:cubicBezTo>
                  <a:cubicBezTo>
                    <a:pt x="209" y="752"/>
                    <a:pt x="275" y="711"/>
                    <a:pt x="294" y="729"/>
                  </a:cubicBezTo>
                  <a:cubicBezTo>
                    <a:pt x="313" y="747"/>
                    <a:pt x="295" y="746"/>
                    <a:pt x="295" y="750"/>
                  </a:cubicBezTo>
                </a:path>
              </a:pathLst>
            </a:custGeom>
            <a:noFill/>
            <a:ln w="57150" cmpd="sng">
              <a:solidFill>
                <a:schemeClr val="folHlink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822326" name="Freeform 54">
            <a:extLst>
              <a:ext uri="{FF2B5EF4-FFF2-40B4-BE49-F238E27FC236}">
                <a16:creationId xmlns:a16="http://schemas.microsoft.com/office/drawing/2014/main" id="{850C5931-E40D-7C26-508E-8FA219FEB074}"/>
              </a:ext>
            </a:extLst>
          </p:cNvPr>
          <p:cNvSpPr>
            <a:spLocks/>
          </p:cNvSpPr>
          <p:nvPr/>
        </p:nvSpPr>
        <p:spPr bwMode="auto">
          <a:xfrm>
            <a:off x="4692650" y="2895600"/>
            <a:ext cx="550863" cy="1301750"/>
          </a:xfrm>
          <a:custGeom>
            <a:avLst/>
            <a:gdLst>
              <a:gd name="T0" fmla="*/ 0 w 347"/>
              <a:gd name="T1" fmla="*/ 1864915625 h 820"/>
              <a:gd name="T2" fmla="*/ 229335221 w 347"/>
              <a:gd name="T3" fmla="*/ 1799391563 h 820"/>
              <a:gd name="T4" fmla="*/ 551915513 w 347"/>
              <a:gd name="T5" fmla="*/ 257055938 h 820"/>
              <a:gd name="T6" fmla="*/ 874495806 w 347"/>
              <a:gd name="T7" fmla="*/ 257055938 h 820"/>
              <a:gd name="T8" fmla="*/ 0 60000 65536"/>
              <a:gd name="T9" fmla="*/ 0 60000 65536"/>
              <a:gd name="T10" fmla="*/ 0 60000 65536"/>
              <a:gd name="T11" fmla="*/ 0 60000 65536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0" t="0" r="r" b="b"/>
            <a:pathLst>
              <a:path w="347" h="820">
                <a:moveTo>
                  <a:pt x="0" y="740"/>
                </a:moveTo>
                <a:cubicBezTo>
                  <a:pt x="16" y="736"/>
                  <a:pt x="55" y="820"/>
                  <a:pt x="91" y="714"/>
                </a:cubicBezTo>
                <a:cubicBezTo>
                  <a:pt x="127" y="608"/>
                  <a:pt x="176" y="204"/>
                  <a:pt x="219" y="102"/>
                </a:cubicBezTo>
                <a:cubicBezTo>
                  <a:pt x="262" y="0"/>
                  <a:pt x="326" y="102"/>
                  <a:pt x="347" y="102"/>
                </a:cubicBezTo>
              </a:path>
            </a:pathLst>
          </a:custGeom>
          <a:noFill/>
          <a:ln w="57150" cmpd="sng">
            <a:solidFill>
              <a:schemeClr val="folHlink"/>
            </a:solidFill>
            <a:round/>
            <a:headEnd type="none" w="med" len="med"/>
            <a:tailEnd type="triangle" w="med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/>
          </a:p>
        </p:txBody>
      </p:sp>
      <p:sp>
        <p:nvSpPr>
          <p:cNvPr id="822327" name="Text Box 55">
            <a:extLst>
              <a:ext uri="{FF2B5EF4-FFF2-40B4-BE49-F238E27FC236}">
                <a16:creationId xmlns:a16="http://schemas.microsoft.com/office/drawing/2014/main" id="{15FDC582-4764-A141-1181-BC03C42CFE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606742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单机</a:t>
            </a:r>
          </a:p>
        </p:txBody>
      </p:sp>
      <p:sp>
        <p:nvSpPr>
          <p:cNvPr id="822328" name="Text Box 56">
            <a:extLst>
              <a:ext uri="{FF2B5EF4-FFF2-40B4-BE49-F238E27FC236}">
                <a16:creationId xmlns:a16="http://schemas.microsoft.com/office/drawing/2014/main" id="{F318197B-E332-91C5-9341-034D356213B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006850" y="606742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多机</a:t>
            </a:r>
          </a:p>
        </p:txBody>
      </p:sp>
      <p:sp>
        <p:nvSpPr>
          <p:cNvPr id="822329" name="Text Box 57">
            <a:extLst>
              <a:ext uri="{FF2B5EF4-FFF2-40B4-BE49-F238E27FC236}">
                <a16:creationId xmlns:a16="http://schemas.microsoft.com/office/drawing/2014/main" id="{53981C9C-4FFB-2A53-8654-AD8EF898386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858000" y="6067425"/>
            <a:ext cx="1524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SzTx/>
              <a:buFontTx/>
              <a:buNone/>
            </a:pPr>
            <a:r>
              <a:rPr lang="zh-CN" altLang="en-US" sz="2400"/>
              <a:t>网络通信</a:t>
            </a:r>
          </a:p>
        </p:txBody>
      </p:sp>
      <p:sp>
        <p:nvSpPr>
          <p:cNvPr id="97320" name="AutoShape 58">
            <a:hlinkClick r:id="rId2" action="ppaction://hlinksldjump" highlightClick="1"/>
            <a:extLst>
              <a:ext uri="{FF2B5EF4-FFF2-40B4-BE49-F238E27FC236}">
                <a16:creationId xmlns:a16="http://schemas.microsoft.com/office/drawing/2014/main" id="{0EC6B21B-86B6-7D92-36A4-CB208A58EEF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589963" y="6516688"/>
            <a:ext cx="539750" cy="333375"/>
          </a:xfrm>
          <a:prstGeom prst="actionButtonEnd">
            <a:avLst/>
          </a:prstGeom>
          <a:solidFill>
            <a:srgbClr val="3366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folHlink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>
            <a:spAutoFit/>
          </a:bodyPr>
          <a:lstStyle>
            <a:lvl1pPr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  <a:defRPr kumimoji="1" sz="32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1pPr>
            <a:lvl2pPr marL="742950" indent="-285750">
              <a:spcBef>
                <a:spcPct val="20000"/>
              </a:spcBef>
              <a:buClr>
                <a:schemeClr val="tx1"/>
              </a:buClr>
              <a:buSzPct val="90000"/>
              <a:buChar char="–"/>
              <a:defRPr kumimoji="1" sz="28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0000"/>
              <a:buFont typeface="Wingdings" panose="05000000000000000000" pitchFamily="2" charset="2"/>
              <a:buChar char="l"/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3pPr>
            <a:lvl4pPr marL="1600200" indent="-228600">
              <a:spcBef>
                <a:spcPct val="20000"/>
              </a:spcBef>
              <a:buClr>
                <a:schemeClr val="tx1"/>
              </a:buClr>
              <a:buChar char="–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kumimoji="1" sz="2000">
                <a:solidFill>
                  <a:schemeClr val="tx1"/>
                </a:solidFill>
                <a:latin typeface="Times New Roman" panose="02020603050405020304" pitchFamily="18" charset="0"/>
                <a:ea typeface="宋体" panose="02010600030101010101" pitchFamily="2" charset="-122"/>
              </a:defRPr>
            </a:lvl9pPr>
          </a:lstStyle>
          <a:p>
            <a:pPr eaLnBrk="1" hangingPunct="1">
              <a:buClrTx/>
              <a:buSzTx/>
              <a:buFontTx/>
              <a:buNone/>
            </a:pPr>
            <a:endParaRPr lang="zh-CN" altLang="en-US" sz="800">
              <a:latin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222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222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8222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22" dur="500"/>
                                        <p:tgtEl>
                                          <p:spTgt spid="8222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2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26" dur="500"/>
                                        <p:tgtEl>
                                          <p:spTgt spid="8222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1" dur="500"/>
                                        <p:tgtEl>
                                          <p:spTgt spid="8222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33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35" dur="500"/>
                                        <p:tgtEl>
                                          <p:spTgt spid="82229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39" dur="500"/>
                                        <p:tgtEl>
                                          <p:spTgt spid="8222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4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3" dur="500"/>
                                        <p:tgtEl>
                                          <p:spTgt spid="8222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4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47" dur="500"/>
                                        <p:tgtEl>
                                          <p:spTgt spid="82229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8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4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1" dur="500"/>
                                        <p:tgtEl>
                                          <p:spTgt spid="82229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 nodeType="afterGroup">
                            <p:stCondLst>
                              <p:cond delay="3000"/>
                            </p:stCondLst>
                            <p:childTnLst>
                              <p:par>
                                <p:cTn id="5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5" dur="500"/>
                                        <p:tgtEl>
                                          <p:spTgt spid="82230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 nodeType="clickPar">
                      <p:stCondLst>
                        <p:cond delay="indefinite"/>
                      </p:stCondLst>
                      <p:childTnLst>
                        <p:par>
                          <p:cTn id="57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8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60" dur="500"/>
                                        <p:tgtEl>
                                          <p:spTgt spid="8222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65" dur="500"/>
                                        <p:tgtEl>
                                          <p:spTgt spid="82230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67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69" dur="500"/>
                                        <p:tgtEl>
                                          <p:spTgt spid="8222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 nodeType="clickPar">
                      <p:stCondLst>
                        <p:cond delay="indefinite"/>
                      </p:stCondLst>
                      <p:childTnLst>
                        <p:par>
                          <p:cTn id="7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7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74" dur="500"/>
                                        <p:tgtEl>
                                          <p:spTgt spid="8222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76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78" dur="500"/>
                                        <p:tgtEl>
                                          <p:spTgt spid="82230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 nodeType="clickPar">
                      <p:stCondLst>
                        <p:cond delay="indefinite"/>
                      </p:stCondLst>
                      <p:childTnLst>
                        <p:par>
                          <p:cTn id="8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81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83" dur="500"/>
                                        <p:tgtEl>
                                          <p:spTgt spid="8223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85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87" dur="500"/>
                                        <p:tgtEl>
                                          <p:spTgt spid="82228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8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89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1" dur="500"/>
                                        <p:tgtEl>
                                          <p:spTgt spid="82230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 nodeType="afterGroup">
                            <p:stCondLst>
                              <p:cond delay="1500"/>
                            </p:stCondLst>
                            <p:childTnLst>
                              <p:par>
                                <p:cTn id="9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5" dur="500"/>
                                        <p:tgtEl>
                                          <p:spTgt spid="8222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6" fill="hold" nodeType="afterGroup">
                            <p:stCondLst>
                              <p:cond delay="2000"/>
                            </p:stCondLst>
                            <p:childTnLst>
                              <p:par>
                                <p:cTn id="9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99" dur="500"/>
                                        <p:tgtEl>
                                          <p:spTgt spid="8223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0" fill="hold" nodeType="afterGroup">
                            <p:stCondLst>
                              <p:cond delay="2500"/>
                            </p:stCondLst>
                            <p:childTnLst>
                              <p:par>
                                <p:cTn id="101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03" dur="500"/>
                                        <p:tgtEl>
                                          <p:spTgt spid="82230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4" fill="hold" nodeType="clickPar">
                      <p:stCondLst>
                        <p:cond delay="indefinite"/>
                      </p:stCondLst>
                      <p:childTnLst>
                        <p:par>
                          <p:cTn id="10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6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8" dur="500"/>
                                        <p:tgtEl>
                                          <p:spTgt spid="8222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 nodeType="clickPar">
                      <p:stCondLst>
                        <p:cond delay="indefinite"/>
                      </p:stCondLst>
                      <p:childTnLst>
                        <p:par>
                          <p:cTn id="1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1" presetID="1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Left)">
                                      <p:cBhvr>
                                        <p:cTn id="113" dur="500"/>
                                        <p:tgtEl>
                                          <p:spTgt spid="8223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4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15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17" dur="500"/>
                                        <p:tgtEl>
                                          <p:spTgt spid="8223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 nodeType="clickPar">
                      <p:stCondLst>
                        <p:cond delay="indefinite"/>
                      </p:stCondLst>
                      <p:childTnLst>
                        <p:par>
                          <p:cTn id="1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0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22" dur="500"/>
                                        <p:tgtEl>
                                          <p:spTgt spid="8223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3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24" presetID="18" presetClass="entr" presetSubtype="9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Left)">
                                      <p:cBhvr>
                                        <p:cTn id="126" dur="500"/>
                                        <p:tgtEl>
                                          <p:spTgt spid="8223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7" fill="hold" nodeType="clickPar">
                      <p:stCondLst>
                        <p:cond delay="indefinite"/>
                      </p:stCondLst>
                      <p:childTnLst>
                        <p:par>
                          <p:cTn id="1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9" presetID="18" presetClass="entr" presetSubtype="3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31" dur="500"/>
                                        <p:tgtEl>
                                          <p:spTgt spid="8223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2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33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5" dur="500"/>
                                        <p:tgtEl>
                                          <p:spTgt spid="8223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6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37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39" dur="500"/>
                                        <p:tgtEl>
                                          <p:spTgt spid="8223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0" fill="hold" nodeType="clickPar">
                      <p:stCondLst>
                        <p:cond delay="indefinite"/>
                      </p:stCondLst>
                      <p:childTnLst>
                        <p:par>
                          <p:cTn id="14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42" presetID="18" presetClass="entr" presetSubtype="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4" dur="500"/>
                                        <p:tgtEl>
                                          <p:spTgt spid="8223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5" fill="hold" nodeType="afterGroup">
                            <p:stCondLst>
                              <p:cond delay="500"/>
                            </p:stCondLst>
                            <p:childTnLst>
                              <p:par>
                                <p:cTn id="146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48" dur="500"/>
                                        <p:tgtEl>
                                          <p:spTgt spid="8223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9" fill="hold" nodeType="afterGroup">
                            <p:stCondLst>
                              <p:cond delay="1000"/>
                            </p:stCondLst>
                            <p:childTnLst>
                              <p:par>
                                <p:cTn id="150" presetID="18" presetClass="entr" presetSubtype="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152" dur="500"/>
                                        <p:tgtEl>
                                          <p:spTgt spid="8223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 nodeType="clickPar">
                      <p:stCondLst>
                        <p:cond delay="indefinite"/>
                      </p:stCondLst>
                      <p:childTnLst>
                        <p:par>
                          <p:cTn id="15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7" dur="500"/>
                                        <p:tgtEl>
                                          <p:spTgt spid="8223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8" fill="hold" nodeType="clickPar">
                      <p:stCondLst>
                        <p:cond delay="indefinite"/>
                      </p:stCondLst>
                      <p:childTnLst>
                        <p:par>
                          <p:cTn id="15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2" dur="500"/>
                                        <p:tgtEl>
                                          <p:spTgt spid="8223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3" fill="hold" nodeType="clickPar">
                      <p:stCondLst>
                        <p:cond delay="indefinite"/>
                      </p:stCondLst>
                      <p:childTnLst>
                        <p:par>
                          <p:cTn id="16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23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7" dur="500"/>
                                        <p:tgtEl>
                                          <p:spTgt spid="8223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22274" grpId="0" autoUpdateAnimBg="0"/>
      <p:bldP spid="822275" grpId="0" autoUpdateAnimBg="0"/>
      <p:bldP spid="822276" grpId="0" autoUpdateAnimBg="0"/>
      <p:bldP spid="822327" grpId="0" autoUpdateAnimBg="0"/>
      <p:bldP spid="822328" grpId="0" autoUpdateAnimBg="0"/>
      <p:bldP spid="822329" grpId="0" autoUpdateAnimBg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/>
        </p:nvSpPr>
        <p:spPr>
          <a:xfrm>
            <a:off x="619760" y="2177698"/>
            <a:ext cx="7970520" cy="4379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kern="0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</a:t>
            </a:r>
            <a:r>
              <a:rPr lang="zh-CN" altLang="zh-CN" sz="2400" b="1" kern="0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异步通讯又称应答通讯，是一种建立在应答式或互锁机制基础上的通讯方式。即后一事件出现在总线上的时刻取决于前一事件的出现。在这种系统中，不需要统一的公共时钟信号，总线周期的长度是可变的，不把响应时间强加到功能部件上，因而允许快速和慢速的功能部件都能连接到同一总线上，但这是以增加总线的复杂性和成本为代价的。</a:t>
            </a:r>
            <a:endParaRPr lang="en-US" altLang="zh-CN" sz="2000" b="1" kern="0" dirty="0">
              <a:solidFill>
                <a:srgbClr val="3F3F3F"/>
              </a:solidFill>
              <a:latin typeface="Arial" panose="020B0604020202020204" pitchFamily="34" charset="0"/>
              <a:ea typeface="宋体" panose="02010600030101010101" pitchFamily="2" charset="-122"/>
              <a:cs typeface="Arial" panose="020B0604020202020204" pitchFamily="34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kern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                            握手信号 （请求和回答信号）</a:t>
            </a:r>
            <a:endParaRPr lang="zh-CN" altLang="zh-CN" sz="20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sp>
        <p:nvSpPr>
          <p:cNvPr id="3" name="Text Box 5"/>
          <p:cNvSpPr txBox="1">
            <a:spLocks noChangeArrowheads="1"/>
          </p:cNvSpPr>
          <p:nvPr/>
        </p:nvSpPr>
        <p:spPr bwMode="auto">
          <a:xfrm>
            <a:off x="1804988" y="1268761"/>
            <a:ext cx="2105025" cy="5078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700" b="1" dirty="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异步通信</a:t>
            </a:r>
          </a:p>
        </p:txBody>
      </p:sp>
    </p:spTree>
    <p:extLst>
      <p:ext uri="{BB962C8B-B14F-4D97-AF65-F5344CB8AC3E}">
        <p14:creationId xmlns:p14="http://schemas.microsoft.com/office/powerpoint/2010/main" val="151945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Text Box 2"/>
          <p:cNvSpPr txBox="1">
            <a:spLocks noChangeArrowheads="1"/>
          </p:cNvSpPr>
          <p:nvPr/>
        </p:nvSpPr>
        <p:spPr bwMode="auto">
          <a:xfrm>
            <a:off x="843926" y="1898637"/>
            <a:ext cx="11430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不互锁</a:t>
            </a:r>
          </a:p>
        </p:txBody>
      </p:sp>
      <p:sp>
        <p:nvSpPr>
          <p:cNvPr id="65541" name="Text Box 5"/>
          <p:cNvSpPr txBox="1">
            <a:spLocks noChangeArrowheads="1"/>
          </p:cNvSpPr>
          <p:nvPr/>
        </p:nvSpPr>
        <p:spPr bwMode="auto">
          <a:xfrm>
            <a:off x="493487" y="1283739"/>
            <a:ext cx="2105025" cy="41549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2100" b="1" dirty="0">
                <a:latin typeface="Times New Roman" panose="02020603050405020304" pitchFamily="18" charset="0"/>
                <a:ea typeface="宋体" panose="02010600030101010101" pitchFamily="2" charset="-122"/>
              </a:rPr>
              <a:t>异步通信</a:t>
            </a:r>
          </a:p>
        </p:txBody>
      </p:sp>
      <p:sp>
        <p:nvSpPr>
          <p:cNvPr id="65542" name="Text Box 7"/>
          <p:cNvSpPr txBox="1">
            <a:spLocks noChangeArrowheads="1"/>
          </p:cNvSpPr>
          <p:nvPr/>
        </p:nvSpPr>
        <p:spPr bwMode="auto">
          <a:xfrm>
            <a:off x="2671864" y="2644029"/>
            <a:ext cx="173831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solidFill>
                  <a:srgbClr val="0E0EF2"/>
                </a:solidFill>
                <a:latin typeface="Times New Roman" panose="02020603050405020304" pitchFamily="18" charset="0"/>
                <a:ea typeface="宋体" panose="02010600030101010101" pitchFamily="2" charset="-122"/>
              </a:rPr>
              <a:t>主设备</a:t>
            </a:r>
          </a:p>
        </p:txBody>
      </p:sp>
      <p:sp>
        <p:nvSpPr>
          <p:cNvPr id="65543" name="Text Box 8"/>
          <p:cNvSpPr txBox="1">
            <a:spLocks noChangeArrowheads="1"/>
          </p:cNvSpPr>
          <p:nvPr/>
        </p:nvSpPr>
        <p:spPr bwMode="auto">
          <a:xfrm>
            <a:off x="2829910" y="3509750"/>
            <a:ext cx="2024063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rgbClr val="008080"/>
              </a:buClr>
              <a:buChar char="•"/>
              <a:defRPr kumimoji="1" sz="2800">
                <a:solidFill>
                  <a:schemeClr val="tx1"/>
                </a:solidFill>
                <a:latin typeface="Verdana" panose="020B0604030504040204" pitchFamily="34" charset="0"/>
              </a:defRPr>
            </a:lvl1pPr>
            <a:lvl2pPr marL="742950" indent="-285750">
              <a:spcBef>
                <a:spcPct val="20000"/>
              </a:spcBef>
              <a:buClr>
                <a:srgbClr val="008080"/>
              </a:buClr>
              <a:buChar char="—"/>
              <a:defRPr kumimoji="1" sz="2400">
                <a:solidFill>
                  <a:schemeClr val="tx1"/>
                </a:solidFill>
                <a:latin typeface="Verdana" panose="020B0604030504040204" pitchFamily="34" charset="0"/>
              </a:defRPr>
            </a:lvl2pPr>
            <a:lvl3pPr marL="1143000" indent="-228600">
              <a:spcBef>
                <a:spcPct val="20000"/>
              </a:spcBef>
              <a:buClr>
                <a:srgbClr val="008080"/>
              </a:buClr>
              <a:buChar char="–"/>
              <a:defRPr kumimoji="1" sz="2000">
                <a:solidFill>
                  <a:schemeClr val="tx1"/>
                </a:solidFill>
                <a:latin typeface="Verdana" panose="020B0604030504040204" pitchFamily="34" charset="0"/>
              </a:defRPr>
            </a:lvl3pPr>
            <a:lvl4pPr marL="1600200" indent="-228600">
              <a:spcBef>
                <a:spcPct val="20000"/>
              </a:spcBef>
              <a:buClr>
                <a:srgbClr val="008080"/>
              </a:buClr>
              <a:buChar char="+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4pPr>
            <a:lvl5pPr marL="2057400" indent="-228600">
              <a:spcBef>
                <a:spcPct val="20000"/>
              </a:spcBef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rgbClr val="008080"/>
              </a:buClr>
              <a:buChar char="o"/>
              <a:defRPr kumimoji="1">
                <a:solidFill>
                  <a:schemeClr val="tx1"/>
                </a:solidFill>
                <a:latin typeface="Verdana" panose="020B060403050404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ClrTx/>
              <a:buFontTx/>
              <a:buNone/>
            </a:pPr>
            <a:r>
              <a:rPr lang="zh-CN" altLang="en-US" sz="1800" b="1" dirty="0">
                <a:latin typeface="Times New Roman" panose="02020603050405020304" pitchFamily="18" charset="0"/>
                <a:ea typeface="宋体" panose="02010600030101010101" pitchFamily="2" charset="-122"/>
              </a:rPr>
              <a:t>从设备</a:t>
            </a:r>
          </a:p>
        </p:txBody>
      </p:sp>
      <p:grpSp>
        <p:nvGrpSpPr>
          <p:cNvPr id="65544" name="Group 9"/>
          <p:cNvGrpSpPr>
            <a:grpSpLocks/>
          </p:cNvGrpSpPr>
          <p:nvPr/>
        </p:nvGrpSpPr>
        <p:grpSpPr bwMode="auto">
          <a:xfrm>
            <a:off x="976087" y="2602296"/>
            <a:ext cx="421481" cy="1503760"/>
            <a:chOff x="103" y="1842"/>
            <a:chExt cx="354" cy="1263"/>
          </a:xfrm>
        </p:grpSpPr>
        <p:sp>
          <p:nvSpPr>
            <p:cNvPr id="65587" name="Text Box 10"/>
            <p:cNvSpPr txBox="1">
              <a:spLocks noChangeArrowheads="1"/>
            </p:cNvSpPr>
            <p:nvPr/>
          </p:nvSpPr>
          <p:spPr bwMode="auto">
            <a:xfrm>
              <a:off x="107" y="1842"/>
              <a:ext cx="35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请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 dirty="0">
                  <a:solidFill>
                    <a:srgbClr val="0E0EF2"/>
                  </a:solidFill>
                  <a:latin typeface="Times New Roman" panose="02020603050405020304" pitchFamily="18" charset="0"/>
                  <a:ea typeface="宋体" panose="02010600030101010101" pitchFamily="2" charset="-122"/>
                </a:rPr>
                <a:t>求</a:t>
              </a:r>
            </a:p>
          </p:txBody>
        </p:sp>
        <p:sp>
          <p:nvSpPr>
            <p:cNvPr id="65588" name="Text Box 11"/>
            <p:cNvSpPr txBox="1">
              <a:spLocks noChangeArrowheads="1"/>
            </p:cNvSpPr>
            <p:nvPr/>
          </p:nvSpPr>
          <p:spPr bwMode="auto">
            <a:xfrm>
              <a:off x="103" y="2562"/>
              <a:ext cx="350" cy="54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>
              <a:lvl1pPr>
                <a:spcBef>
                  <a:spcPct val="20000"/>
                </a:spcBef>
                <a:buClr>
                  <a:srgbClr val="008080"/>
                </a:buClr>
                <a:buChar char="•"/>
                <a:defRPr kumimoji="1" sz="2800">
                  <a:solidFill>
                    <a:schemeClr val="tx1"/>
                  </a:solidFill>
                  <a:latin typeface="Verdana" panose="020B0604030504040204" pitchFamily="34" charset="0"/>
                </a:defRPr>
              </a:lvl1pPr>
              <a:lvl2pPr marL="742950" indent="-285750">
                <a:spcBef>
                  <a:spcPct val="20000"/>
                </a:spcBef>
                <a:buClr>
                  <a:srgbClr val="008080"/>
                </a:buClr>
                <a:buChar char="—"/>
                <a:defRPr kumimoji="1" sz="2400">
                  <a:solidFill>
                    <a:schemeClr val="tx1"/>
                  </a:solidFill>
                  <a:latin typeface="Verdana" panose="020B0604030504040204" pitchFamily="34" charset="0"/>
                </a:defRPr>
              </a:lvl2pPr>
              <a:lvl3pPr marL="1143000" indent="-228600">
                <a:spcBef>
                  <a:spcPct val="20000"/>
                </a:spcBef>
                <a:buClr>
                  <a:srgbClr val="008080"/>
                </a:buClr>
                <a:buChar char="–"/>
                <a:defRPr kumimoji="1" sz="2000">
                  <a:solidFill>
                    <a:schemeClr val="tx1"/>
                  </a:solidFill>
                  <a:latin typeface="Verdana" panose="020B0604030504040204" pitchFamily="34" charset="0"/>
                </a:defRPr>
              </a:lvl3pPr>
              <a:lvl4pPr marL="1600200" indent="-228600">
                <a:spcBef>
                  <a:spcPct val="20000"/>
                </a:spcBef>
                <a:buClr>
                  <a:srgbClr val="008080"/>
                </a:buClr>
                <a:buChar char="+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4pPr>
              <a:lvl5pPr marL="2057400" indent="-228600">
                <a:spcBef>
                  <a:spcPct val="20000"/>
                </a:spcBef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rgbClr val="008080"/>
                </a:buClr>
                <a:buChar char="o"/>
                <a:defRPr kumimoji="1">
                  <a:solidFill>
                    <a:schemeClr val="tx1"/>
                  </a:solidFill>
                  <a:latin typeface="Verdana" panose="020B060403050404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回</a:t>
              </a:r>
            </a:p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zh-CN" altLang="en-US" sz="1800" b="1">
                  <a:latin typeface="Times New Roman" panose="02020603050405020304" pitchFamily="18" charset="0"/>
                  <a:ea typeface="宋体" panose="02010600030101010101" pitchFamily="2" charset="-122"/>
                </a:rPr>
                <a:t>答</a:t>
              </a:r>
            </a:p>
          </p:txBody>
        </p:sp>
      </p:grpSp>
      <p:sp>
        <p:nvSpPr>
          <p:cNvPr id="65545" name="Freeform 12"/>
          <p:cNvSpPr>
            <a:spLocks/>
          </p:cNvSpPr>
          <p:nvPr/>
        </p:nvSpPr>
        <p:spPr bwMode="auto">
          <a:xfrm>
            <a:off x="1415426" y="2614936"/>
            <a:ext cx="1191" cy="678656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6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grpSp>
        <p:nvGrpSpPr>
          <p:cNvPr id="65550" name="Group 19"/>
          <p:cNvGrpSpPr>
            <a:grpSpLocks/>
          </p:cNvGrpSpPr>
          <p:nvPr/>
        </p:nvGrpSpPr>
        <p:grpSpPr bwMode="auto">
          <a:xfrm>
            <a:off x="1370182" y="2628033"/>
            <a:ext cx="871538" cy="1070372"/>
            <a:chOff x="778" y="1676"/>
            <a:chExt cx="732" cy="899"/>
          </a:xfrm>
        </p:grpSpPr>
        <p:sp>
          <p:nvSpPr>
            <p:cNvPr id="65583" name="Freeform 20"/>
            <p:cNvSpPr>
              <a:spLocks/>
            </p:cNvSpPr>
            <p:nvPr/>
          </p:nvSpPr>
          <p:spPr bwMode="auto">
            <a:xfrm>
              <a:off x="831" y="1995"/>
              <a:ext cx="299" cy="580"/>
            </a:xfrm>
            <a:custGeom>
              <a:avLst/>
              <a:gdLst>
                <a:gd name="T0" fmla="*/ 0 w 299"/>
                <a:gd name="T1" fmla="*/ 71 h 580"/>
                <a:gd name="T2" fmla="*/ 101 w 299"/>
                <a:gd name="T3" fmla="*/ 71 h 580"/>
                <a:gd name="T4" fmla="*/ 170 w 299"/>
                <a:gd name="T5" fmla="*/ 495 h 580"/>
                <a:gd name="T6" fmla="*/ 299 w 299"/>
                <a:gd name="T7" fmla="*/ 580 h 580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99" h="580">
                  <a:moveTo>
                    <a:pt x="0" y="71"/>
                  </a:moveTo>
                  <a:cubicBezTo>
                    <a:pt x="17" y="71"/>
                    <a:pt x="73" y="0"/>
                    <a:pt x="101" y="71"/>
                  </a:cubicBezTo>
                  <a:cubicBezTo>
                    <a:pt x="129" y="142"/>
                    <a:pt x="137" y="410"/>
                    <a:pt x="170" y="495"/>
                  </a:cubicBezTo>
                  <a:cubicBezTo>
                    <a:pt x="203" y="580"/>
                    <a:pt x="272" y="562"/>
                    <a:pt x="299" y="580"/>
                  </a:cubicBezTo>
                </a:path>
              </a:pathLst>
            </a:custGeom>
            <a:noFill/>
            <a:ln w="57150" cmpd="sng">
              <a:solidFill>
                <a:srgbClr val="0E0EF2"/>
              </a:solidFill>
              <a:round/>
              <a:headEnd type="none" w="med" len="med"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5584" name="Freeform 21"/>
            <p:cNvSpPr>
              <a:spLocks/>
            </p:cNvSpPr>
            <p:nvPr/>
          </p:nvSpPr>
          <p:spPr bwMode="auto">
            <a:xfrm>
              <a:off x="778" y="1676"/>
              <a:ext cx="732" cy="1"/>
            </a:xfrm>
            <a:custGeom>
              <a:avLst/>
              <a:gdLst>
                <a:gd name="T0" fmla="*/ 0 w 732"/>
                <a:gd name="T1" fmla="*/ 0 h 1"/>
                <a:gd name="T2" fmla="*/ 732 w 732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732" h="1">
                  <a:moveTo>
                    <a:pt x="0" y="0"/>
                  </a:moveTo>
                  <a:lnTo>
                    <a:pt x="732" y="1"/>
                  </a:lnTo>
                </a:path>
              </a:pathLst>
            </a:custGeom>
            <a:noFill/>
            <a:ln w="114300" cmpd="sng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65551" name="Freeform 22"/>
          <p:cNvSpPr>
            <a:spLocks/>
          </p:cNvSpPr>
          <p:nvPr/>
        </p:nvSpPr>
        <p:spPr bwMode="auto">
          <a:xfrm>
            <a:off x="2164330" y="3261444"/>
            <a:ext cx="622697" cy="1191"/>
          </a:xfrm>
          <a:custGeom>
            <a:avLst/>
            <a:gdLst>
              <a:gd name="T0" fmla="*/ 0 w 523"/>
              <a:gd name="T1" fmla="*/ 0 h 1"/>
              <a:gd name="T2" fmla="*/ 2147483646 w 523"/>
              <a:gd name="T3" fmla="*/ 0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523" h="1">
                <a:moveTo>
                  <a:pt x="0" y="0"/>
                </a:moveTo>
                <a:lnTo>
                  <a:pt x="523" y="0"/>
                </a:lnTo>
              </a:path>
            </a:pathLst>
          </a:custGeom>
          <a:noFill/>
          <a:ln w="114300" cmpd="sng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52" name="Freeform 23"/>
          <p:cNvSpPr>
            <a:spLocks/>
          </p:cNvSpPr>
          <p:nvPr/>
        </p:nvSpPr>
        <p:spPr bwMode="auto">
          <a:xfrm>
            <a:off x="2204812" y="2588741"/>
            <a:ext cx="2381" cy="694134"/>
          </a:xfrm>
          <a:custGeom>
            <a:avLst/>
            <a:gdLst>
              <a:gd name="T0" fmla="*/ 0 w 2"/>
              <a:gd name="T1" fmla="*/ 0 h 583"/>
              <a:gd name="T2" fmla="*/ 2147483646 w 2"/>
              <a:gd name="T3" fmla="*/ 2147483646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rgbClr val="0E0EF2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53" name="Freeform 24"/>
          <p:cNvSpPr>
            <a:spLocks/>
          </p:cNvSpPr>
          <p:nvPr/>
        </p:nvSpPr>
        <p:spPr bwMode="auto">
          <a:xfrm>
            <a:off x="1769043" y="3429582"/>
            <a:ext cx="871538" cy="1191"/>
          </a:xfrm>
          <a:custGeom>
            <a:avLst/>
            <a:gdLst>
              <a:gd name="T0" fmla="*/ 0 w 732"/>
              <a:gd name="T1" fmla="*/ 0 h 1"/>
              <a:gd name="T2" fmla="*/ 2147483646 w 732"/>
              <a:gd name="T3" fmla="*/ 2147483646 h 1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732" h="1">
                <a:moveTo>
                  <a:pt x="0" y="0"/>
                </a:moveTo>
                <a:lnTo>
                  <a:pt x="732" y="1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54" name="Freeform 25"/>
          <p:cNvSpPr>
            <a:spLocks/>
          </p:cNvSpPr>
          <p:nvPr/>
        </p:nvSpPr>
        <p:spPr bwMode="auto">
          <a:xfrm>
            <a:off x="2600100" y="3424560"/>
            <a:ext cx="2381" cy="694134"/>
          </a:xfrm>
          <a:custGeom>
            <a:avLst/>
            <a:gdLst>
              <a:gd name="T0" fmla="*/ 0 w 2"/>
              <a:gd name="T1" fmla="*/ 0 h 583"/>
              <a:gd name="T2" fmla="*/ 2147483646 w 2"/>
              <a:gd name="T3" fmla="*/ 2147483646 h 583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2" h="583">
                <a:moveTo>
                  <a:pt x="0" y="0"/>
                </a:moveTo>
                <a:lnTo>
                  <a:pt x="2" y="583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65555" name="Freeform 26"/>
          <p:cNvSpPr>
            <a:spLocks/>
          </p:cNvSpPr>
          <p:nvPr/>
        </p:nvSpPr>
        <p:spPr bwMode="auto">
          <a:xfrm>
            <a:off x="1809525" y="3440039"/>
            <a:ext cx="1190" cy="678656"/>
          </a:xfrm>
          <a:custGeom>
            <a:avLst/>
            <a:gdLst>
              <a:gd name="T0" fmla="*/ 0 w 1"/>
              <a:gd name="T1" fmla="*/ 0 h 570"/>
              <a:gd name="T2" fmla="*/ 0 w 1"/>
              <a:gd name="T3" fmla="*/ 2147483646 h 570"/>
              <a:gd name="T4" fmla="*/ 0 60000 65536"/>
              <a:gd name="T5" fmla="*/ 0 60000 65536"/>
            </a:gdLst>
            <a:ahLst/>
            <a:cxnLst>
              <a:cxn ang="T4">
                <a:pos x="T0" y="T1"/>
              </a:cxn>
              <a:cxn ang="T5">
                <a:pos x="T2" y="T3"/>
              </a:cxn>
            </a:cxnLst>
            <a:rect l="0" t="0" r="r" b="b"/>
            <a:pathLst>
              <a:path w="1" h="570">
                <a:moveTo>
                  <a:pt x="0" y="0"/>
                </a:moveTo>
                <a:lnTo>
                  <a:pt x="0" y="570"/>
                </a:lnTo>
              </a:path>
            </a:pathLst>
          </a:custGeom>
          <a:noFill/>
          <a:ln w="114300" cmpd="sng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grpSp>
        <p:nvGrpSpPr>
          <p:cNvPr id="65556" name="Group 27"/>
          <p:cNvGrpSpPr>
            <a:grpSpLocks/>
          </p:cNvGrpSpPr>
          <p:nvPr/>
        </p:nvGrpSpPr>
        <p:grpSpPr bwMode="auto">
          <a:xfrm>
            <a:off x="1086814" y="3249539"/>
            <a:ext cx="742950" cy="831056"/>
            <a:chOff x="540" y="2198"/>
            <a:chExt cx="624" cy="698"/>
          </a:xfrm>
        </p:grpSpPr>
        <p:sp>
          <p:nvSpPr>
            <p:cNvPr id="65581" name="Freeform 28"/>
            <p:cNvSpPr>
              <a:spLocks/>
            </p:cNvSpPr>
            <p:nvPr/>
          </p:nvSpPr>
          <p:spPr bwMode="auto">
            <a:xfrm>
              <a:off x="540" y="2198"/>
              <a:ext cx="311" cy="1"/>
            </a:xfrm>
            <a:custGeom>
              <a:avLst/>
              <a:gdLst>
                <a:gd name="T0" fmla="*/ 311 w 311"/>
                <a:gd name="T1" fmla="*/ 0 h 1"/>
                <a:gd name="T2" fmla="*/ 0 w 311"/>
                <a:gd name="T3" fmla="*/ 1 h 1"/>
                <a:gd name="T4" fmla="*/ 0 60000 65536"/>
                <a:gd name="T5" fmla="*/ 0 60000 65536"/>
              </a:gdLst>
              <a:ahLst/>
              <a:cxnLst>
                <a:cxn ang="T4">
                  <a:pos x="T0" y="T1"/>
                </a:cxn>
                <a:cxn ang="T5">
                  <a:pos x="T2" y="T3"/>
                </a:cxn>
              </a:cxnLst>
              <a:rect l="0" t="0" r="r" b="b"/>
              <a:pathLst>
                <a:path w="311" h="1">
                  <a:moveTo>
                    <a:pt x="311" y="0"/>
                  </a:moveTo>
                  <a:lnTo>
                    <a:pt x="0" y="1"/>
                  </a:lnTo>
                </a:path>
              </a:pathLst>
            </a:custGeom>
            <a:noFill/>
            <a:ln w="114300" cmpd="sng">
              <a:solidFill>
                <a:srgbClr val="0E0EF2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  <p:sp>
          <p:nvSpPr>
            <p:cNvPr id="65582" name="Line 29"/>
            <p:cNvSpPr>
              <a:spLocks noChangeShapeType="1"/>
            </p:cNvSpPr>
            <p:nvPr/>
          </p:nvSpPr>
          <p:spPr bwMode="auto">
            <a:xfrm>
              <a:off x="563" y="2896"/>
              <a:ext cx="601" cy="0"/>
            </a:xfrm>
            <a:prstGeom prst="line">
              <a:avLst/>
            </a:prstGeom>
            <a:noFill/>
            <a:ln w="11430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/>
            <a:lstStyle/>
            <a:p>
              <a:endParaRPr lang="zh-CN" altLang="en-US" sz="1350"/>
            </a:p>
          </p:txBody>
        </p:sp>
      </p:grpSp>
      <p:sp>
        <p:nvSpPr>
          <p:cNvPr id="65559" name="Line 33"/>
          <p:cNvSpPr>
            <a:spLocks noChangeShapeType="1"/>
          </p:cNvSpPr>
          <p:nvPr/>
        </p:nvSpPr>
        <p:spPr bwMode="auto">
          <a:xfrm>
            <a:off x="2561998" y="4080594"/>
            <a:ext cx="404813" cy="0"/>
          </a:xfrm>
          <a:prstGeom prst="line">
            <a:avLst/>
          </a:prstGeom>
          <a:noFill/>
          <a:ln w="114300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/>
          <a:lstStyle/>
          <a:p>
            <a:endParaRPr lang="zh-CN" altLang="en-US" sz="1350"/>
          </a:p>
        </p:txBody>
      </p:sp>
      <p:sp>
        <p:nvSpPr>
          <p:cNvPr id="2" name="矩形 1"/>
          <p:cNvSpPr/>
          <p:nvPr/>
        </p:nvSpPr>
        <p:spPr>
          <a:xfrm>
            <a:off x="1999096" y="993330"/>
            <a:ext cx="5902960" cy="115865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zh-CN" sz="1600" b="1" kern="0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异步通讯中根据应答信号是否互锁，即请求和回答信号的建立和撤消是否互相依赖，异步通讯可分为三种类型：</a:t>
            </a:r>
            <a:r>
              <a:rPr lang="zh-CN" altLang="zh-CN" sz="1600" b="1" kern="0" dirty="0">
                <a:solidFill>
                  <a:srgbClr val="FF0000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非互锁通讯、半互锁通讯和全互锁通讯。</a:t>
            </a:r>
            <a:endParaRPr lang="zh-CN" altLang="zh-CN" sz="1600" b="1" kern="100" dirty="0">
              <a:solidFill>
                <a:srgbClr val="FF0000"/>
              </a:solidFill>
              <a:latin typeface="等线" panose="02010600030101010101" pitchFamily="2" charset="-122"/>
              <a:ea typeface="等线" panose="0201060003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54" name="图片 53" descr="技术分享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17100" y="2398668"/>
            <a:ext cx="4279749" cy="2325692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矩形 2"/>
          <p:cNvSpPr/>
          <p:nvPr/>
        </p:nvSpPr>
        <p:spPr>
          <a:xfrm>
            <a:off x="843926" y="4990164"/>
            <a:ext cx="7657531" cy="1477328"/>
          </a:xfrm>
          <a:prstGeom prst="rect">
            <a:avLst/>
          </a:prstGeom>
          <a:solidFill>
            <a:srgbClr val="FFFFCC"/>
          </a:solidFill>
        </p:spPr>
        <p:txBody>
          <a:bodyPr wrap="square">
            <a:spAutoFit/>
          </a:bodyPr>
          <a:lstStyle/>
          <a:p>
            <a:r>
              <a:rPr lang="zh-CN" altLang="zh-CN" b="1" kern="0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主模块发出请求信号后，不必等待接到从模块的回答信号，而是进过一段时间，确认从模块已收到请求信号后，便撤销其请求信号；从模块接到请求信号后，在条件允许时发出回答信号，并且经过一段时间</a:t>
            </a:r>
            <a:r>
              <a:rPr lang="en-US" altLang="zh-CN" b="1" kern="0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(</a:t>
            </a:r>
            <a:r>
              <a:rPr lang="zh-CN" altLang="zh-CN" b="1" kern="0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这段时间的设置对不同设备而言是不同的</a:t>
            </a:r>
            <a:r>
              <a:rPr lang="en-US" altLang="zh-CN" b="1" kern="0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</a:rPr>
              <a:t>)</a:t>
            </a:r>
            <a:r>
              <a:rPr lang="zh-CN" altLang="zh-CN" b="1" kern="0" dirty="0">
                <a:solidFill>
                  <a:srgbClr val="3F3F3F"/>
                </a:solidFill>
                <a:latin typeface="Arial" panose="020B0604020202020204" pitchFamily="34" charset="0"/>
                <a:ea typeface="宋体" panose="02010600030101010101" pitchFamily="2" charset="-122"/>
                <a:cs typeface="Arial" panose="020B0604020202020204" pitchFamily="34" charset="0"/>
              </a:rPr>
              <a:t>确认主模块已经收到回答信号后，自动撤销回答信号。可见通信双方并无互锁关系。</a:t>
            </a:r>
            <a:endParaRPr lang="zh-CN" altLang="en-US" b="1" dirty="0"/>
          </a:p>
        </p:txBody>
      </p:sp>
    </p:spTree>
    <p:extLst>
      <p:ext uri="{BB962C8B-B14F-4D97-AF65-F5344CB8AC3E}">
        <p14:creationId xmlns:p14="http://schemas.microsoft.com/office/powerpoint/2010/main" val="2269232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8130</TotalTime>
  <Words>1912</Words>
  <Application>Microsoft Office PowerPoint</Application>
  <PresentationFormat>全屏显示(4:3)</PresentationFormat>
  <Paragraphs>252</Paragraphs>
  <Slides>29</Slides>
  <Notes>16</Notes>
  <HiddenSlides>0</HiddenSlides>
  <MMClips>0</MMClips>
  <ScaleCrop>false</ScaleCrop>
  <HeadingPairs>
    <vt:vector size="8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29</vt:i4>
      </vt:variant>
    </vt:vector>
  </HeadingPairs>
  <TitlesOfParts>
    <vt:vector size="38" baseType="lpstr">
      <vt:lpstr>等线</vt:lpstr>
      <vt:lpstr>等线 Light</vt:lpstr>
      <vt:lpstr>黑体</vt:lpstr>
      <vt:lpstr>宋体</vt:lpstr>
      <vt:lpstr>Arial</vt:lpstr>
      <vt:lpstr>Times New Roman</vt:lpstr>
      <vt:lpstr>Wingdings</vt:lpstr>
      <vt:lpstr>Office 主题​​</vt:lpstr>
      <vt:lpstr>BMP 图象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串行传送</vt:lpstr>
      <vt:lpstr>例题 3.2 、 3.3 、3.4</vt:lpstr>
      <vt:lpstr>串行传送示意图</vt:lpstr>
      <vt:lpstr>异步串行通信有单工、半双工和全双工三种传送形式</vt:lpstr>
      <vt:lpstr>问一问</vt:lpstr>
      <vt:lpstr>PowerPoint 演示文稿</vt:lpstr>
      <vt:lpstr>PowerPoint 演示文稿</vt:lpstr>
      <vt:lpstr>PowerPoint 演示文稿</vt:lpstr>
      <vt:lpstr>教学单元小结：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微程序设计</dc:title>
  <dc:creator>gao</dc:creator>
  <cp:lastModifiedBy>lu tolon</cp:lastModifiedBy>
  <cp:revision>105</cp:revision>
  <dcterms:created xsi:type="dcterms:W3CDTF">2017-05-19T03:31:52Z</dcterms:created>
  <dcterms:modified xsi:type="dcterms:W3CDTF">2022-06-15T09:03:27Z</dcterms:modified>
</cp:coreProperties>
</file>