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80" r:id="rId3"/>
    <p:sldId id="296" r:id="rId4"/>
    <p:sldId id="341" r:id="rId5"/>
    <p:sldId id="342" r:id="rId6"/>
    <p:sldId id="343" r:id="rId7"/>
    <p:sldId id="344" r:id="rId8"/>
    <p:sldId id="33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39" r:id="rId22"/>
    <p:sldId id="309" r:id="rId24"/>
    <p:sldId id="34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36" r:id="rId33"/>
    <p:sldId id="337" r:id="rId34"/>
    <p:sldId id="318" r:id="rId35"/>
    <p:sldId id="381" r:id="rId3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1" d="100"/>
          <a:sy n="51" d="100"/>
        </p:scale>
        <p:origin x="1243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____ __ ____  _____ ____ ______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_____ _____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____ _____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_____ _____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____ _____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155959-3D4D-4E8B-8F48-4F5A7F9DF8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RAS</a:t>
            </a:r>
            <a:r>
              <a:rPr lang="zh-CN" altLang="en-US" dirty="0">
                <a:ea typeface="宋体" panose="02010600030101010101" pitchFamily="2" charset="-122"/>
              </a:rPr>
              <a:t>－</a:t>
            </a:r>
            <a:r>
              <a:rPr lang="en-US" altLang="zh-CN" dirty="0">
                <a:ea typeface="宋体" panose="02010600030101010101" pitchFamily="2" charset="-122"/>
              </a:rPr>
              <a:t>》WE</a:t>
            </a:r>
            <a:r>
              <a:rPr lang="zh-CN" altLang="en-US" dirty="0">
                <a:ea typeface="宋体" panose="02010600030101010101" pitchFamily="2" charset="-122"/>
              </a:rPr>
              <a:t>－</a:t>
            </a:r>
            <a:r>
              <a:rPr lang="en-US" altLang="zh-CN" dirty="0">
                <a:ea typeface="宋体" panose="02010600030101010101" pitchFamily="2" charset="-122"/>
              </a:rPr>
              <a:t>》CAS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读工作周期也是</a:t>
            </a:r>
            <a:r>
              <a:rPr lang="en-US" altLang="zh-CN" dirty="0">
                <a:ea typeface="宋体" panose="02010600030101010101" pitchFamily="2" charset="-122"/>
              </a:rPr>
              <a:t>RAS</a:t>
            </a:r>
            <a:r>
              <a:rPr lang="zh-CN" altLang="en-US" dirty="0">
                <a:ea typeface="宋体" panose="02010600030101010101" pitchFamily="2" charset="-122"/>
              </a:rPr>
              <a:t>的一个周期。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/>
          <p:nvPr/>
        </p:nvSpPr>
        <p:spPr>
          <a:xfrm>
            <a:off x="468313" y="2492375"/>
            <a:ext cx="8153400" cy="0"/>
          </a:xfrm>
          <a:prstGeom prst="line">
            <a:avLst/>
          </a:prstGeom>
          <a:ln w="762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l">
              <a:spcBef>
                <a:spcPct val="50000"/>
              </a:spcBef>
            </a:pPr>
            <a:endParaRPr lang="en-GB" alt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ctr">
              <a:spcBef>
                <a:spcPct val="50000"/>
              </a:spcBef>
            </a:pPr>
            <a:endParaRPr lang="en-GB" alt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>
              <a:spcBef>
                <a:spcPct val="50000"/>
              </a:spcBef>
            </a:pPr>
            <a:fld id="{9A0DB2DC-4C9A-4742-B13C-FB6460FD3503}" type="slidenum">
              <a:rPr lang="en-GB" altLang="en-US" sz="1400" dirty="0">
                <a:solidFill>
                  <a:srgbClr val="5E574E"/>
                </a:solidFill>
                <a:latin typeface="Arial" panose="020B0604020202020204" pitchFamily="34" charset="0"/>
              </a:rPr>
            </a:fld>
            <a:endParaRPr lang="en-GB" altLang="en-US" sz="1400" dirty="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DFFCE"/>
            </a:gs>
            <a:gs pos="50000">
              <a:schemeClr val="bg1"/>
            </a:gs>
            <a:gs pos="100000">
              <a:srgbClr val="CDFFCE"/>
            </a:gs>
          </a:gsLst>
          <a:lin ang="5400000" scaled="1"/>
        </a:gradFill>
        <a:effectLst>
          <a:outerShdw dist="107763" dir="2700000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Line 4"/>
          <p:cNvSpPr/>
          <p:nvPr/>
        </p:nvSpPr>
        <p:spPr>
          <a:xfrm>
            <a:off x="468313" y="981075"/>
            <a:ext cx="8153400" cy="0"/>
          </a:xfrm>
          <a:prstGeom prst="line">
            <a:avLst/>
          </a:prstGeom>
          <a:ln w="762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slide" Target="slide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258888" y="333375"/>
            <a:ext cx="8204200" cy="1871663"/>
          </a:xfrm>
          <a:ln/>
        </p:spPr>
        <p:txBody>
          <a:bodyPr vert="horz" wrap="square" lIns="91440" tIns="45720" rIns="91440" bIns="45720" anchor="b" anchorCtr="0"/>
          <a:p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第4章   存储器</a:t>
            </a:r>
            <a:b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Text Box 4"/>
          <p:cNvSpPr txBox="1"/>
          <p:nvPr/>
        </p:nvSpPr>
        <p:spPr>
          <a:xfrm>
            <a:off x="1042988" y="1844675"/>
            <a:ext cx="7561262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教学单元九 ：动态RAM及只读存储器。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教学目标：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（1）掌握动态RAM芯片和读写时序；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（2）理解静态RAM和动态SRAM的差别；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（3）理解只读存储器原理。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3314" name="Group 2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3456" name="Text Box 3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57" name="Text Box 4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58" name="Text Box 5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59" name="Text Box 6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60" name="Text Box 7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5" name="Text Box 8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6" name="Group 9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3318" name="Group 10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3454" name="Line 11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3455" name="Text Box 12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19" name="Group 13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3452" name="Line 14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3453" name="Text Box 1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0" name="Group 16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3450" name="Line 17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3451" name="Text Box 1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1" name="Group 19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3448" name="Line 20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3449" name="Text Box 2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2" name="Group 22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3446" name="Line 23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3447" name="Text Box 2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3" name="Group 25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3324" name="Rectangle 26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Freeform 27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26" name="Rectangle 28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7" name="Freeform 29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28" name="Freeform 30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29" name="Freeform 31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0" name="Freeform 32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1" name="Freeform 33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2" name="Freeform 34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3" name="Line 35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34" name="Freeform 36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5" name="Line 37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36" name="Freeform 38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37" name="Line 39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38" name="Line 40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39" name="Line 41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0" name="Line 42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1" name="Line 43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2" name="Freeform 44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3" name="Line 45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4" name="Freeform 46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45" name="Line 47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6" name="Line 48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7" name="Line 49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8" name="Line 50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49" name="Line 51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50" name="AutoShape 52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1" name="Freeform 53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2" name="Freeform 54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3" name="Freeform 55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4" name="Line 56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55" name="Freeform 57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6" name="Freeform 58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7" name="Freeform 59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58" name="Line 60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59" name="Freeform 61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0" name="Freeform 62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1" name="Freeform 63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2" name="Line 64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3363" name="Freeform 65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4" name="Freeform 66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5" name="Freeform 67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6" name="Freeform 68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7" name="Freeform 69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8" name="Freeform 70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69" name="Freeform 71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0" name="Freeform 72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1" name="Freeform 73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2" name="Freeform 74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3" name="Freeform 75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4" name="Freeform 76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375" name="Rectangle 77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6" name="Rectangle 78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7" name="Text Box 79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8" name="Text Box 80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79" name="Text Box 81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80" name="Rectangle 82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1" name="Rectangle 83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2" name="Rectangle 84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3" name="Rectangle 85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4" name="Rectangle 86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5" name="Rectangle 87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6" name="Rectangle 88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7" name="Rectangle 89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8" name="AutoShape 90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89" name="AutoShape 91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90" name="Text Box 92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1" name="Text Box 93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2" name="Line 94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3393" name="Text Box 95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4" name="Text Box 96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5" name="Text Box 97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6" name="Text Box 98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7" name="Text Box 99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8" name="Text Box 100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99" name="Text Box 101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0" name="Text Box 102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1" name="Text Box 103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2" name="Text Box 104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3" name="Line 105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04" name="Line 106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05" name="Text Box 107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06" name="Line 108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07" name="Text Box 109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408" name="Group 110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3444" name="Line 111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3445" name="Text Box 112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09" name="Group 113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3442" name="Line 114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3443" name="Text Box 115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10" name="Group 116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3440" name="Line 117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3441" name="Text Box 118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11" name="Group 119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3438" name="Line 120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3439" name="Text Box 12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12" name="Group 122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3436" name="Line 123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3437" name="Text Box 124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413" name="Line 125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4" name="Line 126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5" name="Line 127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416" name="Text Box 128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17" name="Line 129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3418" name="Group 130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3432" name="Text Box 131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3" name="Text Box 132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4" name="Text Box 133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5" name="Text Box 134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19" name="Group 135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3428" name="Text Box 136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9" name="Text Box 137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0" name="Text Box 138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31" name="Text Box 139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420" name="Group 140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3424" name="Text Box 141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5" name="Text Box 142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6" name="Text Box 143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427" name="Text Box 144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421" name="Text Box 145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22" name="Text Box 146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23" name="Text Box 147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317" name="AutoShape 14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4338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4356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4492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4493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57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4490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4491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58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4488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4489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59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4486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4487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60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4484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4485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61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4362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3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64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5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66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67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68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69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0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1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2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3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4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5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6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7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8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79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0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1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2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3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4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5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6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7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88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9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0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1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2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93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4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5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6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397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8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9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0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4401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2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3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4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5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6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7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8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9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0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1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2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3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4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5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6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7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8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19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0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1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2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3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4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5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6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7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28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9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0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4431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2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3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4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5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6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7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8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39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0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1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42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43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44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45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4446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4482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4483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47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4480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4481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48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4478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4479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49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4476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4477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50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4474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4475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451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52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53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454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55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4456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4470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1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2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73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57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4466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7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8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9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58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4462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3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4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65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459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0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61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339" name="Group 141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4351" name="Text Box 142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143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3" name="Text Box 144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Text Box 145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Text Box 146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40" name="Group 147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4343" name="Freeform 148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4" name="Line 149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4345" name="Line 150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4346" name="Freeform 151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7" name="Rectangle 152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8" name="Rectangle 153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54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55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41" name="Text Box 156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AutoShape 157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5362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5386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5522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523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7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5520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521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8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5518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519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89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5516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517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90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5514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5515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91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5392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3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4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5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6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7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8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9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0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1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2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3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4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5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6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7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8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09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0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1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2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13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4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5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6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7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18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9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0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1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2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23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4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5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6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27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8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29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0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5431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2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3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4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5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6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7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8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39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0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1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2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43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4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5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6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7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48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49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0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1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2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3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4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5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6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7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58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59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0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5461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2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3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4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5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6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7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8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9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0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1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72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73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74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75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476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5512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5513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77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5510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5511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78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5508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5509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79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5506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5507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80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5504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5505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81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82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83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84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85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5486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5500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501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502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503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87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5496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7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8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9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488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5492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3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4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95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489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0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91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363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5378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79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5380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5381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2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3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5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4" name="Group 150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15373" name="Text Box 151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Text Box 152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Text Box 153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Text Box 154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155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5" name="Group 156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5368" name="Text Box 157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Text Box 158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Text Box 159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Text Box 160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Text Box 161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6" name="Text Box 162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AutoShape 16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6386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6423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6559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6560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24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6557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6558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25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6555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6556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26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6553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6554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27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6551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6552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428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6429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0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1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2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3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4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5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6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7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38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39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40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1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42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3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4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5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6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7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48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49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50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51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52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53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54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55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6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57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58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59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60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1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2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3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64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5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6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7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6468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69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0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1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2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3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4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5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6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7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8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79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80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1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2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3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4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85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6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8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9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0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1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2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3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4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95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96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97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6498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99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0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1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2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3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4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5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6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7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08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09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10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11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12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513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6549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6550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14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6547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6548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15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6545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6546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16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6543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6544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17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6541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6542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518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19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20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21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22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6523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6537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8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9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40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24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6533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4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5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6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525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6529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0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1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532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526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27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28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6387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6415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6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6417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6418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9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0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1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2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88" name="Group 150"/>
          <p:cNvGrpSpPr/>
          <p:nvPr/>
        </p:nvGrpSpPr>
        <p:grpSpPr>
          <a:xfrm>
            <a:off x="4144963" y="5437188"/>
            <a:ext cx="344487" cy="396875"/>
            <a:chOff x="0" y="0"/>
            <a:chExt cx="217" cy="250"/>
          </a:xfrm>
        </p:grpSpPr>
        <p:sp>
          <p:nvSpPr>
            <p:cNvPr id="16413" name="Text Box 151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Freeform 152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389" name="Group 153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6408" name="Text Box 154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Text Box 155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0" name="Text Box 156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Text Box 157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Text Box 158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90" name="Group 159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16403" name="Text Box 160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Text Box 161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Text Box 162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Text Box 163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Text Box 164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91" name="Group 165"/>
          <p:cNvGrpSpPr/>
          <p:nvPr/>
        </p:nvGrpSpPr>
        <p:grpSpPr>
          <a:xfrm>
            <a:off x="4152900" y="5429250"/>
            <a:ext cx="344488" cy="396875"/>
            <a:chOff x="0" y="0"/>
            <a:chExt cx="217" cy="250"/>
          </a:xfrm>
        </p:grpSpPr>
        <p:sp>
          <p:nvSpPr>
            <p:cNvPr id="16401" name="Text Box 166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C28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Freeform 167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rgbClr val="C28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6392" name="Group 168"/>
          <p:cNvGrpSpPr/>
          <p:nvPr/>
        </p:nvGrpSpPr>
        <p:grpSpPr>
          <a:xfrm>
            <a:off x="4151313" y="5429250"/>
            <a:ext cx="344487" cy="396875"/>
            <a:chOff x="0" y="0"/>
            <a:chExt cx="217" cy="250"/>
          </a:xfrm>
        </p:grpSpPr>
        <p:sp>
          <p:nvSpPr>
            <p:cNvPr id="16399" name="Text Box 169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Freeform 170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6393" name="Text Box 171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4" name="Group 172"/>
          <p:cNvGrpSpPr/>
          <p:nvPr/>
        </p:nvGrpSpPr>
        <p:grpSpPr>
          <a:xfrm>
            <a:off x="4032250" y="1719263"/>
            <a:ext cx="808038" cy="2058987"/>
            <a:chOff x="0" y="0"/>
            <a:chExt cx="509" cy="1297"/>
          </a:xfrm>
        </p:grpSpPr>
        <p:sp>
          <p:nvSpPr>
            <p:cNvPr id="16396" name="Rectangle 173"/>
            <p:cNvSpPr/>
            <p:nvPr/>
          </p:nvSpPr>
          <p:spPr>
            <a:xfrm>
              <a:off x="9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7" name="Rectangle 174"/>
            <p:cNvSpPr/>
            <p:nvPr/>
          </p:nvSpPr>
          <p:spPr>
            <a:xfrm>
              <a:off x="0" y="553"/>
              <a:ext cx="358" cy="138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398" name="Text Box 175"/>
            <p:cNvSpPr txBox="1"/>
            <p:nvPr/>
          </p:nvSpPr>
          <p:spPr>
            <a:xfrm>
              <a:off x="47" y="889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5" name="AutoShape 17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7410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7444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7580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7581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5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7578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7579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6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7576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7577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7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7574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7575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8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7572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7573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49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7450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1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2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3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4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5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6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7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8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59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0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61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2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63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4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5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6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7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68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69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0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71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2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3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4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5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76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7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78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79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0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81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2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3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4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85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6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7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88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7489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0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1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2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3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4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5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6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7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8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99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00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01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2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3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4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5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6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07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08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09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0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1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2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3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4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5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16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17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18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7519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0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1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2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3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4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5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6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7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8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29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30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31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32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33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7534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7570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571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35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7568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569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36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7566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567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37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7564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565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38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7562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7563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39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40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41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542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43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544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7558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9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60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61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45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7554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5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6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7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546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7550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1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2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553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547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48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49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7411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7436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7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7438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7439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0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1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2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43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2" name="Group 150"/>
          <p:cNvGrpSpPr/>
          <p:nvPr/>
        </p:nvGrpSpPr>
        <p:grpSpPr>
          <a:xfrm>
            <a:off x="7646988" y="4808538"/>
            <a:ext cx="628650" cy="457200"/>
            <a:chOff x="0" y="0"/>
            <a:chExt cx="384" cy="316"/>
          </a:xfrm>
        </p:grpSpPr>
        <p:sp>
          <p:nvSpPr>
            <p:cNvPr id="17434" name="Line 151"/>
            <p:cNvSpPr/>
            <p:nvPr/>
          </p:nvSpPr>
          <p:spPr>
            <a:xfrm>
              <a:off x="0" y="310"/>
              <a:ext cx="38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7435" name="Text Box 152"/>
            <p:cNvSpPr txBox="1"/>
            <p:nvPr/>
          </p:nvSpPr>
          <p:spPr>
            <a:xfrm>
              <a:off x="86" y="0"/>
              <a:ext cx="24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3" name="Group 153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7429" name="Text Box 154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155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Text Box 156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Text Box 157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Text Box 158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4" name="Group 159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17424" name="Text Box 160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Text Box 161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Text Box 162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Text Box 163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Text Box 164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Group 165"/>
          <p:cNvGrpSpPr/>
          <p:nvPr/>
        </p:nvGrpSpPr>
        <p:grpSpPr>
          <a:xfrm>
            <a:off x="4151313" y="5429250"/>
            <a:ext cx="344487" cy="396875"/>
            <a:chOff x="0" y="0"/>
            <a:chExt cx="217" cy="250"/>
          </a:xfrm>
        </p:grpSpPr>
        <p:sp>
          <p:nvSpPr>
            <p:cNvPr id="17422" name="Text Box 166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Freeform 167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16" name="Text Box 168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17" name="Group 169"/>
          <p:cNvGrpSpPr/>
          <p:nvPr/>
        </p:nvGrpSpPr>
        <p:grpSpPr>
          <a:xfrm>
            <a:off x="4046538" y="1719263"/>
            <a:ext cx="793750" cy="2058987"/>
            <a:chOff x="0" y="0"/>
            <a:chExt cx="500" cy="1297"/>
          </a:xfrm>
        </p:grpSpPr>
        <p:sp>
          <p:nvSpPr>
            <p:cNvPr id="17419" name="Rectangle 170"/>
            <p:cNvSpPr/>
            <p:nvPr/>
          </p:nvSpPr>
          <p:spPr>
            <a:xfrm>
              <a:off x="0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171"/>
            <p:cNvSpPr/>
            <p:nvPr/>
          </p:nvSpPr>
          <p:spPr>
            <a:xfrm>
              <a:off x="0" y="55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72"/>
            <p:cNvSpPr txBox="1"/>
            <p:nvPr/>
          </p:nvSpPr>
          <p:spPr>
            <a:xfrm>
              <a:off x="38" y="889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8" name="AutoShape 173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8434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8469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8605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8606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0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8603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8604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1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8601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8602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2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8599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8600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3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8597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8598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4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8475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77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8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79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0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1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2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3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4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85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6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87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88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89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0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1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2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3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94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5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96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7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8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499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500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501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02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3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4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5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506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7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8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9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510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1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2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3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8514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5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6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7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8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9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0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1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2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3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4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5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26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27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28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29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0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31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2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3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4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5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6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7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8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39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0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41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2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3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8544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5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6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7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8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49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0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1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2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3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4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55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56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57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58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559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8595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8596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60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8593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8594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61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8591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8592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62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8589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8590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63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8587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8588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564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65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66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67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68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8569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8583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4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5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6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70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8579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0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1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82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571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8575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6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7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78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572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3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74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8435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8461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2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8463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8464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5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68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6" name="Group 150"/>
          <p:cNvGrpSpPr/>
          <p:nvPr/>
        </p:nvGrpSpPr>
        <p:grpSpPr>
          <a:xfrm>
            <a:off x="7646988" y="4808538"/>
            <a:ext cx="628650" cy="457200"/>
            <a:chOff x="0" y="0"/>
            <a:chExt cx="384" cy="316"/>
          </a:xfrm>
        </p:grpSpPr>
        <p:sp>
          <p:nvSpPr>
            <p:cNvPr id="18459" name="Line 151"/>
            <p:cNvSpPr/>
            <p:nvPr/>
          </p:nvSpPr>
          <p:spPr>
            <a:xfrm>
              <a:off x="0" y="310"/>
              <a:ext cx="38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8460" name="Text Box 152"/>
            <p:cNvSpPr txBox="1"/>
            <p:nvPr/>
          </p:nvSpPr>
          <p:spPr>
            <a:xfrm>
              <a:off x="86" y="0"/>
              <a:ext cx="24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7" name="Group 153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8454" name="Text Box 154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Text Box 155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Text Box 156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Text Box 157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Text Box 158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8" name="Group 159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18449" name="Text Box 160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161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Text Box 162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Text Box 163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Text Box 164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9" name="Group 165"/>
          <p:cNvGrpSpPr/>
          <p:nvPr/>
        </p:nvGrpSpPr>
        <p:grpSpPr>
          <a:xfrm>
            <a:off x="4151313" y="5429250"/>
            <a:ext cx="344487" cy="396875"/>
            <a:chOff x="0" y="0"/>
            <a:chExt cx="217" cy="250"/>
          </a:xfrm>
        </p:grpSpPr>
        <p:sp>
          <p:nvSpPr>
            <p:cNvPr id="18447" name="Text Box 166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Freeform 167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40" name="Text Box 168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Rectangle 169"/>
          <p:cNvSpPr/>
          <p:nvPr/>
        </p:nvSpPr>
        <p:spPr>
          <a:xfrm>
            <a:off x="1911350" y="5029200"/>
            <a:ext cx="5735638" cy="415925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  写  控  制  电  路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2" name="Group 170"/>
          <p:cNvGrpSpPr/>
          <p:nvPr/>
        </p:nvGrpSpPr>
        <p:grpSpPr>
          <a:xfrm>
            <a:off x="4046538" y="1719263"/>
            <a:ext cx="793750" cy="2058987"/>
            <a:chOff x="0" y="0"/>
            <a:chExt cx="500" cy="1297"/>
          </a:xfrm>
        </p:grpSpPr>
        <p:sp>
          <p:nvSpPr>
            <p:cNvPr id="18444" name="Rectangle 171"/>
            <p:cNvSpPr/>
            <p:nvPr/>
          </p:nvSpPr>
          <p:spPr>
            <a:xfrm>
              <a:off x="0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72"/>
            <p:cNvSpPr/>
            <p:nvPr/>
          </p:nvSpPr>
          <p:spPr>
            <a:xfrm>
              <a:off x="0" y="55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Text Box 173"/>
            <p:cNvSpPr txBox="1"/>
            <p:nvPr/>
          </p:nvSpPr>
          <p:spPr>
            <a:xfrm>
              <a:off x="38" y="889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3" name="AutoShape 17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9458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9495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9631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9632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96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9629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9630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97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9627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9628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98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9625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9626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99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9623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9624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500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9501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2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3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4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5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6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7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8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09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10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1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12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3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14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5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6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7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8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19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0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1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2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3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4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5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6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27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28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29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0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1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32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3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4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5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36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7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8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39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9540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1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2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3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4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5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6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7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8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49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0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1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2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53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54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55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56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57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8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9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0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1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2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3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4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5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6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67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68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69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9570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1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2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3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4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5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6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7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8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79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80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81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82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83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84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585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9621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9622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86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9619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9620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87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9617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9618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88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9615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9616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89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9613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9614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90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91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92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93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94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9595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9609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10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11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12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96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9605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6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7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8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97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9601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2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3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04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98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99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00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459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19487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8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9489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9490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1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92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93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94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0" name="Group 150"/>
          <p:cNvGrpSpPr/>
          <p:nvPr/>
        </p:nvGrpSpPr>
        <p:grpSpPr>
          <a:xfrm>
            <a:off x="7646988" y="4808538"/>
            <a:ext cx="628650" cy="457200"/>
            <a:chOff x="0" y="0"/>
            <a:chExt cx="384" cy="316"/>
          </a:xfrm>
        </p:grpSpPr>
        <p:sp>
          <p:nvSpPr>
            <p:cNvPr id="19485" name="Line 151"/>
            <p:cNvSpPr/>
            <p:nvPr/>
          </p:nvSpPr>
          <p:spPr>
            <a:xfrm>
              <a:off x="0" y="310"/>
              <a:ext cx="38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9486" name="Text Box 152"/>
            <p:cNvSpPr txBox="1"/>
            <p:nvPr/>
          </p:nvSpPr>
          <p:spPr>
            <a:xfrm>
              <a:off x="86" y="0"/>
              <a:ext cx="24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1" name="Freeform 153"/>
          <p:cNvSpPr/>
          <p:nvPr/>
        </p:nvSpPr>
        <p:spPr>
          <a:xfrm>
            <a:off x="3714750" y="1820863"/>
            <a:ext cx="14288" cy="3228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88" y="9525"/>
              </a:cxn>
              <a:cxn ang="0">
                <a:pos x="9525" y="3228975"/>
              </a:cxn>
            </a:cxnLst>
            <a:pathLst>
              <a:path w="9" h="2034">
                <a:moveTo>
                  <a:pt x="0" y="0"/>
                </a:moveTo>
                <a:lnTo>
                  <a:pt x="9" y="6"/>
                </a:lnTo>
                <a:lnTo>
                  <a:pt x="6" y="2034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62" name="Freeform 154"/>
          <p:cNvSpPr/>
          <p:nvPr/>
        </p:nvSpPr>
        <p:spPr>
          <a:xfrm>
            <a:off x="3729038" y="4084638"/>
            <a:ext cx="3016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1625" y="1587"/>
              </a:cxn>
            </a:cxnLst>
            <a:pathLst>
              <a:path w="190" h="1">
                <a:moveTo>
                  <a:pt x="0" y="0"/>
                </a:moveTo>
                <a:lnTo>
                  <a:pt x="190" y="1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9463" name="Group 155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19480" name="Text Box 156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Text Box 157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Text Box 158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3" name="Text Box 159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4" name="Text Box 160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4" name="Group 161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19475" name="Text Box 162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Text Box 163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Text Box 164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Text Box 165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Text Box 166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5" name="Group 167"/>
          <p:cNvGrpSpPr/>
          <p:nvPr/>
        </p:nvGrpSpPr>
        <p:grpSpPr>
          <a:xfrm>
            <a:off x="4151313" y="5429250"/>
            <a:ext cx="344487" cy="396875"/>
            <a:chOff x="0" y="0"/>
            <a:chExt cx="217" cy="250"/>
          </a:xfrm>
        </p:grpSpPr>
        <p:sp>
          <p:nvSpPr>
            <p:cNvPr id="19473" name="Text Box 168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Freeform 169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6" name="Text Box 170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Rectangle 171"/>
          <p:cNvSpPr/>
          <p:nvPr/>
        </p:nvSpPr>
        <p:spPr>
          <a:xfrm>
            <a:off x="1911350" y="5029200"/>
            <a:ext cx="5735638" cy="415925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  写  控  制  电  路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8" name="Group 172"/>
          <p:cNvGrpSpPr/>
          <p:nvPr/>
        </p:nvGrpSpPr>
        <p:grpSpPr>
          <a:xfrm>
            <a:off x="4046538" y="1719263"/>
            <a:ext cx="793750" cy="2058987"/>
            <a:chOff x="0" y="0"/>
            <a:chExt cx="500" cy="1297"/>
          </a:xfrm>
        </p:grpSpPr>
        <p:sp>
          <p:nvSpPr>
            <p:cNvPr id="19470" name="Rectangle 173"/>
            <p:cNvSpPr/>
            <p:nvPr/>
          </p:nvSpPr>
          <p:spPr>
            <a:xfrm>
              <a:off x="0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71" name="Rectangle 174"/>
            <p:cNvSpPr/>
            <p:nvPr/>
          </p:nvSpPr>
          <p:spPr>
            <a:xfrm>
              <a:off x="0" y="55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72" name="Text Box 175"/>
            <p:cNvSpPr txBox="1"/>
            <p:nvPr/>
          </p:nvSpPr>
          <p:spPr>
            <a:xfrm>
              <a:off x="38" y="889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9" name="AutoShape 176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0482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20521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20657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0658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22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20655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0656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23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20653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0654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24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20651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0652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25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20649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0650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526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20527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8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29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0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1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2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3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4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5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6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37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8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39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0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1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2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3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4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5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6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7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8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49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50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51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52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53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54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5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6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7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58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9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0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1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62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3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4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5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20566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7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8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9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0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1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2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3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4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5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6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7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8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9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0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1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2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3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4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5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6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7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8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89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0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1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2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3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4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5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20596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7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8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9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0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1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2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3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4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5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6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07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08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9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10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0611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20647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0648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12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20645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0646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13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20643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0644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14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20641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0642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15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20639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20640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616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17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18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19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0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0621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20635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6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7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8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22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20631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2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3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4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623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20627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28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29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630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624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5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6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0483" name="Group 141"/>
          <p:cNvGrpSpPr/>
          <p:nvPr/>
        </p:nvGrpSpPr>
        <p:grpSpPr>
          <a:xfrm>
            <a:off x="1833563" y="3711575"/>
            <a:ext cx="5791200" cy="646113"/>
            <a:chOff x="0" y="0"/>
            <a:chExt cx="3648" cy="407"/>
          </a:xfrm>
        </p:grpSpPr>
        <p:sp>
          <p:nvSpPr>
            <p:cNvPr id="20513" name="Freeform 142"/>
            <p:cNvSpPr/>
            <p:nvPr/>
          </p:nvSpPr>
          <p:spPr>
            <a:xfrm>
              <a:off x="0" y="402"/>
              <a:ext cx="364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8" y="5"/>
                </a:cxn>
              </a:cxnLst>
              <a:pathLst>
                <a:path w="3648" h="5">
                  <a:moveTo>
                    <a:pt x="0" y="0"/>
                  </a:moveTo>
                  <a:lnTo>
                    <a:pt x="3648" y="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4" name="Line 143"/>
            <p:cNvSpPr/>
            <p:nvPr/>
          </p:nvSpPr>
          <p:spPr>
            <a:xfrm rot="10800000">
              <a:off x="633" y="318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0515" name="Line 144"/>
            <p:cNvSpPr/>
            <p:nvPr/>
          </p:nvSpPr>
          <p:spPr>
            <a:xfrm rot="10800000">
              <a:off x="1570" y="320"/>
              <a:ext cx="0" cy="84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0516" name="Freeform 145"/>
            <p:cNvSpPr/>
            <p:nvPr/>
          </p:nvSpPr>
          <p:spPr>
            <a:xfrm>
              <a:off x="3195" y="319"/>
              <a:ext cx="1" cy="79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" y="0"/>
                </a:cxn>
              </a:cxnLst>
              <a:pathLst>
                <a:path w="1" h="79">
                  <a:moveTo>
                    <a:pt x="0" y="79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7" name="Rectangle 146"/>
            <p:cNvSpPr/>
            <p:nvPr/>
          </p:nvSpPr>
          <p:spPr>
            <a:xfrm>
              <a:off x="460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18" name="Rectangle 147"/>
            <p:cNvSpPr/>
            <p:nvPr/>
          </p:nvSpPr>
          <p:spPr>
            <a:xfrm>
              <a:off x="1391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19" name="Rectangle 148"/>
            <p:cNvSpPr/>
            <p:nvPr/>
          </p:nvSpPr>
          <p:spPr>
            <a:xfrm>
              <a:off x="3023" y="181"/>
              <a:ext cx="346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20" name="Text Box 149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4" name="Group 150"/>
          <p:cNvGrpSpPr/>
          <p:nvPr/>
        </p:nvGrpSpPr>
        <p:grpSpPr>
          <a:xfrm>
            <a:off x="7646988" y="4808538"/>
            <a:ext cx="628650" cy="457200"/>
            <a:chOff x="0" y="0"/>
            <a:chExt cx="384" cy="316"/>
          </a:xfrm>
        </p:grpSpPr>
        <p:sp>
          <p:nvSpPr>
            <p:cNvPr id="20511" name="Line 151"/>
            <p:cNvSpPr/>
            <p:nvPr/>
          </p:nvSpPr>
          <p:spPr>
            <a:xfrm>
              <a:off x="0" y="310"/>
              <a:ext cx="38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0512" name="Text Box 152"/>
            <p:cNvSpPr txBox="1"/>
            <p:nvPr/>
          </p:nvSpPr>
          <p:spPr>
            <a:xfrm>
              <a:off x="86" y="0"/>
              <a:ext cx="24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5" name="Group 153"/>
          <p:cNvGrpSpPr/>
          <p:nvPr/>
        </p:nvGrpSpPr>
        <p:grpSpPr>
          <a:xfrm>
            <a:off x="3714750" y="1820863"/>
            <a:ext cx="315913" cy="3228975"/>
            <a:chOff x="0" y="0"/>
            <a:chExt cx="199" cy="2034"/>
          </a:xfrm>
        </p:grpSpPr>
        <p:sp>
          <p:nvSpPr>
            <p:cNvPr id="20509" name="Freeform 154"/>
            <p:cNvSpPr/>
            <p:nvPr/>
          </p:nvSpPr>
          <p:spPr>
            <a:xfrm>
              <a:off x="0" y="0"/>
              <a:ext cx="9" cy="2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6"/>
                </a:cxn>
                <a:cxn ang="0">
                  <a:pos x="6" y="2034"/>
                </a:cxn>
              </a:cxnLst>
              <a:pathLst>
                <a:path w="9" h="2034">
                  <a:moveTo>
                    <a:pt x="0" y="0"/>
                  </a:moveTo>
                  <a:lnTo>
                    <a:pt x="9" y="6"/>
                  </a:lnTo>
                  <a:lnTo>
                    <a:pt x="6" y="2034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10" name="Freeform 155"/>
            <p:cNvSpPr/>
            <p:nvPr/>
          </p:nvSpPr>
          <p:spPr>
            <a:xfrm>
              <a:off x="9" y="1449"/>
              <a:ext cx="19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1"/>
                </a:cxn>
              </a:cxnLst>
              <a:pathLst>
                <a:path w="190" h="1">
                  <a:moveTo>
                    <a:pt x="0" y="0"/>
                  </a:moveTo>
                  <a:lnTo>
                    <a:pt x="190" y="1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486" name="Rectangle 156"/>
          <p:cNvSpPr/>
          <p:nvPr/>
        </p:nvSpPr>
        <p:spPr>
          <a:xfrm>
            <a:off x="4041775" y="3987800"/>
            <a:ext cx="549275" cy="227013"/>
          </a:xfrm>
          <a:prstGeom prst="rect">
            <a:avLst/>
          </a:prstGeom>
          <a:solidFill>
            <a:srgbClr val="CC9900"/>
          </a:solidFill>
          <a:ln w="38100" cap="flat" cmpd="sng">
            <a:solidFill>
              <a:srgbClr val="CC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0487" name="Group 157"/>
          <p:cNvGrpSpPr/>
          <p:nvPr/>
        </p:nvGrpSpPr>
        <p:grpSpPr>
          <a:xfrm>
            <a:off x="341313" y="1819275"/>
            <a:ext cx="361950" cy="3362325"/>
            <a:chOff x="0" y="0"/>
            <a:chExt cx="221" cy="2327"/>
          </a:xfrm>
        </p:grpSpPr>
        <p:sp>
          <p:nvSpPr>
            <p:cNvPr id="20504" name="Text Box 158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Text Box 159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160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Text Box 161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Text Box 162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8" name="Group 163"/>
          <p:cNvGrpSpPr/>
          <p:nvPr/>
        </p:nvGrpSpPr>
        <p:grpSpPr>
          <a:xfrm>
            <a:off x="1981200" y="6138863"/>
            <a:ext cx="5154613" cy="519112"/>
            <a:chOff x="0" y="0"/>
            <a:chExt cx="3149" cy="359"/>
          </a:xfrm>
        </p:grpSpPr>
        <p:sp>
          <p:nvSpPr>
            <p:cNvPr id="20499" name="Text Box 164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Text Box 165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Text Box 166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Text Box 167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Text Box 168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489" name="Group 169"/>
          <p:cNvGrpSpPr/>
          <p:nvPr/>
        </p:nvGrpSpPr>
        <p:grpSpPr>
          <a:xfrm>
            <a:off x="4151313" y="5429250"/>
            <a:ext cx="344487" cy="396875"/>
            <a:chOff x="0" y="0"/>
            <a:chExt cx="217" cy="250"/>
          </a:xfrm>
        </p:grpSpPr>
        <p:sp>
          <p:nvSpPr>
            <p:cNvPr id="20497" name="Text Box 170"/>
            <p:cNvSpPr txBox="1"/>
            <p:nvPr/>
          </p:nvSpPr>
          <p:spPr>
            <a:xfrm>
              <a:off x="0" y="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Freeform 171"/>
            <p:cNvSpPr/>
            <p:nvPr/>
          </p:nvSpPr>
          <p:spPr>
            <a:xfrm>
              <a:off x="216" y="5"/>
              <a:ext cx="1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7"/>
                </a:cxn>
              </a:cxnLst>
              <a:pathLst>
                <a:path w="1" h="227">
                  <a:moveTo>
                    <a:pt x="0" y="0"/>
                  </a:moveTo>
                  <a:lnTo>
                    <a:pt x="0" y="227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490" name="Text Box 172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Rectangle 173"/>
          <p:cNvSpPr/>
          <p:nvPr/>
        </p:nvSpPr>
        <p:spPr>
          <a:xfrm>
            <a:off x="1911350" y="5029200"/>
            <a:ext cx="5735638" cy="415925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  写  控  制  电  路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92" name="Group 174"/>
          <p:cNvGrpSpPr/>
          <p:nvPr/>
        </p:nvGrpSpPr>
        <p:grpSpPr>
          <a:xfrm>
            <a:off x="4046538" y="1719263"/>
            <a:ext cx="793750" cy="2058987"/>
            <a:chOff x="0" y="0"/>
            <a:chExt cx="500" cy="1297"/>
          </a:xfrm>
        </p:grpSpPr>
        <p:sp>
          <p:nvSpPr>
            <p:cNvPr id="20494" name="Rectangle 175"/>
            <p:cNvSpPr/>
            <p:nvPr/>
          </p:nvSpPr>
          <p:spPr>
            <a:xfrm>
              <a:off x="0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5" name="Rectangle 176"/>
            <p:cNvSpPr/>
            <p:nvPr/>
          </p:nvSpPr>
          <p:spPr>
            <a:xfrm>
              <a:off x="0" y="553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496" name="Text Box 177"/>
            <p:cNvSpPr txBox="1"/>
            <p:nvPr/>
          </p:nvSpPr>
          <p:spPr>
            <a:xfrm>
              <a:off x="38" y="889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3" name="AutoShape 17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1506" name="Group 2"/>
          <p:cNvGrpSpPr/>
          <p:nvPr/>
        </p:nvGrpSpPr>
        <p:grpSpPr>
          <a:xfrm>
            <a:off x="441325" y="1200150"/>
            <a:ext cx="8626475" cy="5456238"/>
            <a:chOff x="0" y="0"/>
            <a:chExt cx="5434" cy="3437"/>
          </a:xfrm>
        </p:grpSpPr>
        <p:grpSp>
          <p:nvGrpSpPr>
            <p:cNvPr id="21523" name="Group 3"/>
            <p:cNvGrpSpPr/>
            <p:nvPr/>
          </p:nvGrpSpPr>
          <p:grpSpPr>
            <a:xfrm>
              <a:off x="0" y="0"/>
              <a:ext cx="5434" cy="3437"/>
              <a:chOff x="0" y="0"/>
              <a:chExt cx="5434" cy="3437"/>
            </a:xfrm>
          </p:grpSpPr>
          <p:sp>
            <p:nvSpPr>
              <p:cNvPr id="21526" name="Rectangle 4"/>
              <p:cNvSpPr/>
              <p:nvPr/>
            </p:nvSpPr>
            <p:spPr>
              <a:xfrm>
                <a:off x="1084" y="28"/>
                <a:ext cx="3015" cy="63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7" name="Rectangle 5"/>
              <p:cNvSpPr/>
              <p:nvPr/>
            </p:nvSpPr>
            <p:spPr>
              <a:xfrm>
                <a:off x="1973" y="210"/>
                <a:ext cx="1238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时序与控制 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8" name="Rectangle 6"/>
              <p:cNvSpPr/>
              <p:nvPr/>
            </p:nvSpPr>
            <p:spPr>
              <a:xfrm>
                <a:off x="4450" y="10"/>
                <a:ext cx="483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行时钟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Rectangle 7"/>
              <p:cNvSpPr/>
              <p:nvPr/>
            </p:nvSpPr>
            <p:spPr>
              <a:xfrm>
                <a:off x="4450" y="248"/>
                <a:ext cx="483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列时钟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Rectangle 8"/>
              <p:cNvSpPr/>
              <p:nvPr/>
            </p:nvSpPr>
            <p:spPr>
              <a:xfrm>
                <a:off x="4450" y="486"/>
                <a:ext cx="483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写时钟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Rectangle 9"/>
              <p:cNvSpPr/>
              <p:nvPr/>
            </p:nvSpPr>
            <p:spPr>
              <a:xfrm>
                <a:off x="362" y="473"/>
                <a:ext cx="33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WE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Line 10"/>
              <p:cNvSpPr/>
              <p:nvPr/>
            </p:nvSpPr>
            <p:spPr>
              <a:xfrm>
                <a:off x="370" y="487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3" name="Rectangle 11"/>
              <p:cNvSpPr/>
              <p:nvPr/>
            </p:nvSpPr>
            <p:spPr>
              <a:xfrm>
                <a:off x="373" y="0"/>
                <a:ext cx="35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RAS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4" name="Line 12"/>
              <p:cNvSpPr/>
              <p:nvPr/>
            </p:nvSpPr>
            <p:spPr>
              <a:xfrm>
                <a:off x="346" y="12"/>
                <a:ext cx="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5" name="Rectangle 13"/>
              <p:cNvSpPr/>
              <p:nvPr/>
            </p:nvSpPr>
            <p:spPr>
              <a:xfrm>
                <a:off x="373" y="236"/>
                <a:ext cx="35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CAS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Line 14"/>
              <p:cNvSpPr/>
              <p:nvPr/>
            </p:nvSpPr>
            <p:spPr>
              <a:xfrm>
                <a:off x="346" y="248"/>
                <a:ext cx="40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7" name="Rectangle 15"/>
              <p:cNvSpPr/>
              <p:nvPr/>
            </p:nvSpPr>
            <p:spPr>
              <a:xfrm>
                <a:off x="679" y="862"/>
                <a:ext cx="525" cy="85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8" name="Rectangle 16"/>
              <p:cNvSpPr/>
              <p:nvPr/>
            </p:nvSpPr>
            <p:spPr>
              <a:xfrm>
                <a:off x="679" y="2351"/>
                <a:ext cx="525" cy="85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9" name="Rectangle 17"/>
              <p:cNvSpPr/>
              <p:nvPr/>
            </p:nvSpPr>
            <p:spPr>
              <a:xfrm rot="5400000">
                <a:off x="1507" y="1545"/>
                <a:ext cx="8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0" name="Rectangle 18"/>
              <p:cNvSpPr/>
              <p:nvPr/>
            </p:nvSpPr>
            <p:spPr>
              <a:xfrm>
                <a:off x="58" y="958"/>
                <a:ext cx="287" cy="4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1" name="Rectangle 19"/>
              <p:cNvSpPr/>
              <p:nvPr/>
            </p:nvSpPr>
            <p:spPr>
              <a:xfrm>
                <a:off x="58" y="987"/>
                <a:ext cx="121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21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2" name="Rectangle 20"/>
              <p:cNvSpPr/>
              <p:nvPr/>
            </p:nvSpPr>
            <p:spPr>
              <a:xfrm>
                <a:off x="154" y="962"/>
                <a:ext cx="36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Rectangle 21"/>
              <p:cNvSpPr/>
              <p:nvPr/>
            </p:nvSpPr>
            <p:spPr>
              <a:xfrm>
                <a:off x="190" y="1066"/>
                <a:ext cx="64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4" name="Rectangle 22"/>
              <p:cNvSpPr/>
              <p:nvPr/>
            </p:nvSpPr>
            <p:spPr>
              <a:xfrm>
                <a:off x="58" y="1315"/>
                <a:ext cx="121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21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Rectangle 23"/>
              <p:cNvSpPr/>
              <p:nvPr/>
            </p:nvSpPr>
            <p:spPr>
              <a:xfrm>
                <a:off x="154" y="1298"/>
                <a:ext cx="36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'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6" name="Rectangle 24"/>
              <p:cNvSpPr/>
              <p:nvPr/>
            </p:nvSpPr>
            <p:spPr>
              <a:xfrm>
                <a:off x="190" y="1394"/>
                <a:ext cx="64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7" name="Rectangle 25"/>
              <p:cNvSpPr/>
              <p:nvPr/>
            </p:nvSpPr>
            <p:spPr>
              <a:xfrm>
                <a:off x="346" y="1260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8" name="Rectangle 26"/>
              <p:cNvSpPr/>
              <p:nvPr/>
            </p:nvSpPr>
            <p:spPr>
              <a:xfrm>
                <a:off x="1930" y="2940"/>
                <a:ext cx="1152" cy="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存储单元阵列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49" name="Rectangle 27"/>
              <p:cNvSpPr/>
              <p:nvPr/>
            </p:nvSpPr>
            <p:spPr>
              <a:xfrm>
                <a:off x="2026" y="2580"/>
                <a:ext cx="1152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基准单元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0" name="Rectangle 28"/>
              <p:cNvSpPr/>
              <p:nvPr/>
            </p:nvSpPr>
            <p:spPr>
              <a:xfrm>
                <a:off x="1642" y="2508"/>
                <a:ext cx="288" cy="7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译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码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1" name="Rectangle 29"/>
              <p:cNvSpPr/>
              <p:nvPr/>
            </p:nvSpPr>
            <p:spPr>
              <a:xfrm>
                <a:off x="2074" y="2192"/>
                <a:ext cx="1152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列译码器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2" name="Rectangle 30"/>
              <p:cNvSpPr/>
              <p:nvPr/>
            </p:nvSpPr>
            <p:spPr>
              <a:xfrm>
                <a:off x="1978" y="1841"/>
                <a:ext cx="1152" cy="3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再生放大器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3" name="Rectangle 31"/>
              <p:cNvSpPr/>
              <p:nvPr/>
            </p:nvSpPr>
            <p:spPr>
              <a:xfrm>
                <a:off x="2074" y="1563"/>
                <a:ext cx="11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列译码器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4" name="Rectangle 32"/>
              <p:cNvSpPr/>
              <p:nvPr/>
            </p:nvSpPr>
            <p:spPr>
              <a:xfrm>
                <a:off x="1642" y="1523"/>
                <a:ext cx="288" cy="9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读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出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放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大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5" name="Rectangle 33"/>
              <p:cNvSpPr/>
              <p:nvPr/>
            </p:nvSpPr>
            <p:spPr>
              <a:xfrm>
                <a:off x="2074" y="1214"/>
                <a:ext cx="1152" cy="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ClrTx/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基准单元</a:t>
                </a:r>
                <a:endParaRPr lang="zh-CN" altLang="en-US" sz="18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556" name="Rectangle 34"/>
              <p:cNvSpPr/>
              <p:nvPr/>
            </p:nvSpPr>
            <p:spPr>
              <a:xfrm>
                <a:off x="1930" y="840"/>
                <a:ext cx="1152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存储单元阵列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7" name="Rectangle 35"/>
              <p:cNvSpPr/>
              <p:nvPr/>
            </p:nvSpPr>
            <p:spPr>
              <a:xfrm>
                <a:off x="1642" y="780"/>
                <a:ext cx="288" cy="7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—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+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译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>
                  <a:lnSpc>
                    <a:spcPct val="95000"/>
                  </a:lnSpc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码</a:t>
                </a:r>
                <a:endPara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558" name="Line 36"/>
              <p:cNvSpPr/>
              <p:nvPr/>
            </p:nvSpPr>
            <p:spPr>
              <a:xfrm>
                <a:off x="1642" y="1523"/>
                <a:ext cx="14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59" name="Line 37"/>
              <p:cNvSpPr/>
              <p:nvPr/>
            </p:nvSpPr>
            <p:spPr>
              <a:xfrm>
                <a:off x="1642" y="2508"/>
                <a:ext cx="14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0" name="Line 38"/>
              <p:cNvSpPr/>
              <p:nvPr/>
            </p:nvSpPr>
            <p:spPr>
              <a:xfrm>
                <a:off x="1642" y="3251"/>
                <a:ext cx="1440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1" name="Line 39"/>
              <p:cNvSpPr/>
              <p:nvPr/>
            </p:nvSpPr>
            <p:spPr>
              <a:xfrm>
                <a:off x="1642" y="780"/>
                <a:ext cx="0" cy="2471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2" name="Line 40"/>
              <p:cNvSpPr/>
              <p:nvPr/>
            </p:nvSpPr>
            <p:spPr>
              <a:xfrm>
                <a:off x="1930" y="780"/>
                <a:ext cx="0" cy="24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3" name="Line 41"/>
              <p:cNvSpPr/>
              <p:nvPr/>
            </p:nvSpPr>
            <p:spPr>
              <a:xfrm>
                <a:off x="3082" y="780"/>
                <a:ext cx="0" cy="2471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4" name="Freeform 42"/>
              <p:cNvSpPr/>
              <p:nvPr/>
            </p:nvSpPr>
            <p:spPr>
              <a:xfrm>
                <a:off x="1645" y="777"/>
                <a:ext cx="1437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37" y="4"/>
                  </a:cxn>
                </a:cxnLst>
                <a:pathLst>
                  <a:path w="1437" h="4">
                    <a:moveTo>
                      <a:pt x="0" y="0"/>
                    </a:moveTo>
                    <a:lnTo>
                      <a:pt x="1437" y="4"/>
                    </a:lnTo>
                  </a:path>
                </a:pathLst>
              </a:custGeom>
              <a:noFill/>
              <a:ln w="38100" cap="sq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65" name="Line 43"/>
              <p:cNvSpPr/>
              <p:nvPr/>
            </p:nvSpPr>
            <p:spPr>
              <a:xfrm>
                <a:off x="1930" y="1164"/>
                <a:ext cx="115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6" name="Line 44"/>
              <p:cNvSpPr/>
              <p:nvPr/>
            </p:nvSpPr>
            <p:spPr>
              <a:xfrm>
                <a:off x="1930" y="1811"/>
                <a:ext cx="115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7" name="Line 45"/>
              <p:cNvSpPr/>
              <p:nvPr/>
            </p:nvSpPr>
            <p:spPr>
              <a:xfrm>
                <a:off x="1930" y="2172"/>
                <a:ext cx="115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8" name="Line 46"/>
              <p:cNvSpPr/>
              <p:nvPr/>
            </p:nvSpPr>
            <p:spPr>
              <a:xfrm>
                <a:off x="1930" y="2892"/>
                <a:ext cx="115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69" name="Rectangle 47"/>
              <p:cNvSpPr/>
              <p:nvPr/>
            </p:nvSpPr>
            <p:spPr>
              <a:xfrm>
                <a:off x="3937" y="1741"/>
                <a:ext cx="740" cy="62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70" name="Rectangle 48"/>
              <p:cNvSpPr/>
              <p:nvPr/>
            </p:nvSpPr>
            <p:spPr>
              <a:xfrm>
                <a:off x="3945" y="1812"/>
                <a:ext cx="498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1" name="Rectangle 49"/>
              <p:cNvSpPr/>
              <p:nvPr/>
            </p:nvSpPr>
            <p:spPr>
              <a:xfrm>
                <a:off x="4075" y="2046"/>
                <a:ext cx="483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2" name="Rectangle 50"/>
              <p:cNvSpPr/>
              <p:nvPr/>
            </p:nvSpPr>
            <p:spPr>
              <a:xfrm>
                <a:off x="3914" y="2791"/>
                <a:ext cx="738" cy="491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73" name="Rectangle 51"/>
              <p:cNvSpPr/>
              <p:nvPr/>
            </p:nvSpPr>
            <p:spPr>
              <a:xfrm>
                <a:off x="3946" y="2836"/>
                <a:ext cx="64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数据输出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4" name="Rectangle 52"/>
              <p:cNvSpPr/>
              <p:nvPr/>
            </p:nvSpPr>
            <p:spPr>
              <a:xfrm>
                <a:off x="4139" y="3059"/>
                <a:ext cx="32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驱动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5" name="Rectangle 53"/>
              <p:cNvSpPr/>
              <p:nvPr/>
            </p:nvSpPr>
            <p:spPr>
              <a:xfrm>
                <a:off x="3937" y="936"/>
                <a:ext cx="740" cy="48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76" name="Rectangle 54"/>
              <p:cNvSpPr/>
              <p:nvPr/>
            </p:nvSpPr>
            <p:spPr>
              <a:xfrm>
                <a:off x="3987" y="962"/>
                <a:ext cx="64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数据输入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7" name="Rectangle 55"/>
              <p:cNvSpPr/>
              <p:nvPr/>
            </p:nvSpPr>
            <p:spPr>
              <a:xfrm>
                <a:off x="4066" y="1202"/>
                <a:ext cx="483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寄存器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78" name="Rectangle 56"/>
              <p:cNvSpPr/>
              <p:nvPr/>
            </p:nvSpPr>
            <p:spPr>
              <a:xfrm>
                <a:off x="3466" y="1633"/>
                <a:ext cx="48" cy="1795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79" name="Rectangle 57"/>
              <p:cNvSpPr/>
              <p:nvPr/>
            </p:nvSpPr>
            <p:spPr>
              <a:xfrm>
                <a:off x="3562" y="1768"/>
                <a:ext cx="42" cy="2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80" name="Rectangle 58"/>
              <p:cNvSpPr/>
              <p:nvPr/>
            </p:nvSpPr>
            <p:spPr>
              <a:xfrm rot="5400000">
                <a:off x="2199" y="2160"/>
                <a:ext cx="48" cy="2487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81" name="Rectangle 59"/>
              <p:cNvSpPr/>
              <p:nvPr/>
            </p:nvSpPr>
            <p:spPr>
              <a:xfrm>
                <a:off x="922" y="3219"/>
                <a:ext cx="48" cy="218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82" name="Freeform 60"/>
              <p:cNvSpPr/>
              <p:nvPr/>
            </p:nvSpPr>
            <p:spPr>
              <a:xfrm>
                <a:off x="4330" y="1425"/>
                <a:ext cx="1" cy="3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315"/>
                  </a:cxn>
                </a:cxnLst>
                <a:pathLst>
                  <a:path w="1" h="315">
                    <a:moveTo>
                      <a:pt x="0" y="0"/>
                    </a:moveTo>
                    <a:lnTo>
                      <a:pt x="1" y="31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83" name="Freeform 61"/>
              <p:cNvSpPr/>
              <p:nvPr/>
            </p:nvSpPr>
            <p:spPr>
              <a:xfrm>
                <a:off x="4330" y="2361"/>
                <a:ext cx="1" cy="4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29"/>
                  </a:cxn>
                </a:cxnLst>
                <a:pathLst>
                  <a:path w="1" h="429">
                    <a:moveTo>
                      <a:pt x="0" y="0"/>
                    </a:moveTo>
                    <a:lnTo>
                      <a:pt x="1" y="429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1584" name="Line 62"/>
              <p:cNvSpPr/>
              <p:nvPr/>
            </p:nvSpPr>
            <p:spPr>
              <a:xfrm flipH="1">
                <a:off x="4666" y="1212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85" name="Line 63"/>
              <p:cNvSpPr/>
              <p:nvPr/>
            </p:nvSpPr>
            <p:spPr>
              <a:xfrm rot="-10800000" flipH="1">
                <a:off x="4660" y="3036"/>
                <a:ext cx="33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86" name="Text Box 64"/>
              <p:cNvSpPr txBox="1"/>
              <p:nvPr/>
            </p:nvSpPr>
            <p:spPr>
              <a:xfrm>
                <a:off x="4762" y="1212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IN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87" name="Text Box 65"/>
              <p:cNvSpPr txBox="1"/>
              <p:nvPr/>
            </p:nvSpPr>
            <p:spPr>
              <a:xfrm>
                <a:off x="4714" y="3045"/>
                <a:ext cx="7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OUT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88" name="Line 66"/>
              <p:cNvSpPr/>
              <p:nvPr/>
            </p:nvSpPr>
            <p:spPr>
              <a:xfrm>
                <a:off x="778" y="10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89" name="Line 67"/>
              <p:cNvSpPr/>
              <p:nvPr/>
            </p:nvSpPr>
            <p:spPr>
              <a:xfrm>
                <a:off x="778" y="342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90" name="Line 68"/>
              <p:cNvSpPr/>
              <p:nvPr/>
            </p:nvSpPr>
            <p:spPr>
              <a:xfrm>
                <a:off x="778" y="578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91" name="Line 69"/>
              <p:cNvSpPr/>
              <p:nvPr/>
            </p:nvSpPr>
            <p:spPr>
              <a:xfrm>
                <a:off x="4090" y="108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92" name="Line 70"/>
              <p:cNvSpPr/>
              <p:nvPr/>
            </p:nvSpPr>
            <p:spPr>
              <a:xfrm>
                <a:off x="4090" y="34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93" name="Line 71"/>
              <p:cNvSpPr/>
              <p:nvPr/>
            </p:nvSpPr>
            <p:spPr>
              <a:xfrm>
                <a:off x="4090" y="580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1594" name="AutoShape 72"/>
              <p:cNvSpPr/>
              <p:nvPr/>
            </p:nvSpPr>
            <p:spPr>
              <a:xfrm>
                <a:off x="282" y="1224"/>
                <a:ext cx="388" cy="100"/>
              </a:xfrm>
              <a:prstGeom prst="rightArrow">
                <a:avLst>
                  <a:gd name="adj1" fmla="val 50000"/>
                  <a:gd name="adj2" fmla="val 9700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95" name="AutoShape 73"/>
              <p:cNvSpPr/>
              <p:nvPr/>
            </p:nvSpPr>
            <p:spPr>
              <a:xfrm>
                <a:off x="347" y="2732"/>
                <a:ext cx="320" cy="100"/>
              </a:xfrm>
              <a:prstGeom prst="rightArrow">
                <a:avLst>
                  <a:gd name="adj1" fmla="val 50000"/>
                  <a:gd name="adj2" fmla="val 8000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96" name="Rectangle 74"/>
              <p:cNvSpPr/>
              <p:nvPr/>
            </p:nvSpPr>
            <p:spPr>
              <a:xfrm>
                <a:off x="1294" y="1248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97" name="AutoShape 75"/>
              <p:cNvSpPr/>
              <p:nvPr/>
            </p:nvSpPr>
            <p:spPr>
              <a:xfrm>
                <a:off x="1210" y="1212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98" name="AutoShape 76"/>
              <p:cNvSpPr/>
              <p:nvPr/>
            </p:nvSpPr>
            <p:spPr>
              <a:xfrm>
                <a:off x="1295" y="2720"/>
                <a:ext cx="342" cy="100"/>
              </a:xfrm>
              <a:prstGeom prst="rightArrow">
                <a:avLst>
                  <a:gd name="adj1" fmla="val 50000"/>
                  <a:gd name="adj2" fmla="val 8550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99" name="AutoShape 77"/>
              <p:cNvSpPr/>
              <p:nvPr/>
            </p:nvSpPr>
            <p:spPr>
              <a:xfrm rot="10800000">
                <a:off x="3081" y="1592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0" name="AutoShape 78"/>
              <p:cNvSpPr/>
              <p:nvPr/>
            </p:nvSpPr>
            <p:spPr>
              <a:xfrm rot="10800000">
                <a:off x="3082" y="2280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1" name="AutoShape 79"/>
              <p:cNvSpPr/>
              <p:nvPr/>
            </p:nvSpPr>
            <p:spPr>
              <a:xfrm>
                <a:off x="3079" y="1944"/>
                <a:ext cx="841" cy="96"/>
              </a:xfrm>
              <a:prstGeom prst="leftRightArrow">
                <a:avLst>
                  <a:gd name="adj1" fmla="val 52083"/>
                  <a:gd name="adj2" fmla="val 115588"/>
                </a:avLst>
              </a:prstGeom>
              <a:solidFill>
                <a:schemeClr val="folHlink"/>
              </a:solidFill>
              <a:ln w="952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02" name="Text Box 80"/>
              <p:cNvSpPr txBox="1"/>
              <p:nvPr/>
            </p:nvSpPr>
            <p:spPr>
              <a:xfrm>
                <a:off x="0" y="1164"/>
                <a:ext cx="34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24" name="Text Box 81"/>
            <p:cNvSpPr txBox="1"/>
            <p:nvPr/>
          </p:nvSpPr>
          <p:spPr>
            <a:xfrm>
              <a:off x="661" y="1041"/>
              <a:ext cx="726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行地址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缓存器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25" name="Text Box 82"/>
            <p:cNvSpPr txBox="1"/>
            <p:nvPr/>
          </p:nvSpPr>
          <p:spPr>
            <a:xfrm>
              <a:off x="661" y="2563"/>
              <a:ext cx="726" cy="5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列地址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缓存器</a:t>
              </a:r>
              <a:endPara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1507" name="Text Box 83"/>
          <p:cNvSpPr txBox="1"/>
          <p:nvPr/>
        </p:nvSpPr>
        <p:spPr>
          <a:xfrm>
            <a:off x="0" y="334963"/>
            <a:ext cx="815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③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4116 (16K ×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外特性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08" name="Group 84"/>
          <p:cNvGrpSpPr/>
          <p:nvPr/>
        </p:nvGrpSpPr>
        <p:grpSpPr>
          <a:xfrm>
            <a:off x="7839075" y="3124200"/>
            <a:ext cx="1228725" cy="3367088"/>
            <a:chOff x="0" y="0"/>
            <a:chExt cx="774" cy="2121"/>
          </a:xfrm>
        </p:grpSpPr>
        <p:sp>
          <p:nvSpPr>
            <p:cNvPr id="21519" name="Text Box 85"/>
            <p:cNvSpPr txBox="1"/>
            <p:nvPr/>
          </p:nvSpPr>
          <p:spPr>
            <a:xfrm>
              <a:off x="102" y="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endPara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Line 86"/>
            <p:cNvSpPr/>
            <p:nvPr/>
          </p:nvSpPr>
          <p:spPr>
            <a:xfrm flipH="1">
              <a:off x="6" y="0"/>
              <a:ext cx="33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1" name="Line 87"/>
            <p:cNvSpPr/>
            <p:nvPr/>
          </p:nvSpPr>
          <p:spPr>
            <a:xfrm rot="-10800000" flipH="1">
              <a:off x="0" y="1824"/>
              <a:ext cx="336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22" name="Text Box 88"/>
            <p:cNvSpPr txBox="1"/>
            <p:nvPr/>
          </p:nvSpPr>
          <p:spPr>
            <a:xfrm>
              <a:off x="54" y="1833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</a:t>
              </a:r>
              <a:endPara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09" name="Group 89"/>
          <p:cNvGrpSpPr/>
          <p:nvPr/>
        </p:nvGrpSpPr>
        <p:grpSpPr>
          <a:xfrm>
            <a:off x="441325" y="2720975"/>
            <a:ext cx="549275" cy="936625"/>
            <a:chOff x="0" y="0"/>
            <a:chExt cx="346" cy="590"/>
          </a:xfrm>
        </p:grpSpPr>
        <p:sp>
          <p:nvSpPr>
            <p:cNvPr id="21511" name="Rectangle 90"/>
            <p:cNvSpPr/>
            <p:nvPr/>
          </p:nvSpPr>
          <p:spPr>
            <a:xfrm>
              <a:off x="58" y="0"/>
              <a:ext cx="287" cy="46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2" name="Rectangle 91"/>
            <p:cNvSpPr/>
            <p:nvPr/>
          </p:nvSpPr>
          <p:spPr>
            <a:xfrm>
              <a:off x="58" y="29"/>
              <a:ext cx="121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1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3" name="Rectangle 92"/>
            <p:cNvSpPr/>
            <p:nvPr/>
          </p:nvSpPr>
          <p:spPr>
            <a:xfrm>
              <a:off x="154" y="4"/>
              <a:ext cx="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4" name="Rectangle 93"/>
            <p:cNvSpPr/>
            <p:nvPr/>
          </p:nvSpPr>
          <p:spPr>
            <a:xfrm>
              <a:off x="190" y="108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Rectangle 94"/>
            <p:cNvSpPr/>
            <p:nvPr/>
          </p:nvSpPr>
          <p:spPr>
            <a:xfrm>
              <a:off x="58" y="357"/>
              <a:ext cx="121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1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Rectangle 95"/>
            <p:cNvSpPr/>
            <p:nvPr/>
          </p:nvSpPr>
          <p:spPr>
            <a:xfrm>
              <a:off x="154" y="340"/>
              <a:ext cx="3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Rectangle 96"/>
            <p:cNvSpPr/>
            <p:nvPr/>
          </p:nvSpPr>
          <p:spPr>
            <a:xfrm>
              <a:off x="190" y="436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97"/>
            <p:cNvSpPr txBox="1"/>
            <p:nvPr/>
          </p:nvSpPr>
          <p:spPr>
            <a:xfrm>
              <a:off x="0" y="206"/>
              <a:ext cx="346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</a:t>
              </a:r>
              <a:endPara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0" name="AutoShape 9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2530" name="Group 2"/>
          <p:cNvGrpSpPr/>
          <p:nvPr/>
        </p:nvGrpSpPr>
        <p:grpSpPr>
          <a:xfrm>
            <a:off x="44450" y="660400"/>
            <a:ext cx="9034463" cy="5892800"/>
            <a:chOff x="0" y="0"/>
            <a:chExt cx="5691" cy="3712"/>
          </a:xfrm>
        </p:grpSpPr>
        <p:sp>
          <p:nvSpPr>
            <p:cNvPr id="22619" name="Freeform 3"/>
            <p:cNvSpPr/>
            <p:nvPr/>
          </p:nvSpPr>
          <p:spPr>
            <a:xfrm>
              <a:off x="4436" y="152"/>
              <a:ext cx="419" cy="3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"/>
                </a:cxn>
                <a:cxn ang="0">
                  <a:pos x="416" y="130"/>
                </a:cxn>
                <a:cxn ang="0">
                  <a:pos x="419" y="3138"/>
                </a:cxn>
              </a:cxnLst>
              <a:pathLst>
                <a:path w="419" h="3138">
                  <a:moveTo>
                    <a:pt x="0" y="0"/>
                  </a:moveTo>
                  <a:lnTo>
                    <a:pt x="0" y="130"/>
                  </a:lnTo>
                  <a:lnTo>
                    <a:pt x="416" y="130"/>
                  </a:lnTo>
                  <a:lnTo>
                    <a:pt x="419" y="3138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0" name="Freeform 4"/>
            <p:cNvSpPr/>
            <p:nvPr/>
          </p:nvSpPr>
          <p:spPr>
            <a:xfrm>
              <a:off x="3715" y="3268"/>
              <a:ext cx="1" cy="1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89"/>
                </a:cxn>
              </a:cxnLst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1" name="Freeform 5"/>
            <p:cNvSpPr/>
            <p:nvPr/>
          </p:nvSpPr>
          <p:spPr>
            <a:xfrm>
              <a:off x="3723" y="3278"/>
              <a:ext cx="1145" cy="2"/>
            </a:xfrm>
            <a:custGeom>
              <a:avLst/>
              <a:gdLst/>
              <a:ahLst/>
              <a:cxnLst>
                <a:cxn ang="0">
                  <a:pos x="1145" y="0"/>
                </a:cxn>
                <a:cxn ang="0">
                  <a:pos x="0" y="2"/>
                </a:cxn>
              </a:cxnLst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2" name="Freeform 6"/>
            <p:cNvSpPr/>
            <p:nvPr/>
          </p:nvSpPr>
          <p:spPr>
            <a:xfrm>
              <a:off x="5280" y="16"/>
              <a:ext cx="144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"/>
                </a:cxn>
                <a:cxn ang="0">
                  <a:pos x="29" y="12"/>
                </a:cxn>
                <a:cxn ang="0">
                  <a:pos x="40" y="25"/>
                </a:cxn>
                <a:cxn ang="0">
                  <a:pos x="51" y="44"/>
                </a:cxn>
                <a:cxn ang="0">
                  <a:pos x="60" y="65"/>
                </a:cxn>
                <a:cxn ang="0">
                  <a:pos x="67" y="90"/>
                </a:cxn>
                <a:cxn ang="0">
                  <a:pos x="71" y="119"/>
                </a:cxn>
                <a:cxn ang="0">
                  <a:pos x="73" y="148"/>
                </a:cxn>
                <a:cxn ang="0">
                  <a:pos x="73" y="742"/>
                </a:cxn>
                <a:cxn ang="0">
                  <a:pos x="75" y="770"/>
                </a:cxn>
                <a:cxn ang="0">
                  <a:pos x="80" y="797"/>
                </a:cxn>
                <a:cxn ang="0">
                  <a:pos x="84" y="823"/>
                </a:cxn>
                <a:cxn ang="0">
                  <a:pos x="92" y="845"/>
                </a:cxn>
                <a:cxn ang="0">
                  <a:pos x="104" y="863"/>
                </a:cxn>
                <a:cxn ang="0">
                  <a:pos x="115" y="875"/>
                </a:cxn>
                <a:cxn ang="0">
                  <a:pos x="128" y="885"/>
                </a:cxn>
                <a:cxn ang="0">
                  <a:pos x="144" y="888"/>
                </a:cxn>
                <a:cxn ang="0">
                  <a:pos x="128" y="891"/>
                </a:cxn>
                <a:cxn ang="0">
                  <a:pos x="115" y="900"/>
                </a:cxn>
                <a:cxn ang="0">
                  <a:pos x="104" y="913"/>
                </a:cxn>
                <a:cxn ang="0">
                  <a:pos x="92" y="932"/>
                </a:cxn>
                <a:cxn ang="0">
                  <a:pos x="84" y="953"/>
                </a:cxn>
                <a:cxn ang="0">
                  <a:pos x="80" y="978"/>
                </a:cxn>
                <a:cxn ang="0">
                  <a:pos x="75" y="1007"/>
                </a:cxn>
                <a:cxn ang="0">
                  <a:pos x="73" y="1036"/>
                </a:cxn>
                <a:cxn ang="0">
                  <a:pos x="73" y="1627"/>
                </a:cxn>
                <a:cxn ang="0">
                  <a:pos x="71" y="1658"/>
                </a:cxn>
                <a:cxn ang="0">
                  <a:pos x="67" y="1685"/>
                </a:cxn>
                <a:cxn ang="0">
                  <a:pos x="60" y="1711"/>
                </a:cxn>
                <a:cxn ang="0">
                  <a:pos x="51" y="1733"/>
                </a:cxn>
                <a:cxn ang="0">
                  <a:pos x="40" y="1751"/>
                </a:cxn>
                <a:cxn ang="0">
                  <a:pos x="29" y="1763"/>
                </a:cxn>
                <a:cxn ang="0">
                  <a:pos x="16" y="1773"/>
                </a:cxn>
                <a:cxn ang="0">
                  <a:pos x="0" y="1776"/>
                </a:cxn>
              </a:cxnLst>
              <a:pathLst>
                <a:path w="134" h="1540">
                  <a:moveTo>
                    <a:pt x="0" y="0"/>
                  </a:moveTo>
                  <a:lnTo>
                    <a:pt x="15" y="3"/>
                  </a:lnTo>
                  <a:lnTo>
                    <a:pt x="27" y="10"/>
                  </a:lnTo>
                  <a:lnTo>
                    <a:pt x="37" y="22"/>
                  </a:lnTo>
                  <a:lnTo>
                    <a:pt x="47" y="38"/>
                  </a:lnTo>
                  <a:lnTo>
                    <a:pt x="56" y="56"/>
                  </a:lnTo>
                  <a:lnTo>
                    <a:pt x="62" y="78"/>
                  </a:lnTo>
                  <a:lnTo>
                    <a:pt x="66" y="103"/>
                  </a:lnTo>
                  <a:lnTo>
                    <a:pt x="68" y="128"/>
                  </a:lnTo>
                  <a:lnTo>
                    <a:pt x="68" y="643"/>
                  </a:lnTo>
                  <a:lnTo>
                    <a:pt x="70" y="668"/>
                  </a:lnTo>
                  <a:lnTo>
                    <a:pt x="74" y="691"/>
                  </a:lnTo>
                  <a:lnTo>
                    <a:pt x="78" y="714"/>
                  </a:lnTo>
                  <a:lnTo>
                    <a:pt x="86" y="733"/>
                  </a:lnTo>
                  <a:lnTo>
                    <a:pt x="97" y="748"/>
                  </a:lnTo>
                  <a:lnTo>
                    <a:pt x="107" y="759"/>
                  </a:lnTo>
                  <a:lnTo>
                    <a:pt x="119" y="767"/>
                  </a:lnTo>
                  <a:lnTo>
                    <a:pt x="134" y="770"/>
                  </a:lnTo>
                  <a:lnTo>
                    <a:pt x="119" y="773"/>
                  </a:lnTo>
                  <a:lnTo>
                    <a:pt x="107" y="780"/>
                  </a:lnTo>
                  <a:lnTo>
                    <a:pt x="97" y="792"/>
                  </a:lnTo>
                  <a:lnTo>
                    <a:pt x="86" y="808"/>
                  </a:lnTo>
                  <a:lnTo>
                    <a:pt x="78" y="826"/>
                  </a:lnTo>
                  <a:lnTo>
                    <a:pt x="74" y="848"/>
                  </a:lnTo>
                  <a:lnTo>
                    <a:pt x="70" y="873"/>
                  </a:lnTo>
                  <a:lnTo>
                    <a:pt x="68" y="898"/>
                  </a:lnTo>
                  <a:lnTo>
                    <a:pt x="68" y="1411"/>
                  </a:lnTo>
                  <a:lnTo>
                    <a:pt x="66" y="1438"/>
                  </a:lnTo>
                  <a:lnTo>
                    <a:pt x="62" y="1461"/>
                  </a:lnTo>
                  <a:lnTo>
                    <a:pt x="56" y="1484"/>
                  </a:lnTo>
                  <a:lnTo>
                    <a:pt x="47" y="1503"/>
                  </a:lnTo>
                  <a:lnTo>
                    <a:pt x="37" y="1518"/>
                  </a:lnTo>
                  <a:lnTo>
                    <a:pt x="27" y="1529"/>
                  </a:lnTo>
                  <a:lnTo>
                    <a:pt x="15" y="1537"/>
                  </a:lnTo>
                  <a:lnTo>
                    <a:pt x="0" y="154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3" name="Freeform 7"/>
            <p:cNvSpPr/>
            <p:nvPr/>
          </p:nvSpPr>
          <p:spPr>
            <a:xfrm>
              <a:off x="93" y="1291"/>
              <a:ext cx="198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98" y="0"/>
                </a:cxn>
              </a:cxnLst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4" name="Freeform 8"/>
            <p:cNvSpPr/>
            <p:nvPr/>
          </p:nvSpPr>
          <p:spPr>
            <a:xfrm>
              <a:off x="2928" y="1249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5" name="Freeform 9"/>
            <p:cNvSpPr/>
            <p:nvPr/>
          </p:nvSpPr>
          <p:spPr>
            <a:xfrm>
              <a:off x="140" y="3029"/>
              <a:ext cx="3859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7" y="16"/>
                </a:cxn>
                <a:cxn ang="0">
                  <a:pos x="15" y="24"/>
                </a:cxn>
                <a:cxn ang="0">
                  <a:pos x="25" y="31"/>
                </a:cxn>
                <a:cxn ang="0">
                  <a:pos x="40" y="38"/>
                </a:cxn>
                <a:cxn ang="0">
                  <a:pos x="55" y="44"/>
                </a:cxn>
                <a:cxn ang="0">
                  <a:pos x="95" y="55"/>
                </a:cxn>
                <a:cxn ang="0">
                  <a:pos x="142" y="64"/>
                </a:cxn>
                <a:cxn ang="0">
                  <a:pos x="197" y="71"/>
                </a:cxn>
                <a:cxn ang="0">
                  <a:pos x="256" y="76"/>
                </a:cxn>
                <a:cxn ang="0">
                  <a:pos x="322" y="78"/>
                </a:cxn>
                <a:cxn ang="0">
                  <a:pos x="1628" y="78"/>
                </a:cxn>
                <a:cxn ang="0">
                  <a:pos x="1693" y="80"/>
                </a:cxn>
                <a:cxn ang="0">
                  <a:pos x="1753" y="84"/>
                </a:cxn>
                <a:cxn ang="0">
                  <a:pos x="1808" y="91"/>
                </a:cxn>
                <a:cxn ang="0">
                  <a:pos x="1855" y="101"/>
                </a:cxn>
                <a:cxn ang="0">
                  <a:pos x="1895" y="112"/>
                </a:cxn>
                <a:cxn ang="0">
                  <a:pos x="1909" y="119"/>
                </a:cxn>
                <a:cxn ang="0">
                  <a:pos x="1924" y="125"/>
                </a:cxn>
                <a:cxn ang="0">
                  <a:pos x="1935" y="133"/>
                </a:cxn>
                <a:cxn ang="0">
                  <a:pos x="1942" y="140"/>
                </a:cxn>
                <a:cxn ang="0">
                  <a:pos x="1947" y="147"/>
                </a:cxn>
                <a:cxn ang="0">
                  <a:pos x="1950" y="155"/>
                </a:cxn>
                <a:cxn ang="0">
                  <a:pos x="1952" y="147"/>
                </a:cxn>
                <a:cxn ang="0">
                  <a:pos x="1957" y="140"/>
                </a:cxn>
                <a:cxn ang="0">
                  <a:pos x="1964" y="133"/>
                </a:cxn>
                <a:cxn ang="0">
                  <a:pos x="1974" y="125"/>
                </a:cxn>
                <a:cxn ang="0">
                  <a:pos x="1990" y="119"/>
                </a:cxn>
                <a:cxn ang="0">
                  <a:pos x="2004" y="112"/>
                </a:cxn>
                <a:cxn ang="0">
                  <a:pos x="2044" y="101"/>
                </a:cxn>
                <a:cxn ang="0">
                  <a:pos x="2092" y="91"/>
                </a:cxn>
                <a:cxn ang="0">
                  <a:pos x="2146" y="84"/>
                </a:cxn>
                <a:cxn ang="0">
                  <a:pos x="2206" y="80"/>
                </a:cxn>
                <a:cxn ang="0">
                  <a:pos x="2270" y="78"/>
                </a:cxn>
                <a:cxn ang="0">
                  <a:pos x="3537" y="78"/>
                </a:cxn>
                <a:cxn ang="0">
                  <a:pos x="3603" y="76"/>
                </a:cxn>
                <a:cxn ang="0">
                  <a:pos x="3662" y="71"/>
                </a:cxn>
                <a:cxn ang="0">
                  <a:pos x="3717" y="64"/>
                </a:cxn>
                <a:cxn ang="0">
                  <a:pos x="3764" y="55"/>
                </a:cxn>
                <a:cxn ang="0">
                  <a:pos x="3804" y="44"/>
                </a:cxn>
                <a:cxn ang="0">
                  <a:pos x="3819" y="38"/>
                </a:cxn>
                <a:cxn ang="0">
                  <a:pos x="3834" y="31"/>
                </a:cxn>
                <a:cxn ang="0">
                  <a:pos x="3843" y="24"/>
                </a:cxn>
                <a:cxn ang="0">
                  <a:pos x="3852" y="16"/>
                </a:cxn>
                <a:cxn ang="0">
                  <a:pos x="3857" y="9"/>
                </a:cxn>
                <a:cxn ang="0">
                  <a:pos x="3859" y="0"/>
                </a:cxn>
              </a:cxnLst>
              <a:pathLst>
                <a:path w="3179" h="136">
                  <a:moveTo>
                    <a:pt x="0" y="0"/>
                  </a:moveTo>
                  <a:lnTo>
                    <a:pt x="2" y="8"/>
                  </a:lnTo>
                  <a:lnTo>
                    <a:pt x="6" y="14"/>
                  </a:lnTo>
                  <a:lnTo>
                    <a:pt x="12" y="21"/>
                  </a:lnTo>
                  <a:lnTo>
                    <a:pt x="21" y="27"/>
                  </a:lnTo>
                  <a:lnTo>
                    <a:pt x="33" y="33"/>
                  </a:lnTo>
                  <a:lnTo>
                    <a:pt x="45" y="39"/>
                  </a:lnTo>
                  <a:lnTo>
                    <a:pt x="78" y="48"/>
                  </a:lnTo>
                  <a:lnTo>
                    <a:pt x="117" y="56"/>
                  </a:lnTo>
                  <a:lnTo>
                    <a:pt x="162" y="62"/>
                  </a:lnTo>
                  <a:lnTo>
                    <a:pt x="211" y="67"/>
                  </a:lnTo>
                  <a:lnTo>
                    <a:pt x="265" y="68"/>
                  </a:lnTo>
                  <a:lnTo>
                    <a:pt x="1341" y="68"/>
                  </a:lnTo>
                  <a:lnTo>
                    <a:pt x="1395" y="70"/>
                  </a:lnTo>
                  <a:lnTo>
                    <a:pt x="1444" y="74"/>
                  </a:lnTo>
                  <a:lnTo>
                    <a:pt x="1489" y="80"/>
                  </a:lnTo>
                  <a:lnTo>
                    <a:pt x="1528" y="89"/>
                  </a:lnTo>
                  <a:lnTo>
                    <a:pt x="1561" y="98"/>
                  </a:lnTo>
                  <a:lnTo>
                    <a:pt x="1573" y="104"/>
                  </a:lnTo>
                  <a:lnTo>
                    <a:pt x="1585" y="110"/>
                  </a:lnTo>
                  <a:lnTo>
                    <a:pt x="1594" y="117"/>
                  </a:lnTo>
                  <a:lnTo>
                    <a:pt x="1600" y="123"/>
                  </a:lnTo>
                  <a:lnTo>
                    <a:pt x="1604" y="129"/>
                  </a:lnTo>
                  <a:lnTo>
                    <a:pt x="1606" y="136"/>
                  </a:lnTo>
                  <a:lnTo>
                    <a:pt x="1608" y="129"/>
                  </a:lnTo>
                  <a:lnTo>
                    <a:pt x="1612" y="123"/>
                  </a:lnTo>
                  <a:lnTo>
                    <a:pt x="1618" y="117"/>
                  </a:lnTo>
                  <a:lnTo>
                    <a:pt x="1626" y="110"/>
                  </a:lnTo>
                  <a:lnTo>
                    <a:pt x="1639" y="104"/>
                  </a:lnTo>
                  <a:lnTo>
                    <a:pt x="1651" y="98"/>
                  </a:lnTo>
                  <a:lnTo>
                    <a:pt x="1684" y="89"/>
                  </a:lnTo>
                  <a:lnTo>
                    <a:pt x="1723" y="80"/>
                  </a:lnTo>
                  <a:lnTo>
                    <a:pt x="1768" y="74"/>
                  </a:lnTo>
                  <a:lnTo>
                    <a:pt x="1817" y="70"/>
                  </a:lnTo>
                  <a:lnTo>
                    <a:pt x="1870" y="68"/>
                  </a:lnTo>
                  <a:lnTo>
                    <a:pt x="2914" y="68"/>
                  </a:lnTo>
                  <a:lnTo>
                    <a:pt x="2968" y="67"/>
                  </a:lnTo>
                  <a:lnTo>
                    <a:pt x="3017" y="62"/>
                  </a:lnTo>
                  <a:lnTo>
                    <a:pt x="3062" y="56"/>
                  </a:lnTo>
                  <a:lnTo>
                    <a:pt x="3101" y="48"/>
                  </a:lnTo>
                  <a:lnTo>
                    <a:pt x="3134" y="39"/>
                  </a:lnTo>
                  <a:lnTo>
                    <a:pt x="3146" y="33"/>
                  </a:lnTo>
                  <a:lnTo>
                    <a:pt x="3158" y="27"/>
                  </a:lnTo>
                  <a:lnTo>
                    <a:pt x="3166" y="21"/>
                  </a:lnTo>
                  <a:lnTo>
                    <a:pt x="3173" y="14"/>
                  </a:lnTo>
                  <a:lnTo>
                    <a:pt x="3177" y="8"/>
                  </a:lnTo>
                  <a:lnTo>
                    <a:pt x="3179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26" name="Rectangle 10"/>
            <p:cNvSpPr/>
            <p:nvPr/>
          </p:nvSpPr>
          <p:spPr>
            <a:xfrm>
              <a:off x="2135" y="3453"/>
              <a:ext cx="745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27" name="Rectangle 11"/>
            <p:cNvSpPr/>
            <p:nvPr/>
          </p:nvSpPr>
          <p:spPr>
            <a:xfrm>
              <a:off x="3326" y="3453"/>
              <a:ext cx="742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28" name="Rectangle 12"/>
            <p:cNvSpPr/>
            <p:nvPr/>
          </p:nvSpPr>
          <p:spPr>
            <a:xfrm>
              <a:off x="4512" y="3453"/>
              <a:ext cx="744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29" name="Line 13"/>
            <p:cNvSpPr/>
            <p:nvPr/>
          </p:nvSpPr>
          <p:spPr>
            <a:xfrm>
              <a:off x="653" y="282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30" name="Line 14"/>
            <p:cNvSpPr/>
            <p:nvPr/>
          </p:nvSpPr>
          <p:spPr>
            <a:xfrm>
              <a:off x="3184" y="282"/>
              <a:ext cx="2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31" name="Freeform 15"/>
            <p:cNvSpPr/>
            <p:nvPr/>
          </p:nvSpPr>
          <p:spPr>
            <a:xfrm>
              <a:off x="3329" y="282"/>
              <a:ext cx="1" cy="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</a:cxnLst>
              <a:pathLst>
                <a:path w="1" h="187">
                  <a:moveTo>
                    <a:pt x="0" y="0"/>
                  </a:moveTo>
                  <a:lnTo>
                    <a:pt x="0" y="187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32" name="Rectangle 16"/>
            <p:cNvSpPr/>
            <p:nvPr/>
          </p:nvSpPr>
          <p:spPr>
            <a:xfrm>
              <a:off x="1680" y="160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33" name="Text Box 17"/>
            <p:cNvSpPr txBox="1"/>
            <p:nvPr/>
          </p:nvSpPr>
          <p:spPr>
            <a:xfrm>
              <a:off x="1676" y="150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34" name="Rectangle 18"/>
            <p:cNvSpPr/>
            <p:nvPr/>
          </p:nvSpPr>
          <p:spPr>
            <a:xfrm>
              <a:off x="1680" y="876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35" name="Text Box 19"/>
            <p:cNvSpPr txBox="1"/>
            <p:nvPr/>
          </p:nvSpPr>
          <p:spPr>
            <a:xfrm>
              <a:off x="1676" y="866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36" name="Rectangle 20"/>
            <p:cNvSpPr/>
            <p:nvPr/>
          </p:nvSpPr>
          <p:spPr>
            <a:xfrm>
              <a:off x="1684" y="1932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637" name="Text Box 21"/>
            <p:cNvSpPr txBox="1"/>
            <p:nvPr/>
          </p:nvSpPr>
          <p:spPr>
            <a:xfrm>
              <a:off x="1680" y="1922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38" name="Text Box 22"/>
            <p:cNvSpPr txBox="1"/>
            <p:nvPr/>
          </p:nvSpPr>
          <p:spPr>
            <a:xfrm rot="5400000">
              <a:off x="331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39" name="Text Box 23"/>
            <p:cNvSpPr txBox="1"/>
            <p:nvPr/>
          </p:nvSpPr>
          <p:spPr>
            <a:xfrm rot="5400000">
              <a:off x="1282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0" name="Text Box 24"/>
            <p:cNvSpPr txBox="1"/>
            <p:nvPr/>
          </p:nvSpPr>
          <p:spPr>
            <a:xfrm rot="5400000">
              <a:off x="2702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1" name="Text Box 25"/>
            <p:cNvSpPr txBox="1"/>
            <p:nvPr/>
          </p:nvSpPr>
          <p:spPr>
            <a:xfrm>
              <a:off x="3411" y="262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2" name="Text Box 26"/>
            <p:cNvSpPr txBox="1"/>
            <p:nvPr/>
          </p:nvSpPr>
          <p:spPr>
            <a:xfrm>
              <a:off x="384" y="262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3" name="Text Box 27"/>
            <p:cNvSpPr txBox="1"/>
            <p:nvPr/>
          </p:nvSpPr>
          <p:spPr>
            <a:xfrm rot="5400000">
              <a:off x="2030" y="133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4" name="Text Box 28"/>
            <p:cNvSpPr txBox="1"/>
            <p:nvPr/>
          </p:nvSpPr>
          <p:spPr>
            <a:xfrm rot="5400000">
              <a:off x="1868" y="1337"/>
              <a:ext cx="423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5" name="Text Box 29"/>
            <p:cNvSpPr txBox="1"/>
            <p:nvPr/>
          </p:nvSpPr>
          <p:spPr>
            <a:xfrm>
              <a:off x="3312" y="16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46" name="Text Box 30"/>
            <p:cNvSpPr txBox="1"/>
            <p:nvPr/>
          </p:nvSpPr>
          <p:spPr>
            <a:xfrm>
              <a:off x="876" y="16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647" name="Group 31"/>
            <p:cNvGrpSpPr/>
            <p:nvPr/>
          </p:nvGrpSpPr>
          <p:grpSpPr>
            <a:xfrm>
              <a:off x="287" y="448"/>
              <a:ext cx="49" cy="231"/>
              <a:chOff x="0" y="0"/>
              <a:chExt cx="49" cy="231"/>
            </a:xfrm>
          </p:grpSpPr>
          <p:sp>
            <p:nvSpPr>
              <p:cNvPr id="22853" name="Freeform 32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54" name="Freeform 33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48" name="Group 34"/>
            <p:cNvGrpSpPr/>
            <p:nvPr/>
          </p:nvGrpSpPr>
          <p:grpSpPr>
            <a:xfrm>
              <a:off x="287" y="1177"/>
              <a:ext cx="49" cy="231"/>
              <a:chOff x="0" y="0"/>
              <a:chExt cx="49" cy="231"/>
            </a:xfrm>
          </p:grpSpPr>
          <p:sp>
            <p:nvSpPr>
              <p:cNvPr id="22851" name="Freeform 35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52" name="Freeform 36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49" name="Group 37"/>
            <p:cNvGrpSpPr/>
            <p:nvPr/>
          </p:nvGrpSpPr>
          <p:grpSpPr>
            <a:xfrm>
              <a:off x="287" y="2185"/>
              <a:ext cx="49" cy="231"/>
              <a:chOff x="0" y="0"/>
              <a:chExt cx="49" cy="231"/>
            </a:xfrm>
          </p:grpSpPr>
          <p:sp>
            <p:nvSpPr>
              <p:cNvPr id="22849" name="Freeform 38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50" name="Freeform 39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50" name="Group 40"/>
            <p:cNvGrpSpPr/>
            <p:nvPr/>
          </p:nvGrpSpPr>
          <p:grpSpPr>
            <a:xfrm>
              <a:off x="1247" y="448"/>
              <a:ext cx="49" cy="231"/>
              <a:chOff x="0" y="0"/>
              <a:chExt cx="49" cy="231"/>
            </a:xfrm>
          </p:grpSpPr>
          <p:sp>
            <p:nvSpPr>
              <p:cNvPr id="22847" name="Freeform 41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48" name="Freeform 42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51" name="Group 43"/>
            <p:cNvGrpSpPr/>
            <p:nvPr/>
          </p:nvGrpSpPr>
          <p:grpSpPr>
            <a:xfrm>
              <a:off x="1248" y="1177"/>
              <a:ext cx="49" cy="231"/>
              <a:chOff x="0" y="0"/>
              <a:chExt cx="49" cy="231"/>
            </a:xfrm>
          </p:grpSpPr>
          <p:sp>
            <p:nvSpPr>
              <p:cNvPr id="22845" name="Freeform 44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46" name="Freeform 45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52" name="Group 46"/>
            <p:cNvGrpSpPr/>
            <p:nvPr/>
          </p:nvGrpSpPr>
          <p:grpSpPr>
            <a:xfrm>
              <a:off x="1248" y="2185"/>
              <a:ext cx="49" cy="231"/>
              <a:chOff x="0" y="0"/>
              <a:chExt cx="49" cy="231"/>
            </a:xfrm>
          </p:grpSpPr>
          <p:sp>
            <p:nvSpPr>
              <p:cNvPr id="22843" name="Freeform 47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44" name="Freeform 48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653" name="Freeform 49"/>
            <p:cNvSpPr/>
            <p:nvPr/>
          </p:nvSpPr>
          <p:spPr>
            <a:xfrm>
              <a:off x="96" y="565"/>
              <a:ext cx="189" cy="223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2235"/>
                </a:cxn>
              </a:cxnLst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54" name="Line 50"/>
            <p:cNvSpPr/>
            <p:nvPr/>
          </p:nvSpPr>
          <p:spPr>
            <a:xfrm>
              <a:off x="96" y="1647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55" name="Line 51"/>
            <p:cNvSpPr/>
            <p:nvPr/>
          </p:nvSpPr>
          <p:spPr>
            <a:xfrm>
              <a:off x="98" y="1839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56" name="Freeform 52"/>
            <p:cNvSpPr/>
            <p:nvPr/>
          </p:nvSpPr>
          <p:spPr>
            <a:xfrm>
              <a:off x="93" y="2302"/>
              <a:ext cx="1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</a:cxnLst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57" name="Freeform 53"/>
            <p:cNvSpPr/>
            <p:nvPr/>
          </p:nvSpPr>
          <p:spPr>
            <a:xfrm>
              <a:off x="1050" y="1291"/>
              <a:ext cx="198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98" y="0"/>
                </a:cxn>
              </a:cxnLst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58" name="Freeform 54"/>
            <p:cNvSpPr/>
            <p:nvPr/>
          </p:nvSpPr>
          <p:spPr>
            <a:xfrm>
              <a:off x="1053" y="565"/>
              <a:ext cx="189" cy="223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2235"/>
                </a:cxn>
              </a:cxnLst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59" name="Line 55"/>
            <p:cNvSpPr/>
            <p:nvPr/>
          </p:nvSpPr>
          <p:spPr>
            <a:xfrm>
              <a:off x="1053" y="1647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60" name="Line 56"/>
            <p:cNvSpPr/>
            <p:nvPr/>
          </p:nvSpPr>
          <p:spPr>
            <a:xfrm>
              <a:off x="1055" y="1839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61" name="Freeform 57"/>
            <p:cNvSpPr/>
            <p:nvPr/>
          </p:nvSpPr>
          <p:spPr>
            <a:xfrm>
              <a:off x="1050" y="2302"/>
              <a:ext cx="1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</a:cxnLst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62" name="Freeform 58"/>
            <p:cNvSpPr/>
            <p:nvPr/>
          </p:nvSpPr>
          <p:spPr>
            <a:xfrm>
              <a:off x="336" y="280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63" name="Group 59"/>
            <p:cNvGrpSpPr/>
            <p:nvPr/>
          </p:nvGrpSpPr>
          <p:grpSpPr>
            <a:xfrm>
              <a:off x="336" y="603"/>
              <a:ext cx="202" cy="277"/>
              <a:chOff x="0" y="0"/>
              <a:chExt cx="202" cy="277"/>
            </a:xfrm>
          </p:grpSpPr>
          <p:sp>
            <p:nvSpPr>
              <p:cNvPr id="22837" name="Freeform 60"/>
              <p:cNvSpPr/>
              <p:nvPr/>
            </p:nvSpPr>
            <p:spPr>
              <a:xfrm>
                <a:off x="102" y="178"/>
                <a:ext cx="1" cy="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7"/>
                  </a:cxn>
                </a:cxnLst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38" name="Freeform 61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39" name="Freeform 62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40" name="Group 63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41" name="Freeform 64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42" name="Freeform 65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2664" name="Freeform 66"/>
            <p:cNvSpPr/>
            <p:nvPr/>
          </p:nvSpPr>
          <p:spPr>
            <a:xfrm>
              <a:off x="857" y="282"/>
              <a:ext cx="4" cy="19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90"/>
                </a:cxn>
              </a:cxnLst>
              <a:pathLst>
                <a:path w="4" h="190">
                  <a:moveTo>
                    <a:pt x="4" y="0"/>
                  </a:moveTo>
                  <a:lnTo>
                    <a:pt x="0" y="19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65" name="Group 67"/>
            <p:cNvGrpSpPr/>
            <p:nvPr/>
          </p:nvGrpSpPr>
          <p:grpSpPr>
            <a:xfrm>
              <a:off x="336" y="1323"/>
              <a:ext cx="202" cy="277"/>
              <a:chOff x="0" y="0"/>
              <a:chExt cx="202" cy="277"/>
            </a:xfrm>
          </p:grpSpPr>
          <p:sp>
            <p:nvSpPr>
              <p:cNvPr id="22831" name="Freeform 68"/>
              <p:cNvSpPr/>
              <p:nvPr/>
            </p:nvSpPr>
            <p:spPr>
              <a:xfrm>
                <a:off x="102" y="180"/>
                <a:ext cx="1" cy="9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5"/>
                  </a:cxn>
                </a:cxnLst>
                <a:pathLst>
                  <a:path w="1" h="95">
                    <a:moveTo>
                      <a:pt x="1" y="0"/>
                    </a:moveTo>
                    <a:lnTo>
                      <a:pt x="0" y="95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32" name="Freeform 69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33" name="Freeform 70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34" name="Group 71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35" name="Freeform 7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36" name="Freeform 7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2666" name="Group 74"/>
            <p:cNvGrpSpPr/>
            <p:nvPr/>
          </p:nvGrpSpPr>
          <p:grpSpPr>
            <a:xfrm>
              <a:off x="336" y="2331"/>
              <a:ext cx="202" cy="277"/>
              <a:chOff x="0" y="0"/>
              <a:chExt cx="202" cy="277"/>
            </a:xfrm>
          </p:grpSpPr>
          <p:sp>
            <p:nvSpPr>
              <p:cNvPr id="22825" name="Freeform 75"/>
              <p:cNvSpPr/>
              <p:nvPr/>
            </p:nvSpPr>
            <p:spPr>
              <a:xfrm>
                <a:off x="102" y="178"/>
                <a:ext cx="1" cy="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7"/>
                  </a:cxn>
                </a:cxnLst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26" name="Freeform 76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27" name="Freeform 77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28" name="Group 78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29" name="Freeform 79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30" name="Freeform 80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2667" name="Freeform 81"/>
            <p:cNvSpPr/>
            <p:nvPr/>
          </p:nvSpPr>
          <p:spPr>
            <a:xfrm>
              <a:off x="336" y="998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68" name="Freeform 82"/>
            <p:cNvSpPr/>
            <p:nvPr/>
          </p:nvSpPr>
          <p:spPr>
            <a:xfrm>
              <a:off x="339" y="2007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69" name="Line 83"/>
            <p:cNvSpPr/>
            <p:nvPr/>
          </p:nvSpPr>
          <p:spPr>
            <a:xfrm>
              <a:off x="653" y="991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70" name="Freeform 84"/>
            <p:cNvSpPr/>
            <p:nvPr/>
          </p:nvSpPr>
          <p:spPr>
            <a:xfrm>
              <a:off x="860" y="991"/>
              <a:ext cx="1" cy="1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89"/>
                </a:cxn>
              </a:cxnLst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71" name="Line 85"/>
            <p:cNvSpPr/>
            <p:nvPr/>
          </p:nvSpPr>
          <p:spPr>
            <a:xfrm>
              <a:off x="653" y="2007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2672" name="Freeform 86"/>
            <p:cNvSpPr/>
            <p:nvPr/>
          </p:nvSpPr>
          <p:spPr>
            <a:xfrm>
              <a:off x="857" y="2007"/>
              <a:ext cx="4" cy="19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93"/>
                </a:cxn>
              </a:cxnLst>
              <a:pathLst>
                <a:path w="4" h="193">
                  <a:moveTo>
                    <a:pt x="4" y="0"/>
                  </a:moveTo>
                  <a:lnTo>
                    <a:pt x="0" y="19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73" name="Group 87"/>
            <p:cNvGrpSpPr/>
            <p:nvPr/>
          </p:nvGrpSpPr>
          <p:grpSpPr>
            <a:xfrm>
              <a:off x="1296" y="603"/>
              <a:ext cx="202" cy="277"/>
              <a:chOff x="0" y="0"/>
              <a:chExt cx="202" cy="277"/>
            </a:xfrm>
          </p:grpSpPr>
          <p:sp>
            <p:nvSpPr>
              <p:cNvPr id="22819" name="Line 88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820" name="Freeform 89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21" name="Freeform 90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22" name="Group 91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23" name="Freeform 9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24" name="Freeform 9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2674" name="Group 94"/>
            <p:cNvGrpSpPr/>
            <p:nvPr/>
          </p:nvGrpSpPr>
          <p:grpSpPr>
            <a:xfrm>
              <a:off x="1296" y="1323"/>
              <a:ext cx="202" cy="277"/>
              <a:chOff x="0" y="0"/>
              <a:chExt cx="202" cy="277"/>
            </a:xfrm>
          </p:grpSpPr>
          <p:sp>
            <p:nvSpPr>
              <p:cNvPr id="22813" name="Line 95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814" name="Freeform 96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15" name="Freeform 97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16" name="Group 98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17" name="Freeform 99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18" name="Freeform 100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2675" name="Group 101"/>
            <p:cNvGrpSpPr/>
            <p:nvPr/>
          </p:nvGrpSpPr>
          <p:grpSpPr>
            <a:xfrm>
              <a:off x="1296" y="2331"/>
              <a:ext cx="202" cy="277"/>
              <a:chOff x="0" y="0"/>
              <a:chExt cx="202" cy="277"/>
            </a:xfrm>
          </p:grpSpPr>
          <p:sp>
            <p:nvSpPr>
              <p:cNvPr id="22807" name="Line 102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808" name="Freeform 103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09" name="Freeform 104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810" name="Group 105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2811" name="Freeform 106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12" name="Freeform 107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2676" name="Freeform 108"/>
            <p:cNvSpPr/>
            <p:nvPr/>
          </p:nvSpPr>
          <p:spPr>
            <a:xfrm>
              <a:off x="1287" y="280"/>
              <a:ext cx="108" cy="237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08" y="237"/>
                </a:cxn>
                <a:cxn ang="0">
                  <a:pos x="108" y="0"/>
                </a:cxn>
              </a:cxnLst>
              <a:pathLst>
                <a:path w="108" h="237">
                  <a:moveTo>
                    <a:pt x="0" y="237"/>
                  </a:moveTo>
                  <a:lnTo>
                    <a:pt x="108" y="237"/>
                  </a:lnTo>
                  <a:lnTo>
                    <a:pt x="108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77" name="Freeform 109"/>
            <p:cNvSpPr/>
            <p:nvPr/>
          </p:nvSpPr>
          <p:spPr>
            <a:xfrm>
              <a:off x="1299" y="1000"/>
              <a:ext cx="96" cy="243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96" y="243"/>
                </a:cxn>
                <a:cxn ang="0">
                  <a:pos x="96" y="0"/>
                </a:cxn>
              </a:cxnLst>
              <a:pathLst>
                <a:path w="96" h="243">
                  <a:moveTo>
                    <a:pt x="0" y="243"/>
                  </a:moveTo>
                  <a:lnTo>
                    <a:pt x="96" y="243"/>
                  </a:lnTo>
                  <a:lnTo>
                    <a:pt x="96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78" name="Freeform 110"/>
            <p:cNvSpPr/>
            <p:nvPr/>
          </p:nvSpPr>
          <p:spPr>
            <a:xfrm>
              <a:off x="1299" y="2011"/>
              <a:ext cx="98" cy="24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96" y="249"/>
                </a:cxn>
                <a:cxn ang="0">
                  <a:pos x="98" y="0"/>
                </a:cxn>
              </a:cxnLst>
              <a:pathLst>
                <a:path w="98" h="249">
                  <a:moveTo>
                    <a:pt x="0" y="249"/>
                  </a:moveTo>
                  <a:lnTo>
                    <a:pt x="96" y="249"/>
                  </a:lnTo>
                  <a:lnTo>
                    <a:pt x="98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79" name="Group 111"/>
            <p:cNvGrpSpPr/>
            <p:nvPr/>
          </p:nvGrpSpPr>
          <p:grpSpPr>
            <a:xfrm>
              <a:off x="4271" y="110"/>
              <a:ext cx="231" cy="49"/>
              <a:chOff x="0" y="0"/>
              <a:chExt cx="231" cy="49"/>
            </a:xfrm>
          </p:grpSpPr>
          <p:sp>
            <p:nvSpPr>
              <p:cNvPr id="22805" name="Freeform 112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06" name="Freeform 113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680" name="Freeform 114"/>
            <p:cNvSpPr/>
            <p:nvPr/>
          </p:nvSpPr>
          <p:spPr>
            <a:xfrm>
              <a:off x="2589" y="163"/>
              <a:ext cx="1761" cy="120"/>
            </a:xfrm>
            <a:custGeom>
              <a:avLst/>
              <a:gdLst/>
              <a:ahLst/>
              <a:cxnLst>
                <a:cxn ang="0">
                  <a:pos x="1761" y="0"/>
                </a:cxn>
                <a:cxn ang="0">
                  <a:pos x="1761" y="117"/>
                </a:cxn>
                <a:cxn ang="0">
                  <a:pos x="0" y="120"/>
                </a:cxn>
              </a:cxnLst>
              <a:pathLst>
                <a:path w="1761" h="120">
                  <a:moveTo>
                    <a:pt x="1761" y="0"/>
                  </a:moveTo>
                  <a:lnTo>
                    <a:pt x="1761" y="117"/>
                  </a:ln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81" name="Freeform 115"/>
            <p:cNvSpPr/>
            <p:nvPr/>
          </p:nvSpPr>
          <p:spPr>
            <a:xfrm>
              <a:off x="2592" y="880"/>
              <a:ext cx="1758" cy="117"/>
            </a:xfrm>
            <a:custGeom>
              <a:avLst/>
              <a:gdLst/>
              <a:ahLst/>
              <a:cxnLst>
                <a:cxn ang="0">
                  <a:pos x="1758" y="0"/>
                </a:cxn>
                <a:cxn ang="0">
                  <a:pos x="1758" y="117"/>
                </a:cxn>
                <a:cxn ang="0">
                  <a:pos x="0" y="114"/>
                </a:cxn>
              </a:cxnLst>
              <a:pathLst>
                <a:path w="1758" h="117">
                  <a:moveTo>
                    <a:pt x="1758" y="0"/>
                  </a:moveTo>
                  <a:lnTo>
                    <a:pt x="1758" y="117"/>
                  </a:lnTo>
                  <a:lnTo>
                    <a:pt x="0" y="114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82" name="Freeform 116"/>
            <p:cNvSpPr/>
            <p:nvPr/>
          </p:nvSpPr>
          <p:spPr>
            <a:xfrm>
              <a:off x="2598" y="1936"/>
              <a:ext cx="1752" cy="120"/>
            </a:xfrm>
            <a:custGeom>
              <a:avLst/>
              <a:gdLst/>
              <a:ahLst/>
              <a:cxnLst>
                <a:cxn ang="0">
                  <a:pos x="1752" y="0"/>
                </a:cxn>
                <a:cxn ang="0">
                  <a:pos x="1752" y="117"/>
                </a:cxn>
                <a:cxn ang="0">
                  <a:pos x="0" y="120"/>
                </a:cxn>
              </a:cxnLst>
              <a:pathLst>
                <a:path w="1752" h="120">
                  <a:moveTo>
                    <a:pt x="1752" y="0"/>
                  </a:moveTo>
                  <a:lnTo>
                    <a:pt x="1752" y="117"/>
                  </a:ln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2683" name="Group 117"/>
            <p:cNvGrpSpPr/>
            <p:nvPr/>
          </p:nvGrpSpPr>
          <p:grpSpPr>
            <a:xfrm>
              <a:off x="4271" y="830"/>
              <a:ext cx="231" cy="49"/>
              <a:chOff x="0" y="0"/>
              <a:chExt cx="231" cy="49"/>
            </a:xfrm>
          </p:grpSpPr>
          <p:sp>
            <p:nvSpPr>
              <p:cNvPr id="22803" name="Freeform 118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04" name="Freeform 119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84" name="Group 120"/>
            <p:cNvGrpSpPr/>
            <p:nvPr/>
          </p:nvGrpSpPr>
          <p:grpSpPr>
            <a:xfrm>
              <a:off x="4271" y="1886"/>
              <a:ext cx="231" cy="49"/>
              <a:chOff x="0" y="0"/>
              <a:chExt cx="231" cy="49"/>
            </a:xfrm>
          </p:grpSpPr>
          <p:sp>
            <p:nvSpPr>
              <p:cNvPr id="22801" name="Freeform 121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802" name="Freeform 122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85" name="Group 123"/>
            <p:cNvGrpSpPr/>
            <p:nvPr/>
          </p:nvGrpSpPr>
          <p:grpSpPr>
            <a:xfrm>
              <a:off x="2678" y="286"/>
              <a:ext cx="251" cy="594"/>
              <a:chOff x="0" y="0"/>
              <a:chExt cx="251" cy="594"/>
            </a:xfrm>
          </p:grpSpPr>
          <p:grpSp>
            <p:nvGrpSpPr>
              <p:cNvPr id="22791" name="Group 124"/>
              <p:cNvGrpSpPr/>
              <p:nvPr/>
            </p:nvGrpSpPr>
            <p:grpSpPr>
              <a:xfrm rot="10800000">
                <a:off x="202" y="162"/>
                <a:ext cx="49" cy="231"/>
                <a:chOff x="0" y="0"/>
                <a:chExt cx="49" cy="231"/>
              </a:xfrm>
            </p:grpSpPr>
            <p:sp>
              <p:nvSpPr>
                <p:cNvPr id="22799" name="Freeform 125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800" name="Freeform 126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92" name="Line 127"/>
              <p:cNvSpPr/>
              <p:nvPr/>
            </p:nvSpPr>
            <p:spPr>
              <a:xfrm>
                <a:off x="100" y="49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93" name="Freeform 128"/>
              <p:cNvSpPr/>
              <p:nvPr/>
            </p:nvSpPr>
            <p:spPr>
              <a:xfrm>
                <a:off x="48" y="59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94" name="Freeform 129"/>
              <p:cNvSpPr/>
              <p:nvPr/>
            </p:nvSpPr>
            <p:spPr>
              <a:xfrm>
                <a:off x="102" y="31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95" name="Group 130"/>
              <p:cNvGrpSpPr/>
              <p:nvPr/>
            </p:nvGrpSpPr>
            <p:grpSpPr>
              <a:xfrm>
                <a:off x="0" y="449"/>
                <a:ext cx="202" cy="49"/>
                <a:chOff x="0" y="0"/>
                <a:chExt cx="202" cy="49"/>
              </a:xfrm>
            </p:grpSpPr>
            <p:sp>
              <p:nvSpPr>
                <p:cNvPr id="22797" name="Freeform 131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98" name="Freeform 132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96" name="Freeform 133"/>
              <p:cNvSpPr/>
              <p:nvPr/>
            </p:nvSpPr>
            <p:spPr>
              <a:xfrm>
                <a:off x="100" y="0"/>
                <a:ext cx="99" cy="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5"/>
                  </a:cxn>
                  <a:cxn ang="0">
                    <a:pos x="99" y="225"/>
                  </a:cxn>
                </a:cxnLst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86" name="Group 134"/>
            <p:cNvGrpSpPr/>
            <p:nvPr/>
          </p:nvGrpSpPr>
          <p:grpSpPr>
            <a:xfrm>
              <a:off x="2688" y="990"/>
              <a:ext cx="251" cy="580"/>
              <a:chOff x="0" y="0"/>
              <a:chExt cx="251" cy="580"/>
            </a:xfrm>
          </p:grpSpPr>
          <p:grpSp>
            <p:nvGrpSpPr>
              <p:cNvPr id="22781" name="Group 135"/>
              <p:cNvGrpSpPr/>
              <p:nvPr/>
            </p:nvGrpSpPr>
            <p:grpSpPr>
              <a:xfrm rot="10800000">
                <a:off x="202" y="148"/>
                <a:ext cx="49" cy="231"/>
                <a:chOff x="0" y="0"/>
                <a:chExt cx="49" cy="231"/>
              </a:xfrm>
            </p:grpSpPr>
            <p:sp>
              <p:nvSpPr>
                <p:cNvPr id="22789" name="Freeform 136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90" name="Freeform 137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82" name="Line 138"/>
              <p:cNvSpPr/>
              <p:nvPr/>
            </p:nvSpPr>
            <p:spPr>
              <a:xfrm>
                <a:off x="100" y="483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83" name="Freeform 139"/>
              <p:cNvSpPr/>
              <p:nvPr/>
            </p:nvSpPr>
            <p:spPr>
              <a:xfrm>
                <a:off x="48" y="579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84" name="Freeform 140"/>
              <p:cNvSpPr/>
              <p:nvPr/>
            </p:nvSpPr>
            <p:spPr>
              <a:xfrm>
                <a:off x="102" y="303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85" name="Group 141"/>
              <p:cNvGrpSpPr/>
              <p:nvPr/>
            </p:nvGrpSpPr>
            <p:grpSpPr>
              <a:xfrm>
                <a:off x="0" y="435"/>
                <a:ext cx="202" cy="49"/>
                <a:chOff x="0" y="0"/>
                <a:chExt cx="202" cy="49"/>
              </a:xfrm>
            </p:grpSpPr>
            <p:sp>
              <p:nvSpPr>
                <p:cNvPr id="22787" name="Freeform 14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88" name="Freeform 14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86" name="Freeform 144"/>
              <p:cNvSpPr/>
              <p:nvPr/>
            </p:nvSpPr>
            <p:spPr>
              <a:xfrm>
                <a:off x="98" y="0"/>
                <a:ext cx="101" cy="2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11"/>
                  </a:cxn>
                  <a:cxn ang="0">
                    <a:pos x="101" y="211"/>
                  </a:cxn>
                </a:cxnLst>
                <a:pathLst>
                  <a:path w="101" h="211">
                    <a:moveTo>
                      <a:pt x="0" y="0"/>
                    </a:moveTo>
                    <a:lnTo>
                      <a:pt x="2" y="211"/>
                    </a:lnTo>
                    <a:lnTo>
                      <a:pt x="101" y="21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87" name="Group 145"/>
            <p:cNvGrpSpPr/>
            <p:nvPr/>
          </p:nvGrpSpPr>
          <p:grpSpPr>
            <a:xfrm>
              <a:off x="2688" y="2053"/>
              <a:ext cx="251" cy="573"/>
              <a:chOff x="0" y="0"/>
              <a:chExt cx="251" cy="573"/>
            </a:xfrm>
          </p:grpSpPr>
          <p:grpSp>
            <p:nvGrpSpPr>
              <p:cNvPr id="22771" name="Group 146"/>
              <p:cNvGrpSpPr/>
              <p:nvPr/>
            </p:nvGrpSpPr>
            <p:grpSpPr>
              <a:xfrm rot="10800000">
                <a:off x="202" y="141"/>
                <a:ext cx="49" cy="231"/>
                <a:chOff x="0" y="0"/>
                <a:chExt cx="49" cy="231"/>
              </a:xfrm>
            </p:grpSpPr>
            <p:sp>
              <p:nvSpPr>
                <p:cNvPr id="22779" name="Freeform 147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80" name="Freeform 148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72" name="Line 149"/>
              <p:cNvSpPr/>
              <p:nvPr/>
            </p:nvSpPr>
            <p:spPr>
              <a:xfrm>
                <a:off x="100" y="476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73" name="Freeform 150"/>
              <p:cNvSpPr/>
              <p:nvPr/>
            </p:nvSpPr>
            <p:spPr>
              <a:xfrm>
                <a:off x="48" y="572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74" name="Freeform 151"/>
              <p:cNvSpPr/>
              <p:nvPr/>
            </p:nvSpPr>
            <p:spPr>
              <a:xfrm>
                <a:off x="102" y="296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75" name="Group 152"/>
              <p:cNvGrpSpPr/>
              <p:nvPr/>
            </p:nvGrpSpPr>
            <p:grpSpPr>
              <a:xfrm>
                <a:off x="0" y="428"/>
                <a:ext cx="202" cy="49"/>
                <a:chOff x="0" y="0"/>
                <a:chExt cx="202" cy="49"/>
              </a:xfrm>
            </p:grpSpPr>
            <p:sp>
              <p:nvSpPr>
                <p:cNvPr id="22777" name="Freeform 153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78" name="Freeform 154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76" name="Freeform 155"/>
              <p:cNvSpPr/>
              <p:nvPr/>
            </p:nvSpPr>
            <p:spPr>
              <a:xfrm>
                <a:off x="100" y="0"/>
                <a:ext cx="99" cy="20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04"/>
                  </a:cxn>
                  <a:cxn ang="0">
                    <a:pos x="99" y="204"/>
                  </a:cxn>
                </a:cxnLst>
                <a:pathLst>
                  <a:path w="99" h="204">
                    <a:moveTo>
                      <a:pt x="1" y="0"/>
                    </a:moveTo>
                    <a:lnTo>
                      <a:pt x="0" y="204"/>
                    </a:lnTo>
                    <a:lnTo>
                      <a:pt x="99" y="20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688" name="Freeform 156"/>
            <p:cNvSpPr/>
            <p:nvPr/>
          </p:nvSpPr>
          <p:spPr>
            <a:xfrm>
              <a:off x="2931" y="564"/>
              <a:ext cx="192" cy="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"/>
                </a:cxn>
                <a:cxn ang="0">
                  <a:pos x="192" y="2236"/>
                </a:cxn>
              </a:cxnLst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89" name="Freeform 157"/>
            <p:cNvSpPr/>
            <p:nvPr/>
          </p:nvSpPr>
          <p:spPr>
            <a:xfrm>
              <a:off x="2928" y="169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0" name="Freeform 158"/>
            <p:cNvSpPr/>
            <p:nvPr/>
          </p:nvSpPr>
          <p:spPr>
            <a:xfrm>
              <a:off x="2928" y="1840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1" name="Freeform 159"/>
            <p:cNvSpPr/>
            <p:nvPr/>
          </p:nvSpPr>
          <p:spPr>
            <a:xfrm>
              <a:off x="2928" y="230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2" name="Freeform 160"/>
            <p:cNvSpPr/>
            <p:nvPr/>
          </p:nvSpPr>
          <p:spPr>
            <a:xfrm>
              <a:off x="3215" y="994"/>
              <a:ext cx="1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4"/>
                </a:cxn>
              </a:cxnLst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3" name="Freeform 161"/>
            <p:cNvSpPr/>
            <p:nvPr/>
          </p:nvSpPr>
          <p:spPr>
            <a:xfrm>
              <a:off x="3361" y="993"/>
              <a:ext cx="1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3"/>
                </a:cxn>
              </a:cxnLst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4" name="Freeform 162"/>
            <p:cNvSpPr/>
            <p:nvPr/>
          </p:nvSpPr>
          <p:spPr>
            <a:xfrm>
              <a:off x="3217" y="2050"/>
              <a:ext cx="1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74"/>
                </a:cxn>
              </a:cxnLst>
              <a:pathLst>
                <a:path w="1" h="174">
                  <a:moveTo>
                    <a:pt x="0" y="0"/>
                  </a:moveTo>
                  <a:lnTo>
                    <a:pt x="1" y="17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5" name="Freeform 163"/>
            <p:cNvSpPr/>
            <p:nvPr/>
          </p:nvSpPr>
          <p:spPr>
            <a:xfrm>
              <a:off x="3363" y="2043"/>
              <a:ext cx="2" cy="18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81"/>
                </a:cxn>
              </a:cxnLst>
              <a:pathLst>
                <a:path w="2" h="181">
                  <a:moveTo>
                    <a:pt x="2" y="0"/>
                  </a:moveTo>
                  <a:lnTo>
                    <a:pt x="0" y="18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6" name="Freeform 164"/>
            <p:cNvSpPr/>
            <p:nvPr/>
          </p:nvSpPr>
          <p:spPr>
            <a:xfrm>
              <a:off x="3887" y="1249"/>
              <a:ext cx="17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0"/>
                </a:cxn>
              </a:cxnLst>
              <a:pathLst>
                <a:path w="178" h="1">
                  <a:moveTo>
                    <a:pt x="0" y="0"/>
                  </a:moveTo>
                  <a:lnTo>
                    <a:pt x="17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697" name="Text Box 165"/>
            <p:cNvSpPr txBox="1"/>
            <p:nvPr/>
          </p:nvSpPr>
          <p:spPr>
            <a:xfrm rot="5400000">
              <a:off x="3644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698" name="Group 166"/>
            <p:cNvGrpSpPr/>
            <p:nvPr/>
          </p:nvGrpSpPr>
          <p:grpSpPr>
            <a:xfrm>
              <a:off x="3620" y="286"/>
              <a:ext cx="251" cy="594"/>
              <a:chOff x="0" y="0"/>
              <a:chExt cx="251" cy="594"/>
            </a:xfrm>
          </p:grpSpPr>
          <p:grpSp>
            <p:nvGrpSpPr>
              <p:cNvPr id="22761" name="Group 167"/>
              <p:cNvGrpSpPr/>
              <p:nvPr/>
            </p:nvGrpSpPr>
            <p:grpSpPr>
              <a:xfrm rot="10800000">
                <a:off x="202" y="162"/>
                <a:ext cx="49" cy="231"/>
                <a:chOff x="0" y="0"/>
                <a:chExt cx="49" cy="231"/>
              </a:xfrm>
            </p:grpSpPr>
            <p:sp>
              <p:nvSpPr>
                <p:cNvPr id="22769" name="Freeform 168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70" name="Freeform 169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62" name="Line 170"/>
              <p:cNvSpPr/>
              <p:nvPr/>
            </p:nvSpPr>
            <p:spPr>
              <a:xfrm>
                <a:off x="100" y="49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63" name="Freeform 171"/>
              <p:cNvSpPr/>
              <p:nvPr/>
            </p:nvSpPr>
            <p:spPr>
              <a:xfrm>
                <a:off x="48" y="59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64" name="Freeform 172"/>
              <p:cNvSpPr/>
              <p:nvPr/>
            </p:nvSpPr>
            <p:spPr>
              <a:xfrm>
                <a:off x="102" y="31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65" name="Group 173"/>
              <p:cNvGrpSpPr/>
              <p:nvPr/>
            </p:nvGrpSpPr>
            <p:grpSpPr>
              <a:xfrm>
                <a:off x="0" y="449"/>
                <a:ext cx="202" cy="49"/>
                <a:chOff x="0" y="0"/>
                <a:chExt cx="202" cy="49"/>
              </a:xfrm>
            </p:grpSpPr>
            <p:sp>
              <p:nvSpPr>
                <p:cNvPr id="22767" name="Freeform 174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68" name="Freeform 175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66" name="Freeform 176"/>
              <p:cNvSpPr/>
              <p:nvPr/>
            </p:nvSpPr>
            <p:spPr>
              <a:xfrm>
                <a:off x="100" y="0"/>
                <a:ext cx="99" cy="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5"/>
                  </a:cxn>
                  <a:cxn ang="0">
                    <a:pos x="99" y="225"/>
                  </a:cxn>
                </a:cxnLst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99" name="Group 177"/>
            <p:cNvGrpSpPr/>
            <p:nvPr/>
          </p:nvGrpSpPr>
          <p:grpSpPr>
            <a:xfrm>
              <a:off x="3630" y="993"/>
              <a:ext cx="251" cy="577"/>
              <a:chOff x="0" y="0"/>
              <a:chExt cx="251" cy="577"/>
            </a:xfrm>
          </p:grpSpPr>
          <p:grpSp>
            <p:nvGrpSpPr>
              <p:cNvPr id="22751" name="Group 178"/>
              <p:cNvGrpSpPr/>
              <p:nvPr/>
            </p:nvGrpSpPr>
            <p:grpSpPr>
              <a:xfrm rot="10800000">
                <a:off x="202" y="145"/>
                <a:ext cx="49" cy="231"/>
                <a:chOff x="0" y="0"/>
                <a:chExt cx="49" cy="231"/>
              </a:xfrm>
            </p:grpSpPr>
            <p:sp>
              <p:nvSpPr>
                <p:cNvPr id="22759" name="Freeform 179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60" name="Freeform 180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52" name="Line 181"/>
              <p:cNvSpPr/>
              <p:nvPr/>
            </p:nvSpPr>
            <p:spPr>
              <a:xfrm>
                <a:off x="100" y="4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53" name="Freeform 182"/>
              <p:cNvSpPr/>
              <p:nvPr/>
            </p:nvSpPr>
            <p:spPr>
              <a:xfrm>
                <a:off x="48" y="5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54" name="Freeform 183"/>
              <p:cNvSpPr/>
              <p:nvPr/>
            </p:nvSpPr>
            <p:spPr>
              <a:xfrm>
                <a:off x="102" y="300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55" name="Group 184"/>
              <p:cNvGrpSpPr/>
              <p:nvPr/>
            </p:nvGrpSpPr>
            <p:grpSpPr>
              <a:xfrm>
                <a:off x="0" y="432"/>
                <a:ext cx="202" cy="49"/>
                <a:chOff x="0" y="0"/>
                <a:chExt cx="202" cy="49"/>
              </a:xfrm>
            </p:grpSpPr>
            <p:sp>
              <p:nvSpPr>
                <p:cNvPr id="22757" name="Freeform 185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58" name="Freeform 186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56" name="Freeform 187"/>
              <p:cNvSpPr/>
              <p:nvPr/>
            </p:nvSpPr>
            <p:spPr>
              <a:xfrm>
                <a:off x="100" y="0"/>
                <a:ext cx="99" cy="2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8"/>
                  </a:cxn>
                  <a:cxn ang="0">
                    <a:pos x="99" y="208"/>
                  </a:cxn>
                </a:cxnLst>
                <a:pathLst>
                  <a:path w="99" h="208">
                    <a:moveTo>
                      <a:pt x="0" y="0"/>
                    </a:moveTo>
                    <a:lnTo>
                      <a:pt x="0" y="208"/>
                    </a:lnTo>
                    <a:lnTo>
                      <a:pt x="99" y="208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700" name="Group 188"/>
            <p:cNvGrpSpPr/>
            <p:nvPr/>
          </p:nvGrpSpPr>
          <p:grpSpPr>
            <a:xfrm>
              <a:off x="3630" y="2052"/>
              <a:ext cx="251" cy="574"/>
              <a:chOff x="0" y="0"/>
              <a:chExt cx="251" cy="574"/>
            </a:xfrm>
          </p:grpSpPr>
          <p:grpSp>
            <p:nvGrpSpPr>
              <p:cNvPr id="22741" name="Group 189"/>
              <p:cNvGrpSpPr/>
              <p:nvPr/>
            </p:nvGrpSpPr>
            <p:grpSpPr>
              <a:xfrm rot="10800000">
                <a:off x="202" y="142"/>
                <a:ext cx="49" cy="231"/>
                <a:chOff x="0" y="0"/>
                <a:chExt cx="49" cy="231"/>
              </a:xfrm>
            </p:grpSpPr>
            <p:sp>
              <p:nvSpPr>
                <p:cNvPr id="22749" name="Freeform 190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50" name="Freeform 191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42" name="Line 192"/>
              <p:cNvSpPr/>
              <p:nvPr/>
            </p:nvSpPr>
            <p:spPr>
              <a:xfrm>
                <a:off x="100" y="47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743" name="Freeform 193"/>
              <p:cNvSpPr/>
              <p:nvPr/>
            </p:nvSpPr>
            <p:spPr>
              <a:xfrm>
                <a:off x="48" y="57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744" name="Freeform 194"/>
              <p:cNvSpPr/>
              <p:nvPr/>
            </p:nvSpPr>
            <p:spPr>
              <a:xfrm>
                <a:off x="102" y="29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745" name="Group 195"/>
              <p:cNvGrpSpPr/>
              <p:nvPr/>
            </p:nvGrpSpPr>
            <p:grpSpPr>
              <a:xfrm>
                <a:off x="0" y="429"/>
                <a:ext cx="202" cy="49"/>
                <a:chOff x="0" y="0"/>
                <a:chExt cx="202" cy="49"/>
              </a:xfrm>
            </p:grpSpPr>
            <p:sp>
              <p:nvSpPr>
                <p:cNvPr id="22747" name="Freeform 196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748" name="Freeform 197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746" name="Freeform 198"/>
              <p:cNvSpPr/>
              <p:nvPr/>
            </p:nvSpPr>
            <p:spPr>
              <a:xfrm>
                <a:off x="100" y="0"/>
                <a:ext cx="99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5"/>
                  </a:cxn>
                  <a:cxn ang="0">
                    <a:pos x="99" y="205"/>
                  </a:cxn>
                </a:cxnLst>
                <a:pathLst>
                  <a:path w="99" h="205">
                    <a:moveTo>
                      <a:pt x="0" y="0"/>
                    </a:moveTo>
                    <a:lnTo>
                      <a:pt x="0" y="205"/>
                    </a:lnTo>
                    <a:lnTo>
                      <a:pt x="99" y="20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701" name="Freeform 199"/>
            <p:cNvSpPr/>
            <p:nvPr/>
          </p:nvSpPr>
          <p:spPr>
            <a:xfrm>
              <a:off x="3873" y="564"/>
              <a:ext cx="192" cy="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"/>
                </a:cxn>
                <a:cxn ang="0">
                  <a:pos x="192" y="2236"/>
                </a:cxn>
              </a:cxnLst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2" name="Freeform 200"/>
            <p:cNvSpPr/>
            <p:nvPr/>
          </p:nvSpPr>
          <p:spPr>
            <a:xfrm>
              <a:off x="3870" y="169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3" name="Freeform 201"/>
            <p:cNvSpPr/>
            <p:nvPr/>
          </p:nvSpPr>
          <p:spPr>
            <a:xfrm>
              <a:off x="3870" y="1840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4" name="Freeform 202"/>
            <p:cNvSpPr/>
            <p:nvPr/>
          </p:nvSpPr>
          <p:spPr>
            <a:xfrm>
              <a:off x="3878" y="2305"/>
              <a:ext cx="18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7" y="1"/>
                </a:cxn>
              </a:cxnLst>
              <a:pathLst>
                <a:path w="187" h="1">
                  <a:moveTo>
                    <a:pt x="0" y="0"/>
                  </a:moveTo>
                  <a:lnTo>
                    <a:pt x="187" y="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5" name="Freeform 203"/>
            <p:cNvSpPr/>
            <p:nvPr/>
          </p:nvSpPr>
          <p:spPr>
            <a:xfrm>
              <a:off x="4425" y="886"/>
              <a:ext cx="432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32" y="111"/>
                </a:cxn>
              </a:cxnLst>
              <a:pathLst>
                <a:path w="432" h="111">
                  <a:moveTo>
                    <a:pt x="0" y="0"/>
                  </a:moveTo>
                  <a:lnTo>
                    <a:pt x="0" y="111"/>
                  </a:lnTo>
                  <a:lnTo>
                    <a:pt x="432" y="11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6" name="Freeform 204"/>
            <p:cNvSpPr/>
            <p:nvPr/>
          </p:nvSpPr>
          <p:spPr>
            <a:xfrm>
              <a:off x="4425" y="1942"/>
              <a:ext cx="423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423" y="120"/>
                </a:cxn>
              </a:cxnLst>
              <a:pathLst>
                <a:path w="423" h="120">
                  <a:moveTo>
                    <a:pt x="0" y="0"/>
                  </a:moveTo>
                  <a:lnTo>
                    <a:pt x="0" y="120"/>
                  </a:lnTo>
                  <a:lnTo>
                    <a:pt x="423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7" name="Freeform 205"/>
            <p:cNvSpPr/>
            <p:nvPr/>
          </p:nvSpPr>
          <p:spPr>
            <a:xfrm>
              <a:off x="4383" y="16"/>
              <a:ext cx="800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0"/>
                </a:cxn>
                <a:cxn ang="0">
                  <a:pos x="800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8" name="Freeform 206"/>
            <p:cNvSpPr/>
            <p:nvPr/>
          </p:nvSpPr>
          <p:spPr>
            <a:xfrm>
              <a:off x="4383" y="736"/>
              <a:ext cx="801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801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09" name="Freeform 207"/>
            <p:cNvSpPr/>
            <p:nvPr/>
          </p:nvSpPr>
          <p:spPr>
            <a:xfrm>
              <a:off x="4383" y="1792"/>
              <a:ext cx="800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0"/>
                </a:cxn>
                <a:cxn ang="0">
                  <a:pos x="800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710" name="Text Box 208"/>
            <p:cNvSpPr txBox="1"/>
            <p:nvPr/>
          </p:nvSpPr>
          <p:spPr>
            <a:xfrm>
              <a:off x="0" y="274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1" name="Text Box 209"/>
            <p:cNvSpPr txBox="1"/>
            <p:nvPr/>
          </p:nvSpPr>
          <p:spPr>
            <a:xfrm>
              <a:off x="912" y="274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2" name="Text Box 210"/>
            <p:cNvSpPr txBox="1"/>
            <p:nvPr/>
          </p:nvSpPr>
          <p:spPr>
            <a:xfrm>
              <a:off x="2966" y="274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3" name="Text Box 211"/>
            <p:cNvSpPr txBox="1"/>
            <p:nvPr/>
          </p:nvSpPr>
          <p:spPr>
            <a:xfrm>
              <a:off x="3888" y="274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127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4" name="Text Box 212"/>
            <p:cNvSpPr txBox="1"/>
            <p:nvPr/>
          </p:nvSpPr>
          <p:spPr>
            <a:xfrm>
              <a:off x="1748" y="3174"/>
              <a:ext cx="8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128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根行线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5" name="Text Box 213"/>
            <p:cNvSpPr txBox="1"/>
            <p:nvPr/>
          </p:nvSpPr>
          <p:spPr>
            <a:xfrm>
              <a:off x="518" y="61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6" name="Text Box 214"/>
            <p:cNvSpPr txBox="1"/>
            <p:nvPr/>
          </p:nvSpPr>
          <p:spPr>
            <a:xfrm>
              <a:off x="672" y="703"/>
              <a:ext cx="16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7" name="Text Box 215"/>
            <p:cNvSpPr txBox="1"/>
            <p:nvPr/>
          </p:nvSpPr>
          <p:spPr>
            <a:xfrm>
              <a:off x="5072" y="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8" name="Text Box 216"/>
            <p:cNvSpPr txBox="1"/>
            <p:nvPr/>
          </p:nvSpPr>
          <p:spPr>
            <a:xfrm>
              <a:off x="4992" y="178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127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19" name="Text Box 217"/>
            <p:cNvSpPr txBox="1"/>
            <p:nvPr/>
          </p:nvSpPr>
          <p:spPr>
            <a:xfrm>
              <a:off x="5072" y="76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720" name="Group 218"/>
            <p:cNvGrpSpPr/>
            <p:nvPr/>
          </p:nvGrpSpPr>
          <p:grpSpPr>
            <a:xfrm>
              <a:off x="5328" y="623"/>
              <a:ext cx="363" cy="972"/>
              <a:chOff x="0" y="0"/>
              <a:chExt cx="363" cy="972"/>
            </a:xfrm>
          </p:grpSpPr>
          <p:sp>
            <p:nvSpPr>
              <p:cNvPr id="22737" name="Text Box 219"/>
              <p:cNvSpPr txBox="1"/>
              <p:nvPr/>
            </p:nvSpPr>
            <p:spPr>
              <a:xfrm>
                <a:off x="0" y="0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38" name="Text Box 220"/>
              <p:cNvSpPr txBox="1"/>
              <p:nvPr/>
            </p:nvSpPr>
            <p:spPr>
              <a:xfrm>
                <a:off x="86" y="255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39" name="Text Box 221"/>
              <p:cNvSpPr txBox="1"/>
              <p:nvPr/>
            </p:nvSpPr>
            <p:spPr>
              <a:xfrm>
                <a:off x="86" y="482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选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40" name="Text Box 222"/>
              <p:cNvSpPr txBox="1"/>
              <p:nvPr/>
            </p:nvSpPr>
            <p:spPr>
              <a:xfrm>
                <a:off x="86" y="722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择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721" name="Text Box 223"/>
            <p:cNvSpPr txBox="1"/>
            <p:nvPr/>
          </p:nvSpPr>
          <p:spPr>
            <a:xfrm>
              <a:off x="4868" y="2329"/>
              <a:ext cx="6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写线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22" name="Line 224"/>
            <p:cNvSpPr/>
            <p:nvPr/>
          </p:nvSpPr>
          <p:spPr>
            <a:xfrm flipV="1">
              <a:off x="4848" y="256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723" name="Line 225"/>
            <p:cNvSpPr/>
            <p:nvPr/>
          </p:nvSpPr>
          <p:spPr>
            <a:xfrm>
              <a:off x="28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724" name="Line 226"/>
            <p:cNvSpPr/>
            <p:nvPr/>
          </p:nvSpPr>
          <p:spPr>
            <a:xfrm>
              <a:off x="40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725" name="Line 227"/>
            <p:cNvSpPr/>
            <p:nvPr/>
          </p:nvSpPr>
          <p:spPr>
            <a:xfrm>
              <a:off x="5267" y="3568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726" name="Line 228"/>
            <p:cNvSpPr/>
            <p:nvPr/>
          </p:nvSpPr>
          <p:spPr>
            <a:xfrm>
              <a:off x="16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727" name="Text Box 229"/>
            <p:cNvSpPr txBox="1"/>
            <p:nvPr/>
          </p:nvSpPr>
          <p:spPr>
            <a:xfrm>
              <a:off x="2130" y="3462"/>
              <a:ext cx="760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数据输入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28" name="Text Box 230"/>
            <p:cNvSpPr txBox="1"/>
            <p:nvPr/>
          </p:nvSpPr>
          <p:spPr>
            <a:xfrm>
              <a:off x="3370" y="3449"/>
              <a:ext cx="6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缓冲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29" name="Text Box 231"/>
            <p:cNvSpPr txBox="1"/>
            <p:nvPr/>
          </p:nvSpPr>
          <p:spPr>
            <a:xfrm>
              <a:off x="4506" y="3437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输出驱动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0" name="Text Box 232"/>
            <p:cNvSpPr txBox="1"/>
            <p:nvPr/>
          </p:nvSpPr>
          <p:spPr>
            <a:xfrm>
              <a:off x="5184" y="323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1" name="Text Box 233"/>
            <p:cNvSpPr txBox="1"/>
            <p:nvPr/>
          </p:nvSpPr>
          <p:spPr>
            <a:xfrm>
              <a:off x="5328" y="3328"/>
              <a:ext cx="35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OUT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2" name="Text Box 234"/>
            <p:cNvSpPr txBox="1"/>
            <p:nvPr/>
          </p:nvSpPr>
          <p:spPr>
            <a:xfrm>
              <a:off x="1364" y="340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33" name="Text Box 235"/>
            <p:cNvSpPr txBox="1"/>
            <p:nvPr/>
          </p:nvSpPr>
          <p:spPr>
            <a:xfrm>
              <a:off x="1507" y="3520"/>
              <a:ext cx="24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734" name="Group 236"/>
            <p:cNvGrpSpPr/>
            <p:nvPr/>
          </p:nvGrpSpPr>
          <p:grpSpPr>
            <a:xfrm>
              <a:off x="1508" y="2368"/>
              <a:ext cx="320" cy="297"/>
              <a:chOff x="0" y="0"/>
              <a:chExt cx="320" cy="297"/>
            </a:xfrm>
          </p:grpSpPr>
          <p:sp>
            <p:nvSpPr>
              <p:cNvPr id="22735" name="Text Box 237"/>
              <p:cNvSpPr txBox="1"/>
              <p:nvPr/>
            </p:nvSpPr>
            <p:spPr>
              <a:xfrm>
                <a:off x="0" y="0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736" name="Text Box 238"/>
              <p:cNvSpPr txBox="1"/>
              <p:nvPr/>
            </p:nvSpPr>
            <p:spPr>
              <a:xfrm>
                <a:off x="154" y="85"/>
                <a:ext cx="16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31" name="Text Box 239"/>
          <p:cNvSpPr txBox="1"/>
          <p:nvPr/>
        </p:nvSpPr>
        <p:spPr>
          <a:xfrm>
            <a:off x="228600" y="228600"/>
            <a:ext cx="624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④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4116 (16K × 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原理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2" name="Group 240"/>
          <p:cNvGrpSpPr/>
          <p:nvPr/>
        </p:nvGrpSpPr>
        <p:grpSpPr>
          <a:xfrm>
            <a:off x="2022475" y="1371600"/>
            <a:ext cx="79375" cy="3124200"/>
            <a:chOff x="0" y="0"/>
            <a:chExt cx="50" cy="1968"/>
          </a:xfrm>
        </p:grpSpPr>
        <p:grpSp>
          <p:nvGrpSpPr>
            <p:cNvPr id="22610" name="Group 241"/>
            <p:cNvGrpSpPr/>
            <p:nvPr/>
          </p:nvGrpSpPr>
          <p:grpSpPr>
            <a:xfrm>
              <a:off x="0" y="0"/>
              <a:ext cx="49" cy="231"/>
              <a:chOff x="0" y="0"/>
              <a:chExt cx="49" cy="231"/>
            </a:xfrm>
          </p:grpSpPr>
          <p:sp>
            <p:nvSpPr>
              <p:cNvPr id="22617" name="Freeform 242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18" name="Freeform 243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11" name="Group 244"/>
            <p:cNvGrpSpPr/>
            <p:nvPr/>
          </p:nvGrpSpPr>
          <p:grpSpPr>
            <a:xfrm>
              <a:off x="1" y="729"/>
              <a:ext cx="49" cy="231"/>
              <a:chOff x="0" y="0"/>
              <a:chExt cx="49" cy="231"/>
            </a:xfrm>
          </p:grpSpPr>
          <p:sp>
            <p:nvSpPr>
              <p:cNvPr id="22615" name="Freeform 245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16" name="Freeform 246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2612" name="Group 247"/>
            <p:cNvGrpSpPr/>
            <p:nvPr/>
          </p:nvGrpSpPr>
          <p:grpSpPr>
            <a:xfrm>
              <a:off x="1" y="1737"/>
              <a:ext cx="49" cy="231"/>
              <a:chOff x="0" y="0"/>
              <a:chExt cx="49" cy="231"/>
            </a:xfrm>
          </p:grpSpPr>
          <p:sp>
            <p:nvSpPr>
              <p:cNvPr id="22613" name="Freeform 248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614" name="Freeform 249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22533" name="Group 250"/>
          <p:cNvGrpSpPr/>
          <p:nvPr/>
        </p:nvGrpSpPr>
        <p:grpSpPr>
          <a:xfrm>
            <a:off x="2703513" y="898525"/>
            <a:ext cx="1538287" cy="3216275"/>
            <a:chOff x="0" y="0"/>
            <a:chExt cx="969" cy="2026"/>
          </a:xfrm>
        </p:grpSpPr>
        <p:grpSp>
          <p:nvGrpSpPr>
            <p:cNvPr id="22598" name="Group 251"/>
            <p:cNvGrpSpPr/>
            <p:nvPr/>
          </p:nvGrpSpPr>
          <p:grpSpPr>
            <a:xfrm>
              <a:off x="0" y="0"/>
              <a:ext cx="964" cy="254"/>
              <a:chOff x="0" y="0"/>
              <a:chExt cx="964" cy="254"/>
            </a:xfrm>
          </p:grpSpPr>
          <p:sp>
            <p:nvSpPr>
              <p:cNvPr id="22608" name="Rectangle 252"/>
              <p:cNvSpPr/>
              <p:nvPr/>
            </p:nvSpPr>
            <p:spPr>
              <a:xfrm>
                <a:off x="4" y="10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9" name="Text Box 253"/>
              <p:cNvSpPr txBox="1"/>
              <p:nvPr/>
            </p:nvSpPr>
            <p:spPr>
              <a:xfrm>
                <a:off x="0" y="0"/>
                <a:ext cx="964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读放大器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99" name="Group 254"/>
            <p:cNvGrpSpPr/>
            <p:nvPr/>
          </p:nvGrpSpPr>
          <p:grpSpPr>
            <a:xfrm>
              <a:off x="5" y="716"/>
              <a:ext cx="964" cy="254"/>
              <a:chOff x="0" y="0"/>
              <a:chExt cx="964" cy="254"/>
            </a:xfrm>
          </p:grpSpPr>
          <p:sp>
            <p:nvSpPr>
              <p:cNvPr id="22606" name="Rectangle 255"/>
              <p:cNvSpPr/>
              <p:nvPr/>
            </p:nvSpPr>
            <p:spPr>
              <a:xfrm>
                <a:off x="4" y="10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7" name="Text Box 256"/>
              <p:cNvSpPr txBox="1"/>
              <p:nvPr/>
            </p:nvSpPr>
            <p:spPr>
              <a:xfrm>
                <a:off x="0" y="0"/>
                <a:ext cx="964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读放大器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600" name="Group 257"/>
            <p:cNvGrpSpPr/>
            <p:nvPr/>
          </p:nvGrpSpPr>
          <p:grpSpPr>
            <a:xfrm>
              <a:off x="5" y="1772"/>
              <a:ext cx="964" cy="254"/>
              <a:chOff x="0" y="0"/>
              <a:chExt cx="964" cy="254"/>
            </a:xfrm>
          </p:grpSpPr>
          <p:sp>
            <p:nvSpPr>
              <p:cNvPr id="22604" name="Rectangle 258"/>
              <p:cNvSpPr/>
              <p:nvPr/>
            </p:nvSpPr>
            <p:spPr>
              <a:xfrm>
                <a:off x="4" y="10"/>
                <a:ext cx="906" cy="24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5" name="Text Box 259"/>
              <p:cNvSpPr txBox="1"/>
              <p:nvPr/>
            </p:nvSpPr>
            <p:spPr>
              <a:xfrm>
                <a:off x="0" y="0"/>
                <a:ext cx="964" cy="25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读放大器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601" name="Group 260"/>
            <p:cNvGrpSpPr/>
            <p:nvPr/>
          </p:nvGrpSpPr>
          <p:grpSpPr>
            <a:xfrm>
              <a:off x="359" y="1168"/>
              <a:ext cx="365" cy="423"/>
              <a:chOff x="0" y="0"/>
              <a:chExt cx="365" cy="423"/>
            </a:xfrm>
          </p:grpSpPr>
          <p:sp>
            <p:nvSpPr>
              <p:cNvPr id="22602" name="Text Box 261"/>
              <p:cNvSpPr txBox="1"/>
              <p:nvPr/>
            </p:nvSpPr>
            <p:spPr>
              <a:xfrm rot="5400000">
                <a:off x="-3" y="14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03" name="Text Box 262"/>
              <p:cNvSpPr txBox="1"/>
              <p:nvPr/>
            </p:nvSpPr>
            <p:spPr>
              <a:xfrm rot="5400000">
                <a:off x="-165" y="182"/>
                <a:ext cx="423" cy="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rot="10800000" vert="eaVert"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34" name="Freeform 263"/>
          <p:cNvSpPr/>
          <p:nvPr/>
        </p:nvSpPr>
        <p:spPr>
          <a:xfrm>
            <a:off x="7010400" y="685800"/>
            <a:ext cx="1270000" cy="157163"/>
          </a:xfrm>
          <a:custGeom>
            <a:avLst/>
            <a:gdLst/>
            <a:ahLst/>
            <a:cxnLst>
              <a:cxn ang="0">
                <a:pos x="0" y="157163"/>
              </a:cxn>
              <a:cxn ang="0">
                <a:pos x="0" y="0"/>
              </a:cxn>
              <a:cxn ang="0">
                <a:pos x="1270000" y="0"/>
              </a:cxn>
            </a:cxnLst>
            <a:pathLst>
              <a:path w="993" h="99">
                <a:moveTo>
                  <a:pt x="0" y="99"/>
                </a:moveTo>
                <a:lnTo>
                  <a:pt x="0" y="0"/>
                </a:lnTo>
                <a:lnTo>
                  <a:pt x="993" y="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5" name="Freeform 264"/>
          <p:cNvSpPr/>
          <p:nvPr/>
        </p:nvSpPr>
        <p:spPr>
          <a:xfrm>
            <a:off x="4152900" y="919163"/>
            <a:ext cx="2795588" cy="190500"/>
          </a:xfrm>
          <a:custGeom>
            <a:avLst/>
            <a:gdLst/>
            <a:ahLst/>
            <a:cxnLst>
              <a:cxn ang="0">
                <a:pos x="2795588" y="0"/>
              </a:cxn>
              <a:cxn ang="0">
                <a:pos x="2795588" y="185738"/>
              </a:cxn>
              <a:cxn ang="0">
                <a:pos x="0" y="190500"/>
              </a:cxn>
            </a:cxnLst>
            <a:pathLst>
              <a:path w="1761" h="120">
                <a:moveTo>
                  <a:pt x="1761" y="0"/>
                </a:moveTo>
                <a:lnTo>
                  <a:pt x="1761" y="117"/>
                </a:lnTo>
                <a:lnTo>
                  <a:pt x="0" y="12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2536" name="Group 265"/>
          <p:cNvGrpSpPr/>
          <p:nvPr/>
        </p:nvGrpSpPr>
        <p:grpSpPr>
          <a:xfrm>
            <a:off x="1709738" y="1557338"/>
            <a:ext cx="314325" cy="3548062"/>
            <a:chOff x="0" y="0"/>
            <a:chExt cx="198" cy="2235"/>
          </a:xfrm>
        </p:grpSpPr>
        <p:sp>
          <p:nvSpPr>
            <p:cNvPr id="22592" name="Line 266"/>
            <p:cNvSpPr/>
            <p:nvPr/>
          </p:nvSpPr>
          <p:spPr>
            <a:xfrm>
              <a:off x="5" y="1274"/>
              <a:ext cx="190" cy="1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grpSp>
          <p:nvGrpSpPr>
            <p:cNvPr id="22593" name="Group 267"/>
            <p:cNvGrpSpPr/>
            <p:nvPr/>
          </p:nvGrpSpPr>
          <p:grpSpPr>
            <a:xfrm>
              <a:off x="0" y="0"/>
              <a:ext cx="198" cy="2235"/>
              <a:chOff x="0" y="0"/>
              <a:chExt cx="198" cy="2235"/>
            </a:xfrm>
          </p:grpSpPr>
          <p:sp>
            <p:nvSpPr>
              <p:cNvPr id="22595" name="Freeform 268"/>
              <p:cNvSpPr/>
              <p:nvPr/>
            </p:nvSpPr>
            <p:spPr>
              <a:xfrm>
                <a:off x="0" y="726"/>
                <a:ext cx="198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98" y="0"/>
                  </a:cxn>
                </a:cxnLst>
                <a:pathLst>
                  <a:path w="198" h="3">
                    <a:moveTo>
                      <a:pt x="0" y="3"/>
                    </a:moveTo>
                    <a:lnTo>
                      <a:pt x="198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96" name="Freeform 269"/>
              <p:cNvSpPr/>
              <p:nvPr/>
            </p:nvSpPr>
            <p:spPr>
              <a:xfrm>
                <a:off x="3" y="0"/>
                <a:ext cx="189" cy="2235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0" y="0"/>
                  </a:cxn>
                  <a:cxn ang="0">
                    <a:pos x="0" y="2235"/>
                  </a:cxn>
                </a:cxnLst>
                <a:pathLst>
                  <a:path w="189" h="2235">
                    <a:moveTo>
                      <a:pt x="189" y="0"/>
                    </a:moveTo>
                    <a:lnTo>
                      <a:pt x="0" y="0"/>
                    </a:lnTo>
                    <a:lnTo>
                      <a:pt x="0" y="2235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97" name="Freeform 270"/>
              <p:cNvSpPr/>
              <p:nvPr/>
            </p:nvSpPr>
            <p:spPr>
              <a:xfrm>
                <a:off x="0" y="1737"/>
                <a:ext cx="19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94" name="Line 271"/>
            <p:cNvSpPr/>
            <p:nvPr/>
          </p:nvSpPr>
          <p:spPr>
            <a:xfrm>
              <a:off x="3" y="1082"/>
              <a:ext cx="190" cy="1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</p:grpSp>
      <p:grpSp>
        <p:nvGrpSpPr>
          <p:cNvPr id="22537" name="Group 272"/>
          <p:cNvGrpSpPr/>
          <p:nvPr/>
        </p:nvGrpSpPr>
        <p:grpSpPr>
          <a:xfrm rot="5400000">
            <a:off x="6969125" y="692150"/>
            <a:ext cx="77788" cy="366713"/>
            <a:chOff x="0" y="0"/>
            <a:chExt cx="49" cy="231"/>
          </a:xfrm>
        </p:grpSpPr>
        <p:sp>
          <p:nvSpPr>
            <p:cNvPr id="22590" name="Freeform 273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91" name="Freeform 274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538" name="Group 275"/>
          <p:cNvGrpSpPr/>
          <p:nvPr/>
        </p:nvGrpSpPr>
        <p:grpSpPr>
          <a:xfrm>
            <a:off x="2039938" y="1104900"/>
            <a:ext cx="690562" cy="3695700"/>
            <a:chOff x="0" y="0"/>
            <a:chExt cx="435" cy="2328"/>
          </a:xfrm>
        </p:grpSpPr>
        <p:grpSp>
          <p:nvGrpSpPr>
            <p:cNvPr id="22559" name="Group 276"/>
            <p:cNvGrpSpPr/>
            <p:nvPr/>
          </p:nvGrpSpPr>
          <p:grpSpPr>
            <a:xfrm>
              <a:off x="29" y="0"/>
              <a:ext cx="406" cy="2328"/>
              <a:chOff x="0" y="0"/>
              <a:chExt cx="406" cy="2328"/>
            </a:xfrm>
          </p:grpSpPr>
          <p:grpSp>
            <p:nvGrpSpPr>
              <p:cNvPr id="22561" name="Group 277"/>
              <p:cNvGrpSpPr/>
              <p:nvPr/>
            </p:nvGrpSpPr>
            <p:grpSpPr>
              <a:xfrm>
                <a:off x="0" y="0"/>
                <a:ext cx="391" cy="237"/>
                <a:chOff x="0" y="0"/>
                <a:chExt cx="391" cy="237"/>
              </a:xfrm>
            </p:grpSpPr>
            <p:sp>
              <p:nvSpPr>
                <p:cNvPr id="22588" name="Freeform 278"/>
                <p:cNvSpPr/>
                <p:nvPr/>
              </p:nvSpPr>
              <p:spPr>
                <a:xfrm>
                  <a:off x="0" y="0"/>
                  <a:ext cx="108" cy="237"/>
                </a:xfrm>
                <a:custGeom>
                  <a:avLst/>
                  <a:gdLst/>
                  <a:ahLst/>
                  <a:cxnLst>
                    <a:cxn ang="0">
                      <a:pos x="0" y="237"/>
                    </a:cxn>
                    <a:cxn ang="0">
                      <a:pos x="108" y="237"/>
                    </a:cxn>
                    <a:cxn ang="0">
                      <a:pos x="108" y="0"/>
                    </a:cxn>
                  </a:cxnLst>
                  <a:pathLst>
                    <a:path w="108" h="237">
                      <a:moveTo>
                        <a:pt x="0" y="237"/>
                      </a:moveTo>
                      <a:lnTo>
                        <a:pt x="108" y="237"/>
                      </a:lnTo>
                      <a:lnTo>
                        <a:pt x="108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89" name="Freeform 279"/>
                <p:cNvSpPr/>
                <p:nvPr/>
              </p:nvSpPr>
              <p:spPr>
                <a:xfrm>
                  <a:off x="127" y="6"/>
                  <a:ext cx="264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4" y="0"/>
                    </a:cxn>
                  </a:cxnLst>
                  <a:pathLst>
                    <a:path w="264" h="1">
                      <a:moveTo>
                        <a:pt x="0" y="0"/>
                      </a:moveTo>
                      <a:lnTo>
                        <a:pt x="264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2562" name="Group 280"/>
              <p:cNvGrpSpPr/>
              <p:nvPr/>
            </p:nvGrpSpPr>
            <p:grpSpPr>
              <a:xfrm>
                <a:off x="16" y="707"/>
                <a:ext cx="390" cy="253"/>
                <a:chOff x="0" y="0"/>
                <a:chExt cx="390" cy="253"/>
              </a:xfrm>
            </p:grpSpPr>
            <p:sp>
              <p:nvSpPr>
                <p:cNvPr id="22586" name="Freeform 281"/>
                <p:cNvSpPr/>
                <p:nvPr/>
              </p:nvSpPr>
              <p:spPr>
                <a:xfrm>
                  <a:off x="0" y="0"/>
                  <a:ext cx="102" cy="253"/>
                </a:xfrm>
                <a:custGeom>
                  <a:avLst/>
                  <a:gdLst/>
                  <a:ahLst/>
                  <a:cxnLst>
                    <a:cxn ang="0">
                      <a:pos x="0" y="253"/>
                    </a:cxn>
                    <a:cxn ang="0">
                      <a:pos x="102" y="253"/>
                    </a:cxn>
                    <a:cxn ang="0">
                      <a:pos x="102" y="0"/>
                    </a:cxn>
                  </a:cxnLst>
                  <a:pathLst>
                    <a:path w="102" h="253">
                      <a:moveTo>
                        <a:pt x="0" y="253"/>
                      </a:moveTo>
                      <a:lnTo>
                        <a:pt x="102" y="253"/>
                      </a:lnTo>
                      <a:lnTo>
                        <a:pt x="102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oval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87" name="Freeform 282"/>
                <p:cNvSpPr/>
                <p:nvPr/>
              </p:nvSpPr>
              <p:spPr>
                <a:xfrm>
                  <a:off x="123" y="10"/>
                  <a:ext cx="267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7" y="0"/>
                    </a:cxn>
                  </a:cxnLst>
                  <a:pathLst>
                    <a:path w="267" h="1">
                      <a:moveTo>
                        <a:pt x="0" y="0"/>
                      </a:moveTo>
                      <a:lnTo>
                        <a:pt x="267" y="0"/>
                      </a:lnTo>
                    </a:path>
                  </a:pathLst>
                </a:custGeom>
                <a:noFill/>
                <a:ln w="7620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2563" name="Freeform 283"/>
              <p:cNvSpPr/>
              <p:nvPr/>
            </p:nvSpPr>
            <p:spPr>
              <a:xfrm>
                <a:off x="10" y="1719"/>
                <a:ext cx="108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07" y="249"/>
                  </a:cxn>
                  <a:cxn ang="0">
                    <a:pos x="108" y="0"/>
                  </a:cxn>
                </a:cxnLst>
                <a:pathLst>
                  <a:path w="108" h="252">
                    <a:moveTo>
                      <a:pt x="0" y="252"/>
                    </a:moveTo>
                    <a:lnTo>
                      <a:pt x="107" y="249"/>
                    </a:lnTo>
                    <a:lnTo>
                      <a:pt x="108" y="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64" name="Freeform 284"/>
              <p:cNvSpPr/>
              <p:nvPr/>
            </p:nvSpPr>
            <p:spPr>
              <a:xfrm>
                <a:off x="130" y="1718"/>
                <a:ext cx="274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74" y="0"/>
                  </a:cxn>
                </a:cxnLst>
                <a:pathLst>
                  <a:path w="274" h="1">
                    <a:moveTo>
                      <a:pt x="0" y="1"/>
                    </a:moveTo>
                    <a:lnTo>
                      <a:pt x="274" y="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2565" name="Group 285"/>
              <p:cNvGrpSpPr/>
              <p:nvPr/>
            </p:nvGrpSpPr>
            <p:grpSpPr>
              <a:xfrm>
                <a:off x="10" y="2051"/>
                <a:ext cx="202" cy="277"/>
                <a:chOff x="0" y="0"/>
                <a:chExt cx="202" cy="277"/>
              </a:xfrm>
            </p:grpSpPr>
            <p:sp>
              <p:nvSpPr>
                <p:cNvPr id="22580" name="Line 286"/>
                <p:cNvSpPr/>
                <p:nvPr/>
              </p:nvSpPr>
              <p:spPr>
                <a:xfrm>
                  <a:off x="100" y="180"/>
                  <a:ext cx="2" cy="95"/>
                </a:xfrm>
                <a:prstGeom prst="line">
                  <a:avLst/>
                </a:prstGeom>
                <a:ln w="57150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581" name="Freeform 287"/>
                <p:cNvSpPr/>
                <p:nvPr/>
              </p:nvSpPr>
              <p:spPr>
                <a:xfrm>
                  <a:off x="48" y="276"/>
                  <a:ext cx="120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0" y="0"/>
                    </a:cxn>
                  </a:cxnLst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82" name="Freeform 288"/>
                <p:cNvSpPr/>
                <p:nvPr/>
              </p:nvSpPr>
              <p:spPr>
                <a:xfrm>
                  <a:off x="0" y="0"/>
                  <a:ext cx="102" cy="1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" y="0"/>
                    </a:cxn>
                    <a:cxn ang="0">
                      <a:pos x="102" y="141"/>
                    </a:cxn>
                  </a:cxnLst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2583" name="Group 289"/>
                <p:cNvGrpSpPr/>
                <p:nvPr/>
              </p:nvGrpSpPr>
              <p:grpSpPr>
                <a:xfrm>
                  <a:off x="0" y="132"/>
                  <a:ext cx="202" cy="49"/>
                  <a:chOff x="0" y="0"/>
                  <a:chExt cx="202" cy="49"/>
                </a:xfrm>
              </p:grpSpPr>
              <p:sp>
                <p:nvSpPr>
                  <p:cNvPr id="22584" name="Freeform 290"/>
                  <p:cNvSpPr/>
                  <p:nvPr/>
                </p:nvSpPr>
                <p:spPr>
                  <a:xfrm>
                    <a:off x="0" y="0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2585" name="Freeform 291"/>
                  <p:cNvSpPr/>
                  <p:nvPr/>
                </p:nvSpPr>
                <p:spPr>
                  <a:xfrm>
                    <a:off x="0" y="48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66" name="Group 292"/>
              <p:cNvGrpSpPr/>
              <p:nvPr/>
            </p:nvGrpSpPr>
            <p:grpSpPr>
              <a:xfrm>
                <a:off x="10" y="323"/>
                <a:ext cx="202" cy="277"/>
                <a:chOff x="0" y="0"/>
                <a:chExt cx="202" cy="277"/>
              </a:xfrm>
            </p:grpSpPr>
            <p:sp>
              <p:nvSpPr>
                <p:cNvPr id="22574" name="Line 293"/>
                <p:cNvSpPr/>
                <p:nvPr/>
              </p:nvSpPr>
              <p:spPr>
                <a:xfrm>
                  <a:off x="100" y="180"/>
                  <a:ext cx="2" cy="95"/>
                </a:xfrm>
                <a:prstGeom prst="line">
                  <a:avLst/>
                </a:prstGeom>
                <a:ln w="57150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575" name="Freeform 294"/>
                <p:cNvSpPr/>
                <p:nvPr/>
              </p:nvSpPr>
              <p:spPr>
                <a:xfrm>
                  <a:off x="48" y="276"/>
                  <a:ext cx="120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0" y="0"/>
                    </a:cxn>
                  </a:cxnLst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76" name="Freeform 295"/>
                <p:cNvSpPr/>
                <p:nvPr/>
              </p:nvSpPr>
              <p:spPr>
                <a:xfrm>
                  <a:off x="0" y="0"/>
                  <a:ext cx="102" cy="1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" y="0"/>
                    </a:cxn>
                    <a:cxn ang="0">
                      <a:pos x="102" y="141"/>
                    </a:cxn>
                  </a:cxnLst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2577" name="Group 296"/>
                <p:cNvGrpSpPr/>
                <p:nvPr/>
              </p:nvGrpSpPr>
              <p:grpSpPr>
                <a:xfrm>
                  <a:off x="0" y="132"/>
                  <a:ext cx="202" cy="49"/>
                  <a:chOff x="0" y="0"/>
                  <a:chExt cx="202" cy="49"/>
                </a:xfrm>
              </p:grpSpPr>
              <p:sp>
                <p:nvSpPr>
                  <p:cNvPr id="22578" name="Freeform 297"/>
                  <p:cNvSpPr/>
                  <p:nvPr/>
                </p:nvSpPr>
                <p:spPr>
                  <a:xfrm>
                    <a:off x="0" y="0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2579" name="Freeform 298"/>
                  <p:cNvSpPr/>
                  <p:nvPr/>
                </p:nvSpPr>
                <p:spPr>
                  <a:xfrm>
                    <a:off x="0" y="48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67" name="Group 299"/>
              <p:cNvGrpSpPr/>
              <p:nvPr/>
            </p:nvGrpSpPr>
            <p:grpSpPr>
              <a:xfrm>
                <a:off x="10" y="1043"/>
                <a:ext cx="202" cy="277"/>
                <a:chOff x="0" y="0"/>
                <a:chExt cx="202" cy="277"/>
              </a:xfrm>
            </p:grpSpPr>
            <p:sp>
              <p:nvSpPr>
                <p:cNvPr id="22568" name="Line 300"/>
                <p:cNvSpPr/>
                <p:nvPr/>
              </p:nvSpPr>
              <p:spPr>
                <a:xfrm>
                  <a:off x="100" y="180"/>
                  <a:ext cx="2" cy="95"/>
                </a:xfrm>
                <a:prstGeom prst="line">
                  <a:avLst/>
                </a:prstGeom>
                <a:ln w="57150" cap="flat" cmpd="sng">
                  <a:solidFill>
                    <a:schemeClr val="folHlink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569" name="Freeform 301"/>
                <p:cNvSpPr/>
                <p:nvPr/>
              </p:nvSpPr>
              <p:spPr>
                <a:xfrm>
                  <a:off x="48" y="276"/>
                  <a:ext cx="120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20" y="0"/>
                    </a:cxn>
                  </a:cxnLst>
                  <a:pathLst>
                    <a:path w="120" h="1">
                      <a:moveTo>
                        <a:pt x="0" y="0"/>
                      </a:moveTo>
                      <a:lnTo>
                        <a:pt x="120" y="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2570" name="Freeform 302"/>
                <p:cNvSpPr/>
                <p:nvPr/>
              </p:nvSpPr>
              <p:spPr>
                <a:xfrm>
                  <a:off x="0" y="0"/>
                  <a:ext cx="102" cy="1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02" y="0"/>
                    </a:cxn>
                    <a:cxn ang="0">
                      <a:pos x="102" y="141"/>
                    </a:cxn>
                  </a:cxnLst>
                  <a:pathLst>
                    <a:path w="102" h="141">
                      <a:moveTo>
                        <a:pt x="0" y="0"/>
                      </a:moveTo>
                      <a:lnTo>
                        <a:pt x="102" y="0"/>
                      </a:lnTo>
                      <a:lnTo>
                        <a:pt x="102" y="14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22571" name="Group 303"/>
                <p:cNvGrpSpPr/>
                <p:nvPr/>
              </p:nvGrpSpPr>
              <p:grpSpPr>
                <a:xfrm>
                  <a:off x="0" y="132"/>
                  <a:ext cx="202" cy="49"/>
                  <a:chOff x="0" y="0"/>
                  <a:chExt cx="202" cy="49"/>
                </a:xfrm>
              </p:grpSpPr>
              <p:sp>
                <p:nvSpPr>
                  <p:cNvPr id="22572" name="Freeform 304"/>
                  <p:cNvSpPr/>
                  <p:nvPr/>
                </p:nvSpPr>
                <p:spPr>
                  <a:xfrm>
                    <a:off x="0" y="0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22573" name="Freeform 305"/>
                  <p:cNvSpPr/>
                  <p:nvPr/>
                </p:nvSpPr>
                <p:spPr>
                  <a:xfrm>
                    <a:off x="0" y="48"/>
                    <a:ext cx="202" cy="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02" y="0"/>
                      </a:cxn>
                    </a:cxnLst>
                    <a:pathLst>
                      <a:path w="202" h="1">
                        <a:moveTo>
                          <a:pt x="0" y="0"/>
                        </a:moveTo>
                        <a:lnTo>
                          <a:pt x="202" y="0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57150" cap="flat" cmpd="sng">
                    <a:solidFill>
                      <a:schemeClr val="folHlink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2560" name="Text Box 306"/>
            <p:cNvSpPr txBox="1"/>
            <p:nvPr/>
          </p:nvSpPr>
          <p:spPr>
            <a:xfrm>
              <a:off x="0" y="1360"/>
              <a:ext cx="423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9" name="Text Box 307"/>
          <p:cNvSpPr txBox="1"/>
          <p:nvPr/>
        </p:nvSpPr>
        <p:spPr>
          <a:xfrm>
            <a:off x="1492250" y="50180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308"/>
          <p:cNvSpPr txBox="1"/>
          <p:nvPr/>
        </p:nvSpPr>
        <p:spPr>
          <a:xfrm>
            <a:off x="8096250" y="660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1" name="Text Box 309"/>
          <p:cNvSpPr txBox="1"/>
          <p:nvPr/>
        </p:nvSpPr>
        <p:spPr>
          <a:xfrm>
            <a:off x="8096250" y="661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2" name="Text Box 310"/>
          <p:cNvSpPr txBox="1"/>
          <p:nvPr/>
        </p:nvSpPr>
        <p:spPr>
          <a:xfrm>
            <a:off x="8096250" y="661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43" name="Group 311"/>
          <p:cNvGrpSpPr/>
          <p:nvPr/>
        </p:nvGrpSpPr>
        <p:grpSpPr>
          <a:xfrm>
            <a:off x="5942013" y="901700"/>
            <a:ext cx="1847850" cy="5246688"/>
            <a:chOff x="0" y="0"/>
            <a:chExt cx="1164" cy="3305"/>
          </a:xfrm>
        </p:grpSpPr>
        <p:grpSp>
          <p:nvGrpSpPr>
            <p:cNvPr id="22555" name="Group 312"/>
            <p:cNvGrpSpPr/>
            <p:nvPr/>
          </p:nvGrpSpPr>
          <p:grpSpPr>
            <a:xfrm>
              <a:off x="0" y="0"/>
              <a:ext cx="1140" cy="3305"/>
              <a:chOff x="0" y="0"/>
              <a:chExt cx="1140" cy="3305"/>
            </a:xfrm>
          </p:grpSpPr>
          <p:sp>
            <p:nvSpPr>
              <p:cNvPr id="22557" name="Freeform 313"/>
              <p:cNvSpPr/>
              <p:nvPr/>
            </p:nvSpPr>
            <p:spPr>
              <a:xfrm>
                <a:off x="721" y="0"/>
                <a:ext cx="419" cy="3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0"/>
                  </a:cxn>
                  <a:cxn ang="0">
                    <a:pos x="416" y="130"/>
                  </a:cxn>
                  <a:cxn ang="0">
                    <a:pos x="419" y="3138"/>
                  </a:cxn>
                </a:cxnLst>
                <a:pathLst>
                  <a:path w="419" h="3138">
                    <a:moveTo>
                      <a:pt x="0" y="0"/>
                    </a:moveTo>
                    <a:lnTo>
                      <a:pt x="0" y="130"/>
                    </a:lnTo>
                    <a:lnTo>
                      <a:pt x="416" y="130"/>
                    </a:lnTo>
                    <a:lnTo>
                      <a:pt x="419" y="3138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58" name="Freeform 314"/>
              <p:cNvSpPr/>
              <p:nvPr/>
            </p:nvSpPr>
            <p:spPr>
              <a:xfrm>
                <a:off x="0" y="3104"/>
                <a:ext cx="1" cy="20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01"/>
                  </a:cxn>
                </a:cxnLst>
                <a:pathLst>
                  <a:path w="1" h="201">
                    <a:moveTo>
                      <a:pt x="1" y="0"/>
                    </a:moveTo>
                    <a:lnTo>
                      <a:pt x="0" y="201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2556" name="Freeform 315"/>
            <p:cNvSpPr/>
            <p:nvPr/>
          </p:nvSpPr>
          <p:spPr>
            <a:xfrm>
              <a:off x="8" y="3126"/>
              <a:ext cx="1156" cy="2"/>
            </a:xfrm>
            <a:custGeom>
              <a:avLst/>
              <a:gdLst/>
              <a:ahLst/>
              <a:cxnLst>
                <a:cxn ang="0">
                  <a:pos x="1156" y="0"/>
                </a:cxn>
                <a:cxn ang="0">
                  <a:pos x="0" y="2"/>
                </a:cxn>
              </a:cxnLst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544" name="Group 316"/>
          <p:cNvGrpSpPr/>
          <p:nvPr/>
        </p:nvGrpSpPr>
        <p:grpSpPr>
          <a:xfrm>
            <a:off x="5321300" y="5791200"/>
            <a:ext cx="3751263" cy="750888"/>
            <a:chOff x="0" y="0"/>
            <a:chExt cx="2363" cy="473"/>
          </a:xfrm>
        </p:grpSpPr>
        <p:sp>
          <p:nvSpPr>
            <p:cNvPr id="22547" name="Rectangle 317"/>
            <p:cNvSpPr/>
            <p:nvPr/>
          </p:nvSpPr>
          <p:spPr>
            <a:xfrm>
              <a:off x="1186" y="221"/>
              <a:ext cx="742" cy="252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318"/>
            <p:cNvSpPr/>
            <p:nvPr/>
          </p:nvSpPr>
          <p:spPr>
            <a:xfrm>
              <a:off x="0" y="221"/>
              <a:ext cx="742" cy="252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49" name="Freeform 319"/>
            <p:cNvSpPr/>
            <p:nvPr/>
          </p:nvSpPr>
          <p:spPr>
            <a:xfrm>
              <a:off x="728" y="336"/>
              <a:ext cx="45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1"/>
                </a:cxn>
              </a:cxnLst>
              <a:pathLst>
                <a:path w="453" h="1">
                  <a:moveTo>
                    <a:pt x="0" y="0"/>
                  </a:moveTo>
                  <a:lnTo>
                    <a:pt x="453" y="1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0" name="Text Box 320"/>
            <p:cNvSpPr txBox="1"/>
            <p:nvPr/>
          </p:nvSpPr>
          <p:spPr>
            <a:xfrm>
              <a:off x="50" y="219"/>
              <a:ext cx="666" cy="250"/>
            </a:xfrm>
            <a:prstGeom prst="rect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缓冲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1" name="Text Box 321"/>
            <p:cNvSpPr txBox="1"/>
            <p:nvPr/>
          </p:nvSpPr>
          <p:spPr>
            <a:xfrm>
              <a:off x="1188" y="208"/>
              <a:ext cx="768" cy="250"/>
            </a:xfrm>
            <a:prstGeom prst="rect">
              <a:avLst/>
            </a:prstGeom>
            <a:solidFill>
              <a:srgbClr val="0000FF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输出驱动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2" name="Line 322"/>
            <p:cNvSpPr/>
            <p:nvPr/>
          </p:nvSpPr>
          <p:spPr>
            <a:xfrm>
              <a:off x="1943" y="336"/>
              <a:ext cx="192" cy="0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2553" name="Text Box 323"/>
            <p:cNvSpPr txBox="1"/>
            <p:nvPr/>
          </p:nvSpPr>
          <p:spPr>
            <a:xfrm>
              <a:off x="2004" y="96"/>
              <a:ext cx="35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</a:t>
              </a:r>
              <a:endParaRPr lang="en-US" altLang="zh-CN" sz="1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Text Box 324"/>
            <p:cNvSpPr txBox="1"/>
            <p:nvPr/>
          </p:nvSpPr>
          <p:spPr>
            <a:xfrm>
              <a:off x="1860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5" name="AutoShape 32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46" name="Text Box 326"/>
          <p:cNvSpPr txBox="1"/>
          <p:nvPr/>
        </p:nvSpPr>
        <p:spPr>
          <a:xfrm>
            <a:off x="552450" y="5807075"/>
            <a:ext cx="8667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左反相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r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右同相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6689725" y="2008188"/>
            <a:ext cx="387350" cy="260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16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endParaRPr lang="en-US" altLang="zh-CN" sz="16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Line 3"/>
          <p:cNvSpPr/>
          <p:nvPr/>
        </p:nvSpPr>
        <p:spPr>
          <a:xfrm flipV="1">
            <a:off x="2016125" y="2317750"/>
            <a:ext cx="3025775" cy="9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4" name="Freeform 4"/>
          <p:cNvSpPr/>
          <p:nvPr/>
        </p:nvSpPr>
        <p:spPr>
          <a:xfrm rot="312308">
            <a:off x="2670175" y="4549775"/>
            <a:ext cx="2447925" cy="214313"/>
          </a:xfrm>
          <a:custGeom>
            <a:avLst/>
            <a:gdLst/>
            <a:ahLst/>
            <a:cxnLst>
              <a:cxn ang="0">
                <a:pos x="0" y="214313"/>
              </a:cxn>
              <a:cxn ang="0">
                <a:pos x="2447925" y="0"/>
              </a:cxn>
            </a:cxnLst>
            <a:pathLst>
              <a:path w="2502" h="3">
                <a:moveTo>
                  <a:pt x="0" y="3"/>
                </a:moveTo>
                <a:lnTo>
                  <a:pt x="2502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125" name="Group 5"/>
          <p:cNvGrpSpPr/>
          <p:nvPr/>
        </p:nvGrpSpPr>
        <p:grpSpPr>
          <a:xfrm>
            <a:off x="4378325" y="2632075"/>
            <a:ext cx="77788" cy="366713"/>
            <a:chOff x="0" y="0"/>
            <a:chExt cx="49" cy="231"/>
          </a:xfrm>
        </p:grpSpPr>
        <p:sp>
          <p:nvSpPr>
            <p:cNvPr id="5206" name="Freeform 6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7" name="Freeform 7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6" name="Freeform 8"/>
          <p:cNvSpPr/>
          <p:nvPr/>
        </p:nvSpPr>
        <p:spPr>
          <a:xfrm>
            <a:off x="3921125" y="2327275"/>
            <a:ext cx="461963" cy="488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8950"/>
              </a:cxn>
              <a:cxn ang="0">
                <a:pos x="461963" y="488950"/>
              </a:cxn>
            </a:cxnLst>
            <a:pathLst>
              <a:path w="291" h="212">
                <a:moveTo>
                  <a:pt x="0" y="0"/>
                </a:moveTo>
                <a:lnTo>
                  <a:pt x="0" y="212"/>
                </a:lnTo>
                <a:lnTo>
                  <a:pt x="291" y="212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7" name="Freeform 9"/>
          <p:cNvSpPr/>
          <p:nvPr/>
        </p:nvSpPr>
        <p:spPr>
          <a:xfrm>
            <a:off x="5291138" y="2022475"/>
            <a:ext cx="1587" cy="3217863"/>
          </a:xfrm>
          <a:custGeom>
            <a:avLst/>
            <a:gdLst/>
            <a:ahLst/>
            <a:cxnLst>
              <a:cxn ang="0">
                <a:pos x="1587" y="0"/>
              </a:cxn>
              <a:cxn ang="0">
                <a:pos x="0" y="3217863"/>
              </a:cxn>
            </a:cxnLst>
            <a:pathLst>
              <a:path w="1" h="2027">
                <a:moveTo>
                  <a:pt x="1" y="0"/>
                </a:moveTo>
                <a:lnTo>
                  <a:pt x="0" y="2027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8" name="Freeform 10"/>
          <p:cNvSpPr/>
          <p:nvPr/>
        </p:nvSpPr>
        <p:spPr>
          <a:xfrm>
            <a:off x="4449763" y="2735263"/>
            <a:ext cx="8509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0900" y="0"/>
              </a:cxn>
            </a:cxnLst>
            <a:pathLst>
              <a:path w="536" h="1">
                <a:moveTo>
                  <a:pt x="0" y="0"/>
                </a:moveTo>
                <a:lnTo>
                  <a:pt x="536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5129" name="Group 11"/>
          <p:cNvGrpSpPr/>
          <p:nvPr/>
        </p:nvGrpSpPr>
        <p:grpSpPr>
          <a:xfrm>
            <a:off x="4378325" y="3408363"/>
            <a:ext cx="77788" cy="366712"/>
            <a:chOff x="0" y="0"/>
            <a:chExt cx="49" cy="231"/>
          </a:xfrm>
        </p:grpSpPr>
        <p:sp>
          <p:nvSpPr>
            <p:cNvPr id="5204" name="Freeform 12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5" name="Freeform 13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30" name="Freeform 14"/>
          <p:cNvSpPr/>
          <p:nvPr/>
        </p:nvSpPr>
        <p:spPr>
          <a:xfrm>
            <a:off x="4449763" y="2894013"/>
            <a:ext cx="457200" cy="627062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457200" y="0"/>
              </a:cxn>
              <a:cxn ang="0">
                <a:pos x="455613" y="627062"/>
              </a:cxn>
              <a:cxn ang="0">
                <a:pos x="9525" y="627062"/>
              </a:cxn>
            </a:cxnLst>
            <a:pathLst>
              <a:path w="288" h="395">
                <a:moveTo>
                  <a:pt x="0" y="2"/>
                </a:moveTo>
                <a:lnTo>
                  <a:pt x="288" y="0"/>
                </a:lnTo>
                <a:lnTo>
                  <a:pt x="287" y="395"/>
                </a:lnTo>
                <a:lnTo>
                  <a:pt x="6" y="395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1" name="Freeform 15"/>
          <p:cNvSpPr/>
          <p:nvPr/>
        </p:nvSpPr>
        <p:spPr>
          <a:xfrm>
            <a:off x="4449763" y="3678238"/>
            <a:ext cx="461962" cy="401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375" y="0"/>
              </a:cxn>
              <a:cxn ang="0">
                <a:pos x="461962" y="401637"/>
              </a:cxn>
            </a:cxnLst>
            <a:pathLst>
              <a:path w="291" h="253">
                <a:moveTo>
                  <a:pt x="0" y="0"/>
                </a:moveTo>
                <a:lnTo>
                  <a:pt x="290" y="0"/>
                </a:lnTo>
                <a:lnTo>
                  <a:pt x="291" y="253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2" name="Line 16"/>
          <p:cNvSpPr/>
          <p:nvPr/>
        </p:nvSpPr>
        <p:spPr>
          <a:xfrm>
            <a:off x="4759325" y="4079875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3" name="Freeform 17"/>
          <p:cNvSpPr/>
          <p:nvPr/>
        </p:nvSpPr>
        <p:spPr>
          <a:xfrm flipH="1">
            <a:off x="2522538" y="2822575"/>
            <a:ext cx="69850" cy="2433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3638"/>
              </a:cxn>
            </a:cxnLst>
            <a:pathLst>
              <a:path w="1" h="2037">
                <a:moveTo>
                  <a:pt x="0" y="0"/>
                </a:moveTo>
                <a:lnTo>
                  <a:pt x="0" y="2037"/>
                </a:lnTo>
              </a:path>
            </a:pathLst>
          </a:custGeom>
          <a:noFill/>
          <a:ln w="3810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134" name="Group 18"/>
          <p:cNvGrpSpPr/>
          <p:nvPr/>
        </p:nvGrpSpPr>
        <p:grpSpPr>
          <a:xfrm>
            <a:off x="3005138" y="3848100"/>
            <a:ext cx="366712" cy="77788"/>
            <a:chOff x="0" y="0"/>
            <a:chExt cx="231" cy="49"/>
          </a:xfrm>
        </p:grpSpPr>
        <p:sp>
          <p:nvSpPr>
            <p:cNvPr id="5202" name="Freeform 19"/>
            <p:cNvSpPr/>
            <p:nvPr/>
          </p:nvSpPr>
          <p:spPr>
            <a:xfrm rot="-5400000">
              <a:off x="116" y="-11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3" name="Freeform 20"/>
            <p:cNvSpPr/>
            <p:nvPr/>
          </p:nvSpPr>
          <p:spPr>
            <a:xfrm rot="-5400000">
              <a:off x="115" y="-115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35" name="Freeform 21"/>
          <p:cNvSpPr/>
          <p:nvPr/>
        </p:nvSpPr>
        <p:spPr>
          <a:xfrm>
            <a:off x="3614738" y="4002088"/>
            <a:ext cx="4476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675" y="0"/>
              </a:cxn>
            </a:cxnLst>
            <a:pathLst>
              <a:path w="282" h="1">
                <a:moveTo>
                  <a:pt x="0" y="0"/>
                </a:moveTo>
                <a:lnTo>
                  <a:pt x="282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6" name="Freeform 22"/>
          <p:cNvSpPr/>
          <p:nvPr/>
        </p:nvSpPr>
        <p:spPr>
          <a:xfrm>
            <a:off x="3611563" y="4154488"/>
            <a:ext cx="4508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0850" y="0"/>
              </a:cxn>
            </a:cxnLst>
            <a:pathLst>
              <a:path w="284" h="1">
                <a:moveTo>
                  <a:pt x="0" y="0"/>
                </a:moveTo>
                <a:lnTo>
                  <a:pt x="284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7" name="Freeform 23"/>
          <p:cNvSpPr/>
          <p:nvPr/>
        </p:nvSpPr>
        <p:spPr>
          <a:xfrm>
            <a:off x="3254375" y="3589338"/>
            <a:ext cx="1122363" cy="252412"/>
          </a:xfrm>
          <a:custGeom>
            <a:avLst/>
            <a:gdLst/>
            <a:ahLst/>
            <a:cxnLst>
              <a:cxn ang="0">
                <a:pos x="1122363" y="0"/>
              </a:cxn>
              <a:cxn ang="0">
                <a:pos x="0" y="4762"/>
              </a:cxn>
              <a:cxn ang="0">
                <a:pos x="0" y="252412"/>
              </a:cxn>
            </a:cxnLst>
            <a:pathLst>
              <a:path w="707" h="159">
                <a:moveTo>
                  <a:pt x="707" y="0"/>
                </a:moveTo>
                <a:lnTo>
                  <a:pt x="0" y="3"/>
                </a:lnTo>
                <a:lnTo>
                  <a:pt x="0" y="159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8" name="Freeform 24"/>
          <p:cNvSpPr/>
          <p:nvPr/>
        </p:nvSpPr>
        <p:spPr>
          <a:xfrm>
            <a:off x="3843338" y="3592513"/>
            <a:ext cx="1587" cy="411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11162"/>
              </a:cxn>
            </a:cxnLst>
            <a:pathLst>
              <a:path w="1" h="259">
                <a:moveTo>
                  <a:pt x="0" y="0"/>
                </a:moveTo>
                <a:lnTo>
                  <a:pt x="0" y="259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39" name="Freeform 25"/>
          <p:cNvSpPr/>
          <p:nvPr/>
        </p:nvSpPr>
        <p:spPr>
          <a:xfrm>
            <a:off x="3178175" y="3937000"/>
            <a:ext cx="4763" cy="742950"/>
          </a:xfrm>
          <a:custGeom>
            <a:avLst/>
            <a:gdLst/>
            <a:ahLst/>
            <a:cxnLst>
              <a:cxn ang="0">
                <a:pos x="4763" y="0"/>
              </a:cxn>
              <a:cxn ang="0">
                <a:pos x="0" y="742950"/>
              </a:cxn>
            </a:cxnLst>
            <a:pathLst>
              <a:path w="3" h="468">
                <a:moveTo>
                  <a:pt x="3" y="0"/>
                </a:moveTo>
                <a:lnTo>
                  <a:pt x="0" y="468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5140" name="Line 26"/>
          <p:cNvSpPr/>
          <p:nvPr/>
        </p:nvSpPr>
        <p:spPr>
          <a:xfrm>
            <a:off x="3844925" y="4156075"/>
            <a:ext cx="0" cy="228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1" name="Line 27"/>
          <p:cNvSpPr/>
          <p:nvPr/>
        </p:nvSpPr>
        <p:spPr>
          <a:xfrm>
            <a:off x="3692525" y="4384675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2" name="Freeform 28"/>
          <p:cNvSpPr/>
          <p:nvPr/>
        </p:nvSpPr>
        <p:spPr>
          <a:xfrm>
            <a:off x="2630488" y="3589338"/>
            <a:ext cx="485775" cy="257175"/>
          </a:xfrm>
          <a:custGeom>
            <a:avLst/>
            <a:gdLst/>
            <a:ahLst/>
            <a:cxnLst>
              <a:cxn ang="0">
                <a:pos x="485775" y="257175"/>
              </a:cxn>
              <a:cxn ang="0">
                <a:pos x="485775" y="0"/>
              </a:cxn>
              <a:cxn ang="0">
                <a:pos x="0" y="0"/>
              </a:cxn>
            </a:cxnLst>
            <a:pathLst>
              <a:path w="306" h="162">
                <a:moveTo>
                  <a:pt x="306" y="162"/>
                </a:moveTo>
                <a:lnTo>
                  <a:pt x="306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5143" name="Group 29"/>
          <p:cNvGrpSpPr/>
          <p:nvPr/>
        </p:nvGrpSpPr>
        <p:grpSpPr>
          <a:xfrm>
            <a:off x="5534025" y="3011488"/>
            <a:ext cx="366713" cy="77787"/>
            <a:chOff x="0" y="0"/>
            <a:chExt cx="231" cy="49"/>
          </a:xfrm>
        </p:grpSpPr>
        <p:sp>
          <p:nvSpPr>
            <p:cNvPr id="5200" name="Freeform 30"/>
            <p:cNvSpPr/>
            <p:nvPr/>
          </p:nvSpPr>
          <p:spPr>
            <a:xfrm rot="-5400000">
              <a:off x="116" y="-11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01" name="Freeform 31"/>
            <p:cNvSpPr/>
            <p:nvPr/>
          </p:nvSpPr>
          <p:spPr>
            <a:xfrm rot="-5400000">
              <a:off x="115" y="-115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44" name="Freeform 32"/>
          <p:cNvSpPr/>
          <p:nvPr/>
        </p:nvSpPr>
        <p:spPr>
          <a:xfrm>
            <a:off x="5307013" y="2727325"/>
            <a:ext cx="33337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3375" y="0"/>
              </a:cxn>
              <a:cxn ang="0">
                <a:pos x="333375" y="290513"/>
              </a:cxn>
            </a:cxnLst>
            <a:pathLst>
              <a:path w="210" h="183">
                <a:moveTo>
                  <a:pt x="0" y="0"/>
                </a:moveTo>
                <a:lnTo>
                  <a:pt x="210" y="0"/>
                </a:lnTo>
                <a:lnTo>
                  <a:pt x="210" y="183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5" name="Freeform 33"/>
          <p:cNvSpPr/>
          <p:nvPr/>
        </p:nvSpPr>
        <p:spPr>
          <a:xfrm>
            <a:off x="5802313" y="1993900"/>
            <a:ext cx="657225" cy="1014413"/>
          </a:xfrm>
          <a:custGeom>
            <a:avLst/>
            <a:gdLst/>
            <a:ahLst/>
            <a:cxnLst>
              <a:cxn ang="0">
                <a:pos x="0" y="1014413"/>
              </a:cxn>
              <a:cxn ang="0">
                <a:pos x="0" y="738188"/>
              </a:cxn>
              <a:cxn ang="0">
                <a:pos x="657225" y="738188"/>
              </a:cxn>
              <a:cxn ang="0">
                <a:pos x="657225" y="0"/>
              </a:cxn>
            </a:cxnLst>
            <a:pathLst>
              <a:path w="414" h="639">
                <a:moveTo>
                  <a:pt x="0" y="639"/>
                </a:moveTo>
                <a:lnTo>
                  <a:pt x="0" y="465"/>
                </a:lnTo>
                <a:lnTo>
                  <a:pt x="414" y="465"/>
                </a:lnTo>
                <a:lnTo>
                  <a:pt x="414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6" name="Freeform 34"/>
          <p:cNvSpPr/>
          <p:nvPr/>
        </p:nvSpPr>
        <p:spPr>
          <a:xfrm>
            <a:off x="5726113" y="3094038"/>
            <a:ext cx="700087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275"/>
              </a:cxn>
              <a:cxn ang="0">
                <a:pos x="700087" y="295275"/>
              </a:cxn>
            </a:cxnLst>
            <a:pathLst>
              <a:path w="441" h="186">
                <a:moveTo>
                  <a:pt x="0" y="0"/>
                </a:moveTo>
                <a:lnTo>
                  <a:pt x="0" y="186"/>
                </a:lnTo>
                <a:lnTo>
                  <a:pt x="441" y="186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47" name="Text Box 35"/>
          <p:cNvSpPr txBox="1"/>
          <p:nvPr/>
        </p:nvSpPr>
        <p:spPr>
          <a:xfrm>
            <a:off x="5978525" y="3325813"/>
            <a:ext cx="1327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预充电信号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8" name="Text Box 36"/>
          <p:cNvSpPr txBox="1"/>
          <p:nvPr/>
        </p:nvSpPr>
        <p:spPr>
          <a:xfrm>
            <a:off x="1946275" y="1885950"/>
            <a:ext cx="1200150" cy="381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lnSpc>
                <a:spcPct val="95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读选择线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9" name="Text Box 37"/>
          <p:cNvSpPr txBox="1"/>
          <p:nvPr/>
        </p:nvSpPr>
        <p:spPr>
          <a:xfrm>
            <a:off x="2095500" y="5222875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写数据线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0" name="Text Box 38"/>
          <p:cNvSpPr txBox="1"/>
          <p:nvPr/>
        </p:nvSpPr>
        <p:spPr>
          <a:xfrm>
            <a:off x="2738438" y="4694238"/>
            <a:ext cx="1200150" cy="350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写选择线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1" name="Text Box 39"/>
          <p:cNvSpPr txBox="1"/>
          <p:nvPr/>
        </p:nvSpPr>
        <p:spPr>
          <a:xfrm>
            <a:off x="4394200" y="5222875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读数据线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2" name="Text Box 40"/>
          <p:cNvSpPr txBox="1"/>
          <p:nvPr/>
        </p:nvSpPr>
        <p:spPr>
          <a:xfrm>
            <a:off x="6415088" y="183515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3" name="Text Box 41"/>
          <p:cNvSpPr txBox="1"/>
          <p:nvPr/>
        </p:nvSpPr>
        <p:spPr>
          <a:xfrm>
            <a:off x="3259138" y="3925888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i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4" name="Text Box 42"/>
          <p:cNvSpPr txBox="1"/>
          <p:nvPr/>
        </p:nvSpPr>
        <p:spPr>
          <a:xfrm>
            <a:off x="3443288" y="4035425"/>
            <a:ext cx="2857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lang="en-US" altLang="zh-CN" sz="16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5" name="Text Box 43"/>
          <p:cNvSpPr txBox="1"/>
          <p:nvPr/>
        </p:nvSpPr>
        <p:spPr>
          <a:xfrm>
            <a:off x="5876925" y="2909888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6" name="Text Box 44"/>
          <p:cNvSpPr txBox="1"/>
          <p:nvPr/>
        </p:nvSpPr>
        <p:spPr>
          <a:xfrm>
            <a:off x="6153150" y="2954338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7" name="Text Box 45"/>
          <p:cNvSpPr txBox="1"/>
          <p:nvPr/>
        </p:nvSpPr>
        <p:spPr>
          <a:xfrm>
            <a:off x="2722563" y="3702050"/>
            <a:ext cx="436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8" name="Text Box 46"/>
          <p:cNvSpPr txBox="1"/>
          <p:nvPr/>
        </p:nvSpPr>
        <p:spPr>
          <a:xfrm>
            <a:off x="3997325" y="2387600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9" name="Text Box 47"/>
          <p:cNvSpPr txBox="1"/>
          <p:nvPr/>
        </p:nvSpPr>
        <p:spPr>
          <a:xfrm>
            <a:off x="3997325" y="3165475"/>
            <a:ext cx="43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0" name="Text Box 48"/>
          <p:cNvSpPr txBox="1"/>
          <p:nvPr/>
        </p:nvSpPr>
        <p:spPr>
          <a:xfrm>
            <a:off x="1066800" y="11430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基本单元电路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1" name="Text Box 49"/>
          <p:cNvSpPr txBox="1"/>
          <p:nvPr/>
        </p:nvSpPr>
        <p:spPr>
          <a:xfrm>
            <a:off x="457200" y="457200"/>
            <a:ext cx="44211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( DRAM 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2" name="Text Box 50"/>
          <p:cNvSpPr txBox="1"/>
          <p:nvPr/>
        </p:nvSpPr>
        <p:spPr>
          <a:xfrm>
            <a:off x="1939925" y="5661025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读出与原存信息相反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63" name="Group 51"/>
          <p:cNvGrpSpPr/>
          <p:nvPr/>
        </p:nvGrpSpPr>
        <p:grpSpPr>
          <a:xfrm rot="-5400000">
            <a:off x="5680075" y="2868613"/>
            <a:ext cx="77788" cy="366712"/>
            <a:chOff x="0" y="0"/>
            <a:chExt cx="49" cy="231"/>
          </a:xfrm>
        </p:grpSpPr>
        <p:sp>
          <p:nvSpPr>
            <p:cNvPr id="5198" name="Freeform 52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9" name="Freeform 53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64" name="Freeform 54"/>
          <p:cNvSpPr/>
          <p:nvPr/>
        </p:nvSpPr>
        <p:spPr>
          <a:xfrm>
            <a:off x="5726113" y="3094038"/>
            <a:ext cx="700087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5275"/>
              </a:cxn>
              <a:cxn ang="0">
                <a:pos x="700087" y="295275"/>
              </a:cxn>
            </a:cxnLst>
            <a:pathLst>
              <a:path w="441" h="186">
                <a:moveTo>
                  <a:pt x="0" y="0"/>
                </a:moveTo>
                <a:lnTo>
                  <a:pt x="0" y="186"/>
                </a:lnTo>
                <a:lnTo>
                  <a:pt x="441" y="186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165" name="Group 55"/>
          <p:cNvGrpSpPr/>
          <p:nvPr/>
        </p:nvGrpSpPr>
        <p:grpSpPr>
          <a:xfrm>
            <a:off x="5802313" y="1828800"/>
            <a:ext cx="1274762" cy="1173163"/>
            <a:chOff x="0" y="0"/>
            <a:chExt cx="803" cy="739"/>
          </a:xfrm>
        </p:grpSpPr>
        <p:sp>
          <p:nvSpPr>
            <p:cNvPr id="5195" name="Text Box 56"/>
            <p:cNvSpPr txBox="1"/>
            <p:nvPr/>
          </p:nvSpPr>
          <p:spPr>
            <a:xfrm>
              <a:off x="559" y="109"/>
              <a:ext cx="24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lang="en-US" altLang="zh-CN" sz="16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6" name="Freeform 57"/>
            <p:cNvSpPr/>
            <p:nvPr/>
          </p:nvSpPr>
          <p:spPr>
            <a:xfrm>
              <a:off x="0" y="91"/>
              <a:ext cx="402" cy="648"/>
            </a:xfrm>
            <a:custGeom>
              <a:avLst/>
              <a:gdLst/>
              <a:ahLst/>
              <a:cxnLst>
                <a:cxn ang="0">
                  <a:pos x="0" y="648"/>
                </a:cxn>
                <a:cxn ang="0">
                  <a:pos x="0" y="465"/>
                </a:cxn>
                <a:cxn ang="0">
                  <a:pos x="402" y="465"/>
                </a:cxn>
                <a:cxn ang="0">
                  <a:pos x="402" y="0"/>
                </a:cxn>
              </a:cxnLst>
              <a:pathLst>
                <a:path w="402" h="648">
                  <a:moveTo>
                    <a:pt x="0" y="648"/>
                  </a:moveTo>
                  <a:lnTo>
                    <a:pt x="0" y="465"/>
                  </a:lnTo>
                  <a:lnTo>
                    <a:pt x="402" y="465"/>
                  </a:lnTo>
                  <a:lnTo>
                    <a:pt x="402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7" name="Text Box 58"/>
            <p:cNvSpPr txBox="1"/>
            <p:nvPr/>
          </p:nvSpPr>
          <p:spPr>
            <a:xfrm>
              <a:off x="386" y="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66" name="Freeform 59"/>
          <p:cNvSpPr/>
          <p:nvPr/>
        </p:nvSpPr>
        <p:spPr>
          <a:xfrm>
            <a:off x="5307013" y="2727325"/>
            <a:ext cx="33337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3375" y="0"/>
              </a:cxn>
              <a:cxn ang="0">
                <a:pos x="333375" y="290513"/>
              </a:cxn>
            </a:cxnLst>
            <a:pathLst>
              <a:path w="210" h="183">
                <a:moveTo>
                  <a:pt x="0" y="0"/>
                </a:moveTo>
                <a:lnTo>
                  <a:pt x="210" y="0"/>
                </a:lnTo>
                <a:lnTo>
                  <a:pt x="210" y="183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67" name="Line 60"/>
          <p:cNvSpPr/>
          <p:nvPr/>
        </p:nvSpPr>
        <p:spPr>
          <a:xfrm>
            <a:off x="2016125" y="2327275"/>
            <a:ext cx="19050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68" name="Group 61"/>
          <p:cNvGrpSpPr/>
          <p:nvPr/>
        </p:nvGrpSpPr>
        <p:grpSpPr>
          <a:xfrm>
            <a:off x="4378325" y="2632075"/>
            <a:ext cx="77788" cy="366713"/>
            <a:chOff x="0" y="0"/>
            <a:chExt cx="49" cy="231"/>
          </a:xfrm>
        </p:grpSpPr>
        <p:sp>
          <p:nvSpPr>
            <p:cNvPr id="5193" name="Freeform 62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4" name="Freeform 63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69" name="Freeform 64"/>
          <p:cNvSpPr/>
          <p:nvPr/>
        </p:nvSpPr>
        <p:spPr>
          <a:xfrm>
            <a:off x="4454525" y="2722563"/>
            <a:ext cx="85725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7250" y="0"/>
              </a:cxn>
            </a:cxnLst>
            <a:pathLst>
              <a:path w="540" h="1">
                <a:moveTo>
                  <a:pt x="0" y="0"/>
                </a:moveTo>
                <a:lnTo>
                  <a:pt x="540" y="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oval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5170" name="Group 65"/>
          <p:cNvGrpSpPr/>
          <p:nvPr/>
        </p:nvGrpSpPr>
        <p:grpSpPr>
          <a:xfrm>
            <a:off x="4378325" y="3408363"/>
            <a:ext cx="77788" cy="366712"/>
            <a:chOff x="0" y="0"/>
            <a:chExt cx="49" cy="231"/>
          </a:xfrm>
        </p:grpSpPr>
        <p:sp>
          <p:nvSpPr>
            <p:cNvPr id="5191" name="Freeform 66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2" name="Freeform 67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71" name="Freeform 68"/>
          <p:cNvSpPr/>
          <p:nvPr/>
        </p:nvSpPr>
        <p:spPr>
          <a:xfrm>
            <a:off x="4449763" y="2894013"/>
            <a:ext cx="457200" cy="627062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457200" y="0"/>
              </a:cxn>
              <a:cxn ang="0">
                <a:pos x="455613" y="627062"/>
              </a:cxn>
              <a:cxn ang="0">
                <a:pos x="9525" y="627062"/>
              </a:cxn>
            </a:cxnLst>
            <a:pathLst>
              <a:path w="288" h="395">
                <a:moveTo>
                  <a:pt x="0" y="2"/>
                </a:moveTo>
                <a:lnTo>
                  <a:pt x="288" y="0"/>
                </a:lnTo>
                <a:lnTo>
                  <a:pt x="287" y="395"/>
                </a:lnTo>
                <a:lnTo>
                  <a:pt x="6" y="395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72" name="Freeform 69"/>
          <p:cNvSpPr/>
          <p:nvPr/>
        </p:nvSpPr>
        <p:spPr>
          <a:xfrm>
            <a:off x="4449763" y="3678238"/>
            <a:ext cx="461962" cy="401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375" y="0"/>
              </a:cxn>
              <a:cxn ang="0">
                <a:pos x="461962" y="401637"/>
              </a:cxn>
            </a:cxnLst>
            <a:pathLst>
              <a:path w="291" h="253">
                <a:moveTo>
                  <a:pt x="0" y="0"/>
                </a:moveTo>
                <a:lnTo>
                  <a:pt x="290" y="0"/>
                </a:lnTo>
                <a:lnTo>
                  <a:pt x="291" y="253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73" name="Line 70"/>
          <p:cNvSpPr/>
          <p:nvPr/>
        </p:nvSpPr>
        <p:spPr>
          <a:xfrm>
            <a:off x="4759325" y="4079875"/>
            <a:ext cx="3048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4" name="Freeform 71"/>
          <p:cNvSpPr/>
          <p:nvPr/>
        </p:nvSpPr>
        <p:spPr>
          <a:xfrm>
            <a:off x="5292725" y="2708275"/>
            <a:ext cx="1588" cy="2528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28888"/>
              </a:cxn>
            </a:cxnLst>
            <a:pathLst>
              <a:path w="1" h="1593">
                <a:moveTo>
                  <a:pt x="0" y="0"/>
                </a:moveTo>
                <a:lnTo>
                  <a:pt x="0" y="1593"/>
                </a:lnTo>
              </a:path>
            </a:pathLst>
          </a:custGeom>
          <a:noFill/>
          <a:ln w="76200" cap="flat" cmpd="sng">
            <a:solidFill>
              <a:srgbClr val="C28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75" name="Line 72"/>
          <p:cNvSpPr/>
          <p:nvPr/>
        </p:nvSpPr>
        <p:spPr>
          <a:xfrm flipV="1">
            <a:off x="5292725" y="2022475"/>
            <a:ext cx="0" cy="6858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6" name="Freeform 73"/>
          <p:cNvSpPr/>
          <p:nvPr/>
        </p:nvSpPr>
        <p:spPr>
          <a:xfrm>
            <a:off x="3921125" y="2314575"/>
            <a:ext cx="461963" cy="488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8950"/>
              </a:cxn>
              <a:cxn ang="0">
                <a:pos x="461963" y="488950"/>
              </a:cxn>
            </a:cxnLst>
            <a:pathLst>
              <a:path w="291" h="212">
                <a:moveTo>
                  <a:pt x="0" y="0"/>
                </a:moveTo>
                <a:lnTo>
                  <a:pt x="0" y="212"/>
                </a:lnTo>
                <a:lnTo>
                  <a:pt x="291" y="212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77" name="Line 74"/>
          <p:cNvSpPr/>
          <p:nvPr/>
        </p:nvSpPr>
        <p:spPr>
          <a:xfrm>
            <a:off x="3921125" y="2314575"/>
            <a:ext cx="1193800" cy="3175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78" name="Group 75"/>
          <p:cNvGrpSpPr/>
          <p:nvPr/>
        </p:nvGrpSpPr>
        <p:grpSpPr>
          <a:xfrm>
            <a:off x="4491038" y="2022475"/>
            <a:ext cx="839787" cy="703263"/>
            <a:chOff x="0" y="0"/>
            <a:chExt cx="529" cy="443"/>
          </a:xfrm>
        </p:grpSpPr>
        <p:sp>
          <p:nvSpPr>
            <p:cNvPr id="5189" name="Line 76"/>
            <p:cNvSpPr/>
            <p:nvPr/>
          </p:nvSpPr>
          <p:spPr>
            <a:xfrm flipV="1">
              <a:off x="505" y="0"/>
              <a:ext cx="0" cy="432"/>
            </a:xfrm>
            <a:prstGeom prst="line">
              <a:avLst/>
            </a:prstGeom>
            <a:ln w="76200" cap="flat" cmpd="sng">
              <a:solidFill>
                <a:srgbClr val="C28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0" name="Freeform 77"/>
            <p:cNvSpPr/>
            <p:nvPr/>
          </p:nvSpPr>
          <p:spPr>
            <a:xfrm>
              <a:off x="0" y="441"/>
              <a:ext cx="529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29" y="0"/>
                </a:cxn>
              </a:cxnLst>
              <a:pathLst>
                <a:path w="529" h="2">
                  <a:moveTo>
                    <a:pt x="0" y="2"/>
                  </a:moveTo>
                  <a:lnTo>
                    <a:pt x="529" y="0"/>
                  </a:lnTo>
                </a:path>
              </a:pathLst>
            </a:custGeom>
            <a:noFill/>
            <a:ln w="76200" cap="flat" cmpd="sng">
              <a:solidFill>
                <a:srgbClr val="C28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79" name="Freeform 78"/>
          <p:cNvSpPr/>
          <p:nvPr/>
        </p:nvSpPr>
        <p:spPr>
          <a:xfrm>
            <a:off x="4491038" y="2894013"/>
            <a:ext cx="411162" cy="627062"/>
          </a:xfrm>
          <a:custGeom>
            <a:avLst/>
            <a:gdLst/>
            <a:ahLst/>
            <a:cxnLst>
              <a:cxn ang="0">
                <a:pos x="0" y="3175"/>
              </a:cxn>
              <a:cxn ang="0">
                <a:pos x="411162" y="0"/>
              </a:cxn>
              <a:cxn ang="0">
                <a:pos x="409575" y="627062"/>
              </a:cxn>
              <a:cxn ang="0">
                <a:pos x="4762" y="623887"/>
              </a:cxn>
            </a:cxnLst>
            <a:pathLst>
              <a:path w="259" h="395">
                <a:moveTo>
                  <a:pt x="0" y="2"/>
                </a:moveTo>
                <a:lnTo>
                  <a:pt x="259" y="0"/>
                </a:lnTo>
                <a:lnTo>
                  <a:pt x="258" y="395"/>
                </a:lnTo>
                <a:lnTo>
                  <a:pt x="3" y="393"/>
                </a:lnTo>
              </a:path>
            </a:pathLst>
          </a:custGeom>
          <a:noFill/>
          <a:ln w="76200" cap="flat" cmpd="sng">
            <a:solidFill>
              <a:srgbClr val="C28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80" name="Freeform 79"/>
          <p:cNvSpPr/>
          <p:nvPr/>
        </p:nvSpPr>
        <p:spPr>
          <a:xfrm>
            <a:off x="4492625" y="3675063"/>
            <a:ext cx="419100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7513" y="3175"/>
              </a:cxn>
              <a:cxn ang="0">
                <a:pos x="419100" y="404812"/>
              </a:cxn>
            </a:cxnLst>
            <a:pathLst>
              <a:path w="264" h="255">
                <a:moveTo>
                  <a:pt x="0" y="0"/>
                </a:moveTo>
                <a:lnTo>
                  <a:pt x="263" y="2"/>
                </a:lnTo>
                <a:lnTo>
                  <a:pt x="264" y="255"/>
                </a:lnTo>
              </a:path>
            </a:pathLst>
          </a:custGeom>
          <a:noFill/>
          <a:ln w="76200" cap="flat" cmpd="sng">
            <a:solidFill>
              <a:srgbClr val="C28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81" name="Line 80"/>
          <p:cNvSpPr/>
          <p:nvPr/>
        </p:nvSpPr>
        <p:spPr>
          <a:xfrm>
            <a:off x="4759325" y="4079875"/>
            <a:ext cx="304800" cy="0"/>
          </a:xfrm>
          <a:prstGeom prst="line">
            <a:avLst/>
          </a:prstGeom>
          <a:ln w="76200" cap="flat" cmpd="sng">
            <a:solidFill>
              <a:srgbClr val="C28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82" name="Group 81"/>
          <p:cNvGrpSpPr/>
          <p:nvPr/>
        </p:nvGrpSpPr>
        <p:grpSpPr>
          <a:xfrm>
            <a:off x="2722563" y="2387600"/>
            <a:ext cx="1711325" cy="1711325"/>
            <a:chOff x="0" y="0"/>
            <a:chExt cx="1078" cy="1078"/>
          </a:xfrm>
        </p:grpSpPr>
        <p:sp>
          <p:nvSpPr>
            <p:cNvPr id="5186" name="Text Box 82"/>
            <p:cNvSpPr txBox="1"/>
            <p:nvPr/>
          </p:nvSpPr>
          <p:spPr>
            <a:xfrm>
              <a:off x="0" y="828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7" name="Text Box 83"/>
            <p:cNvSpPr txBox="1"/>
            <p:nvPr/>
          </p:nvSpPr>
          <p:spPr>
            <a:xfrm>
              <a:off x="803" y="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8" name="Text Box 84"/>
            <p:cNvSpPr txBox="1"/>
            <p:nvPr/>
          </p:nvSpPr>
          <p:spPr>
            <a:xfrm>
              <a:off x="803" y="490"/>
              <a:ext cx="2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0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83" name="Text Box 85"/>
          <p:cNvSpPr txBox="1"/>
          <p:nvPr/>
        </p:nvSpPr>
        <p:spPr>
          <a:xfrm>
            <a:off x="3817938" y="3614738"/>
            <a:ext cx="35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4" name="Text Box 86"/>
          <p:cNvSpPr txBox="1"/>
          <p:nvPr/>
        </p:nvSpPr>
        <p:spPr>
          <a:xfrm>
            <a:off x="5402263" y="3757613"/>
            <a:ext cx="5746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Vdd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5" name="Line 87"/>
          <p:cNvSpPr/>
          <p:nvPr/>
        </p:nvSpPr>
        <p:spPr>
          <a:xfrm>
            <a:off x="5364163" y="3789363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(3)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动态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读时序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752475"/>
          </a:xfrm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0" y="1052513"/>
          <a:ext cx="9144000" cy="543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24525" imgH="3400425" progId="PBrush">
                  <p:embed/>
                </p:oleObj>
              </mc:Choice>
              <mc:Fallback>
                <p:oleObj name="" r:id="rId1" imgW="5724525" imgH="3400425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52513"/>
                        <a:ext cx="9144000" cy="543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/>
          <p:nvPr/>
        </p:nvSpPr>
        <p:spPr>
          <a:xfrm>
            <a:off x="2268538" y="1700213"/>
            <a:ext cx="3200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行地址 有效</a:t>
            </a:r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Rectangle 6"/>
          <p:cNvSpPr/>
          <p:nvPr/>
        </p:nvSpPr>
        <p:spPr>
          <a:xfrm>
            <a:off x="2700338" y="3357563"/>
            <a:ext cx="17049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写允许有效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Rectangle 7"/>
          <p:cNvSpPr/>
          <p:nvPr/>
        </p:nvSpPr>
        <p:spPr>
          <a:xfrm>
            <a:off x="4067175" y="2565400"/>
            <a:ext cx="1323975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列地址有效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Rectangle 8"/>
          <p:cNvSpPr/>
          <p:nvPr/>
        </p:nvSpPr>
        <p:spPr>
          <a:xfrm>
            <a:off x="5076825" y="4437063"/>
            <a:ext cx="115252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5602" name="Group 2"/>
          <p:cNvGrpSpPr/>
          <p:nvPr/>
        </p:nvGrpSpPr>
        <p:grpSpPr>
          <a:xfrm>
            <a:off x="44450" y="660400"/>
            <a:ext cx="9034463" cy="5892800"/>
            <a:chOff x="0" y="0"/>
            <a:chExt cx="5691" cy="3712"/>
          </a:xfrm>
        </p:grpSpPr>
        <p:sp>
          <p:nvSpPr>
            <p:cNvPr id="25669" name="Freeform 3"/>
            <p:cNvSpPr/>
            <p:nvPr/>
          </p:nvSpPr>
          <p:spPr>
            <a:xfrm>
              <a:off x="4436" y="152"/>
              <a:ext cx="419" cy="3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0"/>
                </a:cxn>
                <a:cxn ang="0">
                  <a:pos x="416" y="130"/>
                </a:cxn>
                <a:cxn ang="0">
                  <a:pos x="419" y="3138"/>
                </a:cxn>
              </a:cxnLst>
              <a:pathLst>
                <a:path w="419" h="3138">
                  <a:moveTo>
                    <a:pt x="0" y="0"/>
                  </a:moveTo>
                  <a:lnTo>
                    <a:pt x="0" y="130"/>
                  </a:lnTo>
                  <a:lnTo>
                    <a:pt x="416" y="130"/>
                  </a:lnTo>
                  <a:lnTo>
                    <a:pt x="419" y="3138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0" name="Freeform 4"/>
            <p:cNvSpPr/>
            <p:nvPr/>
          </p:nvSpPr>
          <p:spPr>
            <a:xfrm>
              <a:off x="3715" y="3268"/>
              <a:ext cx="1" cy="1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89"/>
                </a:cxn>
              </a:cxnLst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1" name="Freeform 5"/>
            <p:cNvSpPr/>
            <p:nvPr/>
          </p:nvSpPr>
          <p:spPr>
            <a:xfrm>
              <a:off x="3723" y="3278"/>
              <a:ext cx="1145" cy="2"/>
            </a:xfrm>
            <a:custGeom>
              <a:avLst/>
              <a:gdLst/>
              <a:ahLst/>
              <a:cxnLst>
                <a:cxn ang="0">
                  <a:pos x="1145" y="0"/>
                </a:cxn>
                <a:cxn ang="0">
                  <a:pos x="0" y="2"/>
                </a:cxn>
              </a:cxnLst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2" name="Freeform 6"/>
            <p:cNvSpPr/>
            <p:nvPr/>
          </p:nvSpPr>
          <p:spPr>
            <a:xfrm>
              <a:off x="5280" y="16"/>
              <a:ext cx="144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3"/>
                </a:cxn>
                <a:cxn ang="0">
                  <a:pos x="29" y="12"/>
                </a:cxn>
                <a:cxn ang="0">
                  <a:pos x="40" y="25"/>
                </a:cxn>
                <a:cxn ang="0">
                  <a:pos x="51" y="44"/>
                </a:cxn>
                <a:cxn ang="0">
                  <a:pos x="60" y="65"/>
                </a:cxn>
                <a:cxn ang="0">
                  <a:pos x="67" y="90"/>
                </a:cxn>
                <a:cxn ang="0">
                  <a:pos x="71" y="119"/>
                </a:cxn>
                <a:cxn ang="0">
                  <a:pos x="73" y="148"/>
                </a:cxn>
                <a:cxn ang="0">
                  <a:pos x="73" y="742"/>
                </a:cxn>
                <a:cxn ang="0">
                  <a:pos x="75" y="770"/>
                </a:cxn>
                <a:cxn ang="0">
                  <a:pos x="80" y="797"/>
                </a:cxn>
                <a:cxn ang="0">
                  <a:pos x="84" y="823"/>
                </a:cxn>
                <a:cxn ang="0">
                  <a:pos x="92" y="845"/>
                </a:cxn>
                <a:cxn ang="0">
                  <a:pos x="104" y="863"/>
                </a:cxn>
                <a:cxn ang="0">
                  <a:pos x="115" y="875"/>
                </a:cxn>
                <a:cxn ang="0">
                  <a:pos x="128" y="885"/>
                </a:cxn>
                <a:cxn ang="0">
                  <a:pos x="144" y="888"/>
                </a:cxn>
                <a:cxn ang="0">
                  <a:pos x="128" y="891"/>
                </a:cxn>
                <a:cxn ang="0">
                  <a:pos x="115" y="900"/>
                </a:cxn>
                <a:cxn ang="0">
                  <a:pos x="104" y="913"/>
                </a:cxn>
                <a:cxn ang="0">
                  <a:pos x="92" y="932"/>
                </a:cxn>
                <a:cxn ang="0">
                  <a:pos x="84" y="953"/>
                </a:cxn>
                <a:cxn ang="0">
                  <a:pos x="80" y="978"/>
                </a:cxn>
                <a:cxn ang="0">
                  <a:pos x="75" y="1007"/>
                </a:cxn>
                <a:cxn ang="0">
                  <a:pos x="73" y="1036"/>
                </a:cxn>
                <a:cxn ang="0">
                  <a:pos x="73" y="1627"/>
                </a:cxn>
                <a:cxn ang="0">
                  <a:pos x="71" y="1658"/>
                </a:cxn>
                <a:cxn ang="0">
                  <a:pos x="67" y="1685"/>
                </a:cxn>
                <a:cxn ang="0">
                  <a:pos x="60" y="1711"/>
                </a:cxn>
                <a:cxn ang="0">
                  <a:pos x="51" y="1733"/>
                </a:cxn>
                <a:cxn ang="0">
                  <a:pos x="40" y="1751"/>
                </a:cxn>
                <a:cxn ang="0">
                  <a:pos x="29" y="1763"/>
                </a:cxn>
                <a:cxn ang="0">
                  <a:pos x="16" y="1773"/>
                </a:cxn>
                <a:cxn ang="0">
                  <a:pos x="0" y="1776"/>
                </a:cxn>
              </a:cxnLst>
              <a:pathLst>
                <a:path w="134" h="1540">
                  <a:moveTo>
                    <a:pt x="0" y="0"/>
                  </a:moveTo>
                  <a:lnTo>
                    <a:pt x="15" y="3"/>
                  </a:lnTo>
                  <a:lnTo>
                    <a:pt x="27" y="10"/>
                  </a:lnTo>
                  <a:lnTo>
                    <a:pt x="37" y="22"/>
                  </a:lnTo>
                  <a:lnTo>
                    <a:pt x="47" y="38"/>
                  </a:lnTo>
                  <a:lnTo>
                    <a:pt x="56" y="56"/>
                  </a:lnTo>
                  <a:lnTo>
                    <a:pt x="62" y="78"/>
                  </a:lnTo>
                  <a:lnTo>
                    <a:pt x="66" y="103"/>
                  </a:lnTo>
                  <a:lnTo>
                    <a:pt x="68" y="128"/>
                  </a:lnTo>
                  <a:lnTo>
                    <a:pt x="68" y="643"/>
                  </a:lnTo>
                  <a:lnTo>
                    <a:pt x="70" y="668"/>
                  </a:lnTo>
                  <a:lnTo>
                    <a:pt x="74" y="691"/>
                  </a:lnTo>
                  <a:lnTo>
                    <a:pt x="78" y="714"/>
                  </a:lnTo>
                  <a:lnTo>
                    <a:pt x="86" y="733"/>
                  </a:lnTo>
                  <a:lnTo>
                    <a:pt x="97" y="748"/>
                  </a:lnTo>
                  <a:lnTo>
                    <a:pt x="107" y="759"/>
                  </a:lnTo>
                  <a:lnTo>
                    <a:pt x="119" y="767"/>
                  </a:lnTo>
                  <a:lnTo>
                    <a:pt x="134" y="770"/>
                  </a:lnTo>
                  <a:lnTo>
                    <a:pt x="119" y="773"/>
                  </a:lnTo>
                  <a:lnTo>
                    <a:pt x="107" y="780"/>
                  </a:lnTo>
                  <a:lnTo>
                    <a:pt x="97" y="792"/>
                  </a:lnTo>
                  <a:lnTo>
                    <a:pt x="86" y="808"/>
                  </a:lnTo>
                  <a:lnTo>
                    <a:pt x="78" y="826"/>
                  </a:lnTo>
                  <a:lnTo>
                    <a:pt x="74" y="848"/>
                  </a:lnTo>
                  <a:lnTo>
                    <a:pt x="70" y="873"/>
                  </a:lnTo>
                  <a:lnTo>
                    <a:pt x="68" y="898"/>
                  </a:lnTo>
                  <a:lnTo>
                    <a:pt x="68" y="1411"/>
                  </a:lnTo>
                  <a:lnTo>
                    <a:pt x="66" y="1438"/>
                  </a:lnTo>
                  <a:lnTo>
                    <a:pt x="62" y="1461"/>
                  </a:lnTo>
                  <a:lnTo>
                    <a:pt x="56" y="1484"/>
                  </a:lnTo>
                  <a:lnTo>
                    <a:pt x="47" y="1503"/>
                  </a:lnTo>
                  <a:lnTo>
                    <a:pt x="37" y="1518"/>
                  </a:lnTo>
                  <a:lnTo>
                    <a:pt x="27" y="1529"/>
                  </a:lnTo>
                  <a:lnTo>
                    <a:pt x="15" y="1537"/>
                  </a:lnTo>
                  <a:lnTo>
                    <a:pt x="0" y="154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3" name="Freeform 7"/>
            <p:cNvSpPr/>
            <p:nvPr/>
          </p:nvSpPr>
          <p:spPr>
            <a:xfrm>
              <a:off x="93" y="1291"/>
              <a:ext cx="198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98" y="0"/>
                </a:cxn>
              </a:cxnLst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4" name="Freeform 8"/>
            <p:cNvSpPr/>
            <p:nvPr/>
          </p:nvSpPr>
          <p:spPr>
            <a:xfrm>
              <a:off x="2928" y="1249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5" name="Freeform 9"/>
            <p:cNvSpPr/>
            <p:nvPr/>
          </p:nvSpPr>
          <p:spPr>
            <a:xfrm>
              <a:off x="140" y="3029"/>
              <a:ext cx="3859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9"/>
                </a:cxn>
                <a:cxn ang="0">
                  <a:pos x="7" y="16"/>
                </a:cxn>
                <a:cxn ang="0">
                  <a:pos x="15" y="24"/>
                </a:cxn>
                <a:cxn ang="0">
                  <a:pos x="25" y="31"/>
                </a:cxn>
                <a:cxn ang="0">
                  <a:pos x="40" y="38"/>
                </a:cxn>
                <a:cxn ang="0">
                  <a:pos x="55" y="44"/>
                </a:cxn>
                <a:cxn ang="0">
                  <a:pos x="95" y="55"/>
                </a:cxn>
                <a:cxn ang="0">
                  <a:pos x="142" y="64"/>
                </a:cxn>
                <a:cxn ang="0">
                  <a:pos x="197" y="71"/>
                </a:cxn>
                <a:cxn ang="0">
                  <a:pos x="256" y="76"/>
                </a:cxn>
                <a:cxn ang="0">
                  <a:pos x="322" y="78"/>
                </a:cxn>
                <a:cxn ang="0">
                  <a:pos x="1628" y="78"/>
                </a:cxn>
                <a:cxn ang="0">
                  <a:pos x="1693" y="80"/>
                </a:cxn>
                <a:cxn ang="0">
                  <a:pos x="1753" y="84"/>
                </a:cxn>
                <a:cxn ang="0">
                  <a:pos x="1808" y="91"/>
                </a:cxn>
                <a:cxn ang="0">
                  <a:pos x="1855" y="101"/>
                </a:cxn>
                <a:cxn ang="0">
                  <a:pos x="1895" y="112"/>
                </a:cxn>
                <a:cxn ang="0">
                  <a:pos x="1909" y="119"/>
                </a:cxn>
                <a:cxn ang="0">
                  <a:pos x="1924" y="125"/>
                </a:cxn>
                <a:cxn ang="0">
                  <a:pos x="1935" y="133"/>
                </a:cxn>
                <a:cxn ang="0">
                  <a:pos x="1942" y="140"/>
                </a:cxn>
                <a:cxn ang="0">
                  <a:pos x="1947" y="147"/>
                </a:cxn>
                <a:cxn ang="0">
                  <a:pos x="1950" y="155"/>
                </a:cxn>
                <a:cxn ang="0">
                  <a:pos x="1952" y="147"/>
                </a:cxn>
                <a:cxn ang="0">
                  <a:pos x="1957" y="140"/>
                </a:cxn>
                <a:cxn ang="0">
                  <a:pos x="1964" y="133"/>
                </a:cxn>
                <a:cxn ang="0">
                  <a:pos x="1974" y="125"/>
                </a:cxn>
                <a:cxn ang="0">
                  <a:pos x="1990" y="119"/>
                </a:cxn>
                <a:cxn ang="0">
                  <a:pos x="2004" y="112"/>
                </a:cxn>
                <a:cxn ang="0">
                  <a:pos x="2044" y="101"/>
                </a:cxn>
                <a:cxn ang="0">
                  <a:pos x="2092" y="91"/>
                </a:cxn>
                <a:cxn ang="0">
                  <a:pos x="2146" y="84"/>
                </a:cxn>
                <a:cxn ang="0">
                  <a:pos x="2206" y="80"/>
                </a:cxn>
                <a:cxn ang="0">
                  <a:pos x="2270" y="78"/>
                </a:cxn>
                <a:cxn ang="0">
                  <a:pos x="3537" y="78"/>
                </a:cxn>
                <a:cxn ang="0">
                  <a:pos x="3603" y="76"/>
                </a:cxn>
                <a:cxn ang="0">
                  <a:pos x="3662" y="71"/>
                </a:cxn>
                <a:cxn ang="0">
                  <a:pos x="3717" y="64"/>
                </a:cxn>
                <a:cxn ang="0">
                  <a:pos x="3764" y="55"/>
                </a:cxn>
                <a:cxn ang="0">
                  <a:pos x="3804" y="44"/>
                </a:cxn>
                <a:cxn ang="0">
                  <a:pos x="3819" y="38"/>
                </a:cxn>
                <a:cxn ang="0">
                  <a:pos x="3834" y="31"/>
                </a:cxn>
                <a:cxn ang="0">
                  <a:pos x="3843" y="24"/>
                </a:cxn>
                <a:cxn ang="0">
                  <a:pos x="3852" y="16"/>
                </a:cxn>
                <a:cxn ang="0">
                  <a:pos x="3857" y="9"/>
                </a:cxn>
                <a:cxn ang="0">
                  <a:pos x="3859" y="0"/>
                </a:cxn>
              </a:cxnLst>
              <a:pathLst>
                <a:path w="3179" h="136">
                  <a:moveTo>
                    <a:pt x="0" y="0"/>
                  </a:moveTo>
                  <a:lnTo>
                    <a:pt x="2" y="8"/>
                  </a:lnTo>
                  <a:lnTo>
                    <a:pt x="6" y="14"/>
                  </a:lnTo>
                  <a:lnTo>
                    <a:pt x="12" y="21"/>
                  </a:lnTo>
                  <a:lnTo>
                    <a:pt x="21" y="27"/>
                  </a:lnTo>
                  <a:lnTo>
                    <a:pt x="33" y="33"/>
                  </a:lnTo>
                  <a:lnTo>
                    <a:pt x="45" y="39"/>
                  </a:lnTo>
                  <a:lnTo>
                    <a:pt x="78" y="48"/>
                  </a:lnTo>
                  <a:lnTo>
                    <a:pt x="117" y="56"/>
                  </a:lnTo>
                  <a:lnTo>
                    <a:pt x="162" y="62"/>
                  </a:lnTo>
                  <a:lnTo>
                    <a:pt x="211" y="67"/>
                  </a:lnTo>
                  <a:lnTo>
                    <a:pt x="265" y="68"/>
                  </a:lnTo>
                  <a:lnTo>
                    <a:pt x="1341" y="68"/>
                  </a:lnTo>
                  <a:lnTo>
                    <a:pt x="1395" y="70"/>
                  </a:lnTo>
                  <a:lnTo>
                    <a:pt x="1444" y="74"/>
                  </a:lnTo>
                  <a:lnTo>
                    <a:pt x="1489" y="80"/>
                  </a:lnTo>
                  <a:lnTo>
                    <a:pt x="1528" y="89"/>
                  </a:lnTo>
                  <a:lnTo>
                    <a:pt x="1561" y="98"/>
                  </a:lnTo>
                  <a:lnTo>
                    <a:pt x="1573" y="104"/>
                  </a:lnTo>
                  <a:lnTo>
                    <a:pt x="1585" y="110"/>
                  </a:lnTo>
                  <a:lnTo>
                    <a:pt x="1594" y="117"/>
                  </a:lnTo>
                  <a:lnTo>
                    <a:pt x="1600" y="123"/>
                  </a:lnTo>
                  <a:lnTo>
                    <a:pt x="1604" y="129"/>
                  </a:lnTo>
                  <a:lnTo>
                    <a:pt x="1606" y="136"/>
                  </a:lnTo>
                  <a:lnTo>
                    <a:pt x="1608" y="129"/>
                  </a:lnTo>
                  <a:lnTo>
                    <a:pt x="1612" y="123"/>
                  </a:lnTo>
                  <a:lnTo>
                    <a:pt x="1618" y="117"/>
                  </a:lnTo>
                  <a:lnTo>
                    <a:pt x="1626" y="110"/>
                  </a:lnTo>
                  <a:lnTo>
                    <a:pt x="1639" y="104"/>
                  </a:lnTo>
                  <a:lnTo>
                    <a:pt x="1651" y="98"/>
                  </a:lnTo>
                  <a:lnTo>
                    <a:pt x="1684" y="89"/>
                  </a:lnTo>
                  <a:lnTo>
                    <a:pt x="1723" y="80"/>
                  </a:lnTo>
                  <a:lnTo>
                    <a:pt x="1768" y="74"/>
                  </a:lnTo>
                  <a:lnTo>
                    <a:pt x="1817" y="70"/>
                  </a:lnTo>
                  <a:lnTo>
                    <a:pt x="1870" y="68"/>
                  </a:lnTo>
                  <a:lnTo>
                    <a:pt x="2914" y="68"/>
                  </a:lnTo>
                  <a:lnTo>
                    <a:pt x="2968" y="67"/>
                  </a:lnTo>
                  <a:lnTo>
                    <a:pt x="3017" y="62"/>
                  </a:lnTo>
                  <a:lnTo>
                    <a:pt x="3062" y="56"/>
                  </a:lnTo>
                  <a:lnTo>
                    <a:pt x="3101" y="48"/>
                  </a:lnTo>
                  <a:lnTo>
                    <a:pt x="3134" y="39"/>
                  </a:lnTo>
                  <a:lnTo>
                    <a:pt x="3146" y="33"/>
                  </a:lnTo>
                  <a:lnTo>
                    <a:pt x="3158" y="27"/>
                  </a:lnTo>
                  <a:lnTo>
                    <a:pt x="3166" y="21"/>
                  </a:lnTo>
                  <a:lnTo>
                    <a:pt x="3173" y="14"/>
                  </a:lnTo>
                  <a:lnTo>
                    <a:pt x="3177" y="8"/>
                  </a:lnTo>
                  <a:lnTo>
                    <a:pt x="3179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76" name="Rectangle 10"/>
            <p:cNvSpPr/>
            <p:nvPr/>
          </p:nvSpPr>
          <p:spPr>
            <a:xfrm>
              <a:off x="2135" y="3453"/>
              <a:ext cx="745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77" name="Rectangle 11"/>
            <p:cNvSpPr/>
            <p:nvPr/>
          </p:nvSpPr>
          <p:spPr>
            <a:xfrm>
              <a:off x="3326" y="3453"/>
              <a:ext cx="742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78" name="Rectangle 12"/>
            <p:cNvSpPr/>
            <p:nvPr/>
          </p:nvSpPr>
          <p:spPr>
            <a:xfrm>
              <a:off x="4512" y="3453"/>
              <a:ext cx="744" cy="2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79" name="Line 13"/>
            <p:cNvSpPr/>
            <p:nvPr/>
          </p:nvSpPr>
          <p:spPr>
            <a:xfrm>
              <a:off x="653" y="282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680" name="Line 14"/>
            <p:cNvSpPr/>
            <p:nvPr/>
          </p:nvSpPr>
          <p:spPr>
            <a:xfrm>
              <a:off x="3184" y="282"/>
              <a:ext cx="2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681" name="Freeform 15"/>
            <p:cNvSpPr/>
            <p:nvPr/>
          </p:nvSpPr>
          <p:spPr>
            <a:xfrm>
              <a:off x="3329" y="282"/>
              <a:ext cx="1" cy="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</a:cxnLst>
              <a:pathLst>
                <a:path w="1" h="187">
                  <a:moveTo>
                    <a:pt x="0" y="0"/>
                  </a:moveTo>
                  <a:lnTo>
                    <a:pt x="0" y="187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82" name="Rectangle 16"/>
            <p:cNvSpPr/>
            <p:nvPr/>
          </p:nvSpPr>
          <p:spPr>
            <a:xfrm>
              <a:off x="1680" y="160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83" name="Text Box 17"/>
            <p:cNvSpPr txBox="1"/>
            <p:nvPr/>
          </p:nvSpPr>
          <p:spPr>
            <a:xfrm>
              <a:off x="1676" y="150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Rectangle 18"/>
            <p:cNvSpPr/>
            <p:nvPr/>
          </p:nvSpPr>
          <p:spPr>
            <a:xfrm>
              <a:off x="1680" y="876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85" name="Text Box 19"/>
            <p:cNvSpPr txBox="1"/>
            <p:nvPr/>
          </p:nvSpPr>
          <p:spPr>
            <a:xfrm>
              <a:off x="1676" y="866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Rectangle 20"/>
            <p:cNvSpPr/>
            <p:nvPr/>
          </p:nvSpPr>
          <p:spPr>
            <a:xfrm>
              <a:off x="1684" y="1932"/>
              <a:ext cx="906" cy="2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87" name="Text Box 21"/>
            <p:cNvSpPr txBox="1"/>
            <p:nvPr/>
          </p:nvSpPr>
          <p:spPr>
            <a:xfrm>
              <a:off x="1680" y="1922"/>
              <a:ext cx="9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Text Box 22"/>
            <p:cNvSpPr txBox="1"/>
            <p:nvPr/>
          </p:nvSpPr>
          <p:spPr>
            <a:xfrm rot="5400000">
              <a:off x="331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Text Box 23"/>
            <p:cNvSpPr txBox="1"/>
            <p:nvPr/>
          </p:nvSpPr>
          <p:spPr>
            <a:xfrm rot="5400000">
              <a:off x="1282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Text Box 24"/>
            <p:cNvSpPr txBox="1"/>
            <p:nvPr/>
          </p:nvSpPr>
          <p:spPr>
            <a:xfrm rot="5400000">
              <a:off x="2702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Text Box 25"/>
            <p:cNvSpPr txBox="1"/>
            <p:nvPr/>
          </p:nvSpPr>
          <p:spPr>
            <a:xfrm>
              <a:off x="3411" y="262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2" name="Text Box 26"/>
            <p:cNvSpPr txBox="1"/>
            <p:nvPr/>
          </p:nvSpPr>
          <p:spPr>
            <a:xfrm>
              <a:off x="384" y="2627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3" name="Text Box 27"/>
            <p:cNvSpPr txBox="1"/>
            <p:nvPr/>
          </p:nvSpPr>
          <p:spPr>
            <a:xfrm rot="5400000">
              <a:off x="2030" y="1332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4" name="Text Box 28"/>
            <p:cNvSpPr txBox="1"/>
            <p:nvPr/>
          </p:nvSpPr>
          <p:spPr>
            <a:xfrm rot="5400000">
              <a:off x="1868" y="1337"/>
              <a:ext cx="423" cy="58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 wrap="none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5" name="Text Box 29"/>
            <p:cNvSpPr txBox="1"/>
            <p:nvPr/>
          </p:nvSpPr>
          <p:spPr>
            <a:xfrm>
              <a:off x="3312" y="16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96" name="Text Box 30"/>
            <p:cNvSpPr txBox="1"/>
            <p:nvPr/>
          </p:nvSpPr>
          <p:spPr>
            <a:xfrm>
              <a:off x="876" y="16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697" name="Group 31"/>
            <p:cNvGrpSpPr/>
            <p:nvPr/>
          </p:nvGrpSpPr>
          <p:grpSpPr>
            <a:xfrm>
              <a:off x="287" y="448"/>
              <a:ext cx="49" cy="231"/>
              <a:chOff x="0" y="0"/>
              <a:chExt cx="49" cy="231"/>
            </a:xfrm>
          </p:grpSpPr>
          <p:sp>
            <p:nvSpPr>
              <p:cNvPr id="25903" name="Freeform 32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4" name="Freeform 33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98" name="Group 34"/>
            <p:cNvGrpSpPr/>
            <p:nvPr/>
          </p:nvGrpSpPr>
          <p:grpSpPr>
            <a:xfrm>
              <a:off x="287" y="1177"/>
              <a:ext cx="49" cy="231"/>
              <a:chOff x="0" y="0"/>
              <a:chExt cx="49" cy="231"/>
            </a:xfrm>
          </p:grpSpPr>
          <p:sp>
            <p:nvSpPr>
              <p:cNvPr id="25901" name="Freeform 35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2" name="Freeform 36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99" name="Group 37"/>
            <p:cNvGrpSpPr/>
            <p:nvPr/>
          </p:nvGrpSpPr>
          <p:grpSpPr>
            <a:xfrm>
              <a:off x="287" y="2185"/>
              <a:ext cx="49" cy="231"/>
              <a:chOff x="0" y="0"/>
              <a:chExt cx="49" cy="231"/>
            </a:xfrm>
          </p:grpSpPr>
          <p:sp>
            <p:nvSpPr>
              <p:cNvPr id="25899" name="Freeform 38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900" name="Freeform 39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00" name="Group 40"/>
            <p:cNvGrpSpPr/>
            <p:nvPr/>
          </p:nvGrpSpPr>
          <p:grpSpPr>
            <a:xfrm>
              <a:off x="1247" y="448"/>
              <a:ext cx="49" cy="231"/>
              <a:chOff x="0" y="0"/>
              <a:chExt cx="49" cy="231"/>
            </a:xfrm>
          </p:grpSpPr>
          <p:sp>
            <p:nvSpPr>
              <p:cNvPr id="25897" name="Freeform 41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8" name="Freeform 42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01" name="Group 43"/>
            <p:cNvGrpSpPr/>
            <p:nvPr/>
          </p:nvGrpSpPr>
          <p:grpSpPr>
            <a:xfrm>
              <a:off x="1248" y="1177"/>
              <a:ext cx="49" cy="231"/>
              <a:chOff x="0" y="0"/>
              <a:chExt cx="49" cy="231"/>
            </a:xfrm>
          </p:grpSpPr>
          <p:sp>
            <p:nvSpPr>
              <p:cNvPr id="25895" name="Freeform 44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6" name="Freeform 45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02" name="Group 46"/>
            <p:cNvGrpSpPr/>
            <p:nvPr/>
          </p:nvGrpSpPr>
          <p:grpSpPr>
            <a:xfrm>
              <a:off x="1248" y="2185"/>
              <a:ext cx="49" cy="231"/>
              <a:chOff x="0" y="0"/>
              <a:chExt cx="49" cy="231"/>
            </a:xfrm>
          </p:grpSpPr>
          <p:sp>
            <p:nvSpPr>
              <p:cNvPr id="25893" name="Freeform 47"/>
              <p:cNvSpPr/>
              <p:nvPr/>
            </p:nvSpPr>
            <p:spPr>
              <a:xfrm>
                <a:off x="0" y="58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94" name="Freeform 48"/>
              <p:cNvSpPr/>
              <p:nvPr/>
            </p:nvSpPr>
            <p:spPr>
              <a:xfrm>
                <a:off x="48" y="0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703" name="Freeform 49"/>
            <p:cNvSpPr/>
            <p:nvPr/>
          </p:nvSpPr>
          <p:spPr>
            <a:xfrm>
              <a:off x="96" y="565"/>
              <a:ext cx="189" cy="223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2235"/>
                </a:cxn>
              </a:cxnLst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4" name="Line 50"/>
            <p:cNvSpPr/>
            <p:nvPr/>
          </p:nvSpPr>
          <p:spPr>
            <a:xfrm>
              <a:off x="96" y="1647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05" name="Line 51"/>
            <p:cNvSpPr/>
            <p:nvPr/>
          </p:nvSpPr>
          <p:spPr>
            <a:xfrm>
              <a:off x="98" y="1839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06" name="Freeform 52"/>
            <p:cNvSpPr/>
            <p:nvPr/>
          </p:nvSpPr>
          <p:spPr>
            <a:xfrm>
              <a:off x="93" y="2302"/>
              <a:ext cx="1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</a:cxnLst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7" name="Freeform 53"/>
            <p:cNvSpPr/>
            <p:nvPr/>
          </p:nvSpPr>
          <p:spPr>
            <a:xfrm>
              <a:off x="1050" y="1291"/>
              <a:ext cx="198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98" y="0"/>
                </a:cxn>
              </a:cxnLst>
              <a:pathLst>
                <a:path w="198" h="3">
                  <a:moveTo>
                    <a:pt x="0" y="3"/>
                  </a:moveTo>
                  <a:lnTo>
                    <a:pt x="19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8" name="Freeform 54"/>
            <p:cNvSpPr/>
            <p:nvPr/>
          </p:nvSpPr>
          <p:spPr>
            <a:xfrm>
              <a:off x="1053" y="565"/>
              <a:ext cx="189" cy="223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0" y="0"/>
                </a:cxn>
                <a:cxn ang="0">
                  <a:pos x="0" y="2235"/>
                </a:cxn>
              </a:cxnLst>
              <a:pathLst>
                <a:path w="189" h="2235">
                  <a:moveTo>
                    <a:pt x="189" y="0"/>
                  </a:moveTo>
                  <a:lnTo>
                    <a:pt x="0" y="0"/>
                  </a:lnTo>
                  <a:lnTo>
                    <a:pt x="0" y="2235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09" name="Line 55"/>
            <p:cNvSpPr/>
            <p:nvPr/>
          </p:nvSpPr>
          <p:spPr>
            <a:xfrm>
              <a:off x="1053" y="1647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10" name="Line 56"/>
            <p:cNvSpPr/>
            <p:nvPr/>
          </p:nvSpPr>
          <p:spPr>
            <a:xfrm>
              <a:off x="1055" y="1839"/>
              <a:ext cx="19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11" name="Freeform 57"/>
            <p:cNvSpPr/>
            <p:nvPr/>
          </p:nvSpPr>
          <p:spPr>
            <a:xfrm>
              <a:off x="1050" y="2302"/>
              <a:ext cx="19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</a:cxnLst>
              <a:pathLst>
                <a:path w="192" h="1">
                  <a:moveTo>
                    <a:pt x="0" y="0"/>
                  </a:moveTo>
                  <a:lnTo>
                    <a:pt x="19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2" name="Freeform 58"/>
            <p:cNvSpPr/>
            <p:nvPr/>
          </p:nvSpPr>
          <p:spPr>
            <a:xfrm>
              <a:off x="336" y="280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713" name="Group 59"/>
            <p:cNvGrpSpPr/>
            <p:nvPr/>
          </p:nvGrpSpPr>
          <p:grpSpPr>
            <a:xfrm>
              <a:off x="336" y="603"/>
              <a:ext cx="202" cy="277"/>
              <a:chOff x="0" y="0"/>
              <a:chExt cx="202" cy="277"/>
            </a:xfrm>
          </p:grpSpPr>
          <p:sp>
            <p:nvSpPr>
              <p:cNvPr id="25887" name="Freeform 60"/>
              <p:cNvSpPr/>
              <p:nvPr/>
            </p:nvSpPr>
            <p:spPr>
              <a:xfrm>
                <a:off x="102" y="178"/>
                <a:ext cx="1" cy="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7"/>
                  </a:cxn>
                </a:cxnLst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8" name="Freeform 61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9" name="Freeform 62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90" name="Group 63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91" name="Freeform 64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92" name="Freeform 65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5714" name="Freeform 66"/>
            <p:cNvSpPr/>
            <p:nvPr/>
          </p:nvSpPr>
          <p:spPr>
            <a:xfrm>
              <a:off x="857" y="282"/>
              <a:ext cx="4" cy="19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90"/>
                </a:cxn>
              </a:cxnLst>
              <a:pathLst>
                <a:path w="4" h="190">
                  <a:moveTo>
                    <a:pt x="4" y="0"/>
                  </a:moveTo>
                  <a:lnTo>
                    <a:pt x="0" y="19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715" name="Group 67"/>
            <p:cNvGrpSpPr/>
            <p:nvPr/>
          </p:nvGrpSpPr>
          <p:grpSpPr>
            <a:xfrm>
              <a:off x="336" y="1323"/>
              <a:ext cx="202" cy="277"/>
              <a:chOff x="0" y="0"/>
              <a:chExt cx="202" cy="277"/>
            </a:xfrm>
          </p:grpSpPr>
          <p:sp>
            <p:nvSpPr>
              <p:cNvPr id="25881" name="Freeform 68"/>
              <p:cNvSpPr/>
              <p:nvPr/>
            </p:nvSpPr>
            <p:spPr>
              <a:xfrm>
                <a:off x="102" y="180"/>
                <a:ext cx="1" cy="9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5"/>
                  </a:cxn>
                </a:cxnLst>
                <a:pathLst>
                  <a:path w="1" h="95">
                    <a:moveTo>
                      <a:pt x="1" y="0"/>
                    </a:moveTo>
                    <a:lnTo>
                      <a:pt x="0" y="95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2" name="Freeform 69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83" name="Freeform 70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84" name="Group 71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85" name="Freeform 7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86" name="Freeform 7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5716" name="Group 74"/>
            <p:cNvGrpSpPr/>
            <p:nvPr/>
          </p:nvGrpSpPr>
          <p:grpSpPr>
            <a:xfrm>
              <a:off x="336" y="2331"/>
              <a:ext cx="202" cy="277"/>
              <a:chOff x="0" y="0"/>
              <a:chExt cx="202" cy="277"/>
            </a:xfrm>
          </p:grpSpPr>
          <p:sp>
            <p:nvSpPr>
              <p:cNvPr id="25875" name="Freeform 75"/>
              <p:cNvSpPr/>
              <p:nvPr/>
            </p:nvSpPr>
            <p:spPr>
              <a:xfrm>
                <a:off x="102" y="178"/>
                <a:ext cx="1" cy="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97"/>
                  </a:cxn>
                </a:cxnLst>
                <a:pathLst>
                  <a:path w="1" h="97">
                    <a:moveTo>
                      <a:pt x="1" y="0"/>
                    </a:moveTo>
                    <a:lnTo>
                      <a:pt x="0" y="97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6" name="Freeform 76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7" name="Freeform 77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78" name="Group 78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79" name="Freeform 79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80" name="Freeform 80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5717" name="Freeform 81"/>
            <p:cNvSpPr/>
            <p:nvPr/>
          </p:nvSpPr>
          <p:spPr>
            <a:xfrm>
              <a:off x="336" y="998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8" name="Freeform 82"/>
            <p:cNvSpPr/>
            <p:nvPr/>
          </p:nvSpPr>
          <p:spPr>
            <a:xfrm>
              <a:off x="339" y="2007"/>
              <a:ext cx="1341" cy="243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93" y="243"/>
                </a:cxn>
                <a:cxn ang="0">
                  <a:pos x="93" y="0"/>
                </a:cxn>
                <a:cxn ang="0">
                  <a:pos x="1341" y="0"/>
                </a:cxn>
              </a:cxnLst>
              <a:pathLst>
                <a:path w="1341" h="243">
                  <a:moveTo>
                    <a:pt x="0" y="240"/>
                  </a:moveTo>
                  <a:lnTo>
                    <a:pt x="93" y="243"/>
                  </a:lnTo>
                  <a:lnTo>
                    <a:pt x="93" y="0"/>
                  </a:lnTo>
                  <a:lnTo>
                    <a:pt x="1341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19" name="Line 83"/>
            <p:cNvSpPr/>
            <p:nvPr/>
          </p:nvSpPr>
          <p:spPr>
            <a:xfrm>
              <a:off x="653" y="991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20" name="Freeform 84"/>
            <p:cNvSpPr/>
            <p:nvPr/>
          </p:nvSpPr>
          <p:spPr>
            <a:xfrm>
              <a:off x="860" y="991"/>
              <a:ext cx="1" cy="1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89"/>
                </a:cxn>
              </a:cxnLst>
              <a:pathLst>
                <a:path w="1" h="189">
                  <a:moveTo>
                    <a:pt x="1" y="0"/>
                  </a:moveTo>
                  <a:lnTo>
                    <a:pt x="0" y="189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1" name="Line 85"/>
            <p:cNvSpPr/>
            <p:nvPr/>
          </p:nvSpPr>
          <p:spPr>
            <a:xfrm>
              <a:off x="653" y="2007"/>
              <a:ext cx="3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25722" name="Freeform 86"/>
            <p:cNvSpPr/>
            <p:nvPr/>
          </p:nvSpPr>
          <p:spPr>
            <a:xfrm>
              <a:off x="857" y="2007"/>
              <a:ext cx="4" cy="19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93"/>
                </a:cxn>
              </a:cxnLst>
              <a:pathLst>
                <a:path w="4" h="193">
                  <a:moveTo>
                    <a:pt x="4" y="0"/>
                  </a:moveTo>
                  <a:lnTo>
                    <a:pt x="0" y="19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723" name="Group 87"/>
            <p:cNvGrpSpPr/>
            <p:nvPr/>
          </p:nvGrpSpPr>
          <p:grpSpPr>
            <a:xfrm>
              <a:off x="1296" y="603"/>
              <a:ext cx="202" cy="277"/>
              <a:chOff x="0" y="0"/>
              <a:chExt cx="202" cy="277"/>
            </a:xfrm>
          </p:grpSpPr>
          <p:sp>
            <p:nvSpPr>
              <p:cNvPr id="25869" name="Line 88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70" name="Freeform 89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71" name="Freeform 90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72" name="Group 91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73" name="Freeform 9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74" name="Freeform 9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5724" name="Group 94"/>
            <p:cNvGrpSpPr/>
            <p:nvPr/>
          </p:nvGrpSpPr>
          <p:grpSpPr>
            <a:xfrm>
              <a:off x="1296" y="1323"/>
              <a:ext cx="202" cy="277"/>
              <a:chOff x="0" y="0"/>
              <a:chExt cx="202" cy="277"/>
            </a:xfrm>
          </p:grpSpPr>
          <p:sp>
            <p:nvSpPr>
              <p:cNvPr id="25863" name="Line 95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64" name="Freeform 96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65" name="Freeform 97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66" name="Group 98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67" name="Freeform 99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68" name="Freeform 100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25725" name="Group 101"/>
            <p:cNvGrpSpPr/>
            <p:nvPr/>
          </p:nvGrpSpPr>
          <p:grpSpPr>
            <a:xfrm>
              <a:off x="1296" y="2331"/>
              <a:ext cx="202" cy="277"/>
              <a:chOff x="0" y="0"/>
              <a:chExt cx="202" cy="277"/>
            </a:xfrm>
          </p:grpSpPr>
          <p:sp>
            <p:nvSpPr>
              <p:cNvPr id="25857" name="Line 102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58" name="Freeform 103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9" name="Freeform 104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60" name="Group 105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861" name="Freeform 106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62" name="Freeform 107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5726" name="Freeform 108"/>
            <p:cNvSpPr/>
            <p:nvPr/>
          </p:nvSpPr>
          <p:spPr>
            <a:xfrm>
              <a:off x="1287" y="280"/>
              <a:ext cx="108" cy="237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108" y="237"/>
                </a:cxn>
                <a:cxn ang="0">
                  <a:pos x="108" y="0"/>
                </a:cxn>
              </a:cxnLst>
              <a:pathLst>
                <a:path w="108" h="237">
                  <a:moveTo>
                    <a:pt x="0" y="237"/>
                  </a:moveTo>
                  <a:lnTo>
                    <a:pt x="108" y="237"/>
                  </a:lnTo>
                  <a:lnTo>
                    <a:pt x="108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7" name="Freeform 109"/>
            <p:cNvSpPr/>
            <p:nvPr/>
          </p:nvSpPr>
          <p:spPr>
            <a:xfrm>
              <a:off x="1299" y="1000"/>
              <a:ext cx="96" cy="243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96" y="243"/>
                </a:cxn>
                <a:cxn ang="0">
                  <a:pos x="96" y="0"/>
                </a:cxn>
              </a:cxnLst>
              <a:pathLst>
                <a:path w="96" h="243">
                  <a:moveTo>
                    <a:pt x="0" y="243"/>
                  </a:moveTo>
                  <a:lnTo>
                    <a:pt x="96" y="243"/>
                  </a:lnTo>
                  <a:lnTo>
                    <a:pt x="96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28" name="Freeform 110"/>
            <p:cNvSpPr/>
            <p:nvPr/>
          </p:nvSpPr>
          <p:spPr>
            <a:xfrm>
              <a:off x="1299" y="2011"/>
              <a:ext cx="98" cy="249"/>
            </a:xfrm>
            <a:custGeom>
              <a:avLst/>
              <a:gdLst/>
              <a:ahLst/>
              <a:cxnLst>
                <a:cxn ang="0">
                  <a:pos x="0" y="249"/>
                </a:cxn>
                <a:cxn ang="0">
                  <a:pos x="96" y="249"/>
                </a:cxn>
                <a:cxn ang="0">
                  <a:pos x="98" y="0"/>
                </a:cxn>
              </a:cxnLst>
              <a:pathLst>
                <a:path w="98" h="249">
                  <a:moveTo>
                    <a:pt x="0" y="249"/>
                  </a:moveTo>
                  <a:lnTo>
                    <a:pt x="96" y="249"/>
                  </a:lnTo>
                  <a:lnTo>
                    <a:pt x="98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729" name="Group 111"/>
            <p:cNvGrpSpPr/>
            <p:nvPr/>
          </p:nvGrpSpPr>
          <p:grpSpPr>
            <a:xfrm>
              <a:off x="4271" y="110"/>
              <a:ext cx="231" cy="49"/>
              <a:chOff x="0" y="0"/>
              <a:chExt cx="231" cy="49"/>
            </a:xfrm>
          </p:grpSpPr>
          <p:sp>
            <p:nvSpPr>
              <p:cNvPr id="25855" name="Freeform 112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6" name="Freeform 113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730" name="Freeform 114"/>
            <p:cNvSpPr/>
            <p:nvPr/>
          </p:nvSpPr>
          <p:spPr>
            <a:xfrm>
              <a:off x="2589" y="163"/>
              <a:ext cx="1761" cy="120"/>
            </a:xfrm>
            <a:custGeom>
              <a:avLst/>
              <a:gdLst/>
              <a:ahLst/>
              <a:cxnLst>
                <a:cxn ang="0">
                  <a:pos x="1761" y="0"/>
                </a:cxn>
                <a:cxn ang="0">
                  <a:pos x="1761" y="117"/>
                </a:cxn>
                <a:cxn ang="0">
                  <a:pos x="0" y="120"/>
                </a:cxn>
              </a:cxnLst>
              <a:pathLst>
                <a:path w="1761" h="120">
                  <a:moveTo>
                    <a:pt x="1761" y="0"/>
                  </a:moveTo>
                  <a:lnTo>
                    <a:pt x="1761" y="117"/>
                  </a:ln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1" name="Freeform 115"/>
            <p:cNvSpPr/>
            <p:nvPr/>
          </p:nvSpPr>
          <p:spPr>
            <a:xfrm>
              <a:off x="2592" y="880"/>
              <a:ext cx="1758" cy="117"/>
            </a:xfrm>
            <a:custGeom>
              <a:avLst/>
              <a:gdLst/>
              <a:ahLst/>
              <a:cxnLst>
                <a:cxn ang="0">
                  <a:pos x="1758" y="0"/>
                </a:cxn>
                <a:cxn ang="0">
                  <a:pos x="1758" y="117"/>
                </a:cxn>
                <a:cxn ang="0">
                  <a:pos x="0" y="114"/>
                </a:cxn>
              </a:cxnLst>
              <a:pathLst>
                <a:path w="1758" h="117">
                  <a:moveTo>
                    <a:pt x="1758" y="0"/>
                  </a:moveTo>
                  <a:lnTo>
                    <a:pt x="1758" y="117"/>
                  </a:lnTo>
                  <a:lnTo>
                    <a:pt x="0" y="114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2" name="Freeform 116"/>
            <p:cNvSpPr/>
            <p:nvPr/>
          </p:nvSpPr>
          <p:spPr>
            <a:xfrm>
              <a:off x="2598" y="1936"/>
              <a:ext cx="1752" cy="120"/>
            </a:xfrm>
            <a:custGeom>
              <a:avLst/>
              <a:gdLst/>
              <a:ahLst/>
              <a:cxnLst>
                <a:cxn ang="0">
                  <a:pos x="1752" y="0"/>
                </a:cxn>
                <a:cxn ang="0">
                  <a:pos x="1752" y="117"/>
                </a:cxn>
                <a:cxn ang="0">
                  <a:pos x="0" y="120"/>
                </a:cxn>
              </a:cxnLst>
              <a:pathLst>
                <a:path w="1752" h="120">
                  <a:moveTo>
                    <a:pt x="1752" y="0"/>
                  </a:moveTo>
                  <a:lnTo>
                    <a:pt x="1752" y="117"/>
                  </a:ln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733" name="Group 117"/>
            <p:cNvGrpSpPr/>
            <p:nvPr/>
          </p:nvGrpSpPr>
          <p:grpSpPr>
            <a:xfrm>
              <a:off x="4271" y="830"/>
              <a:ext cx="231" cy="49"/>
              <a:chOff x="0" y="0"/>
              <a:chExt cx="231" cy="49"/>
            </a:xfrm>
          </p:grpSpPr>
          <p:sp>
            <p:nvSpPr>
              <p:cNvPr id="25853" name="Freeform 118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4" name="Freeform 119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34" name="Group 120"/>
            <p:cNvGrpSpPr/>
            <p:nvPr/>
          </p:nvGrpSpPr>
          <p:grpSpPr>
            <a:xfrm>
              <a:off x="4271" y="1886"/>
              <a:ext cx="231" cy="49"/>
              <a:chOff x="0" y="0"/>
              <a:chExt cx="231" cy="49"/>
            </a:xfrm>
          </p:grpSpPr>
          <p:sp>
            <p:nvSpPr>
              <p:cNvPr id="25851" name="Freeform 121"/>
              <p:cNvSpPr/>
              <p:nvPr/>
            </p:nvSpPr>
            <p:spPr>
              <a:xfrm rot="5400000">
                <a:off x="112" y="-59"/>
                <a:ext cx="1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</a:cxnLst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52" name="Freeform 122"/>
              <p:cNvSpPr/>
              <p:nvPr/>
            </p:nvSpPr>
            <p:spPr>
              <a:xfrm rot="5400000">
                <a:off x="115" y="-68"/>
                <a:ext cx="1" cy="2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1"/>
                  </a:cxn>
                </a:cxnLst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35" name="Group 123"/>
            <p:cNvGrpSpPr/>
            <p:nvPr/>
          </p:nvGrpSpPr>
          <p:grpSpPr>
            <a:xfrm>
              <a:off x="2678" y="286"/>
              <a:ext cx="251" cy="594"/>
              <a:chOff x="0" y="0"/>
              <a:chExt cx="251" cy="594"/>
            </a:xfrm>
          </p:grpSpPr>
          <p:grpSp>
            <p:nvGrpSpPr>
              <p:cNvPr id="25841" name="Group 124"/>
              <p:cNvGrpSpPr/>
              <p:nvPr/>
            </p:nvGrpSpPr>
            <p:grpSpPr>
              <a:xfrm rot="10800000">
                <a:off x="202" y="162"/>
                <a:ext cx="49" cy="231"/>
                <a:chOff x="0" y="0"/>
                <a:chExt cx="49" cy="231"/>
              </a:xfrm>
            </p:grpSpPr>
            <p:sp>
              <p:nvSpPr>
                <p:cNvPr id="25849" name="Freeform 125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50" name="Freeform 126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42" name="Line 127"/>
              <p:cNvSpPr/>
              <p:nvPr/>
            </p:nvSpPr>
            <p:spPr>
              <a:xfrm>
                <a:off x="100" y="49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43" name="Freeform 128"/>
              <p:cNvSpPr/>
              <p:nvPr/>
            </p:nvSpPr>
            <p:spPr>
              <a:xfrm>
                <a:off x="48" y="59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44" name="Freeform 129"/>
              <p:cNvSpPr/>
              <p:nvPr/>
            </p:nvSpPr>
            <p:spPr>
              <a:xfrm>
                <a:off x="102" y="31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45" name="Group 130"/>
              <p:cNvGrpSpPr/>
              <p:nvPr/>
            </p:nvGrpSpPr>
            <p:grpSpPr>
              <a:xfrm>
                <a:off x="0" y="449"/>
                <a:ext cx="202" cy="49"/>
                <a:chOff x="0" y="0"/>
                <a:chExt cx="202" cy="49"/>
              </a:xfrm>
            </p:grpSpPr>
            <p:sp>
              <p:nvSpPr>
                <p:cNvPr id="25847" name="Freeform 131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48" name="Freeform 132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46" name="Freeform 133"/>
              <p:cNvSpPr/>
              <p:nvPr/>
            </p:nvSpPr>
            <p:spPr>
              <a:xfrm>
                <a:off x="100" y="0"/>
                <a:ext cx="99" cy="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5"/>
                  </a:cxn>
                  <a:cxn ang="0">
                    <a:pos x="99" y="225"/>
                  </a:cxn>
                </a:cxnLst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36" name="Group 134"/>
            <p:cNvGrpSpPr/>
            <p:nvPr/>
          </p:nvGrpSpPr>
          <p:grpSpPr>
            <a:xfrm>
              <a:off x="2688" y="990"/>
              <a:ext cx="251" cy="580"/>
              <a:chOff x="0" y="0"/>
              <a:chExt cx="251" cy="580"/>
            </a:xfrm>
          </p:grpSpPr>
          <p:grpSp>
            <p:nvGrpSpPr>
              <p:cNvPr id="25831" name="Group 135"/>
              <p:cNvGrpSpPr/>
              <p:nvPr/>
            </p:nvGrpSpPr>
            <p:grpSpPr>
              <a:xfrm rot="10800000">
                <a:off x="202" y="148"/>
                <a:ext cx="49" cy="231"/>
                <a:chOff x="0" y="0"/>
                <a:chExt cx="49" cy="231"/>
              </a:xfrm>
            </p:grpSpPr>
            <p:sp>
              <p:nvSpPr>
                <p:cNvPr id="25839" name="Freeform 136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40" name="Freeform 137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32" name="Line 138"/>
              <p:cNvSpPr/>
              <p:nvPr/>
            </p:nvSpPr>
            <p:spPr>
              <a:xfrm>
                <a:off x="100" y="483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33" name="Freeform 139"/>
              <p:cNvSpPr/>
              <p:nvPr/>
            </p:nvSpPr>
            <p:spPr>
              <a:xfrm>
                <a:off x="48" y="579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34" name="Freeform 140"/>
              <p:cNvSpPr/>
              <p:nvPr/>
            </p:nvSpPr>
            <p:spPr>
              <a:xfrm>
                <a:off x="102" y="303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35" name="Group 141"/>
              <p:cNvGrpSpPr/>
              <p:nvPr/>
            </p:nvGrpSpPr>
            <p:grpSpPr>
              <a:xfrm>
                <a:off x="0" y="435"/>
                <a:ext cx="202" cy="49"/>
                <a:chOff x="0" y="0"/>
                <a:chExt cx="202" cy="49"/>
              </a:xfrm>
            </p:grpSpPr>
            <p:sp>
              <p:nvSpPr>
                <p:cNvPr id="25837" name="Freeform 142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38" name="Freeform 143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36" name="Freeform 144"/>
              <p:cNvSpPr/>
              <p:nvPr/>
            </p:nvSpPr>
            <p:spPr>
              <a:xfrm>
                <a:off x="98" y="0"/>
                <a:ext cx="101" cy="2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11"/>
                  </a:cxn>
                  <a:cxn ang="0">
                    <a:pos x="101" y="211"/>
                  </a:cxn>
                </a:cxnLst>
                <a:pathLst>
                  <a:path w="101" h="211">
                    <a:moveTo>
                      <a:pt x="0" y="0"/>
                    </a:moveTo>
                    <a:lnTo>
                      <a:pt x="2" y="211"/>
                    </a:lnTo>
                    <a:lnTo>
                      <a:pt x="101" y="21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37" name="Group 145"/>
            <p:cNvGrpSpPr/>
            <p:nvPr/>
          </p:nvGrpSpPr>
          <p:grpSpPr>
            <a:xfrm>
              <a:off x="2688" y="2053"/>
              <a:ext cx="251" cy="573"/>
              <a:chOff x="0" y="0"/>
              <a:chExt cx="251" cy="573"/>
            </a:xfrm>
          </p:grpSpPr>
          <p:grpSp>
            <p:nvGrpSpPr>
              <p:cNvPr id="25821" name="Group 146"/>
              <p:cNvGrpSpPr/>
              <p:nvPr/>
            </p:nvGrpSpPr>
            <p:grpSpPr>
              <a:xfrm rot="10800000">
                <a:off x="202" y="141"/>
                <a:ext cx="49" cy="231"/>
                <a:chOff x="0" y="0"/>
                <a:chExt cx="49" cy="231"/>
              </a:xfrm>
            </p:grpSpPr>
            <p:sp>
              <p:nvSpPr>
                <p:cNvPr id="25829" name="Freeform 147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30" name="Freeform 148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22" name="Line 149"/>
              <p:cNvSpPr/>
              <p:nvPr/>
            </p:nvSpPr>
            <p:spPr>
              <a:xfrm>
                <a:off x="100" y="476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23" name="Freeform 150"/>
              <p:cNvSpPr/>
              <p:nvPr/>
            </p:nvSpPr>
            <p:spPr>
              <a:xfrm>
                <a:off x="48" y="572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24" name="Freeform 151"/>
              <p:cNvSpPr/>
              <p:nvPr/>
            </p:nvSpPr>
            <p:spPr>
              <a:xfrm>
                <a:off x="102" y="296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25" name="Group 152"/>
              <p:cNvGrpSpPr/>
              <p:nvPr/>
            </p:nvGrpSpPr>
            <p:grpSpPr>
              <a:xfrm>
                <a:off x="0" y="428"/>
                <a:ext cx="202" cy="49"/>
                <a:chOff x="0" y="0"/>
                <a:chExt cx="202" cy="49"/>
              </a:xfrm>
            </p:grpSpPr>
            <p:sp>
              <p:nvSpPr>
                <p:cNvPr id="25827" name="Freeform 153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28" name="Freeform 154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26" name="Freeform 155"/>
              <p:cNvSpPr/>
              <p:nvPr/>
            </p:nvSpPr>
            <p:spPr>
              <a:xfrm>
                <a:off x="100" y="0"/>
                <a:ext cx="99" cy="20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04"/>
                  </a:cxn>
                  <a:cxn ang="0">
                    <a:pos x="99" y="204"/>
                  </a:cxn>
                </a:cxnLst>
                <a:pathLst>
                  <a:path w="99" h="204">
                    <a:moveTo>
                      <a:pt x="1" y="0"/>
                    </a:moveTo>
                    <a:lnTo>
                      <a:pt x="0" y="204"/>
                    </a:lnTo>
                    <a:lnTo>
                      <a:pt x="99" y="20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738" name="Freeform 156"/>
            <p:cNvSpPr/>
            <p:nvPr/>
          </p:nvSpPr>
          <p:spPr>
            <a:xfrm>
              <a:off x="2931" y="564"/>
              <a:ext cx="192" cy="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"/>
                </a:cxn>
                <a:cxn ang="0">
                  <a:pos x="192" y="2236"/>
                </a:cxn>
              </a:cxnLst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39" name="Freeform 157"/>
            <p:cNvSpPr/>
            <p:nvPr/>
          </p:nvSpPr>
          <p:spPr>
            <a:xfrm>
              <a:off x="2928" y="169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0" name="Freeform 158"/>
            <p:cNvSpPr/>
            <p:nvPr/>
          </p:nvSpPr>
          <p:spPr>
            <a:xfrm>
              <a:off x="2928" y="1840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1" name="Freeform 159"/>
            <p:cNvSpPr/>
            <p:nvPr/>
          </p:nvSpPr>
          <p:spPr>
            <a:xfrm>
              <a:off x="2928" y="230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2" name="Freeform 160"/>
            <p:cNvSpPr/>
            <p:nvPr/>
          </p:nvSpPr>
          <p:spPr>
            <a:xfrm>
              <a:off x="3215" y="994"/>
              <a:ext cx="1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4"/>
                </a:cxn>
              </a:cxnLst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3" name="Freeform 161"/>
            <p:cNvSpPr/>
            <p:nvPr/>
          </p:nvSpPr>
          <p:spPr>
            <a:xfrm>
              <a:off x="3361" y="993"/>
              <a:ext cx="1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3"/>
                </a:cxn>
              </a:cxnLst>
              <a:pathLst>
                <a:path w="1" h="183">
                  <a:moveTo>
                    <a:pt x="0" y="0"/>
                  </a:moveTo>
                  <a:lnTo>
                    <a:pt x="0" y="18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4" name="Freeform 162"/>
            <p:cNvSpPr/>
            <p:nvPr/>
          </p:nvSpPr>
          <p:spPr>
            <a:xfrm>
              <a:off x="3217" y="2050"/>
              <a:ext cx="1" cy="1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74"/>
                </a:cxn>
              </a:cxnLst>
              <a:pathLst>
                <a:path w="1" h="174">
                  <a:moveTo>
                    <a:pt x="0" y="0"/>
                  </a:moveTo>
                  <a:lnTo>
                    <a:pt x="1" y="17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5" name="Freeform 163"/>
            <p:cNvSpPr/>
            <p:nvPr/>
          </p:nvSpPr>
          <p:spPr>
            <a:xfrm>
              <a:off x="3363" y="2043"/>
              <a:ext cx="2" cy="18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81"/>
                </a:cxn>
              </a:cxnLst>
              <a:pathLst>
                <a:path w="2" h="181">
                  <a:moveTo>
                    <a:pt x="2" y="0"/>
                  </a:moveTo>
                  <a:lnTo>
                    <a:pt x="0" y="18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6" name="Freeform 164"/>
            <p:cNvSpPr/>
            <p:nvPr/>
          </p:nvSpPr>
          <p:spPr>
            <a:xfrm>
              <a:off x="3887" y="1249"/>
              <a:ext cx="17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0"/>
                </a:cxn>
              </a:cxnLst>
              <a:pathLst>
                <a:path w="178" h="1">
                  <a:moveTo>
                    <a:pt x="0" y="0"/>
                  </a:moveTo>
                  <a:lnTo>
                    <a:pt x="17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47" name="Text Box 165"/>
            <p:cNvSpPr txBox="1"/>
            <p:nvPr/>
          </p:nvSpPr>
          <p:spPr>
            <a:xfrm rot="5400000">
              <a:off x="3644" y="1614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748" name="Group 166"/>
            <p:cNvGrpSpPr/>
            <p:nvPr/>
          </p:nvGrpSpPr>
          <p:grpSpPr>
            <a:xfrm>
              <a:off x="3620" y="286"/>
              <a:ext cx="251" cy="594"/>
              <a:chOff x="0" y="0"/>
              <a:chExt cx="251" cy="594"/>
            </a:xfrm>
          </p:grpSpPr>
          <p:grpSp>
            <p:nvGrpSpPr>
              <p:cNvPr id="25811" name="Group 167"/>
              <p:cNvGrpSpPr/>
              <p:nvPr/>
            </p:nvGrpSpPr>
            <p:grpSpPr>
              <a:xfrm rot="10800000">
                <a:off x="202" y="162"/>
                <a:ext cx="49" cy="231"/>
                <a:chOff x="0" y="0"/>
                <a:chExt cx="49" cy="231"/>
              </a:xfrm>
            </p:grpSpPr>
            <p:sp>
              <p:nvSpPr>
                <p:cNvPr id="25819" name="Freeform 168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20" name="Freeform 169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12" name="Line 170"/>
              <p:cNvSpPr/>
              <p:nvPr/>
            </p:nvSpPr>
            <p:spPr>
              <a:xfrm>
                <a:off x="100" y="49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13" name="Freeform 171"/>
              <p:cNvSpPr/>
              <p:nvPr/>
            </p:nvSpPr>
            <p:spPr>
              <a:xfrm>
                <a:off x="48" y="59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14" name="Freeform 172"/>
              <p:cNvSpPr/>
              <p:nvPr/>
            </p:nvSpPr>
            <p:spPr>
              <a:xfrm>
                <a:off x="102" y="31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15" name="Group 173"/>
              <p:cNvGrpSpPr/>
              <p:nvPr/>
            </p:nvGrpSpPr>
            <p:grpSpPr>
              <a:xfrm>
                <a:off x="0" y="449"/>
                <a:ext cx="202" cy="49"/>
                <a:chOff x="0" y="0"/>
                <a:chExt cx="202" cy="49"/>
              </a:xfrm>
            </p:grpSpPr>
            <p:sp>
              <p:nvSpPr>
                <p:cNvPr id="25817" name="Freeform 174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18" name="Freeform 175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16" name="Freeform 176"/>
              <p:cNvSpPr/>
              <p:nvPr/>
            </p:nvSpPr>
            <p:spPr>
              <a:xfrm>
                <a:off x="100" y="0"/>
                <a:ext cx="99" cy="2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5"/>
                  </a:cxn>
                  <a:cxn ang="0">
                    <a:pos x="99" y="225"/>
                  </a:cxn>
                </a:cxnLst>
                <a:pathLst>
                  <a:path w="99" h="225">
                    <a:moveTo>
                      <a:pt x="0" y="0"/>
                    </a:moveTo>
                    <a:lnTo>
                      <a:pt x="0" y="225"/>
                    </a:lnTo>
                    <a:lnTo>
                      <a:pt x="99" y="22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49" name="Group 177"/>
            <p:cNvGrpSpPr/>
            <p:nvPr/>
          </p:nvGrpSpPr>
          <p:grpSpPr>
            <a:xfrm>
              <a:off x="3630" y="993"/>
              <a:ext cx="251" cy="577"/>
              <a:chOff x="0" y="0"/>
              <a:chExt cx="251" cy="577"/>
            </a:xfrm>
          </p:grpSpPr>
          <p:grpSp>
            <p:nvGrpSpPr>
              <p:cNvPr id="25801" name="Group 178"/>
              <p:cNvGrpSpPr/>
              <p:nvPr/>
            </p:nvGrpSpPr>
            <p:grpSpPr>
              <a:xfrm rot="10800000">
                <a:off x="202" y="145"/>
                <a:ext cx="49" cy="231"/>
                <a:chOff x="0" y="0"/>
                <a:chExt cx="49" cy="231"/>
              </a:xfrm>
            </p:grpSpPr>
            <p:sp>
              <p:nvSpPr>
                <p:cNvPr id="25809" name="Freeform 179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10" name="Freeform 180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02" name="Line 181"/>
              <p:cNvSpPr/>
              <p:nvPr/>
            </p:nvSpPr>
            <p:spPr>
              <a:xfrm>
                <a:off x="100" y="480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803" name="Freeform 182"/>
              <p:cNvSpPr/>
              <p:nvPr/>
            </p:nvSpPr>
            <p:spPr>
              <a:xfrm>
                <a:off x="48" y="5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804" name="Freeform 183"/>
              <p:cNvSpPr/>
              <p:nvPr/>
            </p:nvSpPr>
            <p:spPr>
              <a:xfrm>
                <a:off x="102" y="300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805" name="Group 184"/>
              <p:cNvGrpSpPr/>
              <p:nvPr/>
            </p:nvGrpSpPr>
            <p:grpSpPr>
              <a:xfrm>
                <a:off x="0" y="432"/>
                <a:ext cx="202" cy="49"/>
                <a:chOff x="0" y="0"/>
                <a:chExt cx="202" cy="49"/>
              </a:xfrm>
            </p:grpSpPr>
            <p:sp>
              <p:nvSpPr>
                <p:cNvPr id="25807" name="Freeform 185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08" name="Freeform 186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806" name="Freeform 187"/>
              <p:cNvSpPr/>
              <p:nvPr/>
            </p:nvSpPr>
            <p:spPr>
              <a:xfrm>
                <a:off x="100" y="0"/>
                <a:ext cx="99" cy="2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8"/>
                  </a:cxn>
                  <a:cxn ang="0">
                    <a:pos x="99" y="208"/>
                  </a:cxn>
                </a:cxnLst>
                <a:pathLst>
                  <a:path w="99" h="208">
                    <a:moveTo>
                      <a:pt x="0" y="0"/>
                    </a:moveTo>
                    <a:lnTo>
                      <a:pt x="0" y="208"/>
                    </a:lnTo>
                    <a:lnTo>
                      <a:pt x="99" y="208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750" name="Group 188"/>
            <p:cNvGrpSpPr/>
            <p:nvPr/>
          </p:nvGrpSpPr>
          <p:grpSpPr>
            <a:xfrm>
              <a:off x="3630" y="2052"/>
              <a:ext cx="251" cy="574"/>
              <a:chOff x="0" y="0"/>
              <a:chExt cx="251" cy="574"/>
            </a:xfrm>
          </p:grpSpPr>
          <p:grpSp>
            <p:nvGrpSpPr>
              <p:cNvPr id="25791" name="Group 189"/>
              <p:cNvGrpSpPr/>
              <p:nvPr/>
            </p:nvGrpSpPr>
            <p:grpSpPr>
              <a:xfrm rot="10800000">
                <a:off x="202" y="142"/>
                <a:ext cx="49" cy="231"/>
                <a:chOff x="0" y="0"/>
                <a:chExt cx="49" cy="231"/>
              </a:xfrm>
            </p:grpSpPr>
            <p:sp>
              <p:nvSpPr>
                <p:cNvPr id="25799" name="Freeform 190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800" name="Freeform 191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92" name="Line 192"/>
              <p:cNvSpPr/>
              <p:nvPr/>
            </p:nvSpPr>
            <p:spPr>
              <a:xfrm>
                <a:off x="100" y="477"/>
                <a:ext cx="2" cy="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793" name="Freeform 193"/>
              <p:cNvSpPr/>
              <p:nvPr/>
            </p:nvSpPr>
            <p:spPr>
              <a:xfrm>
                <a:off x="48" y="573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794" name="Freeform 194"/>
              <p:cNvSpPr/>
              <p:nvPr/>
            </p:nvSpPr>
            <p:spPr>
              <a:xfrm>
                <a:off x="102" y="297"/>
                <a:ext cx="103" cy="141"/>
              </a:xfrm>
              <a:custGeom>
                <a:avLst/>
                <a:gdLst/>
                <a:ahLst/>
                <a:cxnLst>
                  <a:cxn ang="0">
                    <a:pos x="103" y="1"/>
                  </a:cxn>
                  <a:cxn ang="0">
                    <a:pos x="0" y="0"/>
                  </a:cxn>
                  <a:cxn ang="0">
                    <a:pos x="0" y="141"/>
                  </a:cxn>
                </a:cxnLst>
                <a:pathLst>
                  <a:path w="103" h="141">
                    <a:moveTo>
                      <a:pt x="103" y="1"/>
                    </a:moveTo>
                    <a:lnTo>
                      <a:pt x="0" y="0"/>
                    </a:lnTo>
                    <a:lnTo>
                      <a:pt x="0" y="14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795" name="Group 195"/>
              <p:cNvGrpSpPr/>
              <p:nvPr/>
            </p:nvGrpSpPr>
            <p:grpSpPr>
              <a:xfrm>
                <a:off x="0" y="429"/>
                <a:ext cx="202" cy="49"/>
                <a:chOff x="0" y="0"/>
                <a:chExt cx="202" cy="49"/>
              </a:xfrm>
            </p:grpSpPr>
            <p:sp>
              <p:nvSpPr>
                <p:cNvPr id="25797" name="Freeform 196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798" name="Freeform 197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5796" name="Freeform 198"/>
              <p:cNvSpPr/>
              <p:nvPr/>
            </p:nvSpPr>
            <p:spPr>
              <a:xfrm>
                <a:off x="100" y="0"/>
                <a:ext cx="99" cy="2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05"/>
                  </a:cxn>
                  <a:cxn ang="0">
                    <a:pos x="99" y="205"/>
                  </a:cxn>
                </a:cxnLst>
                <a:pathLst>
                  <a:path w="99" h="205">
                    <a:moveTo>
                      <a:pt x="0" y="0"/>
                    </a:moveTo>
                    <a:lnTo>
                      <a:pt x="0" y="205"/>
                    </a:lnTo>
                    <a:lnTo>
                      <a:pt x="99" y="205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751" name="Freeform 199"/>
            <p:cNvSpPr/>
            <p:nvPr/>
          </p:nvSpPr>
          <p:spPr>
            <a:xfrm>
              <a:off x="3873" y="564"/>
              <a:ext cx="192" cy="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"/>
                </a:cxn>
                <a:cxn ang="0">
                  <a:pos x="192" y="2236"/>
                </a:cxn>
              </a:cxnLst>
              <a:pathLst>
                <a:path w="192" h="2236">
                  <a:moveTo>
                    <a:pt x="0" y="0"/>
                  </a:moveTo>
                  <a:lnTo>
                    <a:pt x="192" y="1"/>
                  </a:lnTo>
                  <a:lnTo>
                    <a:pt x="192" y="223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2" name="Freeform 200"/>
            <p:cNvSpPr/>
            <p:nvPr/>
          </p:nvSpPr>
          <p:spPr>
            <a:xfrm>
              <a:off x="3870" y="1696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3" name="Freeform 201"/>
            <p:cNvSpPr/>
            <p:nvPr/>
          </p:nvSpPr>
          <p:spPr>
            <a:xfrm>
              <a:off x="3870" y="1840"/>
              <a:ext cx="19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1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4" name="Freeform 202"/>
            <p:cNvSpPr/>
            <p:nvPr/>
          </p:nvSpPr>
          <p:spPr>
            <a:xfrm>
              <a:off x="3878" y="2305"/>
              <a:ext cx="18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7" y="1"/>
                </a:cxn>
              </a:cxnLst>
              <a:pathLst>
                <a:path w="187" h="1">
                  <a:moveTo>
                    <a:pt x="0" y="0"/>
                  </a:moveTo>
                  <a:lnTo>
                    <a:pt x="187" y="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5" name="Freeform 203"/>
            <p:cNvSpPr/>
            <p:nvPr/>
          </p:nvSpPr>
          <p:spPr>
            <a:xfrm>
              <a:off x="4425" y="886"/>
              <a:ext cx="432" cy="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1"/>
                </a:cxn>
                <a:cxn ang="0">
                  <a:pos x="432" y="111"/>
                </a:cxn>
              </a:cxnLst>
              <a:pathLst>
                <a:path w="432" h="111">
                  <a:moveTo>
                    <a:pt x="0" y="0"/>
                  </a:moveTo>
                  <a:lnTo>
                    <a:pt x="0" y="111"/>
                  </a:lnTo>
                  <a:lnTo>
                    <a:pt x="432" y="11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6" name="Freeform 204"/>
            <p:cNvSpPr/>
            <p:nvPr/>
          </p:nvSpPr>
          <p:spPr>
            <a:xfrm>
              <a:off x="4425" y="1942"/>
              <a:ext cx="423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  <a:cxn ang="0">
                  <a:pos x="423" y="120"/>
                </a:cxn>
              </a:cxnLst>
              <a:pathLst>
                <a:path w="423" h="120">
                  <a:moveTo>
                    <a:pt x="0" y="0"/>
                  </a:moveTo>
                  <a:lnTo>
                    <a:pt x="0" y="120"/>
                  </a:lnTo>
                  <a:lnTo>
                    <a:pt x="423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7" name="Freeform 205"/>
            <p:cNvSpPr/>
            <p:nvPr/>
          </p:nvSpPr>
          <p:spPr>
            <a:xfrm>
              <a:off x="4383" y="16"/>
              <a:ext cx="800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0"/>
                </a:cxn>
                <a:cxn ang="0">
                  <a:pos x="800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8" name="Freeform 206"/>
            <p:cNvSpPr/>
            <p:nvPr/>
          </p:nvSpPr>
          <p:spPr>
            <a:xfrm>
              <a:off x="4383" y="736"/>
              <a:ext cx="801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801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59" name="Freeform 207"/>
            <p:cNvSpPr/>
            <p:nvPr/>
          </p:nvSpPr>
          <p:spPr>
            <a:xfrm>
              <a:off x="4383" y="1792"/>
              <a:ext cx="800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0"/>
                </a:cxn>
                <a:cxn ang="0">
                  <a:pos x="800" y="0"/>
                </a:cxn>
              </a:cxnLst>
              <a:pathLst>
                <a:path w="993" h="99">
                  <a:moveTo>
                    <a:pt x="0" y="99"/>
                  </a:moveTo>
                  <a:lnTo>
                    <a:pt x="0" y="0"/>
                  </a:lnTo>
                  <a:lnTo>
                    <a:pt x="993" y="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760" name="Text Box 208"/>
            <p:cNvSpPr txBox="1"/>
            <p:nvPr/>
          </p:nvSpPr>
          <p:spPr>
            <a:xfrm>
              <a:off x="0" y="274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1" name="Text Box 209"/>
            <p:cNvSpPr txBox="1"/>
            <p:nvPr/>
          </p:nvSpPr>
          <p:spPr>
            <a:xfrm>
              <a:off x="912" y="274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2" name="Text Box 210"/>
            <p:cNvSpPr txBox="1"/>
            <p:nvPr/>
          </p:nvSpPr>
          <p:spPr>
            <a:xfrm>
              <a:off x="2966" y="274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3" name="Text Box 211"/>
            <p:cNvSpPr txBox="1"/>
            <p:nvPr/>
          </p:nvSpPr>
          <p:spPr>
            <a:xfrm>
              <a:off x="3888" y="274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127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4" name="Text Box 212"/>
            <p:cNvSpPr txBox="1"/>
            <p:nvPr/>
          </p:nvSpPr>
          <p:spPr>
            <a:xfrm>
              <a:off x="1748" y="3174"/>
              <a:ext cx="8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128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根行线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5" name="Text Box 213"/>
            <p:cNvSpPr txBox="1"/>
            <p:nvPr/>
          </p:nvSpPr>
          <p:spPr>
            <a:xfrm>
              <a:off x="518" y="61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6" name="Text Box 214"/>
            <p:cNvSpPr txBox="1"/>
            <p:nvPr/>
          </p:nvSpPr>
          <p:spPr>
            <a:xfrm>
              <a:off x="672" y="703"/>
              <a:ext cx="16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7" name="Text Box 215"/>
            <p:cNvSpPr txBox="1"/>
            <p:nvPr/>
          </p:nvSpPr>
          <p:spPr>
            <a:xfrm>
              <a:off x="5072" y="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8" name="Text Box 216"/>
            <p:cNvSpPr txBox="1"/>
            <p:nvPr/>
          </p:nvSpPr>
          <p:spPr>
            <a:xfrm>
              <a:off x="4992" y="1785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127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69" name="Text Box 217"/>
            <p:cNvSpPr txBox="1"/>
            <p:nvPr/>
          </p:nvSpPr>
          <p:spPr>
            <a:xfrm>
              <a:off x="5072" y="76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770" name="Group 218"/>
            <p:cNvGrpSpPr/>
            <p:nvPr/>
          </p:nvGrpSpPr>
          <p:grpSpPr>
            <a:xfrm>
              <a:off x="5328" y="623"/>
              <a:ext cx="363" cy="972"/>
              <a:chOff x="0" y="0"/>
              <a:chExt cx="363" cy="972"/>
            </a:xfrm>
          </p:grpSpPr>
          <p:sp>
            <p:nvSpPr>
              <p:cNvPr id="25787" name="Text Box 219"/>
              <p:cNvSpPr txBox="1"/>
              <p:nvPr/>
            </p:nvSpPr>
            <p:spPr>
              <a:xfrm>
                <a:off x="0" y="0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88" name="Text Box 220"/>
              <p:cNvSpPr txBox="1"/>
              <p:nvPr/>
            </p:nvSpPr>
            <p:spPr>
              <a:xfrm>
                <a:off x="86" y="255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89" name="Text Box 221"/>
              <p:cNvSpPr txBox="1"/>
              <p:nvPr/>
            </p:nvSpPr>
            <p:spPr>
              <a:xfrm>
                <a:off x="86" y="482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选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90" name="Text Box 222"/>
              <p:cNvSpPr txBox="1"/>
              <p:nvPr/>
            </p:nvSpPr>
            <p:spPr>
              <a:xfrm>
                <a:off x="86" y="722"/>
                <a:ext cx="27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择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771" name="Text Box 223"/>
            <p:cNvSpPr txBox="1"/>
            <p:nvPr/>
          </p:nvSpPr>
          <p:spPr>
            <a:xfrm>
              <a:off x="4868" y="2329"/>
              <a:ext cx="6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写线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72" name="Line 224"/>
            <p:cNvSpPr/>
            <p:nvPr/>
          </p:nvSpPr>
          <p:spPr>
            <a:xfrm flipV="1">
              <a:off x="4848" y="2560"/>
              <a:ext cx="33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73" name="Line 225"/>
            <p:cNvSpPr/>
            <p:nvPr/>
          </p:nvSpPr>
          <p:spPr>
            <a:xfrm>
              <a:off x="28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74" name="Line 226"/>
            <p:cNvSpPr/>
            <p:nvPr/>
          </p:nvSpPr>
          <p:spPr>
            <a:xfrm>
              <a:off x="40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75" name="Line 227"/>
            <p:cNvSpPr/>
            <p:nvPr/>
          </p:nvSpPr>
          <p:spPr>
            <a:xfrm>
              <a:off x="5267" y="3568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76" name="Line 228"/>
            <p:cNvSpPr/>
            <p:nvPr/>
          </p:nvSpPr>
          <p:spPr>
            <a:xfrm>
              <a:off x="1680" y="3568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77" name="Text Box 229"/>
            <p:cNvSpPr txBox="1"/>
            <p:nvPr/>
          </p:nvSpPr>
          <p:spPr>
            <a:xfrm>
              <a:off x="2130" y="3462"/>
              <a:ext cx="760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数据输入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78" name="Text Box 230"/>
            <p:cNvSpPr txBox="1"/>
            <p:nvPr/>
          </p:nvSpPr>
          <p:spPr>
            <a:xfrm>
              <a:off x="3370" y="3449"/>
              <a:ext cx="6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缓冲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79" name="Text Box 231"/>
            <p:cNvSpPr txBox="1"/>
            <p:nvPr/>
          </p:nvSpPr>
          <p:spPr>
            <a:xfrm>
              <a:off x="4506" y="3437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输出驱动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80" name="Text Box 232"/>
            <p:cNvSpPr txBox="1"/>
            <p:nvPr/>
          </p:nvSpPr>
          <p:spPr>
            <a:xfrm>
              <a:off x="5184" y="323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81" name="Text Box 233"/>
            <p:cNvSpPr txBox="1"/>
            <p:nvPr/>
          </p:nvSpPr>
          <p:spPr>
            <a:xfrm>
              <a:off x="5328" y="3328"/>
              <a:ext cx="359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OUT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82" name="Text Box 234"/>
            <p:cNvSpPr txBox="1"/>
            <p:nvPr/>
          </p:nvSpPr>
          <p:spPr>
            <a:xfrm>
              <a:off x="1364" y="340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83" name="Text Box 235"/>
            <p:cNvSpPr txBox="1"/>
            <p:nvPr/>
          </p:nvSpPr>
          <p:spPr>
            <a:xfrm>
              <a:off x="1507" y="3520"/>
              <a:ext cx="24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784" name="Group 236"/>
            <p:cNvGrpSpPr/>
            <p:nvPr/>
          </p:nvGrpSpPr>
          <p:grpSpPr>
            <a:xfrm>
              <a:off x="1508" y="2368"/>
              <a:ext cx="320" cy="297"/>
              <a:chOff x="0" y="0"/>
              <a:chExt cx="320" cy="297"/>
            </a:xfrm>
          </p:grpSpPr>
          <p:sp>
            <p:nvSpPr>
              <p:cNvPr id="25785" name="Text Box 237"/>
              <p:cNvSpPr txBox="1"/>
              <p:nvPr/>
            </p:nvSpPr>
            <p:spPr>
              <a:xfrm>
                <a:off x="0" y="0"/>
                <a:ext cx="24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786" name="Text Box 238"/>
              <p:cNvSpPr txBox="1"/>
              <p:nvPr/>
            </p:nvSpPr>
            <p:spPr>
              <a:xfrm>
                <a:off x="154" y="85"/>
                <a:ext cx="16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5603" name="Freeform 239"/>
          <p:cNvSpPr/>
          <p:nvPr/>
        </p:nvSpPr>
        <p:spPr>
          <a:xfrm>
            <a:off x="7010400" y="685800"/>
            <a:ext cx="1270000" cy="157163"/>
          </a:xfrm>
          <a:custGeom>
            <a:avLst/>
            <a:gdLst/>
            <a:ahLst/>
            <a:cxnLst>
              <a:cxn ang="0">
                <a:pos x="0" y="157163"/>
              </a:cxn>
              <a:cxn ang="0">
                <a:pos x="0" y="0"/>
              </a:cxn>
              <a:cxn ang="0">
                <a:pos x="1270000" y="0"/>
              </a:cxn>
            </a:cxnLst>
            <a:pathLst>
              <a:path w="993" h="99">
                <a:moveTo>
                  <a:pt x="0" y="99"/>
                </a:moveTo>
                <a:lnTo>
                  <a:pt x="0" y="0"/>
                </a:lnTo>
                <a:lnTo>
                  <a:pt x="993" y="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04" name="Freeform 240"/>
          <p:cNvSpPr/>
          <p:nvPr/>
        </p:nvSpPr>
        <p:spPr>
          <a:xfrm>
            <a:off x="4152900" y="919163"/>
            <a:ext cx="2795588" cy="190500"/>
          </a:xfrm>
          <a:custGeom>
            <a:avLst/>
            <a:gdLst/>
            <a:ahLst/>
            <a:cxnLst>
              <a:cxn ang="0">
                <a:pos x="2795588" y="0"/>
              </a:cxn>
              <a:cxn ang="0">
                <a:pos x="2795588" y="185738"/>
              </a:cxn>
              <a:cxn ang="0">
                <a:pos x="0" y="190500"/>
              </a:cxn>
            </a:cxnLst>
            <a:pathLst>
              <a:path w="1761" h="120">
                <a:moveTo>
                  <a:pt x="1761" y="0"/>
                </a:moveTo>
                <a:lnTo>
                  <a:pt x="1761" y="117"/>
                </a:lnTo>
                <a:lnTo>
                  <a:pt x="0" y="12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5605" name="Group 241"/>
          <p:cNvGrpSpPr/>
          <p:nvPr/>
        </p:nvGrpSpPr>
        <p:grpSpPr>
          <a:xfrm>
            <a:off x="1709738" y="1557338"/>
            <a:ext cx="314325" cy="3548062"/>
            <a:chOff x="0" y="0"/>
            <a:chExt cx="198" cy="2235"/>
          </a:xfrm>
        </p:grpSpPr>
        <p:sp>
          <p:nvSpPr>
            <p:cNvPr id="25663" name="Line 242"/>
            <p:cNvSpPr/>
            <p:nvPr/>
          </p:nvSpPr>
          <p:spPr>
            <a:xfrm>
              <a:off x="5" y="1274"/>
              <a:ext cx="190" cy="1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  <p:grpSp>
          <p:nvGrpSpPr>
            <p:cNvPr id="25664" name="Group 243"/>
            <p:cNvGrpSpPr/>
            <p:nvPr/>
          </p:nvGrpSpPr>
          <p:grpSpPr>
            <a:xfrm>
              <a:off x="0" y="0"/>
              <a:ext cx="198" cy="2235"/>
              <a:chOff x="0" y="0"/>
              <a:chExt cx="198" cy="2235"/>
            </a:xfrm>
          </p:grpSpPr>
          <p:sp>
            <p:nvSpPr>
              <p:cNvPr id="25666" name="Freeform 244"/>
              <p:cNvSpPr/>
              <p:nvPr/>
            </p:nvSpPr>
            <p:spPr>
              <a:xfrm>
                <a:off x="0" y="726"/>
                <a:ext cx="198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98" y="0"/>
                  </a:cxn>
                </a:cxnLst>
                <a:pathLst>
                  <a:path w="198" h="3">
                    <a:moveTo>
                      <a:pt x="0" y="3"/>
                    </a:moveTo>
                    <a:lnTo>
                      <a:pt x="198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7" name="Freeform 245"/>
              <p:cNvSpPr/>
              <p:nvPr/>
            </p:nvSpPr>
            <p:spPr>
              <a:xfrm>
                <a:off x="3" y="0"/>
                <a:ext cx="189" cy="2235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0" y="0"/>
                  </a:cxn>
                  <a:cxn ang="0">
                    <a:pos x="0" y="2235"/>
                  </a:cxn>
                </a:cxnLst>
                <a:pathLst>
                  <a:path w="189" h="2235">
                    <a:moveTo>
                      <a:pt x="189" y="0"/>
                    </a:moveTo>
                    <a:lnTo>
                      <a:pt x="0" y="0"/>
                    </a:lnTo>
                    <a:lnTo>
                      <a:pt x="0" y="2235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8" name="Freeform 246"/>
              <p:cNvSpPr/>
              <p:nvPr/>
            </p:nvSpPr>
            <p:spPr>
              <a:xfrm>
                <a:off x="0" y="1737"/>
                <a:ext cx="19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65" name="Line 247"/>
            <p:cNvSpPr/>
            <p:nvPr/>
          </p:nvSpPr>
          <p:spPr>
            <a:xfrm>
              <a:off x="3" y="1082"/>
              <a:ext cx="190" cy="1"/>
            </a:xfrm>
            <a:prstGeom prst="line">
              <a:avLst/>
            </a:prstGeom>
            <a:ln w="76200" cap="flat" cmpd="sng">
              <a:solidFill>
                <a:schemeClr val="folHlink"/>
              </a:solidFill>
              <a:prstDash val="solid"/>
              <a:headEnd type="oval" w="sm" len="sm"/>
              <a:tailEnd type="none" w="med" len="med"/>
            </a:ln>
          </p:spPr>
        </p:sp>
      </p:grpSp>
      <p:grpSp>
        <p:nvGrpSpPr>
          <p:cNvPr id="25606" name="Group 248"/>
          <p:cNvGrpSpPr/>
          <p:nvPr/>
        </p:nvGrpSpPr>
        <p:grpSpPr>
          <a:xfrm rot="5400000">
            <a:off x="6969125" y="692150"/>
            <a:ext cx="77788" cy="366713"/>
            <a:chOff x="0" y="0"/>
            <a:chExt cx="49" cy="231"/>
          </a:xfrm>
        </p:grpSpPr>
        <p:sp>
          <p:nvSpPr>
            <p:cNvPr id="25661" name="Freeform 249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62" name="Freeform 250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07" name="Group 251"/>
          <p:cNvGrpSpPr/>
          <p:nvPr/>
        </p:nvGrpSpPr>
        <p:grpSpPr>
          <a:xfrm>
            <a:off x="2085975" y="1104900"/>
            <a:ext cx="620713" cy="952500"/>
            <a:chOff x="0" y="0"/>
            <a:chExt cx="391" cy="600"/>
          </a:xfrm>
        </p:grpSpPr>
        <p:grpSp>
          <p:nvGrpSpPr>
            <p:cNvPr id="25651" name="Group 252"/>
            <p:cNvGrpSpPr/>
            <p:nvPr/>
          </p:nvGrpSpPr>
          <p:grpSpPr>
            <a:xfrm>
              <a:off x="0" y="0"/>
              <a:ext cx="391" cy="237"/>
              <a:chOff x="0" y="0"/>
              <a:chExt cx="391" cy="237"/>
            </a:xfrm>
          </p:grpSpPr>
          <p:sp>
            <p:nvSpPr>
              <p:cNvPr id="25659" name="Freeform 253"/>
              <p:cNvSpPr/>
              <p:nvPr/>
            </p:nvSpPr>
            <p:spPr>
              <a:xfrm>
                <a:off x="0" y="0"/>
                <a:ext cx="108" cy="237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108" y="237"/>
                  </a:cxn>
                  <a:cxn ang="0">
                    <a:pos x="108" y="0"/>
                  </a:cxn>
                </a:cxnLst>
                <a:pathLst>
                  <a:path w="108" h="237">
                    <a:moveTo>
                      <a:pt x="0" y="237"/>
                    </a:moveTo>
                    <a:lnTo>
                      <a:pt x="108" y="237"/>
                    </a:lnTo>
                    <a:lnTo>
                      <a:pt x="108" y="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0" name="Freeform 254"/>
              <p:cNvSpPr/>
              <p:nvPr/>
            </p:nvSpPr>
            <p:spPr>
              <a:xfrm>
                <a:off x="127" y="6"/>
                <a:ext cx="26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4" y="0"/>
                  </a:cxn>
                </a:cxnLst>
                <a:pathLst>
                  <a:path w="264" h="1">
                    <a:moveTo>
                      <a:pt x="0" y="0"/>
                    </a:moveTo>
                    <a:lnTo>
                      <a:pt x="264" y="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5652" name="Group 255"/>
            <p:cNvGrpSpPr/>
            <p:nvPr/>
          </p:nvGrpSpPr>
          <p:grpSpPr>
            <a:xfrm>
              <a:off x="10" y="323"/>
              <a:ext cx="202" cy="277"/>
              <a:chOff x="0" y="0"/>
              <a:chExt cx="202" cy="277"/>
            </a:xfrm>
          </p:grpSpPr>
          <p:sp>
            <p:nvSpPr>
              <p:cNvPr id="25653" name="Line 256"/>
              <p:cNvSpPr/>
              <p:nvPr/>
            </p:nvSpPr>
            <p:spPr>
              <a:xfrm>
                <a:off x="100" y="180"/>
                <a:ext cx="2" cy="95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4" name="Freeform 257"/>
              <p:cNvSpPr/>
              <p:nvPr/>
            </p:nvSpPr>
            <p:spPr>
              <a:xfrm>
                <a:off x="48" y="276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120" h="1">
                    <a:moveTo>
                      <a:pt x="0" y="0"/>
                    </a:moveTo>
                    <a:lnTo>
                      <a:pt x="120" y="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55" name="Freeform 258"/>
              <p:cNvSpPr/>
              <p:nvPr/>
            </p:nvSpPr>
            <p:spPr>
              <a:xfrm>
                <a:off x="0" y="0"/>
                <a:ext cx="102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0"/>
                  </a:cxn>
                  <a:cxn ang="0">
                    <a:pos x="102" y="141"/>
                  </a:cxn>
                </a:cxnLst>
                <a:pathLst>
                  <a:path w="102" h="141">
                    <a:moveTo>
                      <a:pt x="0" y="0"/>
                    </a:moveTo>
                    <a:lnTo>
                      <a:pt x="102" y="0"/>
                    </a:lnTo>
                    <a:lnTo>
                      <a:pt x="102" y="141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25656" name="Group 259"/>
              <p:cNvGrpSpPr/>
              <p:nvPr/>
            </p:nvGrpSpPr>
            <p:grpSpPr>
              <a:xfrm>
                <a:off x="0" y="132"/>
                <a:ext cx="202" cy="49"/>
                <a:chOff x="0" y="0"/>
                <a:chExt cx="202" cy="49"/>
              </a:xfrm>
            </p:grpSpPr>
            <p:sp>
              <p:nvSpPr>
                <p:cNvPr id="25657" name="Freeform 260"/>
                <p:cNvSpPr/>
                <p:nvPr/>
              </p:nvSpPr>
              <p:spPr>
                <a:xfrm>
                  <a:off x="0" y="0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58" name="Freeform 261"/>
                <p:cNvSpPr/>
                <p:nvPr/>
              </p:nvSpPr>
              <p:spPr>
                <a:xfrm>
                  <a:off x="0" y="48"/>
                  <a:ext cx="202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2" y="0"/>
                    </a:cxn>
                  </a:cxnLst>
                  <a:pathLst>
                    <a:path w="202" h="1">
                      <a:moveTo>
                        <a:pt x="0" y="0"/>
                      </a:moveTo>
                      <a:lnTo>
                        <a:pt x="202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25608" name="Group 262"/>
          <p:cNvGrpSpPr/>
          <p:nvPr/>
        </p:nvGrpSpPr>
        <p:grpSpPr>
          <a:xfrm>
            <a:off x="2022475" y="1371600"/>
            <a:ext cx="688975" cy="3124200"/>
            <a:chOff x="0" y="0"/>
            <a:chExt cx="434" cy="1968"/>
          </a:xfrm>
        </p:grpSpPr>
        <p:grpSp>
          <p:nvGrpSpPr>
            <p:cNvPr id="25640" name="Group 263"/>
            <p:cNvGrpSpPr/>
            <p:nvPr/>
          </p:nvGrpSpPr>
          <p:grpSpPr>
            <a:xfrm>
              <a:off x="0" y="0"/>
              <a:ext cx="50" cy="1968"/>
              <a:chOff x="0" y="0"/>
              <a:chExt cx="50" cy="1968"/>
            </a:xfrm>
          </p:grpSpPr>
          <p:grpSp>
            <p:nvGrpSpPr>
              <p:cNvPr id="25642" name="Group 264"/>
              <p:cNvGrpSpPr/>
              <p:nvPr/>
            </p:nvGrpSpPr>
            <p:grpSpPr>
              <a:xfrm>
                <a:off x="0" y="0"/>
                <a:ext cx="49" cy="231"/>
                <a:chOff x="0" y="0"/>
                <a:chExt cx="49" cy="231"/>
              </a:xfrm>
            </p:grpSpPr>
            <p:sp>
              <p:nvSpPr>
                <p:cNvPr id="25649" name="Freeform 265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50" name="Freeform 266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5643" name="Group 267"/>
              <p:cNvGrpSpPr/>
              <p:nvPr/>
            </p:nvGrpSpPr>
            <p:grpSpPr>
              <a:xfrm>
                <a:off x="1" y="729"/>
                <a:ext cx="49" cy="231"/>
                <a:chOff x="0" y="0"/>
                <a:chExt cx="49" cy="231"/>
              </a:xfrm>
            </p:grpSpPr>
            <p:sp>
              <p:nvSpPr>
                <p:cNvPr id="25647" name="Freeform 268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48" name="Freeform 269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5644" name="Group 270"/>
              <p:cNvGrpSpPr/>
              <p:nvPr/>
            </p:nvGrpSpPr>
            <p:grpSpPr>
              <a:xfrm>
                <a:off x="1" y="1737"/>
                <a:ext cx="49" cy="231"/>
                <a:chOff x="0" y="0"/>
                <a:chExt cx="49" cy="231"/>
              </a:xfrm>
            </p:grpSpPr>
            <p:sp>
              <p:nvSpPr>
                <p:cNvPr id="25645" name="Freeform 271"/>
                <p:cNvSpPr/>
                <p:nvPr/>
              </p:nvSpPr>
              <p:spPr>
                <a:xfrm>
                  <a:off x="0" y="58"/>
                  <a:ext cx="1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20"/>
                    </a:cxn>
                  </a:cxnLst>
                  <a:pathLst>
                    <a:path w="1" h="120">
                      <a:moveTo>
                        <a:pt x="0" y="0"/>
                      </a:moveTo>
                      <a:lnTo>
                        <a:pt x="0" y="120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46" name="Freeform 272"/>
                <p:cNvSpPr/>
                <p:nvPr/>
              </p:nvSpPr>
              <p:spPr>
                <a:xfrm>
                  <a:off x="48" y="0"/>
                  <a:ext cx="1" cy="23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31"/>
                    </a:cxn>
                  </a:cxnLst>
                  <a:pathLst>
                    <a:path w="1" h="231">
                      <a:moveTo>
                        <a:pt x="0" y="0"/>
                      </a:moveTo>
                      <a:lnTo>
                        <a:pt x="0" y="231"/>
                      </a:lnTo>
                    </a:path>
                  </a:pathLst>
                </a:custGeom>
                <a:noFill/>
                <a:ln w="57150" cap="flat" cmpd="sng">
                  <a:solidFill>
                    <a:schemeClr val="folHlink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25641" name="Text Box 273"/>
            <p:cNvSpPr txBox="1"/>
            <p:nvPr/>
          </p:nvSpPr>
          <p:spPr>
            <a:xfrm>
              <a:off x="11" y="1192"/>
              <a:ext cx="423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9" name="Text Box 274"/>
          <p:cNvSpPr txBox="1"/>
          <p:nvPr/>
        </p:nvSpPr>
        <p:spPr>
          <a:xfrm>
            <a:off x="304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⑤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4116 (16K×1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原理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10" name="Group 275"/>
          <p:cNvGrpSpPr/>
          <p:nvPr/>
        </p:nvGrpSpPr>
        <p:grpSpPr>
          <a:xfrm>
            <a:off x="2209800" y="6061075"/>
            <a:ext cx="4292600" cy="508000"/>
            <a:chOff x="0" y="0"/>
            <a:chExt cx="2704" cy="320"/>
          </a:xfrm>
        </p:grpSpPr>
        <p:grpSp>
          <p:nvGrpSpPr>
            <p:cNvPr id="25627" name="Group 276"/>
            <p:cNvGrpSpPr/>
            <p:nvPr/>
          </p:nvGrpSpPr>
          <p:grpSpPr>
            <a:xfrm>
              <a:off x="771" y="49"/>
              <a:ext cx="1933" cy="271"/>
              <a:chOff x="0" y="0"/>
              <a:chExt cx="1933" cy="271"/>
            </a:xfrm>
          </p:grpSpPr>
          <p:sp>
            <p:nvSpPr>
              <p:cNvPr id="25631" name="Line 277"/>
              <p:cNvSpPr/>
              <p:nvPr/>
            </p:nvSpPr>
            <p:spPr>
              <a:xfrm>
                <a:off x="745" y="117"/>
                <a:ext cx="432" cy="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stealth" w="med" len="med"/>
              </a:ln>
            </p:spPr>
          </p:sp>
          <p:grpSp>
            <p:nvGrpSpPr>
              <p:cNvPr id="25632" name="Group 278"/>
              <p:cNvGrpSpPr/>
              <p:nvPr/>
            </p:nvGrpSpPr>
            <p:grpSpPr>
              <a:xfrm>
                <a:off x="0" y="0"/>
                <a:ext cx="761" cy="254"/>
                <a:chOff x="0" y="0"/>
                <a:chExt cx="761" cy="254"/>
              </a:xfrm>
            </p:grpSpPr>
            <p:sp>
              <p:nvSpPr>
                <p:cNvPr id="25638" name="Rectangle 279"/>
                <p:cNvSpPr/>
                <p:nvPr/>
              </p:nvSpPr>
              <p:spPr>
                <a:xfrm>
                  <a:off x="0" y="2"/>
                  <a:ext cx="745" cy="252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9" name="Text Box 280"/>
                <p:cNvSpPr txBox="1"/>
                <p:nvPr/>
              </p:nvSpPr>
              <p:spPr>
                <a:xfrm>
                  <a:off x="5" y="0"/>
                  <a:ext cx="756" cy="25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数据输入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33" name="Group 281"/>
              <p:cNvGrpSpPr/>
              <p:nvPr/>
            </p:nvGrpSpPr>
            <p:grpSpPr>
              <a:xfrm>
                <a:off x="1189" y="2"/>
                <a:ext cx="744" cy="269"/>
                <a:chOff x="0" y="0"/>
                <a:chExt cx="744" cy="269"/>
              </a:xfrm>
            </p:grpSpPr>
            <p:sp>
              <p:nvSpPr>
                <p:cNvPr id="25634" name="Rectangle 282"/>
                <p:cNvSpPr/>
                <p:nvPr/>
              </p:nvSpPr>
              <p:spPr>
                <a:xfrm>
                  <a:off x="2" y="0"/>
                  <a:ext cx="742" cy="25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5" name="Text Box 283"/>
                <p:cNvSpPr txBox="1"/>
                <p:nvPr/>
              </p:nvSpPr>
              <p:spPr>
                <a:xfrm>
                  <a:off x="36" y="19"/>
                  <a:ext cx="66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I/O</a:t>
                  </a: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缓冲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36" name="Rectangle 284"/>
                <p:cNvSpPr/>
                <p:nvPr/>
              </p:nvSpPr>
              <p:spPr>
                <a:xfrm>
                  <a:off x="0" y="0"/>
                  <a:ext cx="742" cy="252"/>
                </a:xfrm>
                <a:prstGeom prst="rect">
                  <a:avLst/>
                </a:prstGeom>
                <a:solidFill>
                  <a:schemeClr val="folHlink"/>
                </a:solidFill>
                <a:ln w="3810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37" name="Text Box 285"/>
                <p:cNvSpPr txBox="1"/>
                <p:nvPr/>
              </p:nvSpPr>
              <p:spPr>
                <a:xfrm>
                  <a:off x="50" y="9"/>
                  <a:ext cx="666" cy="25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I/O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缓冲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5628" name="Line 286"/>
            <p:cNvSpPr/>
            <p:nvPr/>
          </p:nvSpPr>
          <p:spPr>
            <a:xfrm>
              <a:off x="316" y="166"/>
              <a:ext cx="432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29" name="Text Box 287"/>
            <p:cNvSpPr txBox="1"/>
            <p:nvPr/>
          </p:nvSpPr>
          <p:spPr>
            <a:xfrm>
              <a:off x="0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Text Box 288"/>
            <p:cNvSpPr txBox="1"/>
            <p:nvPr/>
          </p:nvSpPr>
          <p:spPr>
            <a:xfrm>
              <a:off x="143" y="118"/>
              <a:ext cx="24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endParaRPr lang="en-US" altLang="zh-CN" sz="1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11" name="Group 289"/>
          <p:cNvGrpSpPr/>
          <p:nvPr/>
        </p:nvGrpSpPr>
        <p:grpSpPr>
          <a:xfrm>
            <a:off x="2659063" y="898525"/>
            <a:ext cx="1531937" cy="406400"/>
            <a:chOff x="0" y="0"/>
            <a:chExt cx="965" cy="256"/>
          </a:xfrm>
        </p:grpSpPr>
        <p:sp>
          <p:nvSpPr>
            <p:cNvPr id="25623" name="Rectangle 290"/>
            <p:cNvSpPr/>
            <p:nvPr/>
          </p:nvSpPr>
          <p:spPr>
            <a:xfrm>
              <a:off x="5" y="10"/>
              <a:ext cx="906" cy="24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24" name="Text Box 291"/>
            <p:cNvSpPr txBox="1"/>
            <p:nvPr/>
          </p:nvSpPr>
          <p:spPr>
            <a:xfrm>
              <a:off x="1" y="0"/>
              <a:ext cx="964" cy="256"/>
            </a:xfrm>
            <a:prstGeom prst="rect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读出放大器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Rectangle 292"/>
            <p:cNvSpPr/>
            <p:nvPr/>
          </p:nvSpPr>
          <p:spPr>
            <a:xfrm>
              <a:off x="4" y="10"/>
              <a:ext cx="906" cy="24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spcBef>
                  <a:spcPct val="50000"/>
                </a:spcBef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Text Box 293"/>
            <p:cNvSpPr txBox="1"/>
            <p:nvPr/>
          </p:nvSpPr>
          <p:spPr>
            <a:xfrm>
              <a:off x="0" y="0"/>
              <a:ext cx="964" cy="256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读放大器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2" name="Text Box 294"/>
          <p:cNvSpPr txBox="1"/>
          <p:nvPr/>
        </p:nvSpPr>
        <p:spPr>
          <a:xfrm>
            <a:off x="1492250" y="50165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Text Box 295"/>
          <p:cNvSpPr txBox="1"/>
          <p:nvPr/>
        </p:nvSpPr>
        <p:spPr>
          <a:xfrm>
            <a:off x="8096250" y="660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14" name="Group 296"/>
          <p:cNvGrpSpPr/>
          <p:nvPr/>
        </p:nvGrpSpPr>
        <p:grpSpPr>
          <a:xfrm>
            <a:off x="5942013" y="5829300"/>
            <a:ext cx="1847850" cy="319088"/>
            <a:chOff x="0" y="0"/>
            <a:chExt cx="1164" cy="201"/>
          </a:xfrm>
        </p:grpSpPr>
        <p:sp>
          <p:nvSpPr>
            <p:cNvPr id="25621" name="Freeform 297"/>
            <p:cNvSpPr/>
            <p:nvPr/>
          </p:nvSpPr>
          <p:spPr>
            <a:xfrm>
              <a:off x="0" y="0"/>
              <a:ext cx="1" cy="20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01"/>
                </a:cxn>
              </a:cxnLst>
              <a:pathLst>
                <a:path w="1" h="201">
                  <a:moveTo>
                    <a:pt x="1" y="0"/>
                  </a:moveTo>
                  <a:lnTo>
                    <a:pt x="0" y="201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Freeform 298"/>
            <p:cNvSpPr/>
            <p:nvPr/>
          </p:nvSpPr>
          <p:spPr>
            <a:xfrm>
              <a:off x="8" y="22"/>
              <a:ext cx="1156" cy="2"/>
            </a:xfrm>
            <a:custGeom>
              <a:avLst/>
              <a:gdLst/>
              <a:ahLst/>
              <a:cxnLst>
                <a:cxn ang="0">
                  <a:pos x="1156" y="0"/>
                </a:cxn>
                <a:cxn ang="0">
                  <a:pos x="0" y="2"/>
                </a:cxn>
              </a:cxnLst>
              <a:pathLst>
                <a:path w="1023" h="2">
                  <a:moveTo>
                    <a:pt x="1023" y="0"/>
                  </a:moveTo>
                  <a:lnTo>
                    <a:pt x="0" y="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5615" name="Group 299"/>
          <p:cNvGrpSpPr/>
          <p:nvPr/>
        </p:nvGrpSpPr>
        <p:grpSpPr>
          <a:xfrm>
            <a:off x="7069138" y="881063"/>
            <a:ext cx="682625" cy="5002212"/>
            <a:chOff x="0" y="0"/>
            <a:chExt cx="430" cy="3151"/>
          </a:xfrm>
        </p:grpSpPr>
        <p:sp>
          <p:nvSpPr>
            <p:cNvPr id="25617" name="Freeform 300"/>
            <p:cNvSpPr/>
            <p:nvPr/>
          </p:nvSpPr>
          <p:spPr>
            <a:xfrm>
              <a:off x="11" y="0"/>
              <a:ext cx="419" cy="3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3"/>
                </a:cxn>
                <a:cxn ang="0">
                  <a:pos x="416" y="143"/>
                </a:cxn>
                <a:cxn ang="0">
                  <a:pos x="419" y="3151"/>
                </a:cxn>
              </a:cxnLst>
              <a:pathLst>
                <a:path w="419" h="3045">
                  <a:moveTo>
                    <a:pt x="0" y="0"/>
                  </a:moveTo>
                  <a:lnTo>
                    <a:pt x="0" y="138"/>
                  </a:lnTo>
                  <a:lnTo>
                    <a:pt x="416" y="138"/>
                  </a:lnTo>
                  <a:lnTo>
                    <a:pt x="419" y="3045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618" name="Group 301"/>
            <p:cNvGrpSpPr/>
            <p:nvPr/>
          </p:nvGrpSpPr>
          <p:grpSpPr>
            <a:xfrm>
              <a:off x="0" y="747"/>
              <a:ext cx="423" cy="1176"/>
              <a:chOff x="0" y="0"/>
              <a:chExt cx="423" cy="1176"/>
            </a:xfrm>
          </p:grpSpPr>
          <p:sp>
            <p:nvSpPr>
              <p:cNvPr id="25619" name="Freeform 302"/>
              <p:cNvSpPr/>
              <p:nvPr/>
            </p:nvSpPr>
            <p:spPr>
              <a:xfrm>
                <a:off x="0" y="0"/>
                <a:ext cx="419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1"/>
                  </a:cxn>
                  <a:cxn ang="0">
                    <a:pos x="419" y="111"/>
                  </a:cxn>
                </a:cxnLst>
                <a:pathLst>
                  <a:path w="432" h="111">
                    <a:moveTo>
                      <a:pt x="0" y="0"/>
                    </a:moveTo>
                    <a:lnTo>
                      <a:pt x="0" y="111"/>
                    </a:lnTo>
                    <a:lnTo>
                      <a:pt x="432" y="111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0" name="Freeform 303"/>
              <p:cNvSpPr/>
              <p:nvPr/>
            </p:nvSpPr>
            <p:spPr>
              <a:xfrm>
                <a:off x="0" y="1056"/>
                <a:ext cx="423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0"/>
                  </a:cxn>
                  <a:cxn ang="0">
                    <a:pos x="423" y="120"/>
                  </a:cxn>
                </a:cxnLst>
                <a:pathLst>
                  <a:path w="423" h="120">
                    <a:moveTo>
                      <a:pt x="0" y="0"/>
                    </a:moveTo>
                    <a:lnTo>
                      <a:pt x="0" y="120"/>
                    </a:lnTo>
                    <a:lnTo>
                      <a:pt x="423" y="12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5616" name="AutoShape 30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动态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3200" dirty="0">
                <a:solidFill>
                  <a:srgbClr val="0000FF"/>
                </a:solidFill>
                <a:ea typeface="宋体" panose="02010600030101010101" pitchFamily="2" charset="-122"/>
              </a:rPr>
              <a:t>写时序</a:t>
            </a:r>
            <a:endParaRPr lang="zh-CN" altLang="en-US" sz="32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178800" cy="1087438"/>
          </a:xfrm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0" y="1052513"/>
          <a:ext cx="9144000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762625" imgH="2924175" progId="PBrush">
                  <p:embed/>
                </p:oleObj>
              </mc:Choice>
              <mc:Fallback>
                <p:oleObj name="" r:id="rId1" imgW="5762625" imgH="292417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52513"/>
                        <a:ext cx="9144000" cy="464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/>
          <p:nvPr/>
        </p:nvSpPr>
        <p:spPr>
          <a:xfrm>
            <a:off x="2268538" y="1412875"/>
            <a:ext cx="1323975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行地址有效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Rectangle 6"/>
          <p:cNvSpPr/>
          <p:nvPr/>
        </p:nvSpPr>
        <p:spPr>
          <a:xfrm>
            <a:off x="2195513" y="3500438"/>
            <a:ext cx="17049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写允许有效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Rectangle 7"/>
          <p:cNvSpPr/>
          <p:nvPr/>
        </p:nvSpPr>
        <p:spPr>
          <a:xfrm>
            <a:off x="2411413" y="4941888"/>
            <a:ext cx="15144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DIN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2" name="Rectangle 8"/>
          <p:cNvSpPr/>
          <p:nvPr/>
        </p:nvSpPr>
        <p:spPr>
          <a:xfrm>
            <a:off x="3276600" y="2420938"/>
            <a:ext cx="13239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列地址有效</a:t>
            </a:r>
            <a:endParaRPr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0" y="152400"/>
            <a:ext cx="541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1371600" y="715963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刷新与行地址有关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2" name="Group 4"/>
          <p:cNvGrpSpPr/>
          <p:nvPr/>
        </p:nvGrpSpPr>
        <p:grpSpPr>
          <a:xfrm>
            <a:off x="914400" y="1309688"/>
            <a:ext cx="6172200" cy="457200"/>
            <a:chOff x="0" y="0"/>
            <a:chExt cx="3888" cy="288"/>
          </a:xfrm>
        </p:grpSpPr>
        <p:sp>
          <p:nvSpPr>
            <p:cNvPr id="27772" name="Text Box 5"/>
            <p:cNvSpPr txBox="1"/>
            <p:nvPr/>
          </p:nvSpPr>
          <p:spPr>
            <a:xfrm>
              <a:off x="0" y="0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①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集中刷新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73" name="Text Box 6"/>
            <p:cNvSpPr txBox="1"/>
            <p:nvPr/>
          </p:nvSpPr>
          <p:spPr>
            <a:xfrm>
              <a:off x="1104" y="0"/>
              <a:ext cx="27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1" charset="-122"/>
                </a:rPr>
                <a:t>（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存取周期为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1" charset="-122"/>
                </a:rPr>
                <a:t>0.5 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en-US" altLang="zh-CN" sz="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3" name="Text Box 7"/>
          <p:cNvSpPr txBox="1"/>
          <p:nvPr/>
        </p:nvSpPr>
        <p:spPr>
          <a:xfrm>
            <a:off x="914400" y="61722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死时间率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为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128/4 000 ×100% = 3.2%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Text Box 8"/>
          <p:cNvSpPr txBox="1"/>
          <p:nvPr/>
        </p:nvSpPr>
        <p:spPr>
          <a:xfrm>
            <a:off x="1633538" y="565308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死区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为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0.5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×128 = 64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655" name="Group 9"/>
          <p:cNvGrpSpPr/>
          <p:nvPr/>
        </p:nvGrpSpPr>
        <p:grpSpPr>
          <a:xfrm>
            <a:off x="615950" y="1981200"/>
            <a:ext cx="7934325" cy="3619500"/>
            <a:chOff x="0" y="0"/>
            <a:chExt cx="4998" cy="2280"/>
          </a:xfrm>
        </p:grpSpPr>
        <p:sp>
          <p:nvSpPr>
            <p:cNvPr id="27658" name="Line 10"/>
            <p:cNvSpPr/>
            <p:nvPr/>
          </p:nvSpPr>
          <p:spPr>
            <a:xfrm flipV="1">
              <a:off x="2828" y="23"/>
              <a:ext cx="1" cy="181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Rectangle 11"/>
            <p:cNvSpPr/>
            <p:nvPr/>
          </p:nvSpPr>
          <p:spPr>
            <a:xfrm>
              <a:off x="193" y="414"/>
              <a:ext cx="53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60" name="Rectangle 12"/>
            <p:cNvSpPr/>
            <p:nvPr/>
          </p:nvSpPr>
          <p:spPr>
            <a:xfrm>
              <a:off x="0" y="413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周期序号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Rectangle 13"/>
            <p:cNvSpPr/>
            <p:nvPr/>
          </p:nvSpPr>
          <p:spPr>
            <a:xfrm>
              <a:off x="139" y="1399"/>
              <a:ext cx="54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62" name="Rectangle 14"/>
            <p:cNvSpPr/>
            <p:nvPr/>
          </p:nvSpPr>
          <p:spPr>
            <a:xfrm>
              <a:off x="0" y="1230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地址序号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Line 15"/>
            <p:cNvSpPr/>
            <p:nvPr/>
          </p:nvSpPr>
          <p:spPr>
            <a:xfrm>
              <a:off x="776" y="0"/>
              <a:ext cx="1" cy="227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4" name="Freeform 16"/>
            <p:cNvSpPr/>
            <p:nvPr/>
          </p:nvSpPr>
          <p:spPr>
            <a:xfrm>
              <a:off x="782" y="573"/>
              <a:ext cx="1188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88" y="0"/>
                </a:cxn>
              </a:cxnLst>
              <a:pathLst>
                <a:path w="1188" h="1">
                  <a:moveTo>
                    <a:pt x="0" y="1"/>
                  </a:moveTo>
                  <a:lnTo>
                    <a:pt x="1188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65" name="Rectangle 17"/>
            <p:cNvSpPr/>
            <p:nvPr/>
          </p:nvSpPr>
          <p:spPr>
            <a:xfrm>
              <a:off x="3699" y="848"/>
              <a:ext cx="22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66" name="Rectangle 18"/>
            <p:cNvSpPr/>
            <p:nvPr/>
          </p:nvSpPr>
          <p:spPr>
            <a:xfrm>
              <a:off x="3779" y="900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Rectangle 19"/>
            <p:cNvSpPr/>
            <p:nvPr/>
          </p:nvSpPr>
          <p:spPr>
            <a:xfrm>
              <a:off x="3825" y="990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Rectangle 20"/>
            <p:cNvSpPr/>
            <p:nvPr/>
          </p:nvSpPr>
          <p:spPr>
            <a:xfrm>
              <a:off x="913" y="381"/>
              <a:ext cx="14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69" name="Rectangle 21"/>
            <p:cNvSpPr/>
            <p:nvPr/>
          </p:nvSpPr>
          <p:spPr>
            <a:xfrm>
              <a:off x="831" y="401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0" name="Rectangle 22"/>
            <p:cNvSpPr/>
            <p:nvPr/>
          </p:nvSpPr>
          <p:spPr>
            <a:xfrm>
              <a:off x="1085" y="371"/>
              <a:ext cx="1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1" name="Rectangle 23"/>
            <p:cNvSpPr/>
            <p:nvPr/>
          </p:nvSpPr>
          <p:spPr>
            <a:xfrm>
              <a:off x="1002" y="401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Rectangle 24"/>
            <p:cNvSpPr/>
            <p:nvPr/>
          </p:nvSpPr>
          <p:spPr>
            <a:xfrm>
              <a:off x="1271" y="381"/>
              <a:ext cx="14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3" name="Rectangle 25"/>
            <p:cNvSpPr/>
            <p:nvPr/>
          </p:nvSpPr>
          <p:spPr>
            <a:xfrm>
              <a:off x="1189" y="401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Rectangle 26"/>
            <p:cNvSpPr/>
            <p:nvPr/>
          </p:nvSpPr>
          <p:spPr>
            <a:xfrm>
              <a:off x="2041" y="345"/>
              <a:ext cx="213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5" name="Rectangle 27"/>
            <p:cNvSpPr/>
            <p:nvPr/>
          </p:nvSpPr>
          <p:spPr>
            <a:xfrm>
              <a:off x="2563" y="396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3871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Rectangle 28"/>
            <p:cNvSpPr/>
            <p:nvPr/>
          </p:nvSpPr>
          <p:spPr>
            <a:xfrm>
              <a:off x="2828" y="345"/>
              <a:ext cx="227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7" name="Rectangle 29"/>
            <p:cNvSpPr/>
            <p:nvPr/>
          </p:nvSpPr>
          <p:spPr>
            <a:xfrm>
              <a:off x="2871" y="396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3872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8" name="Rectangle 30"/>
            <p:cNvSpPr/>
            <p:nvPr/>
          </p:nvSpPr>
          <p:spPr>
            <a:xfrm>
              <a:off x="3920" y="308"/>
              <a:ext cx="148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79" name="Rectangle 31"/>
            <p:cNvSpPr/>
            <p:nvPr/>
          </p:nvSpPr>
          <p:spPr>
            <a:xfrm>
              <a:off x="3968" y="403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0" name="Rectangle 32"/>
            <p:cNvSpPr/>
            <p:nvPr/>
          </p:nvSpPr>
          <p:spPr>
            <a:xfrm>
              <a:off x="4137" y="308"/>
              <a:ext cx="14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81" name="Rectangle 33"/>
            <p:cNvSpPr/>
            <p:nvPr/>
          </p:nvSpPr>
          <p:spPr>
            <a:xfrm>
              <a:off x="4184" y="403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2" name="Freeform 34"/>
            <p:cNvSpPr/>
            <p:nvPr/>
          </p:nvSpPr>
          <p:spPr>
            <a:xfrm>
              <a:off x="2408" y="743"/>
              <a:ext cx="1" cy="7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03"/>
                </a:cxn>
              </a:cxnLst>
              <a:pathLst>
                <a:path w="1" h="703">
                  <a:moveTo>
                    <a:pt x="0" y="0"/>
                  </a:moveTo>
                  <a:lnTo>
                    <a:pt x="0" y="70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83" name="Rectangle 35"/>
            <p:cNvSpPr/>
            <p:nvPr/>
          </p:nvSpPr>
          <p:spPr>
            <a:xfrm>
              <a:off x="2467" y="900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4" name="Rectangle 36"/>
            <p:cNvSpPr/>
            <p:nvPr/>
          </p:nvSpPr>
          <p:spPr>
            <a:xfrm>
              <a:off x="2526" y="990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5" name="Rectangle 37"/>
            <p:cNvSpPr/>
            <p:nvPr/>
          </p:nvSpPr>
          <p:spPr>
            <a:xfrm>
              <a:off x="2682" y="900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Rectangle 38"/>
            <p:cNvSpPr/>
            <p:nvPr/>
          </p:nvSpPr>
          <p:spPr>
            <a:xfrm>
              <a:off x="2741" y="990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7" name="Rectangle 39"/>
            <p:cNvSpPr/>
            <p:nvPr/>
          </p:nvSpPr>
          <p:spPr>
            <a:xfrm>
              <a:off x="2825" y="848"/>
              <a:ext cx="227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88" name="Rectangle 40"/>
            <p:cNvSpPr/>
            <p:nvPr/>
          </p:nvSpPr>
          <p:spPr>
            <a:xfrm>
              <a:off x="2894" y="900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89" name="Rectangle 41"/>
            <p:cNvSpPr/>
            <p:nvPr/>
          </p:nvSpPr>
          <p:spPr>
            <a:xfrm>
              <a:off x="2947" y="990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Rectangle 42"/>
            <p:cNvSpPr/>
            <p:nvPr/>
          </p:nvSpPr>
          <p:spPr>
            <a:xfrm>
              <a:off x="3030" y="848"/>
              <a:ext cx="226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91" name="Rectangle 43"/>
            <p:cNvSpPr/>
            <p:nvPr/>
          </p:nvSpPr>
          <p:spPr>
            <a:xfrm>
              <a:off x="3096" y="900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Rectangle 44"/>
            <p:cNvSpPr/>
            <p:nvPr/>
          </p:nvSpPr>
          <p:spPr>
            <a:xfrm>
              <a:off x="3156" y="990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3" name="Line 45"/>
            <p:cNvSpPr/>
            <p:nvPr/>
          </p:nvSpPr>
          <p:spPr>
            <a:xfrm flipH="1">
              <a:off x="3710" y="740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4" name="Line 46"/>
            <p:cNvSpPr/>
            <p:nvPr/>
          </p:nvSpPr>
          <p:spPr>
            <a:xfrm>
              <a:off x="2328" y="574"/>
              <a:ext cx="999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5" name="Freeform 47"/>
            <p:cNvSpPr/>
            <p:nvPr/>
          </p:nvSpPr>
          <p:spPr>
            <a:xfrm>
              <a:off x="3578" y="573"/>
              <a:ext cx="816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16" y="0"/>
                </a:cxn>
              </a:cxnLst>
              <a:pathLst>
                <a:path w="816" h="1">
                  <a:moveTo>
                    <a:pt x="0" y="1"/>
                  </a:moveTo>
                  <a:lnTo>
                    <a:pt x="816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96" name="Rectangle 48"/>
            <p:cNvSpPr/>
            <p:nvPr/>
          </p:nvSpPr>
          <p:spPr>
            <a:xfrm>
              <a:off x="3709" y="308"/>
              <a:ext cx="227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97" name="Rectangle 49"/>
            <p:cNvSpPr/>
            <p:nvPr/>
          </p:nvSpPr>
          <p:spPr>
            <a:xfrm>
              <a:off x="3621" y="401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3999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8" name="Rectangle 50"/>
            <p:cNvSpPr/>
            <p:nvPr/>
          </p:nvSpPr>
          <p:spPr>
            <a:xfrm>
              <a:off x="824" y="1219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699" name="Rectangle 51"/>
            <p:cNvSpPr/>
            <p:nvPr/>
          </p:nvSpPr>
          <p:spPr>
            <a:xfrm>
              <a:off x="2041" y="1206"/>
              <a:ext cx="18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00" name="Rectangle 52"/>
            <p:cNvSpPr/>
            <p:nvPr/>
          </p:nvSpPr>
          <p:spPr>
            <a:xfrm>
              <a:off x="2479" y="1268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1" name="Rectangle 53"/>
            <p:cNvSpPr/>
            <p:nvPr/>
          </p:nvSpPr>
          <p:spPr>
            <a:xfrm>
              <a:off x="2557" y="1206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02" name="Rectangle 54"/>
            <p:cNvSpPr/>
            <p:nvPr/>
          </p:nvSpPr>
          <p:spPr>
            <a:xfrm>
              <a:off x="2663" y="1268"/>
              <a:ext cx="12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3" name="Rectangle 55"/>
            <p:cNvSpPr/>
            <p:nvPr/>
          </p:nvSpPr>
          <p:spPr>
            <a:xfrm>
              <a:off x="2857" y="1206"/>
              <a:ext cx="18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04" name="Rectangle 56"/>
            <p:cNvSpPr/>
            <p:nvPr/>
          </p:nvSpPr>
          <p:spPr>
            <a:xfrm>
              <a:off x="2904" y="1268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5" name="Rectangle 57"/>
            <p:cNvSpPr/>
            <p:nvPr/>
          </p:nvSpPr>
          <p:spPr>
            <a:xfrm>
              <a:off x="3039" y="1206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06" name="Rectangle 58"/>
            <p:cNvSpPr/>
            <p:nvPr/>
          </p:nvSpPr>
          <p:spPr>
            <a:xfrm>
              <a:off x="3106" y="1268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7" name="Rectangle 59"/>
            <p:cNvSpPr/>
            <p:nvPr/>
          </p:nvSpPr>
          <p:spPr>
            <a:xfrm>
              <a:off x="3728" y="1206"/>
              <a:ext cx="188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08" name="Rectangle 60"/>
            <p:cNvSpPr/>
            <p:nvPr/>
          </p:nvSpPr>
          <p:spPr>
            <a:xfrm>
              <a:off x="3717" y="1268"/>
              <a:ext cx="1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127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09" name="Rectangle 61"/>
            <p:cNvSpPr/>
            <p:nvPr/>
          </p:nvSpPr>
          <p:spPr>
            <a:xfrm>
              <a:off x="1403" y="17"/>
              <a:ext cx="7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10" name="Rectangle 62"/>
            <p:cNvSpPr/>
            <p:nvPr/>
          </p:nvSpPr>
          <p:spPr>
            <a:xfrm>
              <a:off x="1393" y="51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读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1" name="Rectangle 63"/>
            <p:cNvSpPr/>
            <p:nvPr/>
          </p:nvSpPr>
          <p:spPr>
            <a:xfrm>
              <a:off x="1552" y="51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2" name="Rectangle 64"/>
            <p:cNvSpPr/>
            <p:nvPr/>
          </p:nvSpPr>
          <p:spPr>
            <a:xfrm>
              <a:off x="1596" y="51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写或维持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3" name="Rectangle 65"/>
            <p:cNvSpPr/>
            <p:nvPr/>
          </p:nvSpPr>
          <p:spPr>
            <a:xfrm>
              <a:off x="2969" y="40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14" name="Rectangle 66"/>
            <p:cNvSpPr/>
            <p:nvPr/>
          </p:nvSpPr>
          <p:spPr>
            <a:xfrm>
              <a:off x="3218" y="51"/>
              <a:ext cx="30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刷新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5" name="Rectangle 67"/>
            <p:cNvSpPr/>
            <p:nvPr/>
          </p:nvSpPr>
          <p:spPr>
            <a:xfrm>
              <a:off x="4140" y="18"/>
              <a:ext cx="70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16" name="Rectangle 68"/>
            <p:cNvSpPr/>
            <p:nvPr/>
          </p:nvSpPr>
          <p:spPr>
            <a:xfrm>
              <a:off x="4193" y="51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读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7" name="Rectangle 69"/>
            <p:cNvSpPr/>
            <p:nvPr/>
          </p:nvSpPr>
          <p:spPr>
            <a:xfrm>
              <a:off x="4344" y="51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8" name="Rectangle 70"/>
            <p:cNvSpPr/>
            <p:nvPr/>
          </p:nvSpPr>
          <p:spPr>
            <a:xfrm>
              <a:off x="4386" y="51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写或维持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19" name="Rectangle 71"/>
            <p:cNvSpPr/>
            <p:nvPr/>
          </p:nvSpPr>
          <p:spPr>
            <a:xfrm>
              <a:off x="953" y="1755"/>
              <a:ext cx="1196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20" name="Rectangle 72"/>
            <p:cNvSpPr/>
            <p:nvPr/>
          </p:nvSpPr>
          <p:spPr>
            <a:xfrm>
              <a:off x="1117" y="1739"/>
              <a:ext cx="2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3872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1" name="Rectangle 73"/>
            <p:cNvSpPr/>
            <p:nvPr/>
          </p:nvSpPr>
          <p:spPr>
            <a:xfrm>
              <a:off x="1407" y="1739"/>
              <a:ext cx="38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个周期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2" name="Rectangle 74"/>
            <p:cNvSpPr/>
            <p:nvPr/>
          </p:nvSpPr>
          <p:spPr>
            <a:xfrm>
              <a:off x="1766" y="1739"/>
              <a:ext cx="71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1936 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723" name="Rectangle 75"/>
            <p:cNvSpPr/>
            <p:nvPr/>
          </p:nvSpPr>
          <p:spPr>
            <a:xfrm>
              <a:off x="2862" y="1739"/>
              <a:ext cx="1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128</a:t>
              </a:r>
              <a:endParaRPr lang="en-US" altLang="zh-CN" sz="1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4" name="Rectangle 76"/>
            <p:cNvSpPr/>
            <p:nvPr/>
          </p:nvSpPr>
          <p:spPr>
            <a:xfrm>
              <a:off x="3079" y="1739"/>
              <a:ext cx="42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zh-CN" altLang="en-US" sz="1600" b="1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个周期</a:t>
              </a:r>
              <a:endParaRPr lang="zh-CN" altLang="en-US" sz="1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5" name="Rectangle 77"/>
            <p:cNvSpPr/>
            <p:nvPr/>
          </p:nvSpPr>
          <p:spPr>
            <a:xfrm>
              <a:off x="3427" y="1739"/>
              <a:ext cx="58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64 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726" name="Rectangle 78"/>
            <p:cNvSpPr/>
            <p:nvPr/>
          </p:nvSpPr>
          <p:spPr>
            <a:xfrm>
              <a:off x="2015" y="1989"/>
              <a:ext cx="1247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27" name="Rectangle 79"/>
            <p:cNvSpPr/>
            <p:nvPr/>
          </p:nvSpPr>
          <p:spPr>
            <a:xfrm>
              <a:off x="1628" y="2042"/>
              <a:ext cx="9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刷新时间间隔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8" name="Rectangle 80"/>
            <p:cNvSpPr/>
            <p:nvPr/>
          </p:nvSpPr>
          <p:spPr>
            <a:xfrm>
              <a:off x="2492" y="2042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29" name="Rectangle 81"/>
            <p:cNvSpPr/>
            <p:nvPr/>
          </p:nvSpPr>
          <p:spPr>
            <a:xfrm>
              <a:off x="2654" y="2045"/>
              <a:ext cx="45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19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m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30" name="Rectangle 82"/>
            <p:cNvSpPr/>
            <p:nvPr/>
          </p:nvSpPr>
          <p:spPr>
            <a:xfrm>
              <a:off x="2915" y="2045"/>
              <a:ext cx="20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sz="19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31" name="Rectangle 83"/>
            <p:cNvSpPr/>
            <p:nvPr/>
          </p:nvSpPr>
          <p:spPr>
            <a:xfrm>
              <a:off x="2963" y="2042"/>
              <a:ext cx="15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900" b="1" dirty="0">
                  <a:solidFill>
                    <a:schemeClr val="folHlin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32" name="Rectangle 84"/>
            <p:cNvSpPr/>
            <p:nvPr/>
          </p:nvSpPr>
          <p:spPr>
            <a:xfrm>
              <a:off x="4309" y="1667"/>
              <a:ext cx="399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33" name="Rectangle 85"/>
            <p:cNvSpPr/>
            <p:nvPr/>
          </p:nvSpPr>
          <p:spPr>
            <a:xfrm>
              <a:off x="4184" y="1828"/>
              <a:ext cx="58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刷新序号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34" name="Freeform 86"/>
            <p:cNvSpPr/>
            <p:nvPr/>
          </p:nvSpPr>
          <p:spPr>
            <a:xfrm>
              <a:off x="3944" y="1373"/>
              <a:ext cx="421" cy="421"/>
            </a:xfrm>
            <a:custGeom>
              <a:avLst/>
              <a:gdLst/>
              <a:ahLst/>
              <a:cxnLst>
                <a:cxn ang="0">
                  <a:pos x="421" y="421"/>
                </a:cxn>
                <a:cxn ang="0">
                  <a:pos x="0" y="0"/>
                </a:cxn>
              </a:cxnLst>
              <a:pathLst>
                <a:path w="421" h="421">
                  <a:moveTo>
                    <a:pt x="421" y="421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35" name="Freeform 87"/>
            <p:cNvSpPr/>
            <p:nvPr/>
          </p:nvSpPr>
          <p:spPr>
            <a:xfrm>
              <a:off x="773" y="2154"/>
              <a:ext cx="750" cy="1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</a:cxnLst>
              <a:pathLst>
                <a:path w="750" h="1">
                  <a:moveTo>
                    <a:pt x="750" y="0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36" name="Line 88"/>
            <p:cNvSpPr/>
            <p:nvPr/>
          </p:nvSpPr>
          <p:spPr>
            <a:xfrm>
              <a:off x="3187" y="2143"/>
              <a:ext cx="757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37" name="Line 89"/>
            <p:cNvSpPr/>
            <p:nvPr/>
          </p:nvSpPr>
          <p:spPr>
            <a:xfrm>
              <a:off x="624" y="511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38" name="Line 90"/>
            <p:cNvSpPr/>
            <p:nvPr/>
          </p:nvSpPr>
          <p:spPr>
            <a:xfrm>
              <a:off x="624" y="132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39" name="Line 91"/>
            <p:cNvSpPr/>
            <p:nvPr/>
          </p:nvSpPr>
          <p:spPr>
            <a:xfrm flipH="1">
              <a:off x="768" y="149"/>
              <a:ext cx="4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40" name="Line 92"/>
            <p:cNvSpPr/>
            <p:nvPr/>
          </p:nvSpPr>
          <p:spPr>
            <a:xfrm>
              <a:off x="2324" y="149"/>
              <a:ext cx="4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41" name="Line 93"/>
            <p:cNvSpPr/>
            <p:nvPr/>
          </p:nvSpPr>
          <p:spPr>
            <a:xfrm flipH="1">
              <a:off x="2831" y="147"/>
              <a:ext cx="31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42" name="Line 94"/>
            <p:cNvSpPr/>
            <p:nvPr/>
          </p:nvSpPr>
          <p:spPr>
            <a:xfrm>
              <a:off x="3608" y="159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43" name="Line 95"/>
            <p:cNvSpPr/>
            <p:nvPr/>
          </p:nvSpPr>
          <p:spPr>
            <a:xfrm flipH="1">
              <a:off x="3951" y="160"/>
              <a:ext cx="21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7744" name="Text Box 96"/>
            <p:cNvSpPr txBox="1"/>
            <p:nvPr/>
          </p:nvSpPr>
          <p:spPr>
            <a:xfrm>
              <a:off x="2034" y="421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•••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45" name="Text Box 97"/>
            <p:cNvSpPr txBox="1"/>
            <p:nvPr/>
          </p:nvSpPr>
          <p:spPr>
            <a:xfrm>
              <a:off x="3341" y="417"/>
              <a:ext cx="2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•••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46" name="Freeform 98"/>
            <p:cNvSpPr/>
            <p:nvPr/>
          </p:nvSpPr>
          <p:spPr>
            <a:xfrm>
              <a:off x="770" y="1710"/>
              <a:ext cx="2055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5" y="2"/>
                </a:cxn>
              </a:cxnLst>
              <a:pathLst>
                <a:path w="2055" h="2">
                  <a:moveTo>
                    <a:pt x="0" y="0"/>
                  </a:moveTo>
                  <a:lnTo>
                    <a:pt x="2055" y="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47" name="Line 99"/>
            <p:cNvSpPr/>
            <p:nvPr/>
          </p:nvSpPr>
          <p:spPr>
            <a:xfrm>
              <a:off x="2823" y="1711"/>
              <a:ext cx="1111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48" name="Line 100"/>
            <p:cNvSpPr/>
            <p:nvPr/>
          </p:nvSpPr>
          <p:spPr>
            <a:xfrm>
              <a:off x="2623" y="743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9" name="Line 101"/>
            <p:cNvSpPr/>
            <p:nvPr/>
          </p:nvSpPr>
          <p:spPr>
            <a:xfrm>
              <a:off x="2624" y="1186"/>
              <a:ext cx="204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50" name="Line 102"/>
            <p:cNvSpPr/>
            <p:nvPr/>
          </p:nvSpPr>
          <p:spPr>
            <a:xfrm>
              <a:off x="2826" y="1187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51" name="Line 103"/>
            <p:cNvSpPr/>
            <p:nvPr/>
          </p:nvSpPr>
          <p:spPr>
            <a:xfrm>
              <a:off x="3023" y="1187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52" name="Line 104"/>
            <p:cNvSpPr/>
            <p:nvPr/>
          </p:nvSpPr>
          <p:spPr>
            <a:xfrm>
              <a:off x="3717" y="1187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53" name="Line 105"/>
            <p:cNvSpPr/>
            <p:nvPr/>
          </p:nvSpPr>
          <p:spPr>
            <a:xfrm>
              <a:off x="3229" y="743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4" name="Rectangle 106"/>
            <p:cNvSpPr/>
            <p:nvPr/>
          </p:nvSpPr>
          <p:spPr>
            <a:xfrm>
              <a:off x="834" y="879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5" name="Rectangle 107"/>
            <p:cNvSpPr/>
            <p:nvPr/>
          </p:nvSpPr>
          <p:spPr>
            <a:xfrm>
              <a:off x="893" y="968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6" name="Rectangle 108"/>
            <p:cNvSpPr/>
            <p:nvPr/>
          </p:nvSpPr>
          <p:spPr>
            <a:xfrm>
              <a:off x="846" y="1247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Freeform 109"/>
            <p:cNvSpPr/>
            <p:nvPr/>
          </p:nvSpPr>
          <p:spPr>
            <a:xfrm>
              <a:off x="989" y="743"/>
              <a:ext cx="1" cy="70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03"/>
                </a:cxn>
              </a:cxnLst>
              <a:pathLst>
                <a:path w="1" h="703">
                  <a:moveTo>
                    <a:pt x="1" y="0"/>
                  </a:moveTo>
                  <a:lnTo>
                    <a:pt x="0" y="70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58" name="Rectangle 110"/>
            <p:cNvSpPr/>
            <p:nvPr/>
          </p:nvSpPr>
          <p:spPr>
            <a:xfrm>
              <a:off x="1037" y="1225"/>
              <a:ext cx="1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7759" name="Rectangle 111"/>
            <p:cNvSpPr/>
            <p:nvPr/>
          </p:nvSpPr>
          <p:spPr>
            <a:xfrm>
              <a:off x="1047" y="883"/>
              <a:ext cx="4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9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0" name="Rectangle 112"/>
            <p:cNvSpPr/>
            <p:nvPr/>
          </p:nvSpPr>
          <p:spPr>
            <a:xfrm>
              <a:off x="1106" y="974"/>
              <a:ext cx="43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1" name="Rectangle 113"/>
            <p:cNvSpPr/>
            <p:nvPr/>
          </p:nvSpPr>
          <p:spPr>
            <a:xfrm>
              <a:off x="1059" y="1247"/>
              <a:ext cx="9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2" name="Line 114"/>
            <p:cNvSpPr/>
            <p:nvPr/>
          </p:nvSpPr>
          <p:spPr>
            <a:xfrm>
              <a:off x="1203" y="743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3" name="Line 115"/>
            <p:cNvSpPr/>
            <p:nvPr/>
          </p:nvSpPr>
          <p:spPr>
            <a:xfrm>
              <a:off x="997" y="1187"/>
              <a:ext cx="2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27764" name="Line 116"/>
            <p:cNvSpPr/>
            <p:nvPr/>
          </p:nvSpPr>
          <p:spPr>
            <a:xfrm>
              <a:off x="3039" y="743"/>
              <a:ext cx="1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5" name="Text Box 117"/>
            <p:cNvSpPr txBox="1"/>
            <p:nvPr/>
          </p:nvSpPr>
          <p:spPr>
            <a:xfrm>
              <a:off x="1592" y="1063"/>
              <a:ext cx="3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 • •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6" name="Text Box 118"/>
            <p:cNvSpPr txBox="1"/>
            <p:nvPr/>
          </p:nvSpPr>
          <p:spPr>
            <a:xfrm>
              <a:off x="3359" y="1073"/>
              <a:ext cx="3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 • •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7" name="Freeform 119"/>
            <p:cNvSpPr/>
            <p:nvPr/>
          </p:nvSpPr>
          <p:spPr>
            <a:xfrm>
              <a:off x="3944" y="5"/>
              <a:ext cx="3" cy="2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275"/>
                </a:cxn>
              </a:cxnLst>
              <a:pathLst>
                <a:path w="3" h="2275">
                  <a:moveTo>
                    <a:pt x="3" y="0"/>
                  </a:moveTo>
                  <a:lnTo>
                    <a:pt x="0" y="227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68" name="Line 120"/>
            <p:cNvSpPr/>
            <p:nvPr/>
          </p:nvSpPr>
          <p:spPr>
            <a:xfrm flipH="1">
              <a:off x="4161" y="740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9" name="Line 121"/>
            <p:cNvSpPr/>
            <p:nvPr/>
          </p:nvSpPr>
          <p:spPr>
            <a:xfrm flipH="1">
              <a:off x="4368" y="740"/>
              <a:ext cx="0" cy="70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0" name="Freeform 122"/>
            <p:cNvSpPr/>
            <p:nvPr/>
          </p:nvSpPr>
          <p:spPr>
            <a:xfrm>
              <a:off x="768" y="1187"/>
              <a:ext cx="20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3" y="0"/>
                </a:cxn>
              </a:cxnLst>
              <a:pathLst>
                <a:path w="203" h="1">
                  <a:moveTo>
                    <a:pt x="0" y="1"/>
                  </a:moveTo>
                  <a:lnTo>
                    <a:pt x="20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71" name="Freeform 123"/>
            <p:cNvSpPr/>
            <p:nvPr/>
          </p:nvSpPr>
          <p:spPr>
            <a:xfrm>
              <a:off x="2399" y="1184"/>
              <a:ext cx="21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11" y="0"/>
                </a:cxn>
              </a:cxnLst>
              <a:pathLst>
                <a:path w="211" h="4">
                  <a:moveTo>
                    <a:pt x="0" y="4"/>
                  </a:moveTo>
                  <a:lnTo>
                    <a:pt x="211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7656" name="Text Box 124"/>
          <p:cNvSpPr txBox="1"/>
          <p:nvPr/>
        </p:nvSpPr>
        <p:spPr>
          <a:xfrm>
            <a:off x="5508625" y="1309688"/>
            <a:ext cx="3821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128 × 128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矩阵为例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AutoShape 12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1371600" y="483076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5" name="Group 3"/>
          <p:cNvGrpSpPr/>
          <p:nvPr/>
        </p:nvGrpSpPr>
        <p:grpSpPr>
          <a:xfrm>
            <a:off x="1833563" y="5470525"/>
            <a:ext cx="2057400" cy="1082675"/>
            <a:chOff x="0" y="0"/>
            <a:chExt cx="1296" cy="682"/>
          </a:xfrm>
        </p:grpSpPr>
        <p:sp>
          <p:nvSpPr>
            <p:cNvPr id="28727" name="Line 4"/>
            <p:cNvSpPr/>
            <p:nvPr/>
          </p:nvSpPr>
          <p:spPr>
            <a:xfrm>
              <a:off x="336" y="0"/>
              <a:ext cx="0" cy="336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8728" name="Line 5"/>
            <p:cNvSpPr/>
            <p:nvPr/>
          </p:nvSpPr>
          <p:spPr>
            <a:xfrm>
              <a:off x="864" y="0"/>
              <a:ext cx="0" cy="336"/>
            </a:xfrm>
            <a:prstGeom prst="line">
              <a:avLst/>
            </a:prstGeom>
            <a:ln w="635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8729" name="Text Box 6"/>
            <p:cNvSpPr txBox="1"/>
            <p:nvPr/>
          </p:nvSpPr>
          <p:spPr>
            <a:xfrm>
              <a:off x="0" y="355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读写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0" name="Text Box 7"/>
            <p:cNvSpPr txBox="1"/>
            <p:nvPr/>
          </p:nvSpPr>
          <p:spPr>
            <a:xfrm>
              <a:off x="576" y="355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刷新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76" name="Text Box 8"/>
          <p:cNvSpPr txBox="1"/>
          <p:nvPr/>
        </p:nvSpPr>
        <p:spPr>
          <a:xfrm>
            <a:off x="4191000" y="4951413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 “死区”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Text Box 9"/>
          <p:cNvSpPr txBox="1"/>
          <p:nvPr/>
        </p:nvSpPr>
        <p:spPr>
          <a:xfrm>
            <a:off x="228600" y="242888"/>
            <a:ext cx="670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仿宋_GB2312" pitchFamily="1" charset="-122"/>
              </a:rPr>
              <a:t>②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分散刷新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存取周期为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sz="8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Text Box 10"/>
          <p:cNvSpPr txBox="1"/>
          <p:nvPr/>
        </p:nvSpPr>
        <p:spPr>
          <a:xfrm>
            <a:off x="4191000" y="6034088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存取周期为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0.5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 + 0.5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Text Box 11"/>
          <p:cNvSpPr txBox="1"/>
          <p:nvPr/>
        </p:nvSpPr>
        <p:spPr>
          <a:xfrm>
            <a:off x="762000" y="92868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×128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矩阵为例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AutoShape 1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681" name="Group 13"/>
          <p:cNvGrpSpPr/>
          <p:nvPr/>
        </p:nvGrpSpPr>
        <p:grpSpPr>
          <a:xfrm>
            <a:off x="152400" y="1801813"/>
            <a:ext cx="8458200" cy="2922587"/>
            <a:chOff x="0" y="0"/>
            <a:chExt cx="5328" cy="1841"/>
          </a:xfrm>
        </p:grpSpPr>
        <p:grpSp>
          <p:nvGrpSpPr>
            <p:cNvPr id="28682" name="Group 14"/>
            <p:cNvGrpSpPr/>
            <p:nvPr/>
          </p:nvGrpSpPr>
          <p:grpSpPr>
            <a:xfrm>
              <a:off x="0" y="0"/>
              <a:ext cx="5328" cy="1841"/>
              <a:chOff x="0" y="0"/>
              <a:chExt cx="5328" cy="1841"/>
            </a:xfrm>
          </p:grpSpPr>
          <p:sp>
            <p:nvSpPr>
              <p:cNvPr id="28684" name="Line 15"/>
              <p:cNvSpPr/>
              <p:nvPr/>
            </p:nvSpPr>
            <p:spPr>
              <a:xfrm>
                <a:off x="0" y="581"/>
                <a:ext cx="159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5" name="Line 16"/>
              <p:cNvSpPr/>
              <p:nvPr/>
            </p:nvSpPr>
            <p:spPr>
              <a:xfrm>
                <a:off x="320" y="28"/>
                <a:ext cx="1" cy="18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6" name="Line 17"/>
              <p:cNvSpPr/>
              <p:nvPr/>
            </p:nvSpPr>
            <p:spPr>
              <a:xfrm>
                <a:off x="698" y="28"/>
                <a:ext cx="1" cy="10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7" name="Line 18"/>
              <p:cNvSpPr/>
              <p:nvPr/>
            </p:nvSpPr>
            <p:spPr>
              <a:xfrm>
                <a:off x="1076" y="28"/>
                <a:ext cx="1" cy="146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8" name="Rectangle 19"/>
              <p:cNvSpPr/>
              <p:nvPr/>
            </p:nvSpPr>
            <p:spPr>
              <a:xfrm>
                <a:off x="371" y="0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sz="17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89" name="Line 20"/>
              <p:cNvSpPr/>
              <p:nvPr/>
            </p:nvSpPr>
            <p:spPr>
              <a:xfrm>
                <a:off x="1454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0" name="Rectangle 21"/>
              <p:cNvSpPr/>
              <p:nvPr/>
            </p:nvSpPr>
            <p:spPr>
              <a:xfrm>
                <a:off x="729" y="92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REF</a:t>
                </a:r>
                <a:endParaRPr lang="en-US" altLang="zh-CN" sz="17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1" name="Rectangle 22"/>
              <p:cNvSpPr/>
              <p:nvPr/>
            </p:nvSpPr>
            <p:spPr>
              <a:xfrm>
                <a:off x="824" y="367"/>
                <a:ext cx="6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2" name="Rectangle 23"/>
              <p:cNvSpPr/>
              <p:nvPr/>
            </p:nvSpPr>
            <p:spPr>
              <a:xfrm>
                <a:off x="1125" y="0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3" name="Rectangle 24"/>
              <p:cNvSpPr/>
              <p:nvPr/>
            </p:nvSpPr>
            <p:spPr>
              <a:xfrm>
                <a:off x="778" y="615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4" name="Rectangle 25"/>
              <p:cNvSpPr/>
              <p:nvPr/>
            </p:nvSpPr>
            <p:spPr>
              <a:xfrm>
                <a:off x="848" y="718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5" name="Rectangle 26"/>
              <p:cNvSpPr/>
              <p:nvPr/>
            </p:nvSpPr>
            <p:spPr>
              <a:xfrm>
                <a:off x="424" y="615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6" name="Rectangle 27"/>
              <p:cNvSpPr/>
              <p:nvPr/>
            </p:nvSpPr>
            <p:spPr>
              <a:xfrm>
                <a:off x="508" y="718"/>
                <a:ext cx="113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7" name="Rectangle 28"/>
              <p:cNvSpPr/>
              <p:nvPr/>
            </p:nvSpPr>
            <p:spPr>
              <a:xfrm>
                <a:off x="665" y="1104"/>
                <a:ext cx="53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8" name="Rectangle 29"/>
              <p:cNvSpPr/>
              <p:nvPr/>
            </p:nvSpPr>
            <p:spPr>
              <a:xfrm>
                <a:off x="734" y="1207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5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99" name="Line 30"/>
              <p:cNvSpPr/>
              <p:nvPr/>
            </p:nvSpPr>
            <p:spPr>
              <a:xfrm>
                <a:off x="2084" y="581"/>
                <a:ext cx="324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0" name="Line 31"/>
              <p:cNvSpPr/>
              <p:nvPr/>
            </p:nvSpPr>
            <p:spPr>
              <a:xfrm>
                <a:off x="2177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1" name="Line 32"/>
              <p:cNvSpPr/>
              <p:nvPr/>
            </p:nvSpPr>
            <p:spPr>
              <a:xfrm>
                <a:off x="2555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2" name="Line 33"/>
              <p:cNvSpPr/>
              <p:nvPr/>
            </p:nvSpPr>
            <p:spPr>
              <a:xfrm>
                <a:off x="2929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3" name="Line 34"/>
              <p:cNvSpPr/>
              <p:nvPr/>
            </p:nvSpPr>
            <p:spPr>
              <a:xfrm>
                <a:off x="3307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04" name="Freeform 35"/>
              <p:cNvSpPr/>
              <p:nvPr/>
            </p:nvSpPr>
            <p:spPr>
              <a:xfrm>
                <a:off x="3682" y="26"/>
                <a:ext cx="5" cy="18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812"/>
                  </a:cxn>
                </a:cxnLst>
                <a:pathLst>
                  <a:path w="5" h="1812">
                    <a:moveTo>
                      <a:pt x="0" y="0"/>
                    </a:moveTo>
                    <a:lnTo>
                      <a:pt x="5" y="1812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05" name="Freeform 36"/>
              <p:cNvSpPr/>
              <p:nvPr/>
            </p:nvSpPr>
            <p:spPr>
              <a:xfrm>
                <a:off x="4057" y="28"/>
                <a:ext cx="6" cy="1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111"/>
                  </a:cxn>
                </a:cxnLst>
                <a:pathLst>
                  <a:path w="5" h="1111">
                    <a:moveTo>
                      <a:pt x="0" y="0"/>
                    </a:moveTo>
                    <a:lnTo>
                      <a:pt x="5" y="1111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706" name="Rectangle 37"/>
              <p:cNvSpPr/>
              <p:nvPr/>
            </p:nvSpPr>
            <p:spPr>
              <a:xfrm>
                <a:off x="2609" y="92"/>
                <a:ext cx="271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REF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7" name="Rectangle 38"/>
              <p:cNvSpPr/>
              <p:nvPr/>
            </p:nvSpPr>
            <p:spPr>
              <a:xfrm>
                <a:off x="2633" y="367"/>
                <a:ext cx="204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126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8" name="Rectangle 39"/>
              <p:cNvSpPr/>
              <p:nvPr/>
            </p:nvSpPr>
            <p:spPr>
              <a:xfrm>
                <a:off x="3347" y="92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REF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09" name="Rectangle 40"/>
              <p:cNvSpPr/>
              <p:nvPr/>
            </p:nvSpPr>
            <p:spPr>
              <a:xfrm>
                <a:off x="3370" y="367"/>
                <a:ext cx="204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127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0" name="Line 41"/>
              <p:cNvSpPr/>
              <p:nvPr/>
            </p:nvSpPr>
            <p:spPr>
              <a:xfrm>
                <a:off x="4435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1" name="Line 42"/>
              <p:cNvSpPr/>
              <p:nvPr/>
            </p:nvSpPr>
            <p:spPr>
              <a:xfrm>
                <a:off x="4813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2" name="Line 43"/>
              <p:cNvSpPr/>
              <p:nvPr/>
            </p:nvSpPr>
            <p:spPr>
              <a:xfrm>
                <a:off x="5187" y="28"/>
                <a:ext cx="1" cy="1115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713" name="Rectangle 44"/>
              <p:cNvSpPr/>
              <p:nvPr/>
            </p:nvSpPr>
            <p:spPr>
              <a:xfrm>
                <a:off x="4857" y="92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REF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4" name="Rectangle 45"/>
              <p:cNvSpPr/>
              <p:nvPr/>
            </p:nvSpPr>
            <p:spPr>
              <a:xfrm>
                <a:off x="2231" y="0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5" name="Rectangle 46"/>
              <p:cNvSpPr/>
              <p:nvPr/>
            </p:nvSpPr>
            <p:spPr>
              <a:xfrm>
                <a:off x="2986" y="0"/>
                <a:ext cx="27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6" name="Rectangle 47"/>
              <p:cNvSpPr/>
              <p:nvPr/>
            </p:nvSpPr>
            <p:spPr>
              <a:xfrm>
                <a:off x="3729" y="0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7" name="Rectangle 48"/>
              <p:cNvSpPr/>
              <p:nvPr/>
            </p:nvSpPr>
            <p:spPr>
              <a:xfrm>
                <a:off x="4486" y="0"/>
                <a:ext cx="272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7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W/R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8" name="Rectangle 49"/>
              <p:cNvSpPr/>
              <p:nvPr/>
            </p:nvSpPr>
            <p:spPr>
              <a:xfrm>
                <a:off x="1058" y="1618"/>
                <a:ext cx="644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刷新间隔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9" name="Rectangle 50"/>
              <p:cNvSpPr/>
              <p:nvPr/>
            </p:nvSpPr>
            <p:spPr>
              <a:xfrm>
                <a:off x="1786" y="1614"/>
                <a:ext cx="24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0" name="Rectangle 51"/>
              <p:cNvSpPr/>
              <p:nvPr/>
            </p:nvSpPr>
            <p:spPr>
              <a:xfrm>
                <a:off x="2082" y="1618"/>
                <a:ext cx="805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个存取周期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1" name="Line 52"/>
              <p:cNvSpPr/>
              <p:nvPr/>
            </p:nvSpPr>
            <p:spPr>
              <a:xfrm flipH="1">
                <a:off x="320" y="1710"/>
                <a:ext cx="52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8722" name="Line 53"/>
              <p:cNvSpPr/>
              <p:nvPr/>
            </p:nvSpPr>
            <p:spPr>
              <a:xfrm>
                <a:off x="3172" y="1710"/>
                <a:ext cx="5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28723" name="Text Box 54"/>
              <p:cNvSpPr txBox="1"/>
              <p:nvPr/>
            </p:nvSpPr>
            <p:spPr>
              <a:xfrm>
                <a:off x="1612" y="395"/>
                <a:ext cx="61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24" name="Line 55"/>
              <p:cNvSpPr/>
              <p:nvPr/>
            </p:nvSpPr>
            <p:spPr>
              <a:xfrm>
                <a:off x="320" y="1329"/>
                <a:ext cx="75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28725" name="Line 56"/>
              <p:cNvSpPr/>
              <p:nvPr/>
            </p:nvSpPr>
            <p:spPr>
              <a:xfrm>
                <a:off x="307" y="895"/>
                <a:ext cx="38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28726" name="Line 57"/>
              <p:cNvSpPr/>
              <p:nvPr/>
            </p:nvSpPr>
            <p:spPr>
              <a:xfrm>
                <a:off x="694" y="894"/>
                <a:ext cx="38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</p:grpSp>
        <p:sp>
          <p:nvSpPr>
            <p:cNvPr id="28683" name="Text Box 58"/>
            <p:cNvSpPr txBox="1"/>
            <p:nvPr/>
          </p:nvSpPr>
          <p:spPr>
            <a:xfrm>
              <a:off x="1658" y="336"/>
              <a:ext cx="499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107950" y="533400"/>
            <a:ext cx="82994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③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分散刷新与集中刷新相结合（异步刷新）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609600" y="1341438"/>
            <a:ext cx="853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128 ×128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的存储芯片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存取周期为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0.5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609600" y="6021388"/>
            <a:ext cx="868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将刷新安排在指令译码阶段，不会出现 “死区”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5257800" y="530066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“死区” 为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609600" y="198913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若每隔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15.6 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刷新一行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Text Box 7"/>
          <p:cNvSpPr txBox="1"/>
          <p:nvPr/>
        </p:nvSpPr>
        <p:spPr>
          <a:xfrm>
            <a:off x="609600" y="5286375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每行每隔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ms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刷新一次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4" name="Rectangle 8"/>
          <p:cNvSpPr/>
          <p:nvPr/>
        </p:nvSpPr>
        <p:spPr>
          <a:xfrm>
            <a:off x="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755650" y="2997200"/>
          <a:ext cx="756126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943350" imgH="990600" progId="Visio.Drawing.11">
                  <p:embed/>
                </p:oleObj>
              </mc:Choice>
              <mc:Fallback>
                <p:oleObj name="" r:id="rId1" imgW="3943350" imgH="9906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997200"/>
                        <a:ext cx="7561263" cy="20161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AutoShape 10">
            <a:hlinkClick r:id="rId3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457200" y="533400"/>
            <a:ext cx="685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和静态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的比较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3" name="Group 3"/>
          <p:cNvGrpSpPr/>
          <p:nvPr/>
        </p:nvGrpSpPr>
        <p:grpSpPr>
          <a:xfrm>
            <a:off x="3352800" y="1249363"/>
            <a:ext cx="4648200" cy="457200"/>
            <a:chOff x="0" y="0"/>
            <a:chExt cx="2928" cy="288"/>
          </a:xfrm>
        </p:grpSpPr>
        <p:sp>
          <p:nvSpPr>
            <p:cNvPr id="30759" name="Text Box 4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DRAM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Text Box 5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SRAM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24" name="Text Box 6"/>
          <p:cNvSpPr txBox="1"/>
          <p:nvPr/>
        </p:nvSpPr>
        <p:spPr>
          <a:xfrm>
            <a:off x="1219200" y="185896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存储原理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Text Box 7"/>
          <p:cNvSpPr txBox="1"/>
          <p:nvPr/>
        </p:nvSpPr>
        <p:spPr>
          <a:xfrm>
            <a:off x="1219200" y="253841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集成度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6" name="Text Box 8"/>
          <p:cNvSpPr txBox="1"/>
          <p:nvPr/>
        </p:nvSpPr>
        <p:spPr>
          <a:xfrm>
            <a:off x="1219200" y="321945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芯片引脚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Text Box 9"/>
          <p:cNvSpPr txBox="1"/>
          <p:nvPr/>
        </p:nvSpPr>
        <p:spPr>
          <a:xfrm>
            <a:off x="1219200" y="390048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功耗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8" name="Text Box 10"/>
          <p:cNvSpPr txBox="1"/>
          <p:nvPr/>
        </p:nvSpPr>
        <p:spPr>
          <a:xfrm>
            <a:off x="1219200" y="4581525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价格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Text Box 11"/>
          <p:cNvSpPr txBox="1"/>
          <p:nvPr/>
        </p:nvSpPr>
        <p:spPr>
          <a:xfrm>
            <a:off x="1219200" y="526256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速度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0" name="Text Box 12"/>
          <p:cNvSpPr txBox="1"/>
          <p:nvPr/>
        </p:nvSpPr>
        <p:spPr>
          <a:xfrm>
            <a:off x="1219200" y="59436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刷新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31" name="Group 13"/>
          <p:cNvGrpSpPr/>
          <p:nvPr/>
        </p:nvGrpSpPr>
        <p:grpSpPr>
          <a:xfrm>
            <a:off x="3429000" y="1858963"/>
            <a:ext cx="4648200" cy="457200"/>
            <a:chOff x="0" y="0"/>
            <a:chExt cx="2928" cy="288"/>
          </a:xfrm>
        </p:grpSpPr>
        <p:sp>
          <p:nvSpPr>
            <p:cNvPr id="30757" name="Text Box 14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电容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Text Box 15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2" name="Group 16"/>
          <p:cNvGrpSpPr/>
          <p:nvPr/>
        </p:nvGrpSpPr>
        <p:grpSpPr>
          <a:xfrm>
            <a:off x="3429000" y="2538413"/>
            <a:ext cx="4648200" cy="457200"/>
            <a:chOff x="0" y="0"/>
            <a:chExt cx="2928" cy="288"/>
          </a:xfrm>
        </p:grpSpPr>
        <p:sp>
          <p:nvSpPr>
            <p:cNvPr id="30755" name="Text Box 17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高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Text Box 18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3" name="Group 19"/>
          <p:cNvGrpSpPr/>
          <p:nvPr/>
        </p:nvGrpSpPr>
        <p:grpSpPr>
          <a:xfrm>
            <a:off x="3429000" y="3219450"/>
            <a:ext cx="4648200" cy="457200"/>
            <a:chOff x="0" y="0"/>
            <a:chExt cx="2928" cy="288"/>
          </a:xfrm>
        </p:grpSpPr>
        <p:sp>
          <p:nvSpPr>
            <p:cNvPr id="30753" name="Text Box 20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少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Text Box 21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多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4" name="Group 22"/>
          <p:cNvGrpSpPr/>
          <p:nvPr/>
        </p:nvGrpSpPr>
        <p:grpSpPr>
          <a:xfrm>
            <a:off x="3429000" y="3900488"/>
            <a:ext cx="4648200" cy="457200"/>
            <a:chOff x="0" y="0"/>
            <a:chExt cx="2928" cy="288"/>
          </a:xfrm>
        </p:grpSpPr>
        <p:sp>
          <p:nvSpPr>
            <p:cNvPr id="30751" name="Text Box 23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Text Box 24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5" name="Group 25"/>
          <p:cNvGrpSpPr/>
          <p:nvPr/>
        </p:nvGrpSpPr>
        <p:grpSpPr>
          <a:xfrm>
            <a:off x="3429000" y="4581525"/>
            <a:ext cx="4648200" cy="457200"/>
            <a:chOff x="0" y="0"/>
            <a:chExt cx="2928" cy="288"/>
          </a:xfrm>
        </p:grpSpPr>
        <p:sp>
          <p:nvSpPr>
            <p:cNvPr id="30749" name="Text Box 26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Text Box 27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高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6" name="Group 28"/>
          <p:cNvGrpSpPr/>
          <p:nvPr/>
        </p:nvGrpSpPr>
        <p:grpSpPr>
          <a:xfrm>
            <a:off x="3429000" y="5262563"/>
            <a:ext cx="4648200" cy="457200"/>
            <a:chOff x="0" y="0"/>
            <a:chExt cx="2928" cy="288"/>
          </a:xfrm>
        </p:grpSpPr>
        <p:sp>
          <p:nvSpPr>
            <p:cNvPr id="30747" name="Text Box 29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慢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Text Box 30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快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7" name="Group 31"/>
          <p:cNvGrpSpPr/>
          <p:nvPr/>
        </p:nvGrpSpPr>
        <p:grpSpPr>
          <a:xfrm>
            <a:off x="3429000" y="5943600"/>
            <a:ext cx="4648200" cy="457200"/>
            <a:chOff x="0" y="0"/>
            <a:chExt cx="2928" cy="288"/>
          </a:xfrm>
        </p:grpSpPr>
        <p:sp>
          <p:nvSpPr>
            <p:cNvPr id="30745" name="Text Box 32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Text Box 33"/>
            <p:cNvSpPr txBox="1"/>
            <p:nvPr/>
          </p:nvSpPr>
          <p:spPr>
            <a:xfrm>
              <a:off x="1392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8" name="Group 34"/>
          <p:cNvGrpSpPr/>
          <p:nvPr/>
        </p:nvGrpSpPr>
        <p:grpSpPr>
          <a:xfrm>
            <a:off x="2362200" y="1201738"/>
            <a:ext cx="1066800" cy="550862"/>
            <a:chOff x="0" y="0"/>
            <a:chExt cx="672" cy="347"/>
          </a:xfrm>
        </p:grpSpPr>
        <p:sp>
          <p:nvSpPr>
            <p:cNvPr id="30743" name="AutoShape 35"/>
            <p:cNvSpPr/>
            <p:nvPr/>
          </p:nvSpPr>
          <p:spPr>
            <a:xfrm>
              <a:off x="0" y="11"/>
              <a:ext cx="672" cy="336"/>
            </a:xfrm>
            <a:prstGeom prst="wedgeRoundRectCallout">
              <a:avLst>
                <a:gd name="adj1" fmla="val 97306"/>
                <a:gd name="adj2" fmla="val -259"/>
                <a:gd name="adj3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Text Box 36"/>
            <p:cNvSpPr txBox="1"/>
            <p:nvPr/>
          </p:nvSpPr>
          <p:spPr>
            <a:xfrm>
              <a:off x="40" y="0"/>
              <a:ext cx="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9" name="Group 37"/>
          <p:cNvGrpSpPr/>
          <p:nvPr/>
        </p:nvGrpSpPr>
        <p:grpSpPr>
          <a:xfrm>
            <a:off x="7772400" y="1676400"/>
            <a:ext cx="1219200" cy="561975"/>
            <a:chOff x="0" y="0"/>
            <a:chExt cx="816" cy="384"/>
          </a:xfrm>
        </p:grpSpPr>
        <p:sp>
          <p:nvSpPr>
            <p:cNvPr id="30741" name="AutoShape 38"/>
            <p:cNvSpPr/>
            <p:nvPr/>
          </p:nvSpPr>
          <p:spPr>
            <a:xfrm>
              <a:off x="0" y="0"/>
              <a:ext cx="816" cy="384"/>
            </a:xfrm>
            <a:prstGeom prst="wedgeRoundRectCallout">
              <a:avLst>
                <a:gd name="adj1" fmla="val -106250"/>
                <a:gd name="adj2" fmla="val -56509"/>
                <a:gd name="adj3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Text Box 39"/>
            <p:cNvSpPr txBox="1"/>
            <p:nvPr/>
          </p:nvSpPr>
          <p:spPr>
            <a:xfrm>
              <a:off x="96" y="0"/>
              <a:ext cx="634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缓存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40" name="AutoShape 40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457200" y="457200"/>
            <a:ext cx="617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四、只读存储器（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755650" y="1219200"/>
            <a:ext cx="4759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掩模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ROM ( MROM 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1371600" y="18542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行列选择线交叉处有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管为“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1371600" y="24892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行列选择线交叉处无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管为“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0" name="Text Box 6"/>
          <p:cNvSpPr txBox="1"/>
          <p:nvPr/>
        </p:nvSpPr>
        <p:spPr>
          <a:xfrm>
            <a:off x="762000" y="3124200"/>
            <a:ext cx="45402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 PROM 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一次性编程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1" name="Group 7"/>
          <p:cNvGrpSpPr/>
          <p:nvPr/>
        </p:nvGrpSpPr>
        <p:grpSpPr>
          <a:xfrm>
            <a:off x="1219200" y="3810000"/>
            <a:ext cx="4268788" cy="2819400"/>
            <a:chOff x="0" y="0"/>
            <a:chExt cx="2689" cy="1776"/>
          </a:xfrm>
        </p:grpSpPr>
        <p:grpSp>
          <p:nvGrpSpPr>
            <p:cNvPr id="31759" name="Group 8"/>
            <p:cNvGrpSpPr/>
            <p:nvPr/>
          </p:nvGrpSpPr>
          <p:grpSpPr>
            <a:xfrm>
              <a:off x="672" y="0"/>
              <a:ext cx="1968" cy="1680"/>
              <a:chOff x="0" y="0"/>
              <a:chExt cx="1968" cy="1680"/>
            </a:xfrm>
          </p:grpSpPr>
          <p:sp>
            <p:nvSpPr>
              <p:cNvPr id="31764" name="Line 9"/>
              <p:cNvSpPr/>
              <p:nvPr/>
            </p:nvSpPr>
            <p:spPr>
              <a:xfrm>
                <a:off x="0" y="240"/>
                <a:ext cx="1968" cy="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5" name="Line 10"/>
              <p:cNvSpPr/>
              <p:nvPr/>
            </p:nvSpPr>
            <p:spPr>
              <a:xfrm>
                <a:off x="1584" y="0"/>
                <a:ext cx="0" cy="1680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6" name="Freeform 11"/>
              <p:cNvSpPr/>
              <p:nvPr/>
            </p:nvSpPr>
            <p:spPr>
              <a:xfrm>
                <a:off x="528" y="240"/>
                <a:ext cx="288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80"/>
                  </a:cxn>
                  <a:cxn ang="0">
                    <a:pos x="288" y="480"/>
                  </a:cxn>
                </a:cxnLst>
                <a:pathLst>
                  <a:path w="288" h="480">
                    <a:moveTo>
                      <a:pt x="0" y="0"/>
                    </a:moveTo>
                    <a:lnTo>
                      <a:pt x="0" y="480"/>
                    </a:lnTo>
                    <a:lnTo>
                      <a:pt x="288" y="48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67" name="Freeform 12"/>
              <p:cNvSpPr/>
              <p:nvPr/>
            </p:nvSpPr>
            <p:spPr>
              <a:xfrm>
                <a:off x="816" y="480"/>
                <a:ext cx="96" cy="240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96" y="144"/>
                  </a:cxn>
                  <a:cxn ang="0">
                    <a:pos x="96" y="0"/>
                  </a:cxn>
                </a:cxnLst>
                <a:pathLst>
                  <a:path w="96" h="240">
                    <a:moveTo>
                      <a:pt x="0" y="240"/>
                    </a:moveTo>
                    <a:lnTo>
                      <a:pt x="96" y="144"/>
                    </a:lnTo>
                    <a:lnTo>
                      <a:pt x="96" y="0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68" name="Line 13"/>
              <p:cNvSpPr/>
              <p:nvPr/>
            </p:nvSpPr>
            <p:spPr>
              <a:xfrm>
                <a:off x="816" y="624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9" name="Line 14"/>
              <p:cNvSpPr/>
              <p:nvPr/>
            </p:nvSpPr>
            <p:spPr>
              <a:xfrm>
                <a:off x="816" y="720"/>
                <a:ext cx="144" cy="144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31770" name="Freeform 15"/>
              <p:cNvSpPr/>
              <p:nvPr/>
            </p:nvSpPr>
            <p:spPr>
              <a:xfrm>
                <a:off x="864" y="1008"/>
                <a:ext cx="96" cy="288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0" y="82"/>
                  </a:cxn>
                  <a:cxn ang="0">
                    <a:pos x="96" y="206"/>
                  </a:cxn>
                  <a:cxn ang="0">
                    <a:pos x="0" y="288"/>
                  </a:cxn>
                </a:cxnLst>
                <a:pathLst>
                  <a:path w="144" h="336">
                    <a:moveTo>
                      <a:pt x="144" y="0"/>
                    </a:moveTo>
                    <a:cubicBezTo>
                      <a:pt x="72" y="28"/>
                      <a:pt x="0" y="56"/>
                      <a:pt x="0" y="96"/>
                    </a:cubicBezTo>
                    <a:cubicBezTo>
                      <a:pt x="0" y="136"/>
                      <a:pt x="144" y="200"/>
                      <a:pt x="144" y="240"/>
                    </a:cubicBezTo>
                    <a:cubicBezTo>
                      <a:pt x="144" y="280"/>
                      <a:pt x="72" y="308"/>
                      <a:pt x="0" y="336"/>
                    </a:cubicBez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1" name="Freeform 16"/>
              <p:cNvSpPr/>
              <p:nvPr/>
            </p:nvSpPr>
            <p:spPr>
              <a:xfrm>
                <a:off x="864" y="1344"/>
                <a:ext cx="720" cy="1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4"/>
                  </a:cxn>
                  <a:cxn ang="0">
                    <a:pos x="720" y="144"/>
                  </a:cxn>
                </a:cxnLst>
                <a:pathLst>
                  <a:path w="720" h="144">
                    <a:moveTo>
                      <a:pt x="0" y="0"/>
                    </a:moveTo>
                    <a:lnTo>
                      <a:pt x="0" y="144"/>
                    </a:lnTo>
                    <a:lnTo>
                      <a:pt x="720" y="144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72" name="Oval 17"/>
              <p:cNvSpPr/>
              <p:nvPr/>
            </p:nvSpPr>
            <p:spPr>
              <a:xfrm>
                <a:off x="886" y="432"/>
                <a:ext cx="48" cy="48"/>
              </a:xfrm>
              <a:prstGeom prst="ellipse">
                <a:avLst/>
              </a:prstGeom>
              <a:noFill/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3" name="Oval 18"/>
              <p:cNvSpPr/>
              <p:nvPr/>
            </p:nvSpPr>
            <p:spPr>
              <a:xfrm>
                <a:off x="923" y="960"/>
                <a:ext cx="48" cy="48"/>
              </a:xfrm>
              <a:prstGeom prst="ellipse">
                <a:avLst/>
              </a:prstGeom>
              <a:noFill/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4" name="Line 19"/>
              <p:cNvSpPr/>
              <p:nvPr/>
            </p:nvSpPr>
            <p:spPr>
              <a:xfrm>
                <a:off x="952" y="864"/>
                <a:ext cx="0" cy="96"/>
              </a:xfrm>
              <a:prstGeom prst="line">
                <a:avLst/>
              </a:prstGeom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5" name="Oval 20"/>
              <p:cNvSpPr/>
              <p:nvPr/>
            </p:nvSpPr>
            <p:spPr>
              <a:xfrm>
                <a:off x="836" y="1296"/>
                <a:ext cx="48" cy="48"/>
              </a:xfrm>
              <a:prstGeom prst="ellipse">
                <a:avLst/>
              </a:prstGeom>
              <a:noFill/>
              <a:ln w="5715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Text Box 21"/>
              <p:cNvSpPr txBox="1"/>
              <p:nvPr/>
            </p:nvSpPr>
            <p:spPr>
              <a:xfrm>
                <a:off x="816" y="240"/>
                <a:ext cx="6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1760" name="Group 22"/>
            <p:cNvGrpSpPr/>
            <p:nvPr/>
          </p:nvGrpSpPr>
          <p:grpSpPr>
            <a:xfrm>
              <a:off x="0" y="48"/>
              <a:ext cx="2689" cy="1728"/>
              <a:chOff x="0" y="0"/>
              <a:chExt cx="2689" cy="1728"/>
            </a:xfrm>
          </p:grpSpPr>
          <p:sp>
            <p:nvSpPr>
              <p:cNvPr id="31761" name="Text Box 23"/>
              <p:cNvSpPr txBox="1"/>
              <p:nvPr/>
            </p:nvSpPr>
            <p:spPr>
              <a:xfrm>
                <a:off x="0" y="0"/>
                <a:ext cx="7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行线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2" name="Text Box 24"/>
              <p:cNvSpPr txBox="1"/>
              <p:nvPr/>
            </p:nvSpPr>
            <p:spPr>
              <a:xfrm>
                <a:off x="2304" y="1152"/>
                <a:ext cx="385" cy="5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列线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3" name="Text Box 25"/>
              <p:cNvSpPr txBox="1"/>
              <p:nvPr/>
            </p:nvSpPr>
            <p:spPr>
              <a:xfrm>
                <a:off x="912" y="912"/>
                <a:ext cx="7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熔丝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752" name="Group 26"/>
          <p:cNvGrpSpPr/>
          <p:nvPr/>
        </p:nvGrpSpPr>
        <p:grpSpPr>
          <a:xfrm>
            <a:off x="5943600" y="4495800"/>
            <a:ext cx="3276600" cy="519113"/>
            <a:chOff x="0" y="0"/>
            <a:chExt cx="2064" cy="327"/>
          </a:xfrm>
        </p:grpSpPr>
        <p:sp>
          <p:nvSpPr>
            <p:cNvPr id="31757" name="Text Box 27"/>
            <p:cNvSpPr txBox="1"/>
            <p:nvPr/>
          </p:nvSpPr>
          <p:spPr>
            <a:xfrm>
              <a:off x="0" y="0"/>
              <a:ext cx="19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熔丝断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Text Box 28"/>
            <p:cNvSpPr txBox="1"/>
            <p:nvPr/>
          </p:nvSpPr>
          <p:spPr>
            <a:xfrm>
              <a:off x="1152" y="0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 “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0”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3" name="Group 29"/>
          <p:cNvGrpSpPr/>
          <p:nvPr/>
        </p:nvGrpSpPr>
        <p:grpSpPr>
          <a:xfrm>
            <a:off x="5943600" y="5135563"/>
            <a:ext cx="3048000" cy="519112"/>
            <a:chOff x="0" y="0"/>
            <a:chExt cx="1920" cy="327"/>
          </a:xfrm>
        </p:grpSpPr>
        <p:sp>
          <p:nvSpPr>
            <p:cNvPr id="31755" name="Text Box 30"/>
            <p:cNvSpPr txBox="1"/>
            <p:nvPr/>
          </p:nvSpPr>
          <p:spPr>
            <a:xfrm>
              <a:off x="1152" y="0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 “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1”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Text Box 31"/>
            <p:cNvSpPr txBox="1"/>
            <p:nvPr/>
          </p:nvSpPr>
          <p:spPr>
            <a:xfrm>
              <a:off x="0" y="0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熔丝未断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4" name="AutoShape 3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381000" y="4572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EPROM 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多次性编程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1143000" y="1295400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型沟道浮动栅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MOS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2" name="Group 4"/>
          <p:cNvGrpSpPr/>
          <p:nvPr/>
        </p:nvGrpSpPr>
        <p:grpSpPr>
          <a:xfrm>
            <a:off x="6096000" y="2316163"/>
            <a:ext cx="2438400" cy="1778000"/>
            <a:chOff x="0" y="0"/>
            <a:chExt cx="1536" cy="1120"/>
          </a:xfrm>
        </p:grpSpPr>
        <p:sp>
          <p:nvSpPr>
            <p:cNvPr id="32841" name="Text Box 5"/>
            <p:cNvSpPr txBox="1"/>
            <p:nvPr/>
          </p:nvSpPr>
          <p:spPr>
            <a:xfrm>
              <a:off x="0" y="0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栅极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42" name="Text Box 6"/>
            <p:cNvSpPr txBox="1"/>
            <p:nvPr/>
          </p:nvSpPr>
          <p:spPr>
            <a:xfrm>
              <a:off x="0" y="416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源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43" name="Text Box 7"/>
            <p:cNvSpPr txBox="1"/>
            <p:nvPr/>
          </p:nvSpPr>
          <p:spPr>
            <a:xfrm>
              <a:off x="0" y="832"/>
              <a:ext cx="15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3" name="Text Box 8"/>
          <p:cNvSpPr txBox="1"/>
          <p:nvPr/>
        </p:nvSpPr>
        <p:spPr>
          <a:xfrm>
            <a:off x="6096000" y="42973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紫外线全部擦洗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4" name="Group 9"/>
          <p:cNvGrpSpPr/>
          <p:nvPr/>
        </p:nvGrpSpPr>
        <p:grpSpPr>
          <a:xfrm>
            <a:off x="914400" y="5410200"/>
            <a:ext cx="9372600" cy="457200"/>
            <a:chOff x="0" y="0"/>
            <a:chExt cx="5904" cy="288"/>
          </a:xfrm>
        </p:grpSpPr>
        <p:sp>
          <p:nvSpPr>
            <p:cNvPr id="32838" name="Text Box 10"/>
            <p:cNvSpPr txBox="1"/>
            <p:nvPr/>
          </p:nvSpPr>
          <p:spPr>
            <a:xfrm>
              <a:off x="0" y="0"/>
              <a:ext cx="18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端加正电压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39" name="Text Box 11"/>
            <p:cNvSpPr txBox="1"/>
            <p:nvPr/>
          </p:nvSpPr>
          <p:spPr>
            <a:xfrm>
              <a:off x="1728" y="0"/>
              <a:ext cx="18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形成浮动栅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40" name="Text Box 12"/>
            <p:cNvSpPr txBox="1"/>
            <p:nvPr/>
          </p:nvSpPr>
          <p:spPr>
            <a:xfrm>
              <a:off x="3264" y="0"/>
              <a:ext cx="26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不导通为 “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0”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5" name="Group 13"/>
          <p:cNvGrpSpPr/>
          <p:nvPr/>
        </p:nvGrpSpPr>
        <p:grpSpPr>
          <a:xfrm>
            <a:off x="914400" y="6019800"/>
            <a:ext cx="8229600" cy="457200"/>
            <a:chOff x="0" y="0"/>
            <a:chExt cx="5184" cy="288"/>
          </a:xfrm>
        </p:grpSpPr>
        <p:sp>
          <p:nvSpPr>
            <p:cNvPr id="32835" name="Text Box 14"/>
            <p:cNvSpPr txBox="1"/>
            <p:nvPr/>
          </p:nvSpPr>
          <p:spPr>
            <a:xfrm>
              <a:off x="0" y="0"/>
              <a:ext cx="19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端不加正电压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36" name="Text Box 15"/>
            <p:cNvSpPr txBox="1"/>
            <p:nvPr/>
          </p:nvSpPr>
          <p:spPr>
            <a:xfrm>
              <a:off x="1728" y="0"/>
              <a:ext cx="18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不形成浮动栅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37" name="Text Box 16"/>
            <p:cNvSpPr txBox="1"/>
            <p:nvPr/>
          </p:nvSpPr>
          <p:spPr>
            <a:xfrm>
              <a:off x="3264" y="0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导通为 “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1”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6" name="Group 17"/>
          <p:cNvGrpSpPr/>
          <p:nvPr/>
        </p:nvGrpSpPr>
        <p:grpSpPr>
          <a:xfrm>
            <a:off x="706438" y="2193925"/>
            <a:ext cx="4932362" cy="2835275"/>
            <a:chOff x="0" y="0"/>
            <a:chExt cx="3107" cy="1786"/>
          </a:xfrm>
        </p:grpSpPr>
        <p:grpSp>
          <p:nvGrpSpPr>
            <p:cNvPr id="32778" name="Group 18"/>
            <p:cNvGrpSpPr/>
            <p:nvPr/>
          </p:nvGrpSpPr>
          <p:grpSpPr>
            <a:xfrm>
              <a:off x="407" y="547"/>
              <a:ext cx="1901" cy="717"/>
              <a:chOff x="0" y="0"/>
              <a:chExt cx="1901" cy="717"/>
            </a:xfrm>
          </p:grpSpPr>
          <p:sp>
            <p:nvSpPr>
              <p:cNvPr id="32833" name="Freeform 19"/>
              <p:cNvSpPr/>
              <p:nvPr/>
            </p:nvSpPr>
            <p:spPr>
              <a:xfrm>
                <a:off x="0" y="0"/>
                <a:ext cx="1901" cy="717"/>
              </a:xfrm>
              <a:custGeom>
                <a:avLst/>
                <a:gdLst/>
                <a:ahLst/>
                <a:cxnLst>
                  <a:cxn ang="0">
                    <a:pos x="0" y="711"/>
                  </a:cxn>
                  <a:cxn ang="0">
                    <a:pos x="0" y="673"/>
                  </a:cxn>
                  <a:cxn ang="0">
                    <a:pos x="0" y="641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205" y="12"/>
                  </a:cxn>
                  <a:cxn ang="0">
                    <a:pos x="271" y="95"/>
                  </a:cxn>
                  <a:cxn ang="0">
                    <a:pos x="313" y="298"/>
                  </a:cxn>
                  <a:cxn ang="0">
                    <a:pos x="458" y="298"/>
                  </a:cxn>
                  <a:cxn ang="0">
                    <a:pos x="519" y="51"/>
                  </a:cxn>
                  <a:cxn ang="0">
                    <a:pos x="567" y="12"/>
                  </a:cxn>
                  <a:cxn ang="0">
                    <a:pos x="658" y="12"/>
                  </a:cxn>
                  <a:cxn ang="0">
                    <a:pos x="972" y="12"/>
                  </a:cxn>
                  <a:cxn ang="0">
                    <a:pos x="1334" y="12"/>
                  </a:cxn>
                  <a:cxn ang="0">
                    <a:pos x="1424" y="38"/>
                  </a:cxn>
                  <a:cxn ang="0">
                    <a:pos x="1473" y="177"/>
                  </a:cxn>
                  <a:cxn ang="0">
                    <a:pos x="1478" y="311"/>
                  </a:cxn>
                  <a:cxn ang="0">
                    <a:pos x="1648" y="311"/>
                  </a:cxn>
                  <a:cxn ang="0">
                    <a:pos x="1678" y="69"/>
                  </a:cxn>
                  <a:cxn ang="0">
                    <a:pos x="1775" y="19"/>
                  </a:cxn>
                  <a:cxn ang="0">
                    <a:pos x="1901" y="25"/>
                  </a:cxn>
                  <a:cxn ang="0">
                    <a:pos x="1901" y="717"/>
                  </a:cxn>
                  <a:cxn ang="0">
                    <a:pos x="0" y="711"/>
                  </a:cxn>
                </a:cxnLst>
                <a:pathLst>
                  <a:path w="1759" h="695">
                    <a:moveTo>
                      <a:pt x="0" y="689"/>
                    </a:moveTo>
                    <a:lnTo>
                      <a:pt x="0" y="652"/>
                    </a:lnTo>
                    <a:lnTo>
                      <a:pt x="0" y="62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190" y="12"/>
                    </a:lnTo>
                    <a:lnTo>
                      <a:pt x="251" y="92"/>
                    </a:lnTo>
                    <a:lnTo>
                      <a:pt x="290" y="289"/>
                    </a:lnTo>
                    <a:lnTo>
                      <a:pt x="424" y="289"/>
                    </a:lnTo>
                    <a:lnTo>
                      <a:pt x="480" y="49"/>
                    </a:lnTo>
                    <a:lnTo>
                      <a:pt x="525" y="12"/>
                    </a:lnTo>
                    <a:lnTo>
                      <a:pt x="609" y="12"/>
                    </a:lnTo>
                    <a:lnTo>
                      <a:pt x="899" y="12"/>
                    </a:lnTo>
                    <a:lnTo>
                      <a:pt x="1234" y="12"/>
                    </a:lnTo>
                    <a:lnTo>
                      <a:pt x="1318" y="37"/>
                    </a:lnTo>
                    <a:lnTo>
                      <a:pt x="1363" y="172"/>
                    </a:lnTo>
                    <a:lnTo>
                      <a:pt x="1368" y="301"/>
                    </a:lnTo>
                    <a:lnTo>
                      <a:pt x="1525" y="301"/>
                    </a:lnTo>
                    <a:lnTo>
                      <a:pt x="1553" y="67"/>
                    </a:lnTo>
                    <a:lnTo>
                      <a:pt x="1642" y="18"/>
                    </a:lnTo>
                    <a:lnTo>
                      <a:pt x="1759" y="24"/>
                    </a:lnTo>
                    <a:lnTo>
                      <a:pt x="1759" y="695"/>
                    </a:lnTo>
                    <a:lnTo>
                      <a:pt x="0" y="689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34" name="Freeform 20"/>
              <p:cNvSpPr/>
              <p:nvPr/>
            </p:nvSpPr>
            <p:spPr>
              <a:xfrm>
                <a:off x="0" y="0"/>
                <a:ext cx="1901" cy="717"/>
              </a:xfrm>
              <a:custGeom>
                <a:avLst/>
                <a:gdLst/>
                <a:ahLst/>
                <a:cxnLst>
                  <a:cxn ang="0">
                    <a:pos x="0" y="711"/>
                  </a:cxn>
                  <a:cxn ang="0">
                    <a:pos x="0" y="673"/>
                  </a:cxn>
                  <a:cxn ang="0">
                    <a:pos x="0" y="641"/>
                  </a:cxn>
                  <a:cxn ang="0">
                    <a:pos x="0" y="0"/>
                  </a:cxn>
                  <a:cxn ang="0">
                    <a:pos x="91" y="0"/>
                  </a:cxn>
                  <a:cxn ang="0">
                    <a:pos x="205" y="12"/>
                  </a:cxn>
                  <a:cxn ang="0">
                    <a:pos x="271" y="95"/>
                  </a:cxn>
                  <a:cxn ang="0">
                    <a:pos x="313" y="298"/>
                  </a:cxn>
                  <a:cxn ang="0">
                    <a:pos x="458" y="298"/>
                  </a:cxn>
                  <a:cxn ang="0">
                    <a:pos x="519" y="51"/>
                  </a:cxn>
                  <a:cxn ang="0">
                    <a:pos x="567" y="12"/>
                  </a:cxn>
                  <a:cxn ang="0">
                    <a:pos x="658" y="12"/>
                  </a:cxn>
                  <a:cxn ang="0">
                    <a:pos x="972" y="12"/>
                  </a:cxn>
                  <a:cxn ang="0">
                    <a:pos x="1334" y="12"/>
                  </a:cxn>
                  <a:cxn ang="0">
                    <a:pos x="1424" y="38"/>
                  </a:cxn>
                  <a:cxn ang="0">
                    <a:pos x="1473" y="177"/>
                  </a:cxn>
                  <a:cxn ang="0">
                    <a:pos x="1478" y="311"/>
                  </a:cxn>
                  <a:cxn ang="0">
                    <a:pos x="1648" y="311"/>
                  </a:cxn>
                  <a:cxn ang="0">
                    <a:pos x="1678" y="69"/>
                  </a:cxn>
                  <a:cxn ang="0">
                    <a:pos x="1775" y="19"/>
                  </a:cxn>
                  <a:cxn ang="0">
                    <a:pos x="1901" y="25"/>
                  </a:cxn>
                  <a:cxn ang="0">
                    <a:pos x="1901" y="717"/>
                  </a:cxn>
                  <a:cxn ang="0">
                    <a:pos x="0" y="711"/>
                  </a:cxn>
                </a:cxnLst>
                <a:pathLst>
                  <a:path w="1759" h="695">
                    <a:moveTo>
                      <a:pt x="0" y="689"/>
                    </a:moveTo>
                    <a:lnTo>
                      <a:pt x="0" y="652"/>
                    </a:lnTo>
                    <a:lnTo>
                      <a:pt x="0" y="621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190" y="12"/>
                    </a:lnTo>
                    <a:lnTo>
                      <a:pt x="251" y="92"/>
                    </a:lnTo>
                    <a:lnTo>
                      <a:pt x="290" y="289"/>
                    </a:lnTo>
                    <a:lnTo>
                      <a:pt x="424" y="289"/>
                    </a:lnTo>
                    <a:lnTo>
                      <a:pt x="480" y="49"/>
                    </a:lnTo>
                    <a:lnTo>
                      <a:pt x="525" y="12"/>
                    </a:lnTo>
                    <a:lnTo>
                      <a:pt x="609" y="12"/>
                    </a:lnTo>
                    <a:lnTo>
                      <a:pt x="899" y="12"/>
                    </a:lnTo>
                    <a:lnTo>
                      <a:pt x="1234" y="12"/>
                    </a:lnTo>
                    <a:lnTo>
                      <a:pt x="1318" y="37"/>
                    </a:lnTo>
                    <a:lnTo>
                      <a:pt x="1363" y="172"/>
                    </a:lnTo>
                    <a:lnTo>
                      <a:pt x="1368" y="301"/>
                    </a:lnTo>
                    <a:lnTo>
                      <a:pt x="1525" y="301"/>
                    </a:lnTo>
                    <a:lnTo>
                      <a:pt x="1553" y="67"/>
                    </a:lnTo>
                    <a:lnTo>
                      <a:pt x="1642" y="18"/>
                    </a:lnTo>
                    <a:lnTo>
                      <a:pt x="1759" y="24"/>
                    </a:lnTo>
                    <a:lnTo>
                      <a:pt x="1759" y="695"/>
                    </a:lnTo>
                    <a:lnTo>
                      <a:pt x="0" y="689"/>
                    </a:lnTo>
                    <a:close/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17463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779" name="Oval 21"/>
            <p:cNvSpPr/>
            <p:nvPr/>
          </p:nvSpPr>
          <p:spPr>
            <a:xfrm>
              <a:off x="1093" y="995"/>
              <a:ext cx="693" cy="180"/>
            </a:xfrm>
            <a:prstGeom prst="ellipse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Rectangle 22"/>
            <p:cNvSpPr/>
            <p:nvPr/>
          </p:nvSpPr>
          <p:spPr>
            <a:xfrm>
              <a:off x="407" y="1257"/>
              <a:ext cx="1907" cy="529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Rectangle 23"/>
            <p:cNvSpPr/>
            <p:nvPr/>
          </p:nvSpPr>
          <p:spPr>
            <a:xfrm>
              <a:off x="746" y="725"/>
              <a:ext cx="129" cy="105"/>
            </a:xfrm>
            <a:prstGeom prst="rect">
              <a:avLst/>
            </a:prstGeom>
            <a:solidFill>
              <a:srgbClr val="000000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Rectangle 24"/>
            <p:cNvSpPr/>
            <p:nvPr/>
          </p:nvSpPr>
          <p:spPr>
            <a:xfrm>
              <a:off x="1926" y="757"/>
              <a:ext cx="129" cy="104"/>
            </a:xfrm>
            <a:prstGeom prst="rect">
              <a:avLst/>
            </a:prstGeom>
            <a:solidFill>
              <a:srgbClr val="000000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Rectangle 25"/>
            <p:cNvSpPr/>
            <p:nvPr/>
          </p:nvSpPr>
          <p:spPr>
            <a:xfrm>
              <a:off x="1409" y="565"/>
              <a:ext cx="134" cy="105"/>
            </a:xfrm>
            <a:prstGeom prst="rect">
              <a:avLst/>
            </a:prstGeom>
            <a:solidFill>
              <a:srgbClr val="000000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4" name="Freeform 26"/>
            <p:cNvSpPr/>
            <p:nvPr/>
          </p:nvSpPr>
          <p:spPr>
            <a:xfrm>
              <a:off x="397" y="1224"/>
              <a:ext cx="542" cy="160"/>
            </a:xfrm>
            <a:custGeom>
              <a:avLst/>
              <a:gdLst/>
              <a:ahLst/>
              <a:cxnLst>
                <a:cxn ang="0">
                  <a:pos x="542" y="0"/>
                </a:cxn>
                <a:cxn ang="0">
                  <a:pos x="530" y="61"/>
                </a:cxn>
                <a:cxn ang="0">
                  <a:pos x="519" y="92"/>
                </a:cxn>
                <a:cxn ang="0">
                  <a:pos x="502" y="117"/>
                </a:cxn>
                <a:cxn ang="0">
                  <a:pos x="480" y="135"/>
                </a:cxn>
                <a:cxn ang="0">
                  <a:pos x="458" y="148"/>
                </a:cxn>
                <a:cxn ang="0">
                  <a:pos x="424" y="154"/>
                </a:cxn>
                <a:cxn ang="0">
                  <a:pos x="402" y="160"/>
                </a:cxn>
                <a:cxn ang="0">
                  <a:pos x="374" y="160"/>
                </a:cxn>
                <a:cxn ang="0">
                  <a:pos x="335" y="160"/>
                </a:cxn>
                <a:cxn ang="0">
                  <a:pos x="290" y="160"/>
                </a:cxn>
                <a:cxn ang="0">
                  <a:pos x="234" y="160"/>
                </a:cxn>
                <a:cxn ang="0">
                  <a:pos x="178" y="160"/>
                </a:cxn>
                <a:cxn ang="0">
                  <a:pos x="123" y="160"/>
                </a:cxn>
                <a:cxn ang="0">
                  <a:pos x="72" y="160"/>
                </a:cxn>
                <a:cxn ang="0">
                  <a:pos x="28" y="160"/>
                </a:cxn>
                <a:cxn ang="0">
                  <a:pos x="0" y="160"/>
                </a:cxn>
              </a:cxnLst>
              <a:pathLst>
                <a:path w="542" h="160">
                  <a:moveTo>
                    <a:pt x="542" y="0"/>
                  </a:moveTo>
                  <a:lnTo>
                    <a:pt x="530" y="61"/>
                  </a:lnTo>
                  <a:lnTo>
                    <a:pt x="519" y="92"/>
                  </a:lnTo>
                  <a:lnTo>
                    <a:pt x="502" y="117"/>
                  </a:lnTo>
                  <a:lnTo>
                    <a:pt x="480" y="135"/>
                  </a:lnTo>
                  <a:lnTo>
                    <a:pt x="458" y="148"/>
                  </a:lnTo>
                  <a:lnTo>
                    <a:pt x="424" y="154"/>
                  </a:lnTo>
                  <a:lnTo>
                    <a:pt x="402" y="160"/>
                  </a:lnTo>
                  <a:lnTo>
                    <a:pt x="374" y="160"/>
                  </a:lnTo>
                  <a:lnTo>
                    <a:pt x="335" y="160"/>
                  </a:lnTo>
                  <a:lnTo>
                    <a:pt x="290" y="160"/>
                  </a:lnTo>
                  <a:lnTo>
                    <a:pt x="234" y="160"/>
                  </a:lnTo>
                  <a:lnTo>
                    <a:pt x="178" y="160"/>
                  </a:lnTo>
                  <a:lnTo>
                    <a:pt x="123" y="160"/>
                  </a:lnTo>
                  <a:lnTo>
                    <a:pt x="72" y="160"/>
                  </a:lnTo>
                  <a:lnTo>
                    <a:pt x="28" y="160"/>
                  </a:lnTo>
                  <a:lnTo>
                    <a:pt x="0" y="160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5" name="Freeform 27"/>
            <p:cNvSpPr/>
            <p:nvPr/>
          </p:nvSpPr>
          <p:spPr>
            <a:xfrm>
              <a:off x="1828" y="1224"/>
              <a:ext cx="502" cy="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61"/>
                </a:cxn>
                <a:cxn ang="0">
                  <a:pos x="22" y="92"/>
                </a:cxn>
                <a:cxn ang="0">
                  <a:pos x="39" y="111"/>
                </a:cxn>
                <a:cxn ang="0">
                  <a:pos x="55" y="129"/>
                </a:cxn>
                <a:cxn ang="0">
                  <a:pos x="78" y="141"/>
                </a:cxn>
                <a:cxn ang="0">
                  <a:pos x="111" y="148"/>
                </a:cxn>
                <a:cxn ang="0">
                  <a:pos x="128" y="154"/>
                </a:cxn>
                <a:cxn ang="0">
                  <a:pos x="156" y="154"/>
                </a:cxn>
                <a:cxn ang="0">
                  <a:pos x="189" y="154"/>
                </a:cxn>
                <a:cxn ang="0">
                  <a:pos x="234" y="154"/>
                </a:cxn>
                <a:cxn ang="0">
                  <a:pos x="284" y="154"/>
                </a:cxn>
                <a:cxn ang="0">
                  <a:pos x="340" y="154"/>
                </a:cxn>
                <a:cxn ang="0">
                  <a:pos x="390" y="154"/>
                </a:cxn>
                <a:cxn ang="0">
                  <a:pos x="435" y="154"/>
                </a:cxn>
                <a:cxn ang="0">
                  <a:pos x="474" y="154"/>
                </a:cxn>
                <a:cxn ang="0">
                  <a:pos x="502" y="154"/>
                </a:cxn>
              </a:cxnLst>
              <a:pathLst>
                <a:path w="502" h="154">
                  <a:moveTo>
                    <a:pt x="0" y="0"/>
                  </a:moveTo>
                  <a:lnTo>
                    <a:pt x="11" y="61"/>
                  </a:lnTo>
                  <a:lnTo>
                    <a:pt x="22" y="92"/>
                  </a:lnTo>
                  <a:lnTo>
                    <a:pt x="39" y="111"/>
                  </a:lnTo>
                  <a:lnTo>
                    <a:pt x="55" y="129"/>
                  </a:lnTo>
                  <a:lnTo>
                    <a:pt x="78" y="141"/>
                  </a:lnTo>
                  <a:lnTo>
                    <a:pt x="111" y="148"/>
                  </a:lnTo>
                  <a:lnTo>
                    <a:pt x="128" y="154"/>
                  </a:lnTo>
                  <a:lnTo>
                    <a:pt x="156" y="154"/>
                  </a:lnTo>
                  <a:lnTo>
                    <a:pt x="189" y="154"/>
                  </a:lnTo>
                  <a:lnTo>
                    <a:pt x="234" y="154"/>
                  </a:lnTo>
                  <a:lnTo>
                    <a:pt x="284" y="154"/>
                  </a:lnTo>
                  <a:lnTo>
                    <a:pt x="340" y="154"/>
                  </a:lnTo>
                  <a:lnTo>
                    <a:pt x="390" y="154"/>
                  </a:lnTo>
                  <a:lnTo>
                    <a:pt x="435" y="154"/>
                  </a:lnTo>
                  <a:lnTo>
                    <a:pt x="474" y="154"/>
                  </a:lnTo>
                  <a:lnTo>
                    <a:pt x="502" y="154"/>
                  </a:ln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6" name="Oval 28"/>
            <p:cNvSpPr/>
            <p:nvPr/>
          </p:nvSpPr>
          <p:spPr>
            <a:xfrm>
              <a:off x="814" y="1285"/>
              <a:ext cx="40" cy="43"/>
            </a:xfrm>
            <a:prstGeom prst="ellipse">
              <a:avLst/>
            </a:prstGeom>
            <a:solidFill>
              <a:srgbClr val="000000"/>
            </a:solidFill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Oval 29"/>
            <p:cNvSpPr/>
            <p:nvPr/>
          </p:nvSpPr>
          <p:spPr>
            <a:xfrm>
              <a:off x="1956" y="1304"/>
              <a:ext cx="33" cy="43"/>
            </a:xfrm>
            <a:prstGeom prst="ellipse">
              <a:avLst/>
            </a:prstGeom>
            <a:solidFill>
              <a:srgbClr val="000000"/>
            </a:solidFill>
            <a:ln w="1746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Line 30"/>
            <p:cNvSpPr/>
            <p:nvPr/>
          </p:nvSpPr>
          <p:spPr>
            <a:xfrm flipH="1">
              <a:off x="728" y="1324"/>
              <a:ext cx="86" cy="13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31"/>
            <p:cNvSpPr/>
            <p:nvPr/>
          </p:nvSpPr>
          <p:spPr>
            <a:xfrm>
              <a:off x="1978" y="1322"/>
              <a:ext cx="79" cy="14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Rectangle 32"/>
            <p:cNvSpPr/>
            <p:nvPr/>
          </p:nvSpPr>
          <p:spPr>
            <a:xfrm>
              <a:off x="839" y="103"/>
              <a:ext cx="218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1" name="Rectangle 33"/>
            <p:cNvSpPr/>
            <p:nvPr/>
          </p:nvSpPr>
          <p:spPr>
            <a:xfrm>
              <a:off x="768" y="16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Rectangle 34"/>
            <p:cNvSpPr/>
            <p:nvPr/>
          </p:nvSpPr>
          <p:spPr>
            <a:xfrm>
              <a:off x="1386" y="85"/>
              <a:ext cx="21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3" name="Rectangle 35"/>
            <p:cNvSpPr/>
            <p:nvPr/>
          </p:nvSpPr>
          <p:spPr>
            <a:xfrm>
              <a:off x="1398" y="16"/>
              <a:ext cx="1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Rectangle 36"/>
            <p:cNvSpPr/>
            <p:nvPr/>
          </p:nvSpPr>
          <p:spPr>
            <a:xfrm>
              <a:off x="1950" y="103"/>
              <a:ext cx="218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5" name="Rectangle 37"/>
            <p:cNvSpPr/>
            <p:nvPr/>
          </p:nvSpPr>
          <p:spPr>
            <a:xfrm>
              <a:off x="1939" y="16"/>
              <a:ext cx="1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Rectangle 38"/>
            <p:cNvSpPr/>
            <p:nvPr/>
          </p:nvSpPr>
          <p:spPr>
            <a:xfrm>
              <a:off x="502" y="1402"/>
              <a:ext cx="2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97" name="Rectangle 39"/>
            <p:cNvSpPr/>
            <p:nvPr/>
          </p:nvSpPr>
          <p:spPr>
            <a:xfrm>
              <a:off x="540" y="1458"/>
              <a:ext cx="1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Rectangle 40"/>
            <p:cNvSpPr/>
            <p:nvPr/>
          </p:nvSpPr>
          <p:spPr>
            <a:xfrm>
              <a:off x="651" y="1439"/>
              <a:ext cx="41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9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Rectangle 41"/>
            <p:cNvSpPr/>
            <p:nvPr/>
          </p:nvSpPr>
          <p:spPr>
            <a:xfrm>
              <a:off x="2057" y="1402"/>
              <a:ext cx="21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0" name="Rectangle 42"/>
            <p:cNvSpPr/>
            <p:nvPr/>
          </p:nvSpPr>
          <p:spPr>
            <a:xfrm>
              <a:off x="2085" y="1458"/>
              <a:ext cx="1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Rectangle 43"/>
            <p:cNvSpPr/>
            <p:nvPr/>
          </p:nvSpPr>
          <p:spPr>
            <a:xfrm>
              <a:off x="2192" y="1439"/>
              <a:ext cx="41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9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Rectangle 44"/>
            <p:cNvSpPr/>
            <p:nvPr/>
          </p:nvSpPr>
          <p:spPr>
            <a:xfrm>
              <a:off x="1258" y="1365"/>
              <a:ext cx="55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3" name="Rectangle 45"/>
            <p:cNvSpPr/>
            <p:nvPr/>
          </p:nvSpPr>
          <p:spPr>
            <a:xfrm>
              <a:off x="1238" y="1438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Rectangle 46"/>
            <p:cNvSpPr/>
            <p:nvPr/>
          </p:nvSpPr>
          <p:spPr>
            <a:xfrm>
              <a:off x="1327" y="1438"/>
              <a:ext cx="2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基片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Rectangle 47"/>
            <p:cNvSpPr/>
            <p:nvPr/>
          </p:nvSpPr>
          <p:spPr>
            <a:xfrm>
              <a:off x="2410" y="828"/>
              <a:ext cx="14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Rectangle 48"/>
            <p:cNvSpPr/>
            <p:nvPr/>
          </p:nvSpPr>
          <p:spPr>
            <a:xfrm>
              <a:off x="2894" y="405"/>
              <a:ext cx="21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7" name="Rectangle 49"/>
            <p:cNvSpPr/>
            <p:nvPr/>
          </p:nvSpPr>
          <p:spPr>
            <a:xfrm>
              <a:off x="2961" y="361"/>
              <a:ext cx="1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Rectangle 50"/>
            <p:cNvSpPr/>
            <p:nvPr/>
          </p:nvSpPr>
          <p:spPr>
            <a:xfrm>
              <a:off x="2894" y="1267"/>
              <a:ext cx="21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09" name="Rectangle 51"/>
            <p:cNvSpPr/>
            <p:nvPr/>
          </p:nvSpPr>
          <p:spPr>
            <a:xfrm>
              <a:off x="2967" y="1355"/>
              <a:ext cx="1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0" name="Freeform 52"/>
            <p:cNvSpPr/>
            <p:nvPr/>
          </p:nvSpPr>
          <p:spPr>
            <a:xfrm>
              <a:off x="2369" y="259"/>
              <a:ext cx="222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22" y="0"/>
                </a:cxn>
              </a:cxnLst>
              <a:pathLst>
                <a:path w="222" h="4">
                  <a:moveTo>
                    <a:pt x="0" y="4"/>
                  </a:moveTo>
                  <a:lnTo>
                    <a:pt x="222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11" name="Rectangle 53"/>
            <p:cNvSpPr/>
            <p:nvPr/>
          </p:nvSpPr>
          <p:spPr>
            <a:xfrm>
              <a:off x="2225" y="14"/>
              <a:ext cx="480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浮动栅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2" name="Rectangle 54"/>
            <p:cNvSpPr/>
            <p:nvPr/>
          </p:nvSpPr>
          <p:spPr>
            <a:xfrm>
              <a:off x="336" y="165"/>
              <a:ext cx="425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813" name="Rectangle 55"/>
            <p:cNvSpPr/>
            <p:nvPr/>
          </p:nvSpPr>
          <p:spPr>
            <a:xfrm>
              <a:off x="336" y="220"/>
              <a:ext cx="12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4" name="Rectangle 56"/>
            <p:cNvSpPr/>
            <p:nvPr/>
          </p:nvSpPr>
          <p:spPr>
            <a:xfrm>
              <a:off x="0" y="0"/>
              <a:ext cx="30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SiO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Rectangle 57"/>
            <p:cNvSpPr/>
            <p:nvPr/>
          </p:nvSpPr>
          <p:spPr>
            <a:xfrm>
              <a:off x="316" y="78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6" name="Text Box 58"/>
            <p:cNvSpPr txBox="1"/>
            <p:nvPr/>
          </p:nvSpPr>
          <p:spPr>
            <a:xfrm>
              <a:off x="1034" y="1179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 + + + +</a:t>
              </a:r>
              <a:endPara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7" name="Text Box 59"/>
            <p:cNvSpPr txBox="1"/>
            <p:nvPr/>
          </p:nvSpPr>
          <p:spPr>
            <a:xfrm>
              <a:off x="1241" y="842"/>
              <a:ext cx="5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 _ _</a:t>
              </a: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Line 60"/>
            <p:cNvSpPr/>
            <p:nvPr/>
          </p:nvSpPr>
          <p:spPr>
            <a:xfrm>
              <a:off x="56" y="321"/>
              <a:ext cx="2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9" name="Line 61"/>
            <p:cNvSpPr/>
            <p:nvPr/>
          </p:nvSpPr>
          <p:spPr>
            <a:xfrm>
              <a:off x="337" y="321"/>
              <a:ext cx="380" cy="7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0" name="Line 62"/>
            <p:cNvSpPr/>
            <p:nvPr/>
          </p:nvSpPr>
          <p:spPr>
            <a:xfrm>
              <a:off x="826" y="278"/>
              <a:ext cx="0" cy="4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1" name="Line 63"/>
            <p:cNvSpPr/>
            <p:nvPr/>
          </p:nvSpPr>
          <p:spPr>
            <a:xfrm>
              <a:off x="1480" y="278"/>
              <a:ext cx="0" cy="2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2" name="Line 64"/>
            <p:cNvSpPr/>
            <p:nvPr/>
          </p:nvSpPr>
          <p:spPr>
            <a:xfrm>
              <a:off x="1993" y="278"/>
              <a:ext cx="0" cy="4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3" name="Freeform 65"/>
            <p:cNvSpPr/>
            <p:nvPr/>
          </p:nvSpPr>
          <p:spPr>
            <a:xfrm>
              <a:off x="2587" y="267"/>
              <a:ext cx="197" cy="3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" y="391"/>
                </a:cxn>
              </a:cxnLst>
              <a:pathLst>
                <a:path w="197" h="391">
                  <a:moveTo>
                    <a:pt x="0" y="0"/>
                  </a:moveTo>
                  <a:lnTo>
                    <a:pt x="197" y="39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24" name="Line 66"/>
            <p:cNvSpPr/>
            <p:nvPr/>
          </p:nvSpPr>
          <p:spPr>
            <a:xfrm flipH="1">
              <a:off x="1632" y="256"/>
              <a:ext cx="739" cy="7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5" name="Line 67"/>
            <p:cNvSpPr/>
            <p:nvPr/>
          </p:nvSpPr>
          <p:spPr>
            <a:xfrm>
              <a:off x="2621" y="952"/>
              <a:ext cx="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6" name="Line 68"/>
            <p:cNvSpPr/>
            <p:nvPr/>
          </p:nvSpPr>
          <p:spPr>
            <a:xfrm flipH="1">
              <a:off x="2718" y="853"/>
              <a:ext cx="1" cy="1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7" name="Line 69"/>
            <p:cNvSpPr/>
            <p:nvPr/>
          </p:nvSpPr>
          <p:spPr>
            <a:xfrm>
              <a:off x="2849" y="767"/>
              <a:ext cx="0" cy="3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8" name="Line 70"/>
            <p:cNvSpPr/>
            <p:nvPr/>
          </p:nvSpPr>
          <p:spPr>
            <a:xfrm>
              <a:off x="2849" y="886"/>
              <a:ext cx="1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9" name="Line 71"/>
            <p:cNvSpPr/>
            <p:nvPr/>
          </p:nvSpPr>
          <p:spPr>
            <a:xfrm flipH="1" flipV="1">
              <a:off x="3001" y="614"/>
              <a:ext cx="0" cy="2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0" name="Line 72"/>
            <p:cNvSpPr/>
            <p:nvPr/>
          </p:nvSpPr>
          <p:spPr>
            <a:xfrm>
              <a:off x="2849" y="1017"/>
              <a:ext cx="16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1" name="Line 73"/>
            <p:cNvSpPr/>
            <p:nvPr/>
          </p:nvSpPr>
          <p:spPr>
            <a:xfrm>
              <a:off x="3001" y="1007"/>
              <a:ext cx="0" cy="3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2" name="Line 74"/>
            <p:cNvSpPr/>
            <p:nvPr/>
          </p:nvSpPr>
          <p:spPr>
            <a:xfrm>
              <a:off x="2784" y="690"/>
              <a:ext cx="1" cy="5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32777" name="AutoShape 7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3794" name="Group 2"/>
          <p:cNvGrpSpPr/>
          <p:nvPr/>
        </p:nvGrpSpPr>
        <p:grpSpPr>
          <a:xfrm>
            <a:off x="0" y="1081088"/>
            <a:ext cx="9525000" cy="4633912"/>
            <a:chOff x="0" y="0"/>
            <a:chExt cx="6000" cy="2919"/>
          </a:xfrm>
        </p:grpSpPr>
        <p:grpSp>
          <p:nvGrpSpPr>
            <p:cNvPr id="33805" name="Group 3"/>
            <p:cNvGrpSpPr/>
            <p:nvPr/>
          </p:nvGrpSpPr>
          <p:grpSpPr>
            <a:xfrm>
              <a:off x="0" y="0"/>
              <a:ext cx="3552" cy="2919"/>
              <a:chOff x="0" y="0"/>
              <a:chExt cx="3552" cy="2919"/>
            </a:xfrm>
          </p:grpSpPr>
          <p:sp>
            <p:nvSpPr>
              <p:cNvPr id="33861" name="Text Box 4"/>
              <p:cNvSpPr txBox="1"/>
              <p:nvPr/>
            </p:nvSpPr>
            <p:spPr>
              <a:xfrm>
                <a:off x="1584" y="2112"/>
                <a:ext cx="385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2" name="Text Box 5"/>
              <p:cNvSpPr txBox="1"/>
              <p:nvPr/>
            </p:nvSpPr>
            <p:spPr>
              <a:xfrm>
                <a:off x="912" y="567"/>
                <a:ext cx="100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控制逻辑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3" name="Rectangle 6"/>
              <p:cNvSpPr/>
              <p:nvPr/>
            </p:nvSpPr>
            <p:spPr>
              <a:xfrm>
                <a:off x="912" y="471"/>
                <a:ext cx="768" cy="43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3864" name="Group 7"/>
              <p:cNvGrpSpPr/>
              <p:nvPr/>
            </p:nvGrpSpPr>
            <p:grpSpPr>
              <a:xfrm>
                <a:off x="1002" y="1095"/>
                <a:ext cx="678" cy="480"/>
                <a:chOff x="0" y="0"/>
                <a:chExt cx="678" cy="480"/>
              </a:xfrm>
            </p:grpSpPr>
            <p:sp>
              <p:nvSpPr>
                <p:cNvPr id="33929" name="Rectangle 8"/>
                <p:cNvSpPr/>
                <p:nvPr/>
              </p:nvSpPr>
              <p:spPr>
                <a:xfrm>
                  <a:off x="30" y="0"/>
                  <a:ext cx="526" cy="480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30" name="Text Box 9"/>
                <p:cNvSpPr txBox="1"/>
                <p:nvPr/>
              </p:nvSpPr>
              <p:spPr>
                <a:xfrm>
                  <a:off x="0" y="128"/>
                  <a:ext cx="678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 </a:t>
                  </a: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译码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65" name="Group 10"/>
              <p:cNvGrpSpPr/>
              <p:nvPr/>
            </p:nvGrpSpPr>
            <p:grpSpPr>
              <a:xfrm>
                <a:off x="1032" y="1767"/>
                <a:ext cx="528" cy="912"/>
                <a:chOff x="0" y="0"/>
                <a:chExt cx="528" cy="912"/>
              </a:xfrm>
            </p:grpSpPr>
            <p:sp>
              <p:nvSpPr>
                <p:cNvPr id="33927" name="Rectangle 11"/>
                <p:cNvSpPr/>
                <p:nvPr/>
              </p:nvSpPr>
              <p:spPr>
                <a:xfrm>
                  <a:off x="0" y="0"/>
                  <a:ext cx="528" cy="91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28" name="Text Box 12"/>
                <p:cNvSpPr txBox="1"/>
                <p:nvPr/>
              </p:nvSpPr>
              <p:spPr>
                <a:xfrm>
                  <a:off x="138" y="38"/>
                  <a:ext cx="333" cy="8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 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译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码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66" name="Group 13"/>
              <p:cNvGrpSpPr/>
              <p:nvPr/>
            </p:nvGrpSpPr>
            <p:grpSpPr>
              <a:xfrm>
                <a:off x="1872" y="537"/>
                <a:ext cx="1440" cy="288"/>
                <a:chOff x="0" y="0"/>
                <a:chExt cx="1440" cy="288"/>
              </a:xfrm>
            </p:grpSpPr>
            <p:sp>
              <p:nvSpPr>
                <p:cNvPr id="33925" name="Rectangle 14"/>
                <p:cNvSpPr/>
                <p:nvPr/>
              </p:nvSpPr>
              <p:spPr>
                <a:xfrm>
                  <a:off x="0" y="0"/>
                  <a:ext cx="1200" cy="28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26" name="Text Box 15"/>
                <p:cNvSpPr txBox="1"/>
                <p:nvPr/>
              </p:nvSpPr>
              <p:spPr>
                <a:xfrm>
                  <a:off x="144" y="8"/>
                  <a:ext cx="129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数据缓冲区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67" name="Group 16"/>
              <p:cNvGrpSpPr/>
              <p:nvPr/>
            </p:nvGrpSpPr>
            <p:grpSpPr>
              <a:xfrm>
                <a:off x="1872" y="1143"/>
                <a:ext cx="1584" cy="432"/>
                <a:chOff x="0" y="0"/>
                <a:chExt cx="1584" cy="432"/>
              </a:xfrm>
            </p:grpSpPr>
            <p:sp>
              <p:nvSpPr>
                <p:cNvPr id="33923" name="Rectangle 17"/>
                <p:cNvSpPr/>
                <p:nvPr/>
              </p:nvSpPr>
              <p:spPr>
                <a:xfrm>
                  <a:off x="0" y="0"/>
                  <a:ext cx="1200" cy="43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24" name="Text Box 18"/>
                <p:cNvSpPr txBox="1"/>
                <p:nvPr/>
              </p:nvSpPr>
              <p:spPr>
                <a:xfrm>
                  <a:off x="288" y="85"/>
                  <a:ext cx="129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 </a:t>
                  </a: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控制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3868" name="Group 19"/>
              <p:cNvGrpSpPr/>
              <p:nvPr/>
            </p:nvGrpSpPr>
            <p:grpSpPr>
              <a:xfrm>
                <a:off x="1872" y="1911"/>
                <a:ext cx="1488" cy="576"/>
                <a:chOff x="0" y="0"/>
                <a:chExt cx="1488" cy="576"/>
              </a:xfrm>
            </p:grpSpPr>
            <p:sp>
              <p:nvSpPr>
                <p:cNvPr id="33921" name="Rectangle 20"/>
                <p:cNvSpPr/>
                <p:nvPr/>
              </p:nvSpPr>
              <p:spPr>
                <a:xfrm>
                  <a:off x="0" y="0"/>
                  <a:ext cx="1200" cy="57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/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922" name="Text Box 21"/>
                <p:cNvSpPr txBox="1"/>
                <p:nvPr/>
              </p:nvSpPr>
              <p:spPr>
                <a:xfrm>
                  <a:off x="192" y="20"/>
                  <a:ext cx="1296" cy="5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128 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×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128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存储矩阵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3869" name="Line 22"/>
              <p:cNvSpPr/>
              <p:nvPr/>
            </p:nvSpPr>
            <p:spPr>
              <a:xfrm flipH="1">
                <a:off x="720" y="56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0" name="Line 23"/>
              <p:cNvSpPr/>
              <p:nvPr/>
            </p:nvSpPr>
            <p:spPr>
              <a:xfrm flipH="1">
                <a:off x="720" y="80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1" name="Line 24"/>
              <p:cNvSpPr/>
              <p:nvPr/>
            </p:nvSpPr>
            <p:spPr>
              <a:xfrm flipH="1">
                <a:off x="850" y="1143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2" name="Line 25"/>
              <p:cNvSpPr/>
              <p:nvPr/>
            </p:nvSpPr>
            <p:spPr>
              <a:xfrm flipH="1">
                <a:off x="850" y="152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3" name="Line 26"/>
              <p:cNvSpPr/>
              <p:nvPr/>
            </p:nvSpPr>
            <p:spPr>
              <a:xfrm flipH="1">
                <a:off x="850" y="1271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4" name="Line 27"/>
              <p:cNvSpPr/>
              <p:nvPr/>
            </p:nvSpPr>
            <p:spPr>
              <a:xfrm flipH="1">
                <a:off x="850" y="1399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5" name="Line 28"/>
              <p:cNvSpPr/>
              <p:nvPr/>
            </p:nvSpPr>
            <p:spPr>
              <a:xfrm flipH="1">
                <a:off x="850" y="1951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6" name="Line 29"/>
              <p:cNvSpPr/>
              <p:nvPr/>
            </p:nvSpPr>
            <p:spPr>
              <a:xfrm flipH="1">
                <a:off x="850" y="2631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7" name="Line 30"/>
              <p:cNvSpPr/>
              <p:nvPr/>
            </p:nvSpPr>
            <p:spPr>
              <a:xfrm flipH="1">
                <a:off x="850" y="2495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8" name="Line 31"/>
              <p:cNvSpPr/>
              <p:nvPr/>
            </p:nvSpPr>
            <p:spPr>
              <a:xfrm flipH="1">
                <a:off x="850" y="2359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9" name="Line 32"/>
              <p:cNvSpPr/>
              <p:nvPr/>
            </p:nvSpPr>
            <p:spPr>
              <a:xfrm flipH="1">
                <a:off x="850" y="2223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0" name="Line 33"/>
              <p:cNvSpPr/>
              <p:nvPr/>
            </p:nvSpPr>
            <p:spPr>
              <a:xfrm flipH="1">
                <a:off x="850" y="208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1" name="Line 34"/>
              <p:cNvSpPr/>
              <p:nvPr/>
            </p:nvSpPr>
            <p:spPr>
              <a:xfrm>
                <a:off x="1555" y="2007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2" name="Line 35"/>
              <p:cNvSpPr/>
              <p:nvPr/>
            </p:nvSpPr>
            <p:spPr>
              <a:xfrm>
                <a:off x="1555" y="2103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3" name="Line 36"/>
              <p:cNvSpPr/>
              <p:nvPr/>
            </p:nvSpPr>
            <p:spPr>
              <a:xfrm>
                <a:off x="1555" y="2391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4" name="Line 37"/>
              <p:cNvSpPr/>
              <p:nvPr/>
            </p:nvSpPr>
            <p:spPr>
              <a:xfrm>
                <a:off x="1555" y="1527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5" name="Line 38"/>
              <p:cNvSpPr/>
              <p:nvPr/>
            </p:nvSpPr>
            <p:spPr>
              <a:xfrm>
                <a:off x="1555" y="1191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6" name="Line 39"/>
              <p:cNvSpPr/>
              <p:nvPr/>
            </p:nvSpPr>
            <p:spPr>
              <a:xfrm>
                <a:off x="1555" y="1287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7" name="Line 40"/>
              <p:cNvSpPr/>
              <p:nvPr/>
            </p:nvSpPr>
            <p:spPr>
              <a:xfrm>
                <a:off x="1680" y="679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8" name="Line 41"/>
              <p:cNvSpPr/>
              <p:nvPr/>
            </p:nvSpPr>
            <p:spPr>
              <a:xfrm rot="5400000" flipH="1">
                <a:off x="1872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89" name="Line 42"/>
              <p:cNvSpPr/>
              <p:nvPr/>
            </p:nvSpPr>
            <p:spPr>
              <a:xfrm rot="5400000" flipH="1">
                <a:off x="2880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0" name="Line 43"/>
              <p:cNvSpPr/>
              <p:nvPr/>
            </p:nvSpPr>
            <p:spPr>
              <a:xfrm rot="5400000" flipH="1">
                <a:off x="2016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1" name="Line 44"/>
              <p:cNvSpPr/>
              <p:nvPr/>
            </p:nvSpPr>
            <p:spPr>
              <a:xfrm rot="5400000" flipH="1">
                <a:off x="2160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2" name="Line 45"/>
              <p:cNvSpPr/>
              <p:nvPr/>
            </p:nvSpPr>
            <p:spPr>
              <a:xfrm rot="5400000" flipH="1">
                <a:off x="2304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3" name="Line 46"/>
              <p:cNvSpPr/>
              <p:nvPr/>
            </p:nvSpPr>
            <p:spPr>
              <a:xfrm rot="5400000" flipH="1">
                <a:off x="2448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4" name="Line 47"/>
              <p:cNvSpPr/>
              <p:nvPr/>
            </p:nvSpPr>
            <p:spPr>
              <a:xfrm rot="5400000" flipH="1">
                <a:off x="2592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5" name="Line 48"/>
              <p:cNvSpPr/>
              <p:nvPr/>
            </p:nvSpPr>
            <p:spPr>
              <a:xfrm rot="5400000" flipH="1">
                <a:off x="2736" y="45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6" name="Line 49"/>
              <p:cNvSpPr/>
              <p:nvPr/>
            </p:nvSpPr>
            <p:spPr>
              <a:xfrm>
                <a:off x="1968" y="835"/>
                <a:ext cx="0" cy="3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7" name="Line 50"/>
              <p:cNvSpPr/>
              <p:nvPr/>
            </p:nvSpPr>
            <p:spPr>
              <a:xfrm>
                <a:off x="2112" y="835"/>
                <a:ext cx="0" cy="3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8" name="Line 51"/>
              <p:cNvSpPr/>
              <p:nvPr/>
            </p:nvSpPr>
            <p:spPr>
              <a:xfrm>
                <a:off x="2976" y="835"/>
                <a:ext cx="0" cy="3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99" name="Line 52"/>
              <p:cNvSpPr/>
              <p:nvPr/>
            </p:nvSpPr>
            <p:spPr>
              <a:xfrm>
                <a:off x="1968" y="1586"/>
                <a:ext cx="0" cy="3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900" name="Line 53"/>
              <p:cNvSpPr/>
              <p:nvPr/>
            </p:nvSpPr>
            <p:spPr>
              <a:xfrm>
                <a:off x="2112" y="1586"/>
                <a:ext cx="0" cy="3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901" name="Line 54"/>
              <p:cNvSpPr/>
              <p:nvPr/>
            </p:nvSpPr>
            <p:spPr>
              <a:xfrm>
                <a:off x="2976" y="1586"/>
                <a:ext cx="0" cy="31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902" name="Text Box 55"/>
              <p:cNvSpPr txBox="1"/>
              <p:nvPr/>
            </p:nvSpPr>
            <p:spPr>
              <a:xfrm>
                <a:off x="2322" y="768"/>
                <a:ext cx="7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3" name="Text Box 56"/>
              <p:cNvSpPr txBox="1"/>
              <p:nvPr/>
            </p:nvSpPr>
            <p:spPr>
              <a:xfrm>
                <a:off x="2322" y="1527"/>
                <a:ext cx="7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904" name="Group 57"/>
              <p:cNvGrpSpPr/>
              <p:nvPr/>
            </p:nvGrpSpPr>
            <p:grpSpPr>
              <a:xfrm>
                <a:off x="0" y="413"/>
                <a:ext cx="960" cy="250"/>
                <a:chOff x="0" y="0"/>
                <a:chExt cx="960" cy="250"/>
              </a:xfrm>
            </p:grpSpPr>
            <p:sp>
              <p:nvSpPr>
                <p:cNvPr id="33919" name="Text Box 58"/>
                <p:cNvSpPr txBox="1"/>
                <p:nvPr/>
              </p:nvSpPr>
              <p:spPr>
                <a:xfrm>
                  <a:off x="0" y="0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PD/Progr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920" name="Line 59"/>
                <p:cNvSpPr/>
                <p:nvPr/>
              </p:nvSpPr>
              <p:spPr>
                <a:xfrm>
                  <a:off x="48" y="33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905" name="Group 60"/>
              <p:cNvGrpSpPr/>
              <p:nvPr/>
            </p:nvGrpSpPr>
            <p:grpSpPr>
              <a:xfrm>
                <a:off x="432" y="701"/>
                <a:ext cx="480" cy="250"/>
                <a:chOff x="0" y="0"/>
                <a:chExt cx="480" cy="250"/>
              </a:xfrm>
            </p:grpSpPr>
            <p:sp>
              <p:nvSpPr>
                <p:cNvPr id="33917" name="Text Box 61"/>
                <p:cNvSpPr txBox="1"/>
                <p:nvPr/>
              </p:nvSpPr>
              <p:spPr>
                <a:xfrm>
                  <a:off x="0" y="0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CS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918" name="Line 62"/>
                <p:cNvSpPr/>
                <p:nvPr/>
              </p:nvSpPr>
              <p:spPr>
                <a:xfrm>
                  <a:off x="66" y="37"/>
                  <a:ext cx="20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906" name="Text Box 63"/>
              <p:cNvSpPr txBox="1"/>
              <p:nvPr/>
            </p:nvSpPr>
            <p:spPr>
              <a:xfrm>
                <a:off x="576" y="903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7" name="Text Box 64"/>
              <p:cNvSpPr txBox="1"/>
              <p:nvPr/>
            </p:nvSpPr>
            <p:spPr>
              <a:xfrm>
                <a:off x="576" y="1383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8" name="Text Box 65"/>
              <p:cNvSpPr txBox="1"/>
              <p:nvPr/>
            </p:nvSpPr>
            <p:spPr>
              <a:xfrm>
                <a:off x="623" y="1191"/>
                <a:ext cx="385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09" name="Text Box 66"/>
              <p:cNvSpPr txBox="1"/>
              <p:nvPr/>
            </p:nvSpPr>
            <p:spPr>
              <a:xfrm>
                <a:off x="576" y="1623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0" name="Text Box 67"/>
              <p:cNvSpPr txBox="1"/>
              <p:nvPr/>
            </p:nvSpPr>
            <p:spPr>
              <a:xfrm>
                <a:off x="576" y="2481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1" name="Line 68"/>
              <p:cNvSpPr/>
              <p:nvPr/>
            </p:nvSpPr>
            <p:spPr>
              <a:xfrm flipH="1">
                <a:off x="850" y="1815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912" name="Text Box 69"/>
              <p:cNvSpPr txBox="1"/>
              <p:nvPr/>
            </p:nvSpPr>
            <p:spPr>
              <a:xfrm>
                <a:off x="1584" y="1278"/>
                <a:ext cx="385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913" name="Text Box 70"/>
              <p:cNvSpPr txBox="1"/>
              <p:nvPr/>
            </p:nvSpPr>
            <p:spPr>
              <a:xfrm>
                <a:off x="623" y="2103"/>
                <a:ext cx="385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4" name="Text Box 71"/>
              <p:cNvSpPr txBox="1"/>
              <p:nvPr/>
            </p:nvSpPr>
            <p:spPr>
              <a:xfrm>
                <a:off x="1728" y="87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5" name="Text Box 72"/>
              <p:cNvSpPr txBox="1"/>
              <p:nvPr/>
            </p:nvSpPr>
            <p:spPr>
              <a:xfrm>
                <a:off x="2322" y="0"/>
                <a:ext cx="7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16" name="Text Box 73"/>
              <p:cNvSpPr txBox="1"/>
              <p:nvPr/>
            </p:nvSpPr>
            <p:spPr>
              <a:xfrm>
                <a:off x="2784" y="87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06" name="Group 74"/>
            <p:cNvGrpSpPr/>
            <p:nvPr/>
          </p:nvGrpSpPr>
          <p:grpSpPr>
            <a:xfrm>
              <a:off x="3504" y="273"/>
              <a:ext cx="2496" cy="2604"/>
              <a:chOff x="0" y="0"/>
              <a:chExt cx="2496" cy="2604"/>
            </a:xfrm>
          </p:grpSpPr>
          <p:sp>
            <p:nvSpPr>
              <p:cNvPr id="33807" name="Rectangle 75"/>
              <p:cNvSpPr/>
              <p:nvPr/>
            </p:nvSpPr>
            <p:spPr>
              <a:xfrm>
                <a:off x="528" y="6"/>
                <a:ext cx="816" cy="244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8" name="Line 76"/>
              <p:cNvSpPr/>
              <p:nvPr/>
            </p:nvSpPr>
            <p:spPr>
              <a:xfrm flipH="1">
                <a:off x="336" y="15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09" name="Line 77"/>
              <p:cNvSpPr/>
              <p:nvPr/>
            </p:nvSpPr>
            <p:spPr>
              <a:xfrm flipH="1">
                <a:off x="336" y="346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0" name="Line 78"/>
              <p:cNvSpPr/>
              <p:nvPr/>
            </p:nvSpPr>
            <p:spPr>
              <a:xfrm flipH="1">
                <a:off x="336" y="54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1" name="Line 79"/>
              <p:cNvSpPr/>
              <p:nvPr/>
            </p:nvSpPr>
            <p:spPr>
              <a:xfrm flipH="1">
                <a:off x="336" y="739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2" name="Line 80"/>
              <p:cNvSpPr/>
              <p:nvPr/>
            </p:nvSpPr>
            <p:spPr>
              <a:xfrm flipH="1">
                <a:off x="336" y="231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3" name="Line 81"/>
              <p:cNvSpPr/>
              <p:nvPr/>
            </p:nvSpPr>
            <p:spPr>
              <a:xfrm flipH="1">
                <a:off x="336" y="935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4" name="Line 82"/>
              <p:cNvSpPr/>
              <p:nvPr/>
            </p:nvSpPr>
            <p:spPr>
              <a:xfrm flipH="1">
                <a:off x="336" y="1131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5" name="Line 83"/>
              <p:cNvSpPr/>
              <p:nvPr/>
            </p:nvSpPr>
            <p:spPr>
              <a:xfrm flipH="1">
                <a:off x="336" y="132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6" name="Line 84"/>
              <p:cNvSpPr/>
              <p:nvPr/>
            </p:nvSpPr>
            <p:spPr>
              <a:xfrm flipH="1">
                <a:off x="336" y="2113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7" name="Line 85"/>
              <p:cNvSpPr/>
              <p:nvPr/>
            </p:nvSpPr>
            <p:spPr>
              <a:xfrm flipH="1">
                <a:off x="336" y="1524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8" name="Line 86"/>
              <p:cNvSpPr/>
              <p:nvPr/>
            </p:nvSpPr>
            <p:spPr>
              <a:xfrm flipH="1">
                <a:off x="336" y="172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9" name="Line 87"/>
              <p:cNvSpPr/>
              <p:nvPr/>
            </p:nvSpPr>
            <p:spPr>
              <a:xfrm flipH="1">
                <a:off x="336" y="191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0" name="Text Box 88"/>
              <p:cNvSpPr txBox="1"/>
              <p:nvPr/>
            </p:nvSpPr>
            <p:spPr>
              <a:xfrm>
                <a:off x="528" y="16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1" name="Text Box 89"/>
              <p:cNvSpPr txBox="1"/>
              <p:nvPr/>
            </p:nvSpPr>
            <p:spPr>
              <a:xfrm>
                <a:off x="528" y="2166"/>
                <a:ext cx="48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2" name="Text Box 90"/>
              <p:cNvSpPr txBox="1"/>
              <p:nvPr/>
            </p:nvSpPr>
            <p:spPr>
              <a:xfrm>
                <a:off x="528" y="570"/>
                <a:ext cx="385" cy="8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3" name="Text Box 91"/>
              <p:cNvSpPr txBox="1"/>
              <p:nvPr/>
            </p:nvSpPr>
            <p:spPr>
              <a:xfrm>
                <a:off x="96" y="6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Text Box 92"/>
              <p:cNvSpPr txBox="1"/>
              <p:nvPr/>
            </p:nvSpPr>
            <p:spPr>
              <a:xfrm>
                <a:off x="96" y="1152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5" name="Text Box 93"/>
              <p:cNvSpPr txBox="1"/>
              <p:nvPr/>
            </p:nvSpPr>
            <p:spPr>
              <a:xfrm>
                <a:off x="96" y="1344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6" name="Text Box 94"/>
              <p:cNvSpPr txBox="1"/>
              <p:nvPr/>
            </p:nvSpPr>
            <p:spPr>
              <a:xfrm>
                <a:off x="0" y="2166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SS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7" name="Text Box 95"/>
              <p:cNvSpPr txBox="1"/>
              <p:nvPr/>
            </p:nvSpPr>
            <p:spPr>
              <a:xfrm>
                <a:off x="0" y="1974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8" name="Text Box 96"/>
              <p:cNvSpPr txBox="1"/>
              <p:nvPr/>
            </p:nvSpPr>
            <p:spPr>
              <a:xfrm>
                <a:off x="0" y="1580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9" name="Text Box 97"/>
              <p:cNvSpPr txBox="1"/>
              <p:nvPr/>
            </p:nvSpPr>
            <p:spPr>
              <a:xfrm>
                <a:off x="0" y="177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0" name="Text Box 98"/>
              <p:cNvSpPr txBox="1"/>
              <p:nvPr/>
            </p:nvSpPr>
            <p:spPr>
              <a:xfrm>
                <a:off x="96" y="570"/>
                <a:ext cx="385" cy="1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1" name="Text Box 99"/>
              <p:cNvSpPr txBox="1"/>
              <p:nvPr/>
            </p:nvSpPr>
            <p:spPr>
              <a:xfrm>
                <a:off x="720" y="1004"/>
                <a:ext cx="67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2716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2" name="Text Box 100"/>
              <p:cNvSpPr txBox="1"/>
              <p:nvPr/>
            </p:nvSpPr>
            <p:spPr>
              <a:xfrm>
                <a:off x="1056" y="16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24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3" name="Text Box 101"/>
              <p:cNvSpPr txBox="1"/>
              <p:nvPr/>
            </p:nvSpPr>
            <p:spPr>
              <a:xfrm>
                <a:off x="1056" y="2166"/>
                <a:ext cx="48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13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4" name="Text Box 102"/>
              <p:cNvSpPr txBox="1"/>
              <p:nvPr/>
            </p:nvSpPr>
            <p:spPr>
              <a:xfrm>
                <a:off x="1103" y="570"/>
                <a:ext cx="385" cy="6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5" name="Line 103"/>
              <p:cNvSpPr/>
              <p:nvPr/>
            </p:nvSpPr>
            <p:spPr>
              <a:xfrm flipH="1">
                <a:off x="1344" y="15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6" name="Line 104"/>
              <p:cNvSpPr/>
              <p:nvPr/>
            </p:nvSpPr>
            <p:spPr>
              <a:xfrm flipH="1">
                <a:off x="1344" y="346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7" name="Line 105"/>
              <p:cNvSpPr/>
              <p:nvPr/>
            </p:nvSpPr>
            <p:spPr>
              <a:xfrm flipH="1">
                <a:off x="1344" y="542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8" name="Line 106"/>
              <p:cNvSpPr/>
              <p:nvPr/>
            </p:nvSpPr>
            <p:spPr>
              <a:xfrm flipH="1">
                <a:off x="1344" y="739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39" name="Line 107"/>
              <p:cNvSpPr/>
              <p:nvPr/>
            </p:nvSpPr>
            <p:spPr>
              <a:xfrm flipH="1">
                <a:off x="1344" y="231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0" name="Line 108"/>
              <p:cNvSpPr/>
              <p:nvPr/>
            </p:nvSpPr>
            <p:spPr>
              <a:xfrm flipH="1">
                <a:off x="1344" y="935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1" name="Line 109"/>
              <p:cNvSpPr/>
              <p:nvPr/>
            </p:nvSpPr>
            <p:spPr>
              <a:xfrm flipH="1">
                <a:off x="1344" y="1131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2" name="Line 110"/>
              <p:cNvSpPr/>
              <p:nvPr/>
            </p:nvSpPr>
            <p:spPr>
              <a:xfrm flipH="1">
                <a:off x="1344" y="1328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3" name="Line 111"/>
              <p:cNvSpPr/>
              <p:nvPr/>
            </p:nvSpPr>
            <p:spPr>
              <a:xfrm flipH="1">
                <a:off x="1344" y="2113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4" name="Line 112"/>
              <p:cNvSpPr/>
              <p:nvPr/>
            </p:nvSpPr>
            <p:spPr>
              <a:xfrm flipH="1">
                <a:off x="1344" y="1524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5" name="Line 113"/>
              <p:cNvSpPr/>
              <p:nvPr/>
            </p:nvSpPr>
            <p:spPr>
              <a:xfrm flipH="1">
                <a:off x="1344" y="1720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6" name="Line 114"/>
              <p:cNvSpPr/>
              <p:nvPr/>
            </p:nvSpPr>
            <p:spPr>
              <a:xfrm flipH="1">
                <a:off x="1344" y="1917"/>
                <a:ext cx="19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7" name="Text Box 115"/>
              <p:cNvSpPr txBox="1"/>
              <p:nvPr/>
            </p:nvSpPr>
            <p:spPr>
              <a:xfrm>
                <a:off x="1488" y="0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8" name="Text Box 116"/>
              <p:cNvSpPr txBox="1"/>
              <p:nvPr/>
            </p:nvSpPr>
            <p:spPr>
              <a:xfrm>
                <a:off x="1536" y="198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9" name="Text Box 117"/>
              <p:cNvSpPr txBox="1"/>
              <p:nvPr/>
            </p:nvSpPr>
            <p:spPr>
              <a:xfrm>
                <a:off x="1536" y="390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0" name="Text Box 118"/>
              <p:cNvSpPr txBox="1"/>
              <p:nvPr/>
            </p:nvSpPr>
            <p:spPr>
              <a:xfrm>
                <a:off x="1536" y="582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PP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851" name="Group 119"/>
              <p:cNvGrpSpPr/>
              <p:nvPr/>
            </p:nvGrpSpPr>
            <p:grpSpPr>
              <a:xfrm>
                <a:off x="1536" y="822"/>
                <a:ext cx="480" cy="250"/>
                <a:chOff x="0" y="0"/>
                <a:chExt cx="480" cy="250"/>
              </a:xfrm>
            </p:grpSpPr>
            <p:sp>
              <p:nvSpPr>
                <p:cNvPr id="33859" name="Text Box 120"/>
                <p:cNvSpPr txBox="1"/>
                <p:nvPr/>
              </p:nvSpPr>
              <p:spPr>
                <a:xfrm>
                  <a:off x="0" y="0"/>
                  <a:ext cx="48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CS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60" name="Line 121"/>
                <p:cNvSpPr/>
                <p:nvPr/>
              </p:nvSpPr>
              <p:spPr>
                <a:xfrm>
                  <a:off x="66" y="37"/>
                  <a:ext cx="20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52" name="Text Box 122"/>
              <p:cNvSpPr txBox="1"/>
              <p:nvPr/>
            </p:nvSpPr>
            <p:spPr>
              <a:xfrm>
                <a:off x="1536" y="966"/>
                <a:ext cx="816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853" name="Group 123"/>
              <p:cNvGrpSpPr/>
              <p:nvPr/>
            </p:nvGrpSpPr>
            <p:grpSpPr>
              <a:xfrm>
                <a:off x="1536" y="1206"/>
                <a:ext cx="960" cy="250"/>
                <a:chOff x="0" y="0"/>
                <a:chExt cx="960" cy="250"/>
              </a:xfrm>
            </p:grpSpPr>
            <p:sp>
              <p:nvSpPr>
                <p:cNvPr id="33857" name="Text Box 124"/>
                <p:cNvSpPr txBox="1"/>
                <p:nvPr/>
              </p:nvSpPr>
              <p:spPr>
                <a:xfrm>
                  <a:off x="0" y="0"/>
                  <a:ext cx="96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PD/Progr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58" name="Line 125"/>
                <p:cNvSpPr/>
                <p:nvPr/>
              </p:nvSpPr>
              <p:spPr>
                <a:xfrm>
                  <a:off x="48" y="33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54" name="Text Box 126"/>
              <p:cNvSpPr txBox="1"/>
              <p:nvPr/>
            </p:nvSpPr>
            <p:spPr>
              <a:xfrm>
                <a:off x="1536" y="2204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5" name="Text Box 127"/>
              <p:cNvSpPr txBox="1"/>
              <p:nvPr/>
            </p:nvSpPr>
            <p:spPr>
              <a:xfrm>
                <a:off x="1536" y="1398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DO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6" name="Text Box 128"/>
              <p:cNvSpPr txBox="1"/>
              <p:nvPr/>
            </p:nvSpPr>
            <p:spPr>
              <a:xfrm>
                <a:off x="1535" y="1782"/>
                <a:ext cx="385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795" name="Text Box 129"/>
          <p:cNvSpPr txBox="1"/>
          <p:nvPr/>
        </p:nvSpPr>
        <p:spPr>
          <a:xfrm>
            <a:off x="381000" y="381000"/>
            <a:ext cx="701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2716 EPROM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的逻辑图和引脚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6" name="Group 130"/>
          <p:cNvGrpSpPr/>
          <p:nvPr/>
        </p:nvGrpSpPr>
        <p:grpSpPr>
          <a:xfrm>
            <a:off x="0" y="1736725"/>
            <a:ext cx="1524000" cy="396875"/>
            <a:chOff x="0" y="0"/>
            <a:chExt cx="960" cy="250"/>
          </a:xfrm>
        </p:grpSpPr>
        <p:sp>
          <p:nvSpPr>
            <p:cNvPr id="33803" name="Text Box 131"/>
            <p:cNvSpPr txBox="1"/>
            <p:nvPr/>
          </p:nvSpPr>
          <p:spPr>
            <a:xfrm>
              <a:off x="0" y="0"/>
              <a:ext cx="9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PD/Progr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Line 132"/>
            <p:cNvSpPr/>
            <p:nvPr/>
          </p:nvSpPr>
          <p:spPr>
            <a:xfrm>
              <a:off x="48" y="33"/>
              <a:ext cx="24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3797" name="Group 133"/>
          <p:cNvGrpSpPr/>
          <p:nvPr/>
        </p:nvGrpSpPr>
        <p:grpSpPr>
          <a:xfrm>
            <a:off x="533400" y="5729288"/>
            <a:ext cx="8915400" cy="581025"/>
            <a:chOff x="0" y="0"/>
            <a:chExt cx="5616" cy="366"/>
          </a:xfrm>
        </p:grpSpPr>
        <p:grpSp>
          <p:nvGrpSpPr>
            <p:cNvPr id="33799" name="Group 134"/>
            <p:cNvGrpSpPr/>
            <p:nvPr/>
          </p:nvGrpSpPr>
          <p:grpSpPr>
            <a:xfrm>
              <a:off x="0" y="0"/>
              <a:ext cx="1248" cy="327"/>
              <a:chOff x="0" y="0"/>
              <a:chExt cx="1248" cy="327"/>
            </a:xfrm>
          </p:grpSpPr>
          <p:sp>
            <p:nvSpPr>
              <p:cNvPr id="33801" name="Text Box 135"/>
              <p:cNvSpPr txBox="1"/>
              <p:nvPr/>
            </p:nvSpPr>
            <p:spPr>
              <a:xfrm>
                <a:off x="0" y="0"/>
                <a:ext cx="124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PD/Progr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2" name="Line 136"/>
              <p:cNvSpPr/>
              <p:nvPr/>
            </p:nvSpPr>
            <p:spPr>
              <a:xfrm>
                <a:off x="48" y="71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00" name="Text Box 137"/>
            <p:cNvSpPr txBox="1"/>
            <p:nvPr/>
          </p:nvSpPr>
          <p:spPr>
            <a:xfrm>
              <a:off x="960" y="39"/>
              <a:ext cx="46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功率下降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编程输入端    读出时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低电平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798" name="AutoShape 138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AutoShape 5"/>
          <p:cNvSpPr/>
          <p:nvPr/>
        </p:nvSpPr>
        <p:spPr>
          <a:xfrm>
            <a:off x="236538" y="1698625"/>
            <a:ext cx="5476875" cy="4440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328613" y="1778000"/>
          <a:ext cx="5329237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05200" imgH="3305810" progId="Word.Picture.8">
                  <p:embed/>
                </p:oleObj>
              </mc:Choice>
              <mc:Fallback>
                <p:oleObj name="" r:id="rId1" imgW="3505200" imgH="330581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1778000"/>
                        <a:ext cx="5329237" cy="431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8"/>
          <p:cNvSpPr txBox="1"/>
          <p:nvPr/>
        </p:nvSpPr>
        <p:spPr>
          <a:xfrm>
            <a:off x="395288" y="333375"/>
            <a:ext cx="6327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三管动态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RAM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存储单元电路如图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Text Box 9"/>
          <p:cNvSpPr txBox="1"/>
          <p:nvPr/>
        </p:nvSpPr>
        <p:spPr>
          <a:xfrm>
            <a:off x="6062663" y="1641475"/>
            <a:ext cx="2828925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由于漏电流的存在，电容上存储的数据（电荷）不能长久保存，因此必须定期给电容补充电荷，以避免存储数据的丢失，这种操作称为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再生或刷新。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0" name="Rectangle 10"/>
          <p:cNvSpPr/>
          <p:nvPr/>
        </p:nvSpPr>
        <p:spPr>
          <a:xfrm>
            <a:off x="5989638" y="1811338"/>
            <a:ext cx="2968625" cy="3727450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1" name="Text Box 11"/>
          <p:cNvSpPr txBox="1"/>
          <p:nvPr/>
        </p:nvSpPr>
        <p:spPr>
          <a:xfrm>
            <a:off x="5848350" y="2035175"/>
            <a:ext cx="30956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下面分三个过程讨论：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2" name="Text Box 12"/>
          <p:cNvSpPr txBox="1"/>
          <p:nvPr/>
        </p:nvSpPr>
        <p:spPr>
          <a:xfrm>
            <a:off x="6248400" y="2714625"/>
            <a:ext cx="2505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写入数据</a:t>
            </a:r>
            <a:endParaRPr lang="zh-CN" altLang="en-US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3" name="Text Box 13"/>
          <p:cNvSpPr txBox="1"/>
          <p:nvPr/>
        </p:nvSpPr>
        <p:spPr>
          <a:xfrm>
            <a:off x="6227763" y="3429000"/>
            <a:ext cx="2632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读出数据</a:t>
            </a:r>
            <a:endParaRPr lang="zh-CN" altLang="en-US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4" name="Text Box 14"/>
          <p:cNvSpPr txBox="1"/>
          <p:nvPr/>
        </p:nvSpPr>
        <p:spPr>
          <a:xfrm>
            <a:off x="6227763" y="4292600"/>
            <a:ext cx="24209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1" charset="-122"/>
              </a:rPr>
              <a:t>刷新数据</a:t>
            </a:r>
            <a:endParaRPr lang="zh-CN" altLang="en-US" b="1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5" name="Oval 15"/>
          <p:cNvSpPr/>
          <p:nvPr/>
        </p:nvSpPr>
        <p:spPr>
          <a:xfrm>
            <a:off x="2925763" y="2913063"/>
            <a:ext cx="942975" cy="3365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AutoShape 16"/>
          <p:cNvSpPr/>
          <p:nvPr/>
        </p:nvSpPr>
        <p:spPr>
          <a:xfrm>
            <a:off x="1827213" y="3714750"/>
            <a:ext cx="3257550" cy="565150"/>
          </a:xfrm>
          <a:prstGeom prst="wedgeEllipseCallout">
            <a:avLst>
              <a:gd name="adj1" fmla="val -1852"/>
              <a:gd name="adj2" fmla="val -137361"/>
            </a:avLst>
          </a:prstGeom>
          <a:solidFill>
            <a:srgbClr val="CCFFCC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720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存储数据的电容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7" name="AutoShape 17"/>
          <p:cNvSpPr/>
          <p:nvPr/>
        </p:nvSpPr>
        <p:spPr>
          <a:xfrm>
            <a:off x="2627313" y="1557338"/>
            <a:ext cx="1951037" cy="565150"/>
          </a:xfrm>
          <a:prstGeom prst="wedgeEllipseCallout">
            <a:avLst>
              <a:gd name="adj1" fmla="val -5083"/>
              <a:gd name="adj2" fmla="val 79213"/>
            </a:avLst>
          </a:prstGeom>
          <a:solidFill>
            <a:srgbClr val="CCFFCC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720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存储单元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8" name="AutoShape 18"/>
          <p:cNvSpPr/>
          <p:nvPr/>
        </p:nvSpPr>
        <p:spPr>
          <a:xfrm>
            <a:off x="0" y="5526088"/>
            <a:ext cx="1843088" cy="977900"/>
          </a:xfrm>
          <a:prstGeom prst="wedgeEllipseCallout">
            <a:avLst>
              <a:gd name="adj1" fmla="val 60421"/>
              <a:gd name="adj2" fmla="val -66069"/>
            </a:avLst>
          </a:prstGeom>
          <a:solidFill>
            <a:srgbClr val="CCFFCC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720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写入数据的控制门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59" name="AutoShape 19"/>
          <p:cNvSpPr/>
          <p:nvPr/>
        </p:nvSpPr>
        <p:spPr>
          <a:xfrm>
            <a:off x="5003800" y="5661025"/>
            <a:ext cx="1836738" cy="977900"/>
          </a:xfrm>
          <a:prstGeom prst="wedgeEllipseCallout">
            <a:avLst>
              <a:gd name="adj1" fmla="val -61065"/>
              <a:gd name="adj2" fmla="val -69644"/>
            </a:avLst>
          </a:prstGeom>
          <a:solidFill>
            <a:srgbClr val="CCFFCC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720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读出数据的控制门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60" name="AutoShape 20"/>
          <p:cNvSpPr/>
          <p:nvPr/>
        </p:nvSpPr>
        <p:spPr>
          <a:xfrm>
            <a:off x="0" y="2497138"/>
            <a:ext cx="1843088" cy="977900"/>
          </a:xfrm>
          <a:prstGeom prst="wedgeEllipseCallout">
            <a:avLst>
              <a:gd name="adj1" fmla="val 27176"/>
              <a:gd name="adj2" fmla="val 67856"/>
            </a:avLst>
          </a:prstGeom>
          <a:solidFill>
            <a:srgbClr val="CCFFCC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72000" rIns="0" bIns="720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写入刷新控制电路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61" name="Rectangle 21"/>
          <p:cNvSpPr/>
          <p:nvPr/>
        </p:nvSpPr>
        <p:spPr>
          <a:xfrm>
            <a:off x="2517775" y="2247900"/>
            <a:ext cx="2333625" cy="12842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Rectangle 22"/>
          <p:cNvSpPr/>
          <p:nvPr/>
        </p:nvSpPr>
        <p:spPr>
          <a:xfrm>
            <a:off x="1438275" y="3654425"/>
            <a:ext cx="1828800" cy="13112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 animBg="1"/>
      <p:bldP spid="6151" grpId="0"/>
      <p:bldP spid="6152" grpId="0"/>
      <p:bldP spid="6153" grpId="0"/>
      <p:bldP spid="6154" grpId="0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48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700213"/>
            <a:ext cx="2781300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1628775"/>
            <a:ext cx="2414587" cy="3529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628775"/>
            <a:ext cx="8064500" cy="394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Text Box 5"/>
          <p:cNvSpPr txBox="1"/>
          <p:nvPr/>
        </p:nvSpPr>
        <p:spPr>
          <a:xfrm>
            <a:off x="4194175" y="1125538"/>
            <a:ext cx="655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/CS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609600" y="4572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EEPROM 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多次性编程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1066800" y="12192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电可擦写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1066800" y="19050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局部擦写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1066800" y="25908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全部擦写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609600" y="3352800"/>
            <a:ext cx="746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 Flash Memory (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闪速型存储器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7"/>
          <p:cNvSpPr txBox="1"/>
          <p:nvPr/>
        </p:nvSpPr>
        <p:spPr>
          <a:xfrm>
            <a:off x="3962400" y="35052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2" name="Text Box 8"/>
          <p:cNvSpPr txBox="1"/>
          <p:nvPr/>
        </p:nvSpPr>
        <p:spPr>
          <a:xfrm>
            <a:off x="1066800" y="56388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EEPROM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快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3" name="Text Box 9"/>
          <p:cNvSpPr txBox="1"/>
          <p:nvPr/>
        </p:nvSpPr>
        <p:spPr>
          <a:xfrm>
            <a:off x="1066800" y="41148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EPROM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4" name="Text Box 10"/>
          <p:cNvSpPr txBox="1"/>
          <p:nvPr/>
        </p:nvSpPr>
        <p:spPr>
          <a:xfrm>
            <a:off x="3657600" y="41148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价格便宜  集成度高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5" name="Text Box 11"/>
          <p:cNvSpPr txBox="1"/>
          <p:nvPr/>
        </p:nvSpPr>
        <p:spPr>
          <a:xfrm>
            <a:off x="1066800" y="4876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EEPROM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6" name="Text Box 12"/>
          <p:cNvSpPr txBox="1"/>
          <p:nvPr/>
        </p:nvSpPr>
        <p:spPr>
          <a:xfrm>
            <a:off x="3657600" y="48768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电可擦洗重写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7" name="Text Box 13"/>
          <p:cNvSpPr txBox="1"/>
          <p:nvPr/>
        </p:nvSpPr>
        <p:spPr>
          <a:xfrm>
            <a:off x="3657600" y="56388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具备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8" name="AutoShape 14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教学单元小结：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动态RAM芯片和读写时序</a:t>
            </a:r>
            <a:r>
              <a:rPr lang="zh-CN" altLang="en-US" b="1" dirty="0">
                <a:ea typeface="宋体" panose="02010600030101010101" pitchFamily="2" charset="-122"/>
              </a:rPr>
              <a:t>；</a:t>
            </a:r>
            <a:endParaRPr lang="zh-CN" altLang="en-US" b="1" dirty="0"/>
          </a:p>
          <a:p>
            <a:pPr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静态RAM和动态SRAM的差别；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只读存储器的原理。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AutoShape 5"/>
          <p:cNvSpPr/>
          <p:nvPr/>
        </p:nvSpPr>
        <p:spPr>
          <a:xfrm>
            <a:off x="236538" y="1598613"/>
            <a:ext cx="5476875" cy="4440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328613" y="1677988"/>
          <a:ext cx="532923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505200" imgH="3305810" progId="Word.Picture.8">
                  <p:embed/>
                </p:oleObj>
              </mc:Choice>
              <mc:Fallback>
                <p:oleObj name="" r:id="rId1" imgW="3505200" imgH="330581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1677988"/>
                        <a:ext cx="5329237" cy="431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7"/>
          <p:cNvSpPr/>
          <p:nvPr>
            <p:ph type="title" idx="4294967295"/>
          </p:nvPr>
        </p:nvSpPr>
        <p:spPr>
          <a:xfrm>
            <a:off x="323850" y="404813"/>
            <a:ext cx="6165850" cy="4540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1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写入数据：</a:t>
            </a:r>
            <a:endParaRPr lang="zh-CN" altLang="en-US" sz="1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173" name="Oval 8"/>
          <p:cNvSpPr/>
          <p:nvPr/>
        </p:nvSpPr>
        <p:spPr>
          <a:xfrm>
            <a:off x="2925763" y="2813050"/>
            <a:ext cx="942975" cy="3365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Text Box 9"/>
          <p:cNvSpPr txBox="1"/>
          <p:nvPr/>
        </p:nvSpPr>
        <p:spPr>
          <a:xfrm>
            <a:off x="6313488" y="2222500"/>
            <a:ext cx="22923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i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0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j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时，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175" name="Text Box 10"/>
          <p:cNvSpPr txBox="1"/>
          <p:nvPr/>
        </p:nvSpPr>
        <p:spPr>
          <a:xfrm>
            <a:off x="5854700" y="2601913"/>
            <a:ext cx="28384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均导通，此时可以对存储单元进行存取操作。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176" name="Text Box 11"/>
          <p:cNvSpPr txBox="1"/>
          <p:nvPr/>
        </p:nvSpPr>
        <p:spPr>
          <a:xfrm>
            <a:off x="5975350" y="3700463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，电容充电；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177" name="Text Box 12"/>
          <p:cNvSpPr txBox="1"/>
          <p:nvPr/>
        </p:nvSpPr>
        <p:spPr>
          <a:xfrm>
            <a:off x="5997575" y="4308475"/>
            <a:ext cx="3146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，电容放电。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7178" name="Group 13"/>
          <p:cNvGrpSpPr/>
          <p:nvPr/>
        </p:nvGrpSpPr>
        <p:grpSpPr>
          <a:xfrm>
            <a:off x="2517775" y="2403475"/>
            <a:ext cx="593725" cy="415925"/>
            <a:chOff x="0" y="0"/>
            <a:chExt cx="374" cy="262"/>
          </a:xfrm>
        </p:grpSpPr>
        <p:sp>
          <p:nvSpPr>
            <p:cNvPr id="7244" name="Rectangle 14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5" name="Line 15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6" name="Line 16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7" name="Oval 17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8" name="Oval 18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9" name="Line 19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50" name="Line 20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86" name="Text Box 21"/>
          <p:cNvSpPr txBox="1"/>
          <p:nvPr/>
        </p:nvSpPr>
        <p:spPr>
          <a:xfrm>
            <a:off x="5835650" y="4897438"/>
            <a:ext cx="28384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4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j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时，写入的数据由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保存。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7187" name="Group 22"/>
          <p:cNvGrpSpPr/>
          <p:nvPr/>
        </p:nvGrpSpPr>
        <p:grpSpPr>
          <a:xfrm>
            <a:off x="4195763" y="2119313"/>
            <a:ext cx="593725" cy="415925"/>
            <a:chOff x="0" y="0"/>
            <a:chExt cx="374" cy="262"/>
          </a:xfrm>
        </p:grpSpPr>
        <p:sp>
          <p:nvSpPr>
            <p:cNvPr id="7237" name="Rectangle 23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8" name="Line 24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9" name="Line 25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0" name="Oval 26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1" name="Oval 27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42" name="Line 28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43" name="Line 29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195" name="Group 30"/>
          <p:cNvGrpSpPr/>
          <p:nvPr/>
        </p:nvGrpSpPr>
        <p:grpSpPr>
          <a:xfrm rot="5400000">
            <a:off x="1893888" y="4964113"/>
            <a:ext cx="593725" cy="415925"/>
            <a:chOff x="0" y="0"/>
            <a:chExt cx="374" cy="262"/>
          </a:xfrm>
        </p:grpSpPr>
        <p:sp>
          <p:nvSpPr>
            <p:cNvPr id="7230" name="Rectangle 31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1" name="Line 32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2" name="Line 33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3" name="Oval 34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4" name="Oval 35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35" name="Line 36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36" name="Line 37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03" name="Group 38"/>
          <p:cNvGrpSpPr/>
          <p:nvPr/>
        </p:nvGrpSpPr>
        <p:grpSpPr>
          <a:xfrm rot="-5400000">
            <a:off x="4530725" y="5033963"/>
            <a:ext cx="593725" cy="415925"/>
            <a:chOff x="0" y="0"/>
            <a:chExt cx="374" cy="262"/>
          </a:xfrm>
        </p:grpSpPr>
        <p:sp>
          <p:nvSpPr>
            <p:cNvPr id="7223" name="Rectangle 39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4" name="Line 40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5" name="Line 41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6" name="Oval 42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7" name="Oval 43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8" name="Line 44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9" name="Line 45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11" name="Rectangle 46"/>
          <p:cNvSpPr/>
          <p:nvPr/>
        </p:nvSpPr>
        <p:spPr>
          <a:xfrm>
            <a:off x="5789613" y="2311400"/>
            <a:ext cx="2974975" cy="1433513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12" name="Group 47"/>
          <p:cNvGrpSpPr/>
          <p:nvPr/>
        </p:nvGrpSpPr>
        <p:grpSpPr>
          <a:xfrm>
            <a:off x="5978525" y="957263"/>
            <a:ext cx="1193800" cy="579437"/>
            <a:chOff x="0" y="0"/>
            <a:chExt cx="752" cy="365"/>
          </a:xfrm>
        </p:grpSpPr>
        <p:sp>
          <p:nvSpPr>
            <p:cNvPr id="7221" name="Text Box 48"/>
            <p:cNvSpPr txBox="1"/>
            <p:nvPr/>
          </p:nvSpPr>
          <p:spPr>
            <a:xfrm>
              <a:off x="0" y="0"/>
              <a:ext cx="7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R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1" charset="-122"/>
                </a:rPr>
                <a:t>/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W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=0,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7222" name="Line 49"/>
            <p:cNvSpPr/>
            <p:nvPr/>
          </p:nvSpPr>
          <p:spPr>
            <a:xfrm>
              <a:off x="268" y="118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15" name="Text Box 50"/>
          <p:cNvSpPr txBox="1"/>
          <p:nvPr/>
        </p:nvSpPr>
        <p:spPr>
          <a:xfrm>
            <a:off x="5848350" y="1647825"/>
            <a:ext cx="3103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导通，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截止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216" name="Text Box 51"/>
          <p:cNvSpPr txBox="1"/>
          <p:nvPr/>
        </p:nvSpPr>
        <p:spPr>
          <a:xfrm>
            <a:off x="5884863" y="2382838"/>
            <a:ext cx="305276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输入数据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经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反相，被存入电容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中。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7217" name="Group 52"/>
          <p:cNvGrpSpPr/>
          <p:nvPr/>
        </p:nvGrpSpPr>
        <p:grpSpPr>
          <a:xfrm>
            <a:off x="2517775" y="2409825"/>
            <a:ext cx="593725" cy="411163"/>
            <a:chOff x="0" y="0"/>
            <a:chExt cx="374" cy="259"/>
          </a:xfrm>
        </p:grpSpPr>
        <p:sp>
          <p:nvSpPr>
            <p:cNvPr id="7214" name="Rectangle 53"/>
            <p:cNvSpPr/>
            <p:nvPr/>
          </p:nvSpPr>
          <p:spPr>
            <a:xfrm>
              <a:off x="87" y="7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" name="Line 54"/>
            <p:cNvSpPr/>
            <p:nvPr/>
          </p:nvSpPr>
          <p:spPr>
            <a:xfrm>
              <a:off x="0" y="228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Line 55"/>
            <p:cNvSpPr/>
            <p:nvPr/>
          </p:nvSpPr>
          <p:spPr>
            <a:xfrm>
              <a:off x="271" y="228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" name="Oval 56"/>
            <p:cNvSpPr/>
            <p:nvPr/>
          </p:nvSpPr>
          <p:spPr>
            <a:xfrm>
              <a:off x="91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8" name="Oval 57"/>
            <p:cNvSpPr/>
            <p:nvPr/>
          </p:nvSpPr>
          <p:spPr>
            <a:xfrm>
              <a:off x="247" y="202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" name="Line 58"/>
            <p:cNvSpPr/>
            <p:nvPr/>
          </p:nvSpPr>
          <p:spPr>
            <a:xfrm rot="616820" flipV="1">
              <a:off x="114" y="133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0" name="Line 59"/>
            <p:cNvSpPr/>
            <p:nvPr/>
          </p:nvSpPr>
          <p:spPr>
            <a:xfrm>
              <a:off x="209" y="0"/>
              <a:ext cx="0" cy="1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60"/>
          <p:cNvGrpSpPr/>
          <p:nvPr/>
        </p:nvGrpSpPr>
        <p:grpSpPr>
          <a:xfrm>
            <a:off x="4197350" y="2124075"/>
            <a:ext cx="593725" cy="411163"/>
            <a:chOff x="0" y="0"/>
            <a:chExt cx="374" cy="259"/>
          </a:xfrm>
        </p:grpSpPr>
        <p:sp>
          <p:nvSpPr>
            <p:cNvPr id="7207" name="Rectangle 61"/>
            <p:cNvSpPr/>
            <p:nvPr/>
          </p:nvSpPr>
          <p:spPr>
            <a:xfrm>
              <a:off x="87" y="7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8" name="Line 62"/>
            <p:cNvSpPr/>
            <p:nvPr/>
          </p:nvSpPr>
          <p:spPr>
            <a:xfrm>
              <a:off x="0" y="228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9" name="Line 63"/>
            <p:cNvSpPr/>
            <p:nvPr/>
          </p:nvSpPr>
          <p:spPr>
            <a:xfrm>
              <a:off x="271" y="228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0" name="Oval 64"/>
            <p:cNvSpPr/>
            <p:nvPr/>
          </p:nvSpPr>
          <p:spPr>
            <a:xfrm>
              <a:off x="91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65"/>
            <p:cNvSpPr/>
            <p:nvPr/>
          </p:nvSpPr>
          <p:spPr>
            <a:xfrm>
              <a:off x="247" y="202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Line 66"/>
            <p:cNvSpPr/>
            <p:nvPr/>
          </p:nvSpPr>
          <p:spPr>
            <a:xfrm rot="616820" flipV="1">
              <a:off x="114" y="133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3" name="Line 67"/>
            <p:cNvSpPr/>
            <p:nvPr/>
          </p:nvSpPr>
          <p:spPr>
            <a:xfrm>
              <a:off x="209" y="0"/>
              <a:ext cx="0" cy="1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68"/>
          <p:cNvGrpSpPr/>
          <p:nvPr/>
        </p:nvGrpSpPr>
        <p:grpSpPr>
          <a:xfrm rot="5400000">
            <a:off x="1885950" y="4965700"/>
            <a:ext cx="593725" cy="411163"/>
            <a:chOff x="0" y="0"/>
            <a:chExt cx="374" cy="259"/>
          </a:xfrm>
        </p:grpSpPr>
        <p:sp>
          <p:nvSpPr>
            <p:cNvPr id="7200" name="Rectangle 69"/>
            <p:cNvSpPr/>
            <p:nvPr/>
          </p:nvSpPr>
          <p:spPr>
            <a:xfrm>
              <a:off x="87" y="7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Line 70"/>
            <p:cNvSpPr/>
            <p:nvPr/>
          </p:nvSpPr>
          <p:spPr>
            <a:xfrm>
              <a:off x="0" y="228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Line 71"/>
            <p:cNvSpPr/>
            <p:nvPr/>
          </p:nvSpPr>
          <p:spPr>
            <a:xfrm>
              <a:off x="271" y="228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Oval 72"/>
            <p:cNvSpPr/>
            <p:nvPr/>
          </p:nvSpPr>
          <p:spPr>
            <a:xfrm>
              <a:off x="91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4" name="Oval 73"/>
            <p:cNvSpPr/>
            <p:nvPr/>
          </p:nvSpPr>
          <p:spPr>
            <a:xfrm>
              <a:off x="247" y="202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5" name="Line 74"/>
            <p:cNvSpPr/>
            <p:nvPr/>
          </p:nvSpPr>
          <p:spPr>
            <a:xfrm rot="616820" flipV="1">
              <a:off x="114" y="133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6" name="Line 75"/>
            <p:cNvSpPr/>
            <p:nvPr/>
          </p:nvSpPr>
          <p:spPr>
            <a:xfrm>
              <a:off x="209" y="0"/>
              <a:ext cx="0" cy="1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76"/>
          <p:cNvGrpSpPr/>
          <p:nvPr/>
        </p:nvGrpSpPr>
        <p:grpSpPr>
          <a:xfrm rot="-5400000">
            <a:off x="4532313" y="5035550"/>
            <a:ext cx="593725" cy="411163"/>
            <a:chOff x="0" y="0"/>
            <a:chExt cx="374" cy="259"/>
          </a:xfrm>
        </p:grpSpPr>
        <p:sp>
          <p:nvSpPr>
            <p:cNvPr id="7193" name="Rectangle 77"/>
            <p:cNvSpPr/>
            <p:nvPr/>
          </p:nvSpPr>
          <p:spPr>
            <a:xfrm>
              <a:off x="87" y="7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4" name="Line 78"/>
            <p:cNvSpPr/>
            <p:nvPr/>
          </p:nvSpPr>
          <p:spPr>
            <a:xfrm>
              <a:off x="0" y="228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79"/>
            <p:cNvSpPr/>
            <p:nvPr/>
          </p:nvSpPr>
          <p:spPr>
            <a:xfrm>
              <a:off x="271" y="228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6" name="Oval 80"/>
            <p:cNvSpPr/>
            <p:nvPr/>
          </p:nvSpPr>
          <p:spPr>
            <a:xfrm>
              <a:off x="91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Oval 81"/>
            <p:cNvSpPr/>
            <p:nvPr/>
          </p:nvSpPr>
          <p:spPr>
            <a:xfrm>
              <a:off x="247" y="202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8" name="Line 82"/>
            <p:cNvSpPr/>
            <p:nvPr/>
          </p:nvSpPr>
          <p:spPr>
            <a:xfrm rot="616820" flipV="1">
              <a:off x="114" y="133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Line 83"/>
            <p:cNvSpPr/>
            <p:nvPr/>
          </p:nvSpPr>
          <p:spPr>
            <a:xfrm>
              <a:off x="209" y="0"/>
              <a:ext cx="0" cy="1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" name="Text Box 84"/>
          <p:cNvSpPr txBox="1"/>
          <p:nvPr/>
        </p:nvSpPr>
        <p:spPr>
          <a:xfrm>
            <a:off x="1663700" y="4337050"/>
            <a:ext cx="438150" cy="21272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3" name="Text Box 85"/>
          <p:cNvSpPr txBox="1"/>
          <p:nvPr/>
        </p:nvSpPr>
        <p:spPr>
          <a:xfrm>
            <a:off x="2538413" y="4337050"/>
            <a:ext cx="450850" cy="21272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  <p:bldP spid="7176" grpId="0"/>
      <p:bldP spid="7177" grpId="0"/>
      <p:bldP spid="7186" grpId="0"/>
      <p:bldP spid="7211" grpId="0" animBg="1"/>
      <p:bldP spid="7215" grpId="0"/>
      <p:bldP spid="7216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AutoShape 5"/>
          <p:cNvSpPr/>
          <p:nvPr/>
        </p:nvSpPr>
        <p:spPr>
          <a:xfrm>
            <a:off x="236538" y="1598613"/>
            <a:ext cx="5476875" cy="4440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5" name="Object 2"/>
          <p:cNvGraphicFramePr>
            <a:graphicFrameLocks noChangeAspect="1"/>
          </p:cNvGraphicFramePr>
          <p:nvPr/>
        </p:nvGraphicFramePr>
        <p:xfrm>
          <a:off x="328613" y="1677988"/>
          <a:ext cx="532923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505200" imgH="3305810" progId="Word.Picture.8">
                  <p:embed/>
                </p:oleObj>
              </mc:Choice>
              <mc:Fallback>
                <p:oleObj name="" r:id="rId1" imgW="3505200" imgH="330581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1677988"/>
                        <a:ext cx="5329237" cy="431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7"/>
          <p:cNvSpPr/>
          <p:nvPr>
            <p:ph type="title" idx="4294967295"/>
          </p:nvPr>
        </p:nvSpPr>
        <p:spPr>
          <a:xfrm>
            <a:off x="395288" y="333375"/>
            <a:ext cx="2332037" cy="5730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读出数据：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197" name="Oval 8"/>
          <p:cNvSpPr/>
          <p:nvPr/>
        </p:nvSpPr>
        <p:spPr>
          <a:xfrm>
            <a:off x="2925763" y="2813050"/>
            <a:ext cx="942975" cy="3365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Text Box 9"/>
          <p:cNvSpPr txBox="1"/>
          <p:nvPr/>
        </p:nvSpPr>
        <p:spPr>
          <a:xfrm>
            <a:off x="6313488" y="2222500"/>
            <a:ext cx="22923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zh-CN" altLang="en-US" sz="2000" b="1" i="1" baseline="-25000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j 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时，</a:t>
            </a:r>
            <a:endParaRPr lang="zh-CN" altLang="en-US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199" name="Text Box 10"/>
          <p:cNvSpPr txBox="1"/>
          <p:nvPr/>
        </p:nvSpPr>
        <p:spPr>
          <a:xfrm>
            <a:off x="5854700" y="2601913"/>
            <a:ext cx="28384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、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均导通，此时可以对存储单元进行存取操作。</a:t>
            </a:r>
            <a:endParaRPr lang="zh-CN" altLang="en-US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200" name="Text Box 11"/>
          <p:cNvSpPr txBox="1"/>
          <p:nvPr/>
        </p:nvSpPr>
        <p:spPr>
          <a:xfrm>
            <a:off x="5834063" y="4105275"/>
            <a:ext cx="3132137" cy="730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读位线信号分两路，一路经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由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D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O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输出 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01" name="Group 12"/>
          <p:cNvGrpSpPr/>
          <p:nvPr/>
        </p:nvGrpSpPr>
        <p:grpSpPr>
          <a:xfrm>
            <a:off x="2517775" y="2403475"/>
            <a:ext cx="593725" cy="415925"/>
            <a:chOff x="0" y="0"/>
            <a:chExt cx="374" cy="262"/>
          </a:xfrm>
        </p:grpSpPr>
        <p:sp>
          <p:nvSpPr>
            <p:cNvPr id="8236" name="Rectangle 13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7" name="Line 14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8" name="Line 15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9" name="Oval 16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0" name="Oval 17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41" name="Line 18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2" name="Line 19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09" name="Text Box 20"/>
          <p:cNvSpPr txBox="1"/>
          <p:nvPr/>
        </p:nvSpPr>
        <p:spPr>
          <a:xfrm>
            <a:off x="5864225" y="5106988"/>
            <a:ext cx="3028950" cy="876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另一路经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对存储单元刷新。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8210" name="Group 21"/>
          <p:cNvGrpSpPr/>
          <p:nvPr/>
        </p:nvGrpSpPr>
        <p:grpSpPr>
          <a:xfrm>
            <a:off x="4195763" y="2119313"/>
            <a:ext cx="593725" cy="415925"/>
            <a:chOff x="0" y="0"/>
            <a:chExt cx="374" cy="262"/>
          </a:xfrm>
        </p:grpSpPr>
        <p:sp>
          <p:nvSpPr>
            <p:cNvPr id="8229" name="Rectangle 22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0" name="Line 23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1" name="Line 24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2" name="Oval 25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3" name="Oval 26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4" name="Line 27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5" name="Line 28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18" name="Group 29"/>
          <p:cNvGrpSpPr/>
          <p:nvPr/>
        </p:nvGrpSpPr>
        <p:grpSpPr>
          <a:xfrm rot="5400000">
            <a:off x="1893888" y="4964113"/>
            <a:ext cx="593725" cy="415925"/>
            <a:chOff x="0" y="0"/>
            <a:chExt cx="374" cy="262"/>
          </a:xfrm>
        </p:grpSpPr>
        <p:sp>
          <p:nvSpPr>
            <p:cNvPr id="8222" name="Rectangle 30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3" name="Line 31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4" name="Line 32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Oval 33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6" name="Oval 34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7" name="Line 35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8" name="Line 36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" name="Group 37"/>
          <p:cNvGrpSpPr/>
          <p:nvPr/>
        </p:nvGrpSpPr>
        <p:grpSpPr>
          <a:xfrm rot="-5400000">
            <a:off x="4530725" y="5033963"/>
            <a:ext cx="593725" cy="415925"/>
            <a:chOff x="0" y="0"/>
            <a:chExt cx="374" cy="262"/>
          </a:xfrm>
        </p:grpSpPr>
        <p:sp>
          <p:nvSpPr>
            <p:cNvPr id="8215" name="Rectangle 38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6" name="Line 39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7" name="Line 40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Oval 41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Oval 42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Line 43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1" name="Line 44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Rectangle 45"/>
          <p:cNvSpPr/>
          <p:nvPr/>
        </p:nvSpPr>
        <p:spPr>
          <a:xfrm>
            <a:off x="5811838" y="2197100"/>
            <a:ext cx="2974975" cy="1433513"/>
          </a:xfrm>
          <a:prstGeom prst="rect">
            <a:avLst/>
          </a:prstGeom>
          <a:solidFill>
            <a:srgbClr val="33CCCC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46"/>
          <p:cNvGrpSpPr/>
          <p:nvPr/>
        </p:nvGrpSpPr>
        <p:grpSpPr>
          <a:xfrm>
            <a:off x="6016625" y="928688"/>
            <a:ext cx="1193800" cy="579437"/>
            <a:chOff x="0" y="0"/>
            <a:chExt cx="752" cy="365"/>
          </a:xfrm>
        </p:grpSpPr>
        <p:sp>
          <p:nvSpPr>
            <p:cNvPr id="8213" name="Text Box 47"/>
            <p:cNvSpPr txBox="1"/>
            <p:nvPr/>
          </p:nvSpPr>
          <p:spPr>
            <a:xfrm>
              <a:off x="0" y="0"/>
              <a:ext cx="7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R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1" charset="-122"/>
                </a:rPr>
                <a:t>/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W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=1,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8214" name="Line 48"/>
            <p:cNvSpPr/>
            <p:nvPr/>
          </p:nvSpPr>
          <p:spPr>
            <a:xfrm>
              <a:off x="268" y="118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Text Box 49"/>
          <p:cNvSpPr txBox="1"/>
          <p:nvPr/>
        </p:nvSpPr>
        <p:spPr>
          <a:xfrm>
            <a:off x="5942013" y="1631950"/>
            <a:ext cx="1335087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导通，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Text Box 50"/>
          <p:cNvSpPr txBox="1"/>
          <p:nvPr/>
        </p:nvSpPr>
        <p:spPr>
          <a:xfrm>
            <a:off x="7173913" y="1549400"/>
            <a:ext cx="1617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截止，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" name="Text Box 51"/>
          <p:cNvSpPr txBox="1"/>
          <p:nvPr/>
        </p:nvSpPr>
        <p:spPr>
          <a:xfrm>
            <a:off x="5832475" y="2198688"/>
            <a:ext cx="3116263" cy="1460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上充有电荷，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导通，读位线输出数据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；反之，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截止，输出数据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" name="Text Box 52"/>
          <p:cNvSpPr txBox="1"/>
          <p:nvPr/>
        </p:nvSpPr>
        <p:spPr>
          <a:xfrm>
            <a:off x="2551113" y="4337050"/>
            <a:ext cx="438150" cy="21272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0" name="Text Box 53"/>
          <p:cNvSpPr txBox="1"/>
          <p:nvPr/>
        </p:nvSpPr>
        <p:spPr>
          <a:xfrm>
            <a:off x="1652588" y="4337050"/>
            <a:ext cx="450850" cy="21272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0" grpId="0"/>
      <p:bldP spid="8209" grpId="0"/>
      <p:bldP spid="4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AutoShape 5"/>
          <p:cNvSpPr/>
          <p:nvPr/>
        </p:nvSpPr>
        <p:spPr>
          <a:xfrm>
            <a:off x="236538" y="1227138"/>
            <a:ext cx="5476875" cy="4440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328613" y="1306513"/>
          <a:ext cx="532923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505200" imgH="3305810" progId="Word.Picture.8">
                  <p:embed/>
                </p:oleObj>
              </mc:Choice>
              <mc:Fallback>
                <p:oleObj name="" r:id="rId1" imgW="3505200" imgH="330581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3" y="1306513"/>
                        <a:ext cx="5329237" cy="431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7"/>
          <p:cNvSpPr/>
          <p:nvPr>
            <p:ph type="title" idx="4294967295"/>
          </p:nvPr>
        </p:nvSpPr>
        <p:spPr>
          <a:xfrm>
            <a:off x="744538" y="531813"/>
            <a:ext cx="3246437" cy="333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刷新数据：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21" name="Oval 8"/>
          <p:cNvSpPr/>
          <p:nvPr/>
        </p:nvSpPr>
        <p:spPr>
          <a:xfrm>
            <a:off x="2925763" y="2441575"/>
            <a:ext cx="942975" cy="3365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22" name="Group 9"/>
          <p:cNvGrpSpPr/>
          <p:nvPr/>
        </p:nvGrpSpPr>
        <p:grpSpPr>
          <a:xfrm>
            <a:off x="2517775" y="2032000"/>
            <a:ext cx="593725" cy="415925"/>
            <a:chOff x="0" y="0"/>
            <a:chExt cx="374" cy="262"/>
          </a:xfrm>
        </p:grpSpPr>
        <p:sp>
          <p:nvSpPr>
            <p:cNvPr id="9258" name="Rectangle 10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9" name="Line 11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0" name="Line 12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1" name="Oval 13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2" name="Oval 14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3" name="Line 15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4" name="Line 16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3" name="Group 17"/>
          <p:cNvGrpSpPr/>
          <p:nvPr/>
        </p:nvGrpSpPr>
        <p:grpSpPr>
          <a:xfrm>
            <a:off x="4195763" y="1747838"/>
            <a:ext cx="593725" cy="415925"/>
            <a:chOff x="0" y="0"/>
            <a:chExt cx="374" cy="262"/>
          </a:xfrm>
        </p:grpSpPr>
        <p:sp>
          <p:nvSpPr>
            <p:cNvPr id="9251" name="Rectangle 18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2" name="Line 19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3" name="Line 20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4" name="Oval 21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5" name="Oval 22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6" name="Line 23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7" name="Line 24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4" name="Group 25"/>
          <p:cNvGrpSpPr/>
          <p:nvPr/>
        </p:nvGrpSpPr>
        <p:grpSpPr>
          <a:xfrm rot="5400000">
            <a:off x="1893888" y="4592638"/>
            <a:ext cx="593725" cy="415925"/>
            <a:chOff x="0" y="0"/>
            <a:chExt cx="374" cy="262"/>
          </a:xfrm>
        </p:grpSpPr>
        <p:sp>
          <p:nvSpPr>
            <p:cNvPr id="9244" name="Rectangle 26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5" name="Line 27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6" name="Line 28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7" name="Oval 29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8" name="Oval 30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9" name="Line 31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0" name="Line 32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5" name="Group 33"/>
          <p:cNvGrpSpPr/>
          <p:nvPr/>
        </p:nvGrpSpPr>
        <p:grpSpPr>
          <a:xfrm rot="-5400000">
            <a:off x="4530725" y="4662488"/>
            <a:ext cx="593725" cy="415925"/>
            <a:chOff x="0" y="0"/>
            <a:chExt cx="374" cy="262"/>
          </a:xfrm>
        </p:grpSpPr>
        <p:sp>
          <p:nvSpPr>
            <p:cNvPr id="9237" name="Rectangle 34"/>
            <p:cNvSpPr/>
            <p:nvPr/>
          </p:nvSpPr>
          <p:spPr>
            <a:xfrm>
              <a:off x="87" y="10"/>
              <a:ext cx="23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8" name="Line 35"/>
            <p:cNvSpPr/>
            <p:nvPr/>
          </p:nvSpPr>
          <p:spPr>
            <a:xfrm>
              <a:off x="0" y="231"/>
              <a:ext cx="1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9" name="Line 36"/>
            <p:cNvSpPr/>
            <p:nvPr/>
          </p:nvSpPr>
          <p:spPr>
            <a:xfrm>
              <a:off x="271" y="231"/>
              <a:ext cx="10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0" name="Oval 37"/>
            <p:cNvSpPr/>
            <p:nvPr/>
          </p:nvSpPr>
          <p:spPr>
            <a:xfrm>
              <a:off x="91" y="208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1" name="Oval 38"/>
            <p:cNvSpPr/>
            <p:nvPr/>
          </p:nvSpPr>
          <p:spPr>
            <a:xfrm>
              <a:off x="247" y="205"/>
              <a:ext cx="46" cy="4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2" name="Line 39"/>
            <p:cNvSpPr/>
            <p:nvPr/>
          </p:nvSpPr>
          <p:spPr>
            <a:xfrm rot="1840265" flipV="1">
              <a:off x="120" y="151"/>
              <a:ext cx="150" cy="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3" name="Line 40"/>
            <p:cNvSpPr/>
            <p:nvPr/>
          </p:nvSpPr>
          <p:spPr>
            <a:xfrm>
              <a:off x="209" y="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41"/>
          <p:cNvSpPr txBox="1"/>
          <p:nvPr/>
        </p:nvSpPr>
        <p:spPr>
          <a:xfrm>
            <a:off x="5745163" y="1081088"/>
            <a:ext cx="3192462" cy="1095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若读位线为低电平，经过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反相后为高电平，对电容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充电；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27" name="Text Box 42"/>
          <p:cNvSpPr txBox="1"/>
          <p:nvPr/>
        </p:nvSpPr>
        <p:spPr>
          <a:xfrm>
            <a:off x="2551113" y="3965575"/>
            <a:ext cx="438150" cy="21272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9228" name="Text Box 43"/>
          <p:cNvSpPr txBox="1"/>
          <p:nvPr/>
        </p:nvSpPr>
        <p:spPr>
          <a:xfrm>
            <a:off x="1652588" y="3965575"/>
            <a:ext cx="450850" cy="21272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1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&amp;</a:t>
            </a:r>
            <a:endParaRPr lang="en-US" altLang="zh-CN" sz="1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3" name="Text Box 44"/>
          <p:cNvSpPr txBox="1"/>
          <p:nvPr/>
        </p:nvSpPr>
        <p:spPr>
          <a:xfrm>
            <a:off x="5861050" y="2447925"/>
            <a:ext cx="3282950" cy="1095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若读位线为高电平，经过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G3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反相后为低电平，电容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放电；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4" name="Text Box 45"/>
          <p:cNvSpPr txBox="1"/>
          <p:nvPr/>
        </p:nvSpPr>
        <p:spPr>
          <a:xfrm>
            <a:off x="6135688" y="3689350"/>
            <a:ext cx="422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5" name="Group 46"/>
          <p:cNvGrpSpPr/>
          <p:nvPr/>
        </p:nvGrpSpPr>
        <p:grpSpPr>
          <a:xfrm>
            <a:off x="6446838" y="3595688"/>
            <a:ext cx="1193800" cy="579437"/>
            <a:chOff x="0" y="0"/>
            <a:chExt cx="752" cy="365"/>
          </a:xfrm>
        </p:grpSpPr>
        <p:sp>
          <p:nvSpPr>
            <p:cNvPr id="9235" name="Text Box 47"/>
            <p:cNvSpPr txBox="1"/>
            <p:nvPr/>
          </p:nvSpPr>
          <p:spPr>
            <a:xfrm>
              <a:off x="0" y="0"/>
              <a:ext cx="7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—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+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R</a:t>
              </a:r>
              <a:r>
                <a:rPr lang="en-US" altLang="zh-CN" sz="3200" b="1" dirty="0">
                  <a:latin typeface="Times New Roman" panose="02020603050405020304" pitchFamily="18" charset="0"/>
                  <a:ea typeface="楷体_GB2312" pitchFamily="1" charset="-122"/>
                </a:rPr>
                <a:t>/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1" charset="-122"/>
                </a:rPr>
                <a:t>W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1" charset="-122"/>
                </a:rPr>
                <a:t>=1,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9236" name="Line 48"/>
            <p:cNvSpPr/>
            <p:nvPr/>
          </p:nvSpPr>
          <p:spPr>
            <a:xfrm>
              <a:off x="268" y="118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" name="Text Box 49"/>
          <p:cNvSpPr txBox="1"/>
          <p:nvPr/>
        </p:nvSpPr>
        <p:spPr>
          <a:xfrm>
            <a:off x="7604125" y="3725863"/>
            <a:ext cx="1963738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且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=1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1" charset="-122"/>
              </a:rPr>
              <a:t>时，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Text Box 50"/>
          <p:cNvSpPr txBox="1"/>
          <p:nvPr/>
        </p:nvSpPr>
        <p:spPr>
          <a:xfrm>
            <a:off x="5926138" y="4198938"/>
            <a:ext cx="3043237" cy="1460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上的数据经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T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到达“读”位线，然后经写入刷新控制电路对存储单元刷新。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8" name="Text Box 51"/>
          <p:cNvSpPr txBox="1"/>
          <p:nvPr/>
        </p:nvSpPr>
        <p:spPr>
          <a:xfrm>
            <a:off x="455613" y="5664200"/>
            <a:ext cx="83629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此时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有效，整个一行存储单元被刷新。由于列选择线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1" charset="-122"/>
              </a:rPr>
              <a:t>Y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_GB2312" pitchFamily="1" charset="-12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无效，因此数据不被读出。 </a:t>
            </a:r>
            <a:endParaRPr lang="zh-CN" altLang="en-US" sz="24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900113" y="404813"/>
            <a:ext cx="58816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单管动态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基本单元电路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1403350" y="4652963"/>
            <a:ext cx="6264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读出时数据线有电流 为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无电流为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Line 4"/>
          <p:cNvSpPr/>
          <p:nvPr/>
        </p:nvSpPr>
        <p:spPr>
          <a:xfrm>
            <a:off x="2487613" y="1717675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5" name="Freeform 5"/>
          <p:cNvSpPr/>
          <p:nvPr/>
        </p:nvSpPr>
        <p:spPr>
          <a:xfrm>
            <a:off x="3606800" y="1717675"/>
            <a:ext cx="557213" cy="857250"/>
          </a:xfrm>
          <a:custGeom>
            <a:avLst/>
            <a:gdLst/>
            <a:ahLst/>
            <a:cxnLst>
              <a:cxn ang="0">
                <a:pos x="557213" y="0"/>
              </a:cxn>
              <a:cxn ang="0">
                <a:pos x="557213" y="857250"/>
              </a:cxn>
              <a:cxn ang="0">
                <a:pos x="0" y="857250"/>
              </a:cxn>
            </a:cxnLst>
            <a:pathLst>
              <a:path w="351" h="540">
                <a:moveTo>
                  <a:pt x="351" y="0"/>
                </a:moveTo>
                <a:lnTo>
                  <a:pt x="351" y="540"/>
                </a:lnTo>
                <a:lnTo>
                  <a:pt x="0" y="54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246" name="Group 6"/>
          <p:cNvGrpSpPr/>
          <p:nvPr/>
        </p:nvGrpSpPr>
        <p:grpSpPr>
          <a:xfrm>
            <a:off x="3524250" y="2460625"/>
            <a:ext cx="77788" cy="366713"/>
            <a:chOff x="0" y="0"/>
            <a:chExt cx="49" cy="231"/>
          </a:xfrm>
        </p:grpSpPr>
        <p:sp>
          <p:nvSpPr>
            <p:cNvPr id="10274" name="Freeform 7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5" name="Freeform 8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47" name="Freeform 9"/>
          <p:cNvSpPr/>
          <p:nvPr/>
        </p:nvSpPr>
        <p:spPr>
          <a:xfrm rot="10800000">
            <a:off x="2792413" y="2632075"/>
            <a:ext cx="738187" cy="1588"/>
          </a:xfrm>
          <a:custGeom>
            <a:avLst/>
            <a:gdLst/>
            <a:ahLst/>
            <a:cxnLst>
              <a:cxn ang="0">
                <a:pos x="738187" y="0"/>
              </a:cxn>
              <a:cxn ang="0">
                <a:pos x="0" y="0"/>
              </a:cxn>
            </a:cxnLst>
            <a:pathLst>
              <a:path w="465" h="1">
                <a:moveTo>
                  <a:pt x="465" y="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8" name="Freeform 10"/>
          <p:cNvSpPr/>
          <p:nvPr/>
        </p:nvSpPr>
        <p:spPr>
          <a:xfrm>
            <a:off x="3616325" y="2713038"/>
            <a:ext cx="542925" cy="523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2925" y="0"/>
              </a:cxn>
              <a:cxn ang="0">
                <a:pos x="542925" y="523875"/>
              </a:cxn>
            </a:cxnLst>
            <a:pathLst>
              <a:path w="342" h="330">
                <a:moveTo>
                  <a:pt x="0" y="0"/>
                </a:moveTo>
                <a:lnTo>
                  <a:pt x="342" y="0"/>
                </a:lnTo>
                <a:lnTo>
                  <a:pt x="342" y="33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49" name="Freeform 11"/>
          <p:cNvSpPr/>
          <p:nvPr/>
        </p:nvSpPr>
        <p:spPr>
          <a:xfrm>
            <a:off x="3935413" y="3241675"/>
            <a:ext cx="447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675" y="0"/>
              </a:cxn>
            </a:cxnLst>
            <a:pathLst>
              <a:path w="282" h="1">
                <a:moveTo>
                  <a:pt x="0" y="0"/>
                </a:moveTo>
                <a:lnTo>
                  <a:pt x="282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0" name="Freeform 12"/>
          <p:cNvSpPr/>
          <p:nvPr/>
        </p:nvSpPr>
        <p:spPr>
          <a:xfrm>
            <a:off x="3935413" y="3392488"/>
            <a:ext cx="4476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7675" y="0"/>
              </a:cxn>
            </a:cxnLst>
            <a:pathLst>
              <a:path w="282" h="1">
                <a:moveTo>
                  <a:pt x="0" y="0"/>
                </a:moveTo>
                <a:lnTo>
                  <a:pt x="282" y="0"/>
                </a:lnTo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51" name="Line 13"/>
          <p:cNvSpPr/>
          <p:nvPr/>
        </p:nvSpPr>
        <p:spPr>
          <a:xfrm>
            <a:off x="4164013" y="3394075"/>
            <a:ext cx="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2" name="Line 14"/>
          <p:cNvSpPr/>
          <p:nvPr/>
        </p:nvSpPr>
        <p:spPr>
          <a:xfrm>
            <a:off x="4011613" y="3927475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Text Box 15"/>
          <p:cNvSpPr txBox="1"/>
          <p:nvPr/>
        </p:nvSpPr>
        <p:spPr>
          <a:xfrm>
            <a:off x="3841750" y="1257300"/>
            <a:ext cx="946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4" name="Text Box 16"/>
          <p:cNvSpPr txBox="1"/>
          <p:nvPr/>
        </p:nvSpPr>
        <p:spPr>
          <a:xfrm>
            <a:off x="4492625" y="313848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i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5" name="Text Box 17"/>
          <p:cNvSpPr txBox="1"/>
          <p:nvPr/>
        </p:nvSpPr>
        <p:spPr>
          <a:xfrm>
            <a:off x="4678363" y="3200400"/>
            <a:ext cx="282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6" name="Text Box 18"/>
          <p:cNvSpPr txBox="1"/>
          <p:nvPr/>
        </p:nvSpPr>
        <p:spPr>
          <a:xfrm>
            <a:off x="3224213" y="2112963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7" name="Text Box 19"/>
          <p:cNvSpPr txBox="1"/>
          <p:nvPr/>
        </p:nvSpPr>
        <p:spPr>
          <a:xfrm>
            <a:off x="1989138" y="38481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字线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8" name="Line 20"/>
          <p:cNvSpPr/>
          <p:nvPr/>
        </p:nvSpPr>
        <p:spPr>
          <a:xfrm>
            <a:off x="2771775" y="1844675"/>
            <a:ext cx="20638" cy="22352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Freeform 21"/>
          <p:cNvSpPr/>
          <p:nvPr/>
        </p:nvSpPr>
        <p:spPr>
          <a:xfrm rot="10800000">
            <a:off x="2792413" y="2632075"/>
            <a:ext cx="738187" cy="1588"/>
          </a:xfrm>
          <a:custGeom>
            <a:avLst/>
            <a:gdLst/>
            <a:ahLst/>
            <a:cxnLst>
              <a:cxn ang="0">
                <a:pos x="738187" y="0"/>
              </a:cxn>
              <a:cxn ang="0">
                <a:pos x="0" y="0"/>
              </a:cxn>
            </a:cxnLst>
            <a:pathLst>
              <a:path w="465" h="1">
                <a:moveTo>
                  <a:pt x="465" y="0"/>
                </a:move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260" name="Group 22"/>
          <p:cNvGrpSpPr/>
          <p:nvPr/>
        </p:nvGrpSpPr>
        <p:grpSpPr>
          <a:xfrm>
            <a:off x="3524250" y="2460625"/>
            <a:ext cx="77788" cy="366713"/>
            <a:chOff x="0" y="0"/>
            <a:chExt cx="49" cy="231"/>
          </a:xfrm>
        </p:grpSpPr>
        <p:sp>
          <p:nvSpPr>
            <p:cNvPr id="10272" name="Freeform 23"/>
            <p:cNvSpPr/>
            <p:nvPr/>
          </p:nvSpPr>
          <p:spPr>
            <a:xfrm>
              <a:off x="0" y="58"/>
              <a:ext cx="1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"/>
                </a:cxn>
              </a:cxnLst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Freeform 24"/>
            <p:cNvSpPr/>
            <p:nvPr/>
          </p:nvSpPr>
          <p:spPr>
            <a:xfrm>
              <a:off x="48" y="0"/>
              <a:ext cx="1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</a:cxnLst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61" name="Freeform 25"/>
          <p:cNvSpPr/>
          <p:nvPr/>
        </p:nvSpPr>
        <p:spPr>
          <a:xfrm>
            <a:off x="3616325" y="2713038"/>
            <a:ext cx="542925" cy="523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2925" y="0"/>
              </a:cxn>
              <a:cxn ang="0">
                <a:pos x="542925" y="523875"/>
              </a:cxn>
            </a:cxnLst>
            <a:pathLst>
              <a:path w="342" h="330">
                <a:moveTo>
                  <a:pt x="0" y="0"/>
                </a:moveTo>
                <a:lnTo>
                  <a:pt x="342" y="0"/>
                </a:lnTo>
                <a:lnTo>
                  <a:pt x="342" y="33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262" name="Group 26"/>
          <p:cNvGrpSpPr/>
          <p:nvPr/>
        </p:nvGrpSpPr>
        <p:grpSpPr>
          <a:xfrm>
            <a:off x="3935413" y="3241675"/>
            <a:ext cx="447675" cy="152400"/>
            <a:chOff x="0" y="0"/>
            <a:chExt cx="282" cy="96"/>
          </a:xfrm>
        </p:grpSpPr>
        <p:sp>
          <p:nvSpPr>
            <p:cNvPr id="10270" name="Freeform 27"/>
            <p:cNvSpPr/>
            <p:nvPr/>
          </p:nvSpPr>
          <p:spPr>
            <a:xfrm>
              <a:off x="0" y="0"/>
              <a:ext cx="2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0"/>
                </a:cxn>
              </a:cxnLst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1" name="Freeform 28"/>
            <p:cNvSpPr/>
            <p:nvPr/>
          </p:nvSpPr>
          <p:spPr>
            <a:xfrm>
              <a:off x="0" y="95"/>
              <a:ext cx="2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0"/>
                </a:cxn>
              </a:cxnLst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63" name="Line 29"/>
          <p:cNvSpPr/>
          <p:nvPr/>
        </p:nvSpPr>
        <p:spPr>
          <a:xfrm>
            <a:off x="4164013" y="3394075"/>
            <a:ext cx="0" cy="53340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4" name="Line 30"/>
          <p:cNvSpPr/>
          <p:nvPr/>
        </p:nvSpPr>
        <p:spPr>
          <a:xfrm>
            <a:off x="4011613" y="3927475"/>
            <a:ext cx="3048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5" name="Line 31"/>
          <p:cNvSpPr/>
          <p:nvPr/>
        </p:nvSpPr>
        <p:spPr>
          <a:xfrm>
            <a:off x="2487613" y="1717675"/>
            <a:ext cx="2590800" cy="0"/>
          </a:xfrm>
          <a:prstGeom prst="line">
            <a:avLst/>
          </a:prstGeom>
          <a:ln w="762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6" name="Freeform 32"/>
          <p:cNvSpPr/>
          <p:nvPr/>
        </p:nvSpPr>
        <p:spPr>
          <a:xfrm>
            <a:off x="3606800" y="1717675"/>
            <a:ext cx="557213" cy="857250"/>
          </a:xfrm>
          <a:custGeom>
            <a:avLst/>
            <a:gdLst/>
            <a:ahLst/>
            <a:cxnLst>
              <a:cxn ang="0">
                <a:pos x="557213" y="0"/>
              </a:cxn>
              <a:cxn ang="0">
                <a:pos x="557213" y="857250"/>
              </a:cxn>
              <a:cxn ang="0">
                <a:pos x="0" y="857250"/>
              </a:cxn>
            </a:cxnLst>
            <a:pathLst>
              <a:path w="351" h="540">
                <a:moveTo>
                  <a:pt x="351" y="0"/>
                </a:moveTo>
                <a:lnTo>
                  <a:pt x="351" y="540"/>
                </a:lnTo>
                <a:lnTo>
                  <a:pt x="0" y="540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67" name="Text Box 33"/>
          <p:cNvSpPr txBox="1"/>
          <p:nvPr/>
        </p:nvSpPr>
        <p:spPr>
          <a:xfrm>
            <a:off x="1547813" y="5300663"/>
            <a:ext cx="487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写入时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充电 为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放电 为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8" name="Text Box 34"/>
          <p:cNvSpPr txBox="1"/>
          <p:nvPr/>
        </p:nvSpPr>
        <p:spPr>
          <a:xfrm>
            <a:off x="3224213" y="2112963"/>
            <a:ext cx="35401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9" name="Text Box 35"/>
          <p:cNvSpPr txBox="1"/>
          <p:nvPr/>
        </p:nvSpPr>
        <p:spPr>
          <a:xfrm>
            <a:off x="4211638" y="2779713"/>
            <a:ext cx="352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1266" name="Group 2"/>
          <p:cNvGrpSpPr/>
          <p:nvPr/>
        </p:nvGrpSpPr>
        <p:grpSpPr>
          <a:xfrm>
            <a:off x="0" y="1400175"/>
            <a:ext cx="9151938" cy="5438775"/>
            <a:chOff x="0" y="0"/>
            <a:chExt cx="5765" cy="3426"/>
          </a:xfrm>
        </p:grpSpPr>
        <p:grpSp>
          <p:nvGrpSpPr>
            <p:cNvPr id="11315" name="Group 3"/>
            <p:cNvGrpSpPr/>
            <p:nvPr/>
          </p:nvGrpSpPr>
          <p:grpSpPr>
            <a:xfrm>
              <a:off x="3296" y="1113"/>
              <a:ext cx="438" cy="429"/>
              <a:chOff x="0" y="0"/>
              <a:chExt cx="438" cy="429"/>
            </a:xfrm>
          </p:grpSpPr>
          <p:sp>
            <p:nvSpPr>
              <p:cNvPr id="11452" name="Text Box 4"/>
              <p:cNvSpPr txBox="1"/>
              <p:nvPr/>
            </p:nvSpPr>
            <p:spPr>
              <a:xfrm>
                <a:off x="0" y="0"/>
                <a:ext cx="4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53" name="Text Box 5"/>
              <p:cNvSpPr txBox="1"/>
              <p:nvPr/>
            </p:nvSpPr>
            <p:spPr>
              <a:xfrm>
                <a:off x="0" y="179"/>
                <a:ext cx="4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316" name="Group 6"/>
            <p:cNvGrpSpPr/>
            <p:nvPr/>
          </p:nvGrpSpPr>
          <p:grpSpPr>
            <a:xfrm>
              <a:off x="0" y="0"/>
              <a:ext cx="5765" cy="3426"/>
              <a:chOff x="0" y="0"/>
              <a:chExt cx="5765" cy="3426"/>
            </a:xfrm>
          </p:grpSpPr>
          <p:sp>
            <p:nvSpPr>
              <p:cNvPr id="11317" name="Rectangle 7"/>
              <p:cNvSpPr/>
              <p:nvPr/>
            </p:nvSpPr>
            <p:spPr>
              <a:xfrm>
                <a:off x="462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8" name="Freeform 8"/>
              <p:cNvSpPr/>
              <p:nvPr/>
            </p:nvSpPr>
            <p:spPr>
              <a:xfrm>
                <a:off x="1155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19" name="Rectangle 9"/>
              <p:cNvSpPr/>
              <p:nvPr/>
            </p:nvSpPr>
            <p:spPr>
              <a:xfrm>
                <a:off x="1615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0" name="Freeform 10"/>
              <p:cNvSpPr/>
              <p:nvPr/>
            </p:nvSpPr>
            <p:spPr>
              <a:xfrm>
                <a:off x="4351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1" name="Freeform 11"/>
              <p:cNvSpPr/>
              <p:nvPr/>
            </p:nvSpPr>
            <p:spPr>
              <a:xfrm>
                <a:off x="1155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2" name="Freeform 12"/>
              <p:cNvSpPr/>
              <p:nvPr/>
            </p:nvSpPr>
            <p:spPr>
              <a:xfrm>
                <a:off x="2727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3" name="Freeform 13"/>
              <p:cNvSpPr/>
              <p:nvPr/>
            </p:nvSpPr>
            <p:spPr>
              <a:xfrm>
                <a:off x="1791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4" name="Freeform 14"/>
              <p:cNvSpPr/>
              <p:nvPr/>
            </p:nvSpPr>
            <p:spPr>
              <a:xfrm>
                <a:off x="1788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5" name="Freeform 15"/>
              <p:cNvSpPr/>
              <p:nvPr/>
            </p:nvSpPr>
            <p:spPr>
              <a:xfrm>
                <a:off x="2736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6" name="Line 16"/>
              <p:cNvSpPr/>
              <p:nvPr/>
            </p:nvSpPr>
            <p:spPr>
              <a:xfrm rot="10800000">
                <a:off x="4351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27" name="Freeform 17"/>
              <p:cNvSpPr/>
              <p:nvPr/>
            </p:nvSpPr>
            <p:spPr>
              <a:xfrm>
                <a:off x="1155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28" name="Line 18"/>
              <p:cNvSpPr/>
              <p:nvPr/>
            </p:nvSpPr>
            <p:spPr>
              <a:xfrm>
                <a:off x="4351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29" name="Freeform 19"/>
              <p:cNvSpPr/>
              <p:nvPr/>
            </p:nvSpPr>
            <p:spPr>
              <a:xfrm>
                <a:off x="1155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30" name="Line 20"/>
              <p:cNvSpPr/>
              <p:nvPr/>
            </p:nvSpPr>
            <p:spPr>
              <a:xfrm>
                <a:off x="2725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1" name="Line 21"/>
              <p:cNvSpPr/>
              <p:nvPr/>
            </p:nvSpPr>
            <p:spPr>
              <a:xfrm>
                <a:off x="1788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2" name="Line 22"/>
              <p:cNvSpPr/>
              <p:nvPr/>
            </p:nvSpPr>
            <p:spPr>
              <a:xfrm rot="10800000">
                <a:off x="1788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3" name="Line 23"/>
              <p:cNvSpPr/>
              <p:nvPr/>
            </p:nvSpPr>
            <p:spPr>
              <a:xfrm rot="10800000">
                <a:off x="2725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4" name="Line 24"/>
              <p:cNvSpPr/>
              <p:nvPr/>
            </p:nvSpPr>
            <p:spPr>
              <a:xfrm rot="10800000">
                <a:off x="4351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5" name="Freeform 25"/>
              <p:cNvSpPr/>
              <p:nvPr/>
            </p:nvSpPr>
            <p:spPr>
              <a:xfrm>
                <a:off x="1155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36" name="Line 26"/>
              <p:cNvSpPr/>
              <p:nvPr/>
            </p:nvSpPr>
            <p:spPr>
              <a:xfrm>
                <a:off x="4351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7" name="Freeform 27"/>
              <p:cNvSpPr/>
              <p:nvPr/>
            </p:nvSpPr>
            <p:spPr>
              <a:xfrm>
                <a:off x="1155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38" name="Line 28"/>
              <p:cNvSpPr/>
              <p:nvPr/>
            </p:nvSpPr>
            <p:spPr>
              <a:xfrm>
                <a:off x="2725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39" name="Line 29"/>
              <p:cNvSpPr/>
              <p:nvPr/>
            </p:nvSpPr>
            <p:spPr>
              <a:xfrm>
                <a:off x="1788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40" name="Line 30"/>
              <p:cNvSpPr/>
              <p:nvPr/>
            </p:nvSpPr>
            <p:spPr>
              <a:xfrm rot="10800000">
                <a:off x="1788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41" name="Line 31"/>
              <p:cNvSpPr/>
              <p:nvPr/>
            </p:nvSpPr>
            <p:spPr>
              <a:xfrm rot="10800000">
                <a:off x="2725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42" name="Line 32"/>
              <p:cNvSpPr/>
              <p:nvPr/>
            </p:nvSpPr>
            <p:spPr>
              <a:xfrm rot="10800000">
                <a:off x="4351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43" name="AutoShape 33"/>
              <p:cNvSpPr/>
              <p:nvPr/>
            </p:nvSpPr>
            <p:spPr>
              <a:xfrm rot="-5400000">
                <a:off x="1699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44" name="Freeform 34"/>
              <p:cNvSpPr/>
              <p:nvPr/>
            </p:nvSpPr>
            <p:spPr>
              <a:xfrm>
                <a:off x="1416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45" name="Freeform 35"/>
              <p:cNvSpPr/>
              <p:nvPr/>
            </p:nvSpPr>
            <p:spPr>
              <a:xfrm>
                <a:off x="1419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46" name="Freeform 36"/>
              <p:cNvSpPr/>
              <p:nvPr/>
            </p:nvSpPr>
            <p:spPr>
              <a:xfrm>
                <a:off x="1422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47" name="Line 37"/>
              <p:cNvSpPr/>
              <p:nvPr/>
            </p:nvSpPr>
            <p:spPr>
              <a:xfrm>
                <a:off x="1419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48" name="Freeform 38"/>
              <p:cNvSpPr/>
              <p:nvPr/>
            </p:nvSpPr>
            <p:spPr>
              <a:xfrm>
                <a:off x="3979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49" name="Freeform 39"/>
              <p:cNvSpPr/>
              <p:nvPr/>
            </p:nvSpPr>
            <p:spPr>
              <a:xfrm>
                <a:off x="3982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0" name="Freeform 40"/>
              <p:cNvSpPr/>
              <p:nvPr/>
            </p:nvSpPr>
            <p:spPr>
              <a:xfrm>
                <a:off x="3985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1" name="Line 41"/>
              <p:cNvSpPr/>
              <p:nvPr/>
            </p:nvSpPr>
            <p:spPr>
              <a:xfrm>
                <a:off x="3982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52" name="Freeform 42"/>
              <p:cNvSpPr/>
              <p:nvPr/>
            </p:nvSpPr>
            <p:spPr>
              <a:xfrm>
                <a:off x="2347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3" name="Freeform 43"/>
              <p:cNvSpPr/>
              <p:nvPr/>
            </p:nvSpPr>
            <p:spPr>
              <a:xfrm>
                <a:off x="235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4" name="Freeform 44"/>
              <p:cNvSpPr/>
              <p:nvPr/>
            </p:nvSpPr>
            <p:spPr>
              <a:xfrm>
                <a:off x="235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5" name="Line 45"/>
              <p:cNvSpPr/>
              <p:nvPr/>
            </p:nvSpPr>
            <p:spPr>
              <a:xfrm>
                <a:off x="235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1356" name="Freeform 46"/>
              <p:cNvSpPr/>
              <p:nvPr/>
            </p:nvSpPr>
            <p:spPr>
              <a:xfrm>
                <a:off x="1964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7" name="Freeform 47"/>
              <p:cNvSpPr/>
              <p:nvPr/>
            </p:nvSpPr>
            <p:spPr>
              <a:xfrm rot="10800000">
                <a:off x="1959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8" name="Freeform 48"/>
              <p:cNvSpPr/>
              <p:nvPr/>
            </p:nvSpPr>
            <p:spPr>
              <a:xfrm rot="10800000">
                <a:off x="1959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59" name="Freeform 49"/>
              <p:cNvSpPr/>
              <p:nvPr/>
            </p:nvSpPr>
            <p:spPr>
              <a:xfrm>
                <a:off x="1958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0" name="Freeform 50"/>
              <p:cNvSpPr/>
              <p:nvPr/>
            </p:nvSpPr>
            <p:spPr>
              <a:xfrm>
                <a:off x="2893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1" name="Freeform 51"/>
              <p:cNvSpPr/>
              <p:nvPr/>
            </p:nvSpPr>
            <p:spPr>
              <a:xfrm rot="10800000">
                <a:off x="289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2" name="Freeform 52"/>
              <p:cNvSpPr/>
              <p:nvPr/>
            </p:nvSpPr>
            <p:spPr>
              <a:xfrm rot="10800000">
                <a:off x="2890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3" name="Freeform 53"/>
              <p:cNvSpPr/>
              <p:nvPr/>
            </p:nvSpPr>
            <p:spPr>
              <a:xfrm>
                <a:off x="2895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4" name="Freeform 54"/>
              <p:cNvSpPr/>
              <p:nvPr/>
            </p:nvSpPr>
            <p:spPr>
              <a:xfrm>
                <a:off x="4531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5" name="Freeform 55"/>
              <p:cNvSpPr/>
              <p:nvPr/>
            </p:nvSpPr>
            <p:spPr>
              <a:xfrm rot="10800000">
                <a:off x="45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6" name="Freeform 56"/>
              <p:cNvSpPr/>
              <p:nvPr/>
            </p:nvSpPr>
            <p:spPr>
              <a:xfrm rot="10800000">
                <a:off x="45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7" name="Freeform 57"/>
              <p:cNvSpPr/>
              <p:nvPr/>
            </p:nvSpPr>
            <p:spPr>
              <a:xfrm rot="10800000">
                <a:off x="4524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368" name="Rectangle 58"/>
              <p:cNvSpPr/>
              <p:nvPr/>
            </p:nvSpPr>
            <p:spPr>
              <a:xfrm>
                <a:off x="1204" y="236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tIns="360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9" name="Rectangle 59"/>
              <p:cNvSpPr/>
              <p:nvPr/>
            </p:nvSpPr>
            <p:spPr>
              <a:xfrm>
                <a:off x="1204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70" name="Text Box 60"/>
              <p:cNvSpPr txBox="1"/>
              <p:nvPr/>
            </p:nvSpPr>
            <p:spPr>
              <a:xfrm rot="5400000">
                <a:off x="1687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71" name="Text Box 61"/>
              <p:cNvSpPr txBox="1"/>
              <p:nvPr/>
            </p:nvSpPr>
            <p:spPr>
              <a:xfrm rot="5400000">
                <a:off x="261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72" name="Text Box 62"/>
              <p:cNvSpPr txBox="1"/>
              <p:nvPr/>
            </p:nvSpPr>
            <p:spPr>
              <a:xfrm rot="5400000">
                <a:off x="4250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73" name="Rectangle 63"/>
              <p:cNvSpPr/>
              <p:nvPr/>
            </p:nvSpPr>
            <p:spPr>
              <a:xfrm>
                <a:off x="1615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4" name="Rectangle 64"/>
              <p:cNvSpPr/>
              <p:nvPr/>
            </p:nvSpPr>
            <p:spPr>
              <a:xfrm>
                <a:off x="1615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5" name="Rectangle 65"/>
              <p:cNvSpPr/>
              <p:nvPr/>
            </p:nvSpPr>
            <p:spPr>
              <a:xfrm>
                <a:off x="254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6" name="Rectangle 66"/>
              <p:cNvSpPr/>
              <p:nvPr/>
            </p:nvSpPr>
            <p:spPr>
              <a:xfrm>
                <a:off x="254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7" name="Rectangle 67"/>
              <p:cNvSpPr/>
              <p:nvPr/>
            </p:nvSpPr>
            <p:spPr>
              <a:xfrm>
                <a:off x="254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8" name="Rectangle 68"/>
              <p:cNvSpPr/>
              <p:nvPr/>
            </p:nvSpPr>
            <p:spPr>
              <a:xfrm>
                <a:off x="4178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9" name="Rectangle 69"/>
              <p:cNvSpPr/>
              <p:nvPr/>
            </p:nvSpPr>
            <p:spPr>
              <a:xfrm>
                <a:off x="4178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80" name="Rectangle 70"/>
              <p:cNvSpPr/>
              <p:nvPr/>
            </p:nvSpPr>
            <p:spPr>
              <a:xfrm>
                <a:off x="4178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81" name="AutoShape 71"/>
              <p:cNvSpPr/>
              <p:nvPr/>
            </p:nvSpPr>
            <p:spPr>
              <a:xfrm rot="-5400000">
                <a:off x="263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82" name="AutoShape 72"/>
              <p:cNvSpPr/>
              <p:nvPr/>
            </p:nvSpPr>
            <p:spPr>
              <a:xfrm rot="-5400000">
                <a:off x="4262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83" name="Text Box 73"/>
              <p:cNvSpPr txBox="1"/>
              <p:nvPr/>
            </p:nvSpPr>
            <p:spPr>
              <a:xfrm>
                <a:off x="4796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84" name="Text Box 74"/>
              <p:cNvSpPr txBox="1"/>
              <p:nvPr/>
            </p:nvSpPr>
            <p:spPr>
              <a:xfrm>
                <a:off x="4806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85" name="Line 75"/>
              <p:cNvSpPr/>
              <p:nvPr/>
            </p:nvSpPr>
            <p:spPr>
              <a:xfrm>
                <a:off x="4817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1386" name="Text Box 76"/>
              <p:cNvSpPr txBox="1"/>
              <p:nvPr/>
            </p:nvSpPr>
            <p:spPr>
              <a:xfrm>
                <a:off x="4906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87" name="Text Box 77"/>
              <p:cNvSpPr txBox="1"/>
              <p:nvPr/>
            </p:nvSpPr>
            <p:spPr>
              <a:xfrm>
                <a:off x="503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88" name="Text Box 78"/>
              <p:cNvSpPr txBox="1"/>
              <p:nvPr/>
            </p:nvSpPr>
            <p:spPr>
              <a:xfrm>
                <a:off x="907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89" name="Text Box 79"/>
              <p:cNvSpPr txBox="1"/>
              <p:nvPr/>
            </p:nvSpPr>
            <p:spPr>
              <a:xfrm>
                <a:off x="907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90" name="Text Box 80"/>
              <p:cNvSpPr txBox="1"/>
              <p:nvPr/>
            </p:nvSpPr>
            <p:spPr>
              <a:xfrm>
                <a:off x="907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91" name="Text Box 81"/>
              <p:cNvSpPr txBox="1"/>
              <p:nvPr/>
            </p:nvSpPr>
            <p:spPr>
              <a:xfrm>
                <a:off x="907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92" name="Text Box 82"/>
              <p:cNvSpPr txBox="1"/>
              <p:nvPr/>
            </p:nvSpPr>
            <p:spPr>
              <a:xfrm>
                <a:off x="854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93" name="Text Box 83"/>
              <p:cNvSpPr txBox="1"/>
              <p:nvPr/>
            </p:nvSpPr>
            <p:spPr>
              <a:xfrm>
                <a:off x="858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94" name="Line 84"/>
              <p:cNvSpPr/>
              <p:nvPr/>
            </p:nvSpPr>
            <p:spPr>
              <a:xfrm>
                <a:off x="1887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5" name="Line 85"/>
              <p:cNvSpPr/>
              <p:nvPr/>
            </p:nvSpPr>
            <p:spPr>
              <a:xfrm>
                <a:off x="2832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96" name="Text Box 86"/>
              <p:cNvSpPr txBox="1"/>
              <p:nvPr/>
            </p:nvSpPr>
            <p:spPr>
              <a:xfrm>
                <a:off x="2613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397" name="Group 87"/>
              <p:cNvGrpSpPr/>
              <p:nvPr/>
            </p:nvGrpSpPr>
            <p:grpSpPr>
              <a:xfrm>
                <a:off x="0" y="278"/>
                <a:ext cx="462" cy="250"/>
                <a:chOff x="0" y="0"/>
                <a:chExt cx="462" cy="250"/>
              </a:xfrm>
            </p:grpSpPr>
            <p:sp>
              <p:nvSpPr>
                <p:cNvPr id="11450" name="Line 88"/>
                <p:cNvSpPr/>
                <p:nvPr/>
              </p:nvSpPr>
              <p:spPr>
                <a:xfrm>
                  <a:off x="214" y="58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51" name="Text Box 89"/>
                <p:cNvSpPr txBox="1"/>
                <p:nvPr/>
              </p:nvSpPr>
              <p:spPr>
                <a:xfrm>
                  <a:off x="0" y="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98" name="Group 90"/>
              <p:cNvGrpSpPr/>
              <p:nvPr/>
            </p:nvGrpSpPr>
            <p:grpSpPr>
              <a:xfrm>
                <a:off x="16" y="724"/>
                <a:ext cx="446" cy="250"/>
                <a:chOff x="0" y="0"/>
                <a:chExt cx="446" cy="250"/>
              </a:xfrm>
            </p:grpSpPr>
            <p:sp>
              <p:nvSpPr>
                <p:cNvPr id="11448" name="Line 91"/>
                <p:cNvSpPr/>
                <p:nvPr/>
              </p:nvSpPr>
              <p:spPr>
                <a:xfrm>
                  <a:off x="198" y="68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49" name="Text Box 92"/>
                <p:cNvSpPr txBox="1"/>
                <p:nvPr/>
              </p:nvSpPr>
              <p:spPr>
                <a:xfrm>
                  <a:off x="0" y="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99" name="Group 93"/>
              <p:cNvGrpSpPr/>
              <p:nvPr/>
            </p:nvGrpSpPr>
            <p:grpSpPr>
              <a:xfrm>
                <a:off x="16" y="1171"/>
                <a:ext cx="446" cy="250"/>
                <a:chOff x="0" y="0"/>
                <a:chExt cx="446" cy="250"/>
              </a:xfrm>
            </p:grpSpPr>
            <p:sp>
              <p:nvSpPr>
                <p:cNvPr id="11446" name="Line 94"/>
                <p:cNvSpPr/>
                <p:nvPr/>
              </p:nvSpPr>
              <p:spPr>
                <a:xfrm>
                  <a:off x="198" y="77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47" name="Text Box 95"/>
                <p:cNvSpPr txBox="1"/>
                <p:nvPr/>
              </p:nvSpPr>
              <p:spPr>
                <a:xfrm>
                  <a:off x="0" y="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0" name="Group 96"/>
              <p:cNvGrpSpPr/>
              <p:nvPr/>
            </p:nvGrpSpPr>
            <p:grpSpPr>
              <a:xfrm>
                <a:off x="16" y="1617"/>
                <a:ext cx="446" cy="250"/>
                <a:chOff x="0" y="0"/>
                <a:chExt cx="446" cy="250"/>
              </a:xfrm>
            </p:grpSpPr>
            <p:sp>
              <p:nvSpPr>
                <p:cNvPr id="11444" name="Line 97"/>
                <p:cNvSpPr/>
                <p:nvPr/>
              </p:nvSpPr>
              <p:spPr>
                <a:xfrm>
                  <a:off x="198" y="58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45" name="Text Box 98"/>
                <p:cNvSpPr txBox="1"/>
                <p:nvPr/>
              </p:nvSpPr>
              <p:spPr>
                <a:xfrm>
                  <a:off x="0" y="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6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1" name="Group 99"/>
              <p:cNvGrpSpPr/>
              <p:nvPr/>
            </p:nvGrpSpPr>
            <p:grpSpPr>
              <a:xfrm>
                <a:off x="16" y="2064"/>
                <a:ext cx="446" cy="250"/>
                <a:chOff x="0" y="0"/>
                <a:chExt cx="446" cy="250"/>
              </a:xfrm>
            </p:grpSpPr>
            <p:sp>
              <p:nvSpPr>
                <p:cNvPr id="11442" name="Line 100"/>
                <p:cNvSpPr/>
                <p:nvPr/>
              </p:nvSpPr>
              <p:spPr>
                <a:xfrm>
                  <a:off x="198" y="57"/>
                  <a:ext cx="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43" name="Text Box 101"/>
                <p:cNvSpPr txBox="1"/>
                <p:nvPr/>
              </p:nvSpPr>
              <p:spPr>
                <a:xfrm>
                  <a:off x="0" y="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02" name="Line 102"/>
              <p:cNvSpPr/>
              <p:nvPr/>
            </p:nvSpPr>
            <p:spPr>
              <a:xfrm>
                <a:off x="4473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03" name="Text Box 103"/>
              <p:cNvSpPr txBox="1"/>
              <p:nvPr/>
            </p:nvSpPr>
            <p:spPr>
              <a:xfrm>
                <a:off x="4176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404" name="Group 104"/>
              <p:cNvGrpSpPr/>
              <p:nvPr/>
            </p:nvGrpSpPr>
            <p:grpSpPr>
              <a:xfrm>
                <a:off x="1492" y="3102"/>
                <a:ext cx="284" cy="323"/>
                <a:chOff x="0" y="0"/>
                <a:chExt cx="284" cy="323"/>
              </a:xfrm>
            </p:grpSpPr>
            <p:sp>
              <p:nvSpPr>
                <p:cNvPr id="11440" name="Line 105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41" name="Text Box 106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5" name="Group 107"/>
              <p:cNvGrpSpPr/>
              <p:nvPr/>
            </p:nvGrpSpPr>
            <p:grpSpPr>
              <a:xfrm>
                <a:off x="2234" y="3102"/>
                <a:ext cx="285" cy="324"/>
                <a:chOff x="0" y="0"/>
                <a:chExt cx="285" cy="324"/>
              </a:xfrm>
            </p:grpSpPr>
            <p:sp>
              <p:nvSpPr>
                <p:cNvPr id="11438" name="Line 108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39" name="Text Box 109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6" name="Group 110"/>
              <p:cNvGrpSpPr/>
              <p:nvPr/>
            </p:nvGrpSpPr>
            <p:grpSpPr>
              <a:xfrm>
                <a:off x="2978" y="3102"/>
                <a:ext cx="284" cy="324"/>
                <a:chOff x="0" y="0"/>
                <a:chExt cx="284" cy="324"/>
              </a:xfrm>
            </p:grpSpPr>
            <p:sp>
              <p:nvSpPr>
                <p:cNvPr id="11436" name="Line 111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37" name="Text Box 112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7" name="Group 113"/>
              <p:cNvGrpSpPr/>
              <p:nvPr/>
            </p:nvGrpSpPr>
            <p:grpSpPr>
              <a:xfrm>
                <a:off x="3721" y="3102"/>
                <a:ext cx="284" cy="324"/>
                <a:chOff x="0" y="0"/>
                <a:chExt cx="284" cy="324"/>
              </a:xfrm>
            </p:grpSpPr>
            <p:sp>
              <p:nvSpPr>
                <p:cNvPr id="11434" name="Line 114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35" name="Text Box 115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08" name="Group 116"/>
              <p:cNvGrpSpPr/>
              <p:nvPr/>
            </p:nvGrpSpPr>
            <p:grpSpPr>
              <a:xfrm>
                <a:off x="4464" y="3102"/>
                <a:ext cx="284" cy="323"/>
                <a:chOff x="0" y="0"/>
                <a:chExt cx="284" cy="323"/>
              </a:xfrm>
            </p:grpSpPr>
            <p:sp>
              <p:nvSpPr>
                <p:cNvPr id="11432" name="Line 117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1433" name="Text Box 118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09" name="Line 119"/>
              <p:cNvSpPr/>
              <p:nvPr/>
            </p:nvSpPr>
            <p:spPr>
              <a:xfrm>
                <a:off x="2689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0" name="Line 120"/>
              <p:cNvSpPr/>
              <p:nvPr/>
            </p:nvSpPr>
            <p:spPr>
              <a:xfrm>
                <a:off x="3976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1" name="Line 121"/>
              <p:cNvSpPr/>
              <p:nvPr/>
            </p:nvSpPr>
            <p:spPr>
              <a:xfrm>
                <a:off x="4718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412" name="Text Box 122"/>
              <p:cNvSpPr txBox="1"/>
              <p:nvPr/>
            </p:nvSpPr>
            <p:spPr>
              <a:xfrm>
                <a:off x="4844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13" name="Line 123"/>
              <p:cNvSpPr/>
              <p:nvPr/>
            </p:nvSpPr>
            <p:spPr>
              <a:xfrm flipV="1">
                <a:off x="4520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1414" name="Group 124"/>
              <p:cNvGrpSpPr/>
              <p:nvPr/>
            </p:nvGrpSpPr>
            <p:grpSpPr>
              <a:xfrm>
                <a:off x="4916" y="910"/>
                <a:ext cx="277" cy="893"/>
                <a:chOff x="0" y="0"/>
                <a:chExt cx="277" cy="893"/>
              </a:xfrm>
            </p:grpSpPr>
            <p:sp>
              <p:nvSpPr>
                <p:cNvPr id="11428" name="Text Box 125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9" name="Text Box 126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30" name="Text Box 127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31" name="Text Box 128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15" name="Group 129"/>
              <p:cNvGrpSpPr/>
              <p:nvPr/>
            </p:nvGrpSpPr>
            <p:grpSpPr>
              <a:xfrm>
                <a:off x="5372" y="689"/>
                <a:ext cx="277" cy="879"/>
                <a:chOff x="0" y="0"/>
                <a:chExt cx="277" cy="879"/>
              </a:xfrm>
            </p:grpSpPr>
            <p:sp>
              <p:nvSpPr>
                <p:cNvPr id="11424" name="Text Box 130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5" name="Text Box 131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6" name="Text Box 132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7" name="Text Box 133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416" name="Group 134"/>
              <p:cNvGrpSpPr/>
              <p:nvPr/>
            </p:nvGrpSpPr>
            <p:grpSpPr>
              <a:xfrm>
                <a:off x="3320" y="99"/>
                <a:ext cx="372" cy="2170"/>
                <a:chOff x="0" y="0"/>
                <a:chExt cx="372" cy="2170"/>
              </a:xfrm>
            </p:grpSpPr>
            <p:sp>
              <p:nvSpPr>
                <p:cNvPr id="11420" name="Text Box 135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1" name="Text Box 136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2" name="Text Box 137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23" name="Text Box 138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417" name="Text Box 139"/>
              <p:cNvSpPr txBox="1"/>
              <p:nvPr/>
            </p:nvSpPr>
            <p:spPr>
              <a:xfrm rot="5400000">
                <a:off x="916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18" name="Text Box 140"/>
              <p:cNvSpPr txBox="1"/>
              <p:nvPr/>
            </p:nvSpPr>
            <p:spPr>
              <a:xfrm>
                <a:off x="1678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19" name="Text Box 141"/>
              <p:cNvSpPr txBox="1"/>
              <p:nvPr/>
            </p:nvSpPr>
            <p:spPr>
              <a:xfrm>
                <a:off x="3350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267" name="Text Box 142"/>
          <p:cNvSpPr txBox="1"/>
          <p:nvPr/>
        </p:nvSpPr>
        <p:spPr>
          <a:xfrm>
            <a:off x="228600" y="1524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芯片举例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143"/>
          <p:cNvSpPr txBox="1"/>
          <p:nvPr/>
        </p:nvSpPr>
        <p:spPr>
          <a:xfrm>
            <a:off x="762000" y="7620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①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9" name="Group 144"/>
          <p:cNvGrpSpPr/>
          <p:nvPr/>
        </p:nvGrpSpPr>
        <p:grpSpPr>
          <a:xfrm>
            <a:off x="360363" y="1895475"/>
            <a:ext cx="361950" cy="3362325"/>
            <a:chOff x="0" y="0"/>
            <a:chExt cx="221" cy="2327"/>
          </a:xfrm>
        </p:grpSpPr>
        <p:sp>
          <p:nvSpPr>
            <p:cNvPr id="11310" name="Text Box 145"/>
            <p:cNvSpPr txBox="1"/>
            <p:nvPr/>
          </p:nvSpPr>
          <p:spPr>
            <a:xfrm>
              <a:off x="0" y="0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1" name="Text Box 146"/>
            <p:cNvSpPr txBox="1"/>
            <p:nvPr/>
          </p:nvSpPr>
          <p:spPr>
            <a:xfrm>
              <a:off x="0" y="492"/>
              <a:ext cx="221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2" name="Text Box 147"/>
            <p:cNvSpPr txBox="1"/>
            <p:nvPr/>
          </p:nvSpPr>
          <p:spPr>
            <a:xfrm>
              <a:off x="0" y="985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3" name="Text Box 148"/>
            <p:cNvSpPr txBox="1"/>
            <p:nvPr/>
          </p:nvSpPr>
          <p:spPr>
            <a:xfrm>
              <a:off x="0" y="1476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Text Box 149"/>
            <p:cNvSpPr txBox="1"/>
            <p:nvPr/>
          </p:nvSpPr>
          <p:spPr>
            <a:xfrm>
              <a:off x="0" y="1968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0" name="Group 150"/>
          <p:cNvGrpSpPr/>
          <p:nvPr/>
        </p:nvGrpSpPr>
        <p:grpSpPr>
          <a:xfrm>
            <a:off x="1981200" y="6251575"/>
            <a:ext cx="5154613" cy="519113"/>
            <a:chOff x="0" y="0"/>
            <a:chExt cx="3149" cy="359"/>
          </a:xfrm>
        </p:grpSpPr>
        <p:sp>
          <p:nvSpPr>
            <p:cNvPr id="11305" name="Text Box 151"/>
            <p:cNvSpPr txBox="1"/>
            <p:nvPr/>
          </p:nvSpPr>
          <p:spPr>
            <a:xfrm>
              <a:off x="0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Text Box 152"/>
            <p:cNvSpPr txBox="1"/>
            <p:nvPr/>
          </p:nvSpPr>
          <p:spPr>
            <a:xfrm>
              <a:off x="2928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Text Box 153"/>
            <p:cNvSpPr txBox="1"/>
            <p:nvPr/>
          </p:nvSpPr>
          <p:spPr>
            <a:xfrm>
              <a:off x="2196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Text Box 154"/>
            <p:cNvSpPr txBox="1"/>
            <p:nvPr/>
          </p:nvSpPr>
          <p:spPr>
            <a:xfrm>
              <a:off x="1465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Text Box 155"/>
            <p:cNvSpPr txBox="1"/>
            <p:nvPr/>
          </p:nvSpPr>
          <p:spPr>
            <a:xfrm>
              <a:off x="734" y="0"/>
              <a:ext cx="221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1" name="Group 156"/>
          <p:cNvGrpSpPr/>
          <p:nvPr/>
        </p:nvGrpSpPr>
        <p:grpSpPr>
          <a:xfrm>
            <a:off x="2654300" y="5500688"/>
            <a:ext cx="336550" cy="457200"/>
            <a:chOff x="0" y="0"/>
            <a:chExt cx="212" cy="288"/>
          </a:xfrm>
        </p:grpSpPr>
        <p:sp>
          <p:nvSpPr>
            <p:cNvPr id="11303" name="Text Box 157"/>
            <p:cNvSpPr txBox="1"/>
            <p:nvPr/>
          </p:nvSpPr>
          <p:spPr>
            <a:xfrm>
              <a:off x="0" y="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Freeform 158"/>
            <p:cNvSpPr/>
            <p:nvPr/>
          </p:nvSpPr>
          <p:spPr>
            <a:xfrm>
              <a:off x="203" y="47"/>
              <a:ext cx="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8"/>
                </a:cxn>
              </a:cxnLst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72" name="Freeform 159"/>
          <p:cNvSpPr/>
          <p:nvPr/>
        </p:nvSpPr>
        <p:spPr>
          <a:xfrm>
            <a:off x="3108325" y="1903413"/>
            <a:ext cx="314325" cy="3230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4325" y="0"/>
              </a:cxn>
              <a:cxn ang="0">
                <a:pos x="309414" y="3230562"/>
              </a:cxn>
            </a:cxnLst>
            <a:pathLst>
              <a:path w="192" h="2236">
                <a:moveTo>
                  <a:pt x="0" y="0"/>
                </a:moveTo>
                <a:lnTo>
                  <a:pt x="192" y="0"/>
                </a:lnTo>
                <a:lnTo>
                  <a:pt x="189" y="2236"/>
                </a:lnTo>
              </a:path>
            </a:pathLst>
          </a:custGeom>
          <a:noFill/>
          <a:ln w="76200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1273" name="Group 160"/>
          <p:cNvGrpSpPr/>
          <p:nvPr/>
        </p:nvGrpSpPr>
        <p:grpSpPr>
          <a:xfrm>
            <a:off x="7646988" y="4902200"/>
            <a:ext cx="628650" cy="457200"/>
            <a:chOff x="0" y="0"/>
            <a:chExt cx="384" cy="316"/>
          </a:xfrm>
        </p:grpSpPr>
        <p:sp>
          <p:nvSpPr>
            <p:cNvPr id="11301" name="Line 161"/>
            <p:cNvSpPr/>
            <p:nvPr/>
          </p:nvSpPr>
          <p:spPr>
            <a:xfrm>
              <a:off x="0" y="310"/>
              <a:ext cx="384" cy="0"/>
            </a:xfrm>
            <a:prstGeom prst="line">
              <a:avLst/>
            </a:prstGeom>
            <a:ln w="57150" cap="flat" cmpd="sng">
              <a:solidFill>
                <a:schemeClr val="folHlink"/>
              </a:solidFill>
              <a:prstDash val="solid"/>
              <a:headEnd type="stealth" w="med" len="med"/>
              <a:tailEnd type="stealth" w="med" len="med"/>
            </a:ln>
          </p:spPr>
        </p:sp>
        <p:sp>
          <p:nvSpPr>
            <p:cNvPr id="11302" name="Text Box 162"/>
            <p:cNvSpPr txBox="1"/>
            <p:nvPr/>
          </p:nvSpPr>
          <p:spPr>
            <a:xfrm>
              <a:off x="86" y="0"/>
              <a:ext cx="24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4" name="Group 163"/>
          <p:cNvGrpSpPr/>
          <p:nvPr/>
        </p:nvGrpSpPr>
        <p:grpSpPr>
          <a:xfrm>
            <a:off x="1827213" y="1554163"/>
            <a:ext cx="5775325" cy="579437"/>
            <a:chOff x="0" y="0"/>
            <a:chExt cx="3638" cy="365"/>
          </a:xfrm>
        </p:grpSpPr>
        <p:grpSp>
          <p:nvGrpSpPr>
            <p:cNvPr id="11292" name="Group 164"/>
            <p:cNvGrpSpPr/>
            <p:nvPr/>
          </p:nvGrpSpPr>
          <p:grpSpPr>
            <a:xfrm>
              <a:off x="0" y="70"/>
              <a:ext cx="3638" cy="227"/>
              <a:chOff x="0" y="0"/>
              <a:chExt cx="3638" cy="227"/>
            </a:xfrm>
          </p:grpSpPr>
          <p:sp>
            <p:nvSpPr>
              <p:cNvPr id="11294" name="Freeform 165"/>
              <p:cNvSpPr/>
              <p:nvPr/>
            </p:nvSpPr>
            <p:spPr>
              <a:xfrm>
                <a:off x="0" y="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7620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95" name="Rectangle 166"/>
              <p:cNvSpPr/>
              <p:nvPr/>
            </p:nvSpPr>
            <p:spPr>
              <a:xfrm>
                <a:off x="460" y="93"/>
                <a:ext cx="346" cy="13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96" name="Freeform 167"/>
              <p:cNvSpPr/>
              <p:nvPr/>
            </p:nvSpPr>
            <p:spPr>
              <a:xfrm>
                <a:off x="3197" y="5"/>
                <a:ext cx="1" cy="8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5"/>
                  </a:cxn>
                </a:cxnLst>
                <a:pathLst>
                  <a:path w="1" h="85">
                    <a:moveTo>
                      <a:pt x="0" y="0"/>
                    </a:moveTo>
                    <a:lnTo>
                      <a:pt x="0" y="85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97" name="Freeform 168"/>
              <p:cNvSpPr/>
              <p:nvPr/>
            </p:nvSpPr>
            <p:spPr>
              <a:xfrm>
                <a:off x="1574" y="4"/>
                <a:ext cx="1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4"/>
                  </a:cxn>
                </a:cxnLst>
                <a:pathLst>
                  <a:path w="1" h="84">
                    <a:moveTo>
                      <a:pt x="0" y="0"/>
                    </a:moveTo>
                    <a:lnTo>
                      <a:pt x="0" y="84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98" name="Freeform 169"/>
              <p:cNvSpPr/>
              <p:nvPr/>
            </p:nvSpPr>
            <p:spPr>
              <a:xfrm>
                <a:off x="633" y="0"/>
                <a:ext cx="3" cy="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93"/>
                  </a:cxn>
                </a:cxnLst>
                <a:pathLst>
                  <a:path w="3" h="102">
                    <a:moveTo>
                      <a:pt x="3" y="0"/>
                    </a:moveTo>
                    <a:lnTo>
                      <a:pt x="0" y="102"/>
                    </a:lnTo>
                  </a:path>
                </a:pathLst>
              </a:custGeom>
              <a:noFill/>
              <a:ln w="57150" cap="flat" cmpd="sng">
                <a:solidFill>
                  <a:schemeClr val="folHlink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99" name="Rectangle 170"/>
              <p:cNvSpPr/>
              <p:nvPr/>
            </p:nvSpPr>
            <p:spPr>
              <a:xfrm>
                <a:off x="1391" y="93"/>
                <a:ext cx="347" cy="13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00" name="Rectangle 171"/>
              <p:cNvSpPr/>
              <p:nvPr/>
            </p:nvSpPr>
            <p:spPr>
              <a:xfrm>
                <a:off x="3023" y="93"/>
                <a:ext cx="347" cy="134"/>
              </a:xfrm>
              <a:prstGeom prst="rect">
                <a:avLst/>
              </a:prstGeom>
              <a:solidFill>
                <a:schemeClr val="folHlink"/>
              </a:solidFill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293" name="Text Box 172"/>
            <p:cNvSpPr txBox="1"/>
            <p:nvPr/>
          </p:nvSpPr>
          <p:spPr>
            <a:xfrm>
              <a:off x="2165" y="0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5" name="Group 173"/>
          <p:cNvGrpSpPr/>
          <p:nvPr/>
        </p:nvGrpSpPr>
        <p:grpSpPr>
          <a:xfrm>
            <a:off x="2646363" y="5505450"/>
            <a:ext cx="336550" cy="457200"/>
            <a:chOff x="0" y="0"/>
            <a:chExt cx="212" cy="288"/>
          </a:xfrm>
        </p:grpSpPr>
        <p:sp>
          <p:nvSpPr>
            <p:cNvPr id="11290" name="Text Box 174"/>
            <p:cNvSpPr txBox="1"/>
            <p:nvPr/>
          </p:nvSpPr>
          <p:spPr>
            <a:xfrm>
              <a:off x="0" y="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28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rgbClr val="C28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Freeform 175"/>
            <p:cNvSpPr/>
            <p:nvPr/>
          </p:nvSpPr>
          <p:spPr>
            <a:xfrm>
              <a:off x="203" y="47"/>
              <a:ext cx="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8"/>
                </a:cxn>
              </a:cxnLst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 cap="flat" cmpd="sng">
              <a:solidFill>
                <a:srgbClr val="C28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276" name="Group 176"/>
          <p:cNvGrpSpPr/>
          <p:nvPr/>
        </p:nvGrpSpPr>
        <p:grpSpPr>
          <a:xfrm>
            <a:off x="2651125" y="5505450"/>
            <a:ext cx="336550" cy="457200"/>
            <a:chOff x="0" y="0"/>
            <a:chExt cx="212" cy="288"/>
          </a:xfrm>
        </p:grpSpPr>
        <p:sp>
          <p:nvSpPr>
            <p:cNvPr id="11288" name="Text Box 177"/>
            <p:cNvSpPr txBox="1"/>
            <p:nvPr/>
          </p:nvSpPr>
          <p:spPr>
            <a:xfrm>
              <a:off x="0" y="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Freeform 178"/>
            <p:cNvSpPr/>
            <p:nvPr/>
          </p:nvSpPr>
          <p:spPr>
            <a:xfrm>
              <a:off x="203" y="47"/>
              <a:ext cx="1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8"/>
                </a:cxn>
              </a:cxnLst>
              <a:pathLst>
                <a:path w="1" h="208">
                  <a:moveTo>
                    <a:pt x="0" y="0"/>
                  </a:moveTo>
                  <a:lnTo>
                    <a:pt x="0" y="208"/>
                  </a:lnTo>
                </a:path>
              </a:pathLst>
            </a:custGeom>
            <a:noFill/>
            <a:ln w="76200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1277" name="Group 179"/>
          <p:cNvGrpSpPr/>
          <p:nvPr/>
        </p:nvGrpSpPr>
        <p:grpSpPr>
          <a:xfrm>
            <a:off x="5232400" y="3167063"/>
            <a:ext cx="695325" cy="681037"/>
            <a:chOff x="0" y="0"/>
            <a:chExt cx="438" cy="429"/>
          </a:xfrm>
        </p:grpSpPr>
        <p:sp>
          <p:nvSpPr>
            <p:cNvPr id="11286" name="Text Box 180"/>
            <p:cNvSpPr txBox="1"/>
            <p:nvPr/>
          </p:nvSpPr>
          <p:spPr>
            <a:xfrm>
              <a:off x="0" y="0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单元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Text Box 181"/>
            <p:cNvSpPr txBox="1"/>
            <p:nvPr/>
          </p:nvSpPr>
          <p:spPr>
            <a:xfrm>
              <a:off x="0" y="17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  <a:endPara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8" name="Rectangle 182"/>
          <p:cNvSpPr/>
          <p:nvPr/>
        </p:nvSpPr>
        <p:spPr>
          <a:xfrm>
            <a:off x="1911350" y="5141913"/>
            <a:ext cx="5735638" cy="415925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  写  控  制  电  路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9" name="Rectangle 183"/>
          <p:cNvSpPr/>
          <p:nvPr/>
        </p:nvSpPr>
        <p:spPr>
          <a:xfrm>
            <a:off x="2563813" y="1812925"/>
            <a:ext cx="549275" cy="212725"/>
          </a:xfrm>
          <a:prstGeom prst="rect">
            <a:avLst/>
          </a:prstGeom>
          <a:solidFill>
            <a:srgbClr val="C28F00"/>
          </a:solidFill>
          <a:ln w="38100" cap="flat" cmpd="sng">
            <a:solidFill>
              <a:srgbClr val="C28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80" name="Group 184"/>
          <p:cNvGrpSpPr/>
          <p:nvPr/>
        </p:nvGrpSpPr>
        <p:grpSpPr>
          <a:xfrm>
            <a:off x="2555875" y="2711450"/>
            <a:ext cx="793750" cy="1597025"/>
            <a:chOff x="0" y="0"/>
            <a:chExt cx="500" cy="1006"/>
          </a:xfrm>
        </p:grpSpPr>
        <p:sp>
          <p:nvSpPr>
            <p:cNvPr id="11283" name="Rectangle 185"/>
            <p:cNvSpPr/>
            <p:nvPr/>
          </p:nvSpPr>
          <p:spPr>
            <a:xfrm>
              <a:off x="0" y="872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86"/>
            <p:cNvSpPr/>
            <p:nvPr/>
          </p:nvSpPr>
          <p:spPr>
            <a:xfrm>
              <a:off x="0" y="0"/>
              <a:ext cx="347" cy="134"/>
            </a:xfrm>
            <a:prstGeom prst="rect">
              <a:avLst/>
            </a:prstGeom>
            <a:solidFill>
              <a:schemeClr val="folHlink"/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187"/>
            <p:cNvSpPr txBox="1"/>
            <p:nvPr/>
          </p:nvSpPr>
          <p:spPr>
            <a:xfrm>
              <a:off x="38" y="336"/>
              <a:ext cx="462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1" name="Text Box 188"/>
          <p:cNvSpPr txBox="1"/>
          <p:nvPr/>
        </p:nvSpPr>
        <p:spPr>
          <a:xfrm>
            <a:off x="823913" y="5518150"/>
            <a:ext cx="866775" cy="3667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先预充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2" name="Text Box 189"/>
          <p:cNvSpPr txBox="1"/>
          <p:nvPr/>
        </p:nvSpPr>
        <p:spPr>
          <a:xfrm>
            <a:off x="5138738" y="209550"/>
            <a:ext cx="117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1K*1bit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2290" name="Group 2"/>
          <p:cNvGrpSpPr/>
          <p:nvPr/>
        </p:nvGrpSpPr>
        <p:grpSpPr>
          <a:xfrm>
            <a:off x="0" y="1295400"/>
            <a:ext cx="9151938" cy="5438775"/>
            <a:chOff x="0" y="0"/>
            <a:chExt cx="5765" cy="3426"/>
          </a:xfrm>
        </p:grpSpPr>
        <p:grpSp>
          <p:nvGrpSpPr>
            <p:cNvPr id="12293" name="Group 3"/>
            <p:cNvGrpSpPr/>
            <p:nvPr/>
          </p:nvGrpSpPr>
          <p:grpSpPr>
            <a:xfrm>
              <a:off x="0" y="278"/>
              <a:ext cx="462" cy="250"/>
              <a:chOff x="0" y="0"/>
              <a:chExt cx="462" cy="250"/>
            </a:xfrm>
          </p:grpSpPr>
          <p:sp>
            <p:nvSpPr>
              <p:cNvPr id="12429" name="Line 4"/>
              <p:cNvSpPr/>
              <p:nvPr/>
            </p:nvSpPr>
            <p:spPr>
              <a:xfrm>
                <a:off x="214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2430" name="Text Box 5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4" name="Group 6"/>
            <p:cNvGrpSpPr/>
            <p:nvPr/>
          </p:nvGrpSpPr>
          <p:grpSpPr>
            <a:xfrm>
              <a:off x="16" y="724"/>
              <a:ext cx="446" cy="250"/>
              <a:chOff x="0" y="0"/>
              <a:chExt cx="446" cy="250"/>
            </a:xfrm>
          </p:grpSpPr>
          <p:sp>
            <p:nvSpPr>
              <p:cNvPr id="12427" name="Line 7"/>
              <p:cNvSpPr/>
              <p:nvPr/>
            </p:nvSpPr>
            <p:spPr>
              <a:xfrm>
                <a:off x="198" y="6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2428" name="Text Box 8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5" name="Group 9"/>
            <p:cNvGrpSpPr/>
            <p:nvPr/>
          </p:nvGrpSpPr>
          <p:grpSpPr>
            <a:xfrm>
              <a:off x="16" y="1171"/>
              <a:ext cx="446" cy="250"/>
              <a:chOff x="0" y="0"/>
              <a:chExt cx="446" cy="250"/>
            </a:xfrm>
          </p:grpSpPr>
          <p:sp>
            <p:nvSpPr>
              <p:cNvPr id="12425" name="Line 10"/>
              <p:cNvSpPr/>
              <p:nvPr/>
            </p:nvSpPr>
            <p:spPr>
              <a:xfrm>
                <a:off x="198" y="7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2426" name="Text Box 11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6" name="Group 12"/>
            <p:cNvGrpSpPr/>
            <p:nvPr/>
          </p:nvGrpSpPr>
          <p:grpSpPr>
            <a:xfrm>
              <a:off x="16" y="1617"/>
              <a:ext cx="446" cy="250"/>
              <a:chOff x="0" y="0"/>
              <a:chExt cx="446" cy="250"/>
            </a:xfrm>
          </p:grpSpPr>
          <p:sp>
            <p:nvSpPr>
              <p:cNvPr id="12423" name="Line 13"/>
              <p:cNvSpPr/>
              <p:nvPr/>
            </p:nvSpPr>
            <p:spPr>
              <a:xfrm>
                <a:off x="198" y="58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2424" name="Text Box 14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7" name="Group 15"/>
            <p:cNvGrpSpPr/>
            <p:nvPr/>
          </p:nvGrpSpPr>
          <p:grpSpPr>
            <a:xfrm>
              <a:off x="16" y="2064"/>
              <a:ext cx="446" cy="250"/>
              <a:chOff x="0" y="0"/>
              <a:chExt cx="446" cy="250"/>
            </a:xfrm>
          </p:grpSpPr>
          <p:sp>
            <p:nvSpPr>
              <p:cNvPr id="12421" name="Line 16"/>
              <p:cNvSpPr/>
              <p:nvPr/>
            </p:nvSpPr>
            <p:spPr>
              <a:xfrm>
                <a:off x="198" y="57"/>
                <a:ext cx="2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12422" name="Text Box 17"/>
              <p:cNvSpPr txBox="1"/>
              <p:nvPr/>
            </p:nvSpPr>
            <p:spPr>
              <a:xfrm>
                <a:off x="0" y="0"/>
                <a:ext cx="2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8" name="Group 18"/>
            <p:cNvGrpSpPr/>
            <p:nvPr/>
          </p:nvGrpSpPr>
          <p:grpSpPr>
            <a:xfrm>
              <a:off x="462" y="0"/>
              <a:ext cx="5303" cy="3426"/>
              <a:chOff x="0" y="0"/>
              <a:chExt cx="5303" cy="3426"/>
            </a:xfrm>
          </p:grpSpPr>
          <p:sp>
            <p:nvSpPr>
              <p:cNvPr id="12299" name="Rectangle 19"/>
              <p:cNvSpPr/>
              <p:nvPr/>
            </p:nvSpPr>
            <p:spPr>
              <a:xfrm>
                <a:off x="0" y="0"/>
                <a:ext cx="693" cy="248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Freeform 20"/>
              <p:cNvSpPr/>
              <p:nvPr/>
            </p:nvSpPr>
            <p:spPr>
              <a:xfrm>
                <a:off x="693" y="175"/>
                <a:ext cx="363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8" y="0"/>
                  </a:cxn>
                </a:cxnLst>
                <a:pathLst>
                  <a:path w="3528" h="1">
                    <a:moveTo>
                      <a:pt x="0" y="0"/>
                    </a:moveTo>
                    <a:lnTo>
                      <a:pt x="3528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1" name="Rectangle 21"/>
              <p:cNvSpPr/>
              <p:nvPr/>
            </p:nvSpPr>
            <p:spPr>
              <a:xfrm>
                <a:off x="1153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2" name="Freeform 22"/>
              <p:cNvSpPr/>
              <p:nvPr/>
            </p:nvSpPr>
            <p:spPr>
              <a:xfrm>
                <a:off x="3889" y="175"/>
                <a:ext cx="1" cy="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</a:cxnLst>
                <a:pathLst>
                  <a:path w="1" h="87">
                    <a:moveTo>
                      <a:pt x="0" y="0"/>
                    </a:moveTo>
                    <a:lnTo>
                      <a:pt x="0" y="8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3" name="Freeform 23"/>
              <p:cNvSpPr/>
              <p:nvPr/>
            </p:nvSpPr>
            <p:spPr>
              <a:xfrm>
                <a:off x="693" y="479"/>
                <a:ext cx="3659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9" y="3"/>
                  </a:cxn>
                </a:cxnLst>
                <a:pathLst>
                  <a:path w="3659" h="3">
                    <a:moveTo>
                      <a:pt x="0" y="0"/>
                    </a:moveTo>
                    <a:lnTo>
                      <a:pt x="3659" y="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4" name="Freeform 24"/>
              <p:cNvSpPr/>
              <p:nvPr/>
            </p:nvSpPr>
            <p:spPr>
              <a:xfrm>
                <a:off x="2265" y="171"/>
                <a:ext cx="1" cy="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86"/>
                  </a:cxn>
                </a:cxnLst>
                <a:pathLst>
                  <a:path w="1" h="86">
                    <a:moveTo>
                      <a:pt x="0" y="0"/>
                    </a:moveTo>
                    <a:lnTo>
                      <a:pt x="1" y="8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5" name="Freeform 25"/>
              <p:cNvSpPr/>
              <p:nvPr/>
            </p:nvSpPr>
            <p:spPr>
              <a:xfrm>
                <a:off x="1329" y="169"/>
                <a:ext cx="1" cy="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2"/>
                  </a:cxn>
                </a:cxnLst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6" name="Freeform 26"/>
              <p:cNvSpPr/>
              <p:nvPr/>
            </p:nvSpPr>
            <p:spPr>
              <a:xfrm>
                <a:off x="1326" y="396"/>
                <a:ext cx="1" cy="85"/>
              </a:xfrm>
              <a:custGeom>
                <a:avLst/>
                <a:gdLst/>
                <a:ahLst/>
                <a:cxnLst>
                  <a:cxn ang="0">
                    <a:pos x="0" y="85"/>
                  </a:cxn>
                  <a:cxn ang="0">
                    <a:pos x="0" y="0"/>
                  </a:cxn>
                </a:cxnLst>
                <a:pathLst>
                  <a:path w="1" h="93">
                    <a:moveTo>
                      <a:pt x="0" y="93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7" name="Freeform 27"/>
              <p:cNvSpPr/>
              <p:nvPr/>
            </p:nvSpPr>
            <p:spPr>
              <a:xfrm>
                <a:off x="2274" y="384"/>
                <a:ext cx="3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3" y="0"/>
                  </a:cxn>
                </a:cxnLst>
                <a:pathLst>
                  <a:path w="3" h="105">
                    <a:moveTo>
                      <a:pt x="0" y="105"/>
                    </a:moveTo>
                    <a:lnTo>
                      <a:pt x="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08" name="Line 28"/>
              <p:cNvSpPr/>
              <p:nvPr/>
            </p:nvSpPr>
            <p:spPr>
              <a:xfrm rot="10800000">
                <a:off x="3889" y="39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09" name="Freeform 29"/>
              <p:cNvSpPr/>
              <p:nvPr/>
            </p:nvSpPr>
            <p:spPr>
              <a:xfrm>
                <a:off x="693" y="743"/>
                <a:ext cx="365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3" y="0"/>
                  </a:cxn>
                </a:cxnLst>
                <a:pathLst>
                  <a:path w="3543" h="1">
                    <a:moveTo>
                      <a:pt x="0" y="0"/>
                    </a:moveTo>
                    <a:lnTo>
                      <a:pt x="3543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0" name="Line 30"/>
              <p:cNvSpPr/>
              <p:nvPr/>
            </p:nvSpPr>
            <p:spPr>
              <a:xfrm>
                <a:off x="3889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1" name="Freeform 31"/>
              <p:cNvSpPr/>
              <p:nvPr/>
            </p:nvSpPr>
            <p:spPr>
              <a:xfrm>
                <a:off x="693" y="1047"/>
                <a:ext cx="365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56" y="1"/>
                  </a:cxn>
                </a:cxnLst>
                <a:pathLst>
                  <a:path w="3546" h="2">
                    <a:moveTo>
                      <a:pt x="0" y="0"/>
                    </a:moveTo>
                    <a:lnTo>
                      <a:pt x="3546" y="2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2" name="Line 32"/>
              <p:cNvSpPr/>
              <p:nvPr/>
            </p:nvSpPr>
            <p:spPr>
              <a:xfrm>
                <a:off x="2263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3" name="Line 33"/>
              <p:cNvSpPr/>
              <p:nvPr/>
            </p:nvSpPr>
            <p:spPr>
              <a:xfrm>
                <a:off x="1326" y="743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4" name="Line 34"/>
              <p:cNvSpPr/>
              <p:nvPr/>
            </p:nvSpPr>
            <p:spPr>
              <a:xfrm rot="10800000">
                <a:off x="1326" y="962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5" name="Line 35"/>
              <p:cNvSpPr/>
              <p:nvPr/>
            </p:nvSpPr>
            <p:spPr>
              <a:xfrm rot="10800000">
                <a:off x="2263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6" name="Line 36"/>
              <p:cNvSpPr/>
              <p:nvPr/>
            </p:nvSpPr>
            <p:spPr>
              <a:xfrm rot="10800000">
                <a:off x="3889" y="964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7" name="Freeform 37"/>
              <p:cNvSpPr/>
              <p:nvPr/>
            </p:nvSpPr>
            <p:spPr>
              <a:xfrm>
                <a:off x="693" y="1616"/>
                <a:ext cx="36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75" y="0"/>
                  </a:cxn>
                </a:cxnLst>
                <a:pathLst>
                  <a:path w="3564" h="1">
                    <a:moveTo>
                      <a:pt x="0" y="0"/>
                    </a:moveTo>
                    <a:lnTo>
                      <a:pt x="3564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8" name="Line 38"/>
              <p:cNvSpPr/>
              <p:nvPr/>
            </p:nvSpPr>
            <p:spPr>
              <a:xfrm>
                <a:off x="3889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19" name="Freeform 39"/>
              <p:cNvSpPr/>
              <p:nvPr/>
            </p:nvSpPr>
            <p:spPr>
              <a:xfrm>
                <a:off x="693" y="1920"/>
                <a:ext cx="364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7" y="1"/>
                  </a:cxn>
                </a:cxnLst>
                <a:pathLst>
                  <a:path w="3647" h="1">
                    <a:moveTo>
                      <a:pt x="0" y="0"/>
                    </a:moveTo>
                    <a:lnTo>
                      <a:pt x="3647" y="1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0" name="Line 40"/>
              <p:cNvSpPr/>
              <p:nvPr/>
            </p:nvSpPr>
            <p:spPr>
              <a:xfrm>
                <a:off x="2263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21" name="Line 41"/>
              <p:cNvSpPr/>
              <p:nvPr/>
            </p:nvSpPr>
            <p:spPr>
              <a:xfrm>
                <a:off x="1326" y="1616"/>
                <a:ext cx="0" cy="8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22" name="Line 42"/>
              <p:cNvSpPr/>
              <p:nvPr/>
            </p:nvSpPr>
            <p:spPr>
              <a:xfrm rot="10800000">
                <a:off x="1326" y="1836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23" name="Line 43"/>
              <p:cNvSpPr/>
              <p:nvPr/>
            </p:nvSpPr>
            <p:spPr>
              <a:xfrm rot="10800000">
                <a:off x="2263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24" name="Line 44"/>
              <p:cNvSpPr/>
              <p:nvPr/>
            </p:nvSpPr>
            <p:spPr>
              <a:xfrm rot="10800000">
                <a:off x="3889" y="1838"/>
                <a:ext cx="0" cy="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25" name="AutoShape 45"/>
              <p:cNvSpPr/>
              <p:nvPr/>
            </p:nvSpPr>
            <p:spPr>
              <a:xfrm rot="-5400000">
                <a:off x="1237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26" name="Freeform 46"/>
              <p:cNvSpPr/>
              <p:nvPr/>
            </p:nvSpPr>
            <p:spPr>
              <a:xfrm>
                <a:off x="954" y="332"/>
                <a:ext cx="198" cy="2026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6" y="2026"/>
                  </a:cxn>
                </a:cxnLst>
                <a:pathLst>
                  <a:path w="198" h="2026">
                    <a:moveTo>
                      <a:pt x="198" y="0"/>
                    </a:moveTo>
                    <a:lnTo>
                      <a:pt x="0" y="0"/>
                    </a:lnTo>
                    <a:lnTo>
                      <a:pt x="6" y="2026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7" name="Freeform 47"/>
              <p:cNvSpPr/>
              <p:nvPr/>
            </p:nvSpPr>
            <p:spPr>
              <a:xfrm>
                <a:off x="95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8" name="Freeform 48"/>
              <p:cNvSpPr/>
              <p:nvPr/>
            </p:nvSpPr>
            <p:spPr>
              <a:xfrm>
                <a:off x="960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9" name="Line 49"/>
              <p:cNvSpPr/>
              <p:nvPr/>
            </p:nvSpPr>
            <p:spPr>
              <a:xfrm>
                <a:off x="957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30" name="Freeform 50"/>
              <p:cNvSpPr/>
              <p:nvPr/>
            </p:nvSpPr>
            <p:spPr>
              <a:xfrm>
                <a:off x="3517" y="332"/>
                <a:ext cx="198" cy="2023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3"/>
                  </a:cxn>
                </a:cxnLst>
                <a:pathLst>
                  <a:path w="198" h="2023">
                    <a:moveTo>
                      <a:pt x="198" y="0"/>
                    </a:moveTo>
                    <a:lnTo>
                      <a:pt x="0" y="0"/>
                    </a:lnTo>
                    <a:lnTo>
                      <a:pt x="2" y="2023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1" name="Freeform 51"/>
              <p:cNvSpPr/>
              <p:nvPr/>
            </p:nvSpPr>
            <p:spPr>
              <a:xfrm>
                <a:off x="3520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2" name="Freeform 52"/>
              <p:cNvSpPr/>
              <p:nvPr/>
            </p:nvSpPr>
            <p:spPr>
              <a:xfrm>
                <a:off x="3523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3" name="Line 53"/>
              <p:cNvSpPr/>
              <p:nvPr/>
            </p:nvSpPr>
            <p:spPr>
              <a:xfrm>
                <a:off x="3520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34" name="Freeform 54"/>
              <p:cNvSpPr/>
              <p:nvPr/>
            </p:nvSpPr>
            <p:spPr>
              <a:xfrm>
                <a:off x="1885" y="332"/>
                <a:ext cx="198" cy="2024"/>
              </a:xfrm>
              <a:custGeom>
                <a:avLst/>
                <a:gdLst/>
                <a:ahLst/>
                <a:cxnLst>
                  <a:cxn ang="0">
                    <a:pos x="198" y="0"/>
                  </a:cxn>
                  <a:cxn ang="0">
                    <a:pos x="0" y="0"/>
                  </a:cxn>
                  <a:cxn ang="0">
                    <a:pos x="2" y="2024"/>
                  </a:cxn>
                </a:cxnLst>
                <a:pathLst>
                  <a:path w="192" h="2224">
                    <a:moveTo>
                      <a:pt x="192" y="0"/>
                    </a:moveTo>
                    <a:lnTo>
                      <a:pt x="0" y="0"/>
                    </a:lnTo>
                    <a:lnTo>
                      <a:pt x="2" y="2224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5" name="Freeform 55"/>
              <p:cNvSpPr/>
              <p:nvPr/>
            </p:nvSpPr>
            <p:spPr>
              <a:xfrm>
                <a:off x="188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6" name="Freeform 56"/>
              <p:cNvSpPr/>
              <p:nvPr/>
            </p:nvSpPr>
            <p:spPr>
              <a:xfrm>
                <a:off x="1891" y="1769"/>
                <a:ext cx="19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</a:cxnLst>
                <a:pathLst>
                  <a:path w="192" h="1">
                    <a:moveTo>
                      <a:pt x="0" y="0"/>
                    </a:moveTo>
                    <a:lnTo>
                      <a:pt x="192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7" name="Line 57"/>
              <p:cNvSpPr/>
              <p:nvPr/>
            </p:nvSpPr>
            <p:spPr>
              <a:xfrm>
                <a:off x="1888" y="2141"/>
                <a:ext cx="24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oval" w="sm" len="sm"/>
                <a:tailEnd type="none" w="med" len="med"/>
              </a:ln>
            </p:spPr>
          </p:sp>
          <p:sp>
            <p:nvSpPr>
              <p:cNvPr id="12338" name="Freeform 58"/>
              <p:cNvSpPr/>
              <p:nvPr/>
            </p:nvSpPr>
            <p:spPr>
              <a:xfrm>
                <a:off x="1502" y="319"/>
                <a:ext cx="198" cy="20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3" y="2030"/>
                  </a:cxn>
                </a:cxnLst>
                <a:pathLst>
                  <a:path w="198" h="2030">
                    <a:moveTo>
                      <a:pt x="0" y="0"/>
                    </a:moveTo>
                    <a:lnTo>
                      <a:pt x="198" y="0"/>
                    </a:lnTo>
                    <a:lnTo>
                      <a:pt x="193" y="203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9" name="Freeform 59"/>
              <p:cNvSpPr/>
              <p:nvPr/>
            </p:nvSpPr>
            <p:spPr>
              <a:xfrm rot="10800000">
                <a:off x="1497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0" name="Freeform 60"/>
              <p:cNvSpPr/>
              <p:nvPr/>
            </p:nvSpPr>
            <p:spPr>
              <a:xfrm rot="10800000">
                <a:off x="1497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1" name="Freeform 61"/>
              <p:cNvSpPr/>
              <p:nvPr/>
            </p:nvSpPr>
            <p:spPr>
              <a:xfrm>
                <a:off x="1496" y="2141"/>
                <a:ext cx="200" cy="1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</a:cxnLst>
                <a:pathLst>
                  <a:path w="194" h="1">
                    <a:moveTo>
                      <a:pt x="194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2" name="Freeform 62"/>
              <p:cNvSpPr/>
              <p:nvPr/>
            </p:nvSpPr>
            <p:spPr>
              <a:xfrm>
                <a:off x="2431" y="319"/>
                <a:ext cx="199" cy="20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199" y="2047"/>
                  </a:cxn>
                </a:cxnLst>
                <a:pathLst>
                  <a:path w="193" h="2250">
                    <a:moveTo>
                      <a:pt x="0" y="0"/>
                    </a:moveTo>
                    <a:lnTo>
                      <a:pt x="192" y="0"/>
                    </a:lnTo>
                    <a:lnTo>
                      <a:pt x="193" y="225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3" name="Freeform 63"/>
              <p:cNvSpPr/>
              <p:nvPr/>
            </p:nvSpPr>
            <p:spPr>
              <a:xfrm rot="10800000">
                <a:off x="2428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4" name="Freeform 64"/>
              <p:cNvSpPr/>
              <p:nvPr/>
            </p:nvSpPr>
            <p:spPr>
              <a:xfrm rot="10800000">
                <a:off x="2428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5" name="Freeform 65"/>
              <p:cNvSpPr/>
              <p:nvPr/>
            </p:nvSpPr>
            <p:spPr>
              <a:xfrm>
                <a:off x="2433" y="2141"/>
                <a:ext cx="194" cy="1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0"/>
                  </a:cxn>
                </a:cxnLst>
                <a:pathLst>
                  <a:path w="188" h="1">
                    <a:moveTo>
                      <a:pt x="188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6" name="Freeform 66"/>
              <p:cNvSpPr/>
              <p:nvPr/>
            </p:nvSpPr>
            <p:spPr>
              <a:xfrm>
                <a:off x="4069" y="319"/>
                <a:ext cx="203" cy="20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8" y="0"/>
                  </a:cxn>
                  <a:cxn ang="0">
                    <a:pos x="203" y="2027"/>
                  </a:cxn>
                </a:cxnLst>
                <a:pathLst>
                  <a:path w="203" h="2027">
                    <a:moveTo>
                      <a:pt x="0" y="0"/>
                    </a:moveTo>
                    <a:lnTo>
                      <a:pt x="198" y="0"/>
                    </a:lnTo>
                    <a:lnTo>
                      <a:pt x="203" y="2027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7" name="Freeform 67"/>
              <p:cNvSpPr/>
              <p:nvPr/>
            </p:nvSpPr>
            <p:spPr>
              <a:xfrm rot="10800000">
                <a:off x="4066" y="888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8" name="Freeform 68"/>
              <p:cNvSpPr/>
              <p:nvPr/>
            </p:nvSpPr>
            <p:spPr>
              <a:xfrm rot="10800000">
                <a:off x="4066" y="176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49" name="Freeform 69"/>
              <p:cNvSpPr/>
              <p:nvPr/>
            </p:nvSpPr>
            <p:spPr>
              <a:xfrm rot="10800000">
                <a:off x="4062" y="2139"/>
                <a:ext cx="20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oval" w="sm" len="sm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50" name="Rectangle 70"/>
              <p:cNvSpPr/>
              <p:nvPr/>
            </p:nvSpPr>
            <p:spPr>
              <a:xfrm>
                <a:off x="742" y="2359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  写  控  制  电  路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1" name="Rectangle 71"/>
              <p:cNvSpPr/>
              <p:nvPr/>
            </p:nvSpPr>
            <p:spPr>
              <a:xfrm>
                <a:off x="742" y="2840"/>
                <a:ext cx="3613" cy="26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bIns="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  地  址  译  码  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2" name="Text Box 72"/>
              <p:cNvSpPr txBox="1"/>
              <p:nvPr/>
            </p:nvSpPr>
            <p:spPr>
              <a:xfrm rot="5400000">
                <a:off x="1225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3" name="Text Box 73"/>
              <p:cNvSpPr txBox="1"/>
              <p:nvPr/>
            </p:nvSpPr>
            <p:spPr>
              <a:xfrm rot="5400000">
                <a:off x="2156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4" name="Text Box 74"/>
              <p:cNvSpPr txBox="1"/>
              <p:nvPr/>
            </p:nvSpPr>
            <p:spPr>
              <a:xfrm rot="5400000">
                <a:off x="3788" y="1148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5" name="Rectangle 75"/>
              <p:cNvSpPr/>
              <p:nvPr/>
            </p:nvSpPr>
            <p:spPr>
              <a:xfrm>
                <a:off x="1153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6" name="Rectangle 76"/>
              <p:cNvSpPr/>
              <p:nvPr/>
            </p:nvSpPr>
            <p:spPr>
              <a:xfrm>
                <a:off x="1153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7" name="Rectangle 77"/>
              <p:cNvSpPr/>
              <p:nvPr/>
            </p:nvSpPr>
            <p:spPr>
              <a:xfrm>
                <a:off x="2084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8" name="Rectangle 78"/>
              <p:cNvSpPr/>
              <p:nvPr/>
            </p:nvSpPr>
            <p:spPr>
              <a:xfrm>
                <a:off x="2084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59" name="Rectangle 79"/>
              <p:cNvSpPr/>
              <p:nvPr/>
            </p:nvSpPr>
            <p:spPr>
              <a:xfrm>
                <a:off x="2084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0" name="Rectangle 80"/>
              <p:cNvSpPr/>
              <p:nvPr/>
            </p:nvSpPr>
            <p:spPr>
              <a:xfrm>
                <a:off x="3716" y="262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1" name="Rectangle 81"/>
              <p:cNvSpPr/>
              <p:nvPr/>
            </p:nvSpPr>
            <p:spPr>
              <a:xfrm>
                <a:off x="3716" y="827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2" name="Rectangle 82"/>
              <p:cNvSpPr/>
              <p:nvPr/>
            </p:nvSpPr>
            <p:spPr>
              <a:xfrm>
                <a:off x="3716" y="1701"/>
                <a:ext cx="346" cy="13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3" name="AutoShape 83"/>
              <p:cNvSpPr/>
              <p:nvPr/>
            </p:nvSpPr>
            <p:spPr>
              <a:xfrm rot="-5400000">
                <a:off x="2168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4" name="AutoShape 84"/>
              <p:cNvSpPr/>
              <p:nvPr/>
            </p:nvSpPr>
            <p:spPr>
              <a:xfrm rot="-5400000">
                <a:off x="3800" y="1966"/>
                <a:ext cx="175" cy="346"/>
              </a:xfrm>
              <a:prstGeom prst="triangle">
                <a:avLst>
                  <a:gd name="adj" fmla="val 56245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5" name="Text Box 85"/>
              <p:cNvSpPr txBox="1"/>
              <p:nvPr/>
            </p:nvSpPr>
            <p:spPr>
              <a:xfrm>
                <a:off x="4334" y="45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6" name="Text Box 86"/>
              <p:cNvSpPr txBox="1"/>
              <p:nvPr/>
            </p:nvSpPr>
            <p:spPr>
              <a:xfrm>
                <a:off x="4344" y="334"/>
                <a:ext cx="76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写选择线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7" name="Line 87"/>
              <p:cNvSpPr/>
              <p:nvPr/>
            </p:nvSpPr>
            <p:spPr>
              <a:xfrm>
                <a:off x="4355" y="2490"/>
                <a:ext cx="3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stealth" w="med" len="med"/>
                <a:tailEnd type="stealth" w="med" len="med"/>
              </a:ln>
            </p:spPr>
          </p:sp>
          <p:sp>
            <p:nvSpPr>
              <p:cNvPr id="12368" name="Text Box 88"/>
              <p:cNvSpPr txBox="1"/>
              <p:nvPr/>
            </p:nvSpPr>
            <p:spPr>
              <a:xfrm>
                <a:off x="4444" y="2208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9" name="Text Box 89"/>
              <p:cNvSpPr txBox="1"/>
              <p:nvPr/>
            </p:nvSpPr>
            <p:spPr>
              <a:xfrm>
                <a:off x="2834" y="1113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单元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0" name="Text Box 90"/>
              <p:cNvSpPr txBox="1"/>
              <p:nvPr/>
            </p:nvSpPr>
            <p:spPr>
              <a:xfrm>
                <a:off x="2834" y="1292"/>
                <a:ext cx="4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电路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1" name="Text Box 91"/>
              <p:cNvSpPr txBox="1"/>
              <p:nvPr/>
            </p:nvSpPr>
            <p:spPr>
              <a:xfrm>
                <a:off x="41" y="120"/>
                <a:ext cx="309" cy="20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行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址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译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码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器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2" name="Text Box 92"/>
              <p:cNvSpPr txBox="1"/>
              <p:nvPr/>
            </p:nvSpPr>
            <p:spPr>
              <a:xfrm>
                <a:off x="445" y="48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3" name="Text Box 93"/>
              <p:cNvSpPr txBox="1"/>
              <p:nvPr/>
            </p:nvSpPr>
            <p:spPr>
              <a:xfrm>
                <a:off x="445" y="336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4" name="Text Box 94"/>
              <p:cNvSpPr txBox="1"/>
              <p:nvPr/>
            </p:nvSpPr>
            <p:spPr>
              <a:xfrm>
                <a:off x="445" y="639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5" name="Text Box 95"/>
              <p:cNvSpPr txBox="1"/>
              <p:nvPr/>
            </p:nvSpPr>
            <p:spPr>
              <a:xfrm>
                <a:off x="445" y="945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6" name="Text Box 96"/>
              <p:cNvSpPr txBox="1"/>
              <p:nvPr/>
            </p:nvSpPr>
            <p:spPr>
              <a:xfrm>
                <a:off x="392" y="1478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7" name="Text Box 97"/>
              <p:cNvSpPr txBox="1"/>
              <p:nvPr/>
            </p:nvSpPr>
            <p:spPr>
              <a:xfrm>
                <a:off x="396" y="17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78" name="Line 98"/>
              <p:cNvSpPr/>
              <p:nvPr/>
            </p:nvSpPr>
            <p:spPr>
              <a:xfrm>
                <a:off x="1425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9" name="Line 99"/>
              <p:cNvSpPr/>
              <p:nvPr/>
            </p:nvSpPr>
            <p:spPr>
              <a:xfrm>
                <a:off x="2370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0" name="Text Box 100"/>
              <p:cNvSpPr txBox="1"/>
              <p:nvPr/>
            </p:nvSpPr>
            <p:spPr>
              <a:xfrm>
                <a:off x="2151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81" name="Line 101"/>
              <p:cNvSpPr/>
              <p:nvPr/>
            </p:nvSpPr>
            <p:spPr>
              <a:xfrm>
                <a:off x="4011" y="2633"/>
                <a:ext cx="0" cy="21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2" name="Text Box 102"/>
              <p:cNvSpPr txBox="1"/>
              <p:nvPr/>
            </p:nvSpPr>
            <p:spPr>
              <a:xfrm>
                <a:off x="3714" y="260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83" name="Group 103"/>
              <p:cNvGrpSpPr/>
              <p:nvPr/>
            </p:nvGrpSpPr>
            <p:grpSpPr>
              <a:xfrm>
                <a:off x="1030" y="3102"/>
                <a:ext cx="284" cy="323"/>
                <a:chOff x="0" y="0"/>
                <a:chExt cx="284" cy="323"/>
              </a:xfrm>
            </p:grpSpPr>
            <p:sp>
              <p:nvSpPr>
                <p:cNvPr id="12419" name="Line 104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2420" name="Text Box 105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4" name="Group 106"/>
              <p:cNvGrpSpPr/>
              <p:nvPr/>
            </p:nvGrpSpPr>
            <p:grpSpPr>
              <a:xfrm>
                <a:off x="1772" y="3102"/>
                <a:ext cx="285" cy="324"/>
                <a:chOff x="0" y="0"/>
                <a:chExt cx="285" cy="324"/>
              </a:xfrm>
            </p:grpSpPr>
            <p:sp>
              <p:nvSpPr>
                <p:cNvPr id="12417" name="Line 107"/>
                <p:cNvSpPr/>
                <p:nvPr/>
              </p:nvSpPr>
              <p:spPr>
                <a:xfrm rot="-5400000">
                  <a:off x="-109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2418" name="Text Box 108"/>
                <p:cNvSpPr txBox="1"/>
                <p:nvPr/>
              </p:nvSpPr>
              <p:spPr>
                <a:xfrm>
                  <a:off x="1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5" name="Group 109"/>
              <p:cNvGrpSpPr/>
              <p:nvPr/>
            </p:nvGrpSpPr>
            <p:grpSpPr>
              <a:xfrm>
                <a:off x="2516" y="3102"/>
                <a:ext cx="284" cy="324"/>
                <a:chOff x="0" y="0"/>
                <a:chExt cx="284" cy="324"/>
              </a:xfrm>
            </p:grpSpPr>
            <p:sp>
              <p:nvSpPr>
                <p:cNvPr id="12415" name="Line 110"/>
                <p:cNvSpPr/>
                <p:nvPr/>
              </p:nvSpPr>
              <p:spPr>
                <a:xfrm rot="-5400000">
                  <a:off x="-101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2416" name="Text Box 111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6" name="Group 112"/>
              <p:cNvGrpSpPr/>
              <p:nvPr/>
            </p:nvGrpSpPr>
            <p:grpSpPr>
              <a:xfrm>
                <a:off x="3259" y="3102"/>
                <a:ext cx="284" cy="324"/>
                <a:chOff x="0" y="0"/>
                <a:chExt cx="284" cy="324"/>
              </a:xfrm>
            </p:grpSpPr>
            <p:sp>
              <p:nvSpPr>
                <p:cNvPr id="12413" name="Line 113"/>
                <p:cNvSpPr/>
                <p:nvPr/>
              </p:nvSpPr>
              <p:spPr>
                <a:xfrm rot="-5400000">
                  <a:off x="-88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2414" name="Text Box 114"/>
                <p:cNvSpPr txBox="1"/>
                <p:nvPr/>
              </p:nvSpPr>
              <p:spPr>
                <a:xfrm>
                  <a:off x="0" y="7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7" name="Group 115"/>
              <p:cNvGrpSpPr/>
              <p:nvPr/>
            </p:nvGrpSpPr>
            <p:grpSpPr>
              <a:xfrm>
                <a:off x="4002" y="3102"/>
                <a:ext cx="284" cy="323"/>
                <a:chOff x="0" y="0"/>
                <a:chExt cx="284" cy="323"/>
              </a:xfrm>
            </p:grpSpPr>
            <p:sp>
              <p:nvSpPr>
                <p:cNvPr id="12411" name="Line 116"/>
                <p:cNvSpPr/>
                <p:nvPr/>
              </p:nvSpPr>
              <p:spPr>
                <a:xfrm rot="-5400000">
                  <a:off x="-93" y="109"/>
                  <a:ext cx="21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12412" name="Text Box 117"/>
                <p:cNvSpPr txBox="1"/>
                <p:nvPr/>
              </p:nvSpPr>
              <p:spPr>
                <a:xfrm>
                  <a:off x="0" y="73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88" name="Line 118"/>
              <p:cNvSpPr/>
              <p:nvPr/>
            </p:nvSpPr>
            <p:spPr>
              <a:xfrm>
                <a:off x="2227" y="874"/>
                <a:ext cx="643" cy="3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89" name="Line 119"/>
              <p:cNvSpPr/>
              <p:nvPr/>
            </p:nvSpPr>
            <p:spPr>
              <a:xfrm>
                <a:off x="3514" y="1223"/>
                <a:ext cx="990" cy="2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0" name="Line 120"/>
              <p:cNvSpPr/>
              <p:nvPr/>
            </p:nvSpPr>
            <p:spPr>
              <a:xfrm>
                <a:off x="4256" y="568"/>
                <a:ext cx="693" cy="1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91" name="Text Box 121"/>
              <p:cNvSpPr txBox="1"/>
              <p:nvPr/>
            </p:nvSpPr>
            <p:spPr>
              <a:xfrm>
                <a:off x="4382" y="1912"/>
                <a:ext cx="92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刷新放大器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2" name="Line 122"/>
              <p:cNvSpPr/>
              <p:nvPr/>
            </p:nvSpPr>
            <p:spPr>
              <a:xfrm flipV="1">
                <a:off x="4058" y="2141"/>
                <a:ext cx="495" cy="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2393" name="Group 123"/>
              <p:cNvGrpSpPr/>
              <p:nvPr/>
            </p:nvGrpSpPr>
            <p:grpSpPr>
              <a:xfrm>
                <a:off x="4454" y="910"/>
                <a:ext cx="277" cy="893"/>
                <a:chOff x="0" y="0"/>
                <a:chExt cx="277" cy="893"/>
              </a:xfrm>
            </p:grpSpPr>
            <p:sp>
              <p:nvSpPr>
                <p:cNvPr id="12407" name="Text Box 124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写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8" name="Text Box 125"/>
                <p:cNvSpPr txBox="1"/>
                <p:nvPr/>
              </p:nvSpPr>
              <p:spPr>
                <a:xfrm>
                  <a:off x="0" y="215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9" name="Text Box 126"/>
                <p:cNvSpPr txBox="1"/>
                <p:nvPr/>
              </p:nvSpPr>
              <p:spPr>
                <a:xfrm>
                  <a:off x="0" y="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10" name="Text Box 127"/>
                <p:cNvSpPr txBox="1"/>
                <p:nvPr/>
              </p:nvSpPr>
              <p:spPr>
                <a:xfrm>
                  <a:off x="0" y="643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4" name="Group 128"/>
              <p:cNvGrpSpPr/>
              <p:nvPr/>
            </p:nvGrpSpPr>
            <p:grpSpPr>
              <a:xfrm>
                <a:off x="4910" y="689"/>
                <a:ext cx="277" cy="879"/>
                <a:chOff x="0" y="0"/>
                <a:chExt cx="277" cy="879"/>
              </a:xfrm>
            </p:grpSpPr>
            <p:sp>
              <p:nvSpPr>
                <p:cNvPr id="12403" name="Text Box 129"/>
                <p:cNvSpPr txBox="1"/>
                <p:nvPr/>
              </p:nvSpPr>
              <p:spPr>
                <a:xfrm>
                  <a:off x="0" y="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读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4" name="Text Box 130"/>
                <p:cNvSpPr txBox="1"/>
                <p:nvPr/>
              </p:nvSpPr>
              <p:spPr>
                <a:xfrm>
                  <a:off x="0" y="21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5" name="Text Box 131"/>
                <p:cNvSpPr txBox="1"/>
                <p:nvPr/>
              </p:nvSpPr>
              <p:spPr>
                <a:xfrm>
                  <a:off x="0" y="42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据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6" name="Text Box 132"/>
                <p:cNvSpPr txBox="1"/>
                <p:nvPr/>
              </p:nvSpPr>
              <p:spPr>
                <a:xfrm>
                  <a:off x="0" y="6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线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95" name="Group 133"/>
              <p:cNvGrpSpPr/>
              <p:nvPr/>
            </p:nvGrpSpPr>
            <p:grpSpPr>
              <a:xfrm>
                <a:off x="2858" y="99"/>
                <a:ext cx="372" cy="2170"/>
                <a:chOff x="0" y="0"/>
                <a:chExt cx="372" cy="2170"/>
              </a:xfrm>
            </p:grpSpPr>
            <p:sp>
              <p:nvSpPr>
                <p:cNvPr id="12399" name="Text Box 134"/>
                <p:cNvSpPr txBox="1"/>
                <p:nvPr/>
              </p:nvSpPr>
              <p:spPr>
                <a:xfrm>
                  <a:off x="0" y="0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0" name="Text Box 135"/>
                <p:cNvSpPr txBox="1"/>
                <p:nvPr/>
              </p:nvSpPr>
              <p:spPr>
                <a:xfrm>
                  <a:off x="0" y="528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1" name="Text Box 136"/>
                <p:cNvSpPr txBox="1"/>
                <p:nvPr/>
              </p:nvSpPr>
              <p:spPr>
                <a:xfrm>
                  <a:off x="0" y="1421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2" name="Text Box 137"/>
                <p:cNvSpPr txBox="1"/>
                <p:nvPr/>
              </p:nvSpPr>
              <p:spPr>
                <a:xfrm>
                  <a:off x="0" y="1805"/>
                  <a:ext cx="37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  <a:endPara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96" name="Text Box 138"/>
              <p:cNvSpPr txBox="1"/>
              <p:nvPr/>
            </p:nvSpPr>
            <p:spPr>
              <a:xfrm rot="5400000">
                <a:off x="454" y="116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7" name="Text Box 139"/>
              <p:cNvSpPr txBox="1"/>
              <p:nvPr/>
            </p:nvSpPr>
            <p:spPr>
              <a:xfrm>
                <a:off x="1194" y="2604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98" name="Text Box 140"/>
              <p:cNvSpPr txBox="1"/>
              <p:nvPr/>
            </p:nvSpPr>
            <p:spPr>
              <a:xfrm>
                <a:off x="2888" y="2496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291" name="Text Box 141"/>
          <p:cNvSpPr txBox="1"/>
          <p:nvPr/>
        </p:nvSpPr>
        <p:spPr>
          <a:xfrm>
            <a:off x="304800" y="228600"/>
            <a:ext cx="7696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1" charset="-122"/>
              </a:rPr>
              <a:t>②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三管动态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RAM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芯片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(Intel 1103)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AutoShape 14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r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0</TotalTime>
  <Words>4111</Words>
  <Application>WPS 演示</Application>
  <PresentationFormat>全屏显示(4:3)</PresentationFormat>
  <Paragraphs>2167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Arial Black</vt:lpstr>
      <vt:lpstr>Verdana</vt:lpstr>
      <vt:lpstr>楷体_GB2312</vt:lpstr>
      <vt:lpstr>新宋体</vt:lpstr>
      <vt:lpstr>Symbol</vt:lpstr>
      <vt:lpstr>仿宋_GB2312</vt:lpstr>
      <vt:lpstr>仿宋</vt:lpstr>
      <vt:lpstr>微软雅黑</vt:lpstr>
      <vt:lpstr>Arial Unicode MS</vt:lpstr>
      <vt:lpstr>COA8e</vt:lpstr>
      <vt:lpstr>Word.Picture.8</vt:lpstr>
      <vt:lpstr>Word.Picture.8</vt:lpstr>
      <vt:lpstr>Word.Picture.8</vt:lpstr>
      <vt:lpstr>Word.Picture.8</vt:lpstr>
      <vt:lpstr>PBrush</vt:lpstr>
      <vt:lpstr>PBrush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107</cp:revision>
  <dcterms:created xsi:type="dcterms:W3CDTF">1998-09-03T13:41:33Z</dcterms:created>
  <dcterms:modified xsi:type="dcterms:W3CDTF">2024-03-31T09:19:33Z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2052-12.1.0.16417</vt:lpwstr>
  </property>
  <property fmtid="{D5CDD505-2E9C-101B-9397-08002B2CF9AE}" pid="23" name="ICV">
    <vt:lpwstr>B418E482BC704F2EB991E34D30978D2B_13</vt:lpwstr>
  </property>
</Properties>
</file>