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5"/>
  </p:notesMasterIdLst>
  <p:sldIdLst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 SYSTEM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51" d="100"/>
          <a:sy n="51" d="100"/>
        </p:scale>
        <p:origin x="1243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1-03-08T21:39:11.547" idx="1">
    <p:pos x="895" y="1259"/>
    <p:text>2片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B7B8EE-0FB6-4AA0-B7ED-D46D112F0E1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0E4774-9DFB-4355-8480-248BFDFAC98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DF07FCE-DF75-4A0A-9E83-789324BD62D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4BDE1DA-2794-412A-9DCF-2C305B24A8D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DF07FCE-DF75-4A0A-9E83-789324BD62D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4BDE1DA-2794-412A-9DCF-2C305B24A8D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DF07FCE-DF75-4A0A-9E83-789324BD62D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4BDE1DA-2794-412A-9DCF-2C305B24A8D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/>
          <p:nvPr/>
        </p:nvSpPr>
        <p:spPr>
          <a:xfrm>
            <a:off x="468313" y="2492375"/>
            <a:ext cx="8153400" cy="0"/>
          </a:xfrm>
          <a:prstGeom prst="line">
            <a:avLst/>
          </a:prstGeom>
          <a:ln w="76200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zh-CN" noProof="0" smtClean="0"/>
              <a:t>Click to edit Master title style</a:t>
            </a:r>
            <a:endParaRPr lang="zh-CN" altLang="zh-C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zh-CN" altLang="zh-CN" noProof="0" smtClean="0"/>
              <a:t>Click to edit Master subtitle style</a:t>
            </a:r>
            <a:endParaRPr lang="zh-CN" altLang="zh-CN" noProof="0" smtClean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E8338A-1310-47F2-B5EF-BE30113A18A7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E574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5E574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GB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5E574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E96ED8B-CAB0-4AD4-BAD1-36E6FDD6B81D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E574E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5E574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DF07FCE-DF75-4A0A-9E83-789324BD62D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4BDE1DA-2794-412A-9DCF-2C305B24A8D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DF07FCE-DF75-4A0A-9E83-789324BD62D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4BDE1DA-2794-412A-9DCF-2C305B24A8D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DF07FCE-DF75-4A0A-9E83-789324BD62D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4BDE1DA-2794-412A-9DCF-2C305B24A8D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DF07FCE-DF75-4A0A-9E83-789324BD62D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4BDE1DA-2794-412A-9DCF-2C305B24A8D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DF07FCE-DF75-4A0A-9E83-789324BD62D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4BDE1DA-2794-412A-9DCF-2C305B24A8D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DF07FCE-DF75-4A0A-9E83-789324BD62D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4BDE1DA-2794-412A-9DCF-2C305B24A8D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DF07FCE-DF75-4A0A-9E83-789324BD62D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4BDE1DA-2794-412A-9DCF-2C305B24A8D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DF07FCE-DF75-4A0A-9E83-789324BD62D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4BDE1DA-2794-412A-9DCF-2C305B24A8D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DF07FCE-DF75-4A0A-9E83-789324BD62D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4BDE1DA-2794-412A-9DCF-2C305B24A8D7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CDFFCE"/>
            </a:gs>
            <a:gs pos="50000">
              <a:schemeClr val="bg1"/>
            </a:gs>
            <a:gs pos="100000">
              <a:srgbClr val="CDFFCE"/>
            </a:gs>
          </a:gsLst>
          <a:lin ang="5400000" scaled="1"/>
        </a:gradFill>
        <a:effectLst>
          <a:outerShdw dist="107763" dir="2700000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06400" y="152400"/>
            <a:ext cx="82042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zh-CN" dirty="0"/>
              <a:t>Click to edit Master title style</a:t>
            </a:r>
            <a:endParaRPr lang="zh-CN" altLang="zh-CN" dirty="0"/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178800" cy="5638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Click to edit Master text styles</a:t>
            </a:r>
            <a:endParaRPr lang="zh-CN" altLang="zh-CN" dirty="0"/>
          </a:p>
          <a:p>
            <a:pPr lvl="1"/>
            <a:r>
              <a:rPr lang="zh-CN" altLang="zh-CN" dirty="0"/>
              <a:t>Second level</a:t>
            </a:r>
            <a:endParaRPr lang="zh-CN" altLang="zh-CN" dirty="0"/>
          </a:p>
          <a:p>
            <a:pPr lvl="2"/>
            <a:r>
              <a:rPr lang="zh-CN" altLang="zh-CN" dirty="0"/>
              <a:t>Third level</a:t>
            </a:r>
            <a:endParaRPr lang="zh-CN" altLang="zh-CN" dirty="0"/>
          </a:p>
          <a:p>
            <a:pPr lvl="3"/>
            <a:r>
              <a:rPr lang="zh-CN" altLang="zh-CN" dirty="0"/>
              <a:t>Fourth level</a:t>
            </a:r>
            <a:endParaRPr lang="zh-CN" altLang="zh-CN" dirty="0"/>
          </a:p>
          <a:p>
            <a:pPr lvl="4"/>
            <a:r>
              <a:rPr lang="zh-CN" altLang="zh-CN" dirty="0"/>
              <a:t>Fifth level</a:t>
            </a:r>
            <a:endParaRPr lang="zh-CN" altLang="zh-CN" dirty="0"/>
          </a:p>
        </p:txBody>
      </p:sp>
      <p:sp>
        <p:nvSpPr>
          <p:cNvPr id="2052" name="Line 4"/>
          <p:cNvSpPr/>
          <p:nvPr/>
        </p:nvSpPr>
        <p:spPr>
          <a:xfrm>
            <a:off x="468313" y="981075"/>
            <a:ext cx="8153400" cy="0"/>
          </a:xfrm>
          <a:prstGeom prst="line">
            <a:avLst/>
          </a:prstGeom>
          <a:ln w="76200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—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+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o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18.xml"/><Relationship Id="rId1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1258888" y="333375"/>
            <a:ext cx="8204200" cy="1871663"/>
          </a:xfrm>
          <a:ln/>
        </p:spPr>
        <p:txBody>
          <a:bodyPr vert="horz" wrap="square" lIns="91440" tIns="45720" rIns="91440" bIns="45720" anchor="b" anchorCtr="0"/>
          <a:p>
            <a:b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第4章   存储器</a:t>
            </a:r>
            <a:b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zh-CN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Text Box 4"/>
          <p:cNvSpPr txBox="1"/>
          <p:nvPr/>
        </p:nvSpPr>
        <p:spPr>
          <a:xfrm>
            <a:off x="569913" y="1844675"/>
            <a:ext cx="7689850" cy="3478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教学单元十 ：</a:t>
            </a:r>
            <a:r>
              <a:rPr lang="zh-CN" altLang="en-US" sz="3200" b="1" dirty="0">
                <a:ea typeface="宋体" panose="02010600030101010101" pitchFamily="2" charset="-122"/>
              </a:rPr>
              <a:t>存储器与 </a:t>
            </a:r>
            <a:r>
              <a:rPr lang="en-US" altLang="zh-CN" sz="3200" b="1" dirty="0">
                <a:ea typeface="宋体" panose="02010600030101010101" pitchFamily="2" charset="-122"/>
              </a:rPr>
              <a:t>CPU </a:t>
            </a:r>
            <a:r>
              <a:rPr lang="zh-CN" altLang="en-US" sz="3200" b="1" dirty="0">
                <a:ea typeface="宋体" panose="02010600030101010101" pitchFamily="2" charset="-122"/>
              </a:rPr>
              <a:t>的连接。</a:t>
            </a:r>
            <a:endParaRPr lang="zh-CN" altLang="en-US" sz="3200" b="1" dirty="0"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zh-CN" altLang="en-US" sz="3200" b="1" dirty="0"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教学目标：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（1）掌握</a:t>
            </a:r>
            <a:r>
              <a:rPr lang="zh-CN" altLang="en-US" sz="3200" b="1" dirty="0">
                <a:ea typeface="宋体" panose="02010600030101010101" pitchFamily="2" charset="-122"/>
              </a:rPr>
              <a:t>存储器容量的扩展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（2）掌握</a:t>
            </a:r>
            <a:r>
              <a:rPr lang="zh-CN" altLang="en-US" sz="3200" b="1" dirty="0">
                <a:ea typeface="宋体" panose="02010600030101010101" pitchFamily="2" charset="-122"/>
              </a:rPr>
              <a:t>存储器与 </a:t>
            </a:r>
            <a:r>
              <a:rPr lang="en-US" altLang="zh-CN" sz="3200" b="1" dirty="0">
                <a:ea typeface="宋体" panose="02010600030101010101" pitchFamily="2" charset="-122"/>
              </a:rPr>
              <a:t>CPU </a:t>
            </a:r>
            <a:r>
              <a:rPr lang="zh-CN" altLang="en-US" sz="3200" b="1" dirty="0">
                <a:ea typeface="宋体" panose="02010600030101010101" pitchFamily="2" charset="-122"/>
              </a:rPr>
              <a:t>的连接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14338" name="Group 2"/>
          <p:cNvGrpSpPr/>
          <p:nvPr/>
        </p:nvGrpSpPr>
        <p:grpSpPr>
          <a:xfrm>
            <a:off x="76200" y="254000"/>
            <a:ext cx="8710613" cy="1922463"/>
            <a:chOff x="0" y="0"/>
            <a:chExt cx="5487" cy="1211"/>
          </a:xfrm>
        </p:grpSpPr>
        <p:sp>
          <p:nvSpPr>
            <p:cNvPr id="14375" name="Text Box 3"/>
            <p:cNvSpPr txBox="1"/>
            <p:nvPr/>
          </p:nvSpPr>
          <p:spPr>
            <a:xfrm>
              <a:off x="0" y="0"/>
              <a:ext cx="5487" cy="12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3600" b="1" dirty="0">
                  <a:latin typeface="Arial" panose="020B0604020202020204" pitchFamily="34" charset="0"/>
                </a:rPr>
                <a:t>例 </a:t>
              </a:r>
              <a:r>
                <a:rPr lang="en-US" altLang="zh-CN" sz="3600" b="1" dirty="0">
                  <a:latin typeface="Arial" panose="020B0604020202020204" pitchFamily="34" charset="0"/>
                </a:rPr>
                <a:t>4.3</a:t>
              </a:r>
              <a:r>
                <a:rPr lang="en-US" altLang="zh-CN" sz="2800" b="1" dirty="0">
                  <a:latin typeface="Arial" panose="020B0604020202020204" pitchFamily="34" charset="0"/>
                </a:rPr>
                <a:t>  </a:t>
              </a:r>
              <a:r>
                <a:rPr lang="en-US" altLang="zh-CN" sz="1200" b="1" dirty="0">
                  <a:latin typeface="Arial" panose="020B0604020202020204" pitchFamily="34" charset="0"/>
                </a:rPr>
                <a:t> </a:t>
              </a:r>
              <a:r>
                <a:rPr lang="zh-CN" altLang="en-US" sz="2800" b="1" dirty="0">
                  <a:latin typeface="Arial" panose="020B0604020202020204" pitchFamily="34" charset="0"/>
                </a:rPr>
                <a:t>设 </a:t>
              </a:r>
              <a:r>
                <a:rPr lang="en-US" altLang="zh-CN" sz="2800" b="1" dirty="0">
                  <a:latin typeface="Arial" panose="020B0604020202020204" pitchFamily="34" charset="0"/>
                </a:rPr>
                <a:t>CPU </a:t>
              </a:r>
              <a:r>
                <a:rPr lang="zh-CN" altLang="en-US" sz="2800" b="1" dirty="0">
                  <a:latin typeface="Arial" panose="020B0604020202020204" pitchFamily="34" charset="0"/>
                </a:rPr>
                <a:t>有 </a:t>
              </a:r>
              <a:r>
                <a:rPr lang="en-US" altLang="zh-CN" sz="2800" b="1" dirty="0">
                  <a:latin typeface="Arial" panose="020B0604020202020204" pitchFamily="34" charset="0"/>
                </a:rPr>
                <a:t>20 </a:t>
              </a:r>
              <a:r>
                <a:rPr lang="zh-CN" altLang="en-US" sz="2800" b="1" dirty="0">
                  <a:latin typeface="Arial" panose="020B0604020202020204" pitchFamily="34" charset="0"/>
                </a:rPr>
                <a:t>根地址线，</a:t>
              </a:r>
              <a:r>
                <a:rPr lang="en-US" altLang="zh-CN" sz="2800" b="1" dirty="0">
                  <a:latin typeface="Arial" panose="020B0604020202020204" pitchFamily="34" charset="0"/>
                </a:rPr>
                <a:t>8 </a:t>
              </a:r>
              <a:r>
                <a:rPr lang="zh-CN" altLang="en-US" sz="2800" b="1" dirty="0">
                  <a:latin typeface="Arial" panose="020B0604020202020204" pitchFamily="34" charset="0"/>
                </a:rPr>
                <a:t>根数据线。</a:t>
              </a:r>
              <a:endParaRPr lang="zh-CN" altLang="en-US" sz="2800" b="1" dirty="0">
                <a:latin typeface="Arial" panose="020B0604020202020204" pitchFamily="34" charset="0"/>
              </a:endParaRPr>
            </a:p>
            <a:p>
              <a:pPr eaLnBrk="1" hangingPunct="1"/>
              <a:r>
                <a:rPr lang="zh-CN" altLang="en-US" sz="2800" b="1" dirty="0">
                  <a:latin typeface="Arial" panose="020B0604020202020204" pitchFamily="34" charset="0"/>
                </a:rPr>
                <a:t>      并用 </a:t>
              </a:r>
              <a:r>
                <a:rPr lang="en-US" altLang="zh-CN" sz="2800" b="1" dirty="0">
                  <a:latin typeface="Arial" panose="020B0604020202020204" pitchFamily="34" charset="0"/>
                </a:rPr>
                <a:t>IO/M  </a:t>
              </a:r>
              <a:r>
                <a:rPr lang="zh-CN" altLang="en-US" sz="2800" b="1" dirty="0">
                  <a:latin typeface="Arial" panose="020B0604020202020204" pitchFamily="34" charset="0"/>
                </a:rPr>
                <a:t>作访存控制信号。</a:t>
              </a:r>
              <a:r>
                <a:rPr lang="en-US" altLang="zh-CN" sz="2800" b="1" dirty="0">
                  <a:latin typeface="Arial" panose="020B0604020202020204" pitchFamily="34" charset="0"/>
                </a:rPr>
                <a:t>RD </a:t>
              </a:r>
              <a:r>
                <a:rPr lang="zh-CN" altLang="en-US" sz="2800" b="1" dirty="0">
                  <a:latin typeface="Arial" panose="020B0604020202020204" pitchFamily="34" charset="0"/>
                </a:rPr>
                <a:t>为读命令，</a:t>
              </a:r>
              <a:endParaRPr lang="zh-CN" altLang="en-US" sz="2800" b="1" dirty="0">
                <a:latin typeface="Arial" panose="020B0604020202020204" pitchFamily="34" charset="0"/>
              </a:endParaRPr>
            </a:p>
            <a:p>
              <a:pPr eaLnBrk="1" hangingPunct="1"/>
              <a:r>
                <a:rPr lang="zh-CN" altLang="en-US" sz="2800" b="1" dirty="0">
                  <a:latin typeface="Arial" panose="020B0604020202020204" pitchFamily="34" charset="0"/>
                </a:rPr>
                <a:t>      </a:t>
              </a:r>
              <a:r>
                <a:rPr lang="en-US" altLang="zh-CN" sz="2800" b="1" dirty="0">
                  <a:latin typeface="Arial" panose="020B0604020202020204" pitchFamily="34" charset="0"/>
                </a:rPr>
                <a:t>WR </a:t>
              </a:r>
              <a:r>
                <a:rPr lang="zh-CN" altLang="en-US" sz="2800" b="1" dirty="0">
                  <a:latin typeface="Arial" panose="020B0604020202020204" pitchFamily="34" charset="0"/>
                </a:rPr>
                <a:t>为写命令。现有  </a:t>
              </a:r>
              <a:r>
                <a:rPr lang="en-US" altLang="zh-CN" sz="2800" b="1" dirty="0">
                  <a:latin typeface="Arial" panose="020B0604020202020204" pitchFamily="34" charset="0"/>
                </a:rPr>
                <a:t>2764 EPROM ( 8K × 8</a:t>
              </a:r>
              <a:r>
                <a:rPr lang="zh-CN" altLang="en-US" sz="2800" b="1" dirty="0">
                  <a:latin typeface="Arial" panose="020B0604020202020204" pitchFamily="34" charset="0"/>
                </a:rPr>
                <a:t>位 </a:t>
              </a:r>
              <a:r>
                <a:rPr lang="en-US" altLang="zh-CN" sz="2800" b="1" dirty="0">
                  <a:latin typeface="Arial" panose="020B0604020202020204" pitchFamily="34" charset="0"/>
                </a:rPr>
                <a:t>), </a:t>
              </a:r>
              <a:endParaRPr lang="en-US" altLang="zh-CN" sz="2800" b="1" dirty="0"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zh-CN" sz="2800" b="1" dirty="0">
                  <a:latin typeface="Arial" panose="020B0604020202020204" pitchFamily="34" charset="0"/>
                </a:rPr>
                <a:t>      </a:t>
              </a:r>
              <a:r>
                <a:rPr lang="zh-CN" altLang="en-US" sz="2800" b="1" dirty="0">
                  <a:latin typeface="Arial" panose="020B0604020202020204" pitchFamily="34" charset="0"/>
                </a:rPr>
                <a:t>外特性如下：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4376" name="Line 4"/>
            <p:cNvSpPr/>
            <p:nvPr/>
          </p:nvSpPr>
          <p:spPr>
            <a:xfrm>
              <a:off x="1248" y="403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7" name="Line 5"/>
            <p:cNvSpPr/>
            <p:nvPr/>
          </p:nvSpPr>
          <p:spPr>
            <a:xfrm>
              <a:off x="3329" y="395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8" name="Line 6"/>
            <p:cNvSpPr/>
            <p:nvPr/>
          </p:nvSpPr>
          <p:spPr>
            <a:xfrm>
              <a:off x="384" y="669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4339" name="Text Box 7"/>
          <p:cNvSpPr txBox="1"/>
          <p:nvPr/>
        </p:nvSpPr>
        <p:spPr>
          <a:xfrm>
            <a:off x="440055" y="4834890"/>
            <a:ext cx="8689975" cy="1501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latin typeface="Arial" panose="020B0604020202020204" pitchFamily="34" charset="0"/>
              </a:rPr>
              <a:t>用 </a:t>
            </a:r>
            <a:r>
              <a:rPr lang="en-US" altLang="zh-CN" sz="2800" b="1" dirty="0">
                <a:latin typeface="Arial" panose="020B0604020202020204" pitchFamily="34" charset="0"/>
              </a:rPr>
              <a:t>138 </a:t>
            </a:r>
            <a:r>
              <a:rPr lang="zh-CN" altLang="en-US" sz="2800" b="1" dirty="0">
                <a:latin typeface="Arial" panose="020B0604020202020204" pitchFamily="34" charset="0"/>
              </a:rPr>
              <a:t>译码器及其他门电路（门电路自定）画出 </a:t>
            </a:r>
            <a:r>
              <a:rPr lang="en-US" altLang="zh-CN" sz="2800" b="1" dirty="0">
                <a:latin typeface="Arial" panose="020B0604020202020204" pitchFamily="34" charset="0"/>
              </a:rPr>
              <a:t>CPU</a:t>
            </a:r>
            <a:r>
              <a:rPr lang="zh-CN" altLang="en-US" sz="2800" b="1" dirty="0">
                <a:latin typeface="Arial" panose="020B0604020202020204" pitchFamily="34" charset="0"/>
              </a:rPr>
              <a:t>和 </a:t>
            </a:r>
            <a:r>
              <a:rPr lang="en-US" altLang="zh-CN" sz="2800" b="1" dirty="0">
                <a:latin typeface="Arial" panose="020B0604020202020204" pitchFamily="34" charset="0"/>
              </a:rPr>
              <a:t>2764 </a:t>
            </a:r>
            <a:r>
              <a:rPr lang="zh-CN" altLang="en-US" sz="2800" b="1" dirty="0">
                <a:latin typeface="Arial" panose="020B0604020202020204" pitchFamily="34" charset="0"/>
              </a:rPr>
              <a:t>的连接图。要求地址为 </a:t>
            </a:r>
            <a:r>
              <a:rPr lang="en-US" altLang="zh-CN" sz="2800" b="1" dirty="0">
                <a:latin typeface="Arial" panose="020B0604020202020204" pitchFamily="34" charset="0"/>
              </a:rPr>
              <a:t>F0000H~FFFFFH , </a:t>
            </a:r>
            <a:r>
              <a:rPr lang="en-US" altLang="zh-CN" sz="1200" b="1" dirty="0">
                <a:latin typeface="Arial" panose="020B0604020202020204" pitchFamily="34" charset="0"/>
              </a:rPr>
              <a:t> </a:t>
            </a:r>
            <a:r>
              <a:rPr lang="zh-CN" altLang="en-US" sz="2800" b="1" dirty="0">
                <a:latin typeface="Arial" panose="020B0604020202020204" pitchFamily="34" charset="0"/>
              </a:rPr>
              <a:t>并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latin typeface="Arial" panose="020B0604020202020204" pitchFamily="34" charset="0"/>
              </a:rPr>
              <a:t>写出每片 </a:t>
            </a:r>
            <a:r>
              <a:rPr lang="en-US" altLang="zh-CN" sz="2800" b="1" dirty="0">
                <a:latin typeface="Arial" panose="020B0604020202020204" pitchFamily="34" charset="0"/>
              </a:rPr>
              <a:t>2764 </a:t>
            </a:r>
            <a:r>
              <a:rPr lang="zh-CN" altLang="en-US" sz="2800" b="1" dirty="0">
                <a:latin typeface="Arial" panose="020B0604020202020204" pitchFamily="34" charset="0"/>
              </a:rPr>
              <a:t>的地址范围。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grpSp>
        <p:nvGrpSpPr>
          <p:cNvPr id="14340" name="Group 8"/>
          <p:cNvGrpSpPr/>
          <p:nvPr/>
        </p:nvGrpSpPr>
        <p:grpSpPr>
          <a:xfrm>
            <a:off x="1216025" y="2247900"/>
            <a:ext cx="6496050" cy="2781300"/>
            <a:chOff x="0" y="0"/>
            <a:chExt cx="4092" cy="1752"/>
          </a:xfrm>
        </p:grpSpPr>
        <p:grpSp>
          <p:nvGrpSpPr>
            <p:cNvPr id="14342" name="Group 9"/>
            <p:cNvGrpSpPr/>
            <p:nvPr/>
          </p:nvGrpSpPr>
          <p:grpSpPr>
            <a:xfrm>
              <a:off x="0" y="0"/>
              <a:ext cx="4092" cy="1752"/>
              <a:chOff x="0" y="0"/>
              <a:chExt cx="4092" cy="1752"/>
            </a:xfrm>
          </p:grpSpPr>
          <p:sp>
            <p:nvSpPr>
              <p:cNvPr id="14346" name="Text Box 10"/>
              <p:cNvSpPr txBox="1"/>
              <p:nvPr/>
            </p:nvSpPr>
            <p:spPr>
              <a:xfrm>
                <a:off x="881" y="51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3200" b="1" dirty="0">
                    <a:latin typeface="Times New Roman" panose="02020603050405020304" pitchFamily="18" charset="0"/>
                  </a:rPr>
                  <a:t>…</a:t>
                </a:r>
                <a:endParaRPr lang="en-US" altLang="zh-CN" sz="32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347" name="Rectangle 11"/>
              <p:cNvSpPr/>
              <p:nvPr/>
            </p:nvSpPr>
            <p:spPr>
              <a:xfrm>
                <a:off x="378" y="411"/>
                <a:ext cx="1352" cy="960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348" name="Line 12"/>
              <p:cNvSpPr/>
              <p:nvPr/>
            </p:nvSpPr>
            <p:spPr>
              <a:xfrm>
                <a:off x="747" y="263"/>
                <a:ext cx="0" cy="14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49" name="Line 13"/>
              <p:cNvSpPr/>
              <p:nvPr/>
            </p:nvSpPr>
            <p:spPr>
              <a:xfrm>
                <a:off x="1387" y="263"/>
                <a:ext cx="0" cy="14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50" name="Line 14"/>
              <p:cNvSpPr/>
              <p:nvPr/>
            </p:nvSpPr>
            <p:spPr>
              <a:xfrm>
                <a:off x="1387" y="1371"/>
                <a:ext cx="0" cy="14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51" name="Line 15"/>
              <p:cNvSpPr/>
              <p:nvPr/>
            </p:nvSpPr>
            <p:spPr>
              <a:xfrm>
                <a:off x="747" y="1371"/>
                <a:ext cx="0" cy="14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52" name="Line 16"/>
              <p:cNvSpPr/>
              <p:nvPr/>
            </p:nvSpPr>
            <p:spPr>
              <a:xfrm>
                <a:off x="0" y="651"/>
                <a:ext cx="32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53" name="Line 17"/>
              <p:cNvSpPr/>
              <p:nvPr/>
            </p:nvSpPr>
            <p:spPr>
              <a:xfrm>
                <a:off x="0" y="1051"/>
                <a:ext cx="32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54" name="Text Box 18"/>
              <p:cNvSpPr txBox="1"/>
              <p:nvPr/>
            </p:nvSpPr>
            <p:spPr>
              <a:xfrm>
                <a:off x="608" y="1464"/>
                <a:ext cx="31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b="1" dirty="0">
                    <a:latin typeface="Arial" panose="020B0604020202020204" pitchFamily="34" charset="0"/>
                  </a:rPr>
                  <a:t>D</a:t>
                </a:r>
                <a:r>
                  <a:rPr lang="en-US" altLang="zh-CN" b="1" baseline="-25000" dirty="0">
                    <a:latin typeface="Arial" panose="020B0604020202020204" pitchFamily="34" charset="0"/>
                  </a:rPr>
                  <a:t>7</a:t>
                </a:r>
                <a:endParaRPr lang="en-US" altLang="zh-CN" b="1" baseline="-2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355" name="Text Box 19"/>
              <p:cNvSpPr txBox="1"/>
              <p:nvPr/>
            </p:nvSpPr>
            <p:spPr>
              <a:xfrm>
                <a:off x="1274" y="1464"/>
                <a:ext cx="31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b="1" dirty="0">
                    <a:latin typeface="Arial" panose="020B0604020202020204" pitchFamily="34" charset="0"/>
                  </a:rPr>
                  <a:t>D</a:t>
                </a:r>
                <a:r>
                  <a:rPr lang="en-US" altLang="zh-CN" b="1" baseline="-25000" dirty="0">
                    <a:latin typeface="Arial" panose="020B0604020202020204" pitchFamily="34" charset="0"/>
                  </a:rPr>
                  <a:t>0</a:t>
                </a:r>
                <a:endParaRPr lang="en-US" altLang="zh-CN" b="1" baseline="-2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356" name="Text Box 20"/>
              <p:cNvSpPr txBox="1"/>
              <p:nvPr/>
            </p:nvSpPr>
            <p:spPr>
              <a:xfrm>
                <a:off x="385" y="604"/>
                <a:ext cx="38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b="1" dirty="0">
                    <a:latin typeface="Arial" panose="020B0604020202020204" pitchFamily="34" charset="0"/>
                  </a:rPr>
                  <a:t>CE</a:t>
                </a:r>
                <a:endParaRPr lang="en-US" altLang="zh-CN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357" name="Line 21"/>
              <p:cNvSpPr/>
              <p:nvPr/>
            </p:nvSpPr>
            <p:spPr>
              <a:xfrm>
                <a:off x="434" y="648"/>
                <a:ext cx="28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58" name="Text Box 22"/>
              <p:cNvSpPr txBox="1"/>
              <p:nvPr/>
            </p:nvSpPr>
            <p:spPr>
              <a:xfrm>
                <a:off x="410" y="1009"/>
                <a:ext cx="39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b="1" dirty="0">
                    <a:latin typeface="Arial" panose="020B0604020202020204" pitchFamily="34" charset="0"/>
                  </a:rPr>
                  <a:t>OE</a:t>
                </a:r>
                <a:endParaRPr lang="en-US" altLang="zh-CN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359" name="Line 23"/>
              <p:cNvSpPr/>
              <p:nvPr/>
            </p:nvSpPr>
            <p:spPr>
              <a:xfrm>
                <a:off x="434" y="1047"/>
                <a:ext cx="28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60" name="Text Box 24"/>
              <p:cNvSpPr txBox="1"/>
              <p:nvPr/>
            </p:nvSpPr>
            <p:spPr>
              <a:xfrm>
                <a:off x="2488" y="334"/>
                <a:ext cx="38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b="1" dirty="0">
                    <a:latin typeface="Arial" panose="020B0604020202020204" pitchFamily="34" charset="0"/>
                  </a:rPr>
                  <a:t>CE</a:t>
                </a:r>
                <a:endParaRPr lang="en-US" altLang="zh-CN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361" name="Line 25"/>
              <p:cNvSpPr/>
              <p:nvPr/>
            </p:nvSpPr>
            <p:spPr>
              <a:xfrm>
                <a:off x="2527" y="360"/>
                <a:ext cx="28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62" name="Text Box 26"/>
              <p:cNvSpPr txBox="1"/>
              <p:nvPr/>
            </p:nvSpPr>
            <p:spPr>
              <a:xfrm>
                <a:off x="3208" y="322"/>
                <a:ext cx="8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b="1" dirty="0">
                    <a:latin typeface="Arial" panose="020B0604020202020204" pitchFamily="34" charset="0"/>
                  </a:rPr>
                  <a:t>片选信号</a:t>
                </a:r>
                <a:endParaRPr lang="zh-CN" altLang="en-US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363" name="Text Box 27"/>
              <p:cNvSpPr txBox="1"/>
              <p:nvPr/>
            </p:nvSpPr>
            <p:spPr>
              <a:xfrm>
                <a:off x="2488" y="723"/>
                <a:ext cx="39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b="1" dirty="0">
                    <a:latin typeface="Arial" panose="020B0604020202020204" pitchFamily="34" charset="0"/>
                  </a:rPr>
                  <a:t>OE</a:t>
                </a:r>
                <a:endParaRPr lang="en-US" altLang="zh-CN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364" name="Line 28"/>
              <p:cNvSpPr/>
              <p:nvPr/>
            </p:nvSpPr>
            <p:spPr>
              <a:xfrm>
                <a:off x="2527" y="744"/>
                <a:ext cx="311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65" name="Text Box 29"/>
              <p:cNvSpPr txBox="1"/>
              <p:nvPr/>
            </p:nvSpPr>
            <p:spPr>
              <a:xfrm>
                <a:off x="3208" y="711"/>
                <a:ext cx="8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b="1" dirty="0">
                    <a:latin typeface="Arial" panose="020B0604020202020204" pitchFamily="34" charset="0"/>
                  </a:rPr>
                  <a:t>允许输出</a:t>
                </a:r>
                <a:endParaRPr lang="zh-CN" altLang="en-US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366" name="Text Box 30"/>
              <p:cNvSpPr txBox="1"/>
              <p:nvPr/>
            </p:nvSpPr>
            <p:spPr>
              <a:xfrm>
                <a:off x="2488" y="1143"/>
                <a:ext cx="56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b="1" dirty="0">
                    <a:latin typeface="Arial" panose="020B0604020202020204" pitchFamily="34" charset="0"/>
                  </a:rPr>
                  <a:t>PGM</a:t>
                </a:r>
                <a:endParaRPr lang="en-US" altLang="zh-CN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367" name="Line 31"/>
              <p:cNvSpPr/>
              <p:nvPr/>
            </p:nvSpPr>
            <p:spPr>
              <a:xfrm>
                <a:off x="2498" y="1176"/>
                <a:ext cx="50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68" name="Text Box 32"/>
              <p:cNvSpPr txBox="1"/>
              <p:nvPr/>
            </p:nvSpPr>
            <p:spPr>
              <a:xfrm>
                <a:off x="3208" y="1131"/>
                <a:ext cx="8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b="1" dirty="0">
                    <a:latin typeface="Arial" panose="020B0604020202020204" pitchFamily="34" charset="0"/>
                  </a:rPr>
                  <a:t>可编程端</a:t>
                </a:r>
                <a:endParaRPr lang="zh-CN" altLang="en-US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369" name="Line 33"/>
              <p:cNvSpPr/>
              <p:nvPr/>
            </p:nvSpPr>
            <p:spPr>
              <a:xfrm>
                <a:off x="1786" y="891"/>
                <a:ext cx="32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70" name="Text Box 34"/>
              <p:cNvSpPr txBox="1"/>
              <p:nvPr/>
            </p:nvSpPr>
            <p:spPr>
              <a:xfrm>
                <a:off x="1106" y="779"/>
                <a:ext cx="56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b="1" dirty="0">
                    <a:latin typeface="Arial" panose="020B0604020202020204" pitchFamily="34" charset="0"/>
                  </a:rPr>
                  <a:t>PGM</a:t>
                </a:r>
                <a:endParaRPr lang="en-US" altLang="zh-CN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371" name="Line 35"/>
              <p:cNvSpPr/>
              <p:nvPr/>
            </p:nvSpPr>
            <p:spPr>
              <a:xfrm>
                <a:off x="1154" y="816"/>
                <a:ext cx="50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372" name="Text Box 36"/>
              <p:cNvSpPr txBox="1"/>
              <p:nvPr/>
            </p:nvSpPr>
            <p:spPr>
              <a:xfrm>
                <a:off x="881" y="1224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3200" b="1" dirty="0">
                    <a:latin typeface="Times New Roman" panose="02020603050405020304" pitchFamily="18" charset="0"/>
                  </a:rPr>
                  <a:t>…</a:t>
                </a:r>
                <a:endParaRPr lang="en-US" altLang="zh-CN" sz="32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373" name="Text Box 37"/>
              <p:cNvSpPr txBox="1"/>
              <p:nvPr/>
            </p:nvSpPr>
            <p:spPr>
              <a:xfrm>
                <a:off x="1274" y="0"/>
                <a:ext cx="31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b="1" dirty="0">
                    <a:latin typeface="Arial" panose="020B0604020202020204" pitchFamily="34" charset="0"/>
                  </a:rPr>
                  <a:t>A</a:t>
                </a:r>
                <a:r>
                  <a:rPr lang="en-US" altLang="zh-CN" b="1" baseline="-25000" dirty="0">
                    <a:latin typeface="Arial" panose="020B0604020202020204" pitchFamily="34" charset="0"/>
                  </a:rPr>
                  <a:t>0</a:t>
                </a:r>
                <a:endParaRPr lang="en-US" altLang="zh-CN" b="1" baseline="-2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374" name="Text Box 38"/>
              <p:cNvSpPr txBox="1"/>
              <p:nvPr/>
            </p:nvSpPr>
            <p:spPr>
              <a:xfrm>
                <a:off x="627" y="0"/>
                <a:ext cx="38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b="1" dirty="0">
                    <a:latin typeface="Arial" panose="020B0604020202020204" pitchFamily="34" charset="0"/>
                  </a:rPr>
                  <a:t>A</a:t>
                </a:r>
                <a:r>
                  <a:rPr lang="en-US" altLang="zh-CN" b="1" baseline="-25000" dirty="0">
                    <a:latin typeface="Arial" panose="020B0604020202020204" pitchFamily="34" charset="0"/>
                  </a:rPr>
                  <a:t>12</a:t>
                </a:r>
                <a:endParaRPr lang="en-US" altLang="zh-CN" b="1" baseline="-250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4343" name="Oval 39"/>
            <p:cNvSpPr/>
            <p:nvPr/>
          </p:nvSpPr>
          <p:spPr>
            <a:xfrm>
              <a:off x="1742" y="872"/>
              <a:ext cx="45" cy="45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344" name="Oval 40"/>
            <p:cNvSpPr/>
            <p:nvPr/>
          </p:nvSpPr>
          <p:spPr>
            <a:xfrm>
              <a:off x="327" y="1026"/>
              <a:ext cx="45" cy="45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345" name="Oval 41"/>
            <p:cNvSpPr/>
            <p:nvPr/>
          </p:nvSpPr>
          <p:spPr>
            <a:xfrm>
              <a:off x="327" y="626"/>
              <a:ext cx="45" cy="45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4341" name="AutoShape 42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ea typeface="宋体" panose="02010600030101010101" pitchFamily="2" charset="-122"/>
              </a:rPr>
              <a:t>教学单元小结：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ea typeface="宋体" panose="02010600030101010101" pitchFamily="2" charset="-122"/>
              </a:rPr>
              <a:t>存储器容量的扩展；</a:t>
            </a:r>
            <a:endParaRPr lang="zh-CN" altLang="en-US" b="1" dirty="0"/>
          </a:p>
          <a:p>
            <a:pPr>
              <a:buNone/>
            </a:pPr>
            <a:endParaRPr lang="en-US" altLang="zh-CN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ea typeface="宋体" panose="02010600030101010101" pitchFamily="2" charset="-122"/>
              </a:rPr>
              <a:t>存储器与 </a:t>
            </a:r>
            <a:r>
              <a:rPr lang="en-US" altLang="zh-CN" b="1" dirty="0">
                <a:ea typeface="宋体" panose="02010600030101010101" pitchFamily="2" charset="-122"/>
              </a:rPr>
              <a:t>CPU </a:t>
            </a:r>
            <a:r>
              <a:rPr lang="zh-CN" altLang="en-US" b="1" dirty="0">
                <a:ea typeface="宋体" panose="02010600030101010101" pitchFamily="2" charset="-122"/>
              </a:rPr>
              <a:t>的连接。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146" name="Text Box 2"/>
          <p:cNvSpPr txBox="1"/>
          <p:nvPr/>
        </p:nvSpPr>
        <p:spPr>
          <a:xfrm>
            <a:off x="762000" y="2292350"/>
            <a:ext cx="83058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600" b="1" dirty="0">
                <a:latin typeface="Arial" panose="020B0604020202020204" pitchFamily="34" charset="0"/>
              </a:rPr>
              <a:t> 用         </a:t>
            </a:r>
            <a:r>
              <a:rPr lang="en-US" altLang="zh-CN" sz="2600" b="1" dirty="0">
                <a:latin typeface="Arial" panose="020B0604020202020204" pitchFamily="34" charset="0"/>
              </a:rPr>
              <a:t>1K</a:t>
            </a:r>
            <a:r>
              <a:rPr lang="en-US" altLang="zh-CN" sz="900" b="1" dirty="0">
                <a:latin typeface="Arial" panose="020B0604020202020204" pitchFamily="34" charset="0"/>
              </a:rPr>
              <a:t> </a:t>
            </a:r>
            <a:r>
              <a:rPr lang="en-US" altLang="zh-CN" sz="2600" b="1" dirty="0">
                <a:latin typeface="Arial" panose="020B0604020202020204" pitchFamily="34" charset="0"/>
              </a:rPr>
              <a:t>×</a:t>
            </a:r>
            <a:r>
              <a:rPr lang="en-US" altLang="zh-CN" sz="900" b="1" dirty="0">
                <a:latin typeface="Arial" panose="020B0604020202020204" pitchFamily="34" charset="0"/>
              </a:rPr>
              <a:t> </a:t>
            </a:r>
            <a:r>
              <a:rPr lang="en-US" altLang="zh-CN" sz="2600" b="1" dirty="0">
                <a:latin typeface="Arial" panose="020B0604020202020204" pitchFamily="34" charset="0"/>
              </a:rPr>
              <a:t>4</a:t>
            </a:r>
            <a:r>
              <a:rPr lang="zh-CN" altLang="en-US" sz="2600" b="1" dirty="0">
                <a:latin typeface="Arial" panose="020B0604020202020204" pitchFamily="34" charset="0"/>
              </a:rPr>
              <a:t>位 存储芯片组成 </a:t>
            </a:r>
            <a:r>
              <a:rPr lang="en-US" altLang="zh-CN" sz="2600" b="1" dirty="0">
                <a:latin typeface="Arial" panose="020B0604020202020204" pitchFamily="34" charset="0"/>
              </a:rPr>
              <a:t>1K</a:t>
            </a:r>
            <a:r>
              <a:rPr lang="en-US" altLang="zh-CN" sz="900" b="1" dirty="0">
                <a:latin typeface="Arial" panose="020B0604020202020204" pitchFamily="34" charset="0"/>
              </a:rPr>
              <a:t> </a:t>
            </a:r>
            <a:r>
              <a:rPr lang="en-US" altLang="zh-CN" sz="2600" b="1" dirty="0">
                <a:latin typeface="Arial" panose="020B0604020202020204" pitchFamily="34" charset="0"/>
              </a:rPr>
              <a:t>×</a:t>
            </a:r>
            <a:r>
              <a:rPr lang="en-US" altLang="zh-CN" sz="900" b="1" dirty="0">
                <a:latin typeface="Arial" panose="020B0604020202020204" pitchFamily="34" charset="0"/>
              </a:rPr>
              <a:t> </a:t>
            </a:r>
            <a:r>
              <a:rPr lang="en-US" altLang="zh-CN" sz="2600" b="1" dirty="0">
                <a:latin typeface="Arial" panose="020B0604020202020204" pitchFamily="34" charset="0"/>
              </a:rPr>
              <a:t>8</a:t>
            </a:r>
            <a:r>
              <a:rPr lang="zh-CN" altLang="en-US" sz="2600" b="1" dirty="0">
                <a:latin typeface="Arial" panose="020B0604020202020204" pitchFamily="34" charset="0"/>
              </a:rPr>
              <a:t>位 的存储器</a:t>
            </a:r>
            <a:endParaRPr lang="zh-CN" altLang="en-US" sz="2600" b="1" dirty="0">
              <a:latin typeface="Arial" panose="020B0604020202020204" pitchFamily="34" charset="0"/>
            </a:endParaRPr>
          </a:p>
        </p:txBody>
      </p:sp>
      <p:sp>
        <p:nvSpPr>
          <p:cNvPr id="6147" name="Text Box 3"/>
          <p:cNvSpPr txBox="1"/>
          <p:nvPr/>
        </p:nvSpPr>
        <p:spPr>
          <a:xfrm>
            <a:off x="1201738" y="2262188"/>
            <a:ext cx="12827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600" b="1" dirty="0">
                <a:solidFill>
                  <a:srgbClr val="0000FF"/>
                </a:solidFill>
                <a:latin typeface="Arial" panose="020B0604020202020204" pitchFamily="34" charset="0"/>
              </a:rPr>
              <a:t>？片</a:t>
            </a:r>
            <a:endParaRPr lang="zh-CN" altLang="en-US" sz="26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pSp>
        <p:nvGrpSpPr>
          <p:cNvPr id="6148" name="Group 4"/>
          <p:cNvGrpSpPr/>
          <p:nvPr/>
        </p:nvGrpSpPr>
        <p:grpSpPr>
          <a:xfrm>
            <a:off x="2314575" y="4687888"/>
            <a:ext cx="852488" cy="665162"/>
            <a:chOff x="0" y="0"/>
            <a:chExt cx="537" cy="419"/>
          </a:xfrm>
        </p:grpSpPr>
        <p:sp>
          <p:nvSpPr>
            <p:cNvPr id="6276" name="Freeform 5"/>
            <p:cNvSpPr/>
            <p:nvPr/>
          </p:nvSpPr>
          <p:spPr>
            <a:xfrm>
              <a:off x="0" y="1"/>
              <a:ext cx="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3"/>
                </a:cxn>
              </a:cxnLst>
              <a:pathLst>
                <a:path w="1" h="193">
                  <a:moveTo>
                    <a:pt x="0" y="0"/>
                  </a:moveTo>
                  <a:lnTo>
                    <a:pt x="0" y="193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77" name="Line 6"/>
            <p:cNvSpPr/>
            <p:nvPr/>
          </p:nvSpPr>
          <p:spPr>
            <a:xfrm>
              <a:off x="177" y="0"/>
              <a:ext cx="1" cy="26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6278" name="Line 7"/>
            <p:cNvSpPr/>
            <p:nvPr/>
          </p:nvSpPr>
          <p:spPr>
            <a:xfrm>
              <a:off x="355" y="0"/>
              <a:ext cx="1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6279" name="Freeform 8"/>
            <p:cNvSpPr/>
            <p:nvPr/>
          </p:nvSpPr>
          <p:spPr>
            <a:xfrm>
              <a:off x="535" y="7"/>
              <a:ext cx="2" cy="41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12"/>
                </a:cxn>
              </a:cxnLst>
              <a:pathLst>
                <a:path w="2" h="412">
                  <a:moveTo>
                    <a:pt x="2" y="0"/>
                  </a:moveTo>
                  <a:lnTo>
                    <a:pt x="0" y="412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149" name="Text Box 9"/>
          <p:cNvSpPr txBox="1"/>
          <p:nvPr/>
        </p:nvSpPr>
        <p:spPr>
          <a:xfrm>
            <a:off x="457200" y="304800"/>
            <a:ext cx="6324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600" b="1" dirty="0">
                <a:latin typeface="Arial" panose="020B0604020202020204" pitchFamily="34" charset="0"/>
              </a:rPr>
              <a:t> 五、存储器与 </a:t>
            </a:r>
            <a:r>
              <a:rPr lang="en-US" altLang="zh-CN" sz="3600" b="1" dirty="0">
                <a:latin typeface="Arial" panose="020B0604020202020204" pitchFamily="34" charset="0"/>
              </a:rPr>
              <a:t>CPU </a:t>
            </a:r>
            <a:r>
              <a:rPr lang="zh-CN" altLang="en-US" sz="3600" b="1" dirty="0">
                <a:latin typeface="Arial" panose="020B0604020202020204" pitchFamily="34" charset="0"/>
              </a:rPr>
              <a:t>的连接 </a:t>
            </a:r>
            <a:endParaRPr lang="zh-CN" altLang="en-US" sz="3600" b="1" dirty="0">
              <a:latin typeface="Arial" panose="020B0604020202020204" pitchFamily="34" charset="0"/>
            </a:endParaRPr>
          </a:p>
        </p:txBody>
      </p:sp>
      <p:sp>
        <p:nvSpPr>
          <p:cNvPr id="6150" name="Text Box 10"/>
          <p:cNvSpPr txBox="1"/>
          <p:nvPr/>
        </p:nvSpPr>
        <p:spPr>
          <a:xfrm>
            <a:off x="838200" y="990600"/>
            <a:ext cx="490378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latin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</a:rPr>
              <a:t>1.  </a:t>
            </a:r>
            <a:r>
              <a:rPr lang="zh-CN" altLang="en-US" sz="3200" b="1" dirty="0">
                <a:latin typeface="Arial" panose="020B0604020202020204" pitchFamily="34" charset="0"/>
              </a:rPr>
              <a:t>存储器容量的扩展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grpSp>
        <p:nvGrpSpPr>
          <p:cNvPr id="6151" name="Group 11"/>
          <p:cNvGrpSpPr/>
          <p:nvPr/>
        </p:nvGrpSpPr>
        <p:grpSpPr>
          <a:xfrm>
            <a:off x="762000" y="1628775"/>
            <a:ext cx="4953000" cy="519113"/>
            <a:chOff x="0" y="0"/>
            <a:chExt cx="3120" cy="327"/>
          </a:xfrm>
        </p:grpSpPr>
        <p:sp>
          <p:nvSpPr>
            <p:cNvPr id="6274" name="Text Box 12"/>
            <p:cNvSpPr txBox="1"/>
            <p:nvPr/>
          </p:nvSpPr>
          <p:spPr>
            <a:xfrm>
              <a:off x="0" y="0"/>
              <a:ext cx="17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Arial" panose="020B0604020202020204" pitchFamily="34" charset="0"/>
                </a:rPr>
                <a:t> </a:t>
              </a:r>
              <a:r>
                <a:rPr lang="en-US" altLang="zh-CN" sz="2800" b="1" dirty="0">
                  <a:latin typeface="Arial" panose="020B0604020202020204" pitchFamily="34" charset="0"/>
                </a:rPr>
                <a:t>(1)  </a:t>
              </a:r>
              <a:r>
                <a:rPr lang="zh-CN" altLang="en-US" sz="2800" b="1" dirty="0">
                  <a:latin typeface="Arial" panose="020B0604020202020204" pitchFamily="34" charset="0"/>
                </a:rPr>
                <a:t>位扩展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6275" name="Text Box 13"/>
            <p:cNvSpPr txBox="1"/>
            <p:nvPr/>
          </p:nvSpPr>
          <p:spPr>
            <a:xfrm>
              <a:off x="1104" y="0"/>
              <a:ext cx="20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latin typeface="Arial" panose="020B0604020202020204" pitchFamily="34" charset="0"/>
                </a:rPr>
                <a:t>（增加存储字长）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152" name="Group 14"/>
          <p:cNvGrpSpPr/>
          <p:nvPr/>
        </p:nvGrpSpPr>
        <p:grpSpPr>
          <a:xfrm>
            <a:off x="7127875" y="1628775"/>
            <a:ext cx="2016125" cy="533400"/>
            <a:chOff x="0" y="0"/>
            <a:chExt cx="1344" cy="336"/>
          </a:xfrm>
        </p:grpSpPr>
        <p:sp>
          <p:nvSpPr>
            <p:cNvPr id="6272" name="AutoShape 15"/>
            <p:cNvSpPr/>
            <p:nvPr/>
          </p:nvSpPr>
          <p:spPr>
            <a:xfrm>
              <a:off x="0" y="0"/>
              <a:ext cx="1344" cy="336"/>
            </a:xfrm>
            <a:prstGeom prst="wedgeRoundRectCallout">
              <a:avLst>
                <a:gd name="adj1" fmla="val -112204"/>
                <a:gd name="adj2" fmla="val 86903"/>
                <a:gd name="adj3" fmla="val 16667"/>
              </a:avLst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Ins="0"/>
            <a:p>
              <a:pPr eaLnBrk="1" hangingPunct="1">
                <a:spcBef>
                  <a:spcPct val="50000"/>
                </a:spcBef>
              </a:pP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6273" name="Text Box 16"/>
            <p:cNvSpPr txBox="1"/>
            <p:nvPr/>
          </p:nvSpPr>
          <p:spPr>
            <a:xfrm>
              <a:off x="48" y="0"/>
              <a:ext cx="1296" cy="314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600" b="1" dirty="0">
                  <a:latin typeface="Arial" panose="020B0604020202020204" pitchFamily="34" charset="0"/>
                </a:rPr>
                <a:t>10</a:t>
              </a:r>
              <a:r>
                <a:rPr lang="zh-CN" altLang="en-US" sz="2600" b="1" dirty="0">
                  <a:latin typeface="Arial" panose="020B0604020202020204" pitchFamily="34" charset="0"/>
                </a:rPr>
                <a:t>根地址线</a:t>
              </a:r>
              <a:endParaRPr lang="zh-CN" altLang="en-US" sz="26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153" name="Group 17"/>
          <p:cNvGrpSpPr/>
          <p:nvPr/>
        </p:nvGrpSpPr>
        <p:grpSpPr>
          <a:xfrm>
            <a:off x="7164388" y="3068638"/>
            <a:ext cx="1979612" cy="533400"/>
            <a:chOff x="0" y="0"/>
            <a:chExt cx="1344" cy="336"/>
          </a:xfrm>
        </p:grpSpPr>
        <p:sp>
          <p:nvSpPr>
            <p:cNvPr id="6270" name="AutoShape 18"/>
            <p:cNvSpPr/>
            <p:nvPr/>
          </p:nvSpPr>
          <p:spPr>
            <a:xfrm>
              <a:off x="0" y="0"/>
              <a:ext cx="1296" cy="336"/>
            </a:xfrm>
            <a:prstGeom prst="wedgeRoundRectCallout">
              <a:avLst>
                <a:gd name="adj1" fmla="val -82486"/>
                <a:gd name="adj2" fmla="val -112796"/>
                <a:gd name="adj3" fmla="val 16667"/>
              </a:avLst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 eaLnBrk="1" hangingPunct="1">
                <a:spcBef>
                  <a:spcPct val="50000"/>
                </a:spcBef>
              </a:pP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6271" name="Text Box 19"/>
            <p:cNvSpPr txBox="1"/>
            <p:nvPr/>
          </p:nvSpPr>
          <p:spPr>
            <a:xfrm>
              <a:off x="96" y="0"/>
              <a:ext cx="1248" cy="314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600" b="1" dirty="0">
                  <a:latin typeface="Arial" panose="020B0604020202020204" pitchFamily="34" charset="0"/>
                </a:rPr>
                <a:t>8</a:t>
              </a:r>
              <a:r>
                <a:rPr lang="zh-CN" altLang="en-US" sz="2600" b="1" dirty="0">
                  <a:latin typeface="Arial" panose="020B0604020202020204" pitchFamily="34" charset="0"/>
                </a:rPr>
                <a:t>根数据线</a:t>
              </a:r>
              <a:endParaRPr lang="zh-CN" altLang="en-US" sz="26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6154" name="Line 20"/>
          <p:cNvSpPr/>
          <p:nvPr/>
        </p:nvSpPr>
        <p:spPr>
          <a:xfrm>
            <a:off x="1006475" y="6159500"/>
            <a:ext cx="255588" cy="1588"/>
          </a:xfrm>
          <a:prstGeom prst="line">
            <a:avLst/>
          </a:prstGeom>
          <a:ln w="9525">
            <a:noFill/>
          </a:ln>
        </p:spPr>
      </p:sp>
      <p:sp>
        <p:nvSpPr>
          <p:cNvPr id="6155" name="Rectangle 21"/>
          <p:cNvSpPr/>
          <p:nvPr/>
        </p:nvSpPr>
        <p:spPr>
          <a:xfrm>
            <a:off x="998538" y="3435350"/>
            <a:ext cx="296862" cy="2952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6156" name="Group 22"/>
          <p:cNvGrpSpPr/>
          <p:nvPr/>
        </p:nvGrpSpPr>
        <p:grpSpPr>
          <a:xfrm>
            <a:off x="4276725" y="4700588"/>
            <a:ext cx="842963" cy="1168400"/>
            <a:chOff x="0" y="0"/>
            <a:chExt cx="531" cy="736"/>
          </a:xfrm>
        </p:grpSpPr>
        <p:grpSp>
          <p:nvGrpSpPr>
            <p:cNvPr id="6263" name="Group 23"/>
            <p:cNvGrpSpPr/>
            <p:nvPr/>
          </p:nvGrpSpPr>
          <p:grpSpPr>
            <a:xfrm>
              <a:off x="0" y="10"/>
              <a:ext cx="36" cy="501"/>
              <a:chOff x="0" y="0"/>
              <a:chExt cx="36" cy="501"/>
            </a:xfrm>
          </p:grpSpPr>
          <p:sp>
            <p:nvSpPr>
              <p:cNvPr id="6268" name="Line 24"/>
              <p:cNvSpPr/>
              <p:nvPr/>
            </p:nvSpPr>
            <p:spPr>
              <a:xfrm>
                <a:off x="17" y="0"/>
                <a:ext cx="7" cy="49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69" name="Oval 25"/>
              <p:cNvSpPr/>
              <p:nvPr/>
            </p:nvSpPr>
            <p:spPr>
              <a:xfrm>
                <a:off x="0" y="465"/>
                <a:ext cx="36" cy="36"/>
              </a:xfrm>
              <a:prstGeom prst="ellipse">
                <a:avLst/>
              </a:prstGeom>
              <a:solidFill>
                <a:schemeClr val="tx1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264" name="Freeform 26"/>
            <p:cNvSpPr/>
            <p:nvPr/>
          </p:nvSpPr>
          <p:spPr>
            <a:xfrm>
              <a:off x="187" y="5"/>
              <a:ext cx="2" cy="55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555"/>
                </a:cxn>
              </a:cxnLst>
              <a:pathLst>
                <a:path w="2" h="555">
                  <a:moveTo>
                    <a:pt x="2" y="0"/>
                  </a:moveTo>
                  <a:lnTo>
                    <a:pt x="0" y="555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65" name="Freeform 27"/>
            <p:cNvSpPr/>
            <p:nvPr/>
          </p:nvSpPr>
          <p:spPr>
            <a:xfrm>
              <a:off x="366" y="0"/>
              <a:ext cx="1" cy="6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648"/>
                </a:cxn>
              </a:cxnLst>
              <a:pathLst>
                <a:path w="1" h="648">
                  <a:moveTo>
                    <a:pt x="0" y="0"/>
                  </a:moveTo>
                  <a:lnTo>
                    <a:pt x="1" y="648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66" name="Oval 28"/>
            <p:cNvSpPr/>
            <p:nvPr/>
          </p:nvSpPr>
          <p:spPr>
            <a:xfrm>
              <a:off x="347" y="632"/>
              <a:ext cx="32" cy="32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267" name="Freeform 29"/>
            <p:cNvSpPr/>
            <p:nvPr/>
          </p:nvSpPr>
          <p:spPr>
            <a:xfrm>
              <a:off x="529" y="5"/>
              <a:ext cx="2" cy="73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731"/>
                </a:cxn>
              </a:cxnLst>
              <a:pathLst>
                <a:path w="2" h="731">
                  <a:moveTo>
                    <a:pt x="2" y="0"/>
                  </a:moveTo>
                  <a:lnTo>
                    <a:pt x="0" y="731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157" name="Rectangle 30"/>
          <p:cNvSpPr/>
          <p:nvPr/>
        </p:nvSpPr>
        <p:spPr>
          <a:xfrm>
            <a:off x="954088" y="6107113"/>
            <a:ext cx="292100" cy="285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58" name="Rectangle 31"/>
          <p:cNvSpPr/>
          <p:nvPr/>
        </p:nvSpPr>
        <p:spPr>
          <a:xfrm>
            <a:off x="968375" y="5892800"/>
            <a:ext cx="298450" cy="285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59" name="Oval 32"/>
          <p:cNvSpPr/>
          <p:nvPr/>
        </p:nvSpPr>
        <p:spPr>
          <a:xfrm>
            <a:off x="1096963" y="3151188"/>
            <a:ext cx="31750" cy="36512"/>
          </a:xfrm>
          <a:prstGeom prst="ellipse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60" name="Oval 33"/>
          <p:cNvSpPr/>
          <p:nvPr/>
        </p:nvSpPr>
        <p:spPr>
          <a:xfrm>
            <a:off x="1079500" y="3414713"/>
            <a:ext cx="36513" cy="36512"/>
          </a:xfrm>
          <a:prstGeom prst="ellipse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61" name="Oval 34"/>
          <p:cNvSpPr/>
          <p:nvPr/>
        </p:nvSpPr>
        <p:spPr>
          <a:xfrm>
            <a:off x="1096963" y="3343275"/>
            <a:ext cx="36512" cy="36513"/>
          </a:xfrm>
          <a:prstGeom prst="ellipse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6162" name="Group 35"/>
          <p:cNvGrpSpPr/>
          <p:nvPr/>
        </p:nvGrpSpPr>
        <p:grpSpPr>
          <a:xfrm>
            <a:off x="941388" y="4437063"/>
            <a:ext cx="5329237" cy="2376487"/>
            <a:chOff x="0" y="0"/>
            <a:chExt cx="3357" cy="1497"/>
          </a:xfrm>
        </p:grpSpPr>
        <p:sp>
          <p:nvSpPr>
            <p:cNvPr id="6234" name="Line 36"/>
            <p:cNvSpPr/>
            <p:nvPr/>
          </p:nvSpPr>
          <p:spPr>
            <a:xfrm>
              <a:off x="202" y="351"/>
              <a:ext cx="3155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6235" name="Group 37"/>
            <p:cNvGrpSpPr/>
            <p:nvPr/>
          </p:nvGrpSpPr>
          <p:grpSpPr>
            <a:xfrm>
              <a:off x="0" y="0"/>
              <a:ext cx="3347" cy="1497"/>
              <a:chOff x="0" y="0"/>
              <a:chExt cx="3347" cy="1497"/>
            </a:xfrm>
          </p:grpSpPr>
          <p:sp>
            <p:nvSpPr>
              <p:cNvPr id="6236" name="Rectangle 38"/>
              <p:cNvSpPr/>
              <p:nvPr/>
            </p:nvSpPr>
            <p:spPr>
              <a:xfrm>
                <a:off x="24" y="826"/>
                <a:ext cx="81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1400" b="1" dirty="0">
                    <a:latin typeface="Arial" panose="020B0604020202020204" pitchFamily="34" charset="0"/>
                  </a:rPr>
                  <a:t>D</a:t>
                </a:r>
                <a:endParaRPr lang="en-US" altLang="zh-CN" sz="1400" b="1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6237" name="Group 39"/>
              <p:cNvGrpSpPr/>
              <p:nvPr/>
            </p:nvGrpSpPr>
            <p:grpSpPr>
              <a:xfrm>
                <a:off x="0" y="0"/>
                <a:ext cx="3347" cy="1497"/>
                <a:chOff x="0" y="0"/>
                <a:chExt cx="3347" cy="1497"/>
              </a:xfrm>
            </p:grpSpPr>
            <p:sp>
              <p:nvSpPr>
                <p:cNvPr id="6238" name="Rectangle 40"/>
                <p:cNvSpPr/>
                <p:nvPr/>
              </p:nvSpPr>
              <p:spPr>
                <a:xfrm>
                  <a:off x="24" y="527"/>
                  <a:ext cx="81" cy="13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eaLnBrk="1" hangingPunct="1"/>
                  <a:r>
                    <a:rPr lang="en-US" altLang="zh-CN" sz="1400" b="1" dirty="0">
                      <a:latin typeface="Arial" panose="020B0604020202020204" pitchFamily="34" charset="0"/>
                    </a:rPr>
                    <a:t>D</a:t>
                  </a:r>
                  <a:endParaRPr lang="en-US" altLang="zh-CN" sz="1400" b="1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6239" name="Group 41"/>
                <p:cNvGrpSpPr/>
                <p:nvPr/>
              </p:nvGrpSpPr>
              <p:grpSpPr>
                <a:xfrm>
                  <a:off x="0" y="0"/>
                  <a:ext cx="3347" cy="1497"/>
                  <a:chOff x="0" y="0"/>
                  <a:chExt cx="3347" cy="1497"/>
                </a:xfrm>
              </p:grpSpPr>
              <p:sp>
                <p:nvSpPr>
                  <p:cNvPr id="6240" name="Text Box 42"/>
                  <p:cNvSpPr txBox="1"/>
                  <p:nvPr/>
                </p:nvSpPr>
                <p:spPr>
                  <a:xfrm>
                    <a:off x="0" y="350"/>
                    <a:ext cx="192" cy="20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vert="eaVert" lIns="0" rIns="0">
                    <a:spAutoFit/>
                  </a:bodyPr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000" b="1" dirty="0">
                        <a:latin typeface="Times New Roman" panose="02020603050405020304" pitchFamily="18" charset="0"/>
                      </a:rPr>
                      <a:t>…</a:t>
                    </a:r>
                    <a:endParaRPr lang="en-US" altLang="zh-CN" sz="2000" b="1" dirty="0">
                      <a:latin typeface="宋体" panose="02010600030101010101" pitchFamily="2" charset="-122"/>
                    </a:endParaRPr>
                  </a:p>
                </p:txBody>
              </p:sp>
              <p:grpSp>
                <p:nvGrpSpPr>
                  <p:cNvPr id="6241" name="Group 43"/>
                  <p:cNvGrpSpPr/>
                  <p:nvPr/>
                </p:nvGrpSpPr>
                <p:grpSpPr>
                  <a:xfrm>
                    <a:off x="0" y="0"/>
                    <a:ext cx="3347" cy="1497"/>
                    <a:chOff x="0" y="0"/>
                    <a:chExt cx="3347" cy="1497"/>
                  </a:xfrm>
                </p:grpSpPr>
                <p:sp>
                  <p:nvSpPr>
                    <p:cNvPr id="6242" name="Text Box 44"/>
                    <p:cNvSpPr txBox="1"/>
                    <p:nvPr/>
                  </p:nvSpPr>
                  <p:spPr>
                    <a:xfrm>
                      <a:off x="0" y="646"/>
                      <a:ext cx="192" cy="206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vert="eaVert" lIns="0" rIns="0">
                      <a:spAutoFit/>
                    </a:bodyPr>
                    <a:p>
                      <a:pPr eaLnBrk="1" hangingPunct="1">
                        <a:spcBef>
                          <a:spcPct val="50000"/>
                        </a:spcBef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…</a:t>
                      </a:r>
                      <a:endParaRPr lang="en-US" altLang="zh-CN" sz="2000" b="1" dirty="0">
                        <a:latin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243" name="Rectangle 45"/>
                    <p:cNvSpPr/>
                    <p:nvPr/>
                  </p:nvSpPr>
                  <p:spPr>
                    <a:xfrm>
                      <a:off x="37" y="0"/>
                      <a:ext cx="187" cy="235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/>
                    <a:p>
                      <a:pPr eaLnBrk="1" hangingPunct="1"/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6244" name="Group 46"/>
                    <p:cNvGrpSpPr/>
                    <p:nvPr/>
                  </p:nvGrpSpPr>
                  <p:grpSpPr>
                    <a:xfrm>
                      <a:off x="24" y="0"/>
                      <a:ext cx="3323" cy="1497"/>
                      <a:chOff x="0" y="0"/>
                      <a:chExt cx="3323" cy="1497"/>
                    </a:xfrm>
                  </p:grpSpPr>
                  <p:sp>
                    <p:nvSpPr>
                      <p:cNvPr id="6245" name="Rectangle 47"/>
                      <p:cNvSpPr/>
                      <p:nvPr/>
                    </p:nvSpPr>
                    <p:spPr>
                      <a:xfrm>
                        <a:off x="0" y="243"/>
                        <a:ext cx="81" cy="13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lIns="0" tIns="0" rIns="0" bIns="0">
                        <a:spAutoFit/>
                      </a:bodyPr>
                      <a:p>
                        <a:pPr eaLnBrk="1" hangingPunct="1"/>
                        <a:r>
                          <a:rPr lang="en-US" altLang="zh-CN" sz="1400" b="1" dirty="0">
                            <a:latin typeface="Arial" panose="020B0604020202020204" pitchFamily="34" charset="0"/>
                          </a:rPr>
                          <a:t>D</a:t>
                        </a:r>
                        <a:endParaRPr lang="en-US" altLang="zh-CN" sz="1400" b="1" dirty="0">
                          <a:latin typeface="Arial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6246" name="Group 48"/>
                      <p:cNvGrpSpPr/>
                      <p:nvPr/>
                    </p:nvGrpSpPr>
                    <p:grpSpPr>
                      <a:xfrm>
                        <a:off x="71" y="302"/>
                        <a:ext cx="3252" cy="717"/>
                        <a:chOff x="0" y="0"/>
                        <a:chExt cx="3252" cy="717"/>
                      </a:xfrm>
                    </p:grpSpPr>
                    <p:sp>
                      <p:nvSpPr>
                        <p:cNvPr id="6249" name="Rectangle 49"/>
                        <p:cNvSpPr/>
                        <p:nvPr/>
                      </p:nvSpPr>
                      <p:spPr>
                        <a:xfrm>
                          <a:off x="0" y="583"/>
                          <a:ext cx="56" cy="13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wrap="none" lIns="0" tIns="0" rIns="0" bIns="0">
                          <a:spAutoFit/>
                        </a:bodyPr>
                        <a:p>
                          <a:pPr eaLnBrk="1" hangingPunct="1"/>
                          <a:r>
                            <a:rPr lang="en-US" altLang="zh-CN" sz="1400" b="1" dirty="0">
                              <a:latin typeface="Arial" panose="020B0604020202020204" pitchFamily="34" charset="0"/>
                            </a:rPr>
                            <a:t>0</a:t>
                          </a:r>
                          <a:endParaRPr lang="en-US" altLang="zh-CN" sz="1400" b="1" dirty="0">
                            <a:latin typeface="Arial" panose="020B0604020202020204" pitchFamily="34" charset="0"/>
                          </a:endParaRPr>
                        </a:p>
                      </p:txBody>
                    </p:sp>
                    <p:grpSp>
                      <p:nvGrpSpPr>
                        <p:cNvPr id="6250" name="Group 50"/>
                        <p:cNvGrpSpPr/>
                        <p:nvPr/>
                      </p:nvGrpSpPr>
                      <p:grpSpPr>
                        <a:xfrm>
                          <a:off x="0" y="0"/>
                          <a:ext cx="3252" cy="588"/>
                          <a:chOff x="0" y="0"/>
                          <a:chExt cx="3252" cy="588"/>
                        </a:xfrm>
                      </p:grpSpPr>
                      <p:sp>
                        <p:nvSpPr>
                          <p:cNvPr id="6251" name="Rectangle 51"/>
                          <p:cNvSpPr/>
                          <p:nvPr/>
                        </p:nvSpPr>
                        <p:spPr>
                          <a:xfrm>
                            <a:off x="0" y="284"/>
                            <a:ext cx="56" cy="134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  <p:txBody>
                          <a:bodyPr wrap="none" lIns="0" tIns="0" rIns="0" bIns="0">
                            <a:spAutoFit/>
                          </a:bodyPr>
                          <a:p>
                            <a:pPr eaLnBrk="1" hangingPunct="1"/>
                            <a:r>
                              <a:rPr lang="en-US" altLang="zh-CN" sz="1400" b="1" dirty="0">
                                <a:latin typeface="Arial" panose="020B0604020202020204" pitchFamily="34" charset="0"/>
                              </a:rPr>
                              <a:t>4</a:t>
                            </a:r>
                            <a:endParaRPr lang="en-US" altLang="zh-CN" sz="1400" b="1" dirty="0">
                              <a:latin typeface="Arial" panose="020B0604020202020204" pitchFamily="34" charset="0"/>
                            </a:endParaRPr>
                          </a:p>
                        </p:txBody>
                      </p:sp>
                      <p:grpSp>
                        <p:nvGrpSpPr>
                          <p:cNvPr id="6252" name="Group 52"/>
                          <p:cNvGrpSpPr/>
                          <p:nvPr/>
                        </p:nvGrpSpPr>
                        <p:grpSpPr>
                          <a:xfrm>
                            <a:off x="0" y="0"/>
                            <a:ext cx="3252" cy="588"/>
                            <a:chOff x="0" y="0"/>
                            <a:chExt cx="3252" cy="588"/>
                          </a:xfrm>
                        </p:grpSpPr>
                        <p:sp>
                          <p:nvSpPr>
                            <p:cNvPr id="6253" name="Rectangle 53"/>
                            <p:cNvSpPr/>
                            <p:nvPr/>
                          </p:nvSpPr>
                          <p:spPr>
                            <a:xfrm>
                              <a:off x="0" y="0"/>
                              <a:ext cx="56" cy="134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</a:ln>
                          </p:spPr>
                          <p:txBody>
                            <a:bodyPr wrap="none" lIns="0" tIns="0" rIns="0" bIns="0">
                              <a:spAutoFit/>
                            </a:bodyPr>
                            <a:p>
                              <a:pPr eaLnBrk="1" hangingPunct="1"/>
                              <a:r>
                                <a:rPr lang="en-US" altLang="zh-CN" sz="1400" b="1" dirty="0">
                                  <a:latin typeface="Arial" panose="020B0604020202020204" pitchFamily="34" charset="0"/>
                                </a:rPr>
                                <a:t>7</a:t>
                              </a:r>
                              <a:endParaRPr lang="en-US" altLang="zh-CN" sz="1400" b="1" dirty="0">
                                <a:latin typeface="Arial" panose="020B0604020202020204" pitchFamily="34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6254" name="Group 54"/>
                            <p:cNvGrpSpPr/>
                            <p:nvPr/>
                          </p:nvGrpSpPr>
                          <p:grpSpPr>
                            <a:xfrm>
                              <a:off x="94" y="49"/>
                              <a:ext cx="3158" cy="539"/>
                              <a:chOff x="0" y="0"/>
                              <a:chExt cx="3158" cy="539"/>
                            </a:xfrm>
                          </p:grpSpPr>
                          <p:sp>
                            <p:nvSpPr>
                              <p:cNvPr id="6255" name="Line 55"/>
                              <p:cNvSpPr/>
                              <p:nvPr/>
                            </p:nvSpPr>
                            <p:spPr>
                              <a:xfrm>
                                <a:off x="0" y="0"/>
                                <a:ext cx="3155" cy="1"/>
                              </a:xfrm>
                              <a:prstGeom prst="line">
                                <a:avLst/>
                              </a:prstGeom>
                              <a:ln w="38100" cap="flat" cmpd="sng">
                                <a:solidFill>
                                  <a:schemeClr val="tx1"/>
                                </a:solidFill>
                                <a:prstDash val="solid"/>
                                <a:headEnd type="none" w="med" len="med"/>
                                <a:tailEnd type="none" w="med" len="med"/>
                              </a:ln>
                            </p:spPr>
                          </p:sp>
                          <p:sp>
                            <p:nvSpPr>
                              <p:cNvPr id="6256" name="Line 56"/>
                              <p:cNvSpPr/>
                              <p:nvPr/>
                            </p:nvSpPr>
                            <p:spPr>
                              <a:xfrm>
                                <a:off x="3" y="72"/>
                                <a:ext cx="3155" cy="1"/>
                              </a:xfrm>
                              <a:prstGeom prst="line">
                                <a:avLst/>
                              </a:prstGeom>
                              <a:ln w="38100" cap="flat" cmpd="sng">
                                <a:solidFill>
                                  <a:schemeClr val="tx1"/>
                                </a:solidFill>
                                <a:prstDash val="solid"/>
                                <a:headEnd type="none" w="med" len="med"/>
                                <a:tailEnd type="none" w="med" len="med"/>
                              </a:ln>
                            </p:spPr>
                          </p:sp>
                          <p:sp>
                            <p:nvSpPr>
                              <p:cNvPr id="6257" name="Line 57"/>
                              <p:cNvSpPr/>
                              <p:nvPr/>
                            </p:nvSpPr>
                            <p:spPr>
                              <a:xfrm>
                                <a:off x="0" y="153"/>
                                <a:ext cx="3155" cy="1"/>
                              </a:xfrm>
                              <a:prstGeom prst="line">
                                <a:avLst/>
                              </a:prstGeom>
                              <a:ln w="38100" cap="flat" cmpd="sng">
                                <a:solidFill>
                                  <a:schemeClr val="tx1"/>
                                </a:solidFill>
                                <a:prstDash val="solid"/>
                                <a:headEnd type="none" w="med" len="med"/>
                                <a:tailEnd type="none" w="med" len="med"/>
                              </a:ln>
                            </p:spPr>
                          </p:sp>
                          <p:sp>
                            <p:nvSpPr>
                              <p:cNvPr id="6258" name="Line 58"/>
                              <p:cNvSpPr/>
                              <p:nvPr/>
                            </p:nvSpPr>
                            <p:spPr>
                              <a:xfrm>
                                <a:off x="0" y="228"/>
                                <a:ext cx="3155" cy="1"/>
                              </a:xfrm>
                              <a:prstGeom prst="line">
                                <a:avLst/>
                              </a:prstGeom>
                              <a:ln w="38100" cap="flat" cmpd="sng">
                                <a:solidFill>
                                  <a:schemeClr val="tx1"/>
                                </a:solidFill>
                                <a:prstDash val="solid"/>
                                <a:headEnd type="none" w="med" len="med"/>
                                <a:tailEnd type="none" w="med" len="med"/>
                              </a:ln>
                            </p:spPr>
                          </p:sp>
                          <p:sp>
                            <p:nvSpPr>
                              <p:cNvPr id="6259" name="Line 59"/>
                              <p:cNvSpPr/>
                              <p:nvPr/>
                            </p:nvSpPr>
                            <p:spPr>
                              <a:xfrm>
                                <a:off x="0" y="307"/>
                                <a:ext cx="3155" cy="1"/>
                              </a:xfrm>
                              <a:prstGeom prst="line">
                                <a:avLst/>
                              </a:prstGeom>
                              <a:ln w="38100" cap="flat" cmpd="sng">
                                <a:solidFill>
                                  <a:schemeClr val="tx1"/>
                                </a:solidFill>
                                <a:prstDash val="solid"/>
                                <a:headEnd type="none" w="med" len="med"/>
                                <a:tailEnd type="none" w="med" len="med"/>
                              </a:ln>
                            </p:spPr>
                          </p:sp>
                          <p:sp>
                            <p:nvSpPr>
                              <p:cNvPr id="6260" name="Freeform 60"/>
                              <p:cNvSpPr/>
                              <p:nvPr/>
                            </p:nvSpPr>
                            <p:spPr>
                              <a:xfrm>
                                <a:off x="0" y="385"/>
                                <a:ext cx="3157" cy="1"/>
                              </a:xfrm>
                              <a:custGeom>
                                <a:avLst/>
                                <a:gdLst/>
                                <a:ahLst/>
                                <a:cxnLst>
                                  <a:cxn ang="0">
                                    <a:pos x="0" y="0"/>
                                  </a:cxn>
                                  <a:cxn ang="0">
                                    <a:pos x="3157" y="0"/>
                                  </a:cxn>
                                </a:cxnLst>
                                <a:pathLst>
                                  <a:path w="3157" h="1">
                                    <a:moveTo>
                                      <a:pt x="0" y="0"/>
                                    </a:moveTo>
                                    <a:lnTo>
                                      <a:pt x="3157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FFFFFF">
                                  <a:alpha val="100000"/>
                                </a:srgbClr>
                              </a:solidFill>
                              <a:ln w="38100" cap="flat" cmpd="sng">
                                <a:solidFill>
                                  <a:schemeClr val="tx1">
                                    <a:alpha val="100000"/>
                                  </a:schemeClr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</p:spPr>
                            <p:txBody>
                              <a:bodyPr/>
                              <a:p>
                                <a:endParaRPr lang="zh-CN" altLang="en-US"/>
                              </a:p>
                            </p:txBody>
                          </p:sp>
                          <p:sp>
                            <p:nvSpPr>
                              <p:cNvPr id="6261" name="Line 61"/>
                              <p:cNvSpPr/>
                              <p:nvPr/>
                            </p:nvSpPr>
                            <p:spPr>
                              <a:xfrm>
                                <a:off x="0" y="460"/>
                                <a:ext cx="3155" cy="1"/>
                              </a:xfrm>
                              <a:prstGeom prst="line">
                                <a:avLst/>
                              </a:prstGeom>
                              <a:ln w="38100" cap="flat" cmpd="sng">
                                <a:solidFill>
                                  <a:schemeClr val="tx1"/>
                                </a:solidFill>
                                <a:prstDash val="solid"/>
                                <a:headEnd type="none" w="med" len="med"/>
                                <a:tailEnd type="none" w="med" len="med"/>
                              </a:ln>
                            </p:spPr>
                          </p:sp>
                          <p:sp>
                            <p:nvSpPr>
                              <p:cNvPr id="6262" name="Line 62"/>
                              <p:cNvSpPr/>
                              <p:nvPr/>
                            </p:nvSpPr>
                            <p:spPr>
                              <a:xfrm>
                                <a:off x="0" y="538"/>
                                <a:ext cx="3155" cy="1"/>
                              </a:xfrm>
                              <a:prstGeom prst="line">
                                <a:avLst/>
                              </a:prstGeom>
                              <a:ln w="38100" cap="flat" cmpd="sng">
                                <a:solidFill>
                                  <a:schemeClr val="tx1"/>
                                </a:solidFill>
                                <a:prstDash val="solid"/>
                                <a:headEnd type="none" w="med" len="med"/>
                                <a:tailEnd type="none" w="med" len="med"/>
                              </a:ln>
                            </p:spPr>
                          </p:sp>
                        </p:grpSp>
                      </p:grpSp>
                    </p:grpSp>
                  </p:grpSp>
                  <p:sp>
                    <p:nvSpPr>
                      <p:cNvPr id="6247" name="Rectangle 63"/>
                      <p:cNvSpPr/>
                      <p:nvPr/>
                    </p:nvSpPr>
                    <p:spPr>
                      <a:xfrm>
                        <a:off x="13" y="0"/>
                        <a:ext cx="145" cy="1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248" name="Rectangle 64"/>
                      <p:cNvSpPr/>
                      <p:nvPr/>
                    </p:nvSpPr>
                    <p:spPr>
                      <a:xfrm>
                        <a:off x="13" y="1308"/>
                        <a:ext cx="145" cy="18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</p:grpSp>
      <p:sp>
        <p:nvSpPr>
          <p:cNvPr id="6163" name="Oval 65"/>
          <p:cNvSpPr/>
          <p:nvPr/>
        </p:nvSpPr>
        <p:spPr>
          <a:xfrm>
            <a:off x="1096963" y="5060950"/>
            <a:ext cx="36512" cy="36513"/>
          </a:xfrm>
          <a:prstGeom prst="ellipse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64" name="Oval 66"/>
          <p:cNvSpPr/>
          <p:nvPr/>
        </p:nvSpPr>
        <p:spPr>
          <a:xfrm>
            <a:off x="1103313" y="5237163"/>
            <a:ext cx="34925" cy="36512"/>
          </a:xfrm>
          <a:prstGeom prst="ellipse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65" name="Oval 67"/>
          <p:cNvSpPr/>
          <p:nvPr/>
        </p:nvSpPr>
        <p:spPr>
          <a:xfrm>
            <a:off x="1096963" y="5548313"/>
            <a:ext cx="36512" cy="31750"/>
          </a:xfrm>
          <a:prstGeom prst="ellipse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66" name="Oval 68"/>
          <p:cNvSpPr/>
          <p:nvPr/>
        </p:nvSpPr>
        <p:spPr>
          <a:xfrm>
            <a:off x="1096963" y="5681663"/>
            <a:ext cx="36512" cy="34925"/>
          </a:xfrm>
          <a:prstGeom prst="ellipse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6167" name="Group 69"/>
          <p:cNvGrpSpPr/>
          <p:nvPr/>
        </p:nvGrpSpPr>
        <p:grpSpPr>
          <a:xfrm>
            <a:off x="911225" y="2876550"/>
            <a:ext cx="5376863" cy="936625"/>
            <a:chOff x="0" y="0"/>
            <a:chExt cx="3387" cy="590"/>
          </a:xfrm>
        </p:grpSpPr>
        <p:sp>
          <p:nvSpPr>
            <p:cNvPr id="6223" name="Rectangle 70"/>
            <p:cNvSpPr/>
            <p:nvPr/>
          </p:nvSpPr>
          <p:spPr>
            <a:xfrm>
              <a:off x="127" y="59"/>
              <a:ext cx="56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400" b="1" dirty="0">
                  <a:latin typeface="Arial" panose="020B0604020202020204" pitchFamily="34" charset="0"/>
                </a:rPr>
                <a:t>9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6224" name="Rectangle 71"/>
            <p:cNvSpPr/>
            <p:nvPr/>
          </p:nvSpPr>
          <p:spPr>
            <a:xfrm>
              <a:off x="55" y="398"/>
              <a:ext cx="81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1400" b="1" dirty="0">
                  <a:latin typeface="Arial" panose="020B0604020202020204" pitchFamily="34" charset="0"/>
                </a:rPr>
                <a:t>A</a:t>
              </a:r>
              <a:endParaRPr lang="en-US" altLang="zh-CN" sz="1400" b="1" dirty="0">
                <a:latin typeface="Arial" panose="020B0604020202020204" pitchFamily="34" charset="0"/>
              </a:endParaRPr>
            </a:p>
          </p:txBody>
        </p:sp>
        <p:grpSp>
          <p:nvGrpSpPr>
            <p:cNvPr id="6225" name="Group 72"/>
            <p:cNvGrpSpPr/>
            <p:nvPr/>
          </p:nvGrpSpPr>
          <p:grpSpPr>
            <a:xfrm>
              <a:off x="0" y="0"/>
              <a:ext cx="3387" cy="590"/>
              <a:chOff x="0" y="0"/>
              <a:chExt cx="3387" cy="590"/>
            </a:xfrm>
          </p:grpSpPr>
          <p:sp>
            <p:nvSpPr>
              <p:cNvPr id="6226" name="Line 73"/>
              <p:cNvSpPr/>
              <p:nvPr/>
            </p:nvSpPr>
            <p:spPr>
              <a:xfrm>
                <a:off x="221" y="101"/>
                <a:ext cx="3155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27" name="Line 74"/>
              <p:cNvSpPr/>
              <p:nvPr/>
            </p:nvSpPr>
            <p:spPr>
              <a:xfrm>
                <a:off x="221" y="180"/>
                <a:ext cx="3155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28" name="Line 75"/>
              <p:cNvSpPr/>
              <p:nvPr/>
            </p:nvSpPr>
            <p:spPr>
              <a:xfrm>
                <a:off x="232" y="421"/>
                <a:ext cx="3155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29" name="Line 76"/>
              <p:cNvSpPr/>
              <p:nvPr/>
            </p:nvSpPr>
            <p:spPr>
              <a:xfrm>
                <a:off x="221" y="499"/>
                <a:ext cx="3155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30" name="Line 77"/>
              <p:cNvSpPr/>
              <p:nvPr/>
            </p:nvSpPr>
            <p:spPr>
              <a:xfrm>
                <a:off x="221" y="255"/>
                <a:ext cx="3155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31" name="Rectangle 78"/>
              <p:cNvSpPr/>
              <p:nvPr/>
            </p:nvSpPr>
            <p:spPr>
              <a:xfrm>
                <a:off x="56" y="0"/>
                <a:ext cx="81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1400" b="1" dirty="0">
                    <a:latin typeface="Arial" panose="020B0604020202020204" pitchFamily="34" charset="0"/>
                  </a:rPr>
                  <a:t>A</a:t>
                </a:r>
                <a:endParaRPr lang="en-US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232" name="Rectangle 79"/>
              <p:cNvSpPr/>
              <p:nvPr/>
            </p:nvSpPr>
            <p:spPr>
              <a:xfrm>
                <a:off x="126" y="456"/>
                <a:ext cx="56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1400" b="1" dirty="0">
                    <a:latin typeface="Arial" panose="020B0604020202020204" pitchFamily="34" charset="0"/>
                  </a:rPr>
                  <a:t>0</a:t>
                </a:r>
                <a:endParaRPr lang="en-US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233" name="Text Box 80"/>
              <p:cNvSpPr txBox="1"/>
              <p:nvPr/>
            </p:nvSpPr>
            <p:spPr>
              <a:xfrm>
                <a:off x="0" y="157"/>
                <a:ext cx="230" cy="2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 lIns="0" rIns="0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•••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168" name="Group 81"/>
          <p:cNvGrpSpPr/>
          <p:nvPr/>
        </p:nvGrpSpPr>
        <p:grpSpPr>
          <a:xfrm>
            <a:off x="2222500" y="4062413"/>
            <a:ext cx="3024188" cy="646112"/>
            <a:chOff x="0" y="0"/>
            <a:chExt cx="1905" cy="407"/>
          </a:xfrm>
        </p:grpSpPr>
        <p:sp>
          <p:nvSpPr>
            <p:cNvPr id="6218" name="Rectangle 82"/>
            <p:cNvSpPr/>
            <p:nvPr/>
          </p:nvSpPr>
          <p:spPr>
            <a:xfrm>
              <a:off x="161" y="100"/>
              <a:ext cx="344" cy="216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20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2114</a:t>
              </a:r>
              <a:endPara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6219" name="Group 83"/>
            <p:cNvGrpSpPr/>
            <p:nvPr/>
          </p:nvGrpSpPr>
          <p:grpSpPr>
            <a:xfrm>
              <a:off x="0" y="0"/>
              <a:ext cx="1905" cy="407"/>
              <a:chOff x="0" y="0"/>
              <a:chExt cx="1905" cy="407"/>
            </a:xfrm>
          </p:grpSpPr>
          <p:sp>
            <p:nvSpPr>
              <p:cNvPr id="6221" name="Rectangle 84"/>
              <p:cNvSpPr/>
              <p:nvPr/>
            </p:nvSpPr>
            <p:spPr>
              <a:xfrm>
                <a:off x="0" y="0"/>
                <a:ext cx="651" cy="401"/>
              </a:xfrm>
              <a:prstGeom prst="rect">
                <a:avLst/>
              </a:prstGeom>
              <a:noFill/>
              <a:ln w="3810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222" name="Rectangle 85"/>
              <p:cNvSpPr/>
              <p:nvPr/>
            </p:nvSpPr>
            <p:spPr>
              <a:xfrm>
                <a:off x="1254" y="6"/>
                <a:ext cx="651" cy="401"/>
              </a:xfrm>
              <a:prstGeom prst="rect">
                <a:avLst/>
              </a:prstGeom>
              <a:noFill/>
              <a:ln w="38100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220" name="Rectangle 86"/>
            <p:cNvSpPr/>
            <p:nvPr/>
          </p:nvSpPr>
          <p:spPr>
            <a:xfrm>
              <a:off x="1432" y="100"/>
              <a:ext cx="344" cy="216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20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2114</a:t>
              </a:r>
              <a:endPara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169" name="Group 87"/>
          <p:cNvGrpSpPr/>
          <p:nvPr/>
        </p:nvGrpSpPr>
        <p:grpSpPr>
          <a:xfrm>
            <a:off x="3276600" y="4494213"/>
            <a:ext cx="2276475" cy="11112"/>
            <a:chOff x="0" y="0"/>
            <a:chExt cx="1434" cy="7"/>
          </a:xfrm>
        </p:grpSpPr>
        <p:sp>
          <p:nvSpPr>
            <p:cNvPr id="6216" name="Freeform 88"/>
            <p:cNvSpPr/>
            <p:nvPr/>
          </p:nvSpPr>
          <p:spPr>
            <a:xfrm>
              <a:off x="1245" y="6"/>
              <a:ext cx="189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9" y="1"/>
                </a:cxn>
              </a:cxnLst>
              <a:pathLst>
                <a:path w="189" h="1">
                  <a:moveTo>
                    <a:pt x="0" y="0"/>
                  </a:moveTo>
                  <a:lnTo>
                    <a:pt x="189" y="1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17" name="Line 89"/>
            <p:cNvSpPr/>
            <p:nvPr/>
          </p:nvSpPr>
          <p:spPr>
            <a:xfrm>
              <a:off x="0" y="0"/>
              <a:ext cx="15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170" name="Group 90"/>
          <p:cNvGrpSpPr/>
          <p:nvPr/>
        </p:nvGrpSpPr>
        <p:grpSpPr>
          <a:xfrm>
            <a:off x="3476625" y="4479925"/>
            <a:ext cx="2057400" cy="1638300"/>
            <a:chOff x="0" y="0"/>
            <a:chExt cx="1296" cy="1032"/>
          </a:xfrm>
        </p:grpSpPr>
        <p:grpSp>
          <p:nvGrpSpPr>
            <p:cNvPr id="6212" name="Group 91"/>
            <p:cNvGrpSpPr/>
            <p:nvPr/>
          </p:nvGrpSpPr>
          <p:grpSpPr>
            <a:xfrm>
              <a:off x="19" y="0"/>
              <a:ext cx="1277" cy="1025"/>
              <a:chOff x="0" y="0"/>
              <a:chExt cx="1277" cy="1025"/>
            </a:xfrm>
          </p:grpSpPr>
          <p:sp>
            <p:nvSpPr>
              <p:cNvPr id="6214" name="Freeform 92"/>
              <p:cNvSpPr/>
              <p:nvPr/>
            </p:nvSpPr>
            <p:spPr>
              <a:xfrm>
                <a:off x="1276" y="15"/>
                <a:ext cx="1" cy="100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003"/>
                  </a:cxn>
                </a:cxnLst>
                <a:pathLst>
                  <a:path w="1" h="1003">
                    <a:moveTo>
                      <a:pt x="1" y="0"/>
                    </a:moveTo>
                    <a:lnTo>
                      <a:pt x="0" y="1003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215" name="Line 93"/>
              <p:cNvSpPr/>
              <p:nvPr/>
            </p:nvSpPr>
            <p:spPr>
              <a:xfrm>
                <a:off x="0" y="0"/>
                <a:ext cx="1" cy="10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213" name="Oval 94"/>
            <p:cNvSpPr/>
            <p:nvPr/>
          </p:nvSpPr>
          <p:spPr>
            <a:xfrm>
              <a:off x="0" y="999"/>
              <a:ext cx="35" cy="33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171" name="Group 95"/>
          <p:cNvGrpSpPr/>
          <p:nvPr/>
        </p:nvGrpSpPr>
        <p:grpSpPr>
          <a:xfrm>
            <a:off x="966788" y="6002338"/>
            <a:ext cx="4573587" cy="212725"/>
            <a:chOff x="0" y="0"/>
            <a:chExt cx="2881" cy="134"/>
          </a:xfrm>
        </p:grpSpPr>
        <p:sp>
          <p:nvSpPr>
            <p:cNvPr id="6208" name="Line 96"/>
            <p:cNvSpPr/>
            <p:nvPr/>
          </p:nvSpPr>
          <p:spPr>
            <a:xfrm>
              <a:off x="186" y="50"/>
              <a:ext cx="2695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6209" name="Group 97"/>
            <p:cNvGrpSpPr/>
            <p:nvPr/>
          </p:nvGrpSpPr>
          <p:grpSpPr>
            <a:xfrm>
              <a:off x="0" y="0"/>
              <a:ext cx="156" cy="134"/>
              <a:chOff x="0" y="0"/>
              <a:chExt cx="156" cy="134"/>
            </a:xfrm>
          </p:grpSpPr>
          <p:sp>
            <p:nvSpPr>
              <p:cNvPr id="6210" name="Rectangle 98"/>
              <p:cNvSpPr/>
              <p:nvPr/>
            </p:nvSpPr>
            <p:spPr>
              <a:xfrm>
                <a:off x="1" y="0"/>
                <a:ext cx="143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1400" b="1" dirty="0">
                    <a:latin typeface="Arial" panose="020B0604020202020204" pitchFamily="34" charset="0"/>
                  </a:rPr>
                  <a:t>CS</a:t>
                </a:r>
                <a:endParaRPr lang="en-US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211" name="Line 99"/>
              <p:cNvSpPr/>
              <p:nvPr/>
            </p:nvSpPr>
            <p:spPr>
              <a:xfrm>
                <a:off x="0" y="16"/>
                <a:ext cx="15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6172" name="Group 100"/>
          <p:cNvGrpSpPr/>
          <p:nvPr/>
        </p:nvGrpSpPr>
        <p:grpSpPr>
          <a:xfrm>
            <a:off x="3246438" y="4230688"/>
            <a:ext cx="2509837" cy="1587"/>
            <a:chOff x="0" y="0"/>
            <a:chExt cx="1581" cy="1"/>
          </a:xfrm>
        </p:grpSpPr>
        <p:sp>
          <p:nvSpPr>
            <p:cNvPr id="6206" name="Line 101"/>
            <p:cNvSpPr/>
            <p:nvPr/>
          </p:nvSpPr>
          <p:spPr>
            <a:xfrm>
              <a:off x="1258" y="0"/>
              <a:ext cx="323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07" name="Line 102"/>
            <p:cNvSpPr/>
            <p:nvPr/>
          </p:nvSpPr>
          <p:spPr>
            <a:xfrm>
              <a:off x="0" y="0"/>
              <a:ext cx="306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173" name="Group 103"/>
          <p:cNvGrpSpPr/>
          <p:nvPr/>
        </p:nvGrpSpPr>
        <p:grpSpPr>
          <a:xfrm>
            <a:off x="3702050" y="4217988"/>
            <a:ext cx="2055813" cy="2055812"/>
            <a:chOff x="0" y="0"/>
            <a:chExt cx="1295" cy="1295"/>
          </a:xfrm>
        </p:grpSpPr>
        <p:grpSp>
          <p:nvGrpSpPr>
            <p:cNvPr id="6202" name="Group 104"/>
            <p:cNvGrpSpPr/>
            <p:nvPr/>
          </p:nvGrpSpPr>
          <p:grpSpPr>
            <a:xfrm>
              <a:off x="13" y="0"/>
              <a:ext cx="1282" cy="1291"/>
              <a:chOff x="0" y="0"/>
              <a:chExt cx="1282" cy="1291"/>
            </a:xfrm>
          </p:grpSpPr>
          <p:sp>
            <p:nvSpPr>
              <p:cNvPr id="6204" name="Line 105"/>
              <p:cNvSpPr/>
              <p:nvPr/>
            </p:nvSpPr>
            <p:spPr>
              <a:xfrm>
                <a:off x="1275" y="0"/>
                <a:ext cx="7" cy="129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205" name="Line 106"/>
              <p:cNvSpPr/>
              <p:nvPr/>
            </p:nvSpPr>
            <p:spPr>
              <a:xfrm>
                <a:off x="0" y="3"/>
                <a:ext cx="7" cy="127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203" name="Oval 107"/>
            <p:cNvSpPr/>
            <p:nvPr/>
          </p:nvSpPr>
          <p:spPr>
            <a:xfrm>
              <a:off x="0" y="1262"/>
              <a:ext cx="32" cy="33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174" name="Group 108"/>
          <p:cNvGrpSpPr/>
          <p:nvPr/>
        </p:nvGrpSpPr>
        <p:grpSpPr>
          <a:xfrm>
            <a:off x="947738" y="6199188"/>
            <a:ext cx="4808537" cy="212725"/>
            <a:chOff x="0" y="0"/>
            <a:chExt cx="3029" cy="134"/>
          </a:xfrm>
        </p:grpSpPr>
        <p:sp>
          <p:nvSpPr>
            <p:cNvPr id="6198" name="Line 109"/>
            <p:cNvSpPr/>
            <p:nvPr/>
          </p:nvSpPr>
          <p:spPr>
            <a:xfrm>
              <a:off x="198" y="30"/>
              <a:ext cx="2831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6199" name="Group 110"/>
            <p:cNvGrpSpPr/>
            <p:nvPr/>
          </p:nvGrpSpPr>
          <p:grpSpPr>
            <a:xfrm>
              <a:off x="0" y="0"/>
              <a:ext cx="195" cy="134"/>
              <a:chOff x="0" y="0"/>
              <a:chExt cx="195" cy="134"/>
            </a:xfrm>
          </p:grpSpPr>
          <p:sp>
            <p:nvSpPr>
              <p:cNvPr id="6200" name="Rectangle 111"/>
              <p:cNvSpPr/>
              <p:nvPr/>
            </p:nvSpPr>
            <p:spPr>
              <a:xfrm>
                <a:off x="4" y="0"/>
                <a:ext cx="187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1400" b="1" dirty="0">
                    <a:latin typeface="Arial" panose="020B0604020202020204" pitchFamily="34" charset="0"/>
                  </a:rPr>
                  <a:t>WE</a:t>
                </a:r>
                <a:endParaRPr lang="en-US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201" name="Freeform 112"/>
              <p:cNvSpPr/>
              <p:nvPr/>
            </p:nvSpPr>
            <p:spPr>
              <a:xfrm>
                <a:off x="0" y="0"/>
                <a:ext cx="195" cy="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95" y="0"/>
                  </a:cxn>
                </a:cxnLst>
                <a:pathLst>
                  <a:path w="195" h="3">
                    <a:moveTo>
                      <a:pt x="0" y="3"/>
                    </a:moveTo>
                    <a:lnTo>
                      <a:pt x="195" y="0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6175" name="Group 113"/>
          <p:cNvGrpSpPr/>
          <p:nvPr/>
        </p:nvGrpSpPr>
        <p:grpSpPr>
          <a:xfrm>
            <a:off x="4303713" y="3032125"/>
            <a:ext cx="855662" cy="1039813"/>
            <a:chOff x="0" y="0"/>
            <a:chExt cx="539" cy="655"/>
          </a:xfrm>
        </p:grpSpPr>
        <p:grpSp>
          <p:nvGrpSpPr>
            <p:cNvPr id="6188" name="Group 114"/>
            <p:cNvGrpSpPr/>
            <p:nvPr/>
          </p:nvGrpSpPr>
          <p:grpSpPr>
            <a:xfrm>
              <a:off x="0" y="0"/>
              <a:ext cx="539" cy="655"/>
              <a:chOff x="0" y="0"/>
              <a:chExt cx="539" cy="655"/>
            </a:xfrm>
          </p:grpSpPr>
          <p:sp>
            <p:nvSpPr>
              <p:cNvPr id="6193" name="Freeform 115"/>
              <p:cNvSpPr/>
              <p:nvPr/>
            </p:nvSpPr>
            <p:spPr>
              <a:xfrm>
                <a:off x="538" y="385"/>
                <a:ext cx="1" cy="270"/>
              </a:xfrm>
              <a:custGeom>
                <a:avLst/>
                <a:gdLst/>
                <a:ahLst/>
                <a:cxnLst>
                  <a:cxn ang="0">
                    <a:pos x="1" y="270"/>
                  </a:cxn>
                  <a:cxn ang="0">
                    <a:pos x="0" y="0"/>
                  </a:cxn>
                </a:cxnLst>
                <a:pathLst>
                  <a:path w="1" h="270">
                    <a:moveTo>
                      <a:pt x="1" y="27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oval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94" name="Freeform 116"/>
              <p:cNvSpPr/>
              <p:nvPr/>
            </p:nvSpPr>
            <p:spPr>
              <a:xfrm>
                <a:off x="445" y="315"/>
                <a:ext cx="1" cy="340"/>
              </a:xfrm>
              <a:custGeom>
                <a:avLst/>
                <a:gdLst/>
                <a:ahLst/>
                <a:cxnLst>
                  <a:cxn ang="0">
                    <a:pos x="1" y="340"/>
                  </a:cxn>
                  <a:cxn ang="0">
                    <a:pos x="0" y="0"/>
                  </a:cxn>
                </a:cxnLst>
                <a:pathLst>
                  <a:path w="1" h="340">
                    <a:moveTo>
                      <a:pt x="1" y="34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oval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95" name="Line 117"/>
              <p:cNvSpPr/>
              <p:nvPr/>
            </p:nvSpPr>
            <p:spPr>
              <a:xfrm flipV="1">
                <a:off x="180" y="159"/>
                <a:ext cx="1" cy="49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  <p:sp>
            <p:nvSpPr>
              <p:cNvPr id="6196" name="Line 118"/>
              <p:cNvSpPr/>
              <p:nvPr/>
            </p:nvSpPr>
            <p:spPr>
              <a:xfrm flipV="1">
                <a:off x="90" y="88"/>
                <a:ext cx="1" cy="56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  <p:sp>
            <p:nvSpPr>
              <p:cNvPr id="6197" name="Line 119"/>
              <p:cNvSpPr/>
              <p:nvPr/>
            </p:nvSpPr>
            <p:spPr>
              <a:xfrm flipV="1">
                <a:off x="0" y="0"/>
                <a:ext cx="1" cy="65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</p:grpSp>
        <p:grpSp>
          <p:nvGrpSpPr>
            <p:cNvPr id="6189" name="Group 120"/>
            <p:cNvGrpSpPr/>
            <p:nvPr/>
          </p:nvGrpSpPr>
          <p:grpSpPr>
            <a:xfrm>
              <a:off x="224" y="554"/>
              <a:ext cx="169" cy="23"/>
              <a:chOff x="0" y="0"/>
              <a:chExt cx="169" cy="23"/>
            </a:xfrm>
          </p:grpSpPr>
          <p:sp>
            <p:nvSpPr>
              <p:cNvPr id="6190" name="Oval 121"/>
              <p:cNvSpPr/>
              <p:nvPr/>
            </p:nvSpPr>
            <p:spPr>
              <a:xfrm>
                <a:off x="147" y="0"/>
                <a:ext cx="22" cy="23"/>
              </a:xfrm>
              <a:prstGeom prst="ellipse">
                <a:avLst/>
              </a:prstGeom>
              <a:solidFill>
                <a:srgbClr val="000000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91" name="Oval 122"/>
              <p:cNvSpPr/>
              <p:nvPr/>
            </p:nvSpPr>
            <p:spPr>
              <a:xfrm>
                <a:off x="0" y="0"/>
                <a:ext cx="22" cy="23"/>
              </a:xfrm>
              <a:prstGeom prst="ellipse">
                <a:avLst/>
              </a:prstGeom>
              <a:solidFill>
                <a:srgbClr val="000000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92" name="Oval 123"/>
              <p:cNvSpPr/>
              <p:nvPr/>
            </p:nvSpPr>
            <p:spPr>
              <a:xfrm>
                <a:off x="73" y="0"/>
                <a:ext cx="22" cy="23"/>
              </a:xfrm>
              <a:prstGeom prst="ellipse">
                <a:avLst/>
              </a:prstGeom>
              <a:solidFill>
                <a:srgbClr val="000000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176" name="Group 124"/>
          <p:cNvGrpSpPr/>
          <p:nvPr/>
        </p:nvGrpSpPr>
        <p:grpSpPr>
          <a:xfrm>
            <a:off x="2312988" y="3022600"/>
            <a:ext cx="857250" cy="1039813"/>
            <a:chOff x="0" y="0"/>
            <a:chExt cx="540" cy="655"/>
          </a:xfrm>
        </p:grpSpPr>
        <p:grpSp>
          <p:nvGrpSpPr>
            <p:cNvPr id="6178" name="Group 125"/>
            <p:cNvGrpSpPr/>
            <p:nvPr/>
          </p:nvGrpSpPr>
          <p:grpSpPr>
            <a:xfrm>
              <a:off x="0" y="0"/>
              <a:ext cx="540" cy="655"/>
              <a:chOff x="0" y="0"/>
              <a:chExt cx="540" cy="655"/>
            </a:xfrm>
          </p:grpSpPr>
          <p:sp>
            <p:nvSpPr>
              <p:cNvPr id="6183" name="Line 126"/>
              <p:cNvSpPr/>
              <p:nvPr/>
            </p:nvSpPr>
            <p:spPr>
              <a:xfrm flipV="1">
                <a:off x="539" y="397"/>
                <a:ext cx="1" cy="25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  <p:sp>
            <p:nvSpPr>
              <p:cNvPr id="6184" name="Line 127"/>
              <p:cNvSpPr/>
              <p:nvPr/>
            </p:nvSpPr>
            <p:spPr>
              <a:xfrm flipV="1">
                <a:off x="446" y="319"/>
                <a:ext cx="1" cy="33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  <p:sp>
            <p:nvSpPr>
              <p:cNvPr id="6185" name="Line 128"/>
              <p:cNvSpPr/>
              <p:nvPr/>
            </p:nvSpPr>
            <p:spPr>
              <a:xfrm flipV="1">
                <a:off x="180" y="159"/>
                <a:ext cx="1" cy="49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  <p:sp>
            <p:nvSpPr>
              <p:cNvPr id="6186" name="Line 129"/>
              <p:cNvSpPr/>
              <p:nvPr/>
            </p:nvSpPr>
            <p:spPr>
              <a:xfrm flipV="1">
                <a:off x="90" y="88"/>
                <a:ext cx="1" cy="56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  <p:sp>
            <p:nvSpPr>
              <p:cNvPr id="6187" name="Line 130"/>
              <p:cNvSpPr/>
              <p:nvPr/>
            </p:nvSpPr>
            <p:spPr>
              <a:xfrm flipV="1">
                <a:off x="0" y="0"/>
                <a:ext cx="1" cy="65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</p:grpSp>
        <p:grpSp>
          <p:nvGrpSpPr>
            <p:cNvPr id="6179" name="Group 131"/>
            <p:cNvGrpSpPr/>
            <p:nvPr/>
          </p:nvGrpSpPr>
          <p:grpSpPr>
            <a:xfrm>
              <a:off x="227" y="560"/>
              <a:ext cx="169" cy="23"/>
              <a:chOff x="0" y="0"/>
              <a:chExt cx="169" cy="23"/>
            </a:xfrm>
          </p:grpSpPr>
          <p:sp>
            <p:nvSpPr>
              <p:cNvPr id="6180" name="Oval 132"/>
              <p:cNvSpPr/>
              <p:nvPr/>
            </p:nvSpPr>
            <p:spPr>
              <a:xfrm>
                <a:off x="147" y="0"/>
                <a:ext cx="22" cy="23"/>
              </a:xfrm>
              <a:prstGeom prst="ellipse">
                <a:avLst/>
              </a:prstGeom>
              <a:solidFill>
                <a:srgbClr val="000000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81" name="Oval 133"/>
              <p:cNvSpPr/>
              <p:nvPr/>
            </p:nvSpPr>
            <p:spPr>
              <a:xfrm>
                <a:off x="0" y="0"/>
                <a:ext cx="22" cy="23"/>
              </a:xfrm>
              <a:prstGeom prst="ellipse">
                <a:avLst/>
              </a:prstGeom>
              <a:solidFill>
                <a:srgbClr val="000000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82" name="Oval 134"/>
              <p:cNvSpPr/>
              <p:nvPr/>
            </p:nvSpPr>
            <p:spPr>
              <a:xfrm>
                <a:off x="73" y="0"/>
                <a:ext cx="22" cy="23"/>
              </a:xfrm>
              <a:prstGeom prst="ellipse">
                <a:avLst/>
              </a:prstGeom>
              <a:solidFill>
                <a:srgbClr val="000000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6177" name="AutoShape 135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170" name="Text Box 2"/>
          <p:cNvSpPr txBox="1"/>
          <p:nvPr/>
        </p:nvSpPr>
        <p:spPr>
          <a:xfrm>
            <a:off x="304800" y="457200"/>
            <a:ext cx="6858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latin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</a:rPr>
              <a:t>(2) </a:t>
            </a:r>
            <a:r>
              <a:rPr lang="zh-CN" altLang="en-US" sz="3200" b="1" dirty="0">
                <a:latin typeface="Arial" panose="020B0604020202020204" pitchFamily="34" charset="0"/>
              </a:rPr>
              <a:t>字扩展（增加存储字的数量）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7171" name="Text Box 3"/>
          <p:cNvSpPr txBox="1"/>
          <p:nvPr/>
        </p:nvSpPr>
        <p:spPr>
          <a:xfrm>
            <a:off x="685800" y="1492250"/>
            <a:ext cx="77724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600" b="1" dirty="0">
                <a:latin typeface="Arial" panose="020B0604020202020204" pitchFamily="34" charset="0"/>
              </a:rPr>
              <a:t> 用         </a:t>
            </a:r>
            <a:r>
              <a:rPr lang="en-US" altLang="zh-CN" sz="2600" b="1" dirty="0">
                <a:latin typeface="Arial" panose="020B0604020202020204" pitchFamily="34" charset="0"/>
              </a:rPr>
              <a:t>1K</a:t>
            </a:r>
            <a:r>
              <a:rPr lang="en-US" altLang="zh-CN" sz="900" b="1" dirty="0">
                <a:latin typeface="Arial" panose="020B0604020202020204" pitchFamily="34" charset="0"/>
              </a:rPr>
              <a:t> </a:t>
            </a:r>
            <a:r>
              <a:rPr lang="en-US" altLang="zh-CN" sz="2600" b="1" dirty="0">
                <a:latin typeface="Arial" panose="020B0604020202020204" pitchFamily="34" charset="0"/>
              </a:rPr>
              <a:t>×</a:t>
            </a:r>
            <a:r>
              <a:rPr lang="en-US" altLang="zh-CN" sz="900" b="1" dirty="0">
                <a:latin typeface="Arial" panose="020B0604020202020204" pitchFamily="34" charset="0"/>
              </a:rPr>
              <a:t> </a:t>
            </a:r>
            <a:r>
              <a:rPr lang="en-US" altLang="zh-CN" sz="2600" b="1" dirty="0">
                <a:latin typeface="Arial" panose="020B0604020202020204" pitchFamily="34" charset="0"/>
              </a:rPr>
              <a:t>8</a:t>
            </a:r>
            <a:r>
              <a:rPr lang="zh-CN" altLang="en-US" sz="2600" b="1" dirty="0">
                <a:latin typeface="Arial" panose="020B0604020202020204" pitchFamily="34" charset="0"/>
              </a:rPr>
              <a:t>位 存储芯片组成 </a:t>
            </a:r>
            <a:r>
              <a:rPr lang="en-US" altLang="zh-CN" sz="2600" b="1" dirty="0">
                <a:latin typeface="Arial" panose="020B0604020202020204" pitchFamily="34" charset="0"/>
              </a:rPr>
              <a:t>2K</a:t>
            </a:r>
            <a:r>
              <a:rPr lang="en-US" altLang="zh-CN" sz="900" b="1" dirty="0">
                <a:latin typeface="Arial" panose="020B0604020202020204" pitchFamily="34" charset="0"/>
              </a:rPr>
              <a:t> </a:t>
            </a:r>
            <a:r>
              <a:rPr lang="en-US" altLang="zh-CN" sz="2600" b="1" dirty="0">
                <a:latin typeface="Arial" panose="020B0604020202020204" pitchFamily="34" charset="0"/>
              </a:rPr>
              <a:t>×</a:t>
            </a:r>
            <a:r>
              <a:rPr lang="en-US" altLang="zh-CN" sz="900" b="1" dirty="0">
                <a:latin typeface="Arial" panose="020B0604020202020204" pitchFamily="34" charset="0"/>
              </a:rPr>
              <a:t> </a:t>
            </a:r>
            <a:r>
              <a:rPr lang="en-US" altLang="zh-CN" sz="2600" b="1" dirty="0">
                <a:latin typeface="Arial" panose="020B0604020202020204" pitchFamily="34" charset="0"/>
              </a:rPr>
              <a:t>8</a:t>
            </a:r>
            <a:r>
              <a:rPr lang="zh-CN" altLang="en-US" sz="2600" b="1" dirty="0">
                <a:latin typeface="Arial" panose="020B0604020202020204" pitchFamily="34" charset="0"/>
              </a:rPr>
              <a:t>位 的存储器</a:t>
            </a:r>
            <a:endParaRPr lang="zh-CN" altLang="en-US" sz="2600" b="1" dirty="0">
              <a:latin typeface="Arial" panose="020B0604020202020204" pitchFamily="34" charset="0"/>
            </a:endParaRPr>
          </a:p>
        </p:txBody>
      </p:sp>
      <p:grpSp>
        <p:nvGrpSpPr>
          <p:cNvPr id="7172" name="Group 4"/>
          <p:cNvGrpSpPr/>
          <p:nvPr/>
        </p:nvGrpSpPr>
        <p:grpSpPr>
          <a:xfrm>
            <a:off x="6804025" y="908050"/>
            <a:ext cx="1998663" cy="466725"/>
            <a:chOff x="0" y="0"/>
            <a:chExt cx="1259" cy="294"/>
          </a:xfrm>
        </p:grpSpPr>
        <p:sp>
          <p:nvSpPr>
            <p:cNvPr id="7254" name="AutoShape 5"/>
            <p:cNvSpPr/>
            <p:nvPr/>
          </p:nvSpPr>
          <p:spPr>
            <a:xfrm>
              <a:off x="0" y="5"/>
              <a:ext cx="1248" cy="270"/>
            </a:xfrm>
            <a:prstGeom prst="wedgeRoundRectCallout">
              <a:avLst>
                <a:gd name="adj1" fmla="val -110255"/>
                <a:gd name="adj2" fmla="val 109259"/>
                <a:gd name="adj3" fmla="val 16667"/>
              </a:avLst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Ins="0"/>
            <a:p>
              <a:pPr eaLnBrk="1" hangingPunct="1">
                <a:spcBef>
                  <a:spcPct val="50000"/>
                </a:spcBef>
              </a:pPr>
              <a:endParaRPr lang="zh-CN" altLang="en-US" sz="2600" b="1" dirty="0">
                <a:latin typeface="Arial" panose="020B0604020202020204" pitchFamily="34" charset="0"/>
              </a:endParaRPr>
            </a:p>
          </p:txBody>
        </p:sp>
        <p:sp>
          <p:nvSpPr>
            <p:cNvPr id="7255" name="Text Box 6"/>
            <p:cNvSpPr txBox="1"/>
            <p:nvPr/>
          </p:nvSpPr>
          <p:spPr>
            <a:xfrm>
              <a:off x="56" y="0"/>
              <a:ext cx="1203" cy="294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Arial" panose="020B0604020202020204" pitchFamily="34" charset="0"/>
                </a:rPr>
                <a:t>11</a:t>
              </a:r>
              <a:r>
                <a:rPr lang="zh-CN" altLang="en-US" b="1" dirty="0">
                  <a:latin typeface="Arial" panose="020B0604020202020204" pitchFamily="34" charset="0"/>
                </a:rPr>
                <a:t>根地址线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7173" name="Group 7"/>
          <p:cNvGrpSpPr/>
          <p:nvPr/>
        </p:nvGrpSpPr>
        <p:grpSpPr>
          <a:xfrm>
            <a:off x="7024688" y="2205038"/>
            <a:ext cx="2119312" cy="466725"/>
            <a:chOff x="0" y="0"/>
            <a:chExt cx="1335" cy="294"/>
          </a:xfrm>
        </p:grpSpPr>
        <p:sp>
          <p:nvSpPr>
            <p:cNvPr id="7252" name="AutoShape 8"/>
            <p:cNvSpPr/>
            <p:nvPr/>
          </p:nvSpPr>
          <p:spPr>
            <a:xfrm>
              <a:off x="0" y="14"/>
              <a:ext cx="1250" cy="270"/>
            </a:xfrm>
            <a:prstGeom prst="wedgeRoundRectCallout">
              <a:avLst>
                <a:gd name="adj1" fmla="val -80560"/>
                <a:gd name="adj2" fmla="val -121852"/>
                <a:gd name="adj3" fmla="val 16667"/>
              </a:avLst>
            </a:prstGeom>
            <a:solidFill>
              <a:schemeClr val="bg1"/>
            </a:solidFill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 eaLnBrk="1" hangingPunct="1">
                <a:spcBef>
                  <a:spcPct val="50000"/>
                </a:spcBef>
              </a:pPr>
              <a:endParaRPr lang="zh-CN" altLang="en-US" sz="2600" b="1" dirty="0">
                <a:latin typeface="Arial" panose="020B0604020202020204" pitchFamily="34" charset="0"/>
              </a:endParaRPr>
            </a:p>
          </p:txBody>
        </p:sp>
        <p:sp>
          <p:nvSpPr>
            <p:cNvPr id="7253" name="Text Box 9"/>
            <p:cNvSpPr txBox="1"/>
            <p:nvPr/>
          </p:nvSpPr>
          <p:spPr>
            <a:xfrm>
              <a:off x="132" y="0"/>
              <a:ext cx="1203" cy="29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Arial" panose="020B0604020202020204" pitchFamily="34" charset="0"/>
                </a:rPr>
                <a:t>8</a:t>
              </a:r>
              <a:r>
                <a:rPr lang="zh-CN" altLang="en-US" b="1" dirty="0">
                  <a:latin typeface="Arial" panose="020B0604020202020204" pitchFamily="34" charset="0"/>
                </a:rPr>
                <a:t>根数据线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7174" name="Text Box 10"/>
          <p:cNvSpPr txBox="1"/>
          <p:nvPr/>
        </p:nvSpPr>
        <p:spPr>
          <a:xfrm>
            <a:off x="1144588" y="1470025"/>
            <a:ext cx="12827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600" b="1" dirty="0">
                <a:solidFill>
                  <a:srgbClr val="0000FF"/>
                </a:solidFill>
                <a:latin typeface="Arial" panose="020B0604020202020204" pitchFamily="34" charset="0"/>
              </a:rPr>
              <a:t>？片</a:t>
            </a:r>
            <a:endParaRPr lang="zh-CN" altLang="en-US" sz="26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pSp>
        <p:nvGrpSpPr>
          <p:cNvPr id="7175" name="Group 11"/>
          <p:cNvGrpSpPr/>
          <p:nvPr/>
        </p:nvGrpSpPr>
        <p:grpSpPr>
          <a:xfrm>
            <a:off x="3843338" y="4786313"/>
            <a:ext cx="3173412" cy="1587"/>
            <a:chOff x="0" y="0"/>
            <a:chExt cx="1999" cy="1"/>
          </a:xfrm>
        </p:grpSpPr>
        <p:sp>
          <p:nvSpPr>
            <p:cNvPr id="7250" name="Freeform 12"/>
            <p:cNvSpPr/>
            <p:nvPr/>
          </p:nvSpPr>
          <p:spPr>
            <a:xfrm>
              <a:off x="0" y="0"/>
              <a:ext cx="233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3" y="0"/>
                </a:cxn>
              </a:cxnLst>
              <a:pathLst>
                <a:path w="233" h="1">
                  <a:moveTo>
                    <a:pt x="0" y="0"/>
                  </a:moveTo>
                  <a:lnTo>
                    <a:pt x="233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51" name="Freeform 13"/>
            <p:cNvSpPr/>
            <p:nvPr/>
          </p:nvSpPr>
          <p:spPr>
            <a:xfrm>
              <a:off x="1773" y="0"/>
              <a:ext cx="226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6" y="0"/>
                </a:cxn>
              </a:cxnLst>
              <a:pathLst>
                <a:path w="226" h="1">
                  <a:moveTo>
                    <a:pt x="0" y="0"/>
                  </a:moveTo>
                  <a:lnTo>
                    <a:pt x="226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176" name="Group 14"/>
          <p:cNvGrpSpPr/>
          <p:nvPr/>
        </p:nvGrpSpPr>
        <p:grpSpPr>
          <a:xfrm>
            <a:off x="4217988" y="4773613"/>
            <a:ext cx="2805112" cy="1612900"/>
            <a:chOff x="0" y="0"/>
            <a:chExt cx="1767" cy="1016"/>
          </a:xfrm>
        </p:grpSpPr>
        <p:sp>
          <p:nvSpPr>
            <p:cNvPr id="7248" name="Line 15"/>
            <p:cNvSpPr/>
            <p:nvPr/>
          </p:nvSpPr>
          <p:spPr>
            <a:xfrm>
              <a:off x="0" y="0"/>
              <a:ext cx="1" cy="10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7249" name="Freeform 16"/>
            <p:cNvSpPr/>
            <p:nvPr/>
          </p:nvSpPr>
          <p:spPr>
            <a:xfrm>
              <a:off x="1762" y="2"/>
              <a:ext cx="5" cy="10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014"/>
                </a:cxn>
              </a:cxnLst>
              <a:pathLst>
                <a:path w="5" h="1014">
                  <a:moveTo>
                    <a:pt x="0" y="0"/>
                  </a:moveTo>
                  <a:lnTo>
                    <a:pt x="5" y="1014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177" name="Group 17"/>
          <p:cNvGrpSpPr/>
          <p:nvPr/>
        </p:nvGrpSpPr>
        <p:grpSpPr>
          <a:xfrm>
            <a:off x="2493963" y="4291013"/>
            <a:ext cx="4160837" cy="652462"/>
            <a:chOff x="0" y="0"/>
            <a:chExt cx="2621" cy="411"/>
          </a:xfrm>
        </p:grpSpPr>
        <p:sp>
          <p:nvSpPr>
            <p:cNvPr id="7244" name="Rectangle 18"/>
            <p:cNvSpPr/>
            <p:nvPr/>
          </p:nvSpPr>
          <p:spPr>
            <a:xfrm>
              <a:off x="0" y="0"/>
              <a:ext cx="857" cy="411"/>
            </a:xfrm>
            <a:prstGeom prst="rect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45" name="Rectangle 19"/>
            <p:cNvSpPr/>
            <p:nvPr/>
          </p:nvSpPr>
          <p:spPr>
            <a:xfrm>
              <a:off x="103" y="89"/>
              <a:ext cx="64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20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1K× </a:t>
              </a:r>
              <a:r>
                <a:rPr lang="en-US" altLang="zh-CN" sz="20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8</a:t>
              </a:r>
              <a:r>
                <a:rPr lang="zh-CN" altLang="en-US" sz="20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位</a:t>
              </a:r>
              <a:endPara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246" name="Rectangle 20"/>
            <p:cNvSpPr/>
            <p:nvPr/>
          </p:nvSpPr>
          <p:spPr>
            <a:xfrm>
              <a:off x="1764" y="0"/>
              <a:ext cx="857" cy="411"/>
            </a:xfrm>
            <a:prstGeom prst="rect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47" name="Rectangle 21"/>
            <p:cNvSpPr/>
            <p:nvPr/>
          </p:nvSpPr>
          <p:spPr>
            <a:xfrm>
              <a:off x="1872" y="102"/>
              <a:ext cx="644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sz="20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1K× </a:t>
              </a:r>
              <a:r>
                <a:rPr lang="en-US" altLang="zh-CN" sz="20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8</a:t>
              </a:r>
              <a:r>
                <a:rPr lang="zh-CN" altLang="en-US" sz="20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位</a:t>
              </a:r>
              <a:endPara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7178" name="Group 22"/>
          <p:cNvGrpSpPr/>
          <p:nvPr/>
        </p:nvGrpSpPr>
        <p:grpSpPr>
          <a:xfrm>
            <a:off x="568325" y="5197475"/>
            <a:ext cx="7653338" cy="1271588"/>
            <a:chOff x="0" y="0"/>
            <a:chExt cx="4821" cy="801"/>
          </a:xfrm>
        </p:grpSpPr>
        <p:sp>
          <p:nvSpPr>
            <p:cNvPr id="7236" name="Line 23"/>
            <p:cNvSpPr/>
            <p:nvPr/>
          </p:nvSpPr>
          <p:spPr>
            <a:xfrm>
              <a:off x="377" y="595"/>
              <a:ext cx="4444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7237" name="Group 24"/>
            <p:cNvGrpSpPr/>
            <p:nvPr/>
          </p:nvGrpSpPr>
          <p:grpSpPr>
            <a:xfrm>
              <a:off x="0" y="0"/>
              <a:ext cx="4821" cy="801"/>
              <a:chOff x="0" y="0"/>
              <a:chExt cx="4821" cy="801"/>
            </a:xfrm>
          </p:grpSpPr>
          <p:sp>
            <p:nvSpPr>
              <p:cNvPr id="7238" name="Freeform 25"/>
              <p:cNvSpPr/>
              <p:nvPr/>
            </p:nvSpPr>
            <p:spPr>
              <a:xfrm>
                <a:off x="377" y="130"/>
                <a:ext cx="4443" cy="1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4443" y="0"/>
                  </a:cxn>
                </a:cxnLst>
                <a:pathLst>
                  <a:path w="4447" h="1">
                    <a:moveTo>
                      <a:pt x="0" y="1"/>
                    </a:moveTo>
                    <a:lnTo>
                      <a:pt x="4447" y="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39" name="Freeform 26"/>
              <p:cNvSpPr/>
              <p:nvPr/>
            </p:nvSpPr>
            <p:spPr>
              <a:xfrm>
                <a:off x="380" y="216"/>
                <a:ext cx="4441" cy="5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4441" y="0"/>
                  </a:cxn>
                </a:cxnLst>
                <a:pathLst>
                  <a:path w="4441" h="5">
                    <a:moveTo>
                      <a:pt x="0" y="5"/>
                    </a:moveTo>
                    <a:lnTo>
                      <a:pt x="4441" y="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40" name="Freeform 27"/>
              <p:cNvSpPr/>
              <p:nvPr/>
            </p:nvSpPr>
            <p:spPr>
              <a:xfrm>
                <a:off x="377" y="301"/>
                <a:ext cx="4443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443" y="0"/>
                  </a:cxn>
                </a:cxnLst>
                <a:pathLst>
                  <a:path w="4435" h="4">
                    <a:moveTo>
                      <a:pt x="0" y="4"/>
                    </a:moveTo>
                    <a:lnTo>
                      <a:pt x="4435" y="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41" name="Rectangle 28"/>
              <p:cNvSpPr/>
              <p:nvPr/>
            </p:nvSpPr>
            <p:spPr>
              <a:xfrm>
                <a:off x="121" y="0"/>
                <a:ext cx="152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b="1" dirty="0">
                    <a:latin typeface="Arial" panose="020B0604020202020204" pitchFamily="34" charset="0"/>
                  </a:rPr>
                  <a:t>D</a:t>
                </a:r>
                <a:r>
                  <a:rPr lang="en-US" altLang="zh-CN" b="1" baseline="-25000" dirty="0">
                    <a:latin typeface="Arial" panose="020B0604020202020204" pitchFamily="34" charset="0"/>
                  </a:rPr>
                  <a:t>7</a:t>
                </a:r>
                <a:endParaRPr lang="en-US" altLang="zh-CN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242" name="Rectangle 29"/>
              <p:cNvSpPr/>
              <p:nvPr/>
            </p:nvSpPr>
            <p:spPr>
              <a:xfrm>
                <a:off x="121" y="455"/>
                <a:ext cx="385" cy="3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p>
                <a:pPr eaLnBrk="1" hangingPunct="1"/>
                <a:r>
                  <a:rPr lang="en-US" altLang="zh-CN" b="1" dirty="0">
                    <a:latin typeface="Arial" panose="020B0604020202020204" pitchFamily="34" charset="0"/>
                  </a:rPr>
                  <a:t>D</a:t>
                </a:r>
                <a:r>
                  <a:rPr lang="en-US" altLang="zh-CN" b="1" baseline="-25000" dirty="0">
                    <a:latin typeface="Arial" panose="020B0604020202020204" pitchFamily="34" charset="0"/>
                  </a:rPr>
                  <a:t>0</a:t>
                </a:r>
                <a:endParaRPr lang="en-US" altLang="zh-CN" b="1" baseline="-25000" dirty="0">
                  <a:latin typeface="Arial" panose="020B0604020202020204" pitchFamily="34" charset="0"/>
                </a:endParaRPr>
              </a:p>
              <a:p>
                <a:pPr eaLnBrk="1" hangingPunct="1"/>
                <a:endParaRPr lang="zh-CN" altLang="en-US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243" name="Text Box 30"/>
              <p:cNvSpPr txBox="1"/>
              <p:nvPr/>
            </p:nvSpPr>
            <p:spPr>
              <a:xfrm>
                <a:off x="0" y="99"/>
                <a:ext cx="346" cy="4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•••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7179" name="Group 31"/>
          <p:cNvGrpSpPr/>
          <p:nvPr/>
        </p:nvGrpSpPr>
        <p:grpSpPr>
          <a:xfrm>
            <a:off x="2609850" y="3160713"/>
            <a:ext cx="1074738" cy="1196975"/>
            <a:chOff x="0" y="0"/>
            <a:chExt cx="677" cy="754"/>
          </a:xfrm>
        </p:grpSpPr>
        <p:sp>
          <p:nvSpPr>
            <p:cNvPr id="7230" name="Line 32"/>
            <p:cNvSpPr/>
            <p:nvPr/>
          </p:nvSpPr>
          <p:spPr>
            <a:xfrm flipV="1">
              <a:off x="675" y="534"/>
              <a:ext cx="2" cy="17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7231" name="Line 33"/>
            <p:cNvSpPr/>
            <p:nvPr/>
          </p:nvSpPr>
          <p:spPr>
            <a:xfrm flipV="1">
              <a:off x="554" y="443"/>
              <a:ext cx="1" cy="26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grpSp>
          <p:nvGrpSpPr>
            <p:cNvPr id="7232" name="Group 34"/>
            <p:cNvGrpSpPr/>
            <p:nvPr/>
          </p:nvGrpSpPr>
          <p:grpSpPr>
            <a:xfrm>
              <a:off x="0" y="0"/>
              <a:ext cx="578" cy="754"/>
              <a:chOff x="0" y="0"/>
              <a:chExt cx="578" cy="754"/>
            </a:xfrm>
          </p:grpSpPr>
          <p:sp>
            <p:nvSpPr>
              <p:cNvPr id="7233" name="Line 35"/>
              <p:cNvSpPr/>
              <p:nvPr/>
            </p:nvSpPr>
            <p:spPr>
              <a:xfrm flipV="1">
                <a:off x="133" y="84"/>
                <a:ext cx="1" cy="6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  <p:sp>
            <p:nvSpPr>
              <p:cNvPr id="7234" name="Line 36"/>
              <p:cNvSpPr/>
              <p:nvPr/>
            </p:nvSpPr>
            <p:spPr>
              <a:xfrm flipV="1">
                <a:off x="0" y="0"/>
                <a:ext cx="1" cy="71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  <p:sp>
            <p:nvSpPr>
              <p:cNvPr id="7235" name="Text Box 37"/>
              <p:cNvSpPr txBox="1"/>
              <p:nvPr/>
            </p:nvSpPr>
            <p:spPr>
              <a:xfrm>
                <a:off x="124" y="466"/>
                <a:ext cx="45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•••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7180" name="Group 38"/>
          <p:cNvGrpSpPr/>
          <p:nvPr/>
        </p:nvGrpSpPr>
        <p:grpSpPr>
          <a:xfrm>
            <a:off x="2624138" y="4932363"/>
            <a:ext cx="1174750" cy="1209675"/>
            <a:chOff x="0" y="0"/>
            <a:chExt cx="740" cy="762"/>
          </a:xfrm>
        </p:grpSpPr>
        <p:sp>
          <p:nvSpPr>
            <p:cNvPr id="7226" name="Freeform 39"/>
            <p:cNvSpPr/>
            <p:nvPr/>
          </p:nvSpPr>
          <p:spPr>
            <a:xfrm>
              <a:off x="0" y="7"/>
              <a:ext cx="3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89"/>
                </a:cxn>
              </a:cxnLst>
              <a:pathLst>
                <a:path w="3" h="289">
                  <a:moveTo>
                    <a:pt x="0" y="0"/>
                  </a:moveTo>
                  <a:lnTo>
                    <a:pt x="3" y="289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7" name="Freeform 40"/>
            <p:cNvSpPr/>
            <p:nvPr/>
          </p:nvSpPr>
          <p:spPr>
            <a:xfrm>
              <a:off x="144" y="13"/>
              <a:ext cx="1" cy="3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8"/>
                </a:cxn>
              </a:cxnLst>
              <a:pathLst>
                <a:path w="1" h="378">
                  <a:moveTo>
                    <a:pt x="0" y="0"/>
                  </a:moveTo>
                  <a:lnTo>
                    <a:pt x="0" y="378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8" name="Freeform 41"/>
            <p:cNvSpPr/>
            <p:nvPr/>
          </p:nvSpPr>
          <p:spPr>
            <a:xfrm>
              <a:off x="717" y="7"/>
              <a:ext cx="1" cy="7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55"/>
                </a:cxn>
              </a:cxnLst>
              <a:pathLst>
                <a:path w="1" h="755">
                  <a:moveTo>
                    <a:pt x="0" y="0"/>
                  </a:moveTo>
                  <a:lnTo>
                    <a:pt x="0" y="755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9" name="Text Box 42"/>
            <p:cNvSpPr txBox="1"/>
            <p:nvPr/>
          </p:nvSpPr>
          <p:spPr>
            <a:xfrm>
              <a:off x="90" y="0"/>
              <a:ext cx="65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</a:rPr>
                <a:t>•••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7181" name="Group 43"/>
          <p:cNvGrpSpPr/>
          <p:nvPr/>
        </p:nvGrpSpPr>
        <p:grpSpPr>
          <a:xfrm>
            <a:off x="5395913" y="3160713"/>
            <a:ext cx="1096962" cy="1196975"/>
            <a:chOff x="0" y="0"/>
            <a:chExt cx="691" cy="754"/>
          </a:xfrm>
        </p:grpSpPr>
        <p:sp>
          <p:nvSpPr>
            <p:cNvPr id="7220" name="Line 44"/>
            <p:cNvSpPr/>
            <p:nvPr/>
          </p:nvSpPr>
          <p:spPr>
            <a:xfrm flipV="1">
              <a:off x="690" y="534"/>
              <a:ext cx="1" cy="17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7221" name="Line 45"/>
            <p:cNvSpPr/>
            <p:nvPr/>
          </p:nvSpPr>
          <p:spPr>
            <a:xfrm flipV="1">
              <a:off x="556" y="443"/>
              <a:ext cx="1" cy="26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grpSp>
          <p:nvGrpSpPr>
            <p:cNvPr id="7222" name="Group 46"/>
            <p:cNvGrpSpPr/>
            <p:nvPr/>
          </p:nvGrpSpPr>
          <p:grpSpPr>
            <a:xfrm>
              <a:off x="0" y="0"/>
              <a:ext cx="557" cy="754"/>
              <a:chOff x="0" y="0"/>
              <a:chExt cx="557" cy="754"/>
            </a:xfrm>
          </p:grpSpPr>
          <p:sp>
            <p:nvSpPr>
              <p:cNvPr id="7223" name="Line 47"/>
              <p:cNvSpPr/>
              <p:nvPr/>
            </p:nvSpPr>
            <p:spPr>
              <a:xfrm flipV="1">
                <a:off x="133" y="84"/>
                <a:ext cx="1" cy="62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  <p:sp>
            <p:nvSpPr>
              <p:cNvPr id="7224" name="Line 48"/>
              <p:cNvSpPr/>
              <p:nvPr/>
            </p:nvSpPr>
            <p:spPr>
              <a:xfrm flipV="1">
                <a:off x="0" y="0"/>
                <a:ext cx="1" cy="71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  <p:sp>
            <p:nvSpPr>
              <p:cNvPr id="7225" name="Text Box 49"/>
              <p:cNvSpPr txBox="1"/>
              <p:nvPr/>
            </p:nvSpPr>
            <p:spPr>
              <a:xfrm>
                <a:off x="158" y="466"/>
                <a:ext cx="39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•••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7182" name="Group 50"/>
          <p:cNvGrpSpPr/>
          <p:nvPr/>
        </p:nvGrpSpPr>
        <p:grpSpPr>
          <a:xfrm>
            <a:off x="5434013" y="4932363"/>
            <a:ext cx="1219200" cy="1209675"/>
            <a:chOff x="0" y="0"/>
            <a:chExt cx="768" cy="762"/>
          </a:xfrm>
        </p:grpSpPr>
        <p:sp>
          <p:nvSpPr>
            <p:cNvPr id="7215" name="Line 51"/>
            <p:cNvSpPr/>
            <p:nvPr/>
          </p:nvSpPr>
          <p:spPr>
            <a:xfrm>
              <a:off x="142" y="16"/>
              <a:ext cx="1" cy="37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grpSp>
          <p:nvGrpSpPr>
            <p:cNvPr id="7216" name="Group 52"/>
            <p:cNvGrpSpPr/>
            <p:nvPr/>
          </p:nvGrpSpPr>
          <p:grpSpPr>
            <a:xfrm>
              <a:off x="0" y="0"/>
              <a:ext cx="768" cy="762"/>
              <a:chOff x="0" y="0"/>
              <a:chExt cx="768" cy="762"/>
            </a:xfrm>
          </p:grpSpPr>
          <p:sp>
            <p:nvSpPr>
              <p:cNvPr id="7217" name="Freeform 53"/>
              <p:cNvSpPr/>
              <p:nvPr/>
            </p:nvSpPr>
            <p:spPr>
              <a:xfrm>
                <a:off x="0" y="4"/>
                <a:ext cx="1" cy="2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92"/>
                  </a:cxn>
                </a:cxnLst>
                <a:pathLst>
                  <a:path w="1" h="292">
                    <a:moveTo>
                      <a:pt x="0" y="0"/>
                    </a:moveTo>
                    <a:lnTo>
                      <a:pt x="0" y="292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oval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18" name="Freeform 54"/>
              <p:cNvSpPr/>
              <p:nvPr/>
            </p:nvSpPr>
            <p:spPr>
              <a:xfrm>
                <a:off x="711" y="7"/>
                <a:ext cx="2" cy="75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755"/>
                  </a:cxn>
                </a:cxnLst>
                <a:pathLst>
                  <a:path w="2" h="755">
                    <a:moveTo>
                      <a:pt x="0" y="0"/>
                    </a:moveTo>
                    <a:lnTo>
                      <a:pt x="2" y="755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oval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19" name="Text Box 55"/>
              <p:cNvSpPr txBox="1"/>
              <p:nvPr/>
            </p:nvSpPr>
            <p:spPr>
              <a:xfrm>
                <a:off x="118" y="0"/>
                <a:ext cx="65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•••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7183" name="Group 56"/>
          <p:cNvGrpSpPr/>
          <p:nvPr/>
        </p:nvGrpSpPr>
        <p:grpSpPr>
          <a:xfrm>
            <a:off x="682625" y="6248400"/>
            <a:ext cx="6334125" cy="280988"/>
            <a:chOff x="0" y="0"/>
            <a:chExt cx="3990" cy="177"/>
          </a:xfrm>
        </p:grpSpPr>
        <p:sp>
          <p:nvSpPr>
            <p:cNvPr id="7212" name="Freeform 57"/>
            <p:cNvSpPr/>
            <p:nvPr/>
          </p:nvSpPr>
          <p:spPr>
            <a:xfrm>
              <a:off x="305" y="71"/>
              <a:ext cx="3685" cy="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3685" y="0"/>
                </a:cxn>
              </a:cxnLst>
              <a:pathLst>
                <a:path w="3685" h="4">
                  <a:moveTo>
                    <a:pt x="0" y="4"/>
                  </a:moveTo>
                  <a:lnTo>
                    <a:pt x="3685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3" name="Rectangle 58"/>
            <p:cNvSpPr/>
            <p:nvPr/>
          </p:nvSpPr>
          <p:spPr>
            <a:xfrm>
              <a:off x="10" y="4"/>
              <a:ext cx="24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b="1" dirty="0">
                  <a:latin typeface="Arial" panose="020B0604020202020204" pitchFamily="34" charset="0"/>
                </a:rPr>
                <a:t>WE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7214" name="Line 59"/>
            <p:cNvSpPr/>
            <p:nvPr/>
          </p:nvSpPr>
          <p:spPr>
            <a:xfrm>
              <a:off x="0" y="0"/>
              <a:ext cx="242" cy="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184" name="Group 60"/>
          <p:cNvGrpSpPr/>
          <p:nvPr/>
        </p:nvGrpSpPr>
        <p:grpSpPr>
          <a:xfrm>
            <a:off x="609600" y="2940050"/>
            <a:ext cx="7612063" cy="1495425"/>
            <a:chOff x="0" y="0"/>
            <a:chExt cx="4795" cy="942"/>
          </a:xfrm>
        </p:grpSpPr>
        <p:sp>
          <p:nvSpPr>
            <p:cNvPr id="7202" name="Rectangle 61"/>
            <p:cNvSpPr/>
            <p:nvPr/>
          </p:nvSpPr>
          <p:spPr>
            <a:xfrm>
              <a:off x="115" y="417"/>
              <a:ext cx="194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/>
              <a:r>
                <a:rPr lang="en-US" altLang="zh-CN" b="1" dirty="0">
                  <a:latin typeface="Arial" panose="020B0604020202020204" pitchFamily="34" charset="0"/>
                </a:rPr>
                <a:t>A</a:t>
              </a:r>
              <a:r>
                <a:rPr lang="en-US" altLang="zh-CN" b="1" baseline="-25000" dirty="0">
                  <a:latin typeface="Arial" panose="020B0604020202020204" pitchFamily="34" charset="0"/>
                </a:rPr>
                <a:t>1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grpSp>
          <p:nvGrpSpPr>
            <p:cNvPr id="7203" name="Group 62"/>
            <p:cNvGrpSpPr/>
            <p:nvPr/>
          </p:nvGrpSpPr>
          <p:grpSpPr>
            <a:xfrm>
              <a:off x="0" y="0"/>
              <a:ext cx="4795" cy="942"/>
              <a:chOff x="0" y="0"/>
              <a:chExt cx="4795" cy="942"/>
            </a:xfrm>
          </p:grpSpPr>
          <p:sp>
            <p:nvSpPr>
              <p:cNvPr id="7204" name="Line 63"/>
              <p:cNvSpPr/>
              <p:nvPr/>
            </p:nvSpPr>
            <p:spPr>
              <a:xfrm>
                <a:off x="351" y="139"/>
                <a:ext cx="4444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05" name="Freeform 64"/>
              <p:cNvSpPr/>
              <p:nvPr/>
            </p:nvSpPr>
            <p:spPr>
              <a:xfrm>
                <a:off x="354" y="224"/>
                <a:ext cx="444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440" y="0"/>
                  </a:cxn>
                </a:cxnLst>
                <a:pathLst>
                  <a:path w="4440" h="1">
                    <a:moveTo>
                      <a:pt x="0" y="0"/>
                    </a:moveTo>
                    <a:lnTo>
                      <a:pt x="4440" y="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06" name="Line 65"/>
              <p:cNvSpPr/>
              <p:nvPr/>
            </p:nvSpPr>
            <p:spPr>
              <a:xfrm>
                <a:off x="351" y="579"/>
                <a:ext cx="4444" cy="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07" name="Freeform 66"/>
              <p:cNvSpPr/>
              <p:nvPr/>
            </p:nvSpPr>
            <p:spPr>
              <a:xfrm>
                <a:off x="354" y="665"/>
                <a:ext cx="4441" cy="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4441" y="0"/>
                  </a:cxn>
                </a:cxnLst>
                <a:pathLst>
                  <a:path w="4441" h="3">
                    <a:moveTo>
                      <a:pt x="0" y="3"/>
                    </a:moveTo>
                    <a:lnTo>
                      <a:pt x="4441" y="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08" name="Freeform 67"/>
              <p:cNvSpPr/>
              <p:nvPr/>
            </p:nvSpPr>
            <p:spPr>
              <a:xfrm>
                <a:off x="357" y="305"/>
                <a:ext cx="4437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437" y="6"/>
                  </a:cxn>
                </a:cxnLst>
                <a:pathLst>
                  <a:path w="4437" h="6">
                    <a:moveTo>
                      <a:pt x="0" y="0"/>
                    </a:moveTo>
                    <a:lnTo>
                      <a:pt x="4437" y="6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09" name="Rectangle 68"/>
              <p:cNvSpPr/>
              <p:nvPr/>
            </p:nvSpPr>
            <p:spPr>
              <a:xfrm>
                <a:off x="115" y="596"/>
                <a:ext cx="317" cy="3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p>
                <a:pPr eaLnBrk="1" hangingPunct="1"/>
                <a:r>
                  <a:rPr lang="en-US" altLang="zh-CN" b="1" dirty="0">
                    <a:latin typeface="Arial" panose="020B0604020202020204" pitchFamily="34" charset="0"/>
                  </a:rPr>
                  <a:t>A</a:t>
                </a:r>
                <a:r>
                  <a:rPr lang="en-US" altLang="zh-CN" b="1" baseline="-25000" dirty="0">
                    <a:latin typeface="Arial" panose="020B0604020202020204" pitchFamily="34" charset="0"/>
                  </a:rPr>
                  <a:t>0</a:t>
                </a:r>
                <a:endParaRPr lang="en-US" altLang="zh-CN" b="1" baseline="-25000" dirty="0">
                  <a:latin typeface="Arial" panose="020B0604020202020204" pitchFamily="34" charset="0"/>
                </a:endParaRPr>
              </a:p>
              <a:p>
                <a:pPr eaLnBrk="1" hangingPunct="1"/>
                <a:endParaRPr lang="zh-CN" altLang="en-US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210" name="Text Box 69"/>
              <p:cNvSpPr txBox="1"/>
              <p:nvPr/>
            </p:nvSpPr>
            <p:spPr>
              <a:xfrm>
                <a:off x="0" y="104"/>
                <a:ext cx="346" cy="4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•••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211" name="Rectangle 70"/>
              <p:cNvSpPr/>
              <p:nvPr/>
            </p:nvSpPr>
            <p:spPr>
              <a:xfrm>
                <a:off x="107" y="0"/>
                <a:ext cx="152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b="1" dirty="0">
                    <a:latin typeface="Arial" panose="020B0604020202020204" pitchFamily="34" charset="0"/>
                  </a:rPr>
                  <a:t>A</a:t>
                </a:r>
                <a:r>
                  <a:rPr lang="en-US" altLang="zh-CN" b="1" baseline="-25000" dirty="0">
                    <a:latin typeface="Arial" panose="020B0604020202020204" pitchFamily="34" charset="0"/>
                  </a:rPr>
                  <a:t>9</a:t>
                </a:r>
                <a:endParaRPr lang="en-US" altLang="zh-CN" b="1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7185" name="Group 71"/>
          <p:cNvGrpSpPr/>
          <p:nvPr/>
        </p:nvGrpSpPr>
        <p:grpSpPr>
          <a:xfrm>
            <a:off x="792163" y="2684463"/>
            <a:ext cx="4856162" cy="1854200"/>
            <a:chOff x="0" y="0"/>
            <a:chExt cx="3059" cy="1168"/>
          </a:xfrm>
        </p:grpSpPr>
        <p:sp>
          <p:nvSpPr>
            <p:cNvPr id="7196" name="Line 72"/>
            <p:cNvSpPr/>
            <p:nvPr/>
          </p:nvSpPr>
          <p:spPr>
            <a:xfrm flipV="1">
              <a:off x="2353" y="144"/>
              <a:ext cx="1" cy="102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7197" name="Freeform 73"/>
            <p:cNvSpPr/>
            <p:nvPr/>
          </p:nvSpPr>
          <p:spPr>
            <a:xfrm>
              <a:off x="1925" y="1150"/>
              <a:ext cx="42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8" y="1"/>
                </a:cxn>
              </a:cxnLst>
              <a:pathLst>
                <a:path w="428" h="1">
                  <a:moveTo>
                    <a:pt x="0" y="0"/>
                  </a:moveTo>
                  <a:lnTo>
                    <a:pt x="428" y="1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8" name="Rectangle 74"/>
            <p:cNvSpPr/>
            <p:nvPr/>
          </p:nvSpPr>
          <p:spPr>
            <a:xfrm>
              <a:off x="2016" y="932"/>
              <a:ext cx="3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/>
              <a:r>
                <a:rPr lang="en-US" altLang="zh-CN" b="1" dirty="0">
                  <a:latin typeface="Arial" panose="020B0604020202020204" pitchFamily="34" charset="0"/>
                </a:rPr>
                <a:t>CS</a:t>
              </a:r>
              <a:r>
                <a:rPr lang="en-US" altLang="zh-CN" b="1" baseline="-25000" dirty="0">
                  <a:latin typeface="Arial" panose="020B0604020202020204" pitchFamily="34" charset="0"/>
                </a:rPr>
                <a:t>0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7199" name="Line 75"/>
            <p:cNvSpPr/>
            <p:nvPr/>
          </p:nvSpPr>
          <p:spPr>
            <a:xfrm>
              <a:off x="236" y="139"/>
              <a:ext cx="2823" cy="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00" name="Rectangle 76"/>
            <p:cNvSpPr/>
            <p:nvPr/>
          </p:nvSpPr>
          <p:spPr>
            <a:xfrm>
              <a:off x="0" y="0"/>
              <a:ext cx="20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b="1" dirty="0">
                  <a:latin typeface="Arial" panose="020B0604020202020204" pitchFamily="34" charset="0"/>
                </a:rPr>
                <a:t>A</a:t>
              </a:r>
              <a:r>
                <a:rPr lang="en-US" altLang="zh-CN" b="1" baseline="-25000" dirty="0">
                  <a:latin typeface="Arial" panose="020B0604020202020204" pitchFamily="34" charset="0"/>
                </a:rPr>
                <a:t>10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7201" name="Freeform 77"/>
            <p:cNvSpPr/>
            <p:nvPr/>
          </p:nvSpPr>
          <p:spPr>
            <a:xfrm>
              <a:off x="2012" y="934"/>
              <a:ext cx="213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0"/>
                </a:cxn>
              </a:cxnLst>
              <a:pathLst>
                <a:path w="213" h="1">
                  <a:moveTo>
                    <a:pt x="0" y="0"/>
                  </a:moveTo>
                  <a:lnTo>
                    <a:pt x="213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186" name="Group 78"/>
          <p:cNvGrpSpPr/>
          <p:nvPr/>
        </p:nvGrpSpPr>
        <p:grpSpPr>
          <a:xfrm>
            <a:off x="5651500" y="2708275"/>
            <a:ext cx="346075" cy="342900"/>
            <a:chOff x="0" y="0"/>
            <a:chExt cx="218" cy="216"/>
          </a:xfrm>
        </p:grpSpPr>
        <p:sp>
          <p:nvSpPr>
            <p:cNvPr id="7194" name="Rectangle 79"/>
            <p:cNvSpPr/>
            <p:nvPr/>
          </p:nvSpPr>
          <p:spPr>
            <a:xfrm>
              <a:off x="0" y="0"/>
              <a:ext cx="146" cy="216"/>
            </a:xfrm>
            <a:prstGeom prst="rect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>
              <a:spAutoFit/>
            </a:bodyPr>
            <a:p>
              <a:pPr algn="ctr" eaLnBrk="1" hangingPunct="1"/>
              <a:r>
                <a:rPr lang="zh-CN" altLang="en-US" sz="800" b="1" dirty="0">
                  <a:solidFill>
                    <a:schemeClr val="folHlink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CN" sz="2000" b="1" dirty="0">
                  <a:solidFill>
                    <a:schemeClr val="folHlink"/>
                  </a:solidFill>
                  <a:latin typeface="Arial" panose="020B0604020202020204" pitchFamily="34" charset="0"/>
                </a:rPr>
                <a:t>1</a:t>
              </a:r>
              <a:endParaRPr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95" name="Oval 80"/>
            <p:cNvSpPr/>
            <p:nvPr/>
          </p:nvSpPr>
          <p:spPr>
            <a:xfrm>
              <a:off x="162" y="73"/>
              <a:ext cx="56" cy="56"/>
            </a:xfrm>
            <a:prstGeom prst="ellipse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7187" name="Group 81"/>
          <p:cNvGrpSpPr/>
          <p:nvPr/>
        </p:nvGrpSpPr>
        <p:grpSpPr>
          <a:xfrm>
            <a:off x="5995988" y="2876550"/>
            <a:ext cx="1360487" cy="1655763"/>
            <a:chOff x="0" y="0"/>
            <a:chExt cx="857" cy="1043"/>
          </a:xfrm>
        </p:grpSpPr>
        <p:sp>
          <p:nvSpPr>
            <p:cNvPr id="7189" name="Freeform 82"/>
            <p:cNvSpPr/>
            <p:nvPr/>
          </p:nvSpPr>
          <p:spPr>
            <a:xfrm>
              <a:off x="846" y="0"/>
              <a:ext cx="2" cy="1043"/>
            </a:xfrm>
            <a:custGeom>
              <a:avLst/>
              <a:gdLst/>
              <a:ahLst/>
              <a:cxnLst>
                <a:cxn ang="0">
                  <a:pos x="2" y="1043"/>
                </a:cxn>
                <a:cxn ang="0">
                  <a:pos x="0" y="0"/>
                </a:cxn>
              </a:cxnLst>
              <a:pathLst>
                <a:path w="2" h="1043">
                  <a:moveTo>
                    <a:pt x="2" y="1043"/>
                  </a:move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0" name="Freeform 83"/>
            <p:cNvSpPr/>
            <p:nvPr/>
          </p:nvSpPr>
          <p:spPr>
            <a:xfrm>
              <a:off x="414" y="1029"/>
              <a:ext cx="42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8" y="1"/>
                </a:cxn>
              </a:cxnLst>
              <a:pathLst>
                <a:path w="428" h="1">
                  <a:moveTo>
                    <a:pt x="0" y="0"/>
                  </a:moveTo>
                  <a:lnTo>
                    <a:pt x="428" y="1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1" name="Rectangle 84"/>
            <p:cNvSpPr/>
            <p:nvPr/>
          </p:nvSpPr>
          <p:spPr>
            <a:xfrm>
              <a:off x="494" y="811"/>
              <a:ext cx="23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/>
              <a:r>
                <a:rPr lang="en-US" altLang="zh-CN" b="1" dirty="0">
                  <a:latin typeface="Arial" panose="020B0604020202020204" pitchFamily="34" charset="0"/>
                </a:rPr>
                <a:t>CS</a:t>
              </a:r>
              <a:r>
                <a:rPr lang="en-US" altLang="zh-CN" b="1" baseline="-25000" dirty="0">
                  <a:latin typeface="Arial" panose="020B0604020202020204" pitchFamily="34" charset="0"/>
                </a:rPr>
                <a:t>1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7192" name="Line 85"/>
            <p:cNvSpPr/>
            <p:nvPr/>
          </p:nvSpPr>
          <p:spPr>
            <a:xfrm>
              <a:off x="0" y="10"/>
              <a:ext cx="85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93" name="Freeform 86"/>
            <p:cNvSpPr/>
            <p:nvPr/>
          </p:nvSpPr>
          <p:spPr>
            <a:xfrm>
              <a:off x="486" y="813"/>
              <a:ext cx="213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3" y="0"/>
                </a:cxn>
              </a:cxnLst>
              <a:pathLst>
                <a:path w="213" h="1">
                  <a:moveTo>
                    <a:pt x="0" y="0"/>
                  </a:moveTo>
                  <a:lnTo>
                    <a:pt x="213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188" name="AutoShape 87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8194" name="Group 2"/>
          <p:cNvGrpSpPr/>
          <p:nvPr/>
        </p:nvGrpSpPr>
        <p:grpSpPr>
          <a:xfrm>
            <a:off x="1933575" y="4679950"/>
            <a:ext cx="6505575" cy="1662113"/>
            <a:chOff x="0" y="0"/>
            <a:chExt cx="4098" cy="1047"/>
          </a:xfrm>
        </p:grpSpPr>
        <p:sp>
          <p:nvSpPr>
            <p:cNvPr id="8394" name="Line 3"/>
            <p:cNvSpPr/>
            <p:nvPr/>
          </p:nvSpPr>
          <p:spPr>
            <a:xfrm>
              <a:off x="0" y="4"/>
              <a:ext cx="1" cy="104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395" name="Line 4"/>
            <p:cNvSpPr/>
            <p:nvPr/>
          </p:nvSpPr>
          <p:spPr>
            <a:xfrm>
              <a:off x="580" y="4"/>
              <a:ext cx="1" cy="104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396" name="Line 5"/>
            <p:cNvSpPr/>
            <p:nvPr/>
          </p:nvSpPr>
          <p:spPr>
            <a:xfrm>
              <a:off x="1150" y="4"/>
              <a:ext cx="1" cy="104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397" name="Line 6"/>
            <p:cNvSpPr/>
            <p:nvPr/>
          </p:nvSpPr>
          <p:spPr>
            <a:xfrm>
              <a:off x="1733" y="4"/>
              <a:ext cx="1" cy="104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398" name="Line 7"/>
            <p:cNvSpPr/>
            <p:nvPr/>
          </p:nvSpPr>
          <p:spPr>
            <a:xfrm>
              <a:off x="2349" y="4"/>
              <a:ext cx="1" cy="104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399" name="Line 8"/>
            <p:cNvSpPr/>
            <p:nvPr/>
          </p:nvSpPr>
          <p:spPr>
            <a:xfrm>
              <a:off x="2944" y="4"/>
              <a:ext cx="1" cy="104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400" name="Line 9"/>
            <p:cNvSpPr/>
            <p:nvPr/>
          </p:nvSpPr>
          <p:spPr>
            <a:xfrm>
              <a:off x="3514" y="4"/>
              <a:ext cx="1" cy="104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401" name="Line 10"/>
            <p:cNvSpPr/>
            <p:nvPr/>
          </p:nvSpPr>
          <p:spPr>
            <a:xfrm>
              <a:off x="4097" y="0"/>
              <a:ext cx="1" cy="104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</p:grpSp>
      <p:sp>
        <p:nvSpPr>
          <p:cNvPr id="8195" name="Text Box 11"/>
          <p:cNvSpPr txBox="1"/>
          <p:nvPr/>
        </p:nvSpPr>
        <p:spPr>
          <a:xfrm>
            <a:off x="152400" y="334963"/>
            <a:ext cx="6858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latin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</a:rPr>
              <a:t>(3) </a:t>
            </a:r>
            <a:r>
              <a:rPr lang="zh-CN" altLang="en-US" sz="3200" b="1" dirty="0">
                <a:latin typeface="Arial" panose="020B0604020202020204" pitchFamily="34" charset="0"/>
              </a:rPr>
              <a:t>字、位扩展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8196" name="Text Box 12"/>
          <p:cNvSpPr txBox="1"/>
          <p:nvPr/>
        </p:nvSpPr>
        <p:spPr>
          <a:xfrm>
            <a:off x="838200" y="952500"/>
            <a:ext cx="8229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</a:rPr>
              <a:t>用        </a:t>
            </a:r>
            <a:r>
              <a:rPr lang="en-US" altLang="zh-CN" sz="2800" b="1" dirty="0">
                <a:latin typeface="Arial" panose="020B0604020202020204" pitchFamily="34" charset="0"/>
              </a:rPr>
              <a:t>1K</a:t>
            </a:r>
            <a:r>
              <a:rPr lang="en-US" altLang="zh-CN" sz="900" b="1" dirty="0">
                <a:latin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</a:rPr>
              <a:t>×</a:t>
            </a:r>
            <a:r>
              <a:rPr lang="en-US" altLang="zh-CN" sz="900" b="1" dirty="0">
                <a:latin typeface="Arial" panose="020B0604020202020204" pitchFamily="34" charset="0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</a:rPr>
              <a:t>4</a:t>
            </a:r>
            <a:r>
              <a:rPr lang="zh-CN" altLang="en-US" sz="2800" b="1" dirty="0">
                <a:latin typeface="Arial" panose="020B0604020202020204" pitchFamily="34" charset="0"/>
              </a:rPr>
              <a:t>位 存储芯片组成 </a:t>
            </a:r>
            <a:r>
              <a:rPr lang="en-US" altLang="zh-CN" sz="2800" b="1" dirty="0">
                <a:latin typeface="Arial" panose="020B0604020202020204" pitchFamily="34" charset="0"/>
              </a:rPr>
              <a:t>4K</a:t>
            </a:r>
            <a:r>
              <a:rPr lang="en-US" altLang="zh-CN" sz="900" b="1" dirty="0">
                <a:latin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</a:rPr>
              <a:t>×</a:t>
            </a:r>
            <a:r>
              <a:rPr lang="en-US" altLang="zh-CN" sz="900" b="1" dirty="0">
                <a:latin typeface="Arial" panose="020B0604020202020204" pitchFamily="34" charset="0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</a:rPr>
              <a:t>8</a:t>
            </a:r>
            <a:r>
              <a:rPr lang="zh-CN" altLang="en-US" sz="2800" b="1" dirty="0">
                <a:latin typeface="Arial" panose="020B0604020202020204" pitchFamily="34" charset="0"/>
              </a:rPr>
              <a:t>位 的存储器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grpSp>
        <p:nvGrpSpPr>
          <p:cNvPr id="8197" name="Group 13"/>
          <p:cNvGrpSpPr/>
          <p:nvPr/>
        </p:nvGrpSpPr>
        <p:grpSpPr>
          <a:xfrm>
            <a:off x="6961188" y="1773238"/>
            <a:ext cx="2182812" cy="533400"/>
            <a:chOff x="0" y="0"/>
            <a:chExt cx="1375" cy="336"/>
          </a:xfrm>
        </p:grpSpPr>
        <p:sp>
          <p:nvSpPr>
            <p:cNvPr id="8392" name="AutoShape 14"/>
            <p:cNvSpPr/>
            <p:nvPr/>
          </p:nvSpPr>
          <p:spPr>
            <a:xfrm>
              <a:off x="0" y="0"/>
              <a:ext cx="1296" cy="336"/>
            </a:xfrm>
            <a:prstGeom prst="wedgeRoundRectCallout">
              <a:avLst>
                <a:gd name="adj1" fmla="val -51468"/>
                <a:gd name="adj2" fmla="val -97319"/>
                <a:gd name="adj3" fmla="val 16667"/>
              </a:avLst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 eaLnBrk="1" hangingPunct="1">
                <a:spcBef>
                  <a:spcPct val="50000"/>
                </a:spcBef>
              </a:pP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8393" name="Text Box 15"/>
            <p:cNvSpPr txBox="1"/>
            <p:nvPr/>
          </p:nvSpPr>
          <p:spPr>
            <a:xfrm>
              <a:off x="127" y="6"/>
              <a:ext cx="1248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600" b="1" dirty="0">
                  <a:latin typeface="Arial" panose="020B0604020202020204" pitchFamily="34" charset="0"/>
                </a:rPr>
                <a:t>8</a:t>
              </a:r>
              <a:r>
                <a:rPr lang="zh-CN" altLang="en-US" sz="2600" b="1" dirty="0">
                  <a:latin typeface="Arial" panose="020B0604020202020204" pitchFamily="34" charset="0"/>
                </a:rPr>
                <a:t>根数据线</a:t>
              </a:r>
              <a:endParaRPr lang="zh-CN" altLang="en-US" sz="26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8198" name="Group 16"/>
          <p:cNvGrpSpPr/>
          <p:nvPr/>
        </p:nvGrpSpPr>
        <p:grpSpPr>
          <a:xfrm>
            <a:off x="4211638" y="1700213"/>
            <a:ext cx="2243137" cy="533400"/>
            <a:chOff x="0" y="0"/>
            <a:chExt cx="1413" cy="336"/>
          </a:xfrm>
        </p:grpSpPr>
        <p:sp>
          <p:nvSpPr>
            <p:cNvPr id="8390" name="AutoShape 17"/>
            <p:cNvSpPr/>
            <p:nvPr/>
          </p:nvSpPr>
          <p:spPr>
            <a:xfrm>
              <a:off x="0" y="0"/>
              <a:ext cx="1342" cy="336"/>
            </a:xfrm>
            <a:prstGeom prst="wedgeRoundRectCallout">
              <a:avLst>
                <a:gd name="adj1" fmla="val 34722"/>
                <a:gd name="adj2" fmla="val -87500"/>
                <a:gd name="adj3" fmla="val 16667"/>
              </a:avLst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Ins="0"/>
            <a:p>
              <a:pPr eaLnBrk="1" hangingPunct="1">
                <a:spcBef>
                  <a:spcPct val="50000"/>
                </a:spcBef>
              </a:pP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8391" name="Text Box 18"/>
            <p:cNvSpPr txBox="1"/>
            <p:nvPr/>
          </p:nvSpPr>
          <p:spPr>
            <a:xfrm>
              <a:off x="69" y="9"/>
              <a:ext cx="1344" cy="314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600" b="1" dirty="0">
                  <a:latin typeface="Arial" panose="020B0604020202020204" pitchFamily="34" charset="0"/>
                </a:rPr>
                <a:t>12</a:t>
              </a:r>
              <a:r>
                <a:rPr lang="zh-CN" altLang="en-US" sz="2600" b="1" dirty="0">
                  <a:latin typeface="Arial" panose="020B0604020202020204" pitchFamily="34" charset="0"/>
                </a:rPr>
                <a:t>根地址线</a:t>
              </a:r>
              <a:endParaRPr lang="zh-CN" altLang="en-US" sz="26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8199" name="Rectangle 19"/>
          <p:cNvSpPr/>
          <p:nvPr/>
        </p:nvSpPr>
        <p:spPr>
          <a:xfrm>
            <a:off x="8424863" y="2697163"/>
            <a:ext cx="320675" cy="3079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8200" name="Group 20"/>
          <p:cNvGrpSpPr/>
          <p:nvPr/>
        </p:nvGrpSpPr>
        <p:grpSpPr>
          <a:xfrm>
            <a:off x="588963" y="6337300"/>
            <a:ext cx="8115300" cy="274638"/>
            <a:chOff x="0" y="0"/>
            <a:chExt cx="5112" cy="173"/>
          </a:xfrm>
        </p:grpSpPr>
        <p:sp>
          <p:nvSpPr>
            <p:cNvPr id="8387" name="Rectangle 21"/>
            <p:cNvSpPr/>
            <p:nvPr/>
          </p:nvSpPr>
          <p:spPr>
            <a:xfrm>
              <a:off x="24" y="0"/>
              <a:ext cx="24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 eaLnBrk="1" hangingPunct="1"/>
              <a:r>
                <a:rPr lang="en-US" altLang="zh-CN" b="1" dirty="0">
                  <a:latin typeface="Arial" panose="020B0604020202020204" pitchFamily="34" charset="0"/>
                </a:rPr>
                <a:t>WE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8388" name="Line 22"/>
            <p:cNvSpPr/>
            <p:nvPr/>
          </p:nvSpPr>
          <p:spPr>
            <a:xfrm>
              <a:off x="306" y="6"/>
              <a:ext cx="4806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89" name="Line 23"/>
            <p:cNvSpPr/>
            <p:nvPr/>
          </p:nvSpPr>
          <p:spPr>
            <a:xfrm>
              <a:off x="0" y="4"/>
              <a:ext cx="24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201" name="Group 24"/>
          <p:cNvGrpSpPr/>
          <p:nvPr/>
        </p:nvGrpSpPr>
        <p:grpSpPr>
          <a:xfrm>
            <a:off x="609600" y="3213100"/>
            <a:ext cx="8094663" cy="1236663"/>
            <a:chOff x="0" y="0"/>
            <a:chExt cx="5099" cy="779"/>
          </a:xfrm>
        </p:grpSpPr>
        <p:sp>
          <p:nvSpPr>
            <p:cNvPr id="8379" name="Rectangle 25"/>
            <p:cNvSpPr/>
            <p:nvPr/>
          </p:nvSpPr>
          <p:spPr>
            <a:xfrm>
              <a:off x="11" y="122"/>
              <a:ext cx="15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 eaLnBrk="1" hangingPunct="1"/>
              <a:r>
                <a:rPr lang="en-US" altLang="zh-CN" b="1" dirty="0">
                  <a:latin typeface="Arial" panose="020B0604020202020204" pitchFamily="34" charset="0"/>
                </a:rPr>
                <a:t>A</a:t>
              </a:r>
              <a:r>
                <a:rPr lang="en-US" altLang="zh-CN" b="1" baseline="-25000" dirty="0">
                  <a:latin typeface="Arial" panose="020B0604020202020204" pitchFamily="34" charset="0"/>
                </a:rPr>
                <a:t>8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grpSp>
          <p:nvGrpSpPr>
            <p:cNvPr id="8380" name="Group 26"/>
            <p:cNvGrpSpPr/>
            <p:nvPr/>
          </p:nvGrpSpPr>
          <p:grpSpPr>
            <a:xfrm>
              <a:off x="0" y="0"/>
              <a:ext cx="5099" cy="779"/>
              <a:chOff x="0" y="0"/>
              <a:chExt cx="5099" cy="779"/>
            </a:xfrm>
          </p:grpSpPr>
          <p:sp>
            <p:nvSpPr>
              <p:cNvPr id="8381" name="Line 27"/>
              <p:cNvSpPr/>
              <p:nvPr/>
            </p:nvSpPr>
            <p:spPr>
              <a:xfrm>
                <a:off x="293" y="150"/>
                <a:ext cx="4806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82" name="Line 28"/>
              <p:cNvSpPr/>
              <p:nvPr/>
            </p:nvSpPr>
            <p:spPr>
              <a:xfrm>
                <a:off x="293" y="244"/>
                <a:ext cx="4806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83" name="Freeform 29"/>
              <p:cNvSpPr/>
              <p:nvPr/>
            </p:nvSpPr>
            <p:spPr>
              <a:xfrm>
                <a:off x="293" y="529"/>
                <a:ext cx="4806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06" y="0"/>
                  </a:cxn>
                </a:cxnLst>
                <a:pathLst>
                  <a:path w="4649" h="1">
                    <a:moveTo>
                      <a:pt x="0" y="0"/>
                    </a:moveTo>
                    <a:lnTo>
                      <a:pt x="4649" y="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384" name="Rectangle 30"/>
              <p:cNvSpPr/>
              <p:nvPr/>
            </p:nvSpPr>
            <p:spPr>
              <a:xfrm>
                <a:off x="11" y="0"/>
                <a:ext cx="152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ctr" eaLnBrk="1" hangingPunct="1"/>
                <a:r>
                  <a:rPr lang="en-US" altLang="zh-CN" b="1" dirty="0">
                    <a:latin typeface="Arial" panose="020B0604020202020204" pitchFamily="34" charset="0"/>
                  </a:rPr>
                  <a:t>A</a:t>
                </a:r>
                <a:r>
                  <a:rPr lang="en-US" altLang="zh-CN" b="1" baseline="-25000" dirty="0">
                    <a:latin typeface="Arial" panose="020B0604020202020204" pitchFamily="34" charset="0"/>
                  </a:rPr>
                  <a:t>9</a:t>
                </a:r>
                <a:endParaRPr lang="en-US" altLang="zh-CN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85" name="Rectangle 31"/>
              <p:cNvSpPr/>
              <p:nvPr/>
            </p:nvSpPr>
            <p:spPr>
              <a:xfrm>
                <a:off x="11" y="433"/>
                <a:ext cx="152" cy="3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ctr" eaLnBrk="1" hangingPunct="1"/>
                <a:r>
                  <a:rPr lang="en-US" altLang="zh-CN" b="1" dirty="0">
                    <a:latin typeface="Arial" panose="020B0604020202020204" pitchFamily="34" charset="0"/>
                  </a:rPr>
                  <a:t>A</a:t>
                </a:r>
                <a:r>
                  <a:rPr lang="en-US" altLang="zh-CN" b="1" baseline="-25000" dirty="0">
                    <a:latin typeface="Arial" panose="020B0604020202020204" pitchFamily="34" charset="0"/>
                  </a:rPr>
                  <a:t>0</a:t>
                </a:r>
                <a:endParaRPr lang="en-US" altLang="zh-CN" b="1" baseline="-25000" dirty="0">
                  <a:latin typeface="Arial" panose="020B0604020202020204" pitchFamily="34" charset="0"/>
                </a:endParaRPr>
              </a:p>
              <a:p>
                <a:pPr algn="ctr" eaLnBrk="1" hangingPunct="1"/>
                <a:endParaRPr lang="zh-CN" altLang="en-US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86" name="Text Box 32"/>
              <p:cNvSpPr txBox="1"/>
              <p:nvPr/>
            </p:nvSpPr>
            <p:spPr>
              <a:xfrm>
                <a:off x="0" y="262"/>
                <a:ext cx="252" cy="2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 lIns="18000" rIns="18000"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dirty="0">
                    <a:latin typeface="Arial" panose="020B0604020202020204" pitchFamily="34" charset="0"/>
                  </a:rPr>
                  <a:t>...</a:t>
                </a:r>
                <a:endParaRPr lang="en-US" altLang="zh-CN" b="1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8202" name="Group 33"/>
          <p:cNvGrpSpPr/>
          <p:nvPr/>
        </p:nvGrpSpPr>
        <p:grpSpPr>
          <a:xfrm>
            <a:off x="590550" y="5048250"/>
            <a:ext cx="8120063" cy="1533525"/>
            <a:chOff x="0" y="0"/>
            <a:chExt cx="5115" cy="966"/>
          </a:xfrm>
        </p:grpSpPr>
        <p:grpSp>
          <p:nvGrpSpPr>
            <p:cNvPr id="8366" name="Group 34"/>
            <p:cNvGrpSpPr/>
            <p:nvPr/>
          </p:nvGrpSpPr>
          <p:grpSpPr>
            <a:xfrm>
              <a:off x="300" y="155"/>
              <a:ext cx="4815" cy="567"/>
              <a:chOff x="0" y="0"/>
              <a:chExt cx="4815" cy="567"/>
            </a:xfrm>
          </p:grpSpPr>
          <p:sp>
            <p:nvSpPr>
              <p:cNvPr id="8371" name="Freeform 35"/>
              <p:cNvSpPr/>
              <p:nvPr/>
            </p:nvSpPr>
            <p:spPr>
              <a:xfrm>
                <a:off x="5" y="0"/>
                <a:ext cx="4806" cy="1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4806" y="0"/>
                  </a:cxn>
                </a:cxnLst>
                <a:pathLst>
                  <a:path w="4659" h="1">
                    <a:moveTo>
                      <a:pt x="0" y="1"/>
                    </a:moveTo>
                    <a:lnTo>
                      <a:pt x="4659" y="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372" name="Freeform 36"/>
              <p:cNvSpPr/>
              <p:nvPr/>
            </p:nvSpPr>
            <p:spPr>
              <a:xfrm>
                <a:off x="0" y="76"/>
                <a:ext cx="4815" cy="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4815" y="0"/>
                  </a:cxn>
                </a:cxnLst>
                <a:pathLst>
                  <a:path w="4815" h="3">
                    <a:moveTo>
                      <a:pt x="0" y="3"/>
                    </a:moveTo>
                    <a:lnTo>
                      <a:pt x="4815" y="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373" name="Line 37"/>
              <p:cNvSpPr/>
              <p:nvPr/>
            </p:nvSpPr>
            <p:spPr>
              <a:xfrm>
                <a:off x="5" y="157"/>
                <a:ext cx="4806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74" name="Line 38"/>
              <p:cNvSpPr/>
              <p:nvPr/>
            </p:nvSpPr>
            <p:spPr>
              <a:xfrm>
                <a:off x="5" y="240"/>
                <a:ext cx="4806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75" name="Line 39"/>
              <p:cNvSpPr/>
              <p:nvPr/>
            </p:nvSpPr>
            <p:spPr>
              <a:xfrm>
                <a:off x="5" y="320"/>
                <a:ext cx="4806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76" name="Freeform 40"/>
              <p:cNvSpPr/>
              <p:nvPr/>
            </p:nvSpPr>
            <p:spPr>
              <a:xfrm>
                <a:off x="0" y="400"/>
                <a:ext cx="4811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811" y="4"/>
                  </a:cxn>
                </a:cxnLst>
                <a:pathLst>
                  <a:path w="4811" h="4">
                    <a:moveTo>
                      <a:pt x="0" y="0"/>
                    </a:moveTo>
                    <a:lnTo>
                      <a:pt x="4811" y="4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377" name="Line 41"/>
              <p:cNvSpPr/>
              <p:nvPr/>
            </p:nvSpPr>
            <p:spPr>
              <a:xfrm>
                <a:off x="5" y="483"/>
                <a:ext cx="4806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78" name="Line 42"/>
              <p:cNvSpPr/>
              <p:nvPr/>
            </p:nvSpPr>
            <p:spPr>
              <a:xfrm>
                <a:off x="5" y="566"/>
                <a:ext cx="4806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367" name="Group 43"/>
            <p:cNvGrpSpPr/>
            <p:nvPr/>
          </p:nvGrpSpPr>
          <p:grpSpPr>
            <a:xfrm>
              <a:off x="0" y="0"/>
              <a:ext cx="252" cy="966"/>
              <a:chOff x="0" y="0"/>
              <a:chExt cx="252" cy="966"/>
            </a:xfrm>
          </p:grpSpPr>
          <p:sp>
            <p:nvSpPr>
              <p:cNvPr id="8368" name="Rectangle 44"/>
              <p:cNvSpPr/>
              <p:nvPr/>
            </p:nvSpPr>
            <p:spPr>
              <a:xfrm>
                <a:off x="23" y="0"/>
                <a:ext cx="152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ctr" eaLnBrk="1" hangingPunct="1"/>
                <a:r>
                  <a:rPr lang="en-US" altLang="zh-CN" b="1" dirty="0">
                    <a:latin typeface="Arial" panose="020B0604020202020204" pitchFamily="34" charset="0"/>
                  </a:rPr>
                  <a:t>D</a:t>
                </a:r>
                <a:r>
                  <a:rPr lang="en-US" altLang="zh-CN" b="1" baseline="-25000" dirty="0">
                    <a:latin typeface="Arial" panose="020B0604020202020204" pitchFamily="34" charset="0"/>
                  </a:rPr>
                  <a:t>7</a:t>
                </a:r>
                <a:endParaRPr lang="en-US" altLang="zh-CN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69" name="Rectangle 45"/>
              <p:cNvSpPr/>
              <p:nvPr/>
            </p:nvSpPr>
            <p:spPr>
              <a:xfrm>
                <a:off x="23" y="620"/>
                <a:ext cx="152" cy="3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ctr" eaLnBrk="1" hangingPunct="1"/>
                <a:r>
                  <a:rPr lang="en-US" altLang="zh-CN" b="1" dirty="0">
                    <a:latin typeface="Arial" panose="020B0604020202020204" pitchFamily="34" charset="0"/>
                  </a:rPr>
                  <a:t>D</a:t>
                </a:r>
                <a:r>
                  <a:rPr lang="en-US" altLang="zh-CN" b="1" baseline="-25000" dirty="0">
                    <a:latin typeface="Arial" panose="020B0604020202020204" pitchFamily="34" charset="0"/>
                  </a:rPr>
                  <a:t>0</a:t>
                </a:r>
                <a:endParaRPr lang="en-US" altLang="zh-CN" b="1" baseline="-25000" dirty="0">
                  <a:latin typeface="Arial" panose="020B0604020202020204" pitchFamily="34" charset="0"/>
                </a:endParaRPr>
              </a:p>
              <a:p>
                <a:pPr algn="ctr" eaLnBrk="1" hangingPunct="1"/>
                <a:endParaRPr lang="zh-CN" altLang="en-US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70" name="Text Box 46"/>
              <p:cNvSpPr txBox="1"/>
              <p:nvPr/>
            </p:nvSpPr>
            <p:spPr>
              <a:xfrm>
                <a:off x="0" y="179"/>
                <a:ext cx="252" cy="4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 lIns="18000" rIns="18000"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</a:rPr>
                  <a:t>…</a:t>
                </a:r>
                <a:endParaRPr lang="en-US" altLang="zh-CN" b="1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8203" name="Group 47"/>
          <p:cNvGrpSpPr/>
          <p:nvPr/>
        </p:nvGrpSpPr>
        <p:grpSpPr>
          <a:xfrm>
            <a:off x="1160463" y="4757738"/>
            <a:ext cx="6991350" cy="1457325"/>
            <a:chOff x="0" y="0"/>
            <a:chExt cx="4404" cy="918"/>
          </a:xfrm>
        </p:grpSpPr>
        <p:sp>
          <p:nvSpPr>
            <p:cNvPr id="8334" name="Line 48"/>
            <p:cNvSpPr/>
            <p:nvPr/>
          </p:nvSpPr>
          <p:spPr>
            <a:xfrm>
              <a:off x="128" y="9"/>
              <a:ext cx="1" cy="41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335" name="Line 49"/>
            <p:cNvSpPr/>
            <p:nvPr/>
          </p:nvSpPr>
          <p:spPr>
            <a:xfrm>
              <a:off x="220" y="9"/>
              <a:ext cx="1" cy="48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336" name="Freeform 50"/>
            <p:cNvSpPr/>
            <p:nvPr/>
          </p:nvSpPr>
          <p:spPr>
            <a:xfrm>
              <a:off x="310" y="3"/>
              <a:ext cx="6" cy="58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582"/>
                </a:cxn>
              </a:cxnLst>
              <a:pathLst>
                <a:path w="6" h="582">
                  <a:moveTo>
                    <a:pt x="6" y="0"/>
                  </a:moveTo>
                  <a:lnTo>
                    <a:pt x="0" y="582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37" name="Line 51"/>
            <p:cNvSpPr/>
            <p:nvPr/>
          </p:nvSpPr>
          <p:spPr>
            <a:xfrm>
              <a:off x="613" y="6"/>
              <a:ext cx="1" cy="65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338" name="Freeform 52"/>
            <p:cNvSpPr/>
            <p:nvPr/>
          </p:nvSpPr>
          <p:spPr>
            <a:xfrm>
              <a:off x="706" y="0"/>
              <a:ext cx="1" cy="7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45"/>
                </a:cxn>
              </a:cxnLst>
              <a:pathLst>
                <a:path w="1" h="745">
                  <a:moveTo>
                    <a:pt x="0" y="0"/>
                  </a:moveTo>
                  <a:lnTo>
                    <a:pt x="0" y="745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39" name="Line 53"/>
            <p:cNvSpPr/>
            <p:nvPr/>
          </p:nvSpPr>
          <p:spPr>
            <a:xfrm>
              <a:off x="797" y="6"/>
              <a:ext cx="1" cy="82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340" name="Line 54"/>
            <p:cNvSpPr/>
            <p:nvPr/>
          </p:nvSpPr>
          <p:spPr>
            <a:xfrm>
              <a:off x="889" y="6"/>
              <a:ext cx="1" cy="9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341" name="Line 55"/>
            <p:cNvSpPr/>
            <p:nvPr/>
          </p:nvSpPr>
          <p:spPr>
            <a:xfrm>
              <a:off x="1186" y="7"/>
              <a:ext cx="1" cy="33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342" name="Line 56"/>
            <p:cNvSpPr/>
            <p:nvPr/>
          </p:nvSpPr>
          <p:spPr>
            <a:xfrm>
              <a:off x="1278" y="9"/>
              <a:ext cx="1" cy="41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343" name="Line 57"/>
            <p:cNvSpPr/>
            <p:nvPr/>
          </p:nvSpPr>
          <p:spPr>
            <a:xfrm flipH="1">
              <a:off x="1370" y="9"/>
              <a:ext cx="4" cy="48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344" name="Line 58"/>
            <p:cNvSpPr/>
            <p:nvPr/>
          </p:nvSpPr>
          <p:spPr>
            <a:xfrm>
              <a:off x="1466" y="9"/>
              <a:ext cx="1" cy="5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345" name="Line 59"/>
            <p:cNvSpPr/>
            <p:nvPr/>
          </p:nvSpPr>
          <p:spPr>
            <a:xfrm>
              <a:off x="1763" y="6"/>
              <a:ext cx="1" cy="65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346" name="Line 60"/>
            <p:cNvSpPr/>
            <p:nvPr/>
          </p:nvSpPr>
          <p:spPr>
            <a:xfrm>
              <a:off x="1855" y="6"/>
              <a:ext cx="1" cy="73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347" name="Line 61"/>
            <p:cNvSpPr/>
            <p:nvPr/>
          </p:nvSpPr>
          <p:spPr>
            <a:xfrm>
              <a:off x="1947" y="6"/>
              <a:ext cx="1" cy="82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348" name="Freeform 62"/>
            <p:cNvSpPr/>
            <p:nvPr/>
          </p:nvSpPr>
          <p:spPr>
            <a:xfrm>
              <a:off x="2040" y="3"/>
              <a:ext cx="3" cy="91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915"/>
                </a:cxn>
              </a:cxnLst>
              <a:pathLst>
                <a:path w="3" h="915">
                  <a:moveTo>
                    <a:pt x="3" y="0"/>
                  </a:moveTo>
                  <a:lnTo>
                    <a:pt x="0" y="915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49" name="Freeform 63"/>
            <p:cNvSpPr/>
            <p:nvPr/>
          </p:nvSpPr>
          <p:spPr>
            <a:xfrm>
              <a:off x="2400" y="9"/>
              <a:ext cx="1" cy="3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18"/>
                </a:cxn>
              </a:cxnLst>
              <a:pathLst>
                <a:path w="1" h="318">
                  <a:moveTo>
                    <a:pt x="0" y="0"/>
                  </a:moveTo>
                  <a:lnTo>
                    <a:pt x="1" y="318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50" name="Line 64"/>
            <p:cNvSpPr/>
            <p:nvPr/>
          </p:nvSpPr>
          <p:spPr>
            <a:xfrm>
              <a:off x="2492" y="6"/>
              <a:ext cx="1" cy="4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351" name="Freeform 65"/>
            <p:cNvSpPr/>
            <p:nvPr/>
          </p:nvSpPr>
          <p:spPr>
            <a:xfrm>
              <a:off x="2578" y="0"/>
              <a:ext cx="6" cy="50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504"/>
                </a:cxn>
              </a:cxnLst>
              <a:pathLst>
                <a:path w="6" h="504">
                  <a:moveTo>
                    <a:pt x="6" y="0"/>
                  </a:moveTo>
                  <a:lnTo>
                    <a:pt x="0" y="504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52" name="Line 66"/>
            <p:cNvSpPr/>
            <p:nvPr/>
          </p:nvSpPr>
          <p:spPr>
            <a:xfrm>
              <a:off x="2676" y="6"/>
              <a:ext cx="1" cy="58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353" name="Line 67"/>
            <p:cNvSpPr/>
            <p:nvPr/>
          </p:nvSpPr>
          <p:spPr>
            <a:xfrm>
              <a:off x="2973" y="3"/>
              <a:ext cx="1" cy="65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354" name="Line 68"/>
            <p:cNvSpPr/>
            <p:nvPr/>
          </p:nvSpPr>
          <p:spPr>
            <a:xfrm>
              <a:off x="3065" y="7"/>
              <a:ext cx="1" cy="73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355" name="Line 69"/>
            <p:cNvSpPr/>
            <p:nvPr/>
          </p:nvSpPr>
          <p:spPr>
            <a:xfrm flipH="1">
              <a:off x="3157" y="7"/>
              <a:ext cx="4" cy="82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356" name="Line 70"/>
            <p:cNvSpPr/>
            <p:nvPr/>
          </p:nvSpPr>
          <p:spPr>
            <a:xfrm>
              <a:off x="3253" y="3"/>
              <a:ext cx="1" cy="91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357" name="Freeform 71"/>
            <p:cNvSpPr/>
            <p:nvPr/>
          </p:nvSpPr>
          <p:spPr>
            <a:xfrm>
              <a:off x="3550" y="12"/>
              <a:ext cx="1" cy="3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4"/>
                </a:cxn>
              </a:cxnLst>
              <a:pathLst>
                <a:path w="1" h="324">
                  <a:moveTo>
                    <a:pt x="0" y="0"/>
                  </a:moveTo>
                  <a:lnTo>
                    <a:pt x="0" y="324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58" name="Line 72"/>
            <p:cNvSpPr/>
            <p:nvPr/>
          </p:nvSpPr>
          <p:spPr>
            <a:xfrm>
              <a:off x="3642" y="6"/>
              <a:ext cx="1" cy="4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359" name="Line 73"/>
            <p:cNvSpPr/>
            <p:nvPr/>
          </p:nvSpPr>
          <p:spPr>
            <a:xfrm>
              <a:off x="3734" y="6"/>
              <a:ext cx="1" cy="4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360" name="Line 74"/>
            <p:cNvSpPr/>
            <p:nvPr/>
          </p:nvSpPr>
          <p:spPr>
            <a:xfrm>
              <a:off x="3826" y="6"/>
              <a:ext cx="1" cy="58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361" name="Line 75"/>
            <p:cNvSpPr/>
            <p:nvPr/>
          </p:nvSpPr>
          <p:spPr>
            <a:xfrm>
              <a:off x="4123" y="3"/>
              <a:ext cx="1" cy="65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362" name="Line 76"/>
            <p:cNvSpPr/>
            <p:nvPr/>
          </p:nvSpPr>
          <p:spPr>
            <a:xfrm>
              <a:off x="4215" y="7"/>
              <a:ext cx="1" cy="73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363" name="Line 77"/>
            <p:cNvSpPr/>
            <p:nvPr/>
          </p:nvSpPr>
          <p:spPr>
            <a:xfrm flipH="1">
              <a:off x="4307" y="7"/>
              <a:ext cx="4" cy="82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364" name="Line 78"/>
            <p:cNvSpPr/>
            <p:nvPr/>
          </p:nvSpPr>
          <p:spPr>
            <a:xfrm>
              <a:off x="4403" y="3"/>
              <a:ext cx="1" cy="91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365" name="Line 79"/>
            <p:cNvSpPr/>
            <p:nvPr/>
          </p:nvSpPr>
          <p:spPr>
            <a:xfrm>
              <a:off x="0" y="7"/>
              <a:ext cx="1" cy="33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</p:grpSp>
      <p:grpSp>
        <p:nvGrpSpPr>
          <p:cNvPr id="8204" name="Group 80"/>
          <p:cNvGrpSpPr/>
          <p:nvPr/>
        </p:nvGrpSpPr>
        <p:grpSpPr>
          <a:xfrm>
            <a:off x="627063" y="2608263"/>
            <a:ext cx="1119187" cy="817562"/>
            <a:chOff x="0" y="0"/>
            <a:chExt cx="705" cy="515"/>
          </a:xfrm>
        </p:grpSpPr>
        <p:sp>
          <p:nvSpPr>
            <p:cNvPr id="8330" name="Rectangle 81"/>
            <p:cNvSpPr/>
            <p:nvPr/>
          </p:nvSpPr>
          <p:spPr>
            <a:xfrm>
              <a:off x="0" y="0"/>
              <a:ext cx="20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 eaLnBrk="1" hangingPunct="1"/>
              <a:r>
                <a:rPr lang="en-US" altLang="zh-CN" b="1" dirty="0">
                  <a:latin typeface="Arial" panose="020B0604020202020204" pitchFamily="34" charset="0"/>
                </a:rPr>
                <a:t>A</a:t>
              </a:r>
              <a:r>
                <a:rPr lang="en-US" altLang="zh-CN" b="1" baseline="-25000" dirty="0">
                  <a:latin typeface="Arial" panose="020B0604020202020204" pitchFamily="34" charset="0"/>
                </a:rPr>
                <a:t>11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8331" name="Rectangle 82"/>
            <p:cNvSpPr/>
            <p:nvPr/>
          </p:nvSpPr>
          <p:spPr>
            <a:xfrm>
              <a:off x="0" y="169"/>
              <a:ext cx="325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eaLnBrk="1" hangingPunct="1"/>
              <a:r>
                <a:rPr lang="en-US" altLang="zh-CN" b="1" dirty="0">
                  <a:latin typeface="Arial" panose="020B0604020202020204" pitchFamily="34" charset="0"/>
                </a:rPr>
                <a:t>A</a:t>
              </a:r>
              <a:r>
                <a:rPr lang="en-US" altLang="zh-CN" b="1" baseline="-25000" dirty="0">
                  <a:latin typeface="Arial" panose="020B0604020202020204" pitchFamily="34" charset="0"/>
                </a:rPr>
                <a:t>10</a:t>
              </a:r>
              <a:endParaRPr lang="en-US" altLang="zh-CN" b="1" baseline="-25000" dirty="0">
                <a:latin typeface="Arial" panose="020B0604020202020204" pitchFamily="34" charset="0"/>
              </a:endParaRPr>
            </a:p>
            <a:p>
              <a:pPr eaLnBrk="1" hangingPunct="1"/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8332" name="Freeform 83"/>
            <p:cNvSpPr/>
            <p:nvPr/>
          </p:nvSpPr>
          <p:spPr>
            <a:xfrm>
              <a:off x="284" y="99"/>
              <a:ext cx="421" cy="1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0" y="1"/>
                </a:cxn>
              </a:cxnLst>
              <a:pathLst>
                <a:path w="421" h="1">
                  <a:moveTo>
                    <a:pt x="421" y="0"/>
                  </a:moveTo>
                  <a:lnTo>
                    <a:pt x="0" y="1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33" name="Freeform 84"/>
            <p:cNvSpPr/>
            <p:nvPr/>
          </p:nvSpPr>
          <p:spPr>
            <a:xfrm>
              <a:off x="286" y="256"/>
              <a:ext cx="411" cy="4"/>
            </a:xfrm>
            <a:custGeom>
              <a:avLst/>
              <a:gdLst/>
              <a:ahLst/>
              <a:cxnLst>
                <a:cxn ang="0">
                  <a:pos x="411" y="4"/>
                </a:cxn>
                <a:cxn ang="0">
                  <a:pos x="0" y="0"/>
                </a:cxn>
              </a:cxnLst>
              <a:pathLst>
                <a:path w="411" h="4">
                  <a:moveTo>
                    <a:pt x="411" y="4"/>
                  </a:move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8205" name="Group 85"/>
          <p:cNvGrpSpPr/>
          <p:nvPr/>
        </p:nvGrpSpPr>
        <p:grpSpPr>
          <a:xfrm>
            <a:off x="1790700" y="3095625"/>
            <a:ext cx="1497013" cy="1403350"/>
            <a:chOff x="0" y="0"/>
            <a:chExt cx="943" cy="884"/>
          </a:xfrm>
        </p:grpSpPr>
        <p:sp>
          <p:nvSpPr>
            <p:cNvPr id="8321" name="Line 86"/>
            <p:cNvSpPr/>
            <p:nvPr/>
          </p:nvSpPr>
          <p:spPr>
            <a:xfrm flipV="1">
              <a:off x="577" y="871"/>
              <a:ext cx="104" cy="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8322" name="Group 87"/>
            <p:cNvGrpSpPr/>
            <p:nvPr/>
          </p:nvGrpSpPr>
          <p:grpSpPr>
            <a:xfrm>
              <a:off x="0" y="0"/>
              <a:ext cx="943" cy="884"/>
              <a:chOff x="0" y="0"/>
              <a:chExt cx="943" cy="884"/>
            </a:xfrm>
          </p:grpSpPr>
          <p:sp>
            <p:nvSpPr>
              <p:cNvPr id="8323" name="Freeform 88"/>
              <p:cNvSpPr/>
              <p:nvPr/>
            </p:nvSpPr>
            <p:spPr>
              <a:xfrm>
                <a:off x="339" y="0"/>
                <a:ext cx="339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0"/>
                  </a:cxn>
                  <a:cxn ang="0">
                    <a:pos x="339" y="0"/>
                  </a:cxn>
                </a:cxnLst>
                <a:pathLst>
                  <a:path w="339" h="6">
                    <a:moveTo>
                      <a:pt x="0" y="6"/>
                    </a:moveTo>
                    <a:lnTo>
                      <a:pt x="0" y="0"/>
                    </a:lnTo>
                    <a:lnTo>
                      <a:pt x="339" y="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324" name="Freeform 89"/>
              <p:cNvSpPr/>
              <p:nvPr/>
            </p:nvSpPr>
            <p:spPr>
              <a:xfrm>
                <a:off x="667" y="0"/>
                <a:ext cx="1" cy="88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884"/>
                  </a:cxn>
                </a:cxnLst>
                <a:pathLst>
                  <a:path w="1" h="861">
                    <a:moveTo>
                      <a:pt x="1" y="0"/>
                    </a:moveTo>
                    <a:lnTo>
                      <a:pt x="0" y="861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325" name="Line 90"/>
              <p:cNvSpPr/>
              <p:nvPr/>
            </p:nvSpPr>
            <p:spPr>
              <a:xfrm>
                <a:off x="0" y="873"/>
                <a:ext cx="10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26" name="Line 91"/>
              <p:cNvSpPr/>
              <p:nvPr/>
            </p:nvSpPr>
            <p:spPr>
              <a:xfrm flipV="1">
                <a:off x="90" y="689"/>
                <a:ext cx="1" cy="1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27" name="Line 92"/>
              <p:cNvSpPr/>
              <p:nvPr/>
            </p:nvSpPr>
            <p:spPr>
              <a:xfrm>
                <a:off x="81" y="689"/>
                <a:ext cx="577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  <p:sp>
            <p:nvSpPr>
              <p:cNvPr id="8328" name="Rectangle 93"/>
              <p:cNvSpPr/>
              <p:nvPr/>
            </p:nvSpPr>
            <p:spPr>
              <a:xfrm>
                <a:off x="711" y="4"/>
                <a:ext cx="232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ctr" eaLnBrk="1" hangingPunct="1"/>
                <a:r>
                  <a:rPr lang="en-US" altLang="zh-CN" b="1" dirty="0">
                    <a:latin typeface="Arial" panose="020B0604020202020204" pitchFamily="34" charset="0"/>
                  </a:rPr>
                  <a:t>CS</a:t>
                </a:r>
                <a:r>
                  <a:rPr lang="en-US" altLang="zh-CN" b="1" baseline="-25000" dirty="0">
                    <a:latin typeface="Arial" panose="020B0604020202020204" pitchFamily="34" charset="0"/>
                  </a:rPr>
                  <a:t>0</a:t>
                </a:r>
                <a:endParaRPr lang="en-US" altLang="zh-CN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29" name="Freeform 94"/>
              <p:cNvSpPr/>
              <p:nvPr/>
            </p:nvSpPr>
            <p:spPr>
              <a:xfrm>
                <a:off x="714" y="12"/>
                <a:ext cx="19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5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8206" name="Group 95"/>
          <p:cNvGrpSpPr/>
          <p:nvPr/>
        </p:nvGrpSpPr>
        <p:grpSpPr>
          <a:xfrm>
            <a:off x="2328863" y="2971800"/>
            <a:ext cx="2787650" cy="1509713"/>
            <a:chOff x="0" y="0"/>
            <a:chExt cx="1756" cy="951"/>
          </a:xfrm>
        </p:grpSpPr>
        <p:sp>
          <p:nvSpPr>
            <p:cNvPr id="8311" name="Line 96"/>
            <p:cNvSpPr/>
            <p:nvPr/>
          </p:nvSpPr>
          <p:spPr>
            <a:xfrm flipV="1">
              <a:off x="1388" y="949"/>
              <a:ext cx="104" cy="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8312" name="Group 97"/>
            <p:cNvGrpSpPr/>
            <p:nvPr/>
          </p:nvGrpSpPr>
          <p:grpSpPr>
            <a:xfrm>
              <a:off x="0" y="0"/>
              <a:ext cx="1756" cy="951"/>
              <a:chOff x="0" y="0"/>
              <a:chExt cx="1756" cy="951"/>
            </a:xfrm>
          </p:grpSpPr>
          <p:sp>
            <p:nvSpPr>
              <p:cNvPr id="8313" name="Freeform 98"/>
              <p:cNvSpPr/>
              <p:nvPr/>
            </p:nvSpPr>
            <p:spPr>
              <a:xfrm>
                <a:off x="1481" y="0"/>
                <a:ext cx="1" cy="948"/>
              </a:xfrm>
              <a:custGeom>
                <a:avLst/>
                <a:gdLst/>
                <a:ahLst/>
                <a:cxnLst>
                  <a:cxn ang="0">
                    <a:pos x="0" y="948"/>
                  </a:cxn>
                  <a:cxn ang="0">
                    <a:pos x="0" y="0"/>
                  </a:cxn>
                </a:cxnLst>
                <a:pathLst>
                  <a:path w="1" h="948">
                    <a:moveTo>
                      <a:pt x="0" y="948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314" name="Line 99"/>
              <p:cNvSpPr/>
              <p:nvPr/>
            </p:nvSpPr>
            <p:spPr>
              <a:xfrm flipV="1">
                <a:off x="811" y="948"/>
                <a:ext cx="104" cy="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15" name="Line 100"/>
              <p:cNvSpPr/>
              <p:nvPr/>
            </p:nvSpPr>
            <p:spPr>
              <a:xfrm flipV="1">
                <a:off x="904" y="767"/>
                <a:ext cx="1" cy="1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16" name="Line 101"/>
              <p:cNvSpPr/>
              <p:nvPr/>
            </p:nvSpPr>
            <p:spPr>
              <a:xfrm>
                <a:off x="898" y="767"/>
                <a:ext cx="578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  <p:grpSp>
            <p:nvGrpSpPr>
              <p:cNvPr id="8317" name="Group 102"/>
              <p:cNvGrpSpPr/>
              <p:nvPr/>
            </p:nvGrpSpPr>
            <p:grpSpPr>
              <a:xfrm>
                <a:off x="0" y="6"/>
                <a:ext cx="1756" cy="249"/>
                <a:chOff x="0" y="0"/>
                <a:chExt cx="1756" cy="249"/>
              </a:xfrm>
            </p:grpSpPr>
            <p:sp>
              <p:nvSpPr>
                <p:cNvPr id="8318" name="Rectangle 103"/>
                <p:cNvSpPr/>
                <p:nvPr/>
              </p:nvSpPr>
              <p:spPr>
                <a:xfrm>
                  <a:off x="1524" y="76"/>
                  <a:ext cx="232" cy="17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p>
                  <a:pPr algn="ctr" eaLnBrk="1" hangingPunct="1"/>
                  <a:r>
                    <a:rPr lang="en-US" altLang="zh-CN" b="1" dirty="0">
                      <a:latin typeface="Arial" panose="020B0604020202020204" pitchFamily="34" charset="0"/>
                    </a:rPr>
                    <a:t>CS</a:t>
                  </a:r>
                  <a:r>
                    <a:rPr lang="en-US" altLang="zh-CN" b="1" baseline="-25000" dirty="0">
                      <a:latin typeface="Arial" panose="020B0604020202020204" pitchFamily="34" charset="0"/>
                    </a:rPr>
                    <a:t>1</a:t>
                  </a:r>
                  <a:endParaRPr lang="en-US" altLang="zh-CN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319" name="Freeform 104"/>
                <p:cNvSpPr/>
                <p:nvPr/>
              </p:nvSpPr>
              <p:spPr>
                <a:xfrm>
                  <a:off x="0" y="0"/>
                  <a:ext cx="148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85" y="0"/>
                    </a:cxn>
                  </a:cxnLst>
                  <a:pathLst>
                    <a:path w="1485" h="1">
                      <a:moveTo>
                        <a:pt x="0" y="0"/>
                      </a:moveTo>
                      <a:lnTo>
                        <a:pt x="1485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320" name="Freeform 105"/>
                <p:cNvSpPr/>
                <p:nvPr/>
              </p:nvSpPr>
              <p:spPr>
                <a:xfrm flipV="1">
                  <a:off x="1527" y="58"/>
                  <a:ext cx="195" cy="2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5" y="0"/>
                    </a:cxn>
                  </a:cxnLst>
                  <a:pathLst>
                    <a:path w="195" h="1">
                      <a:moveTo>
                        <a:pt x="0" y="0"/>
                      </a:moveTo>
                      <a:lnTo>
                        <a:pt x="195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  <p:grpSp>
        <p:nvGrpSpPr>
          <p:cNvPr id="8207" name="Group 106"/>
          <p:cNvGrpSpPr/>
          <p:nvPr/>
        </p:nvGrpSpPr>
        <p:grpSpPr>
          <a:xfrm>
            <a:off x="2309813" y="2819400"/>
            <a:ext cx="4725987" cy="1662113"/>
            <a:chOff x="0" y="0"/>
            <a:chExt cx="2977" cy="1047"/>
          </a:xfrm>
        </p:grpSpPr>
        <p:sp>
          <p:nvSpPr>
            <p:cNvPr id="8302" name="Freeform 107"/>
            <p:cNvSpPr/>
            <p:nvPr/>
          </p:nvSpPr>
          <p:spPr>
            <a:xfrm>
              <a:off x="2699" y="0"/>
              <a:ext cx="6" cy="1044"/>
            </a:xfrm>
            <a:custGeom>
              <a:avLst/>
              <a:gdLst/>
              <a:ahLst/>
              <a:cxnLst>
                <a:cxn ang="0">
                  <a:pos x="6" y="1044"/>
                </a:cxn>
                <a:cxn ang="0">
                  <a:pos x="0" y="0"/>
                </a:cxn>
              </a:cxnLst>
              <a:pathLst>
                <a:path w="6" h="1044">
                  <a:moveTo>
                    <a:pt x="6" y="1044"/>
                  </a:move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03" name="Line 108"/>
            <p:cNvSpPr/>
            <p:nvPr/>
          </p:nvSpPr>
          <p:spPr>
            <a:xfrm flipV="1">
              <a:off x="2019" y="1038"/>
              <a:ext cx="110" cy="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04" name="Line 109"/>
            <p:cNvSpPr/>
            <p:nvPr/>
          </p:nvSpPr>
          <p:spPr>
            <a:xfrm flipV="1">
              <a:off x="2614" y="1038"/>
              <a:ext cx="104" cy="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05" name="Freeform 110"/>
            <p:cNvSpPr/>
            <p:nvPr/>
          </p:nvSpPr>
          <p:spPr>
            <a:xfrm>
              <a:off x="2118" y="865"/>
              <a:ext cx="1" cy="182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1" y="0"/>
                </a:cxn>
              </a:cxnLst>
              <a:pathLst>
                <a:path w="1" h="182">
                  <a:moveTo>
                    <a:pt x="0" y="182"/>
                  </a:moveTo>
                  <a:lnTo>
                    <a:pt x="1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306" name="Line 111"/>
            <p:cNvSpPr/>
            <p:nvPr/>
          </p:nvSpPr>
          <p:spPr>
            <a:xfrm>
              <a:off x="2109" y="852"/>
              <a:ext cx="589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grpSp>
          <p:nvGrpSpPr>
            <p:cNvPr id="8307" name="Group 112"/>
            <p:cNvGrpSpPr/>
            <p:nvPr/>
          </p:nvGrpSpPr>
          <p:grpSpPr>
            <a:xfrm>
              <a:off x="0" y="3"/>
              <a:ext cx="2977" cy="348"/>
              <a:chOff x="0" y="0"/>
              <a:chExt cx="2977" cy="348"/>
            </a:xfrm>
          </p:grpSpPr>
          <p:sp>
            <p:nvSpPr>
              <p:cNvPr id="8308" name="Freeform 113"/>
              <p:cNvSpPr/>
              <p:nvPr/>
            </p:nvSpPr>
            <p:spPr>
              <a:xfrm>
                <a:off x="0" y="0"/>
                <a:ext cx="2712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712" y="3"/>
                  </a:cxn>
                </a:cxnLst>
                <a:pathLst>
                  <a:path w="2712" h="3">
                    <a:moveTo>
                      <a:pt x="0" y="0"/>
                    </a:moveTo>
                    <a:lnTo>
                      <a:pt x="2712" y="3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309" name="Rectangle 114"/>
              <p:cNvSpPr/>
              <p:nvPr/>
            </p:nvSpPr>
            <p:spPr>
              <a:xfrm>
                <a:off x="2745" y="175"/>
                <a:ext cx="232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ctr" eaLnBrk="1" hangingPunct="1"/>
                <a:r>
                  <a:rPr lang="en-US" altLang="zh-CN" b="1" dirty="0">
                    <a:latin typeface="Arial" panose="020B0604020202020204" pitchFamily="34" charset="0"/>
                  </a:rPr>
                  <a:t>CS</a:t>
                </a:r>
                <a:r>
                  <a:rPr lang="en-US" altLang="zh-CN" b="1" baseline="-25000" dirty="0">
                    <a:latin typeface="Arial" panose="020B0604020202020204" pitchFamily="34" charset="0"/>
                  </a:rPr>
                  <a:t>2</a:t>
                </a:r>
                <a:endParaRPr lang="en-US" altLang="zh-CN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10" name="Freeform 115"/>
              <p:cNvSpPr/>
              <p:nvPr/>
            </p:nvSpPr>
            <p:spPr>
              <a:xfrm flipV="1">
                <a:off x="2745" y="157"/>
                <a:ext cx="195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5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8208" name="Group 116"/>
          <p:cNvGrpSpPr/>
          <p:nvPr/>
        </p:nvGrpSpPr>
        <p:grpSpPr>
          <a:xfrm>
            <a:off x="2305050" y="2692400"/>
            <a:ext cx="6554788" cy="1778000"/>
            <a:chOff x="0" y="0"/>
            <a:chExt cx="4129" cy="1120"/>
          </a:xfrm>
        </p:grpSpPr>
        <p:sp>
          <p:nvSpPr>
            <p:cNvPr id="8293" name="Line 117"/>
            <p:cNvSpPr/>
            <p:nvPr/>
          </p:nvSpPr>
          <p:spPr>
            <a:xfrm flipV="1">
              <a:off x="3190" y="1118"/>
              <a:ext cx="104" cy="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4" name="Line 118"/>
            <p:cNvSpPr/>
            <p:nvPr/>
          </p:nvSpPr>
          <p:spPr>
            <a:xfrm flipV="1">
              <a:off x="3767" y="1118"/>
              <a:ext cx="104" cy="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5" name="Line 119"/>
            <p:cNvSpPr/>
            <p:nvPr/>
          </p:nvSpPr>
          <p:spPr>
            <a:xfrm flipV="1">
              <a:off x="3280" y="932"/>
              <a:ext cx="1" cy="1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6" name="Line 120"/>
            <p:cNvSpPr/>
            <p:nvPr/>
          </p:nvSpPr>
          <p:spPr>
            <a:xfrm>
              <a:off x="3274" y="932"/>
              <a:ext cx="578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8297" name="Line 121"/>
            <p:cNvSpPr/>
            <p:nvPr/>
          </p:nvSpPr>
          <p:spPr>
            <a:xfrm flipH="1" flipV="1">
              <a:off x="3856" y="0"/>
              <a:ext cx="4" cy="11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8298" name="Group 122"/>
            <p:cNvGrpSpPr/>
            <p:nvPr/>
          </p:nvGrpSpPr>
          <p:grpSpPr>
            <a:xfrm>
              <a:off x="0" y="2"/>
              <a:ext cx="4129" cy="429"/>
              <a:chOff x="0" y="0"/>
              <a:chExt cx="4129" cy="429"/>
            </a:xfrm>
          </p:grpSpPr>
          <p:sp>
            <p:nvSpPr>
              <p:cNvPr id="8299" name="Freeform 123"/>
              <p:cNvSpPr/>
              <p:nvPr/>
            </p:nvSpPr>
            <p:spPr>
              <a:xfrm>
                <a:off x="0" y="0"/>
                <a:ext cx="387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70" y="0"/>
                  </a:cxn>
                </a:cxnLst>
                <a:pathLst>
                  <a:path w="3870" h="1">
                    <a:moveTo>
                      <a:pt x="0" y="0"/>
                    </a:moveTo>
                    <a:lnTo>
                      <a:pt x="3870" y="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300" name="Rectangle 124"/>
              <p:cNvSpPr/>
              <p:nvPr/>
            </p:nvSpPr>
            <p:spPr>
              <a:xfrm>
                <a:off x="3897" y="256"/>
                <a:ext cx="232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algn="ctr" eaLnBrk="1" hangingPunct="1"/>
                <a:r>
                  <a:rPr lang="en-US" altLang="zh-CN" b="1" dirty="0">
                    <a:latin typeface="Arial" panose="020B0604020202020204" pitchFamily="34" charset="0"/>
                  </a:rPr>
                  <a:t>CS</a:t>
                </a:r>
                <a:r>
                  <a:rPr lang="en-US" altLang="zh-CN" b="1" baseline="-25000" dirty="0">
                    <a:latin typeface="Arial" panose="020B0604020202020204" pitchFamily="34" charset="0"/>
                  </a:rPr>
                  <a:t>3</a:t>
                </a:r>
                <a:endParaRPr lang="en-US" altLang="zh-CN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01" name="Freeform 125"/>
              <p:cNvSpPr/>
              <p:nvPr/>
            </p:nvSpPr>
            <p:spPr>
              <a:xfrm flipV="1">
                <a:off x="3891" y="238"/>
                <a:ext cx="195" cy="2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5" y="0"/>
                  </a:cxn>
                </a:cxnLst>
                <a:pathLst>
                  <a:path w="195" h="1">
                    <a:moveTo>
                      <a:pt x="0" y="0"/>
                    </a:moveTo>
                    <a:lnTo>
                      <a:pt x="195" y="0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8209" name="Group 126"/>
          <p:cNvGrpSpPr/>
          <p:nvPr/>
        </p:nvGrpSpPr>
        <p:grpSpPr>
          <a:xfrm>
            <a:off x="1733550" y="2614613"/>
            <a:ext cx="587375" cy="622300"/>
            <a:chOff x="0" y="0"/>
            <a:chExt cx="370" cy="392"/>
          </a:xfrm>
        </p:grpSpPr>
        <p:sp>
          <p:nvSpPr>
            <p:cNvPr id="8286" name="Rectangle 127"/>
            <p:cNvSpPr/>
            <p:nvPr/>
          </p:nvSpPr>
          <p:spPr>
            <a:xfrm>
              <a:off x="8" y="4"/>
              <a:ext cx="298" cy="388"/>
            </a:xfrm>
            <a:prstGeom prst="rect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87" name="Rectangle 128"/>
            <p:cNvSpPr/>
            <p:nvPr/>
          </p:nvSpPr>
          <p:spPr>
            <a:xfrm>
              <a:off x="0" y="0"/>
              <a:ext cx="312" cy="197"/>
            </a:xfrm>
            <a:prstGeom prst="rect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p>
              <a:pPr algn="ctr" eaLnBrk="1" hangingPunct="1"/>
              <a:r>
                <a:rPr lang="zh-CN" altLang="en-US" b="1" dirty="0">
                  <a:latin typeface="宋体" panose="02010600030101010101" pitchFamily="2" charset="-122"/>
                </a:rPr>
                <a:t>片选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sp>
          <p:nvSpPr>
            <p:cNvPr id="8288" name="Rectangle 129"/>
            <p:cNvSpPr/>
            <p:nvPr/>
          </p:nvSpPr>
          <p:spPr>
            <a:xfrm>
              <a:off x="0" y="188"/>
              <a:ext cx="312" cy="197"/>
            </a:xfrm>
            <a:prstGeom prst="rect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p>
              <a:pPr algn="ctr" eaLnBrk="1" hangingPunct="1"/>
              <a:r>
                <a:rPr lang="zh-CN" altLang="en-US" b="1" dirty="0">
                  <a:latin typeface="宋体" panose="02010600030101010101" pitchFamily="2" charset="-122"/>
                </a:rPr>
                <a:t>译码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sp>
          <p:nvSpPr>
            <p:cNvPr id="8289" name="Oval 130"/>
            <p:cNvSpPr/>
            <p:nvPr/>
          </p:nvSpPr>
          <p:spPr>
            <a:xfrm>
              <a:off x="305" y="26"/>
              <a:ext cx="56" cy="56"/>
            </a:xfrm>
            <a:prstGeom prst="ellipse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90" name="Oval 131"/>
            <p:cNvSpPr/>
            <p:nvPr/>
          </p:nvSpPr>
          <p:spPr>
            <a:xfrm>
              <a:off x="311" y="107"/>
              <a:ext cx="56" cy="56"/>
            </a:xfrm>
            <a:prstGeom prst="ellipse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91" name="Oval 132"/>
            <p:cNvSpPr/>
            <p:nvPr/>
          </p:nvSpPr>
          <p:spPr>
            <a:xfrm>
              <a:off x="311" y="200"/>
              <a:ext cx="56" cy="56"/>
            </a:xfrm>
            <a:prstGeom prst="ellipse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92" name="Oval 133"/>
            <p:cNvSpPr/>
            <p:nvPr/>
          </p:nvSpPr>
          <p:spPr>
            <a:xfrm>
              <a:off x="314" y="284"/>
              <a:ext cx="56" cy="56"/>
            </a:xfrm>
            <a:prstGeom prst="ellipse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8210" name="Group 134"/>
          <p:cNvGrpSpPr/>
          <p:nvPr/>
        </p:nvGrpSpPr>
        <p:grpSpPr>
          <a:xfrm>
            <a:off x="1190625" y="3433763"/>
            <a:ext cx="7061200" cy="985837"/>
            <a:chOff x="0" y="0"/>
            <a:chExt cx="4448" cy="621"/>
          </a:xfrm>
        </p:grpSpPr>
        <p:grpSp>
          <p:nvGrpSpPr>
            <p:cNvPr id="8246" name="Group 135"/>
            <p:cNvGrpSpPr/>
            <p:nvPr/>
          </p:nvGrpSpPr>
          <p:grpSpPr>
            <a:xfrm>
              <a:off x="0" y="6"/>
              <a:ext cx="354" cy="615"/>
              <a:chOff x="0" y="0"/>
              <a:chExt cx="354" cy="615"/>
            </a:xfrm>
          </p:grpSpPr>
          <p:sp>
            <p:nvSpPr>
              <p:cNvPr id="8282" name="Line 136"/>
              <p:cNvSpPr/>
              <p:nvPr/>
            </p:nvSpPr>
            <p:spPr>
              <a:xfrm flipV="1">
                <a:off x="84" y="85"/>
                <a:ext cx="1" cy="49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  <p:sp>
            <p:nvSpPr>
              <p:cNvPr id="8283" name="Line 137"/>
              <p:cNvSpPr/>
              <p:nvPr/>
            </p:nvSpPr>
            <p:spPr>
              <a:xfrm flipV="1">
                <a:off x="0" y="0"/>
                <a:ext cx="1" cy="5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  <p:sp>
            <p:nvSpPr>
              <p:cNvPr id="8284" name="Line 138"/>
              <p:cNvSpPr/>
              <p:nvPr/>
            </p:nvSpPr>
            <p:spPr>
              <a:xfrm flipV="1">
                <a:off x="306" y="377"/>
                <a:ext cx="1" cy="20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  <p:sp>
            <p:nvSpPr>
              <p:cNvPr id="8285" name="Text Box 139"/>
              <p:cNvSpPr txBox="1"/>
              <p:nvPr/>
            </p:nvSpPr>
            <p:spPr>
              <a:xfrm>
                <a:off x="46" y="327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b="1" dirty="0">
                    <a:latin typeface="Times New Roman" panose="02020603050405020304" pitchFamily="18" charset="0"/>
                  </a:rPr>
                  <a:t>…</a:t>
                </a:r>
                <a:endParaRPr lang="en-US" altLang="zh-CN" b="1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8247" name="Group 140"/>
            <p:cNvGrpSpPr/>
            <p:nvPr/>
          </p:nvGrpSpPr>
          <p:grpSpPr>
            <a:xfrm>
              <a:off x="590" y="11"/>
              <a:ext cx="352" cy="610"/>
              <a:chOff x="0" y="0"/>
              <a:chExt cx="352" cy="610"/>
            </a:xfrm>
          </p:grpSpPr>
          <p:sp>
            <p:nvSpPr>
              <p:cNvPr id="8278" name="Line 141"/>
              <p:cNvSpPr/>
              <p:nvPr/>
            </p:nvSpPr>
            <p:spPr>
              <a:xfrm flipV="1">
                <a:off x="84" y="85"/>
                <a:ext cx="1" cy="49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  <p:sp>
            <p:nvSpPr>
              <p:cNvPr id="8279" name="Line 142"/>
              <p:cNvSpPr/>
              <p:nvPr/>
            </p:nvSpPr>
            <p:spPr>
              <a:xfrm flipV="1">
                <a:off x="0" y="0"/>
                <a:ext cx="1" cy="5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  <p:sp>
            <p:nvSpPr>
              <p:cNvPr id="8280" name="Line 143"/>
              <p:cNvSpPr/>
              <p:nvPr/>
            </p:nvSpPr>
            <p:spPr>
              <a:xfrm flipV="1">
                <a:off x="306" y="377"/>
                <a:ext cx="1" cy="20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  <p:sp>
            <p:nvSpPr>
              <p:cNvPr id="8281" name="Text Box 144"/>
              <p:cNvSpPr txBox="1"/>
              <p:nvPr/>
            </p:nvSpPr>
            <p:spPr>
              <a:xfrm>
                <a:off x="44" y="322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b="1" dirty="0">
                    <a:latin typeface="Times New Roman" panose="02020603050405020304" pitchFamily="18" charset="0"/>
                  </a:rPr>
                  <a:t>…</a:t>
                </a:r>
                <a:endParaRPr lang="en-US" altLang="zh-CN" b="1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8248" name="Group 145"/>
            <p:cNvGrpSpPr/>
            <p:nvPr/>
          </p:nvGrpSpPr>
          <p:grpSpPr>
            <a:xfrm>
              <a:off x="1167" y="3"/>
              <a:ext cx="337" cy="611"/>
              <a:chOff x="0" y="0"/>
              <a:chExt cx="337" cy="611"/>
            </a:xfrm>
          </p:grpSpPr>
          <p:sp>
            <p:nvSpPr>
              <p:cNvPr id="8274" name="Line 146"/>
              <p:cNvSpPr/>
              <p:nvPr/>
            </p:nvSpPr>
            <p:spPr>
              <a:xfrm flipV="1">
                <a:off x="84" y="85"/>
                <a:ext cx="1" cy="49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  <p:sp>
            <p:nvSpPr>
              <p:cNvPr id="8275" name="Line 147"/>
              <p:cNvSpPr/>
              <p:nvPr/>
            </p:nvSpPr>
            <p:spPr>
              <a:xfrm flipV="1">
                <a:off x="0" y="0"/>
                <a:ext cx="1" cy="5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  <p:sp>
            <p:nvSpPr>
              <p:cNvPr id="8276" name="Line 148"/>
              <p:cNvSpPr/>
              <p:nvPr/>
            </p:nvSpPr>
            <p:spPr>
              <a:xfrm flipV="1">
                <a:off x="306" y="377"/>
                <a:ext cx="1" cy="20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  <p:sp>
            <p:nvSpPr>
              <p:cNvPr id="8277" name="Text Box 149"/>
              <p:cNvSpPr txBox="1"/>
              <p:nvPr/>
            </p:nvSpPr>
            <p:spPr>
              <a:xfrm>
                <a:off x="61" y="361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</a:rPr>
                  <a:t>…</a:t>
                </a:r>
                <a:endParaRPr lang="en-US" altLang="zh-CN" sz="2000" b="1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8249" name="Group 150"/>
            <p:cNvGrpSpPr/>
            <p:nvPr/>
          </p:nvGrpSpPr>
          <p:grpSpPr>
            <a:xfrm>
              <a:off x="1731" y="8"/>
              <a:ext cx="359" cy="613"/>
              <a:chOff x="0" y="0"/>
              <a:chExt cx="359" cy="613"/>
            </a:xfrm>
          </p:grpSpPr>
          <p:sp>
            <p:nvSpPr>
              <p:cNvPr id="8270" name="Line 151"/>
              <p:cNvSpPr/>
              <p:nvPr/>
            </p:nvSpPr>
            <p:spPr>
              <a:xfrm flipV="1">
                <a:off x="84" y="85"/>
                <a:ext cx="1" cy="49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  <p:sp>
            <p:nvSpPr>
              <p:cNvPr id="8271" name="Line 152"/>
              <p:cNvSpPr/>
              <p:nvPr/>
            </p:nvSpPr>
            <p:spPr>
              <a:xfrm flipV="1">
                <a:off x="0" y="0"/>
                <a:ext cx="1" cy="5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  <p:sp>
            <p:nvSpPr>
              <p:cNvPr id="8272" name="Line 153"/>
              <p:cNvSpPr/>
              <p:nvPr/>
            </p:nvSpPr>
            <p:spPr>
              <a:xfrm flipV="1">
                <a:off x="306" y="377"/>
                <a:ext cx="1" cy="20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  <p:sp>
            <p:nvSpPr>
              <p:cNvPr id="8273" name="Text Box 154"/>
              <p:cNvSpPr txBox="1"/>
              <p:nvPr/>
            </p:nvSpPr>
            <p:spPr>
              <a:xfrm>
                <a:off x="51" y="325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b="1" dirty="0">
                    <a:latin typeface="Times New Roman" panose="02020603050405020304" pitchFamily="18" charset="0"/>
                  </a:rPr>
                  <a:t>…</a:t>
                </a:r>
                <a:endParaRPr lang="en-US" altLang="zh-CN" b="1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8250" name="Group 155"/>
            <p:cNvGrpSpPr/>
            <p:nvPr/>
          </p:nvGrpSpPr>
          <p:grpSpPr>
            <a:xfrm>
              <a:off x="2343" y="15"/>
              <a:ext cx="347" cy="606"/>
              <a:chOff x="0" y="0"/>
              <a:chExt cx="347" cy="606"/>
            </a:xfrm>
          </p:grpSpPr>
          <p:sp>
            <p:nvSpPr>
              <p:cNvPr id="8266" name="Line 156"/>
              <p:cNvSpPr/>
              <p:nvPr/>
            </p:nvSpPr>
            <p:spPr>
              <a:xfrm flipV="1">
                <a:off x="83" y="78"/>
                <a:ext cx="1" cy="49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  <p:sp>
            <p:nvSpPr>
              <p:cNvPr id="8267" name="Freeform 157"/>
              <p:cNvSpPr/>
              <p:nvPr/>
            </p:nvSpPr>
            <p:spPr>
              <a:xfrm>
                <a:off x="0" y="0"/>
                <a:ext cx="1" cy="561"/>
              </a:xfrm>
              <a:custGeom>
                <a:avLst/>
                <a:gdLst/>
                <a:ahLst/>
                <a:cxnLst>
                  <a:cxn ang="0">
                    <a:pos x="0" y="561"/>
                  </a:cxn>
                  <a:cxn ang="0">
                    <a:pos x="0" y="0"/>
                  </a:cxn>
                </a:cxnLst>
                <a:pathLst>
                  <a:path w="1" h="561">
                    <a:moveTo>
                      <a:pt x="0" y="56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oval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68" name="Line 158"/>
              <p:cNvSpPr/>
              <p:nvPr/>
            </p:nvSpPr>
            <p:spPr>
              <a:xfrm flipV="1">
                <a:off x="305" y="370"/>
                <a:ext cx="1" cy="20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  <p:sp>
            <p:nvSpPr>
              <p:cNvPr id="8269" name="Text Box 159"/>
              <p:cNvSpPr txBox="1"/>
              <p:nvPr/>
            </p:nvSpPr>
            <p:spPr>
              <a:xfrm>
                <a:off x="39" y="318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b="1" dirty="0">
                    <a:latin typeface="Times New Roman" panose="02020603050405020304" pitchFamily="18" charset="0"/>
                  </a:rPr>
                  <a:t>…</a:t>
                </a:r>
                <a:endParaRPr lang="en-US" altLang="zh-CN" b="1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51" name="Group 160"/>
            <p:cNvGrpSpPr/>
            <p:nvPr/>
          </p:nvGrpSpPr>
          <p:grpSpPr>
            <a:xfrm>
              <a:off x="2945" y="0"/>
              <a:ext cx="349" cy="621"/>
              <a:chOff x="0" y="0"/>
              <a:chExt cx="349" cy="621"/>
            </a:xfrm>
          </p:grpSpPr>
          <p:sp>
            <p:nvSpPr>
              <p:cNvPr id="8262" name="Line 161"/>
              <p:cNvSpPr/>
              <p:nvPr/>
            </p:nvSpPr>
            <p:spPr>
              <a:xfrm flipV="1">
                <a:off x="84" y="85"/>
                <a:ext cx="1" cy="49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  <p:sp>
            <p:nvSpPr>
              <p:cNvPr id="8263" name="Line 162"/>
              <p:cNvSpPr/>
              <p:nvPr/>
            </p:nvSpPr>
            <p:spPr>
              <a:xfrm flipV="1">
                <a:off x="0" y="0"/>
                <a:ext cx="1" cy="5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  <p:sp>
            <p:nvSpPr>
              <p:cNvPr id="8264" name="Line 163"/>
              <p:cNvSpPr/>
              <p:nvPr/>
            </p:nvSpPr>
            <p:spPr>
              <a:xfrm flipV="1">
                <a:off x="306" y="377"/>
                <a:ext cx="1" cy="20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  <p:sp>
            <p:nvSpPr>
              <p:cNvPr id="8265" name="Text Box 164"/>
              <p:cNvSpPr txBox="1"/>
              <p:nvPr/>
            </p:nvSpPr>
            <p:spPr>
              <a:xfrm>
                <a:off x="41" y="333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b="1" dirty="0">
                    <a:latin typeface="Times New Roman" panose="02020603050405020304" pitchFamily="18" charset="0"/>
                  </a:rPr>
                  <a:t>…</a:t>
                </a:r>
                <a:endParaRPr lang="en-US" altLang="zh-CN" b="1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52" name="Group 165"/>
            <p:cNvGrpSpPr/>
            <p:nvPr/>
          </p:nvGrpSpPr>
          <p:grpSpPr>
            <a:xfrm>
              <a:off x="3496" y="5"/>
              <a:ext cx="346" cy="616"/>
              <a:chOff x="0" y="0"/>
              <a:chExt cx="346" cy="616"/>
            </a:xfrm>
          </p:grpSpPr>
          <p:sp>
            <p:nvSpPr>
              <p:cNvPr id="8258" name="Freeform 166"/>
              <p:cNvSpPr/>
              <p:nvPr/>
            </p:nvSpPr>
            <p:spPr>
              <a:xfrm>
                <a:off x="80" y="82"/>
                <a:ext cx="4" cy="497"/>
              </a:xfrm>
              <a:custGeom>
                <a:avLst/>
                <a:gdLst/>
                <a:ahLst/>
                <a:cxnLst>
                  <a:cxn ang="0">
                    <a:pos x="4" y="497"/>
                  </a:cxn>
                  <a:cxn ang="0">
                    <a:pos x="0" y="0"/>
                  </a:cxn>
                </a:cxnLst>
                <a:pathLst>
                  <a:path w="4" h="497">
                    <a:moveTo>
                      <a:pt x="4" y="497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oval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59" name="Line 167"/>
              <p:cNvSpPr/>
              <p:nvPr/>
            </p:nvSpPr>
            <p:spPr>
              <a:xfrm flipV="1">
                <a:off x="0" y="0"/>
                <a:ext cx="1" cy="5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  <p:sp>
            <p:nvSpPr>
              <p:cNvPr id="8260" name="Line 168"/>
              <p:cNvSpPr/>
              <p:nvPr/>
            </p:nvSpPr>
            <p:spPr>
              <a:xfrm flipV="1">
                <a:off x="306" y="377"/>
                <a:ext cx="1" cy="20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  <p:sp>
            <p:nvSpPr>
              <p:cNvPr id="8261" name="Text Box 169"/>
              <p:cNvSpPr txBox="1"/>
              <p:nvPr/>
            </p:nvSpPr>
            <p:spPr>
              <a:xfrm>
                <a:off x="38" y="328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b="1" dirty="0">
                    <a:latin typeface="Times New Roman" panose="02020603050405020304" pitchFamily="18" charset="0"/>
                  </a:rPr>
                  <a:t>…</a:t>
                </a:r>
                <a:endParaRPr lang="en-US" altLang="zh-CN" b="1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253" name="Group 170"/>
            <p:cNvGrpSpPr/>
            <p:nvPr/>
          </p:nvGrpSpPr>
          <p:grpSpPr>
            <a:xfrm>
              <a:off x="4095" y="12"/>
              <a:ext cx="353" cy="609"/>
              <a:chOff x="0" y="0"/>
              <a:chExt cx="353" cy="609"/>
            </a:xfrm>
          </p:grpSpPr>
          <p:sp>
            <p:nvSpPr>
              <p:cNvPr id="8254" name="Line 171"/>
              <p:cNvSpPr/>
              <p:nvPr/>
            </p:nvSpPr>
            <p:spPr>
              <a:xfrm flipV="1">
                <a:off x="88" y="83"/>
                <a:ext cx="1" cy="49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  <p:sp>
            <p:nvSpPr>
              <p:cNvPr id="8255" name="Freeform 172"/>
              <p:cNvSpPr/>
              <p:nvPr/>
            </p:nvSpPr>
            <p:spPr>
              <a:xfrm>
                <a:off x="0" y="0"/>
                <a:ext cx="4" cy="570"/>
              </a:xfrm>
              <a:custGeom>
                <a:avLst/>
                <a:gdLst/>
                <a:ahLst/>
                <a:cxnLst>
                  <a:cxn ang="0">
                    <a:pos x="4" y="570"/>
                  </a:cxn>
                  <a:cxn ang="0">
                    <a:pos x="0" y="0"/>
                  </a:cxn>
                </a:cxnLst>
                <a:pathLst>
                  <a:path w="4" h="570">
                    <a:moveTo>
                      <a:pt x="4" y="57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oval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56" name="Line 173"/>
              <p:cNvSpPr/>
              <p:nvPr/>
            </p:nvSpPr>
            <p:spPr>
              <a:xfrm flipV="1">
                <a:off x="310" y="375"/>
                <a:ext cx="1" cy="20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oval" w="sm" len="sm"/>
              </a:ln>
            </p:spPr>
          </p:sp>
          <p:sp>
            <p:nvSpPr>
              <p:cNvPr id="8257" name="Text Box 174"/>
              <p:cNvSpPr txBox="1"/>
              <p:nvPr/>
            </p:nvSpPr>
            <p:spPr>
              <a:xfrm>
                <a:off x="45" y="321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b="1" dirty="0">
                    <a:latin typeface="Times New Roman" panose="02020603050405020304" pitchFamily="18" charset="0"/>
                  </a:rPr>
                  <a:t>…</a:t>
                </a:r>
                <a:endParaRPr lang="en-US" altLang="zh-CN" b="1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8211" name="Group 175"/>
          <p:cNvGrpSpPr/>
          <p:nvPr/>
        </p:nvGrpSpPr>
        <p:grpSpPr>
          <a:xfrm>
            <a:off x="1790700" y="4678363"/>
            <a:ext cx="6664325" cy="19050"/>
            <a:chOff x="0" y="0"/>
            <a:chExt cx="4198" cy="12"/>
          </a:xfrm>
        </p:grpSpPr>
        <p:grpSp>
          <p:nvGrpSpPr>
            <p:cNvPr id="8233" name="Group 176"/>
            <p:cNvGrpSpPr/>
            <p:nvPr/>
          </p:nvGrpSpPr>
          <p:grpSpPr>
            <a:xfrm>
              <a:off x="0" y="0"/>
              <a:ext cx="4198" cy="12"/>
              <a:chOff x="0" y="0"/>
              <a:chExt cx="4198" cy="12"/>
            </a:xfrm>
          </p:grpSpPr>
          <p:grpSp>
            <p:nvGrpSpPr>
              <p:cNvPr id="8235" name="Group 177"/>
              <p:cNvGrpSpPr/>
              <p:nvPr/>
            </p:nvGrpSpPr>
            <p:grpSpPr>
              <a:xfrm>
                <a:off x="1730" y="0"/>
                <a:ext cx="1318" cy="12"/>
                <a:chOff x="0" y="0"/>
                <a:chExt cx="1318" cy="12"/>
              </a:xfrm>
            </p:grpSpPr>
            <p:sp>
              <p:nvSpPr>
                <p:cNvPr id="8243" name="Line 178"/>
                <p:cNvSpPr/>
                <p:nvPr/>
              </p:nvSpPr>
              <p:spPr>
                <a:xfrm>
                  <a:off x="0" y="11"/>
                  <a:ext cx="104" cy="1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244" name="Line 179"/>
                <p:cNvSpPr/>
                <p:nvPr/>
              </p:nvSpPr>
              <p:spPr>
                <a:xfrm>
                  <a:off x="619" y="0"/>
                  <a:ext cx="104" cy="1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8245" name="Line 180"/>
                <p:cNvSpPr/>
                <p:nvPr/>
              </p:nvSpPr>
              <p:spPr>
                <a:xfrm>
                  <a:off x="1214" y="0"/>
                  <a:ext cx="104" cy="1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8236" name="Group 181"/>
              <p:cNvGrpSpPr/>
              <p:nvPr/>
            </p:nvGrpSpPr>
            <p:grpSpPr>
              <a:xfrm>
                <a:off x="0" y="0"/>
                <a:ext cx="4198" cy="12"/>
                <a:chOff x="0" y="0"/>
                <a:chExt cx="4198" cy="12"/>
              </a:xfrm>
            </p:grpSpPr>
            <p:sp>
              <p:nvSpPr>
                <p:cNvPr id="8237" name="Line 182"/>
                <p:cNvSpPr/>
                <p:nvPr/>
              </p:nvSpPr>
              <p:spPr>
                <a:xfrm>
                  <a:off x="1150" y="11"/>
                  <a:ext cx="104" cy="1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8238" name="Group 183"/>
                <p:cNvGrpSpPr/>
                <p:nvPr/>
              </p:nvGrpSpPr>
              <p:grpSpPr>
                <a:xfrm>
                  <a:off x="0" y="0"/>
                  <a:ext cx="4198" cy="12"/>
                  <a:chOff x="0" y="0"/>
                  <a:chExt cx="4198" cy="12"/>
                </a:xfrm>
              </p:grpSpPr>
              <p:sp>
                <p:nvSpPr>
                  <p:cNvPr id="8239" name="Line 184"/>
                  <p:cNvSpPr/>
                  <p:nvPr/>
                </p:nvSpPr>
                <p:spPr>
                  <a:xfrm>
                    <a:off x="580" y="11"/>
                    <a:ext cx="104" cy="1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8240" name="Group 185"/>
                  <p:cNvGrpSpPr/>
                  <p:nvPr/>
                </p:nvGrpSpPr>
                <p:grpSpPr>
                  <a:xfrm>
                    <a:off x="0" y="0"/>
                    <a:ext cx="4198" cy="12"/>
                    <a:chOff x="0" y="0"/>
                    <a:chExt cx="4198" cy="12"/>
                  </a:xfrm>
                </p:grpSpPr>
                <p:sp>
                  <p:nvSpPr>
                    <p:cNvPr id="8241" name="Line 186"/>
                    <p:cNvSpPr/>
                    <p:nvPr/>
                  </p:nvSpPr>
                  <p:spPr>
                    <a:xfrm>
                      <a:off x="0" y="11"/>
                      <a:ext cx="104" cy="1"/>
                    </a:xfrm>
                    <a:prstGeom prst="line">
                      <a:avLst/>
                    </a:prstGeom>
                    <a:ln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8242" name="Line 187"/>
                    <p:cNvSpPr/>
                    <p:nvPr/>
                  </p:nvSpPr>
                  <p:spPr>
                    <a:xfrm>
                      <a:off x="4094" y="0"/>
                      <a:ext cx="104" cy="1"/>
                    </a:xfrm>
                    <a:prstGeom prst="line">
                      <a:avLst/>
                    </a:prstGeom>
                    <a:ln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</p:grpSp>
        </p:grpSp>
        <p:sp>
          <p:nvSpPr>
            <p:cNvPr id="8234" name="Line 188"/>
            <p:cNvSpPr/>
            <p:nvPr/>
          </p:nvSpPr>
          <p:spPr>
            <a:xfrm>
              <a:off x="3514" y="0"/>
              <a:ext cx="104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212" name="Group 189"/>
          <p:cNvGrpSpPr/>
          <p:nvPr/>
        </p:nvGrpSpPr>
        <p:grpSpPr>
          <a:xfrm>
            <a:off x="1042988" y="4365625"/>
            <a:ext cx="7224712" cy="407988"/>
            <a:chOff x="0" y="0"/>
            <a:chExt cx="4551" cy="257"/>
          </a:xfrm>
        </p:grpSpPr>
        <p:grpSp>
          <p:nvGrpSpPr>
            <p:cNvPr id="8215" name="Group 190"/>
            <p:cNvGrpSpPr/>
            <p:nvPr/>
          </p:nvGrpSpPr>
          <p:grpSpPr>
            <a:xfrm>
              <a:off x="0" y="0"/>
              <a:ext cx="4551" cy="257"/>
              <a:chOff x="0" y="0"/>
              <a:chExt cx="4551" cy="257"/>
            </a:xfrm>
          </p:grpSpPr>
          <p:sp>
            <p:nvSpPr>
              <p:cNvPr id="8217" name="Rectangle 191"/>
              <p:cNvSpPr/>
              <p:nvPr/>
            </p:nvSpPr>
            <p:spPr>
              <a:xfrm>
                <a:off x="29" y="48"/>
                <a:ext cx="407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p>
                <a:pPr algn="ctr" eaLnBrk="1" hangingPunct="1"/>
                <a:r>
                  <a:rPr lang="en-US" altLang="zh-CN" b="1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1K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×</a:t>
                </a:r>
                <a:r>
                  <a:rPr lang="en-US" altLang="zh-CN" b="1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4</a:t>
                </a:r>
                <a:endParaRPr lang="en-US" altLang="zh-CN" b="1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8218" name="Group 192"/>
              <p:cNvGrpSpPr/>
              <p:nvPr/>
            </p:nvGrpSpPr>
            <p:grpSpPr>
              <a:xfrm>
                <a:off x="0" y="0"/>
                <a:ext cx="4551" cy="257"/>
                <a:chOff x="0" y="0"/>
                <a:chExt cx="4551" cy="257"/>
              </a:xfrm>
            </p:grpSpPr>
            <p:sp>
              <p:nvSpPr>
                <p:cNvPr id="8225" name="Rectangle 193"/>
                <p:cNvSpPr/>
                <p:nvPr/>
              </p:nvSpPr>
              <p:spPr>
                <a:xfrm>
                  <a:off x="0" y="0"/>
                  <a:ext cx="463" cy="253"/>
                </a:xfrm>
                <a:prstGeom prst="rect">
                  <a:avLst/>
                </a:prstGeom>
                <a:noFill/>
                <a:ln w="38100" cap="flat" cmpd="sng">
                  <a:solidFill>
                    <a:srgbClr val="0000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26" name="Rectangle 194"/>
                <p:cNvSpPr/>
                <p:nvPr/>
              </p:nvSpPr>
              <p:spPr>
                <a:xfrm>
                  <a:off x="1192" y="0"/>
                  <a:ext cx="421" cy="253"/>
                </a:xfrm>
                <a:prstGeom prst="rect">
                  <a:avLst/>
                </a:prstGeom>
                <a:noFill/>
                <a:ln w="38100" cap="flat" cmpd="sng">
                  <a:solidFill>
                    <a:srgbClr val="0000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27" name="Rectangle 195"/>
                <p:cNvSpPr/>
                <p:nvPr/>
              </p:nvSpPr>
              <p:spPr>
                <a:xfrm>
                  <a:off x="1766" y="0"/>
                  <a:ext cx="421" cy="253"/>
                </a:xfrm>
                <a:prstGeom prst="rect">
                  <a:avLst/>
                </a:prstGeom>
                <a:noFill/>
                <a:ln w="38100" cap="flat" cmpd="sng">
                  <a:solidFill>
                    <a:srgbClr val="0000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28" name="Rectangle 196"/>
                <p:cNvSpPr/>
                <p:nvPr/>
              </p:nvSpPr>
              <p:spPr>
                <a:xfrm>
                  <a:off x="2382" y="0"/>
                  <a:ext cx="421" cy="257"/>
                </a:xfrm>
                <a:prstGeom prst="rect">
                  <a:avLst/>
                </a:prstGeom>
                <a:noFill/>
                <a:ln w="38100" cap="flat" cmpd="sng">
                  <a:solidFill>
                    <a:srgbClr val="0000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29" name="Rectangle 197"/>
                <p:cNvSpPr/>
                <p:nvPr/>
              </p:nvSpPr>
              <p:spPr>
                <a:xfrm>
                  <a:off x="2979" y="0"/>
                  <a:ext cx="422" cy="254"/>
                </a:xfrm>
                <a:prstGeom prst="rect">
                  <a:avLst/>
                </a:prstGeom>
                <a:noFill/>
                <a:ln w="38100" cap="flat" cmpd="sng">
                  <a:solidFill>
                    <a:srgbClr val="0000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30" name="Rectangle 198"/>
                <p:cNvSpPr/>
                <p:nvPr/>
              </p:nvSpPr>
              <p:spPr>
                <a:xfrm>
                  <a:off x="3553" y="0"/>
                  <a:ext cx="421" cy="257"/>
                </a:xfrm>
                <a:prstGeom prst="rect">
                  <a:avLst/>
                </a:prstGeom>
                <a:noFill/>
                <a:ln w="38100" cap="flat" cmpd="sng">
                  <a:solidFill>
                    <a:srgbClr val="0000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31" name="Rectangle 199"/>
                <p:cNvSpPr/>
                <p:nvPr/>
              </p:nvSpPr>
              <p:spPr>
                <a:xfrm>
                  <a:off x="4130" y="0"/>
                  <a:ext cx="421" cy="254"/>
                </a:xfrm>
                <a:prstGeom prst="rect">
                  <a:avLst/>
                </a:prstGeom>
                <a:noFill/>
                <a:ln w="38100" cap="flat" cmpd="sng">
                  <a:solidFill>
                    <a:srgbClr val="0000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32" name="Rectangle 200"/>
                <p:cNvSpPr/>
                <p:nvPr/>
              </p:nvSpPr>
              <p:spPr>
                <a:xfrm>
                  <a:off x="616" y="0"/>
                  <a:ext cx="421" cy="253"/>
                </a:xfrm>
                <a:prstGeom prst="rect">
                  <a:avLst/>
                </a:prstGeom>
                <a:noFill/>
                <a:ln w="38100" cap="flat" cmpd="sng">
                  <a:solidFill>
                    <a:srgbClr val="0000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8219" name="Rectangle 201"/>
              <p:cNvSpPr/>
              <p:nvPr/>
            </p:nvSpPr>
            <p:spPr>
              <a:xfrm>
                <a:off x="1197" y="48"/>
                <a:ext cx="407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p>
                <a:pPr algn="ctr" eaLnBrk="1" hangingPunct="1"/>
                <a:r>
                  <a:rPr lang="en-US" altLang="zh-CN" b="1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1K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×</a:t>
                </a:r>
                <a:r>
                  <a:rPr lang="en-US" altLang="zh-CN" b="1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4</a:t>
                </a:r>
                <a:endParaRPr lang="en-US" altLang="zh-CN" b="1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20" name="Rectangle 202"/>
              <p:cNvSpPr/>
              <p:nvPr/>
            </p:nvSpPr>
            <p:spPr>
              <a:xfrm>
                <a:off x="1771" y="48"/>
                <a:ext cx="407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p>
                <a:pPr algn="ctr" eaLnBrk="1" hangingPunct="1"/>
                <a:r>
                  <a:rPr lang="en-US" altLang="zh-CN" b="1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1K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×</a:t>
                </a:r>
                <a:r>
                  <a:rPr lang="en-US" altLang="zh-CN" b="1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4</a:t>
                </a:r>
                <a:endParaRPr lang="en-US" altLang="zh-CN" b="1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21" name="Rectangle 203"/>
              <p:cNvSpPr/>
              <p:nvPr/>
            </p:nvSpPr>
            <p:spPr>
              <a:xfrm>
                <a:off x="2390" y="48"/>
                <a:ext cx="407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p>
                <a:pPr algn="ctr" eaLnBrk="1" hangingPunct="1"/>
                <a:r>
                  <a:rPr lang="en-US" altLang="zh-CN" b="1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1K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×</a:t>
                </a:r>
                <a:r>
                  <a:rPr lang="en-US" altLang="zh-CN" b="1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4</a:t>
                </a:r>
                <a:endParaRPr lang="en-US" altLang="zh-CN" b="1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22" name="Rectangle 204"/>
              <p:cNvSpPr/>
              <p:nvPr/>
            </p:nvSpPr>
            <p:spPr>
              <a:xfrm>
                <a:off x="2984" y="48"/>
                <a:ext cx="407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p>
                <a:pPr algn="ctr" eaLnBrk="1" hangingPunct="1"/>
                <a:r>
                  <a:rPr lang="en-US" altLang="zh-CN" b="1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1K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×</a:t>
                </a:r>
                <a:r>
                  <a:rPr lang="en-US" altLang="zh-CN" b="1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4</a:t>
                </a:r>
                <a:endParaRPr lang="en-US" altLang="zh-CN" b="1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23" name="Rectangle 205"/>
              <p:cNvSpPr/>
              <p:nvPr/>
            </p:nvSpPr>
            <p:spPr>
              <a:xfrm>
                <a:off x="3560" y="48"/>
                <a:ext cx="407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p>
                <a:pPr algn="ctr" eaLnBrk="1" hangingPunct="1"/>
                <a:r>
                  <a:rPr lang="en-US" altLang="zh-CN" b="1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1K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×</a:t>
                </a:r>
                <a:r>
                  <a:rPr lang="en-US" altLang="zh-CN" b="1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4</a:t>
                </a:r>
                <a:endParaRPr lang="en-US" altLang="zh-CN" b="1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24" name="Rectangle 206"/>
              <p:cNvSpPr/>
              <p:nvPr/>
            </p:nvSpPr>
            <p:spPr>
              <a:xfrm>
                <a:off x="4136" y="48"/>
                <a:ext cx="407" cy="1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p>
                <a:pPr algn="ctr" eaLnBrk="1" hangingPunct="1"/>
                <a:r>
                  <a:rPr lang="en-US" altLang="zh-CN" b="1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1K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×</a:t>
                </a:r>
                <a:r>
                  <a:rPr lang="en-US" altLang="zh-CN" b="1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4</a:t>
                </a:r>
                <a:endParaRPr lang="en-US" altLang="zh-CN" b="1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216" name="Rectangle 207"/>
            <p:cNvSpPr/>
            <p:nvPr/>
          </p:nvSpPr>
          <p:spPr>
            <a:xfrm>
              <a:off x="617" y="48"/>
              <a:ext cx="407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ctr" eaLnBrk="1" hangingPunct="1"/>
              <a:r>
                <a:rPr lang="en-US" altLang="zh-CN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1K</a:t>
              </a:r>
              <a:r>
                <a:rPr lang="en-US" altLang="zh-CN" sz="16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×</a:t>
              </a:r>
              <a:r>
                <a:rPr lang="en-US" altLang="zh-CN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  <a:endParaRPr lang="en-US" altLang="zh-CN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213" name="Text Box 208"/>
          <p:cNvSpPr txBox="1"/>
          <p:nvPr/>
        </p:nvSpPr>
        <p:spPr>
          <a:xfrm>
            <a:off x="1201738" y="995363"/>
            <a:ext cx="12827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600" b="1" dirty="0">
                <a:solidFill>
                  <a:srgbClr val="0000FF"/>
                </a:solidFill>
                <a:latin typeface="Arial" panose="020B0604020202020204" pitchFamily="34" charset="0"/>
              </a:rPr>
              <a:t>？片</a:t>
            </a:r>
            <a:endParaRPr lang="zh-CN" altLang="en-US" sz="26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8214" name="AutoShape 209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218" name="Text Box 2"/>
          <p:cNvSpPr txBox="1"/>
          <p:nvPr/>
        </p:nvSpPr>
        <p:spPr>
          <a:xfrm>
            <a:off x="755650" y="577850"/>
            <a:ext cx="5224463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200" b="1" dirty="0">
                <a:latin typeface="Arial" panose="020B0604020202020204" pitchFamily="34" charset="0"/>
              </a:rPr>
              <a:t> </a:t>
            </a:r>
            <a:r>
              <a:rPr lang="en-US" altLang="zh-CN" sz="3600" b="1" dirty="0">
                <a:latin typeface="Arial" panose="020B0604020202020204" pitchFamily="34" charset="0"/>
              </a:rPr>
              <a:t>2. </a:t>
            </a:r>
            <a:r>
              <a:rPr lang="zh-CN" altLang="en-US" sz="3600" b="1" dirty="0">
                <a:latin typeface="Arial" panose="020B0604020202020204" pitchFamily="34" charset="0"/>
              </a:rPr>
              <a:t>存储器与 </a:t>
            </a:r>
            <a:r>
              <a:rPr lang="en-US" altLang="zh-CN" sz="3600" b="1" dirty="0">
                <a:latin typeface="Arial" panose="020B0604020202020204" pitchFamily="34" charset="0"/>
              </a:rPr>
              <a:t>CPU </a:t>
            </a:r>
            <a:r>
              <a:rPr lang="zh-CN" altLang="en-US" sz="3600" b="1" dirty="0">
                <a:latin typeface="Arial" panose="020B0604020202020204" pitchFamily="34" charset="0"/>
              </a:rPr>
              <a:t>的连接</a:t>
            </a:r>
            <a:r>
              <a:rPr lang="zh-CN" altLang="en-US" sz="3200" b="1" dirty="0">
                <a:latin typeface="Arial" panose="020B0604020202020204" pitchFamily="34" charset="0"/>
              </a:rPr>
              <a:t> 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9219" name="Text Box 3"/>
          <p:cNvSpPr txBox="1"/>
          <p:nvPr/>
        </p:nvSpPr>
        <p:spPr>
          <a:xfrm>
            <a:off x="1828800" y="1401763"/>
            <a:ext cx="5867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Arial" panose="020B0604020202020204" pitchFamily="34" charset="0"/>
              </a:rPr>
              <a:t>(1) </a:t>
            </a:r>
            <a:r>
              <a:rPr lang="zh-CN" altLang="en-US" sz="3200" b="1" dirty="0">
                <a:latin typeface="Arial" panose="020B0604020202020204" pitchFamily="34" charset="0"/>
              </a:rPr>
              <a:t>地址线的连接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9220" name="Text Box 4"/>
          <p:cNvSpPr txBox="1"/>
          <p:nvPr/>
        </p:nvSpPr>
        <p:spPr>
          <a:xfrm>
            <a:off x="1828800" y="2217738"/>
            <a:ext cx="5867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Arial" panose="020B0604020202020204" pitchFamily="34" charset="0"/>
              </a:rPr>
              <a:t>(2) </a:t>
            </a:r>
            <a:r>
              <a:rPr lang="zh-CN" altLang="en-US" sz="3200" b="1" dirty="0">
                <a:latin typeface="Arial" panose="020B0604020202020204" pitchFamily="34" charset="0"/>
              </a:rPr>
              <a:t>数据线的连接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9221" name="Text Box 5"/>
          <p:cNvSpPr txBox="1"/>
          <p:nvPr/>
        </p:nvSpPr>
        <p:spPr>
          <a:xfrm>
            <a:off x="1828800" y="3035300"/>
            <a:ext cx="5867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Arial" panose="020B0604020202020204" pitchFamily="34" charset="0"/>
              </a:rPr>
              <a:t>(3) </a:t>
            </a:r>
            <a:r>
              <a:rPr lang="zh-CN" altLang="en-US" sz="3200" b="1" dirty="0">
                <a:latin typeface="Arial" panose="020B0604020202020204" pitchFamily="34" charset="0"/>
              </a:rPr>
              <a:t>读</a:t>
            </a:r>
            <a:r>
              <a:rPr lang="en-US" altLang="zh-CN" sz="3200" b="1" dirty="0">
                <a:latin typeface="Arial" panose="020B0604020202020204" pitchFamily="34" charset="0"/>
              </a:rPr>
              <a:t>/</a:t>
            </a:r>
            <a:r>
              <a:rPr lang="zh-CN" altLang="en-US" sz="3200" b="1" dirty="0">
                <a:latin typeface="Arial" panose="020B0604020202020204" pitchFamily="34" charset="0"/>
              </a:rPr>
              <a:t>写命令线的连接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9222" name="Text Box 6"/>
          <p:cNvSpPr txBox="1"/>
          <p:nvPr/>
        </p:nvSpPr>
        <p:spPr>
          <a:xfrm>
            <a:off x="1828800" y="3851275"/>
            <a:ext cx="5867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Arial" panose="020B0604020202020204" pitchFamily="34" charset="0"/>
              </a:rPr>
              <a:t>(4) </a:t>
            </a:r>
            <a:r>
              <a:rPr lang="zh-CN" altLang="en-US" sz="3200" b="1" dirty="0">
                <a:latin typeface="Arial" panose="020B0604020202020204" pitchFamily="34" charset="0"/>
              </a:rPr>
              <a:t>片选线的连接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9223" name="Text Box 7"/>
          <p:cNvSpPr txBox="1"/>
          <p:nvPr/>
        </p:nvSpPr>
        <p:spPr>
          <a:xfrm>
            <a:off x="1828800" y="4668838"/>
            <a:ext cx="5867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Arial" panose="020B0604020202020204" pitchFamily="34" charset="0"/>
              </a:rPr>
              <a:t>(5) </a:t>
            </a:r>
            <a:r>
              <a:rPr lang="zh-CN" altLang="en-US" sz="3200" b="1" dirty="0">
                <a:latin typeface="Arial" panose="020B0604020202020204" pitchFamily="34" charset="0"/>
              </a:rPr>
              <a:t>合理选择存储芯片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9224" name="Text Box 8"/>
          <p:cNvSpPr txBox="1"/>
          <p:nvPr/>
        </p:nvSpPr>
        <p:spPr>
          <a:xfrm>
            <a:off x="1828800" y="5486400"/>
            <a:ext cx="5867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Arial" panose="020B0604020202020204" pitchFamily="34" charset="0"/>
              </a:rPr>
              <a:t>(6) </a:t>
            </a:r>
            <a:r>
              <a:rPr lang="zh-CN" altLang="en-US" sz="3200" b="1" dirty="0">
                <a:latin typeface="Arial" panose="020B0604020202020204" pitchFamily="34" charset="0"/>
              </a:rPr>
              <a:t>其他       时序、负载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9225" name="AutoShape 9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242" name="Text Box 2"/>
          <p:cNvSpPr txBox="1"/>
          <p:nvPr/>
        </p:nvSpPr>
        <p:spPr>
          <a:xfrm>
            <a:off x="152400" y="196850"/>
            <a:ext cx="4343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latin typeface="宋体" panose="02010600030101010101" pitchFamily="2" charset="-122"/>
              </a:rPr>
              <a:t>例</a:t>
            </a:r>
            <a:r>
              <a:rPr lang="en-US" altLang="zh-CN" sz="3600" b="1" dirty="0">
                <a:latin typeface="Arial" panose="020B0604020202020204" pitchFamily="34" charset="0"/>
              </a:rPr>
              <a:t>4.1</a:t>
            </a:r>
            <a:r>
              <a:rPr lang="en-US" altLang="zh-CN" sz="3200" b="1" dirty="0">
                <a:latin typeface="Arial" panose="020B0604020202020204" pitchFamily="34" charset="0"/>
              </a:rPr>
              <a:t>   </a:t>
            </a:r>
            <a:r>
              <a:rPr lang="zh-CN" altLang="en-US" sz="3200" b="1" dirty="0">
                <a:latin typeface="宋体" panose="02010600030101010101" pitchFamily="2" charset="-122"/>
              </a:rPr>
              <a:t>解</a:t>
            </a:r>
            <a:r>
              <a:rPr lang="en-US" altLang="zh-CN" sz="3200" b="1" dirty="0">
                <a:latin typeface="宋体" panose="02010600030101010101" pitchFamily="2" charset="-122"/>
              </a:rPr>
              <a:t>:</a:t>
            </a:r>
            <a:r>
              <a:rPr lang="en-US" altLang="zh-CN" sz="3200" b="1" dirty="0">
                <a:latin typeface="Arial" panose="020B0604020202020204" pitchFamily="34" charset="0"/>
              </a:rPr>
              <a:t> </a:t>
            </a:r>
            <a:endParaRPr lang="en-US" altLang="zh-CN" sz="3200" b="1" dirty="0">
              <a:latin typeface="Arial" panose="020B0604020202020204" pitchFamily="34" charset="0"/>
            </a:endParaRPr>
          </a:p>
        </p:txBody>
      </p:sp>
      <p:sp>
        <p:nvSpPr>
          <p:cNvPr id="10243" name="Text Box 3"/>
          <p:cNvSpPr txBox="1"/>
          <p:nvPr/>
        </p:nvSpPr>
        <p:spPr>
          <a:xfrm>
            <a:off x="533400" y="990600"/>
            <a:ext cx="7924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panose="020B0604020202020204" pitchFamily="34" charset="0"/>
              </a:rPr>
              <a:t>(1) </a:t>
            </a:r>
            <a:r>
              <a:rPr lang="zh-CN" altLang="en-US" sz="2800" b="1" dirty="0">
                <a:latin typeface="Arial" panose="020B0604020202020204" pitchFamily="34" charset="0"/>
              </a:rPr>
              <a:t>写出对应的二进制地址码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0244" name="Text Box 4"/>
          <p:cNvSpPr txBox="1"/>
          <p:nvPr/>
        </p:nvSpPr>
        <p:spPr>
          <a:xfrm>
            <a:off x="533400" y="5791200"/>
            <a:ext cx="7924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panose="020B0604020202020204" pitchFamily="34" charset="0"/>
              </a:rPr>
              <a:t>(2) </a:t>
            </a:r>
            <a:r>
              <a:rPr lang="zh-CN" altLang="en-US" sz="2800" b="1" dirty="0">
                <a:latin typeface="Arial" panose="020B0604020202020204" pitchFamily="34" charset="0"/>
              </a:rPr>
              <a:t>确定芯片的数量及类型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grpSp>
        <p:nvGrpSpPr>
          <p:cNvPr id="10245" name="Group 5"/>
          <p:cNvGrpSpPr/>
          <p:nvPr/>
        </p:nvGrpSpPr>
        <p:grpSpPr>
          <a:xfrm>
            <a:off x="457200" y="2057400"/>
            <a:ext cx="6858000" cy="579438"/>
            <a:chOff x="0" y="0"/>
            <a:chExt cx="4320" cy="365"/>
          </a:xfrm>
        </p:grpSpPr>
        <p:sp>
          <p:nvSpPr>
            <p:cNvPr id="10284" name="Text Box 6"/>
            <p:cNvSpPr txBox="1"/>
            <p:nvPr/>
          </p:nvSpPr>
          <p:spPr>
            <a:xfrm>
              <a:off x="0" y="0"/>
              <a:ext cx="115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Arial" panose="020B0604020202020204" pitchFamily="34" charset="0"/>
                </a:rPr>
                <a:t>0  1  1  0</a:t>
              </a:r>
              <a:endParaRPr lang="en-US" altLang="zh-CN" sz="3200" b="1" dirty="0">
                <a:latin typeface="Arial" panose="020B0604020202020204" pitchFamily="34" charset="0"/>
              </a:endParaRPr>
            </a:p>
          </p:txBody>
        </p:sp>
        <p:sp>
          <p:nvSpPr>
            <p:cNvPr id="10285" name="Text Box 7"/>
            <p:cNvSpPr txBox="1"/>
            <p:nvPr/>
          </p:nvSpPr>
          <p:spPr>
            <a:xfrm>
              <a:off x="1056" y="0"/>
              <a:ext cx="115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Arial" panose="020B0604020202020204" pitchFamily="34" charset="0"/>
                </a:rPr>
                <a:t>0  0  0  0</a:t>
              </a:r>
              <a:endParaRPr lang="en-US" altLang="zh-CN" sz="3200" b="1" dirty="0">
                <a:latin typeface="Arial" panose="020B0604020202020204" pitchFamily="34" charset="0"/>
              </a:endParaRPr>
            </a:p>
          </p:txBody>
        </p:sp>
        <p:sp>
          <p:nvSpPr>
            <p:cNvPr id="10286" name="Text Box 8"/>
            <p:cNvSpPr txBox="1"/>
            <p:nvPr/>
          </p:nvSpPr>
          <p:spPr>
            <a:xfrm>
              <a:off x="2112" y="0"/>
              <a:ext cx="115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Arial" panose="020B0604020202020204" pitchFamily="34" charset="0"/>
                </a:rPr>
                <a:t>0  0  0  0</a:t>
              </a:r>
              <a:endParaRPr lang="en-US" altLang="zh-CN" sz="3200" b="1" dirty="0">
                <a:latin typeface="Arial" panose="020B0604020202020204" pitchFamily="34" charset="0"/>
              </a:endParaRPr>
            </a:p>
          </p:txBody>
        </p:sp>
        <p:sp>
          <p:nvSpPr>
            <p:cNvPr id="10287" name="Text Box 9"/>
            <p:cNvSpPr txBox="1"/>
            <p:nvPr/>
          </p:nvSpPr>
          <p:spPr>
            <a:xfrm>
              <a:off x="3168" y="0"/>
              <a:ext cx="115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Arial" panose="020B0604020202020204" pitchFamily="34" charset="0"/>
                </a:rPr>
                <a:t>0  0  0  0</a:t>
              </a:r>
              <a:endParaRPr lang="en-US" altLang="zh-CN" sz="32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10246" name="Text Box 10"/>
          <p:cNvSpPr txBox="1"/>
          <p:nvPr/>
        </p:nvSpPr>
        <p:spPr>
          <a:xfrm>
            <a:off x="381000" y="1676400"/>
            <a:ext cx="784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</a:rPr>
              <a:t>A</a:t>
            </a:r>
            <a:r>
              <a:rPr lang="en-US" altLang="zh-CN" b="1" baseline="-25000" dirty="0">
                <a:latin typeface="Arial" panose="020B0604020202020204" pitchFamily="34" charset="0"/>
              </a:rPr>
              <a:t>15</a:t>
            </a:r>
            <a:r>
              <a:rPr lang="en-US" altLang="zh-CN" b="1" dirty="0">
                <a:latin typeface="Arial" panose="020B0604020202020204" pitchFamily="34" charset="0"/>
              </a:rPr>
              <a:t>A</a:t>
            </a:r>
            <a:r>
              <a:rPr lang="en-US" altLang="zh-CN" b="1" baseline="-25000" dirty="0">
                <a:latin typeface="Arial" panose="020B0604020202020204" pitchFamily="34" charset="0"/>
              </a:rPr>
              <a:t>14</a:t>
            </a:r>
            <a:r>
              <a:rPr lang="en-US" altLang="zh-CN" b="1" dirty="0">
                <a:latin typeface="Arial" panose="020B0604020202020204" pitchFamily="34" charset="0"/>
              </a:rPr>
              <a:t>A</a:t>
            </a:r>
            <a:r>
              <a:rPr lang="en-US" altLang="zh-CN" b="1" baseline="-25000" dirty="0">
                <a:latin typeface="Arial" panose="020B0604020202020204" pitchFamily="34" charset="0"/>
              </a:rPr>
              <a:t>13       </a:t>
            </a:r>
            <a:r>
              <a:rPr lang="en-US" altLang="zh-CN" b="1" dirty="0">
                <a:latin typeface="Arial" panose="020B0604020202020204" pitchFamily="34" charset="0"/>
              </a:rPr>
              <a:t>A</a:t>
            </a:r>
            <a:r>
              <a:rPr lang="en-US" altLang="zh-CN" b="1" baseline="-25000" dirty="0">
                <a:latin typeface="Arial" panose="020B0604020202020204" pitchFamily="34" charset="0"/>
              </a:rPr>
              <a:t>11 </a:t>
            </a:r>
            <a:r>
              <a:rPr lang="en-US" altLang="zh-CN" b="1" dirty="0">
                <a:latin typeface="Arial" panose="020B0604020202020204" pitchFamily="34" charset="0"/>
              </a:rPr>
              <a:t>A</a:t>
            </a:r>
            <a:r>
              <a:rPr lang="en-US" altLang="zh-CN" b="1" baseline="-25000" dirty="0">
                <a:latin typeface="Arial" panose="020B0604020202020204" pitchFamily="34" charset="0"/>
              </a:rPr>
              <a:t>10</a:t>
            </a:r>
            <a:r>
              <a:rPr lang="en-US" altLang="zh-CN" b="1" dirty="0">
                <a:latin typeface="Arial" panose="020B0604020202020204" pitchFamily="34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en-US" altLang="zh-CN" b="1" dirty="0">
                <a:latin typeface="Arial" panose="020B0604020202020204" pitchFamily="34" charset="0"/>
              </a:rPr>
              <a:t>    A</a:t>
            </a:r>
            <a:r>
              <a:rPr lang="en-US" altLang="zh-CN" b="1" baseline="-25000" dirty="0">
                <a:latin typeface="Arial" panose="020B0604020202020204" pitchFamily="34" charset="0"/>
              </a:rPr>
              <a:t>7     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en-US" altLang="zh-CN" b="1" dirty="0">
                <a:latin typeface="Arial" panose="020B0604020202020204" pitchFamily="34" charset="0"/>
              </a:rPr>
              <a:t>   </a:t>
            </a:r>
            <a:r>
              <a:rPr lang="en-US" altLang="zh-CN" b="1" baseline="-25000" dirty="0">
                <a:latin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</a:rPr>
              <a:t>A</a:t>
            </a:r>
            <a:r>
              <a:rPr lang="en-US" altLang="zh-CN" b="1" baseline="-25000" dirty="0">
                <a:latin typeface="Arial" panose="020B0604020202020204" pitchFamily="34" charset="0"/>
              </a:rPr>
              <a:t>4   </a:t>
            </a:r>
            <a:r>
              <a:rPr lang="en-US" altLang="zh-CN" b="1" dirty="0">
                <a:latin typeface="Arial" panose="020B0604020202020204" pitchFamily="34" charset="0"/>
              </a:rPr>
              <a:t>A</a:t>
            </a:r>
            <a:r>
              <a:rPr lang="en-US" altLang="zh-CN" b="1" baseline="-25000" dirty="0">
                <a:latin typeface="Arial" panose="020B0604020202020204" pitchFamily="34" charset="0"/>
              </a:rPr>
              <a:t>3      </a:t>
            </a:r>
            <a:r>
              <a:rPr lang="en-US" altLang="zh-CN" b="1" dirty="0">
                <a:latin typeface="Times New Roman" panose="02020603050405020304" pitchFamily="18" charset="0"/>
              </a:rPr>
              <a:t>…</a:t>
            </a:r>
            <a:r>
              <a:rPr lang="en-US" altLang="zh-CN" b="1" baseline="-25000" dirty="0">
                <a:latin typeface="Arial" panose="020B0604020202020204" pitchFamily="34" charset="0"/>
              </a:rPr>
              <a:t>   </a:t>
            </a:r>
            <a:r>
              <a:rPr lang="en-US" altLang="zh-CN" sz="800" b="1" baseline="-25000" dirty="0">
                <a:latin typeface="Arial" panose="020B0604020202020204" pitchFamily="34" charset="0"/>
              </a:rPr>
              <a:t> </a:t>
            </a:r>
            <a:r>
              <a:rPr lang="en-US" altLang="zh-CN" b="1" baseline="-25000" dirty="0">
                <a:latin typeface="Arial" panose="020B0604020202020204" pitchFamily="34" charset="0"/>
              </a:rPr>
              <a:t>  </a:t>
            </a:r>
            <a:r>
              <a:rPr lang="en-US" altLang="zh-CN" b="1" dirty="0">
                <a:latin typeface="Arial" panose="020B0604020202020204" pitchFamily="34" charset="0"/>
              </a:rPr>
              <a:t>A</a:t>
            </a:r>
            <a:r>
              <a:rPr lang="en-US" altLang="zh-CN" b="1" baseline="-25000" dirty="0">
                <a:latin typeface="Arial" panose="020B0604020202020204" pitchFamily="34" charset="0"/>
              </a:rPr>
              <a:t>0</a:t>
            </a:r>
            <a:endParaRPr lang="en-US" altLang="zh-CN" b="1" baseline="-25000" dirty="0">
              <a:latin typeface="Arial" panose="020B0604020202020204" pitchFamily="34" charset="0"/>
            </a:endParaRPr>
          </a:p>
        </p:txBody>
      </p:sp>
      <p:grpSp>
        <p:nvGrpSpPr>
          <p:cNvPr id="10247" name="Group 11"/>
          <p:cNvGrpSpPr/>
          <p:nvPr/>
        </p:nvGrpSpPr>
        <p:grpSpPr>
          <a:xfrm>
            <a:off x="457200" y="2590800"/>
            <a:ext cx="6858000" cy="1112838"/>
            <a:chOff x="0" y="0"/>
            <a:chExt cx="4320" cy="701"/>
          </a:xfrm>
        </p:grpSpPr>
        <p:sp>
          <p:nvSpPr>
            <p:cNvPr id="10278" name="Text Box 12"/>
            <p:cNvSpPr txBox="1"/>
            <p:nvPr/>
          </p:nvSpPr>
          <p:spPr>
            <a:xfrm>
              <a:off x="9" y="0"/>
              <a:ext cx="423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</a:rPr>
                <a:t>…</a:t>
              </a:r>
              <a:endParaRPr lang="en-US" altLang="zh-CN" sz="3200" b="1" dirty="0">
                <a:latin typeface="Arial" panose="020B0604020202020204" pitchFamily="34" charset="0"/>
              </a:endParaRPr>
            </a:p>
          </p:txBody>
        </p:sp>
        <p:grpSp>
          <p:nvGrpSpPr>
            <p:cNvPr id="10279" name="Group 13"/>
            <p:cNvGrpSpPr/>
            <p:nvPr/>
          </p:nvGrpSpPr>
          <p:grpSpPr>
            <a:xfrm>
              <a:off x="0" y="336"/>
              <a:ext cx="4320" cy="365"/>
              <a:chOff x="0" y="0"/>
              <a:chExt cx="4320" cy="365"/>
            </a:xfrm>
          </p:grpSpPr>
          <p:sp>
            <p:nvSpPr>
              <p:cNvPr id="10280" name="Text Box 14"/>
              <p:cNvSpPr txBox="1"/>
              <p:nvPr/>
            </p:nvSpPr>
            <p:spPr>
              <a:xfrm>
                <a:off x="0" y="0"/>
                <a:ext cx="115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Arial" panose="020B0604020202020204" pitchFamily="34" charset="0"/>
                  </a:rPr>
                  <a:t>0  1  1  0</a:t>
                </a:r>
                <a:endParaRPr lang="en-US" altLang="zh-CN" sz="32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81" name="Text Box 15"/>
              <p:cNvSpPr txBox="1"/>
              <p:nvPr/>
            </p:nvSpPr>
            <p:spPr>
              <a:xfrm>
                <a:off x="1056" y="0"/>
                <a:ext cx="1440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Arial" panose="020B0604020202020204" pitchFamily="34" charset="0"/>
                  </a:rPr>
                  <a:t>0  1  1  1</a:t>
                </a:r>
                <a:endParaRPr lang="en-US" altLang="zh-CN" sz="32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82" name="Text Box 16"/>
              <p:cNvSpPr txBox="1"/>
              <p:nvPr/>
            </p:nvSpPr>
            <p:spPr>
              <a:xfrm>
                <a:off x="2112" y="0"/>
                <a:ext cx="115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Arial" panose="020B0604020202020204" pitchFamily="34" charset="0"/>
                  </a:rPr>
                  <a:t>1  1  1  1</a:t>
                </a:r>
                <a:endParaRPr lang="en-US" altLang="zh-CN" sz="32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83" name="Text Box 17"/>
              <p:cNvSpPr txBox="1"/>
              <p:nvPr/>
            </p:nvSpPr>
            <p:spPr>
              <a:xfrm>
                <a:off x="3168" y="0"/>
                <a:ext cx="115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Arial" panose="020B0604020202020204" pitchFamily="34" charset="0"/>
                  </a:rPr>
                  <a:t>1  1  1  1</a:t>
                </a:r>
                <a:endParaRPr lang="en-US" altLang="zh-CN" sz="3200" b="1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0248" name="Group 18"/>
          <p:cNvGrpSpPr/>
          <p:nvPr/>
        </p:nvGrpSpPr>
        <p:grpSpPr>
          <a:xfrm>
            <a:off x="457200" y="3763963"/>
            <a:ext cx="6858000" cy="579437"/>
            <a:chOff x="0" y="0"/>
            <a:chExt cx="4320" cy="365"/>
          </a:xfrm>
        </p:grpSpPr>
        <p:sp>
          <p:nvSpPr>
            <p:cNvPr id="10274" name="Text Box 19"/>
            <p:cNvSpPr txBox="1"/>
            <p:nvPr/>
          </p:nvSpPr>
          <p:spPr>
            <a:xfrm>
              <a:off x="0" y="0"/>
              <a:ext cx="115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Arial" panose="020B0604020202020204" pitchFamily="34" charset="0"/>
                </a:rPr>
                <a:t>0  1  1  0</a:t>
              </a:r>
              <a:endParaRPr lang="en-US" altLang="zh-CN" sz="3200" b="1" dirty="0">
                <a:latin typeface="Arial" panose="020B0604020202020204" pitchFamily="34" charset="0"/>
              </a:endParaRPr>
            </a:p>
          </p:txBody>
        </p:sp>
        <p:sp>
          <p:nvSpPr>
            <p:cNvPr id="10275" name="Text Box 20"/>
            <p:cNvSpPr txBox="1"/>
            <p:nvPr/>
          </p:nvSpPr>
          <p:spPr>
            <a:xfrm>
              <a:off x="1056" y="0"/>
              <a:ext cx="115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Arial" panose="020B0604020202020204" pitchFamily="34" charset="0"/>
                </a:rPr>
                <a:t>1  0  0  0</a:t>
              </a:r>
              <a:endParaRPr lang="en-US" altLang="zh-CN" sz="3200" b="1" dirty="0">
                <a:latin typeface="Arial" panose="020B0604020202020204" pitchFamily="34" charset="0"/>
              </a:endParaRPr>
            </a:p>
          </p:txBody>
        </p:sp>
        <p:sp>
          <p:nvSpPr>
            <p:cNvPr id="10276" name="Text Box 21"/>
            <p:cNvSpPr txBox="1"/>
            <p:nvPr/>
          </p:nvSpPr>
          <p:spPr>
            <a:xfrm>
              <a:off x="2112" y="0"/>
              <a:ext cx="115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Arial" panose="020B0604020202020204" pitchFamily="34" charset="0"/>
                </a:rPr>
                <a:t>0  0  0  0</a:t>
              </a:r>
              <a:endParaRPr lang="en-US" altLang="zh-CN" sz="3200" b="1" dirty="0">
                <a:latin typeface="Arial" panose="020B0604020202020204" pitchFamily="34" charset="0"/>
              </a:endParaRPr>
            </a:p>
          </p:txBody>
        </p:sp>
        <p:sp>
          <p:nvSpPr>
            <p:cNvPr id="10277" name="Text Box 22"/>
            <p:cNvSpPr txBox="1"/>
            <p:nvPr/>
          </p:nvSpPr>
          <p:spPr>
            <a:xfrm>
              <a:off x="3168" y="0"/>
              <a:ext cx="115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Arial" panose="020B0604020202020204" pitchFamily="34" charset="0"/>
                </a:rPr>
                <a:t>0  0  0  0</a:t>
              </a:r>
              <a:endParaRPr lang="en-US" altLang="zh-CN" sz="32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249" name="Group 23"/>
          <p:cNvGrpSpPr/>
          <p:nvPr/>
        </p:nvGrpSpPr>
        <p:grpSpPr>
          <a:xfrm>
            <a:off x="457200" y="4267200"/>
            <a:ext cx="6858000" cy="1189038"/>
            <a:chOff x="0" y="0"/>
            <a:chExt cx="4320" cy="749"/>
          </a:xfrm>
        </p:grpSpPr>
        <p:sp>
          <p:nvSpPr>
            <p:cNvPr id="10268" name="Text Box 24"/>
            <p:cNvSpPr txBox="1"/>
            <p:nvPr/>
          </p:nvSpPr>
          <p:spPr>
            <a:xfrm>
              <a:off x="0" y="0"/>
              <a:ext cx="423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</a:rPr>
                <a:t>…</a:t>
              </a:r>
              <a:endParaRPr lang="en-US" altLang="zh-CN" sz="3200" b="1" dirty="0">
                <a:latin typeface="Arial" panose="020B0604020202020204" pitchFamily="34" charset="0"/>
              </a:endParaRPr>
            </a:p>
          </p:txBody>
        </p:sp>
        <p:grpSp>
          <p:nvGrpSpPr>
            <p:cNvPr id="10269" name="Group 25"/>
            <p:cNvGrpSpPr/>
            <p:nvPr/>
          </p:nvGrpSpPr>
          <p:grpSpPr>
            <a:xfrm>
              <a:off x="0" y="384"/>
              <a:ext cx="4320" cy="365"/>
              <a:chOff x="0" y="0"/>
              <a:chExt cx="4320" cy="365"/>
            </a:xfrm>
          </p:grpSpPr>
          <p:sp>
            <p:nvSpPr>
              <p:cNvPr id="10270" name="Text Box 26"/>
              <p:cNvSpPr txBox="1"/>
              <p:nvPr/>
            </p:nvSpPr>
            <p:spPr>
              <a:xfrm>
                <a:off x="0" y="0"/>
                <a:ext cx="115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Arial" panose="020B0604020202020204" pitchFamily="34" charset="0"/>
                  </a:rPr>
                  <a:t>0  1  1  0</a:t>
                </a:r>
                <a:endParaRPr lang="en-US" altLang="zh-CN" sz="32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71" name="Text Box 27"/>
              <p:cNvSpPr txBox="1"/>
              <p:nvPr/>
            </p:nvSpPr>
            <p:spPr>
              <a:xfrm>
                <a:off x="1056" y="0"/>
                <a:ext cx="1440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Arial" panose="020B0604020202020204" pitchFamily="34" charset="0"/>
                  </a:rPr>
                  <a:t>1  0  1  1</a:t>
                </a:r>
                <a:endParaRPr lang="en-US" altLang="zh-CN" sz="32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72" name="Text Box 28"/>
              <p:cNvSpPr txBox="1"/>
              <p:nvPr/>
            </p:nvSpPr>
            <p:spPr>
              <a:xfrm>
                <a:off x="2112" y="0"/>
                <a:ext cx="115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Arial" panose="020B0604020202020204" pitchFamily="34" charset="0"/>
                  </a:rPr>
                  <a:t>1  1  1  1</a:t>
                </a:r>
                <a:endParaRPr lang="en-US" altLang="zh-CN" sz="32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73" name="Text Box 29"/>
              <p:cNvSpPr txBox="1"/>
              <p:nvPr/>
            </p:nvSpPr>
            <p:spPr>
              <a:xfrm>
                <a:off x="3168" y="0"/>
                <a:ext cx="115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Arial" panose="020B0604020202020204" pitchFamily="34" charset="0"/>
                  </a:rPr>
                  <a:t>1  1  1  1</a:t>
                </a:r>
                <a:endParaRPr lang="en-US" altLang="zh-CN" sz="3200" b="1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0250" name="Group 30"/>
          <p:cNvGrpSpPr/>
          <p:nvPr/>
        </p:nvGrpSpPr>
        <p:grpSpPr>
          <a:xfrm>
            <a:off x="7162800" y="2286000"/>
            <a:ext cx="2514600" cy="1219200"/>
            <a:chOff x="0" y="0"/>
            <a:chExt cx="1584" cy="768"/>
          </a:xfrm>
        </p:grpSpPr>
        <p:sp>
          <p:nvSpPr>
            <p:cNvPr id="10266" name="AutoShape 31"/>
            <p:cNvSpPr/>
            <p:nvPr/>
          </p:nvSpPr>
          <p:spPr>
            <a:xfrm>
              <a:off x="0" y="0"/>
              <a:ext cx="192" cy="768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267" name="Text Box 32"/>
            <p:cNvSpPr txBox="1"/>
            <p:nvPr/>
          </p:nvSpPr>
          <p:spPr>
            <a:xfrm>
              <a:off x="240" y="355"/>
              <a:ext cx="13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Arial" panose="020B0604020202020204" pitchFamily="34" charset="0"/>
                </a:rPr>
                <a:t>2K</a:t>
              </a:r>
              <a:r>
                <a:rPr lang="en-US" altLang="zh-CN" sz="3200" b="1" dirty="0">
                  <a:latin typeface="Arial" panose="020B0604020202020204" pitchFamily="34" charset="0"/>
                </a:rPr>
                <a:t>×</a:t>
              </a:r>
              <a:r>
                <a:rPr lang="en-US" altLang="zh-CN" sz="2800" b="1" dirty="0">
                  <a:latin typeface="Arial" panose="020B0604020202020204" pitchFamily="34" charset="0"/>
                </a:rPr>
                <a:t>8</a:t>
              </a:r>
              <a:r>
                <a:rPr lang="zh-CN" altLang="en-US" sz="2800" b="1" dirty="0">
                  <a:latin typeface="Arial" panose="020B0604020202020204" pitchFamily="34" charset="0"/>
                </a:rPr>
                <a:t>位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251" name="Group 33"/>
          <p:cNvGrpSpPr/>
          <p:nvPr/>
        </p:nvGrpSpPr>
        <p:grpSpPr>
          <a:xfrm>
            <a:off x="7162800" y="4038600"/>
            <a:ext cx="2514600" cy="1219200"/>
            <a:chOff x="0" y="0"/>
            <a:chExt cx="1584" cy="768"/>
          </a:xfrm>
        </p:grpSpPr>
        <p:sp>
          <p:nvSpPr>
            <p:cNvPr id="10264" name="Text Box 34"/>
            <p:cNvSpPr txBox="1"/>
            <p:nvPr/>
          </p:nvSpPr>
          <p:spPr>
            <a:xfrm>
              <a:off x="240" y="0"/>
              <a:ext cx="13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Arial" panose="020B0604020202020204" pitchFamily="34" charset="0"/>
                </a:rPr>
                <a:t>1K</a:t>
              </a:r>
              <a:r>
                <a:rPr lang="en-US" altLang="zh-CN" sz="3200" b="1" dirty="0">
                  <a:latin typeface="Arial" panose="020B0604020202020204" pitchFamily="34" charset="0"/>
                </a:rPr>
                <a:t>×</a:t>
              </a:r>
              <a:r>
                <a:rPr lang="en-US" altLang="zh-CN" sz="2800" b="1" dirty="0">
                  <a:latin typeface="Arial" panose="020B0604020202020204" pitchFamily="34" charset="0"/>
                </a:rPr>
                <a:t>8</a:t>
              </a:r>
              <a:r>
                <a:rPr lang="zh-CN" altLang="en-US" sz="2800" b="1" dirty="0">
                  <a:latin typeface="Arial" panose="020B0604020202020204" pitchFamily="34" charset="0"/>
                </a:rPr>
                <a:t>位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0265" name="AutoShape 35"/>
            <p:cNvSpPr/>
            <p:nvPr/>
          </p:nvSpPr>
          <p:spPr>
            <a:xfrm>
              <a:off x="0" y="0"/>
              <a:ext cx="192" cy="768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252" name="Text Box 36"/>
          <p:cNvSpPr txBox="1"/>
          <p:nvPr/>
        </p:nvSpPr>
        <p:spPr>
          <a:xfrm>
            <a:off x="7604125" y="6011863"/>
            <a:ext cx="15398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endParaRPr lang="zh-CN" altLang="en-US" sz="3200" b="1" dirty="0">
              <a:latin typeface="Arial" panose="020B0604020202020204" pitchFamily="34" charset="0"/>
            </a:endParaRPr>
          </a:p>
        </p:txBody>
      </p:sp>
      <p:grpSp>
        <p:nvGrpSpPr>
          <p:cNvPr id="10253" name="Group 37"/>
          <p:cNvGrpSpPr/>
          <p:nvPr/>
        </p:nvGrpSpPr>
        <p:grpSpPr>
          <a:xfrm>
            <a:off x="6545263" y="4630738"/>
            <a:ext cx="2497137" cy="1541462"/>
            <a:chOff x="0" y="0"/>
            <a:chExt cx="1573" cy="971"/>
          </a:xfrm>
        </p:grpSpPr>
        <p:sp>
          <p:nvSpPr>
            <p:cNvPr id="10260" name="AutoShape 38"/>
            <p:cNvSpPr/>
            <p:nvPr/>
          </p:nvSpPr>
          <p:spPr>
            <a:xfrm>
              <a:off x="597" y="0"/>
              <a:ext cx="976" cy="354"/>
            </a:xfrm>
            <a:prstGeom prst="wedgeRoundRectCallout">
              <a:avLst>
                <a:gd name="adj1" fmla="val -43750"/>
                <a:gd name="adj2" fmla="val 70000"/>
                <a:gd name="adj3" fmla="val 16667"/>
              </a:avLst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Arial" panose="020B0604020202020204" pitchFamily="34" charset="0"/>
                </a:rPr>
                <a:t>RAM</a:t>
              </a:r>
              <a:endParaRPr lang="en-US" altLang="zh-CN" sz="2800" b="1" dirty="0">
                <a:latin typeface="Arial" panose="020B0604020202020204" pitchFamily="34" charset="0"/>
              </a:endParaRPr>
            </a:p>
          </p:txBody>
        </p:sp>
        <p:grpSp>
          <p:nvGrpSpPr>
            <p:cNvPr id="10261" name="Group 39"/>
            <p:cNvGrpSpPr/>
            <p:nvPr/>
          </p:nvGrpSpPr>
          <p:grpSpPr>
            <a:xfrm>
              <a:off x="0" y="594"/>
              <a:ext cx="1546" cy="377"/>
              <a:chOff x="0" y="0"/>
              <a:chExt cx="1546" cy="377"/>
            </a:xfrm>
          </p:grpSpPr>
          <p:sp>
            <p:nvSpPr>
              <p:cNvPr id="10262" name="AutoShape 40"/>
              <p:cNvSpPr/>
              <p:nvPr/>
            </p:nvSpPr>
            <p:spPr>
              <a:xfrm>
                <a:off x="53" y="41"/>
                <a:ext cx="1392" cy="336"/>
              </a:xfrm>
              <a:prstGeom prst="wedgeRoundRectCallout">
                <a:avLst>
                  <a:gd name="adj1" fmla="val -505"/>
                  <a:gd name="adj2" fmla="val -157144"/>
                  <a:gd name="adj3" fmla="val 16667"/>
                </a:avLst>
              </a:prstGeom>
              <a:noFill/>
              <a:ln w="28575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>
                  <a:spcBef>
                    <a:spcPct val="50000"/>
                  </a:spcBef>
                </a:pPr>
                <a:endParaRPr lang="zh-CN" altLang="en-US" sz="2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63" name="AutoShape 41"/>
              <p:cNvSpPr/>
              <p:nvPr/>
            </p:nvSpPr>
            <p:spPr>
              <a:xfrm>
                <a:off x="0" y="0"/>
                <a:ext cx="1546" cy="328"/>
              </a:xfrm>
              <a:prstGeom prst="wedgeRoundRectCallout">
                <a:avLst>
                  <a:gd name="adj1" fmla="val -43750"/>
                  <a:gd name="adj2" fmla="val 70000"/>
                  <a:gd name="adj3" fmla="val 16667"/>
                </a:avLst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600" b="1" dirty="0">
                    <a:latin typeface="Arial" panose="020B0604020202020204" pitchFamily="34" charset="0"/>
                  </a:rPr>
                  <a:t>2</a:t>
                </a:r>
                <a:r>
                  <a:rPr lang="zh-CN" altLang="en-US" sz="2600" b="1" dirty="0">
                    <a:latin typeface="Arial" panose="020B0604020202020204" pitchFamily="34" charset="0"/>
                  </a:rPr>
                  <a:t>片</a:t>
                </a:r>
                <a:r>
                  <a:rPr lang="en-US" altLang="zh-CN" sz="2600" b="1" dirty="0">
                    <a:latin typeface="Arial" panose="020B0604020202020204" pitchFamily="34" charset="0"/>
                  </a:rPr>
                  <a:t>1K×4</a:t>
                </a:r>
                <a:r>
                  <a:rPr lang="zh-CN" altLang="en-US" sz="2600" b="1" dirty="0">
                    <a:latin typeface="Arial" panose="020B0604020202020204" pitchFamily="34" charset="0"/>
                  </a:rPr>
                  <a:t>位</a:t>
                </a:r>
                <a:endParaRPr lang="zh-CN" altLang="en-US" sz="2600" b="1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0254" name="Group 42"/>
          <p:cNvGrpSpPr/>
          <p:nvPr/>
        </p:nvGrpSpPr>
        <p:grpSpPr>
          <a:xfrm>
            <a:off x="7010400" y="1295400"/>
            <a:ext cx="2057400" cy="1595438"/>
            <a:chOff x="0" y="0"/>
            <a:chExt cx="1296" cy="1005"/>
          </a:xfrm>
        </p:grpSpPr>
        <p:sp>
          <p:nvSpPr>
            <p:cNvPr id="10256" name="Text Box 43"/>
            <p:cNvSpPr txBox="1"/>
            <p:nvPr/>
          </p:nvSpPr>
          <p:spPr>
            <a:xfrm>
              <a:off x="336" y="672"/>
              <a:ext cx="912" cy="333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Arial" panose="020B0604020202020204" pitchFamily="34" charset="0"/>
                </a:rPr>
                <a:t>ROM</a:t>
              </a:r>
              <a:endParaRPr lang="en-US" altLang="zh-CN" sz="2800" b="1" dirty="0">
                <a:latin typeface="Arial" panose="020B0604020202020204" pitchFamily="34" charset="0"/>
              </a:endParaRPr>
            </a:p>
          </p:txBody>
        </p:sp>
        <p:grpSp>
          <p:nvGrpSpPr>
            <p:cNvPr id="10257" name="Group 44"/>
            <p:cNvGrpSpPr/>
            <p:nvPr/>
          </p:nvGrpSpPr>
          <p:grpSpPr>
            <a:xfrm>
              <a:off x="0" y="0"/>
              <a:ext cx="1296" cy="384"/>
              <a:chOff x="0" y="0"/>
              <a:chExt cx="1296" cy="384"/>
            </a:xfrm>
          </p:grpSpPr>
          <p:sp>
            <p:nvSpPr>
              <p:cNvPr id="10258" name="AutoShape 45"/>
              <p:cNvSpPr/>
              <p:nvPr/>
            </p:nvSpPr>
            <p:spPr>
              <a:xfrm>
                <a:off x="0" y="0"/>
                <a:ext cx="1296" cy="384"/>
              </a:xfrm>
              <a:prstGeom prst="wedgeRoundRectCallout">
                <a:avLst>
                  <a:gd name="adj1" fmla="val -3319"/>
                  <a:gd name="adj2" fmla="val 141926"/>
                  <a:gd name="adj3" fmla="val 16667"/>
                </a:avLst>
              </a:prstGeom>
              <a:noFill/>
              <a:ln w="28575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algn="ctr" eaLnBrk="1" hangingPunct="1">
                  <a:spcBef>
                    <a:spcPct val="50000"/>
                  </a:spcBef>
                </a:pPr>
                <a:endParaRPr lang="zh-CN" altLang="en-US" sz="32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59" name="Text Box 46"/>
              <p:cNvSpPr txBox="1"/>
              <p:nvPr/>
            </p:nvSpPr>
            <p:spPr>
              <a:xfrm>
                <a:off x="0" y="0"/>
                <a:ext cx="1296" cy="3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600" b="1" dirty="0">
                    <a:latin typeface="Arial" panose="020B0604020202020204" pitchFamily="34" charset="0"/>
                  </a:rPr>
                  <a:t>1</a:t>
                </a:r>
                <a:r>
                  <a:rPr lang="zh-CN" altLang="en-US" sz="2600" b="1" dirty="0">
                    <a:latin typeface="Arial" panose="020B0604020202020204" pitchFamily="34" charset="0"/>
                  </a:rPr>
                  <a:t>片 </a:t>
                </a:r>
                <a:r>
                  <a:rPr lang="en-US" altLang="zh-CN" sz="2600" b="1" dirty="0">
                    <a:latin typeface="Arial" panose="020B0604020202020204" pitchFamily="34" charset="0"/>
                  </a:rPr>
                  <a:t>2K×8</a:t>
                </a:r>
                <a:r>
                  <a:rPr lang="zh-CN" altLang="en-US" sz="2600" b="1" dirty="0">
                    <a:latin typeface="Arial" panose="020B0604020202020204" pitchFamily="34" charset="0"/>
                  </a:rPr>
                  <a:t>位</a:t>
                </a:r>
                <a:endParaRPr lang="zh-CN" altLang="en-US" sz="2600" b="1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255" name="AutoShape 47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266" name="Text Box 2"/>
          <p:cNvSpPr txBox="1"/>
          <p:nvPr/>
        </p:nvSpPr>
        <p:spPr>
          <a:xfrm>
            <a:off x="533400" y="304800"/>
            <a:ext cx="792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Arial" panose="020B0604020202020204" pitchFamily="34" charset="0"/>
              </a:rPr>
              <a:t>(3) </a:t>
            </a:r>
            <a:r>
              <a:rPr lang="zh-CN" altLang="en-US" sz="3200" b="1" dirty="0">
                <a:latin typeface="Arial" panose="020B0604020202020204" pitchFamily="34" charset="0"/>
              </a:rPr>
              <a:t>分配地址线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11267" name="Text Box 3"/>
          <p:cNvSpPr txBox="1"/>
          <p:nvPr/>
        </p:nvSpPr>
        <p:spPr>
          <a:xfrm>
            <a:off x="762000" y="4953000"/>
            <a:ext cx="61722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600" b="1" dirty="0">
                <a:latin typeface="Arial" panose="020B0604020202020204" pitchFamily="34" charset="0"/>
              </a:rPr>
              <a:t>A</a:t>
            </a:r>
            <a:r>
              <a:rPr lang="en-US" altLang="zh-CN" sz="2600" b="1" baseline="-25000" dirty="0">
                <a:latin typeface="Arial" panose="020B0604020202020204" pitchFamily="34" charset="0"/>
              </a:rPr>
              <a:t>10</a:t>
            </a:r>
            <a:r>
              <a:rPr lang="en-US" altLang="zh-CN" sz="2600" b="1" dirty="0">
                <a:latin typeface="Arial" panose="020B0604020202020204" pitchFamily="34" charset="0"/>
              </a:rPr>
              <a:t>~ A</a:t>
            </a:r>
            <a:r>
              <a:rPr lang="en-US" altLang="zh-CN" sz="2600" b="1" baseline="-25000" dirty="0">
                <a:latin typeface="Arial" panose="020B0604020202020204" pitchFamily="34" charset="0"/>
              </a:rPr>
              <a:t>0    </a:t>
            </a:r>
            <a:r>
              <a:rPr lang="zh-CN" altLang="en-US" sz="2600" b="1" dirty="0">
                <a:latin typeface="Arial" panose="020B0604020202020204" pitchFamily="34" charset="0"/>
              </a:rPr>
              <a:t>接 </a:t>
            </a:r>
            <a:r>
              <a:rPr lang="en-US" altLang="zh-CN" sz="2600" b="1" dirty="0">
                <a:latin typeface="Arial" panose="020B0604020202020204" pitchFamily="34" charset="0"/>
              </a:rPr>
              <a:t>2K</a:t>
            </a:r>
            <a:r>
              <a:rPr lang="en-US" altLang="zh-CN" sz="900" b="1" dirty="0">
                <a:latin typeface="Arial" panose="020B0604020202020204" pitchFamily="34" charset="0"/>
              </a:rPr>
              <a:t> </a:t>
            </a:r>
            <a:r>
              <a:rPr lang="en-US" altLang="zh-CN" sz="2600" b="1" dirty="0">
                <a:latin typeface="Arial" panose="020B0604020202020204" pitchFamily="34" charset="0"/>
              </a:rPr>
              <a:t>×</a:t>
            </a:r>
            <a:r>
              <a:rPr lang="en-US" altLang="zh-CN" sz="900" b="1" dirty="0">
                <a:latin typeface="Arial" panose="020B0604020202020204" pitchFamily="34" charset="0"/>
              </a:rPr>
              <a:t> </a:t>
            </a:r>
            <a:r>
              <a:rPr lang="en-US" altLang="zh-CN" sz="2600" b="1" dirty="0">
                <a:latin typeface="Arial" panose="020B0604020202020204" pitchFamily="34" charset="0"/>
              </a:rPr>
              <a:t>8</a:t>
            </a:r>
            <a:r>
              <a:rPr lang="zh-CN" altLang="en-US" sz="2600" b="1" dirty="0">
                <a:latin typeface="Arial" panose="020B0604020202020204" pitchFamily="34" charset="0"/>
              </a:rPr>
              <a:t>位 </a:t>
            </a:r>
            <a:r>
              <a:rPr lang="en-US" altLang="zh-CN" sz="2600" b="1" dirty="0">
                <a:latin typeface="Arial" panose="020B0604020202020204" pitchFamily="34" charset="0"/>
              </a:rPr>
              <a:t>ROM </a:t>
            </a:r>
            <a:r>
              <a:rPr lang="zh-CN" altLang="en-US" sz="2600" b="1" dirty="0">
                <a:latin typeface="Arial" panose="020B0604020202020204" pitchFamily="34" charset="0"/>
              </a:rPr>
              <a:t>的地址线</a:t>
            </a:r>
            <a:endParaRPr lang="zh-CN" altLang="en-US" sz="2600" b="1" dirty="0">
              <a:latin typeface="Arial" panose="020B0604020202020204" pitchFamily="34" charset="0"/>
            </a:endParaRPr>
          </a:p>
        </p:txBody>
      </p:sp>
      <p:sp>
        <p:nvSpPr>
          <p:cNvPr id="11268" name="Text Box 4"/>
          <p:cNvSpPr txBox="1"/>
          <p:nvPr/>
        </p:nvSpPr>
        <p:spPr>
          <a:xfrm>
            <a:off x="762000" y="5486400"/>
            <a:ext cx="62484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600" b="1" dirty="0">
                <a:latin typeface="Arial" panose="020B0604020202020204" pitchFamily="34" charset="0"/>
              </a:rPr>
              <a:t>A</a:t>
            </a:r>
            <a:r>
              <a:rPr lang="en-US" altLang="zh-CN" sz="2600" b="1" baseline="-25000" dirty="0">
                <a:latin typeface="Arial" panose="020B0604020202020204" pitchFamily="34" charset="0"/>
              </a:rPr>
              <a:t>9  </a:t>
            </a:r>
            <a:r>
              <a:rPr lang="en-US" altLang="zh-CN" sz="2600" b="1" dirty="0">
                <a:latin typeface="Arial" panose="020B0604020202020204" pitchFamily="34" charset="0"/>
              </a:rPr>
              <a:t>~ A</a:t>
            </a:r>
            <a:r>
              <a:rPr lang="en-US" altLang="zh-CN" sz="2600" b="1" baseline="-25000" dirty="0">
                <a:latin typeface="Arial" panose="020B0604020202020204" pitchFamily="34" charset="0"/>
              </a:rPr>
              <a:t>0    </a:t>
            </a:r>
            <a:r>
              <a:rPr lang="zh-CN" altLang="en-US" sz="2600" b="1" dirty="0">
                <a:latin typeface="Arial" panose="020B0604020202020204" pitchFamily="34" charset="0"/>
              </a:rPr>
              <a:t>接 </a:t>
            </a:r>
            <a:r>
              <a:rPr lang="en-US" altLang="zh-CN" sz="2600" b="1" dirty="0">
                <a:latin typeface="Arial" panose="020B0604020202020204" pitchFamily="34" charset="0"/>
              </a:rPr>
              <a:t>1K</a:t>
            </a:r>
            <a:r>
              <a:rPr lang="en-US" altLang="zh-CN" sz="900" b="1" dirty="0">
                <a:latin typeface="Arial" panose="020B0604020202020204" pitchFamily="34" charset="0"/>
              </a:rPr>
              <a:t> </a:t>
            </a:r>
            <a:r>
              <a:rPr lang="en-US" altLang="zh-CN" sz="2600" b="1" dirty="0">
                <a:latin typeface="Arial" panose="020B0604020202020204" pitchFamily="34" charset="0"/>
              </a:rPr>
              <a:t>×</a:t>
            </a:r>
            <a:r>
              <a:rPr lang="en-US" altLang="zh-CN" sz="900" b="1" dirty="0">
                <a:latin typeface="Arial" panose="020B0604020202020204" pitchFamily="34" charset="0"/>
              </a:rPr>
              <a:t> </a:t>
            </a:r>
            <a:r>
              <a:rPr lang="en-US" altLang="zh-CN" sz="2600" b="1" dirty="0">
                <a:latin typeface="Arial" panose="020B0604020202020204" pitchFamily="34" charset="0"/>
              </a:rPr>
              <a:t>4</a:t>
            </a:r>
            <a:r>
              <a:rPr lang="zh-CN" altLang="en-US" sz="2600" b="1" dirty="0">
                <a:latin typeface="Arial" panose="020B0604020202020204" pitchFamily="34" charset="0"/>
              </a:rPr>
              <a:t>位 </a:t>
            </a:r>
            <a:r>
              <a:rPr lang="en-US" altLang="zh-CN" sz="2600" b="1" dirty="0">
                <a:latin typeface="Arial" panose="020B0604020202020204" pitchFamily="34" charset="0"/>
              </a:rPr>
              <a:t>RAM </a:t>
            </a:r>
            <a:r>
              <a:rPr lang="zh-CN" altLang="en-US" sz="2600" b="1" dirty="0">
                <a:latin typeface="Arial" panose="020B0604020202020204" pitchFamily="34" charset="0"/>
              </a:rPr>
              <a:t>的地址线</a:t>
            </a:r>
            <a:endParaRPr lang="zh-CN" altLang="en-US" sz="2600" b="1" dirty="0">
              <a:latin typeface="Arial" panose="020B0604020202020204" pitchFamily="34" charset="0"/>
            </a:endParaRPr>
          </a:p>
        </p:txBody>
      </p:sp>
      <p:sp>
        <p:nvSpPr>
          <p:cNvPr id="11269" name="Rectangle 5"/>
          <p:cNvSpPr/>
          <p:nvPr/>
        </p:nvSpPr>
        <p:spPr>
          <a:xfrm>
            <a:off x="533400" y="6049963"/>
            <a:ext cx="4089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Arial" panose="020B0604020202020204" pitchFamily="34" charset="0"/>
              </a:rPr>
              <a:t>(4) </a:t>
            </a:r>
            <a:r>
              <a:rPr lang="zh-CN" altLang="en-US" sz="3200" b="1" dirty="0">
                <a:latin typeface="Arial" panose="020B0604020202020204" pitchFamily="34" charset="0"/>
              </a:rPr>
              <a:t>确定片选信号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11270" name="Line 6"/>
          <p:cNvSpPr/>
          <p:nvPr/>
        </p:nvSpPr>
        <p:spPr>
          <a:xfrm>
            <a:off x="2438400" y="1447800"/>
            <a:ext cx="0" cy="3200400"/>
          </a:xfrm>
          <a:prstGeom prst="line">
            <a:avLst/>
          </a:prstGeom>
          <a:ln w="38100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1271" name="Line 7"/>
          <p:cNvSpPr/>
          <p:nvPr/>
        </p:nvSpPr>
        <p:spPr>
          <a:xfrm>
            <a:off x="2895600" y="1447800"/>
            <a:ext cx="0" cy="3200400"/>
          </a:xfrm>
          <a:prstGeom prst="line">
            <a:avLst/>
          </a:prstGeom>
          <a:ln w="38100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1272" name="Line 8"/>
          <p:cNvSpPr/>
          <p:nvPr/>
        </p:nvSpPr>
        <p:spPr>
          <a:xfrm>
            <a:off x="1143000" y="1447800"/>
            <a:ext cx="0" cy="3200400"/>
          </a:xfrm>
          <a:prstGeom prst="line">
            <a:avLst/>
          </a:prstGeom>
          <a:ln w="38100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11273" name="Group 9"/>
          <p:cNvGrpSpPr/>
          <p:nvPr/>
        </p:nvGrpSpPr>
        <p:grpSpPr>
          <a:xfrm>
            <a:off x="1143000" y="4572000"/>
            <a:ext cx="1371600" cy="519113"/>
            <a:chOff x="0" y="0"/>
            <a:chExt cx="864" cy="327"/>
          </a:xfrm>
        </p:grpSpPr>
        <p:sp>
          <p:nvSpPr>
            <p:cNvPr id="11307" name="Text Box 10"/>
            <p:cNvSpPr txBox="1"/>
            <p:nvPr/>
          </p:nvSpPr>
          <p:spPr>
            <a:xfrm>
              <a:off x="0" y="0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308" name="Text Box 11"/>
            <p:cNvSpPr txBox="1"/>
            <p:nvPr/>
          </p:nvSpPr>
          <p:spPr>
            <a:xfrm>
              <a:off x="240" y="0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B</a:t>
              </a:r>
              <a:endPara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309" name="Text Box 12"/>
            <p:cNvSpPr txBox="1"/>
            <p:nvPr/>
          </p:nvSpPr>
          <p:spPr>
            <a:xfrm>
              <a:off x="528" y="0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  <a:endPara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274" name="Group 13"/>
          <p:cNvGrpSpPr/>
          <p:nvPr/>
        </p:nvGrpSpPr>
        <p:grpSpPr>
          <a:xfrm>
            <a:off x="304800" y="990600"/>
            <a:ext cx="9296400" cy="3779838"/>
            <a:chOff x="0" y="0"/>
            <a:chExt cx="5856" cy="2381"/>
          </a:xfrm>
        </p:grpSpPr>
        <p:grpSp>
          <p:nvGrpSpPr>
            <p:cNvPr id="11276" name="Group 14"/>
            <p:cNvGrpSpPr/>
            <p:nvPr/>
          </p:nvGrpSpPr>
          <p:grpSpPr>
            <a:xfrm>
              <a:off x="48" y="240"/>
              <a:ext cx="4320" cy="365"/>
              <a:chOff x="0" y="0"/>
              <a:chExt cx="4320" cy="365"/>
            </a:xfrm>
          </p:grpSpPr>
          <p:sp>
            <p:nvSpPr>
              <p:cNvPr id="11303" name="Text Box 15"/>
              <p:cNvSpPr txBox="1"/>
              <p:nvPr/>
            </p:nvSpPr>
            <p:spPr>
              <a:xfrm>
                <a:off x="0" y="0"/>
                <a:ext cx="115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Arial" panose="020B0604020202020204" pitchFamily="34" charset="0"/>
                  </a:rPr>
                  <a:t>0  1  1  0</a:t>
                </a:r>
                <a:endParaRPr lang="en-US" altLang="zh-CN" sz="32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304" name="Text Box 16"/>
              <p:cNvSpPr txBox="1"/>
              <p:nvPr/>
            </p:nvSpPr>
            <p:spPr>
              <a:xfrm>
                <a:off x="1056" y="0"/>
                <a:ext cx="115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Arial" panose="020B0604020202020204" pitchFamily="34" charset="0"/>
                  </a:rPr>
                  <a:t>0  0  0  0</a:t>
                </a:r>
                <a:endParaRPr lang="en-US" altLang="zh-CN" sz="32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305" name="Text Box 17"/>
              <p:cNvSpPr txBox="1"/>
              <p:nvPr/>
            </p:nvSpPr>
            <p:spPr>
              <a:xfrm>
                <a:off x="2112" y="0"/>
                <a:ext cx="115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Arial" panose="020B0604020202020204" pitchFamily="34" charset="0"/>
                  </a:rPr>
                  <a:t>0  0  0  0</a:t>
                </a:r>
                <a:endParaRPr lang="en-US" altLang="zh-CN" sz="32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306" name="Text Box 18"/>
              <p:cNvSpPr txBox="1"/>
              <p:nvPr/>
            </p:nvSpPr>
            <p:spPr>
              <a:xfrm>
                <a:off x="3168" y="0"/>
                <a:ext cx="115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Arial" panose="020B0604020202020204" pitchFamily="34" charset="0"/>
                  </a:rPr>
                  <a:t>0  0  0  0</a:t>
                </a:r>
                <a:endParaRPr lang="en-US" altLang="zh-CN" sz="3200" b="1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1277" name="Text Box 19"/>
            <p:cNvSpPr txBox="1"/>
            <p:nvPr/>
          </p:nvSpPr>
          <p:spPr>
            <a:xfrm>
              <a:off x="0" y="0"/>
              <a:ext cx="49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Arial" panose="020B0604020202020204" pitchFamily="34" charset="0"/>
                </a:rPr>
                <a:t>A</a:t>
              </a:r>
              <a:r>
                <a:rPr lang="en-US" altLang="zh-CN" b="1" baseline="-25000" dirty="0">
                  <a:latin typeface="Arial" panose="020B0604020202020204" pitchFamily="34" charset="0"/>
                </a:rPr>
                <a:t>15        </a:t>
              </a:r>
              <a:r>
                <a:rPr lang="en-US" altLang="zh-CN" b="1" dirty="0">
                  <a:latin typeface="Arial" panose="020B0604020202020204" pitchFamily="34" charset="0"/>
                </a:rPr>
                <a:t>A</a:t>
              </a:r>
              <a:r>
                <a:rPr lang="en-US" altLang="zh-CN" b="1" baseline="-25000" dirty="0">
                  <a:latin typeface="Arial" panose="020B0604020202020204" pitchFamily="34" charset="0"/>
                </a:rPr>
                <a:t>13       </a:t>
              </a:r>
              <a:r>
                <a:rPr lang="en-US" altLang="zh-CN" b="1" dirty="0">
                  <a:latin typeface="Arial" panose="020B0604020202020204" pitchFamily="34" charset="0"/>
                </a:rPr>
                <a:t>A</a:t>
              </a:r>
              <a:r>
                <a:rPr lang="en-US" altLang="zh-CN" b="1" baseline="-25000" dirty="0">
                  <a:latin typeface="Arial" panose="020B0604020202020204" pitchFamily="34" charset="0"/>
                </a:rPr>
                <a:t>11 </a:t>
              </a:r>
              <a:r>
                <a:rPr lang="en-US" altLang="zh-CN" b="1" dirty="0">
                  <a:latin typeface="Arial" panose="020B0604020202020204" pitchFamily="34" charset="0"/>
                </a:rPr>
                <a:t>A</a:t>
              </a:r>
              <a:r>
                <a:rPr lang="en-US" altLang="zh-CN" b="1" baseline="-25000" dirty="0">
                  <a:latin typeface="Arial" panose="020B0604020202020204" pitchFamily="34" charset="0"/>
                </a:rPr>
                <a:t>10</a:t>
              </a:r>
              <a:r>
                <a:rPr lang="en-US" altLang="zh-CN" b="1" dirty="0">
                  <a:latin typeface="Arial" panose="020B0604020202020204" pitchFamily="34" charset="0"/>
                </a:rPr>
                <a:t>    </a:t>
              </a:r>
              <a:r>
                <a:rPr lang="en-US" altLang="zh-CN" b="1" dirty="0">
                  <a:latin typeface="Times New Roman" panose="02020603050405020304" pitchFamily="18" charset="0"/>
                </a:rPr>
                <a:t>…</a:t>
              </a:r>
              <a:r>
                <a:rPr lang="en-US" altLang="zh-CN" b="1" dirty="0">
                  <a:latin typeface="Arial" panose="020B0604020202020204" pitchFamily="34" charset="0"/>
                </a:rPr>
                <a:t>    A</a:t>
              </a:r>
              <a:r>
                <a:rPr lang="en-US" altLang="zh-CN" b="1" baseline="-25000" dirty="0">
                  <a:latin typeface="Arial" panose="020B0604020202020204" pitchFamily="34" charset="0"/>
                </a:rPr>
                <a:t>7     </a:t>
              </a:r>
              <a:r>
                <a:rPr lang="en-US" altLang="zh-CN" b="1" dirty="0">
                  <a:latin typeface="Times New Roman" panose="02020603050405020304" pitchFamily="18" charset="0"/>
                </a:rPr>
                <a:t>…</a:t>
              </a:r>
              <a:r>
                <a:rPr lang="en-US" altLang="zh-CN" b="1" dirty="0">
                  <a:latin typeface="Arial" panose="020B0604020202020204" pitchFamily="34" charset="0"/>
                </a:rPr>
                <a:t>    A</a:t>
              </a:r>
              <a:r>
                <a:rPr lang="en-US" altLang="zh-CN" b="1" baseline="-25000" dirty="0">
                  <a:latin typeface="Arial" panose="020B0604020202020204" pitchFamily="34" charset="0"/>
                </a:rPr>
                <a:t>4   </a:t>
              </a:r>
              <a:r>
                <a:rPr lang="en-US" altLang="zh-CN" b="1" dirty="0">
                  <a:latin typeface="Arial" panose="020B0604020202020204" pitchFamily="34" charset="0"/>
                </a:rPr>
                <a:t>A</a:t>
              </a:r>
              <a:r>
                <a:rPr lang="en-US" altLang="zh-CN" b="1" baseline="-25000" dirty="0">
                  <a:latin typeface="Arial" panose="020B0604020202020204" pitchFamily="34" charset="0"/>
                </a:rPr>
                <a:t>3      </a:t>
              </a:r>
              <a:r>
                <a:rPr lang="en-US" altLang="zh-CN" b="1" dirty="0">
                  <a:latin typeface="Times New Roman" panose="02020603050405020304" pitchFamily="18" charset="0"/>
                </a:rPr>
                <a:t>…</a:t>
              </a:r>
              <a:r>
                <a:rPr lang="en-US" altLang="zh-CN" b="1" baseline="-25000" dirty="0">
                  <a:latin typeface="Arial" panose="020B0604020202020204" pitchFamily="34" charset="0"/>
                </a:rPr>
                <a:t>     </a:t>
              </a:r>
              <a:r>
                <a:rPr lang="en-US" altLang="zh-CN" b="1" dirty="0">
                  <a:latin typeface="Arial" panose="020B0604020202020204" pitchFamily="34" charset="0"/>
                </a:rPr>
                <a:t>A</a:t>
              </a:r>
              <a:r>
                <a:rPr lang="en-US" altLang="zh-CN" b="1" baseline="-25000" dirty="0">
                  <a:latin typeface="Arial" panose="020B0604020202020204" pitchFamily="34" charset="0"/>
                </a:rPr>
                <a:t>0</a:t>
              </a:r>
              <a:endParaRPr lang="en-US" altLang="zh-CN" b="1" baseline="-25000" dirty="0">
                <a:latin typeface="Arial" panose="020B0604020202020204" pitchFamily="34" charset="0"/>
              </a:endParaRPr>
            </a:p>
          </p:txBody>
        </p:sp>
        <p:grpSp>
          <p:nvGrpSpPr>
            <p:cNvPr id="11278" name="Group 20"/>
            <p:cNvGrpSpPr/>
            <p:nvPr/>
          </p:nvGrpSpPr>
          <p:grpSpPr>
            <a:xfrm>
              <a:off x="48" y="576"/>
              <a:ext cx="4320" cy="701"/>
              <a:chOff x="0" y="0"/>
              <a:chExt cx="4320" cy="701"/>
            </a:xfrm>
          </p:grpSpPr>
          <p:sp>
            <p:nvSpPr>
              <p:cNvPr id="11297" name="Text Box 21"/>
              <p:cNvSpPr txBox="1"/>
              <p:nvPr/>
            </p:nvSpPr>
            <p:spPr>
              <a:xfrm>
                <a:off x="9" y="0"/>
                <a:ext cx="423" cy="4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</a:rPr>
                  <a:t>…</a:t>
                </a:r>
                <a:endParaRPr lang="en-US" altLang="zh-CN" sz="3200" b="1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1298" name="Group 22"/>
              <p:cNvGrpSpPr/>
              <p:nvPr/>
            </p:nvGrpSpPr>
            <p:grpSpPr>
              <a:xfrm>
                <a:off x="0" y="336"/>
                <a:ext cx="4320" cy="365"/>
                <a:chOff x="0" y="0"/>
                <a:chExt cx="4320" cy="365"/>
              </a:xfrm>
            </p:grpSpPr>
            <p:sp>
              <p:nvSpPr>
                <p:cNvPr id="11299" name="Text Box 23"/>
                <p:cNvSpPr txBox="1"/>
                <p:nvPr/>
              </p:nvSpPr>
              <p:spPr>
                <a:xfrm>
                  <a:off x="0" y="0"/>
                  <a:ext cx="115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Arial" panose="020B0604020202020204" pitchFamily="34" charset="0"/>
                    </a:rPr>
                    <a:t>0  1  1  0</a:t>
                  </a:r>
                  <a:endParaRPr lang="en-US" altLang="zh-CN" sz="32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300" name="Text Box 24"/>
                <p:cNvSpPr txBox="1"/>
                <p:nvPr/>
              </p:nvSpPr>
              <p:spPr>
                <a:xfrm>
                  <a:off x="1056" y="0"/>
                  <a:ext cx="1440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Arial" panose="020B0604020202020204" pitchFamily="34" charset="0"/>
                    </a:rPr>
                    <a:t>0  1  1  1</a:t>
                  </a:r>
                  <a:endParaRPr lang="en-US" altLang="zh-CN" sz="32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301" name="Text Box 25"/>
                <p:cNvSpPr txBox="1"/>
                <p:nvPr/>
              </p:nvSpPr>
              <p:spPr>
                <a:xfrm>
                  <a:off x="2112" y="0"/>
                  <a:ext cx="115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Arial" panose="020B0604020202020204" pitchFamily="34" charset="0"/>
                    </a:rPr>
                    <a:t>1  1  1  1</a:t>
                  </a:r>
                  <a:endParaRPr lang="en-US" altLang="zh-CN" sz="32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302" name="Text Box 26"/>
                <p:cNvSpPr txBox="1"/>
                <p:nvPr/>
              </p:nvSpPr>
              <p:spPr>
                <a:xfrm>
                  <a:off x="3168" y="0"/>
                  <a:ext cx="115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Arial" panose="020B0604020202020204" pitchFamily="34" charset="0"/>
                    </a:rPr>
                    <a:t>1  1  1  1</a:t>
                  </a:r>
                  <a:endParaRPr lang="en-US" altLang="zh-CN" sz="3200" b="1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1279" name="Group 27"/>
            <p:cNvGrpSpPr/>
            <p:nvPr/>
          </p:nvGrpSpPr>
          <p:grpSpPr>
            <a:xfrm>
              <a:off x="48" y="1315"/>
              <a:ext cx="4320" cy="365"/>
              <a:chOff x="0" y="0"/>
              <a:chExt cx="4320" cy="365"/>
            </a:xfrm>
          </p:grpSpPr>
          <p:sp>
            <p:nvSpPr>
              <p:cNvPr id="11293" name="Text Box 28"/>
              <p:cNvSpPr txBox="1"/>
              <p:nvPr/>
            </p:nvSpPr>
            <p:spPr>
              <a:xfrm>
                <a:off x="0" y="0"/>
                <a:ext cx="115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Arial" panose="020B0604020202020204" pitchFamily="34" charset="0"/>
                  </a:rPr>
                  <a:t>0  1  1  0</a:t>
                </a:r>
                <a:endParaRPr lang="en-US" altLang="zh-CN" sz="32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294" name="Text Box 29"/>
              <p:cNvSpPr txBox="1"/>
              <p:nvPr/>
            </p:nvSpPr>
            <p:spPr>
              <a:xfrm>
                <a:off x="1056" y="0"/>
                <a:ext cx="115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Arial" panose="020B0604020202020204" pitchFamily="34" charset="0"/>
                  </a:rPr>
                  <a:t>1  0  0  0</a:t>
                </a:r>
                <a:endParaRPr lang="en-US" altLang="zh-CN" sz="32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295" name="Text Box 30"/>
              <p:cNvSpPr txBox="1"/>
              <p:nvPr/>
            </p:nvSpPr>
            <p:spPr>
              <a:xfrm>
                <a:off x="2112" y="0"/>
                <a:ext cx="115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Arial" panose="020B0604020202020204" pitchFamily="34" charset="0"/>
                  </a:rPr>
                  <a:t>0  0  0  0</a:t>
                </a:r>
                <a:endParaRPr lang="en-US" altLang="zh-CN" sz="32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296" name="Text Box 31"/>
              <p:cNvSpPr txBox="1"/>
              <p:nvPr/>
            </p:nvSpPr>
            <p:spPr>
              <a:xfrm>
                <a:off x="3168" y="0"/>
                <a:ext cx="115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Arial" panose="020B0604020202020204" pitchFamily="34" charset="0"/>
                  </a:rPr>
                  <a:t>0  0  0  0</a:t>
                </a:r>
                <a:endParaRPr lang="en-US" altLang="zh-CN" sz="3200" b="1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280" name="Group 32"/>
            <p:cNvGrpSpPr/>
            <p:nvPr/>
          </p:nvGrpSpPr>
          <p:grpSpPr>
            <a:xfrm>
              <a:off x="48" y="1632"/>
              <a:ext cx="4320" cy="749"/>
              <a:chOff x="0" y="0"/>
              <a:chExt cx="4320" cy="749"/>
            </a:xfrm>
          </p:grpSpPr>
          <p:sp>
            <p:nvSpPr>
              <p:cNvPr id="11287" name="Text Box 33"/>
              <p:cNvSpPr txBox="1"/>
              <p:nvPr/>
            </p:nvSpPr>
            <p:spPr>
              <a:xfrm>
                <a:off x="0" y="0"/>
                <a:ext cx="423" cy="4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Times New Roman" panose="02020603050405020304" pitchFamily="18" charset="0"/>
                  </a:rPr>
                  <a:t>…</a:t>
                </a:r>
                <a:endParaRPr lang="en-US" altLang="zh-CN" sz="3200" b="1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1288" name="Group 34"/>
              <p:cNvGrpSpPr/>
              <p:nvPr/>
            </p:nvGrpSpPr>
            <p:grpSpPr>
              <a:xfrm>
                <a:off x="0" y="384"/>
                <a:ext cx="4320" cy="365"/>
                <a:chOff x="0" y="0"/>
                <a:chExt cx="4320" cy="365"/>
              </a:xfrm>
            </p:grpSpPr>
            <p:sp>
              <p:nvSpPr>
                <p:cNvPr id="11289" name="Text Box 35"/>
                <p:cNvSpPr txBox="1"/>
                <p:nvPr/>
              </p:nvSpPr>
              <p:spPr>
                <a:xfrm>
                  <a:off x="0" y="0"/>
                  <a:ext cx="115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Arial" panose="020B0604020202020204" pitchFamily="34" charset="0"/>
                    </a:rPr>
                    <a:t>0  1  1  0</a:t>
                  </a:r>
                  <a:endParaRPr lang="en-US" altLang="zh-CN" sz="32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290" name="Text Box 36"/>
                <p:cNvSpPr txBox="1"/>
                <p:nvPr/>
              </p:nvSpPr>
              <p:spPr>
                <a:xfrm>
                  <a:off x="1056" y="0"/>
                  <a:ext cx="1440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Arial" panose="020B0604020202020204" pitchFamily="34" charset="0"/>
                    </a:rPr>
                    <a:t>1  0  1  1</a:t>
                  </a:r>
                  <a:endParaRPr lang="en-US" altLang="zh-CN" sz="32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291" name="Text Box 37"/>
                <p:cNvSpPr txBox="1"/>
                <p:nvPr/>
              </p:nvSpPr>
              <p:spPr>
                <a:xfrm>
                  <a:off x="2112" y="0"/>
                  <a:ext cx="115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Arial" panose="020B0604020202020204" pitchFamily="34" charset="0"/>
                    </a:rPr>
                    <a:t>1  1  1  1</a:t>
                  </a:r>
                  <a:endParaRPr lang="en-US" altLang="zh-CN" sz="3200" b="1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292" name="Text Box 38"/>
                <p:cNvSpPr txBox="1"/>
                <p:nvPr/>
              </p:nvSpPr>
              <p:spPr>
                <a:xfrm>
                  <a:off x="3168" y="0"/>
                  <a:ext cx="115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3200" b="1" dirty="0">
                      <a:latin typeface="Arial" panose="020B0604020202020204" pitchFamily="34" charset="0"/>
                    </a:rPr>
                    <a:t>1  1  1  1</a:t>
                  </a:r>
                  <a:endParaRPr lang="en-US" altLang="zh-CN" sz="3200" b="1" dirty="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1281" name="AutoShape 39"/>
            <p:cNvSpPr/>
            <p:nvPr/>
          </p:nvSpPr>
          <p:spPr>
            <a:xfrm>
              <a:off x="4272" y="384"/>
              <a:ext cx="192" cy="768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82" name="Text Box 40"/>
            <p:cNvSpPr txBox="1"/>
            <p:nvPr/>
          </p:nvSpPr>
          <p:spPr>
            <a:xfrm>
              <a:off x="4512" y="739"/>
              <a:ext cx="13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Arial" panose="020B0604020202020204" pitchFamily="34" charset="0"/>
                </a:rPr>
                <a:t>2K</a:t>
              </a:r>
              <a:r>
                <a:rPr lang="en-US" altLang="zh-CN" sz="900" b="1" dirty="0">
                  <a:latin typeface="Arial" panose="020B0604020202020204" pitchFamily="34" charset="0"/>
                </a:rPr>
                <a:t> </a:t>
              </a:r>
              <a:r>
                <a:rPr lang="en-US" altLang="zh-CN" sz="3200" b="1" dirty="0">
                  <a:latin typeface="Arial" panose="020B0604020202020204" pitchFamily="34" charset="0"/>
                </a:rPr>
                <a:t>×</a:t>
              </a:r>
              <a:r>
                <a:rPr lang="en-US" altLang="zh-CN" sz="900" b="1" dirty="0">
                  <a:latin typeface="Arial" panose="020B0604020202020204" pitchFamily="34" charset="0"/>
                </a:rPr>
                <a:t> </a:t>
              </a:r>
              <a:r>
                <a:rPr lang="en-US" altLang="zh-CN" sz="2800" b="1" dirty="0">
                  <a:latin typeface="Arial" panose="020B0604020202020204" pitchFamily="34" charset="0"/>
                </a:rPr>
                <a:t>8</a:t>
              </a:r>
              <a:r>
                <a:rPr lang="zh-CN" altLang="en-US" sz="2800" b="1" dirty="0">
                  <a:latin typeface="Arial" panose="020B0604020202020204" pitchFamily="34" charset="0"/>
                </a:rPr>
                <a:t>位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1283" name="Text Box 41"/>
            <p:cNvSpPr txBox="1"/>
            <p:nvPr/>
          </p:nvSpPr>
          <p:spPr>
            <a:xfrm>
              <a:off x="4512" y="432"/>
              <a:ext cx="11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Arial" panose="020B0604020202020204" pitchFamily="34" charset="0"/>
                </a:rPr>
                <a:t>1</a:t>
              </a:r>
              <a:r>
                <a:rPr lang="zh-CN" altLang="en-US" sz="2800" b="1" dirty="0">
                  <a:latin typeface="Arial" panose="020B0604020202020204" pitchFamily="34" charset="0"/>
                </a:rPr>
                <a:t>片 </a:t>
              </a:r>
              <a:r>
                <a:rPr lang="en-US" altLang="zh-CN" sz="2800" b="1" dirty="0">
                  <a:latin typeface="Arial" panose="020B0604020202020204" pitchFamily="34" charset="0"/>
                </a:rPr>
                <a:t>ROM</a:t>
              </a:r>
              <a:endParaRPr lang="en-US" altLang="zh-CN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1284" name="AutoShape 42"/>
            <p:cNvSpPr/>
            <p:nvPr/>
          </p:nvSpPr>
          <p:spPr>
            <a:xfrm>
              <a:off x="4272" y="1488"/>
              <a:ext cx="192" cy="768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85" name="Text Box 43"/>
            <p:cNvSpPr txBox="1"/>
            <p:nvPr/>
          </p:nvSpPr>
          <p:spPr>
            <a:xfrm>
              <a:off x="4512" y="1824"/>
              <a:ext cx="13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Arial" panose="020B0604020202020204" pitchFamily="34" charset="0"/>
                </a:rPr>
                <a:t>1K</a:t>
              </a:r>
              <a:r>
                <a:rPr lang="en-US" altLang="zh-CN" sz="900" b="1" dirty="0">
                  <a:latin typeface="Arial" panose="020B0604020202020204" pitchFamily="34" charset="0"/>
                </a:rPr>
                <a:t> </a:t>
              </a:r>
              <a:r>
                <a:rPr lang="en-US" altLang="zh-CN" sz="3200" b="1" dirty="0">
                  <a:latin typeface="Arial" panose="020B0604020202020204" pitchFamily="34" charset="0"/>
                </a:rPr>
                <a:t>×</a:t>
              </a:r>
              <a:r>
                <a:rPr lang="en-US" altLang="zh-CN" sz="900" b="1" dirty="0">
                  <a:latin typeface="Arial" panose="020B0604020202020204" pitchFamily="34" charset="0"/>
                </a:rPr>
                <a:t> </a:t>
              </a:r>
              <a:r>
                <a:rPr lang="en-US" altLang="zh-CN" sz="2800" b="1" dirty="0">
                  <a:latin typeface="Arial" panose="020B0604020202020204" pitchFamily="34" charset="0"/>
                </a:rPr>
                <a:t>4</a:t>
              </a:r>
              <a:r>
                <a:rPr lang="zh-CN" altLang="en-US" sz="2800" b="1" dirty="0">
                  <a:latin typeface="Arial" panose="020B0604020202020204" pitchFamily="34" charset="0"/>
                </a:rPr>
                <a:t>位</a:t>
              </a:r>
              <a:endParaRPr lang="zh-CN" alt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1286" name="Text Box 44"/>
            <p:cNvSpPr txBox="1"/>
            <p:nvPr/>
          </p:nvSpPr>
          <p:spPr>
            <a:xfrm>
              <a:off x="4512" y="1497"/>
              <a:ext cx="11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latin typeface="Arial" panose="020B0604020202020204" pitchFamily="34" charset="0"/>
                </a:rPr>
                <a:t>2</a:t>
              </a:r>
              <a:r>
                <a:rPr lang="zh-CN" altLang="en-US" sz="2800" b="1" dirty="0">
                  <a:latin typeface="Arial" panose="020B0604020202020204" pitchFamily="34" charset="0"/>
                </a:rPr>
                <a:t>片</a:t>
              </a:r>
              <a:r>
                <a:rPr lang="en-US" altLang="zh-CN" sz="2800" b="1" dirty="0">
                  <a:latin typeface="Arial" panose="020B0604020202020204" pitchFamily="34" charset="0"/>
                </a:rPr>
                <a:t>RAM</a:t>
              </a:r>
              <a:endParaRPr lang="en-US" altLang="zh-CN" sz="28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11275" name="AutoShape 45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290" name="Freeform 2"/>
          <p:cNvSpPr/>
          <p:nvPr/>
        </p:nvSpPr>
        <p:spPr>
          <a:xfrm>
            <a:off x="2209800" y="1809750"/>
            <a:ext cx="1062038" cy="1588"/>
          </a:xfrm>
          <a:custGeom>
            <a:avLst/>
            <a:gdLst/>
            <a:ahLst/>
            <a:cxnLst>
              <a:cxn ang="0">
                <a:pos x="1062038" y="0"/>
              </a:cxn>
              <a:cxn ang="0">
                <a:pos x="0" y="0"/>
              </a:cxn>
            </a:cxnLst>
            <a:pathLst>
              <a:path w="669" h="1">
                <a:moveTo>
                  <a:pt x="669" y="0"/>
                </a:move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291" name="Line 3"/>
          <p:cNvSpPr/>
          <p:nvPr/>
        </p:nvSpPr>
        <p:spPr>
          <a:xfrm flipH="1">
            <a:off x="2209800" y="1524000"/>
            <a:ext cx="1198563" cy="15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2292" name="Group 4"/>
          <p:cNvGrpSpPr/>
          <p:nvPr/>
        </p:nvGrpSpPr>
        <p:grpSpPr>
          <a:xfrm>
            <a:off x="247650" y="1104900"/>
            <a:ext cx="298450" cy="1247775"/>
            <a:chOff x="0" y="0"/>
            <a:chExt cx="188" cy="786"/>
          </a:xfrm>
        </p:grpSpPr>
        <p:sp>
          <p:nvSpPr>
            <p:cNvPr id="12436" name="Line 5"/>
            <p:cNvSpPr/>
            <p:nvPr/>
          </p:nvSpPr>
          <p:spPr>
            <a:xfrm flipH="1">
              <a:off x="1" y="771"/>
              <a:ext cx="187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437" name="Freeform 6"/>
            <p:cNvSpPr/>
            <p:nvPr/>
          </p:nvSpPr>
          <p:spPr>
            <a:xfrm>
              <a:off x="0" y="0"/>
              <a:ext cx="1" cy="786"/>
            </a:xfrm>
            <a:custGeom>
              <a:avLst/>
              <a:gdLst/>
              <a:ahLst/>
              <a:cxnLst>
                <a:cxn ang="0">
                  <a:pos x="0" y="786"/>
                </a:cxn>
                <a:cxn ang="0">
                  <a:pos x="0" y="0"/>
                </a:cxn>
              </a:cxnLst>
              <a:pathLst>
                <a:path w="1" h="786">
                  <a:moveTo>
                    <a:pt x="0" y="786"/>
                  </a:move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2293" name="Group 7"/>
          <p:cNvGrpSpPr/>
          <p:nvPr/>
        </p:nvGrpSpPr>
        <p:grpSpPr>
          <a:xfrm>
            <a:off x="236538" y="1108075"/>
            <a:ext cx="3040062" cy="990600"/>
            <a:chOff x="0" y="0"/>
            <a:chExt cx="1915" cy="624"/>
          </a:xfrm>
        </p:grpSpPr>
        <p:sp>
          <p:nvSpPr>
            <p:cNvPr id="12433" name="Freeform 8"/>
            <p:cNvSpPr/>
            <p:nvPr/>
          </p:nvSpPr>
          <p:spPr>
            <a:xfrm>
              <a:off x="1578" y="623"/>
              <a:ext cx="337" cy="1"/>
            </a:xfrm>
            <a:custGeom>
              <a:avLst/>
              <a:gdLst/>
              <a:ahLst/>
              <a:cxnLst>
                <a:cxn ang="0">
                  <a:pos x="337" y="0"/>
                </a:cxn>
                <a:cxn ang="0">
                  <a:pos x="0" y="0"/>
                </a:cxn>
              </a:cxnLst>
              <a:pathLst>
                <a:path w="336" h="1">
                  <a:moveTo>
                    <a:pt x="336" y="0"/>
                  </a:move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34" name="Line 9"/>
            <p:cNvSpPr/>
            <p:nvPr/>
          </p:nvSpPr>
          <p:spPr>
            <a:xfrm>
              <a:off x="0" y="0"/>
              <a:ext cx="1589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435" name="Line 10"/>
            <p:cNvSpPr/>
            <p:nvPr/>
          </p:nvSpPr>
          <p:spPr>
            <a:xfrm>
              <a:off x="1584" y="0"/>
              <a:ext cx="1" cy="6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2294" name="Line 11"/>
          <p:cNvSpPr/>
          <p:nvPr/>
        </p:nvSpPr>
        <p:spPr>
          <a:xfrm flipH="1">
            <a:off x="2209800" y="2414588"/>
            <a:ext cx="1193800" cy="158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5" name="Line 12"/>
          <p:cNvSpPr/>
          <p:nvPr/>
        </p:nvSpPr>
        <p:spPr>
          <a:xfrm flipH="1">
            <a:off x="2209800" y="2706688"/>
            <a:ext cx="1190625" cy="158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6" name="Line 13"/>
          <p:cNvSpPr/>
          <p:nvPr/>
        </p:nvSpPr>
        <p:spPr>
          <a:xfrm flipH="1">
            <a:off x="2209800" y="2970213"/>
            <a:ext cx="1190625" cy="158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2297" name="Group 14"/>
          <p:cNvGrpSpPr/>
          <p:nvPr/>
        </p:nvGrpSpPr>
        <p:grpSpPr>
          <a:xfrm>
            <a:off x="5791200" y="2133600"/>
            <a:ext cx="361950" cy="1190625"/>
            <a:chOff x="0" y="0"/>
            <a:chExt cx="228" cy="750"/>
          </a:xfrm>
        </p:grpSpPr>
        <p:sp>
          <p:nvSpPr>
            <p:cNvPr id="12431" name="Freeform 15"/>
            <p:cNvSpPr/>
            <p:nvPr/>
          </p:nvSpPr>
          <p:spPr>
            <a:xfrm>
              <a:off x="3" y="0"/>
              <a:ext cx="22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5" y="0"/>
                </a:cxn>
              </a:cxnLst>
              <a:pathLst>
                <a:path w="225" h="1">
                  <a:moveTo>
                    <a:pt x="0" y="0"/>
                  </a:moveTo>
                  <a:lnTo>
                    <a:pt x="225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32" name="Line 16"/>
            <p:cNvSpPr/>
            <p:nvPr/>
          </p:nvSpPr>
          <p:spPr>
            <a:xfrm>
              <a:off x="0" y="0"/>
              <a:ext cx="1" cy="75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2298" name="Group 17"/>
          <p:cNvGrpSpPr/>
          <p:nvPr/>
        </p:nvGrpSpPr>
        <p:grpSpPr>
          <a:xfrm>
            <a:off x="2806700" y="4527550"/>
            <a:ext cx="723900" cy="355600"/>
            <a:chOff x="0" y="0"/>
            <a:chExt cx="456" cy="224"/>
          </a:xfrm>
        </p:grpSpPr>
        <p:sp>
          <p:nvSpPr>
            <p:cNvPr id="12428" name="Line 18"/>
            <p:cNvSpPr/>
            <p:nvPr/>
          </p:nvSpPr>
          <p:spPr>
            <a:xfrm flipH="1">
              <a:off x="108" y="0"/>
              <a:ext cx="348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429" name="Line 19"/>
            <p:cNvSpPr/>
            <p:nvPr/>
          </p:nvSpPr>
          <p:spPr>
            <a:xfrm>
              <a:off x="108" y="0"/>
              <a:ext cx="1" cy="21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430" name="Rectangle 20"/>
            <p:cNvSpPr/>
            <p:nvPr/>
          </p:nvSpPr>
          <p:spPr>
            <a:xfrm>
              <a:off x="0" y="205"/>
              <a:ext cx="187" cy="19"/>
            </a:xfrm>
            <a:prstGeom prst="rect">
              <a:avLst/>
            </a:prstGeom>
            <a:solidFill>
              <a:srgbClr val="000000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2299" name="Group 21"/>
          <p:cNvGrpSpPr/>
          <p:nvPr/>
        </p:nvGrpSpPr>
        <p:grpSpPr>
          <a:xfrm>
            <a:off x="6772275" y="1952625"/>
            <a:ext cx="314325" cy="2395538"/>
            <a:chOff x="0" y="0"/>
            <a:chExt cx="198" cy="1509"/>
          </a:xfrm>
        </p:grpSpPr>
        <p:sp>
          <p:nvSpPr>
            <p:cNvPr id="12426" name="Freeform 22"/>
            <p:cNvSpPr/>
            <p:nvPr/>
          </p:nvSpPr>
          <p:spPr>
            <a:xfrm>
              <a:off x="0" y="6"/>
              <a:ext cx="19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0"/>
                </a:cxn>
              </a:cxnLst>
              <a:pathLst>
                <a:path w="195" h="1">
                  <a:moveTo>
                    <a:pt x="0" y="0"/>
                  </a:moveTo>
                  <a:lnTo>
                    <a:pt x="195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27" name="Freeform 23"/>
            <p:cNvSpPr/>
            <p:nvPr/>
          </p:nvSpPr>
          <p:spPr>
            <a:xfrm>
              <a:off x="196" y="0"/>
              <a:ext cx="2" cy="150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509"/>
                </a:cxn>
              </a:cxnLst>
              <a:pathLst>
                <a:path w="3" h="1509">
                  <a:moveTo>
                    <a:pt x="3" y="0"/>
                  </a:moveTo>
                  <a:lnTo>
                    <a:pt x="0" y="1509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2300" name="Freeform 24"/>
          <p:cNvSpPr/>
          <p:nvPr/>
        </p:nvSpPr>
        <p:spPr>
          <a:xfrm>
            <a:off x="4638675" y="4343400"/>
            <a:ext cx="657225" cy="1588"/>
          </a:xfrm>
          <a:custGeom>
            <a:avLst/>
            <a:gdLst/>
            <a:ahLst/>
            <a:cxnLst>
              <a:cxn ang="0">
                <a:pos x="657225" y="0"/>
              </a:cxn>
              <a:cxn ang="0">
                <a:pos x="0" y="1588"/>
              </a:cxn>
            </a:cxnLst>
            <a:pathLst>
              <a:path w="414" h="1">
                <a:moveTo>
                  <a:pt x="414" y="0"/>
                </a:moveTo>
                <a:lnTo>
                  <a:pt x="0" y="1"/>
                </a:lnTo>
              </a:path>
            </a:pathLst>
          </a:custGeom>
          <a:solidFill>
            <a:srgbClr val="FFFFFF">
              <a:alpha val="100000"/>
            </a:srgbClr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2301" name="Group 25"/>
          <p:cNvGrpSpPr/>
          <p:nvPr/>
        </p:nvGrpSpPr>
        <p:grpSpPr>
          <a:xfrm>
            <a:off x="3530600" y="4191000"/>
            <a:ext cx="1120775" cy="595313"/>
            <a:chOff x="0" y="0"/>
            <a:chExt cx="706" cy="375"/>
          </a:xfrm>
        </p:grpSpPr>
        <p:sp>
          <p:nvSpPr>
            <p:cNvPr id="12423" name="Rectangle 26"/>
            <p:cNvSpPr/>
            <p:nvPr/>
          </p:nvSpPr>
          <p:spPr>
            <a:xfrm>
              <a:off x="0" y="31"/>
              <a:ext cx="700" cy="305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424" name="Text Box 27"/>
            <p:cNvSpPr txBox="1"/>
            <p:nvPr/>
          </p:nvSpPr>
          <p:spPr>
            <a:xfrm>
              <a:off x="8" y="0"/>
              <a:ext cx="69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b="1" dirty="0">
                  <a:latin typeface="Arial" panose="020B0604020202020204" pitchFamily="34" charset="0"/>
                </a:rPr>
                <a:t> </a:t>
              </a:r>
              <a:r>
                <a:rPr lang="en-US" altLang="zh-CN" b="1" dirty="0">
                  <a:latin typeface="Arial" panose="020B0604020202020204" pitchFamily="34" charset="0"/>
                </a:rPr>
                <a:t>2K</a:t>
              </a:r>
              <a:r>
                <a:rPr lang="en-US" altLang="zh-CN" sz="800" b="1" dirty="0">
                  <a:latin typeface="Arial" panose="020B0604020202020204" pitchFamily="34" charset="0"/>
                </a:rPr>
                <a:t> 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×</a:t>
              </a:r>
              <a:r>
                <a:rPr lang="en-US" altLang="zh-CN" b="1" dirty="0">
                  <a:latin typeface="Arial" panose="020B0604020202020204" pitchFamily="34" charset="0"/>
                </a:rPr>
                <a:t>8</a:t>
              </a:r>
              <a:r>
                <a:rPr lang="zh-CN" altLang="en-US" b="1" dirty="0">
                  <a:latin typeface="Arial" panose="020B0604020202020204" pitchFamily="34" charset="0"/>
                </a:rPr>
                <a:t>位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12425" name="Text Box 28"/>
            <p:cNvSpPr txBox="1"/>
            <p:nvPr/>
          </p:nvSpPr>
          <p:spPr>
            <a:xfrm>
              <a:off x="80" y="144"/>
              <a:ext cx="50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b="1" dirty="0">
                  <a:latin typeface="Arial" panose="020B0604020202020204" pitchFamily="34" charset="0"/>
                </a:rPr>
                <a:t> </a:t>
              </a:r>
              <a:r>
                <a:rPr lang="en-US" altLang="zh-CN" b="1" dirty="0">
                  <a:latin typeface="Arial" panose="020B0604020202020204" pitchFamily="34" charset="0"/>
                </a:rPr>
                <a:t>ROM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12302" name="Line 29"/>
          <p:cNvSpPr/>
          <p:nvPr/>
        </p:nvSpPr>
        <p:spPr>
          <a:xfrm>
            <a:off x="6645275" y="4343400"/>
            <a:ext cx="852488" cy="15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2303" name="Group 30"/>
          <p:cNvGrpSpPr/>
          <p:nvPr/>
        </p:nvGrpSpPr>
        <p:grpSpPr>
          <a:xfrm>
            <a:off x="2209800" y="4527550"/>
            <a:ext cx="5287963" cy="1649413"/>
            <a:chOff x="0" y="0"/>
            <a:chExt cx="3331" cy="1039"/>
          </a:xfrm>
        </p:grpSpPr>
        <p:sp>
          <p:nvSpPr>
            <p:cNvPr id="12418" name="Line 31"/>
            <p:cNvSpPr/>
            <p:nvPr/>
          </p:nvSpPr>
          <p:spPr>
            <a:xfrm flipH="1">
              <a:off x="1745" y="0"/>
              <a:ext cx="350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419" name="Line 32"/>
            <p:cNvSpPr/>
            <p:nvPr/>
          </p:nvSpPr>
          <p:spPr>
            <a:xfrm rot="10800000">
              <a:off x="1745" y="0"/>
              <a:ext cx="1" cy="103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12420" name="Line 33"/>
            <p:cNvSpPr/>
            <p:nvPr/>
          </p:nvSpPr>
          <p:spPr>
            <a:xfrm>
              <a:off x="2981" y="0"/>
              <a:ext cx="1" cy="103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421" name="Freeform 34"/>
            <p:cNvSpPr/>
            <p:nvPr/>
          </p:nvSpPr>
          <p:spPr>
            <a:xfrm>
              <a:off x="0" y="1033"/>
              <a:ext cx="2994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994" y="0"/>
                </a:cxn>
              </a:cxnLst>
              <a:pathLst>
                <a:path w="2994" h="6">
                  <a:moveTo>
                    <a:pt x="0" y="6"/>
                  </a:moveTo>
                  <a:lnTo>
                    <a:pt x="2994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22" name="Line 35"/>
            <p:cNvSpPr/>
            <p:nvPr/>
          </p:nvSpPr>
          <p:spPr>
            <a:xfrm flipH="1">
              <a:off x="2981" y="0"/>
              <a:ext cx="350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2304" name="Group 36"/>
          <p:cNvGrpSpPr/>
          <p:nvPr/>
        </p:nvGrpSpPr>
        <p:grpSpPr>
          <a:xfrm>
            <a:off x="5518150" y="4205288"/>
            <a:ext cx="3092450" cy="614362"/>
            <a:chOff x="0" y="0"/>
            <a:chExt cx="1948" cy="387"/>
          </a:xfrm>
        </p:grpSpPr>
        <p:sp>
          <p:nvSpPr>
            <p:cNvPr id="12412" name="Text Box 37"/>
            <p:cNvSpPr txBox="1"/>
            <p:nvPr/>
          </p:nvSpPr>
          <p:spPr>
            <a:xfrm>
              <a:off x="28" y="0"/>
              <a:ext cx="67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800" b="1" dirty="0">
                  <a:latin typeface="Arial" panose="020B0604020202020204" pitchFamily="34" charset="0"/>
                </a:rPr>
                <a:t> </a:t>
              </a:r>
              <a:r>
                <a:rPr lang="en-US" altLang="zh-CN" b="1" dirty="0">
                  <a:latin typeface="Arial" panose="020B0604020202020204" pitchFamily="34" charset="0"/>
                </a:rPr>
                <a:t>1K</a:t>
              </a:r>
              <a:r>
                <a:rPr lang="en-US" altLang="zh-CN" sz="800" b="1" dirty="0">
                  <a:latin typeface="Arial" panose="020B0604020202020204" pitchFamily="34" charset="0"/>
                </a:rPr>
                <a:t> 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×</a:t>
              </a:r>
              <a:r>
                <a:rPr lang="en-US" altLang="zh-CN" b="1" dirty="0">
                  <a:latin typeface="Arial" panose="020B0604020202020204" pitchFamily="34" charset="0"/>
                </a:rPr>
                <a:t>4</a:t>
              </a:r>
              <a:r>
                <a:rPr lang="zh-CN" altLang="en-US" b="1" dirty="0">
                  <a:latin typeface="Arial" panose="020B0604020202020204" pitchFamily="34" charset="0"/>
                </a:rPr>
                <a:t>位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12413" name="Rectangle 38"/>
            <p:cNvSpPr/>
            <p:nvPr/>
          </p:nvSpPr>
          <p:spPr>
            <a:xfrm>
              <a:off x="0" y="39"/>
              <a:ext cx="700" cy="305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414" name="Text Box 39"/>
            <p:cNvSpPr txBox="1"/>
            <p:nvPr/>
          </p:nvSpPr>
          <p:spPr>
            <a:xfrm>
              <a:off x="124" y="135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800" b="1" dirty="0">
                  <a:latin typeface="Arial" panose="020B0604020202020204" pitchFamily="34" charset="0"/>
                </a:rPr>
                <a:t> </a:t>
              </a:r>
              <a:r>
                <a:rPr lang="en-US" altLang="zh-CN" b="1" dirty="0">
                  <a:latin typeface="Arial" panose="020B0604020202020204" pitchFamily="34" charset="0"/>
                </a:rPr>
                <a:t>RAM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12415" name="Rectangle 40"/>
            <p:cNvSpPr/>
            <p:nvPr/>
          </p:nvSpPr>
          <p:spPr>
            <a:xfrm>
              <a:off x="1248" y="48"/>
              <a:ext cx="700" cy="305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416" name="Text Box 41"/>
            <p:cNvSpPr txBox="1"/>
            <p:nvPr/>
          </p:nvSpPr>
          <p:spPr>
            <a:xfrm>
              <a:off x="1276" y="21"/>
              <a:ext cx="66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b="1" dirty="0">
                  <a:latin typeface="Arial" panose="020B0604020202020204" pitchFamily="34" charset="0"/>
                </a:rPr>
                <a:t>1K</a:t>
              </a:r>
              <a:r>
                <a:rPr lang="en-US" altLang="zh-CN" sz="800" b="1" dirty="0">
                  <a:latin typeface="Arial" panose="020B0604020202020204" pitchFamily="34" charset="0"/>
                </a:rPr>
                <a:t> 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×</a:t>
              </a:r>
              <a:r>
                <a:rPr lang="en-US" altLang="zh-CN" b="1" dirty="0">
                  <a:latin typeface="Arial" panose="020B0604020202020204" pitchFamily="34" charset="0"/>
                </a:rPr>
                <a:t>4</a:t>
              </a:r>
              <a:r>
                <a:rPr lang="zh-CN" altLang="en-US" b="1" dirty="0">
                  <a:latin typeface="Arial" panose="020B0604020202020204" pitchFamily="34" charset="0"/>
                </a:rPr>
                <a:t>位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12417" name="Text Box 42"/>
            <p:cNvSpPr txBox="1"/>
            <p:nvPr/>
          </p:nvSpPr>
          <p:spPr>
            <a:xfrm>
              <a:off x="1372" y="156"/>
              <a:ext cx="4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800" b="1" dirty="0">
                  <a:latin typeface="Arial" panose="020B0604020202020204" pitchFamily="34" charset="0"/>
                </a:rPr>
                <a:t> </a:t>
              </a:r>
              <a:r>
                <a:rPr lang="en-US" altLang="zh-CN" b="1" dirty="0">
                  <a:latin typeface="Arial" panose="020B0604020202020204" pitchFamily="34" charset="0"/>
                </a:rPr>
                <a:t>RAM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2305" name="Group 43"/>
          <p:cNvGrpSpPr/>
          <p:nvPr/>
        </p:nvGrpSpPr>
        <p:grpSpPr>
          <a:xfrm>
            <a:off x="7672388" y="3530600"/>
            <a:ext cx="711200" cy="750888"/>
            <a:chOff x="0" y="0"/>
            <a:chExt cx="448" cy="473"/>
          </a:xfrm>
        </p:grpSpPr>
        <p:sp>
          <p:nvSpPr>
            <p:cNvPr id="12409" name="Freeform 44"/>
            <p:cNvSpPr/>
            <p:nvPr/>
          </p:nvSpPr>
          <p:spPr>
            <a:xfrm>
              <a:off x="0" y="0"/>
              <a:ext cx="1" cy="4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73"/>
                </a:cxn>
              </a:cxnLst>
              <a:pathLst>
                <a:path w="1" h="473">
                  <a:moveTo>
                    <a:pt x="0" y="0"/>
                  </a:moveTo>
                  <a:lnTo>
                    <a:pt x="0" y="473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10" name="Freeform 45"/>
            <p:cNvSpPr/>
            <p:nvPr/>
          </p:nvSpPr>
          <p:spPr>
            <a:xfrm>
              <a:off x="447" y="272"/>
              <a:ext cx="1" cy="1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8"/>
                </a:cxn>
              </a:cxnLst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11" name="Text Box 46"/>
            <p:cNvSpPr txBox="1"/>
            <p:nvPr/>
          </p:nvSpPr>
          <p:spPr>
            <a:xfrm>
              <a:off x="43" y="192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</a:rPr>
                <a:t>…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2306" name="Group 47"/>
          <p:cNvGrpSpPr/>
          <p:nvPr/>
        </p:nvGrpSpPr>
        <p:grpSpPr>
          <a:xfrm>
            <a:off x="3657600" y="3314700"/>
            <a:ext cx="844550" cy="927100"/>
            <a:chOff x="0" y="0"/>
            <a:chExt cx="532" cy="584"/>
          </a:xfrm>
        </p:grpSpPr>
        <p:sp>
          <p:nvSpPr>
            <p:cNvPr id="12406" name="Freeform 48"/>
            <p:cNvSpPr/>
            <p:nvPr/>
          </p:nvSpPr>
          <p:spPr>
            <a:xfrm>
              <a:off x="0" y="0"/>
              <a:ext cx="2" cy="58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584"/>
                </a:cxn>
              </a:cxnLst>
              <a:pathLst>
                <a:path w="2" h="584">
                  <a:moveTo>
                    <a:pt x="2" y="0"/>
                  </a:moveTo>
                  <a:lnTo>
                    <a:pt x="0" y="584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07" name="Freeform 49"/>
            <p:cNvSpPr/>
            <p:nvPr/>
          </p:nvSpPr>
          <p:spPr>
            <a:xfrm>
              <a:off x="531" y="408"/>
              <a:ext cx="1" cy="1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1"/>
                </a:cxn>
              </a:cxnLst>
              <a:pathLst>
                <a:path w="1" h="171">
                  <a:moveTo>
                    <a:pt x="0" y="0"/>
                  </a:moveTo>
                  <a:lnTo>
                    <a:pt x="0" y="171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08" name="Text Box 50"/>
            <p:cNvSpPr txBox="1"/>
            <p:nvPr/>
          </p:nvSpPr>
          <p:spPr>
            <a:xfrm>
              <a:off x="96" y="328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</a:rPr>
                <a:t>…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2307" name="Group 51"/>
          <p:cNvGrpSpPr/>
          <p:nvPr/>
        </p:nvGrpSpPr>
        <p:grpSpPr>
          <a:xfrm>
            <a:off x="5689600" y="3529013"/>
            <a:ext cx="787400" cy="738187"/>
            <a:chOff x="0" y="0"/>
            <a:chExt cx="496" cy="465"/>
          </a:xfrm>
        </p:grpSpPr>
        <p:sp>
          <p:nvSpPr>
            <p:cNvPr id="12403" name="Freeform 52"/>
            <p:cNvSpPr/>
            <p:nvPr/>
          </p:nvSpPr>
          <p:spPr>
            <a:xfrm>
              <a:off x="0" y="0"/>
              <a:ext cx="1" cy="4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59"/>
                </a:cxn>
              </a:cxnLst>
              <a:pathLst>
                <a:path w="1" h="459">
                  <a:moveTo>
                    <a:pt x="0" y="0"/>
                  </a:moveTo>
                  <a:lnTo>
                    <a:pt x="0" y="459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404" name="Line 53"/>
            <p:cNvSpPr/>
            <p:nvPr/>
          </p:nvSpPr>
          <p:spPr>
            <a:xfrm>
              <a:off x="496" y="273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12405" name="Text Box 54"/>
            <p:cNvSpPr txBox="1"/>
            <p:nvPr/>
          </p:nvSpPr>
          <p:spPr>
            <a:xfrm>
              <a:off x="64" y="193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</a:rPr>
                <a:t>…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2308" name="Group 55"/>
          <p:cNvGrpSpPr/>
          <p:nvPr/>
        </p:nvGrpSpPr>
        <p:grpSpPr>
          <a:xfrm>
            <a:off x="6140450" y="1600200"/>
            <a:ext cx="641350" cy="762000"/>
            <a:chOff x="0" y="0"/>
            <a:chExt cx="472" cy="480"/>
          </a:xfrm>
        </p:grpSpPr>
        <p:sp>
          <p:nvSpPr>
            <p:cNvPr id="12398" name="Text Box 56"/>
            <p:cNvSpPr txBox="1"/>
            <p:nvPr/>
          </p:nvSpPr>
          <p:spPr>
            <a:xfrm>
              <a:off x="68" y="57"/>
              <a:ext cx="35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Arial" panose="020B0604020202020204" pitchFamily="34" charset="0"/>
                </a:rPr>
                <a:t>&amp;</a:t>
              </a:r>
              <a:endParaRPr lang="en-US" altLang="zh-CN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2399" name="Rectangle 57"/>
            <p:cNvSpPr/>
            <p:nvPr/>
          </p:nvSpPr>
          <p:spPr>
            <a:xfrm>
              <a:off x="68" y="0"/>
              <a:ext cx="336" cy="480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400" name="Oval 58"/>
            <p:cNvSpPr/>
            <p:nvPr/>
          </p:nvSpPr>
          <p:spPr>
            <a:xfrm>
              <a:off x="0" y="170"/>
              <a:ext cx="68" cy="6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401" name="Oval 59"/>
            <p:cNvSpPr/>
            <p:nvPr/>
          </p:nvSpPr>
          <p:spPr>
            <a:xfrm>
              <a:off x="0" y="302"/>
              <a:ext cx="68" cy="6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402" name="Oval 60"/>
            <p:cNvSpPr/>
            <p:nvPr/>
          </p:nvSpPr>
          <p:spPr>
            <a:xfrm>
              <a:off x="404" y="192"/>
              <a:ext cx="68" cy="6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2309" name="Group 61"/>
          <p:cNvGrpSpPr/>
          <p:nvPr/>
        </p:nvGrpSpPr>
        <p:grpSpPr>
          <a:xfrm>
            <a:off x="2362200" y="4205288"/>
            <a:ext cx="1219200" cy="366712"/>
            <a:chOff x="0" y="0"/>
            <a:chExt cx="768" cy="231"/>
          </a:xfrm>
        </p:grpSpPr>
        <p:sp>
          <p:nvSpPr>
            <p:cNvPr id="12396" name="Text Box 62"/>
            <p:cNvSpPr txBox="1"/>
            <p:nvPr/>
          </p:nvSpPr>
          <p:spPr>
            <a:xfrm>
              <a:off x="0" y="0"/>
              <a:ext cx="7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Arial" panose="020B0604020202020204" pitchFamily="34" charset="0"/>
                </a:rPr>
                <a:t>PD/Progr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12397" name="Line 63"/>
            <p:cNvSpPr/>
            <p:nvPr/>
          </p:nvSpPr>
          <p:spPr>
            <a:xfrm>
              <a:off x="51" y="3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2310" name="Group 64"/>
          <p:cNvGrpSpPr/>
          <p:nvPr/>
        </p:nvGrpSpPr>
        <p:grpSpPr>
          <a:xfrm>
            <a:off x="4387850" y="1557338"/>
            <a:ext cx="1746250" cy="381000"/>
            <a:chOff x="0" y="0"/>
            <a:chExt cx="1100" cy="240"/>
          </a:xfrm>
        </p:grpSpPr>
        <p:grpSp>
          <p:nvGrpSpPr>
            <p:cNvPr id="12391" name="Group 65"/>
            <p:cNvGrpSpPr/>
            <p:nvPr/>
          </p:nvGrpSpPr>
          <p:grpSpPr>
            <a:xfrm>
              <a:off x="62" y="0"/>
              <a:ext cx="1038" cy="231"/>
              <a:chOff x="0" y="0"/>
              <a:chExt cx="1038" cy="231"/>
            </a:xfrm>
          </p:grpSpPr>
          <p:sp>
            <p:nvSpPr>
              <p:cNvPr id="12393" name="Freeform 66"/>
              <p:cNvSpPr/>
              <p:nvPr/>
            </p:nvSpPr>
            <p:spPr>
              <a:xfrm>
                <a:off x="0" y="225"/>
                <a:ext cx="1038" cy="1"/>
              </a:xfrm>
              <a:custGeom>
                <a:avLst/>
                <a:gdLst/>
                <a:ahLst/>
                <a:cxnLst>
                  <a:cxn ang="0">
                    <a:pos x="1038" y="0"/>
                  </a:cxn>
                  <a:cxn ang="0">
                    <a:pos x="0" y="0"/>
                  </a:cxn>
                </a:cxnLst>
                <a:pathLst>
                  <a:path w="1038" h="1">
                    <a:moveTo>
                      <a:pt x="1038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94" name="Text Box 67"/>
              <p:cNvSpPr txBox="1"/>
              <p:nvPr/>
            </p:nvSpPr>
            <p:spPr>
              <a:xfrm>
                <a:off x="18" y="0"/>
                <a:ext cx="26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b="1" dirty="0">
                    <a:latin typeface="Arial" panose="020B0604020202020204" pitchFamily="34" charset="0"/>
                  </a:rPr>
                  <a:t>Y</a:t>
                </a:r>
                <a:r>
                  <a:rPr lang="en-US" altLang="zh-CN" b="1" baseline="-25000" dirty="0">
                    <a:latin typeface="Arial" panose="020B0604020202020204" pitchFamily="34" charset="0"/>
                  </a:rPr>
                  <a:t>5</a:t>
                </a:r>
                <a:endParaRPr lang="en-US" altLang="zh-CN" b="1" baseline="-2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395" name="Line 68"/>
              <p:cNvSpPr/>
              <p:nvPr/>
            </p:nvSpPr>
            <p:spPr>
              <a:xfrm>
                <a:off x="50" y="38"/>
                <a:ext cx="1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2392" name="Oval 69"/>
            <p:cNvSpPr/>
            <p:nvPr/>
          </p:nvSpPr>
          <p:spPr>
            <a:xfrm>
              <a:off x="0" y="172"/>
              <a:ext cx="68" cy="6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2311" name="Group 70"/>
          <p:cNvGrpSpPr/>
          <p:nvPr/>
        </p:nvGrpSpPr>
        <p:grpSpPr>
          <a:xfrm>
            <a:off x="4387850" y="2178050"/>
            <a:ext cx="903288" cy="2170113"/>
            <a:chOff x="0" y="0"/>
            <a:chExt cx="569" cy="1367"/>
          </a:xfrm>
        </p:grpSpPr>
        <p:grpSp>
          <p:nvGrpSpPr>
            <p:cNvPr id="12384" name="Group 71"/>
            <p:cNvGrpSpPr/>
            <p:nvPr/>
          </p:nvGrpSpPr>
          <p:grpSpPr>
            <a:xfrm>
              <a:off x="50" y="29"/>
              <a:ext cx="519" cy="1338"/>
              <a:chOff x="0" y="0"/>
              <a:chExt cx="519" cy="1338"/>
            </a:xfrm>
          </p:grpSpPr>
          <p:grpSp>
            <p:nvGrpSpPr>
              <p:cNvPr id="12386" name="Group 72"/>
              <p:cNvGrpSpPr/>
              <p:nvPr/>
            </p:nvGrpSpPr>
            <p:grpSpPr>
              <a:xfrm>
                <a:off x="0" y="0"/>
                <a:ext cx="519" cy="1338"/>
                <a:chOff x="0" y="0"/>
                <a:chExt cx="519" cy="1338"/>
              </a:xfrm>
            </p:grpSpPr>
            <p:sp>
              <p:nvSpPr>
                <p:cNvPr id="12389" name="Freeform 73"/>
                <p:cNvSpPr/>
                <p:nvPr/>
              </p:nvSpPr>
              <p:spPr>
                <a:xfrm>
                  <a:off x="0" y="0"/>
                  <a:ext cx="519" cy="3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519" y="0"/>
                    </a:cxn>
                  </a:cxnLst>
                  <a:pathLst>
                    <a:path w="519" h="3">
                      <a:moveTo>
                        <a:pt x="0" y="3"/>
                      </a:moveTo>
                      <a:lnTo>
                        <a:pt x="519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2390" name="Freeform 74"/>
                <p:cNvSpPr/>
                <p:nvPr/>
              </p:nvSpPr>
              <p:spPr>
                <a:xfrm>
                  <a:off x="510" y="1"/>
                  <a:ext cx="2" cy="133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1337"/>
                    </a:cxn>
                  </a:cxnLst>
                  <a:pathLst>
                    <a:path w="2" h="1337">
                      <a:moveTo>
                        <a:pt x="2" y="0"/>
                      </a:moveTo>
                      <a:lnTo>
                        <a:pt x="0" y="1337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381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2387" name="Text Box 75"/>
              <p:cNvSpPr txBox="1"/>
              <p:nvPr/>
            </p:nvSpPr>
            <p:spPr>
              <a:xfrm>
                <a:off x="30" y="63"/>
                <a:ext cx="26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b="1" dirty="0">
                    <a:latin typeface="Arial" panose="020B0604020202020204" pitchFamily="34" charset="0"/>
                  </a:rPr>
                  <a:t>Y</a:t>
                </a:r>
                <a:r>
                  <a:rPr lang="en-US" altLang="zh-CN" b="1" baseline="-25000" dirty="0">
                    <a:latin typeface="Arial" panose="020B0604020202020204" pitchFamily="34" charset="0"/>
                  </a:rPr>
                  <a:t>4</a:t>
                </a:r>
                <a:endParaRPr lang="en-US" altLang="zh-CN" b="1" baseline="-2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388" name="Line 76"/>
              <p:cNvSpPr/>
              <p:nvPr/>
            </p:nvSpPr>
            <p:spPr>
              <a:xfrm>
                <a:off x="62" y="89"/>
                <a:ext cx="1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2385" name="Oval 77"/>
            <p:cNvSpPr/>
            <p:nvPr/>
          </p:nvSpPr>
          <p:spPr>
            <a:xfrm>
              <a:off x="0" y="0"/>
              <a:ext cx="68" cy="6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2312" name="Group 78"/>
          <p:cNvGrpSpPr/>
          <p:nvPr/>
        </p:nvGrpSpPr>
        <p:grpSpPr>
          <a:xfrm>
            <a:off x="3276600" y="1295400"/>
            <a:ext cx="1109663" cy="1890713"/>
            <a:chOff x="0" y="0"/>
            <a:chExt cx="699" cy="1191"/>
          </a:xfrm>
        </p:grpSpPr>
        <p:sp>
          <p:nvSpPr>
            <p:cNvPr id="12371" name="Rectangle 79"/>
            <p:cNvSpPr/>
            <p:nvPr/>
          </p:nvSpPr>
          <p:spPr>
            <a:xfrm>
              <a:off x="80" y="0"/>
              <a:ext cx="619" cy="1152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372" name="Text Box 80"/>
            <p:cNvSpPr txBox="1"/>
            <p:nvPr/>
          </p:nvSpPr>
          <p:spPr>
            <a:xfrm>
              <a:off x="56" y="0"/>
              <a:ext cx="2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b="1" dirty="0">
                  <a:latin typeface="Arial" panose="020B0604020202020204" pitchFamily="34" charset="0"/>
                </a:rPr>
                <a:t>G</a:t>
              </a:r>
              <a:r>
                <a:rPr lang="en-US" altLang="zh-CN" b="1" baseline="-25000" dirty="0">
                  <a:latin typeface="Arial" panose="020B0604020202020204" pitchFamily="34" charset="0"/>
                </a:rPr>
                <a:t>1</a:t>
              </a:r>
              <a:endParaRPr lang="en-US" altLang="zh-CN" b="1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12373" name="Text Box 81"/>
            <p:cNvSpPr txBox="1"/>
            <p:nvPr/>
          </p:nvSpPr>
          <p:spPr>
            <a:xfrm>
              <a:off x="56" y="593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b="1" dirty="0">
                  <a:latin typeface="Arial" panose="020B0604020202020204" pitchFamily="34" charset="0"/>
                </a:rPr>
                <a:t>C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12374" name="Text Box 82"/>
            <p:cNvSpPr txBox="1"/>
            <p:nvPr/>
          </p:nvSpPr>
          <p:spPr>
            <a:xfrm>
              <a:off x="56" y="777"/>
              <a:ext cx="2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b="1" dirty="0">
                  <a:latin typeface="Arial" panose="020B0604020202020204" pitchFamily="34" charset="0"/>
                </a:rPr>
                <a:t>B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12375" name="Text Box 83"/>
            <p:cNvSpPr txBox="1"/>
            <p:nvPr/>
          </p:nvSpPr>
          <p:spPr>
            <a:xfrm>
              <a:off x="56" y="960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b="1" dirty="0">
                  <a:latin typeface="Arial" panose="020B0604020202020204" pitchFamily="34" charset="0"/>
                </a:rPr>
                <a:t>A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12376" name="Oval 84"/>
            <p:cNvSpPr/>
            <p:nvPr/>
          </p:nvSpPr>
          <p:spPr>
            <a:xfrm>
              <a:off x="0" y="283"/>
              <a:ext cx="68" cy="6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377" name="Oval 85"/>
            <p:cNvSpPr/>
            <p:nvPr/>
          </p:nvSpPr>
          <p:spPr>
            <a:xfrm>
              <a:off x="0" y="480"/>
              <a:ext cx="68" cy="6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2378" name="Group 86"/>
            <p:cNvGrpSpPr/>
            <p:nvPr/>
          </p:nvGrpSpPr>
          <p:grpSpPr>
            <a:xfrm>
              <a:off x="73" y="389"/>
              <a:ext cx="340" cy="231"/>
              <a:chOff x="0" y="0"/>
              <a:chExt cx="340" cy="231"/>
            </a:xfrm>
          </p:grpSpPr>
          <p:sp>
            <p:nvSpPr>
              <p:cNvPr id="12382" name="Text Box 87"/>
              <p:cNvSpPr txBox="1"/>
              <p:nvPr/>
            </p:nvSpPr>
            <p:spPr>
              <a:xfrm>
                <a:off x="0" y="0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b="1" dirty="0">
                    <a:latin typeface="Arial" panose="020B0604020202020204" pitchFamily="34" charset="0"/>
                  </a:rPr>
                  <a:t>G</a:t>
                </a:r>
                <a:r>
                  <a:rPr lang="en-US" altLang="zh-CN" b="1" baseline="-25000" dirty="0">
                    <a:latin typeface="Arial" panose="020B0604020202020204" pitchFamily="34" charset="0"/>
                  </a:rPr>
                  <a:t>2B</a:t>
                </a:r>
                <a:endParaRPr lang="en-US" altLang="zh-CN" b="1" baseline="-2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383" name="Freeform 88"/>
              <p:cNvSpPr/>
              <p:nvPr/>
            </p:nvSpPr>
            <p:spPr>
              <a:xfrm>
                <a:off x="47" y="50"/>
                <a:ext cx="12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</a:cxnLst>
                <a:pathLst>
                  <a:path w="207" h="1">
                    <a:moveTo>
                      <a:pt x="0" y="0"/>
                    </a:moveTo>
                    <a:lnTo>
                      <a:pt x="207" y="0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2379" name="Group 89"/>
            <p:cNvGrpSpPr/>
            <p:nvPr/>
          </p:nvGrpSpPr>
          <p:grpSpPr>
            <a:xfrm>
              <a:off x="68" y="188"/>
              <a:ext cx="345" cy="231"/>
              <a:chOff x="0" y="0"/>
              <a:chExt cx="345" cy="231"/>
            </a:xfrm>
          </p:grpSpPr>
          <p:sp>
            <p:nvSpPr>
              <p:cNvPr id="12380" name="Text Box 90"/>
              <p:cNvSpPr txBox="1"/>
              <p:nvPr/>
            </p:nvSpPr>
            <p:spPr>
              <a:xfrm>
                <a:off x="0" y="0"/>
                <a:ext cx="345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b="1" dirty="0">
                    <a:latin typeface="Arial" panose="020B0604020202020204" pitchFamily="34" charset="0"/>
                  </a:rPr>
                  <a:t>G</a:t>
                </a:r>
                <a:r>
                  <a:rPr lang="en-US" altLang="zh-CN" b="1" baseline="-25000" dirty="0">
                    <a:latin typeface="Arial" panose="020B0604020202020204" pitchFamily="34" charset="0"/>
                  </a:rPr>
                  <a:t>2A</a:t>
                </a:r>
                <a:endParaRPr lang="en-US" altLang="zh-CN" b="1" baseline="-25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381" name="Freeform 91"/>
              <p:cNvSpPr/>
              <p:nvPr/>
            </p:nvSpPr>
            <p:spPr>
              <a:xfrm>
                <a:off x="52" y="47"/>
                <a:ext cx="120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0" y="0"/>
                  </a:cxn>
                </a:cxnLst>
                <a:pathLst>
                  <a:path w="204" h="1">
                    <a:moveTo>
                      <a:pt x="0" y="0"/>
                    </a:moveTo>
                    <a:lnTo>
                      <a:pt x="204" y="0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12313" name="Group 92"/>
          <p:cNvGrpSpPr/>
          <p:nvPr/>
        </p:nvGrpSpPr>
        <p:grpSpPr>
          <a:xfrm>
            <a:off x="2209800" y="4999038"/>
            <a:ext cx="6737350" cy="919162"/>
            <a:chOff x="0" y="0"/>
            <a:chExt cx="4244" cy="579"/>
          </a:xfrm>
        </p:grpSpPr>
        <p:sp>
          <p:nvSpPr>
            <p:cNvPr id="12365" name="Line 93"/>
            <p:cNvSpPr/>
            <p:nvPr/>
          </p:nvSpPr>
          <p:spPr>
            <a:xfrm>
              <a:off x="0" y="0"/>
              <a:ext cx="2873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66" name="Line 94"/>
            <p:cNvSpPr/>
            <p:nvPr/>
          </p:nvSpPr>
          <p:spPr>
            <a:xfrm>
              <a:off x="0" y="576"/>
              <a:ext cx="4244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67" name="Line 95"/>
            <p:cNvSpPr/>
            <p:nvPr/>
          </p:nvSpPr>
          <p:spPr>
            <a:xfrm>
              <a:off x="0" y="214"/>
              <a:ext cx="2873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68" name="Line 96"/>
            <p:cNvSpPr/>
            <p:nvPr/>
          </p:nvSpPr>
          <p:spPr>
            <a:xfrm>
              <a:off x="0" y="379"/>
              <a:ext cx="4244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69" name="Text Box 97"/>
            <p:cNvSpPr txBox="1"/>
            <p:nvPr/>
          </p:nvSpPr>
          <p:spPr>
            <a:xfrm>
              <a:off x="124" y="19"/>
              <a:ext cx="30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…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12370" name="Text Box 98"/>
            <p:cNvSpPr txBox="1"/>
            <p:nvPr/>
          </p:nvSpPr>
          <p:spPr>
            <a:xfrm>
              <a:off x="124" y="387"/>
              <a:ext cx="30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…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2314" name="Group 99"/>
          <p:cNvGrpSpPr/>
          <p:nvPr/>
        </p:nvGrpSpPr>
        <p:grpSpPr>
          <a:xfrm>
            <a:off x="533400" y="1295400"/>
            <a:ext cx="1681163" cy="5257800"/>
            <a:chOff x="0" y="0"/>
            <a:chExt cx="1059" cy="3312"/>
          </a:xfrm>
        </p:grpSpPr>
        <p:sp>
          <p:nvSpPr>
            <p:cNvPr id="12347" name="Rectangle 100"/>
            <p:cNvSpPr/>
            <p:nvPr/>
          </p:nvSpPr>
          <p:spPr>
            <a:xfrm>
              <a:off x="8" y="0"/>
              <a:ext cx="1051" cy="3312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348" name="Freeform 101"/>
            <p:cNvSpPr/>
            <p:nvPr/>
          </p:nvSpPr>
          <p:spPr>
            <a:xfrm>
              <a:off x="32" y="609"/>
              <a:ext cx="474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4" y="0"/>
                </a:cxn>
              </a:cxnLst>
              <a:pathLst>
                <a:path w="474" h="1">
                  <a:moveTo>
                    <a:pt x="0" y="0"/>
                  </a:moveTo>
                  <a:lnTo>
                    <a:pt x="474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9" name="Text Box 102"/>
            <p:cNvSpPr txBox="1"/>
            <p:nvPr/>
          </p:nvSpPr>
          <p:spPr>
            <a:xfrm>
              <a:off x="0" y="576"/>
              <a:ext cx="56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b="1" dirty="0">
                  <a:latin typeface="Arial" panose="020B0604020202020204" pitchFamily="34" charset="0"/>
                </a:rPr>
                <a:t>MREQ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12350" name="Text Box 103"/>
            <p:cNvSpPr txBox="1"/>
            <p:nvPr/>
          </p:nvSpPr>
          <p:spPr>
            <a:xfrm>
              <a:off x="672" y="0"/>
              <a:ext cx="31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b="1" dirty="0">
                  <a:latin typeface="Arial" panose="020B0604020202020204" pitchFamily="34" charset="0"/>
                </a:rPr>
                <a:t>A</a:t>
              </a:r>
              <a:r>
                <a:rPr lang="en-US" altLang="zh-CN" b="1" baseline="-25000" dirty="0">
                  <a:latin typeface="Arial" panose="020B0604020202020204" pitchFamily="34" charset="0"/>
                </a:rPr>
                <a:t>14</a:t>
              </a:r>
              <a:endParaRPr lang="en-US" altLang="zh-CN" b="1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12351" name="Text Box 104"/>
            <p:cNvSpPr txBox="1"/>
            <p:nvPr/>
          </p:nvSpPr>
          <p:spPr>
            <a:xfrm>
              <a:off x="672" y="192"/>
              <a:ext cx="31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b="1" dirty="0">
                  <a:latin typeface="Arial" panose="020B0604020202020204" pitchFamily="34" charset="0"/>
                </a:rPr>
                <a:t>A</a:t>
              </a:r>
              <a:r>
                <a:rPr lang="en-US" altLang="zh-CN" b="1" baseline="-25000" dirty="0">
                  <a:latin typeface="Arial" panose="020B0604020202020204" pitchFamily="34" charset="0"/>
                </a:rPr>
                <a:t>15</a:t>
              </a:r>
              <a:endParaRPr lang="en-US" altLang="zh-CN" b="1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12352" name="Text Box 105"/>
            <p:cNvSpPr txBox="1"/>
            <p:nvPr/>
          </p:nvSpPr>
          <p:spPr>
            <a:xfrm>
              <a:off x="672" y="526"/>
              <a:ext cx="31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b="1" dirty="0">
                  <a:latin typeface="Arial" panose="020B0604020202020204" pitchFamily="34" charset="0"/>
                </a:rPr>
                <a:t>A</a:t>
              </a:r>
              <a:r>
                <a:rPr lang="en-US" altLang="zh-CN" b="1" baseline="-25000" dirty="0">
                  <a:latin typeface="Arial" panose="020B0604020202020204" pitchFamily="34" charset="0"/>
                </a:rPr>
                <a:t>13</a:t>
              </a:r>
              <a:endParaRPr lang="en-US" altLang="zh-CN" b="1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12353" name="Text Box 106"/>
            <p:cNvSpPr txBox="1"/>
            <p:nvPr/>
          </p:nvSpPr>
          <p:spPr>
            <a:xfrm>
              <a:off x="672" y="718"/>
              <a:ext cx="31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b="1" dirty="0">
                  <a:latin typeface="Arial" panose="020B0604020202020204" pitchFamily="34" charset="0"/>
                </a:rPr>
                <a:t>A</a:t>
              </a:r>
              <a:r>
                <a:rPr lang="en-US" altLang="zh-CN" b="1" baseline="-25000" dirty="0">
                  <a:latin typeface="Arial" panose="020B0604020202020204" pitchFamily="34" charset="0"/>
                </a:rPr>
                <a:t>12</a:t>
              </a:r>
              <a:endParaRPr lang="en-US" altLang="zh-CN" b="1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12354" name="Text Box 107"/>
            <p:cNvSpPr txBox="1"/>
            <p:nvPr/>
          </p:nvSpPr>
          <p:spPr>
            <a:xfrm>
              <a:off x="672" y="910"/>
              <a:ext cx="31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b="1" dirty="0">
                  <a:latin typeface="Arial" panose="020B0604020202020204" pitchFamily="34" charset="0"/>
                </a:rPr>
                <a:t>A</a:t>
              </a:r>
              <a:r>
                <a:rPr lang="en-US" altLang="zh-CN" b="1" baseline="-25000" dirty="0">
                  <a:latin typeface="Arial" panose="020B0604020202020204" pitchFamily="34" charset="0"/>
                </a:rPr>
                <a:t>11</a:t>
              </a:r>
              <a:endParaRPr lang="en-US" altLang="zh-CN" b="1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12355" name="Text Box 108"/>
            <p:cNvSpPr txBox="1"/>
            <p:nvPr/>
          </p:nvSpPr>
          <p:spPr>
            <a:xfrm>
              <a:off x="672" y="1102"/>
              <a:ext cx="31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b="1" dirty="0">
                  <a:latin typeface="Arial" panose="020B0604020202020204" pitchFamily="34" charset="0"/>
                </a:rPr>
                <a:t>A</a:t>
              </a:r>
              <a:r>
                <a:rPr lang="en-US" altLang="zh-CN" b="1" baseline="-25000" dirty="0">
                  <a:latin typeface="Arial" panose="020B0604020202020204" pitchFamily="34" charset="0"/>
                </a:rPr>
                <a:t>10</a:t>
              </a:r>
              <a:endParaRPr lang="en-US" altLang="zh-CN" b="1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12356" name="Text Box 109"/>
            <p:cNvSpPr txBox="1"/>
            <p:nvPr/>
          </p:nvSpPr>
          <p:spPr>
            <a:xfrm>
              <a:off x="672" y="1272"/>
              <a:ext cx="2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b="1" dirty="0">
                  <a:latin typeface="Arial" panose="020B0604020202020204" pitchFamily="34" charset="0"/>
                </a:rPr>
                <a:t>A</a:t>
              </a:r>
              <a:r>
                <a:rPr lang="en-US" altLang="zh-CN" b="1" baseline="-25000" dirty="0">
                  <a:latin typeface="Arial" panose="020B0604020202020204" pitchFamily="34" charset="0"/>
                </a:rPr>
                <a:t>9</a:t>
              </a:r>
              <a:endParaRPr lang="en-US" altLang="zh-CN" b="1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12357" name="Text Box 110"/>
            <p:cNvSpPr txBox="1"/>
            <p:nvPr/>
          </p:nvSpPr>
          <p:spPr>
            <a:xfrm>
              <a:off x="672" y="1545"/>
              <a:ext cx="2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b="1" dirty="0">
                  <a:latin typeface="Arial" panose="020B0604020202020204" pitchFamily="34" charset="0"/>
                </a:rPr>
                <a:t>A</a:t>
              </a:r>
              <a:r>
                <a:rPr lang="en-US" altLang="zh-CN" b="1" baseline="-25000" dirty="0">
                  <a:latin typeface="Arial" panose="020B0604020202020204" pitchFamily="34" charset="0"/>
                </a:rPr>
                <a:t>0</a:t>
              </a:r>
              <a:endParaRPr lang="en-US" altLang="zh-CN" b="1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12358" name="Text Box 111"/>
            <p:cNvSpPr txBox="1"/>
            <p:nvPr/>
          </p:nvSpPr>
          <p:spPr>
            <a:xfrm>
              <a:off x="694" y="1435"/>
              <a:ext cx="308" cy="21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</a:rPr>
                <a:t>…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12359" name="Text Box 112"/>
            <p:cNvSpPr txBox="1"/>
            <p:nvPr/>
          </p:nvSpPr>
          <p:spPr>
            <a:xfrm>
              <a:off x="720" y="2184"/>
              <a:ext cx="2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b="1" dirty="0">
                  <a:latin typeface="Arial" panose="020B0604020202020204" pitchFamily="34" charset="0"/>
                </a:rPr>
                <a:t>D</a:t>
              </a:r>
              <a:r>
                <a:rPr lang="en-US" altLang="zh-CN" b="1" baseline="-25000" dirty="0">
                  <a:latin typeface="Arial" panose="020B0604020202020204" pitchFamily="34" charset="0"/>
                </a:rPr>
                <a:t>7</a:t>
              </a:r>
              <a:endParaRPr lang="en-US" altLang="zh-CN" b="1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12360" name="Text Box 113"/>
            <p:cNvSpPr txBox="1"/>
            <p:nvPr/>
          </p:nvSpPr>
          <p:spPr>
            <a:xfrm>
              <a:off x="720" y="2376"/>
              <a:ext cx="2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b="1" dirty="0">
                  <a:latin typeface="Arial" panose="020B0604020202020204" pitchFamily="34" charset="0"/>
                </a:rPr>
                <a:t>D</a:t>
              </a:r>
              <a:r>
                <a:rPr lang="en-US" altLang="zh-CN" b="1" baseline="-25000" dirty="0">
                  <a:latin typeface="Arial" panose="020B0604020202020204" pitchFamily="34" charset="0"/>
                </a:rPr>
                <a:t>4</a:t>
              </a:r>
              <a:endParaRPr lang="en-US" altLang="zh-CN" b="1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12361" name="Text Box 114"/>
            <p:cNvSpPr txBox="1"/>
            <p:nvPr/>
          </p:nvSpPr>
          <p:spPr>
            <a:xfrm>
              <a:off x="720" y="2568"/>
              <a:ext cx="2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b="1" dirty="0">
                  <a:latin typeface="Arial" panose="020B0604020202020204" pitchFamily="34" charset="0"/>
                </a:rPr>
                <a:t>D</a:t>
              </a:r>
              <a:r>
                <a:rPr lang="en-US" altLang="zh-CN" b="1" baseline="-25000" dirty="0">
                  <a:latin typeface="Arial" panose="020B0604020202020204" pitchFamily="34" charset="0"/>
                </a:rPr>
                <a:t>3</a:t>
              </a:r>
              <a:endParaRPr lang="en-US" altLang="zh-CN" b="1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12362" name="Text Box 115"/>
            <p:cNvSpPr txBox="1"/>
            <p:nvPr/>
          </p:nvSpPr>
          <p:spPr>
            <a:xfrm>
              <a:off x="720" y="2760"/>
              <a:ext cx="2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b="1" dirty="0">
                  <a:latin typeface="Arial" panose="020B0604020202020204" pitchFamily="34" charset="0"/>
                </a:rPr>
                <a:t>D</a:t>
              </a:r>
              <a:r>
                <a:rPr lang="en-US" altLang="zh-CN" b="1" baseline="-25000" dirty="0">
                  <a:latin typeface="Arial" panose="020B0604020202020204" pitchFamily="34" charset="0"/>
                </a:rPr>
                <a:t>0</a:t>
              </a:r>
              <a:endParaRPr lang="en-US" altLang="zh-CN" b="1" baseline="-25000" dirty="0">
                <a:latin typeface="Arial" panose="020B0604020202020204" pitchFamily="34" charset="0"/>
              </a:endParaRPr>
            </a:p>
          </p:txBody>
        </p:sp>
        <p:sp>
          <p:nvSpPr>
            <p:cNvPr id="12363" name="Text Box 116"/>
            <p:cNvSpPr txBox="1"/>
            <p:nvPr/>
          </p:nvSpPr>
          <p:spPr>
            <a:xfrm>
              <a:off x="672" y="2976"/>
              <a:ext cx="36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b="1" dirty="0">
                  <a:latin typeface="Arial" panose="020B0604020202020204" pitchFamily="34" charset="0"/>
                </a:rPr>
                <a:t>WR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12364" name="Freeform 117"/>
            <p:cNvSpPr/>
            <p:nvPr/>
          </p:nvSpPr>
          <p:spPr>
            <a:xfrm>
              <a:off x="720" y="3018"/>
              <a:ext cx="24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43" y="0"/>
                </a:cxn>
              </a:cxnLst>
              <a:pathLst>
                <a:path w="243" h="1">
                  <a:moveTo>
                    <a:pt x="0" y="1"/>
                  </a:moveTo>
                  <a:lnTo>
                    <a:pt x="243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2315" name="Group 118"/>
          <p:cNvGrpSpPr/>
          <p:nvPr/>
        </p:nvGrpSpPr>
        <p:grpSpPr>
          <a:xfrm>
            <a:off x="7672388" y="4752975"/>
            <a:ext cx="711200" cy="1162050"/>
            <a:chOff x="0" y="0"/>
            <a:chExt cx="448" cy="732"/>
          </a:xfrm>
        </p:grpSpPr>
        <p:sp>
          <p:nvSpPr>
            <p:cNvPr id="12344" name="Freeform 119"/>
            <p:cNvSpPr/>
            <p:nvPr/>
          </p:nvSpPr>
          <p:spPr>
            <a:xfrm>
              <a:off x="0" y="0"/>
              <a:ext cx="1" cy="5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10"/>
                </a:cxn>
              </a:cxnLst>
              <a:pathLst>
                <a:path w="1" h="510">
                  <a:moveTo>
                    <a:pt x="0" y="0"/>
                  </a:moveTo>
                  <a:lnTo>
                    <a:pt x="1" y="51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5" name="Freeform 120"/>
            <p:cNvSpPr/>
            <p:nvPr/>
          </p:nvSpPr>
          <p:spPr>
            <a:xfrm>
              <a:off x="447" y="6"/>
              <a:ext cx="1" cy="7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26"/>
                </a:cxn>
              </a:cxnLst>
              <a:pathLst>
                <a:path w="1" h="726">
                  <a:moveTo>
                    <a:pt x="0" y="0"/>
                  </a:moveTo>
                  <a:lnTo>
                    <a:pt x="0" y="726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6" name="Text Box 121"/>
            <p:cNvSpPr txBox="1"/>
            <p:nvPr/>
          </p:nvSpPr>
          <p:spPr>
            <a:xfrm>
              <a:off x="43" y="75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</a:rPr>
                <a:t>…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2316" name="Group 122"/>
          <p:cNvGrpSpPr/>
          <p:nvPr/>
        </p:nvGrpSpPr>
        <p:grpSpPr>
          <a:xfrm>
            <a:off x="5689600" y="4616450"/>
            <a:ext cx="788988" cy="717550"/>
            <a:chOff x="0" y="0"/>
            <a:chExt cx="497" cy="452"/>
          </a:xfrm>
        </p:grpSpPr>
        <p:sp>
          <p:nvSpPr>
            <p:cNvPr id="12341" name="Freeform 123"/>
            <p:cNvSpPr/>
            <p:nvPr/>
          </p:nvSpPr>
          <p:spPr>
            <a:xfrm>
              <a:off x="0" y="86"/>
              <a:ext cx="1" cy="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50"/>
                </a:cxn>
              </a:cxnLst>
              <a:pathLst>
                <a:path w="1" h="150">
                  <a:moveTo>
                    <a:pt x="0" y="0"/>
                  </a:moveTo>
                  <a:lnTo>
                    <a:pt x="1" y="15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2" name="Freeform 124"/>
            <p:cNvSpPr/>
            <p:nvPr/>
          </p:nvSpPr>
          <p:spPr>
            <a:xfrm>
              <a:off x="496" y="86"/>
              <a:ext cx="1" cy="3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66"/>
                </a:cxn>
              </a:cxnLst>
              <a:pathLst>
                <a:path w="1" h="366">
                  <a:moveTo>
                    <a:pt x="0" y="0"/>
                  </a:moveTo>
                  <a:lnTo>
                    <a:pt x="0" y="366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43" name="Text Box 125"/>
            <p:cNvSpPr txBox="1"/>
            <p:nvPr/>
          </p:nvSpPr>
          <p:spPr>
            <a:xfrm>
              <a:off x="64" y="0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</a:rPr>
                <a:t>…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2317" name="Group 126"/>
          <p:cNvGrpSpPr/>
          <p:nvPr/>
        </p:nvGrpSpPr>
        <p:grpSpPr>
          <a:xfrm>
            <a:off x="3657600" y="4616450"/>
            <a:ext cx="844550" cy="1270000"/>
            <a:chOff x="0" y="0"/>
            <a:chExt cx="532" cy="800"/>
          </a:xfrm>
        </p:grpSpPr>
        <p:sp>
          <p:nvSpPr>
            <p:cNvPr id="12338" name="Line 127"/>
            <p:cNvSpPr/>
            <p:nvPr/>
          </p:nvSpPr>
          <p:spPr>
            <a:xfrm>
              <a:off x="0" y="68"/>
              <a:ext cx="0" cy="16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12339" name="Text Box 128"/>
            <p:cNvSpPr txBox="1"/>
            <p:nvPr/>
          </p:nvSpPr>
          <p:spPr>
            <a:xfrm>
              <a:off x="96" y="0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dirty="0">
                  <a:latin typeface="Times New Roman" panose="02020603050405020304" pitchFamily="18" charset="0"/>
                </a:rPr>
                <a:t>…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12340" name="Freeform 129"/>
            <p:cNvSpPr/>
            <p:nvPr/>
          </p:nvSpPr>
          <p:spPr>
            <a:xfrm>
              <a:off x="531" y="68"/>
              <a:ext cx="1" cy="7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32"/>
                </a:cxn>
              </a:cxnLst>
              <a:pathLst>
                <a:path w="1" h="732">
                  <a:moveTo>
                    <a:pt x="0" y="0"/>
                  </a:moveTo>
                  <a:lnTo>
                    <a:pt x="0" y="732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2318" name="Group 130"/>
          <p:cNvGrpSpPr/>
          <p:nvPr/>
        </p:nvGrpSpPr>
        <p:grpSpPr>
          <a:xfrm>
            <a:off x="2209800" y="3324225"/>
            <a:ext cx="6396038" cy="627063"/>
            <a:chOff x="0" y="0"/>
            <a:chExt cx="4029" cy="395"/>
          </a:xfrm>
        </p:grpSpPr>
        <p:sp>
          <p:nvSpPr>
            <p:cNvPr id="12333" name="Freeform 131"/>
            <p:cNvSpPr/>
            <p:nvPr/>
          </p:nvSpPr>
          <p:spPr>
            <a:xfrm>
              <a:off x="0" y="0"/>
              <a:ext cx="2265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65" y="0"/>
                </a:cxn>
              </a:cxnLst>
              <a:pathLst>
                <a:path w="2265" h="1">
                  <a:moveTo>
                    <a:pt x="0" y="0"/>
                  </a:moveTo>
                  <a:lnTo>
                    <a:pt x="2265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2334" name="Group 132"/>
            <p:cNvGrpSpPr/>
            <p:nvPr/>
          </p:nvGrpSpPr>
          <p:grpSpPr>
            <a:xfrm>
              <a:off x="0" y="135"/>
              <a:ext cx="4029" cy="260"/>
              <a:chOff x="0" y="0"/>
              <a:chExt cx="4029" cy="260"/>
            </a:xfrm>
          </p:grpSpPr>
          <p:sp>
            <p:nvSpPr>
              <p:cNvPr id="12335" name="Freeform 133"/>
              <p:cNvSpPr/>
              <p:nvPr/>
            </p:nvSpPr>
            <p:spPr>
              <a:xfrm>
                <a:off x="3" y="0"/>
                <a:ext cx="4026" cy="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026" y="5"/>
                  </a:cxn>
                </a:cxnLst>
                <a:pathLst>
                  <a:path w="4026" h="5">
                    <a:moveTo>
                      <a:pt x="0" y="0"/>
                    </a:moveTo>
                    <a:lnTo>
                      <a:pt x="4026" y="5"/>
                    </a:lnTo>
                  </a:path>
                </a:pathLst>
              </a:custGeom>
              <a:solidFill>
                <a:srgbClr val="FFFFFF">
                  <a:alpha val="100000"/>
                </a:srgbClr>
              </a:solidFill>
              <a:ln w="381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36" name="Line 134"/>
              <p:cNvSpPr/>
              <p:nvPr/>
            </p:nvSpPr>
            <p:spPr>
              <a:xfrm>
                <a:off x="0" y="259"/>
                <a:ext cx="4029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37" name="Text Box 135"/>
              <p:cNvSpPr txBox="1"/>
              <p:nvPr/>
            </p:nvSpPr>
            <p:spPr>
              <a:xfrm>
                <a:off x="124" y="47"/>
                <a:ext cx="308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latin typeface="Times New Roman" panose="02020603050405020304" pitchFamily="18" charset="0"/>
                  </a:rPr>
                  <a:t>…</a:t>
                </a:r>
                <a:endParaRPr lang="en-US" altLang="zh-CN" sz="2000" b="1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2319" name="Text Box 136"/>
          <p:cNvSpPr txBox="1"/>
          <p:nvPr/>
        </p:nvSpPr>
        <p:spPr>
          <a:xfrm>
            <a:off x="533400" y="304800"/>
            <a:ext cx="7924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latin typeface="Arial" panose="020B0604020202020204" pitchFamily="34" charset="0"/>
              </a:rPr>
              <a:t>例 </a:t>
            </a:r>
            <a:r>
              <a:rPr lang="en-US" altLang="zh-CN" sz="3600" b="1" dirty="0">
                <a:latin typeface="Arial" panose="020B0604020202020204" pitchFamily="34" charset="0"/>
              </a:rPr>
              <a:t>4.1 </a:t>
            </a:r>
            <a:r>
              <a:rPr lang="en-US" altLang="zh-CN" sz="3200" b="1" dirty="0">
                <a:latin typeface="Arial" panose="020B0604020202020204" pitchFamily="34" charset="0"/>
              </a:rPr>
              <a:t> CPU </a:t>
            </a:r>
            <a:r>
              <a:rPr lang="zh-CN" altLang="en-US" sz="3200" b="1" dirty="0">
                <a:latin typeface="Arial" panose="020B0604020202020204" pitchFamily="34" charset="0"/>
              </a:rPr>
              <a:t>与存储器的连接图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grpSp>
        <p:nvGrpSpPr>
          <p:cNvPr id="12320" name="Group 137"/>
          <p:cNvGrpSpPr/>
          <p:nvPr/>
        </p:nvGrpSpPr>
        <p:grpSpPr>
          <a:xfrm>
            <a:off x="3657600" y="4616450"/>
            <a:ext cx="854075" cy="1308100"/>
            <a:chOff x="0" y="0"/>
            <a:chExt cx="538" cy="824"/>
          </a:xfrm>
        </p:grpSpPr>
        <p:sp>
          <p:nvSpPr>
            <p:cNvPr id="12330" name="Freeform 138"/>
            <p:cNvSpPr/>
            <p:nvPr/>
          </p:nvSpPr>
          <p:spPr>
            <a:xfrm>
              <a:off x="0" y="71"/>
              <a:ext cx="3" cy="19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95"/>
                </a:cxn>
              </a:cxnLst>
              <a:pathLst>
                <a:path w="3" h="195">
                  <a:moveTo>
                    <a:pt x="3" y="0"/>
                  </a:moveTo>
                  <a:lnTo>
                    <a:pt x="0" y="195"/>
                  </a:lnTo>
                </a:path>
              </a:pathLst>
            </a:custGeom>
            <a:noFill/>
            <a:ln w="5715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31" name="Text Box 139"/>
            <p:cNvSpPr txBox="1"/>
            <p:nvPr/>
          </p:nvSpPr>
          <p:spPr>
            <a:xfrm>
              <a:off x="96" y="0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32" name="Freeform 140"/>
            <p:cNvSpPr/>
            <p:nvPr/>
          </p:nvSpPr>
          <p:spPr>
            <a:xfrm>
              <a:off x="537" y="71"/>
              <a:ext cx="1" cy="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53"/>
                </a:cxn>
              </a:cxnLst>
              <a:pathLst>
                <a:path w="1" h="753">
                  <a:moveTo>
                    <a:pt x="0" y="0"/>
                  </a:moveTo>
                  <a:lnTo>
                    <a:pt x="0" y="753"/>
                  </a:lnTo>
                </a:path>
              </a:pathLst>
            </a:custGeom>
            <a:noFill/>
            <a:ln w="5715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2321" name="Group 141"/>
          <p:cNvGrpSpPr/>
          <p:nvPr/>
        </p:nvGrpSpPr>
        <p:grpSpPr>
          <a:xfrm>
            <a:off x="5689600" y="4616450"/>
            <a:ext cx="782638" cy="765175"/>
            <a:chOff x="0" y="0"/>
            <a:chExt cx="493" cy="482"/>
          </a:xfrm>
        </p:grpSpPr>
        <p:sp>
          <p:nvSpPr>
            <p:cNvPr id="12327" name="Freeform 142"/>
            <p:cNvSpPr/>
            <p:nvPr/>
          </p:nvSpPr>
          <p:spPr>
            <a:xfrm>
              <a:off x="0" y="80"/>
              <a:ext cx="1" cy="1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8"/>
                </a:cxn>
              </a:cxnLst>
              <a:pathLst>
                <a:path w="1" h="198">
                  <a:moveTo>
                    <a:pt x="0" y="0"/>
                  </a:moveTo>
                  <a:lnTo>
                    <a:pt x="0" y="198"/>
                  </a:lnTo>
                </a:path>
              </a:pathLst>
            </a:custGeom>
            <a:noFill/>
            <a:ln w="5715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stealth" w="sm" len="sm"/>
              <a:tailEnd type="stealth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8" name="Text Box 143"/>
            <p:cNvSpPr txBox="1"/>
            <p:nvPr/>
          </p:nvSpPr>
          <p:spPr>
            <a:xfrm>
              <a:off x="64" y="0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29" name="Freeform 144"/>
            <p:cNvSpPr/>
            <p:nvPr/>
          </p:nvSpPr>
          <p:spPr>
            <a:xfrm>
              <a:off x="490" y="83"/>
              <a:ext cx="3" cy="39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99"/>
                </a:cxn>
              </a:cxnLst>
              <a:pathLst>
                <a:path w="3" h="375">
                  <a:moveTo>
                    <a:pt x="3" y="0"/>
                  </a:moveTo>
                  <a:lnTo>
                    <a:pt x="0" y="375"/>
                  </a:lnTo>
                </a:path>
              </a:pathLst>
            </a:custGeom>
            <a:noFill/>
            <a:ln w="5715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stealth" w="sm" len="sm"/>
              <a:tailEnd type="stealth" w="sm" len="sm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2322" name="Group 145"/>
          <p:cNvGrpSpPr/>
          <p:nvPr/>
        </p:nvGrpSpPr>
        <p:grpSpPr>
          <a:xfrm>
            <a:off x="7672388" y="4762500"/>
            <a:ext cx="711200" cy="1162050"/>
            <a:chOff x="0" y="0"/>
            <a:chExt cx="448" cy="732"/>
          </a:xfrm>
        </p:grpSpPr>
        <p:sp>
          <p:nvSpPr>
            <p:cNvPr id="12324" name="Freeform 146"/>
            <p:cNvSpPr/>
            <p:nvPr/>
          </p:nvSpPr>
          <p:spPr>
            <a:xfrm>
              <a:off x="0" y="6"/>
              <a:ext cx="1" cy="5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19"/>
                </a:cxn>
              </a:cxnLst>
              <a:pathLst>
                <a:path w="1" h="519">
                  <a:moveTo>
                    <a:pt x="0" y="0"/>
                  </a:moveTo>
                  <a:lnTo>
                    <a:pt x="0" y="519"/>
                  </a:lnTo>
                </a:path>
              </a:pathLst>
            </a:custGeom>
            <a:noFill/>
            <a:ln w="5715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stealth" w="sm" len="sm"/>
              <a:tailEnd type="stealth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5" name="Text Box 147"/>
            <p:cNvSpPr txBox="1"/>
            <p:nvPr/>
          </p:nvSpPr>
          <p:spPr>
            <a:xfrm>
              <a:off x="43" y="69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…</a:t>
              </a:r>
              <a:endParaRPr lang="en-US" altLang="zh-CN" sz="2000" b="1" dirty="0">
                <a:solidFill>
                  <a:schemeClr val="fol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326" name="Freeform 148"/>
            <p:cNvSpPr/>
            <p:nvPr/>
          </p:nvSpPr>
          <p:spPr>
            <a:xfrm>
              <a:off x="447" y="0"/>
              <a:ext cx="1" cy="7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32"/>
                </a:cxn>
              </a:cxnLst>
              <a:pathLst>
                <a:path w="1" h="732">
                  <a:moveTo>
                    <a:pt x="0" y="0"/>
                  </a:moveTo>
                  <a:lnTo>
                    <a:pt x="0" y="732"/>
                  </a:lnTo>
                </a:path>
              </a:pathLst>
            </a:custGeom>
            <a:noFill/>
            <a:ln w="5715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stealth" w="sm" len="sm"/>
              <a:tailEnd type="stealth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2323" name="AutoShape 149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3314" name="Text Box 2"/>
          <p:cNvSpPr txBox="1"/>
          <p:nvPr/>
        </p:nvSpPr>
        <p:spPr>
          <a:xfrm>
            <a:off x="1524000" y="1960563"/>
            <a:ext cx="7924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panose="020B0604020202020204" pitchFamily="34" charset="0"/>
              </a:rPr>
              <a:t>(1) </a:t>
            </a:r>
            <a:r>
              <a:rPr lang="zh-CN" altLang="en-US" sz="2800" b="1" dirty="0">
                <a:latin typeface="Arial" panose="020B0604020202020204" pitchFamily="34" charset="0"/>
              </a:rPr>
              <a:t>写出对应的二进制地址码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grpSp>
        <p:nvGrpSpPr>
          <p:cNvPr id="13315" name="Group 3"/>
          <p:cNvGrpSpPr/>
          <p:nvPr/>
        </p:nvGrpSpPr>
        <p:grpSpPr>
          <a:xfrm>
            <a:off x="546100" y="547688"/>
            <a:ext cx="7986713" cy="1262062"/>
            <a:chOff x="0" y="0"/>
            <a:chExt cx="4386" cy="750"/>
          </a:xfrm>
        </p:grpSpPr>
        <p:sp>
          <p:nvSpPr>
            <p:cNvPr id="13322" name="Text Box 4"/>
            <p:cNvSpPr txBox="1"/>
            <p:nvPr/>
          </p:nvSpPr>
          <p:spPr>
            <a:xfrm>
              <a:off x="0" y="0"/>
              <a:ext cx="4386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3600" b="1" dirty="0">
                  <a:latin typeface="宋体" panose="02010600030101010101" pitchFamily="2" charset="-122"/>
                </a:rPr>
                <a:t>例</a:t>
              </a:r>
              <a:r>
                <a:rPr lang="en-US" altLang="zh-CN" sz="3600" b="1" dirty="0">
                  <a:latin typeface="Arial" panose="020B0604020202020204" pitchFamily="34" charset="0"/>
                </a:rPr>
                <a:t>4.2</a:t>
              </a:r>
              <a:r>
                <a:rPr lang="en-US" altLang="zh-CN" sz="3200" b="1" dirty="0">
                  <a:latin typeface="Arial" panose="020B0604020202020204" pitchFamily="34" charset="0"/>
                </a:rPr>
                <a:t>  </a:t>
              </a:r>
              <a:r>
                <a:rPr lang="en-US" altLang="zh-CN" sz="1000" b="1" dirty="0">
                  <a:latin typeface="Arial" panose="020B0604020202020204" pitchFamily="34" charset="0"/>
                </a:rPr>
                <a:t> </a:t>
              </a:r>
              <a:r>
                <a:rPr lang="zh-CN" altLang="en-US" sz="3200" b="1" dirty="0">
                  <a:latin typeface="Arial" panose="020B0604020202020204" pitchFamily="34" charset="0"/>
                </a:rPr>
                <a:t>假设同前，要求最小 </a:t>
              </a:r>
              <a:r>
                <a:rPr lang="en-US" altLang="zh-CN" sz="3200" b="1" dirty="0">
                  <a:latin typeface="Arial" panose="020B0604020202020204" pitchFamily="34" charset="0"/>
                </a:rPr>
                <a:t>4K</a:t>
              </a:r>
              <a:r>
                <a:rPr lang="zh-CN" altLang="en-US" sz="3200" b="1" dirty="0">
                  <a:latin typeface="Arial" panose="020B0604020202020204" pitchFamily="34" charset="0"/>
                </a:rPr>
                <a:t>为系统</a:t>
              </a:r>
              <a:endParaRPr lang="zh-CN" altLang="en-US" sz="3200" b="1" dirty="0">
                <a:latin typeface="Arial" panose="020B0604020202020204" pitchFamily="34" charset="0"/>
              </a:endParaRPr>
            </a:p>
          </p:txBody>
        </p:sp>
        <p:sp>
          <p:nvSpPr>
            <p:cNvPr id="13323" name="Text Box 5"/>
            <p:cNvSpPr txBox="1"/>
            <p:nvPr/>
          </p:nvSpPr>
          <p:spPr>
            <a:xfrm>
              <a:off x="0" y="406"/>
              <a:ext cx="4386" cy="34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Arial" panose="020B0604020202020204" pitchFamily="34" charset="0"/>
                </a:rPr>
                <a:t>             程序区，相邻 </a:t>
              </a:r>
              <a:r>
                <a:rPr lang="en-US" altLang="zh-CN" sz="3200" b="1" dirty="0">
                  <a:latin typeface="Arial" panose="020B0604020202020204" pitchFamily="34" charset="0"/>
                </a:rPr>
                <a:t>8K</a:t>
              </a:r>
              <a:r>
                <a:rPr lang="zh-CN" altLang="en-US" sz="3200" b="1" dirty="0">
                  <a:latin typeface="Arial" panose="020B0604020202020204" pitchFamily="34" charset="0"/>
                </a:rPr>
                <a:t>为用户程序区。</a:t>
              </a:r>
              <a:endParaRPr lang="zh-CN" altLang="en-US" sz="32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13316" name="Text Box 6"/>
          <p:cNvSpPr txBox="1"/>
          <p:nvPr/>
        </p:nvSpPr>
        <p:spPr>
          <a:xfrm>
            <a:off x="1524000" y="2751138"/>
            <a:ext cx="7924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panose="020B0604020202020204" pitchFamily="34" charset="0"/>
              </a:rPr>
              <a:t>(2) </a:t>
            </a:r>
            <a:r>
              <a:rPr lang="zh-CN" altLang="en-US" sz="2800" b="1" dirty="0">
                <a:latin typeface="Arial" panose="020B0604020202020204" pitchFamily="34" charset="0"/>
              </a:rPr>
              <a:t>确定芯片的数量及类型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3317" name="Text Box 7"/>
          <p:cNvSpPr txBox="1"/>
          <p:nvPr/>
        </p:nvSpPr>
        <p:spPr>
          <a:xfrm>
            <a:off x="1524000" y="4335463"/>
            <a:ext cx="7924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panose="020B0604020202020204" pitchFamily="34" charset="0"/>
              </a:rPr>
              <a:t>(3) </a:t>
            </a:r>
            <a:r>
              <a:rPr lang="zh-CN" altLang="en-US" sz="2800" b="1" dirty="0">
                <a:latin typeface="Arial" panose="020B0604020202020204" pitchFamily="34" charset="0"/>
              </a:rPr>
              <a:t>分配地址线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3318" name="Rectangle 8"/>
          <p:cNvSpPr/>
          <p:nvPr/>
        </p:nvSpPr>
        <p:spPr>
          <a:xfrm>
            <a:off x="1524000" y="5919788"/>
            <a:ext cx="4089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panose="020B0604020202020204" pitchFamily="34" charset="0"/>
              </a:rPr>
              <a:t>(4) </a:t>
            </a:r>
            <a:r>
              <a:rPr lang="zh-CN" altLang="en-US" sz="2800" b="1" dirty="0">
                <a:latin typeface="Arial" panose="020B0604020202020204" pitchFamily="34" charset="0"/>
              </a:rPr>
              <a:t>确定片选信号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3319" name="Text Box 9"/>
          <p:cNvSpPr txBox="1"/>
          <p:nvPr/>
        </p:nvSpPr>
        <p:spPr>
          <a:xfrm>
            <a:off x="1476375" y="3500438"/>
            <a:ext cx="7058025" cy="52863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片</a:t>
            </a:r>
            <a:r>
              <a:rPr lang="zh-CN" altLang="en-US" sz="2800" b="1" dirty="0">
                <a:solidFill>
                  <a:schemeClr val="folHlin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</a:rPr>
              <a:t>4K</a:t>
            </a:r>
            <a:r>
              <a:rPr lang="en-US" altLang="zh-CN" sz="900" b="1" dirty="0">
                <a:latin typeface="Arial" panose="020B0604020202020204" pitchFamily="34" charset="0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</a:rPr>
              <a:t>×</a:t>
            </a:r>
            <a:r>
              <a:rPr lang="en-US" altLang="zh-CN" sz="900" b="1" dirty="0">
                <a:latin typeface="Arial" panose="020B0604020202020204" pitchFamily="34" charset="0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</a:rPr>
              <a:t>8</a:t>
            </a:r>
            <a:r>
              <a:rPr lang="zh-CN" altLang="en-US" sz="2800" b="1" dirty="0">
                <a:latin typeface="Arial" panose="020B0604020202020204" pitchFamily="34" charset="0"/>
              </a:rPr>
              <a:t>位  </a:t>
            </a:r>
            <a:r>
              <a:rPr lang="en-US" altLang="zh-CN" sz="2800" b="1" dirty="0">
                <a:latin typeface="Arial" panose="020B0604020202020204" pitchFamily="34" charset="0"/>
              </a:rPr>
              <a:t>ROM   </a:t>
            </a:r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</a:rPr>
              <a:t>片</a:t>
            </a:r>
            <a:r>
              <a:rPr lang="zh-CN" altLang="en-US" sz="2800" b="1" dirty="0">
                <a:solidFill>
                  <a:schemeClr val="folHlin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</a:rPr>
              <a:t>4K</a:t>
            </a:r>
            <a:r>
              <a:rPr lang="en-US" altLang="zh-CN" sz="900" b="1" dirty="0">
                <a:latin typeface="Arial" panose="020B0604020202020204" pitchFamily="34" charset="0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</a:rPr>
              <a:t>×</a:t>
            </a:r>
            <a:r>
              <a:rPr lang="en-US" altLang="zh-CN" sz="900" b="1" dirty="0">
                <a:latin typeface="Arial" panose="020B0604020202020204" pitchFamily="34" charset="0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</a:rPr>
              <a:t>8</a:t>
            </a:r>
            <a:r>
              <a:rPr lang="zh-CN" altLang="en-US" sz="2800" b="1" dirty="0">
                <a:latin typeface="Arial" panose="020B0604020202020204" pitchFamily="34" charset="0"/>
              </a:rPr>
              <a:t>位  </a:t>
            </a:r>
            <a:r>
              <a:rPr lang="en-US" altLang="zh-CN" sz="2800" b="1" dirty="0">
                <a:latin typeface="Arial" panose="020B0604020202020204" pitchFamily="34" charset="0"/>
              </a:rPr>
              <a:t>RAM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13320" name="Text Box 10"/>
          <p:cNvSpPr txBox="1"/>
          <p:nvPr/>
        </p:nvSpPr>
        <p:spPr>
          <a:xfrm>
            <a:off x="2085975" y="5127625"/>
            <a:ext cx="67532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panose="020B0604020202020204" pitchFamily="34" charset="0"/>
              </a:rPr>
              <a:t>A</a:t>
            </a:r>
            <a:r>
              <a:rPr lang="en-US" altLang="zh-CN" sz="2800" b="1" baseline="-25000" dirty="0">
                <a:latin typeface="Arial" panose="020B0604020202020204" pitchFamily="34" charset="0"/>
              </a:rPr>
              <a:t>11</a:t>
            </a:r>
            <a:r>
              <a:rPr lang="en-US" altLang="zh-CN" sz="2800" b="1" dirty="0">
                <a:latin typeface="Arial" panose="020B0604020202020204" pitchFamily="34" charset="0"/>
              </a:rPr>
              <a:t>~ A</a:t>
            </a:r>
            <a:r>
              <a:rPr lang="en-US" altLang="zh-CN" sz="2800" b="1" baseline="-25000" dirty="0">
                <a:latin typeface="Arial" panose="020B0604020202020204" pitchFamily="34" charset="0"/>
              </a:rPr>
              <a:t>0    </a:t>
            </a:r>
            <a:r>
              <a:rPr lang="zh-CN" altLang="en-US" sz="2800" b="1" dirty="0">
                <a:latin typeface="Arial" panose="020B0604020202020204" pitchFamily="34" charset="0"/>
              </a:rPr>
              <a:t>接  </a:t>
            </a:r>
            <a:r>
              <a:rPr lang="en-US" altLang="zh-CN" sz="2800" b="1" dirty="0">
                <a:latin typeface="Arial" panose="020B0604020202020204" pitchFamily="34" charset="0"/>
              </a:rPr>
              <a:t>ROM </a:t>
            </a:r>
            <a:r>
              <a:rPr lang="zh-CN" altLang="en-US" sz="2800" b="1" dirty="0">
                <a:latin typeface="Arial" panose="020B0604020202020204" pitchFamily="34" charset="0"/>
              </a:rPr>
              <a:t>和 </a:t>
            </a:r>
            <a:r>
              <a:rPr lang="en-US" altLang="zh-CN" sz="2800" b="1" dirty="0">
                <a:latin typeface="Arial" panose="020B0604020202020204" pitchFamily="34" charset="0"/>
              </a:rPr>
              <a:t>RAM </a:t>
            </a:r>
            <a:r>
              <a:rPr lang="zh-CN" altLang="en-US" sz="2800" b="1" dirty="0">
                <a:latin typeface="Arial" panose="020B0604020202020204" pitchFamily="34" charset="0"/>
              </a:rPr>
              <a:t>的地址线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3321" name="AutoShape 11">
            <a:hlinkClick r:id="rId1" action="ppaction://hlinksldjump"/>
          </p:cNvPr>
          <p:cNvSpPr/>
          <p:nvPr/>
        </p:nvSpPr>
        <p:spPr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GMyYWJlYzBmMDE3NDA1OWZhMmNmMjgzNjBkNzQ5ZmI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A8e">
  <a:themeElements>
    <a:clrScheme name="COA8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A8e">
      <a:majorFont>
        <a:latin typeface="Arial Black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OA8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A8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A8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1724</Words>
  <Application>WPS 演示</Application>
  <PresentationFormat>全屏显示(4:3)</PresentationFormat>
  <Paragraphs>464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Arial Black</vt:lpstr>
      <vt:lpstr>Verdana</vt:lpstr>
      <vt:lpstr>Times New Roman</vt:lpstr>
      <vt:lpstr>微软雅黑</vt:lpstr>
      <vt:lpstr>Arial Unicode MS</vt:lpstr>
      <vt:lpstr>默认设计模板</vt:lpstr>
      <vt:lpstr>COA8e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lwltxup</dc:creator>
  <cp:lastModifiedBy>Sunshine</cp:lastModifiedBy>
  <cp:revision>7</cp:revision>
  <dcterms:created xsi:type="dcterms:W3CDTF">2013-01-25T01:44:32Z</dcterms:created>
  <dcterms:modified xsi:type="dcterms:W3CDTF">2024-03-31T09:19:20Z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018877FA51B648BCB9BD92F453642FA0_13</vt:lpwstr>
  </property>
</Properties>
</file>