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00" r:id="rId3"/>
    <p:sldId id="308" r:id="rId4"/>
    <p:sldId id="257" r:id="rId5"/>
    <p:sldId id="314" r:id="rId6"/>
    <p:sldId id="287" r:id="rId7"/>
    <p:sldId id="288" r:id="rId8"/>
    <p:sldId id="298" r:id="rId9"/>
    <p:sldId id="258" r:id="rId10"/>
    <p:sldId id="259" r:id="rId11"/>
    <p:sldId id="317" r:id="rId12"/>
    <p:sldId id="260" r:id="rId13"/>
    <p:sldId id="261" r:id="rId14"/>
    <p:sldId id="262" r:id="rId15"/>
    <p:sldId id="263" r:id="rId16"/>
    <p:sldId id="301" r:id="rId17"/>
    <p:sldId id="264" r:id="rId18"/>
    <p:sldId id="290" r:id="rId19"/>
    <p:sldId id="286" r:id="rId20"/>
    <p:sldId id="293" r:id="rId21"/>
    <p:sldId id="266" r:id="rId22"/>
    <p:sldId id="268" r:id="rId23"/>
    <p:sldId id="269" r:id="rId25"/>
    <p:sldId id="270" r:id="rId26"/>
    <p:sldId id="271" r:id="rId27"/>
    <p:sldId id="272" r:id="rId28"/>
    <p:sldId id="273" r:id="rId29"/>
    <p:sldId id="274" r:id="rId30"/>
    <p:sldId id="275" r:id="rId31"/>
    <p:sldId id="276" r:id="rId32"/>
    <p:sldId id="294" r:id="rId33"/>
    <p:sldId id="295" r:id="rId34"/>
    <p:sldId id="296" r:id="rId35"/>
    <p:sldId id="311" r:id="rId36"/>
    <p:sldId id="312" r:id="rId37"/>
    <p:sldId id="313" r:id="rId38"/>
    <p:sldId id="309" r:id="rId39"/>
    <p:sldId id="305" r:id="rId40"/>
  </p:sldIdLst>
  <p:sldSz cx="12192000" cy="6858000"/>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99FFCC"/>
    <a:srgbClr val="CCFFFF"/>
    <a:srgbClr val="6666FF"/>
    <a:srgbClr val="CCFFCC"/>
    <a:srgbClr val="99FF99"/>
    <a:srgbClr val="00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9"/>
    <p:restoredTop sz="94660"/>
  </p:normalViewPr>
  <p:slideViewPr>
    <p:cSldViewPr showGuides="1">
      <p:cViewPr varScale="1">
        <p:scale>
          <a:sx n="113" d="100"/>
          <a:sy n="113" d="100"/>
        </p:scale>
        <p:origin x="336" y="108"/>
      </p:cViewPr>
      <p:guideLst>
        <p:guide orient="horz" pos="2160"/>
        <p:guide pos="3840"/>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p:spPr>
        <p:txBody>
          <a:bodyPr vert="horz" wrap="none" lIns="90000" tIns="46800" rIns="90000" bIns="46800" numCol="1" anchor="ctr" anchorCtr="0" compatLnSpc="1"/>
          <a:lstStyle>
            <a:lvl1pPr algn="l" eaLnBrk="1" fontAlgn="auto" hangingPunct="1">
              <a:spcBef>
                <a:spcPts val="0"/>
              </a:spcBef>
              <a:spcAft>
                <a:spcPts val="0"/>
              </a:spcAft>
              <a:buFont typeface="Arial" panose="020B0604020202020204" pitchFamily="34" charset="0"/>
              <a:buNone/>
              <a:defRPr sz="1200">
                <a:latin typeface="Arial" panose="020B0604020202020204" pitchFamily="34" charset="0"/>
                <a:ea typeface="+mn-ea"/>
              </a:defRPr>
            </a:lvl1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p:spPr>
        <p:txBody>
          <a:bodyPr vert="horz" wrap="none" lIns="90000" tIns="46800" rIns="90000" bIns="46800" numCol="1" anchor="ctr" anchorCtr="0" compatLnSpc="1"/>
          <a:lstStyle>
            <a:lvl1pPr algn="r" eaLnBrk="1" fontAlgn="auto" hangingPunct="1">
              <a:spcBef>
                <a:spcPts val="0"/>
              </a:spcBef>
              <a:spcAft>
                <a:spcPts val="0"/>
              </a:spcAft>
              <a:buFont typeface="Arial" panose="020B0604020202020204" pitchFamily="34" charset="0"/>
              <a:buNone/>
              <a:defRPr sz="1200">
                <a:latin typeface="Arial" panose="020B0604020202020204" pitchFamily="34" charset="0"/>
                <a:ea typeface="+mn-ea"/>
              </a:defRPr>
            </a:lvl1p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defRPr/>
            </a:pPr>
            <a:fld id="{DDAEF062-9270-4DD8-9033-97DD57BBCA7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Grp="1" noRot="1" noChangeAspect="1"/>
          </p:cNvSpPr>
          <p:nvPr>
            <p:ph type="sldImg" idx="2"/>
          </p:nvPr>
        </p:nvSpPr>
        <p:spPr>
          <a:xfrm>
            <a:off x="381000" y="685800"/>
            <a:ext cx="6096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none" lIns="90000" tIns="46800" rIns="90000" bIns="4680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none" lIns="90000" tIns="46800" rIns="90000" bIns="46800" numCol="1" anchor="b" anchorCtr="0" compatLnSpc="1"/>
          <a:lstStyle>
            <a:lvl1pPr algn="l" eaLnBrk="1" fontAlgn="auto" hangingPunct="1">
              <a:spcBef>
                <a:spcPts val="0"/>
              </a:spcBef>
              <a:spcAft>
                <a:spcPts val="0"/>
              </a:spcAft>
              <a:buFont typeface="Arial" panose="020B0604020202020204" pitchFamily="34" charset="0"/>
              <a:buNone/>
              <a:defRPr sz="1200">
                <a:latin typeface="Arial" panose="020B0604020202020204" pitchFamily="34" charset="0"/>
                <a:ea typeface="+mn-ea"/>
              </a:defRPr>
            </a:lvl1p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none" lIns="90000" tIns="46800" rIns="90000" bIns="46800" numCol="1" anchor="b" anchorCtr="0" compatLnSpc="1"/>
          <a:p>
            <a:pPr lvl="0" algn="r">
              <a:buNone/>
            </a:pP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none" lIns="90000" tIns="46800" rIns="90000" bIns="46800" anchor="ctr" anchorCtr="0"/>
          <a:p>
            <a:pPr lvl="0"/>
            <a:r>
              <a:rPr lang="zh-CN" altLang="en-US" dirty="0">
                <a:ea typeface="宋体" panose="02010600030101010101" pitchFamily="2" charset="-122"/>
              </a:rPr>
              <a:t>注意：“</a:t>
            </a:r>
            <a:r>
              <a:rPr lang="en-US" altLang="zh-CN" dirty="0">
                <a:ea typeface="宋体" panose="02010600030101010101" pitchFamily="2" charset="-122"/>
              </a:rPr>
              <a:t>n</a:t>
            </a:r>
            <a:r>
              <a:rPr lang="zh-CN" altLang="en-US" b="1" dirty="0">
                <a:solidFill>
                  <a:srgbClr val="FF0000"/>
                </a:solidFill>
                <a:ea typeface="宋体" panose="02010600030101010101" pitchFamily="2" charset="-122"/>
              </a:rPr>
              <a:t>为整数的位数</a:t>
            </a:r>
            <a:r>
              <a:rPr lang="zh-CN" altLang="en-US" dirty="0">
                <a:ea typeface="宋体" panose="02010600030101010101" pitchFamily="2" charset="-122"/>
              </a:rPr>
              <a:t>”， 如</a:t>
            </a:r>
            <a:r>
              <a:rPr lang="en-US" altLang="zh-CN" dirty="0">
                <a:ea typeface="宋体" panose="02010600030101010101" pitchFamily="2" charset="-122"/>
              </a:rPr>
              <a:t>+1010 , n=4, </a:t>
            </a:r>
            <a:r>
              <a:rPr lang="zh-CN" altLang="en-US" dirty="0">
                <a:ea typeface="宋体" panose="02010600030101010101" pitchFamily="2" charset="-122"/>
              </a:rPr>
              <a:t>补码模数值应当为 </a:t>
            </a:r>
            <a:r>
              <a:rPr lang="en-US" altLang="zh-CN" dirty="0">
                <a:ea typeface="宋体" panose="02010600030101010101" pitchFamily="2" charset="-122"/>
              </a:rPr>
              <a:t>2</a:t>
            </a:r>
            <a:r>
              <a:rPr lang="zh-CN" altLang="en-US" dirty="0">
                <a:ea typeface="宋体" panose="02010600030101010101" pitchFamily="2" charset="-122"/>
              </a:rPr>
              <a:t>的</a:t>
            </a:r>
            <a:r>
              <a:rPr lang="en-US" altLang="zh-CN" dirty="0">
                <a:ea typeface="宋体" panose="02010600030101010101" pitchFamily="2" charset="-122"/>
              </a:rPr>
              <a:t>n</a:t>
            </a:r>
            <a:r>
              <a:rPr lang="zh-CN" altLang="en-US" dirty="0">
                <a:ea typeface="宋体" panose="02010600030101010101" pitchFamily="2" charset="-122"/>
              </a:rPr>
              <a:t>次方，</a:t>
            </a:r>
            <a:r>
              <a:rPr lang="en-US" altLang="zh-CN" dirty="0">
                <a:ea typeface="宋体" panose="02010600030101010101" pitchFamily="2" charset="-122"/>
              </a:rPr>
              <a:t>10000. </a:t>
            </a:r>
            <a:r>
              <a:rPr lang="zh-CN" altLang="en-US" dirty="0">
                <a:ea typeface="宋体" panose="02010600030101010101" pitchFamily="2" charset="-122"/>
              </a:rPr>
              <a:t>公式中，</a:t>
            </a:r>
            <a:r>
              <a:rPr lang="en-US" altLang="zh-CN" dirty="0">
                <a:ea typeface="宋体" panose="02010600030101010101" pitchFamily="2" charset="-122"/>
              </a:rPr>
              <a:t>2</a:t>
            </a:r>
            <a:r>
              <a:rPr lang="zh-CN" altLang="en-US" dirty="0">
                <a:ea typeface="宋体" panose="02010600030101010101" pitchFamily="2" charset="-122"/>
              </a:rPr>
              <a:t>的</a:t>
            </a:r>
            <a:r>
              <a:rPr lang="en-US" altLang="zh-CN" dirty="0">
                <a:ea typeface="宋体" panose="02010600030101010101" pitchFamily="2" charset="-122"/>
              </a:rPr>
              <a:t>n+1</a:t>
            </a:r>
            <a:r>
              <a:rPr lang="zh-CN" altLang="en-US" dirty="0">
                <a:ea typeface="宋体" panose="02010600030101010101" pitchFamily="2" charset="-122"/>
              </a:rPr>
              <a:t>次方，包含了符号位，算一位。</a:t>
            </a:r>
            <a:endParaRPr lang="zh-CN" altLang="en-US" dirty="0">
              <a:ea typeface="宋体" panose="02010600030101010101" pitchFamily="2" charset="-122"/>
            </a:endParaRPr>
          </a:p>
        </p:txBody>
      </p:sp>
      <p:sp>
        <p:nvSpPr>
          <p:cNvPr id="24580" name="灯片编号占位符 3"/>
          <p:cNvSpPr txBox="1">
            <a:spLocks noGrp="1"/>
          </p:cNvSpPr>
          <p:nvPr>
            <p:ph type="sldNum" sz="quarter"/>
          </p:nvPr>
        </p:nvSpPr>
        <p:spPr>
          <a:xfrm>
            <a:off x="3886200" y="8686800"/>
            <a:ext cx="2971800" cy="457200"/>
          </a:xfrm>
          <a:prstGeom prst="rect">
            <a:avLst/>
          </a:prstGeom>
          <a:noFill/>
          <a:ln w="9525">
            <a:noFill/>
          </a:ln>
        </p:spPr>
        <p:txBody>
          <a:bodyPr wrap="none" lIns="90000" tIns="46800" rIns="90000" bIns="4680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ln/>
        </p:spPr>
        <p:txBody>
          <a:bodyPr wrap="none" lIns="90000" tIns="46800" rIns="90000" bIns="46800" anchor="ctr" anchorCtr="0"/>
          <a:p>
            <a:pPr lvl="0"/>
            <a:endParaRPr lang="zh-CN" altLang="en-US" dirty="0">
              <a:ea typeface="宋体" panose="02010600030101010101" pitchFamily="2" charset="-122"/>
            </a:endParaRPr>
          </a:p>
        </p:txBody>
      </p:sp>
      <p:sp>
        <p:nvSpPr>
          <p:cNvPr id="39940" name="灯片编号占位符 3"/>
          <p:cNvSpPr txBox="1">
            <a:spLocks noGrp="1"/>
          </p:cNvSpPr>
          <p:nvPr>
            <p:ph type="sldNum" sz="quarter"/>
          </p:nvPr>
        </p:nvSpPr>
        <p:spPr>
          <a:xfrm>
            <a:off x="3886200" y="8686800"/>
            <a:ext cx="2971800" cy="457200"/>
          </a:xfrm>
          <a:prstGeom prst="rect">
            <a:avLst/>
          </a:prstGeom>
          <a:noFill/>
          <a:ln w="9525">
            <a:noFill/>
          </a:ln>
        </p:spPr>
        <p:txBody>
          <a:bodyPr wrap="none" lIns="90000" tIns="46800" rIns="90000" bIns="46800"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日期占位符 6"/>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lIns="91440" tIns="45720" rIns="91440" bIns="45720" rtlCol="0"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D5F23FF-C695-4D41-9AFA-9C67F1D0EC9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ea typeface="等线" panose="02010600030101010101" pitchFamily="2" charset="-122"/>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7.xml"/><Relationship Id="rId10" Type="http://schemas.openxmlformats.org/officeDocument/2006/relationships/tags" Target="../tags/tag10.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1"/>
          <p:cNvSpPr txBox="1"/>
          <p:nvPr/>
        </p:nvSpPr>
        <p:spPr>
          <a:xfrm>
            <a:off x="1524000" y="76200"/>
            <a:ext cx="5616575" cy="46037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dirty="0">
                <a:latin typeface="等线" panose="02010600030101010101" pitchFamily="2" charset="-122"/>
                <a:ea typeface="等线" panose="02010600030101010101" pitchFamily="2" charset="-122"/>
              </a:rPr>
              <a:t>上节课知识回顾</a:t>
            </a:r>
            <a:endParaRPr lang="zh-CN" altLang="en-US" sz="2400" dirty="0">
              <a:latin typeface="等线" panose="02010600030101010101" pitchFamily="2" charset="-122"/>
              <a:ea typeface="等线" panose="02010600030101010101" pitchFamily="2" charset="-122"/>
            </a:endParaRPr>
          </a:p>
        </p:txBody>
      </p:sp>
      <p:pic>
        <p:nvPicPr>
          <p:cNvPr id="3075" name="图片 3"/>
          <p:cNvPicPr>
            <a:picLocks noChangeAspect="1"/>
          </p:cNvPicPr>
          <p:nvPr/>
        </p:nvPicPr>
        <p:blipFill>
          <a:blip r:embed="rId1"/>
          <a:stretch>
            <a:fillRect/>
          </a:stretch>
        </p:blipFill>
        <p:spPr>
          <a:xfrm>
            <a:off x="2559050" y="2492375"/>
            <a:ext cx="7073900" cy="3868738"/>
          </a:xfrm>
          <a:prstGeom prst="rect">
            <a:avLst/>
          </a:prstGeom>
          <a:noFill/>
          <a:ln w="9525">
            <a:noFill/>
          </a:ln>
        </p:spPr>
      </p:pic>
      <p:sp>
        <p:nvSpPr>
          <p:cNvPr id="6" name="文本框 5"/>
          <p:cNvSpPr txBox="1"/>
          <p:nvPr/>
        </p:nvSpPr>
        <p:spPr>
          <a:xfrm>
            <a:off x="2351088" y="790575"/>
            <a:ext cx="7489825" cy="1016000"/>
          </a:xfrm>
          <a:prstGeom prst="rect">
            <a:avLst/>
          </a:prstGeom>
          <a:noFill/>
        </p:spPr>
        <p:txBody>
          <a:bodyPr>
            <a:spAutoFit/>
          </a:bodyPr>
          <a:lstStyle/>
          <a:p>
            <a:pPr marR="0" algn="just" defTabSz="457200" eaLnBrk="1" fontAlgn="auto" hangingPunct="1">
              <a:spcBef>
                <a:spcPts val="0"/>
              </a:spcBef>
              <a:spcAft>
                <a:spcPts val="0"/>
              </a:spcAft>
              <a:buClrTx/>
              <a:buSzTx/>
              <a:buFontTx/>
              <a:buNone/>
              <a:defRPr/>
            </a:pPr>
            <a:r>
              <a:rPr kumimoji="0" lang="zh-CN" altLang="zh-CN" sz="2000" kern="100" cap="none" spc="0" normalizeH="0" baseline="0" noProof="0" dirty="0">
                <a:latin typeface="+mn-lt"/>
                <a:ea typeface="+mn-ea"/>
                <a:cs typeface="Times New Roman" panose="02020603050405020304" pitchFamily="18" charset="0"/>
              </a:rPr>
              <a:t>设主存储器容量为</a:t>
            </a:r>
            <a:r>
              <a:rPr kumimoji="0" lang="en-US" altLang="zh-CN" sz="2000" kern="100" cap="none" spc="0" normalizeH="0" baseline="0" noProof="0" dirty="0">
                <a:latin typeface="+mn-lt"/>
                <a:ea typeface="+mn-ea"/>
                <a:cs typeface="Times New Roman" panose="02020603050405020304" pitchFamily="18" charset="0"/>
              </a:rPr>
              <a:t>64K</a:t>
            </a:r>
            <a:r>
              <a:rPr kumimoji="0" lang="en-US" altLang="zh-CN" sz="2000" kern="1200" cap="none" spc="0" normalizeH="0" baseline="0" noProof="0" dirty="0">
                <a:solidFill>
                  <a:srgbClr val="333333"/>
                </a:solidFill>
                <a:latin typeface="PingFang SC"/>
                <a:ea typeface="+mn-ea"/>
                <a:cs typeface="+mn-cs"/>
              </a:rPr>
              <a:t>×</a:t>
            </a:r>
            <a:r>
              <a:rPr kumimoji="0" lang="en-US" altLang="zh-CN" sz="2000" kern="100" cap="none" spc="0" normalizeH="0" baseline="0" noProof="0" dirty="0">
                <a:latin typeface="+mn-lt"/>
                <a:ea typeface="+mn-ea"/>
                <a:cs typeface="Times New Roman" panose="02020603050405020304" pitchFamily="18" charset="0"/>
              </a:rPr>
              <a:t>32</a:t>
            </a:r>
            <a:r>
              <a:rPr kumimoji="0" lang="zh-CN" altLang="zh-CN" sz="2000" kern="100" cap="none" spc="0" normalizeH="0" baseline="0" noProof="0" dirty="0">
                <a:latin typeface="+mn-lt"/>
                <a:ea typeface="+mn-ea"/>
                <a:cs typeface="Times New Roman" panose="02020603050405020304" pitchFamily="18" charset="0"/>
              </a:rPr>
              <a:t>位</a:t>
            </a:r>
            <a:r>
              <a:rPr kumimoji="0" lang="zh-CN" altLang="en-US" sz="2000" kern="100" cap="none" spc="0" normalizeH="0" baseline="0" noProof="0" dirty="0">
                <a:latin typeface="+mn-lt"/>
                <a:ea typeface="+mn-ea"/>
                <a:cs typeface="Times New Roman" panose="02020603050405020304" pitchFamily="18" charset="0"/>
              </a:rPr>
              <a:t>，</a:t>
            </a:r>
            <a:r>
              <a:rPr kumimoji="0" lang="zh-CN" altLang="zh-CN" sz="2000" kern="100" cap="none" spc="0" normalizeH="0" baseline="0" noProof="0" dirty="0">
                <a:latin typeface="+mn-lt"/>
                <a:ea typeface="+mn-ea"/>
                <a:cs typeface="Times New Roman" panose="02020603050405020304" pitchFamily="18" charset="0"/>
              </a:rPr>
              <a:t>且</a:t>
            </a:r>
            <a:r>
              <a:rPr kumimoji="0" lang="zh-CN" altLang="en-US" sz="2000" kern="100" cap="none" spc="0" normalizeH="0" baseline="0" noProof="0" dirty="0">
                <a:latin typeface="+mn-lt"/>
                <a:ea typeface="+mn-ea"/>
                <a:cs typeface="Times New Roman" panose="02020603050405020304" pitchFamily="18" charset="0"/>
              </a:rPr>
              <a:t>指令的</a:t>
            </a:r>
            <a:r>
              <a:rPr kumimoji="0" lang="zh-CN" altLang="zh-CN" sz="2000" kern="100" cap="none" spc="0" normalizeH="0" baseline="0" noProof="0" dirty="0">
                <a:latin typeface="+mn-lt"/>
                <a:ea typeface="+mn-ea"/>
                <a:cs typeface="Times New Roman" panose="02020603050405020304" pitchFamily="18" charset="0"/>
              </a:rPr>
              <a:t>长</a:t>
            </a:r>
            <a:r>
              <a:rPr kumimoji="0" lang="zh-CN" altLang="en-US" sz="2000" kern="100" cap="none" spc="0" normalizeH="0" baseline="0" noProof="0" dirty="0">
                <a:latin typeface="+mn-lt"/>
                <a:ea typeface="+mn-ea"/>
                <a:cs typeface="Times New Roman" panose="02020603050405020304" pitchFamily="18" charset="0"/>
              </a:rPr>
              <a:t>度（指令字长）</a:t>
            </a:r>
            <a:r>
              <a:rPr kumimoji="0" lang="zh-CN" altLang="zh-CN" sz="2000" kern="100" cap="none" spc="0" normalizeH="0" baseline="0" noProof="0" dirty="0">
                <a:latin typeface="+mn-lt"/>
                <a:ea typeface="+mn-ea"/>
                <a:cs typeface="Times New Roman" panose="02020603050405020304" pitchFamily="18" charset="0"/>
              </a:rPr>
              <a:t>、存储器字长</a:t>
            </a:r>
            <a:r>
              <a:rPr kumimoji="0" lang="zh-CN" altLang="en-US" sz="2000" kern="100" cap="none" spc="0" normalizeH="0" baseline="0" noProof="0" dirty="0">
                <a:latin typeface="+mn-lt"/>
                <a:ea typeface="+mn-ea"/>
                <a:cs typeface="Times New Roman" panose="02020603050405020304" pitchFamily="18" charset="0"/>
              </a:rPr>
              <a:t>、机器字长</a:t>
            </a:r>
            <a:r>
              <a:rPr kumimoji="0" lang="zh-CN" altLang="zh-CN" sz="2000" kern="100" cap="none" spc="0" normalizeH="0" baseline="0" noProof="0" dirty="0">
                <a:latin typeface="+mn-lt"/>
                <a:ea typeface="+mn-ea"/>
                <a:cs typeface="Times New Roman" panose="02020603050405020304" pitchFamily="18" charset="0"/>
              </a:rPr>
              <a:t>三者相等，写出</a:t>
            </a:r>
            <a:r>
              <a:rPr kumimoji="0" lang="zh-CN" altLang="en-US" sz="2000" kern="100" cap="none" spc="0" normalizeH="0" baseline="0" noProof="0" dirty="0">
                <a:latin typeface="+mn-lt"/>
                <a:ea typeface="+mn-ea"/>
                <a:cs typeface="Times New Roman" panose="02020603050405020304" pitchFamily="18" charset="0"/>
              </a:rPr>
              <a:t>相关寄存</a:t>
            </a:r>
            <a:r>
              <a:rPr kumimoji="0" lang="zh-CN" altLang="zh-CN" sz="2000" kern="100" cap="none" spc="0" normalizeH="0" baseline="0" noProof="0" dirty="0">
                <a:latin typeface="+mn-lt"/>
                <a:ea typeface="+mn-ea"/>
                <a:cs typeface="Times New Roman" panose="02020603050405020304" pitchFamily="18" charset="0"/>
              </a:rPr>
              <a:t>器的位数，并指出哪些寄存器之间有信息通路</a:t>
            </a:r>
            <a:r>
              <a:rPr kumimoji="0" lang="zh-CN" altLang="en-US" sz="2000" kern="100" cap="none" spc="0" normalizeH="0" baseline="0" noProof="0" dirty="0">
                <a:latin typeface="+mn-lt"/>
                <a:ea typeface="+mn-ea"/>
                <a:cs typeface="Times New Roman" panose="02020603050405020304" pitchFamily="18" charset="0"/>
              </a:rPr>
              <a:t>，如 </a:t>
            </a:r>
            <a:r>
              <a:rPr kumimoji="0" lang="en-US" altLang="zh-CN" sz="2000" kern="100" cap="none" spc="0" normalizeH="0" baseline="0" noProof="0" dirty="0">
                <a:latin typeface="+mn-lt"/>
                <a:ea typeface="+mn-ea"/>
                <a:cs typeface="Times New Roman" panose="02020603050405020304" pitchFamily="18" charset="0"/>
              </a:rPr>
              <a:t>PC </a:t>
            </a:r>
            <a:r>
              <a:rPr kumimoji="0" lang="en-US" altLang="zh-CN" sz="2000" kern="100" cap="none" spc="0" normalizeH="0" baseline="0" noProof="0" dirty="0">
                <a:latin typeface="+mn-lt"/>
                <a:ea typeface="+mn-ea"/>
                <a:cs typeface="Times New Roman" panose="02020603050405020304" pitchFamily="18" charset="0"/>
                <a:sym typeface="Wingdings" panose="05000000000000000000" pitchFamily="2" charset="2"/>
              </a:rPr>
              <a:t> MAR </a:t>
            </a:r>
            <a:r>
              <a:rPr kumimoji="0" lang="zh-CN" altLang="en-US" sz="2000" kern="100" cap="none" spc="0" normalizeH="0" baseline="0" noProof="0" dirty="0">
                <a:latin typeface="+mn-lt"/>
                <a:ea typeface="+mn-ea"/>
                <a:cs typeface="Times New Roman" panose="02020603050405020304" pitchFamily="18" charset="0"/>
              </a:rPr>
              <a:t>。（上课回答）</a:t>
            </a:r>
            <a:endParaRPr kumimoji="0" lang="zh-CN" altLang="zh-CN" sz="2000" kern="100" cap="none" spc="0" normalizeH="0" baseline="0" noProof="0" dirty="0">
              <a:latin typeface="+mn-lt"/>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2"/>
          <p:cNvSpPr txBox="1"/>
          <p:nvPr/>
        </p:nvSpPr>
        <p:spPr>
          <a:xfrm>
            <a:off x="1828800" y="404813"/>
            <a:ext cx="7710488" cy="646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原码、补码、反码 和 移码   （结论）</a:t>
            </a:r>
            <a:endParaRPr lang="zh-CN" altLang="en-US" sz="3600" b="1" dirty="0">
              <a:latin typeface="Times New Roman" panose="02020603050405020304" pitchFamily="18" charset="0"/>
              <a:ea typeface="宋体" panose="02010600030101010101" pitchFamily="2" charset="-122"/>
            </a:endParaRPr>
          </a:p>
        </p:txBody>
      </p:sp>
      <p:sp>
        <p:nvSpPr>
          <p:cNvPr id="12291" name="Text Box 3"/>
          <p:cNvSpPr txBox="1"/>
          <p:nvPr/>
        </p:nvSpPr>
        <p:spPr>
          <a:xfrm>
            <a:off x="1697038" y="2455863"/>
            <a:ext cx="6149975" cy="15700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en-US" altLang="zh-CN" sz="3200" b="1" dirty="0">
                <a:solidFill>
                  <a:schemeClr val="folHlink"/>
                </a:solidFill>
                <a:latin typeface="Times New Roman" panose="02020603050405020304" pitchFamily="18" charset="0"/>
                <a:ea typeface="宋体" panose="02010600030101010101" pitchFamily="2" charset="-122"/>
              </a:rPr>
              <a:t>[X] </a:t>
            </a:r>
            <a:r>
              <a:rPr lang="zh-CN" altLang="en-US" sz="3200" b="1" dirty="0">
                <a:solidFill>
                  <a:schemeClr val="folHlink"/>
                </a:solidFill>
                <a:latin typeface="Times New Roman" panose="02020603050405020304" pitchFamily="18" charset="0"/>
                <a:ea typeface="宋体" panose="02010600030101010101" pitchFamily="2" charset="-122"/>
              </a:rPr>
              <a:t>反</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正数的反码</a:t>
            </a:r>
            <a:r>
              <a:rPr lang="en-US" altLang="zh-CN" sz="3200" b="1" dirty="0">
                <a:solidFill>
                  <a:schemeClr val="folHlink"/>
                </a:solidFill>
                <a:latin typeface="Times New Roman" panose="02020603050405020304" pitchFamily="18" charset="0"/>
                <a:ea typeface="宋体" panose="02010600030101010101" pitchFamily="2" charset="-122"/>
              </a:rPr>
              <a:t>=</a:t>
            </a:r>
            <a:r>
              <a:rPr lang="zh-CN" altLang="en-US" sz="3200" b="1" dirty="0">
                <a:solidFill>
                  <a:schemeClr val="folHlink"/>
                </a:solidFill>
                <a:latin typeface="Times New Roman" panose="02020603050405020304" pitchFamily="18" charset="0"/>
                <a:ea typeface="宋体" panose="02010600030101010101" pitchFamily="2" charset="-122"/>
              </a:rPr>
              <a:t>原码</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负数的反码</a:t>
            </a:r>
            <a:r>
              <a:rPr lang="en-US" altLang="zh-CN" sz="3200" b="1" dirty="0">
                <a:solidFill>
                  <a:schemeClr val="folHlink"/>
                </a:solidFill>
                <a:latin typeface="Times New Roman" panose="02020603050405020304" pitchFamily="18" charset="0"/>
                <a:ea typeface="宋体" panose="02010600030101010101" pitchFamily="2" charset="-122"/>
              </a:rPr>
              <a:t>=</a:t>
            </a:r>
            <a:r>
              <a:rPr lang="zh-CN" altLang="en-US" sz="3200" b="1" dirty="0">
                <a:solidFill>
                  <a:schemeClr val="folHlink"/>
                </a:solidFill>
                <a:latin typeface="Times New Roman" panose="02020603050405020304" pitchFamily="18" charset="0"/>
                <a:ea typeface="宋体" panose="02010600030101010101" pitchFamily="2" charset="-122"/>
              </a:rPr>
              <a:t>数值位全部取反</a:t>
            </a:r>
            <a:endParaRPr lang="zh-CN" altLang="en-US" sz="3200" b="1" dirty="0">
              <a:solidFill>
                <a:srgbClr val="0000CC"/>
              </a:solidFill>
              <a:latin typeface="Times New Roman" panose="02020603050405020304" pitchFamily="18" charset="0"/>
              <a:ea typeface="宋体" panose="02010600030101010101" pitchFamily="2" charset="-122"/>
            </a:endParaRPr>
          </a:p>
        </p:txBody>
      </p:sp>
      <p:grpSp>
        <p:nvGrpSpPr>
          <p:cNvPr id="12292" name="Group 4"/>
          <p:cNvGrpSpPr/>
          <p:nvPr/>
        </p:nvGrpSpPr>
        <p:grpSpPr>
          <a:xfrm>
            <a:off x="1697038" y="4146550"/>
            <a:ext cx="9077325" cy="1690688"/>
            <a:chOff x="-372" y="172"/>
            <a:chExt cx="4992" cy="1065"/>
          </a:xfrm>
        </p:grpSpPr>
        <p:sp>
          <p:nvSpPr>
            <p:cNvPr id="12295" name="Text Box 5"/>
            <p:cNvSpPr txBox="1"/>
            <p:nvPr/>
          </p:nvSpPr>
          <p:spPr>
            <a:xfrm>
              <a:off x="-372" y="172"/>
              <a:ext cx="4992" cy="989"/>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en-US" altLang="zh-CN" sz="3200" b="1" dirty="0">
                  <a:solidFill>
                    <a:schemeClr val="folHlink"/>
                  </a:solidFill>
                  <a:latin typeface="Times New Roman" panose="02020603050405020304" pitchFamily="18" charset="0"/>
                  <a:ea typeface="宋体" panose="02010600030101010101" pitchFamily="2" charset="-122"/>
                </a:rPr>
                <a:t>[X] </a:t>
              </a:r>
              <a:r>
                <a:rPr lang="zh-CN" altLang="en-US" sz="3200" b="1" dirty="0">
                  <a:solidFill>
                    <a:schemeClr val="folHlink"/>
                  </a:solidFill>
                  <a:latin typeface="Times New Roman" panose="02020603050405020304" pitchFamily="18" charset="0"/>
                  <a:ea typeface="宋体" panose="02010600030101010101" pitchFamily="2" charset="-122"/>
                </a:rPr>
                <a:t>补</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正数的补码</a:t>
              </a:r>
              <a:r>
                <a:rPr lang="en-US" altLang="zh-CN" sz="3200" b="1" dirty="0">
                  <a:solidFill>
                    <a:schemeClr val="folHlink"/>
                  </a:solidFill>
                  <a:latin typeface="Times New Roman" panose="02020603050405020304" pitchFamily="18" charset="0"/>
                  <a:ea typeface="宋体" panose="02010600030101010101" pitchFamily="2" charset="-122"/>
                </a:rPr>
                <a:t>=</a:t>
              </a:r>
              <a:r>
                <a:rPr lang="zh-CN" altLang="en-US" sz="3200" b="1" dirty="0">
                  <a:solidFill>
                    <a:schemeClr val="folHlink"/>
                  </a:solidFill>
                  <a:latin typeface="Times New Roman" panose="02020603050405020304" pitchFamily="18" charset="0"/>
                  <a:ea typeface="宋体" panose="02010600030101010101" pitchFamily="2" charset="-122"/>
                </a:rPr>
                <a:t>原码</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负数的补码</a:t>
              </a:r>
              <a:r>
                <a:rPr lang="en-US" altLang="zh-CN" sz="3200" b="1" dirty="0">
                  <a:solidFill>
                    <a:schemeClr val="folHlink"/>
                  </a:solidFill>
                  <a:latin typeface="Times New Roman" panose="02020603050405020304" pitchFamily="18" charset="0"/>
                  <a:ea typeface="宋体" panose="02010600030101010101" pitchFamily="2" charset="-122"/>
                </a:rPr>
                <a:t>=</a:t>
              </a:r>
              <a:r>
                <a:rPr lang="zh-CN" altLang="en-US" sz="3200" b="1" dirty="0">
                  <a:solidFill>
                    <a:schemeClr val="folHlink"/>
                  </a:solidFill>
                  <a:latin typeface="Times New Roman" panose="02020603050405020304" pitchFamily="18" charset="0"/>
                  <a:ea typeface="宋体" panose="02010600030101010101" pitchFamily="2" charset="-122"/>
                </a:rPr>
                <a:t>反码末位</a:t>
              </a:r>
              <a:r>
                <a:rPr lang="en-US" altLang="zh-CN" sz="3200" b="1" dirty="0">
                  <a:solidFill>
                    <a:schemeClr val="folHlink"/>
                  </a:solidFill>
                  <a:latin typeface="Times New Roman" panose="02020603050405020304" pitchFamily="18" charset="0"/>
                  <a:ea typeface="宋体" panose="02010600030101010101" pitchFamily="2" charset="-122"/>
                </a:rPr>
                <a:t>+1</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12296" name="Text Box 7"/>
            <p:cNvSpPr txBox="1"/>
            <p:nvPr/>
          </p:nvSpPr>
          <p:spPr>
            <a:xfrm>
              <a:off x="246" y="872"/>
              <a:ext cx="4314"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3200" b="1" dirty="0">
                <a:solidFill>
                  <a:srgbClr val="0000CC"/>
                </a:solidFill>
                <a:latin typeface="Times New Roman" panose="02020603050405020304" pitchFamily="18" charset="0"/>
                <a:ea typeface="宋体" panose="02010600030101010101" pitchFamily="2" charset="-122"/>
              </a:endParaRPr>
            </a:p>
          </p:txBody>
        </p:sp>
      </p:grpSp>
      <p:sp>
        <p:nvSpPr>
          <p:cNvPr id="12293" name="Text Box 11"/>
          <p:cNvSpPr txBox="1"/>
          <p:nvPr/>
        </p:nvSpPr>
        <p:spPr>
          <a:xfrm>
            <a:off x="1662113" y="1244600"/>
            <a:ext cx="7675562" cy="10763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en-US" altLang="zh-CN" sz="3200" b="1" dirty="0">
                <a:solidFill>
                  <a:schemeClr val="folHlink"/>
                </a:solidFill>
                <a:latin typeface="Times New Roman" panose="02020603050405020304" pitchFamily="18" charset="0"/>
                <a:ea typeface="宋体" panose="02010600030101010101" pitchFamily="2" charset="-122"/>
              </a:rPr>
              <a:t>[X] </a:t>
            </a:r>
            <a:r>
              <a:rPr lang="zh-CN" altLang="en-US" sz="3200" b="1" dirty="0">
                <a:solidFill>
                  <a:schemeClr val="folHlink"/>
                </a:solidFill>
                <a:latin typeface="Times New Roman" panose="02020603050405020304" pitchFamily="18" charset="0"/>
                <a:ea typeface="宋体" panose="02010600030101010101" pitchFamily="2" charset="-122"/>
              </a:rPr>
              <a:t>原 </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数值位表示真值的绝对值，符号变</a:t>
            </a:r>
            <a:r>
              <a:rPr lang="en-US" altLang="zh-CN" sz="3200" b="1" dirty="0">
                <a:solidFill>
                  <a:schemeClr val="folHlink"/>
                </a:solidFill>
                <a:latin typeface="Times New Roman" panose="02020603050405020304" pitchFamily="18" charset="0"/>
                <a:ea typeface="宋体" panose="02010600030101010101" pitchFamily="2" charset="-122"/>
              </a:rPr>
              <a:t>0/1</a:t>
            </a:r>
            <a:endParaRPr lang="zh-CN" altLang="en-US" sz="3200" b="1" dirty="0">
              <a:latin typeface="Times New Roman" panose="02020603050405020304" pitchFamily="18" charset="0"/>
              <a:ea typeface="宋体" panose="02010600030101010101" pitchFamily="2" charset="-122"/>
            </a:endParaRPr>
          </a:p>
        </p:txBody>
      </p:sp>
      <p:sp>
        <p:nvSpPr>
          <p:cNvPr id="12294" name="Text Box 11"/>
          <p:cNvSpPr txBox="1"/>
          <p:nvPr/>
        </p:nvSpPr>
        <p:spPr>
          <a:xfrm>
            <a:off x="1697038" y="5713413"/>
            <a:ext cx="8994775" cy="10763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en-US" altLang="zh-CN" sz="3200" b="1" dirty="0">
                <a:solidFill>
                  <a:schemeClr val="folHlink"/>
                </a:solidFill>
                <a:latin typeface="Times New Roman" panose="02020603050405020304" pitchFamily="18" charset="0"/>
                <a:ea typeface="宋体" panose="02010600030101010101" pitchFamily="2" charset="-122"/>
              </a:rPr>
              <a:t>[X]</a:t>
            </a:r>
            <a:r>
              <a:rPr lang="zh-CN" altLang="en-US" sz="3200" b="1" dirty="0">
                <a:solidFill>
                  <a:schemeClr val="folHlink"/>
                </a:solidFill>
                <a:latin typeface="Times New Roman" panose="02020603050405020304" pitchFamily="18" charset="0"/>
                <a:ea typeface="宋体" panose="02010600030101010101" pitchFamily="2" charset="-122"/>
              </a:rPr>
              <a:t>移</a:t>
            </a:r>
            <a:endParaRPr lang="en-US" altLang="zh-CN" sz="3200" b="1" dirty="0">
              <a:solidFill>
                <a:schemeClr val="folHlink"/>
              </a:solidFill>
              <a:latin typeface="Times New Roman" panose="02020603050405020304" pitchFamily="18" charset="0"/>
              <a:ea typeface="宋体" panose="02010600030101010101" pitchFamily="2" charset="-122"/>
            </a:endParaRPr>
          </a:p>
          <a:p>
            <a:pPr marL="742950" lvl="1" indent="-28575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补码的符号位取反，移码</a:t>
            </a:r>
            <a:r>
              <a:rPr lang="en-US" altLang="zh-CN" sz="3200" b="1" dirty="0">
                <a:solidFill>
                  <a:schemeClr val="folHlink"/>
                </a:solidFill>
                <a:latin typeface="Times New Roman" panose="02020603050405020304" pitchFamily="18" charset="0"/>
                <a:ea typeface="宋体" panose="02010600030101010101" pitchFamily="2" charset="-122"/>
                <a:sym typeface="Wingdings" panose="05000000000000000000" pitchFamily="2" charset="2"/>
              </a:rPr>
              <a:t></a:t>
            </a:r>
            <a:r>
              <a:rPr lang="zh-CN" altLang="en-US" sz="3200" b="1" dirty="0">
                <a:solidFill>
                  <a:schemeClr val="folHlink"/>
                </a:solidFill>
                <a:latin typeface="Times New Roman" panose="02020603050405020304" pitchFamily="18" charset="0"/>
                <a:ea typeface="宋体" panose="02010600030101010101" pitchFamily="2" charset="-122"/>
              </a:rPr>
              <a:t>整数</a:t>
            </a:r>
            <a:r>
              <a:rPr lang="en-US" altLang="zh-CN" sz="3200" b="1" dirty="0">
                <a:solidFill>
                  <a:schemeClr val="folHlink"/>
                </a:solidFill>
                <a:latin typeface="Times New Roman" panose="02020603050405020304" pitchFamily="18" charset="0"/>
                <a:ea typeface="宋体" panose="02010600030101010101" pitchFamily="2" charset="-122"/>
              </a:rPr>
              <a:t>, </a:t>
            </a:r>
            <a:r>
              <a:rPr lang="zh-CN" altLang="en-US" sz="3200" b="1" dirty="0">
                <a:solidFill>
                  <a:schemeClr val="folHlink"/>
                </a:solidFill>
                <a:latin typeface="Times New Roman" panose="02020603050405020304" pitchFamily="18" charset="0"/>
                <a:ea typeface="宋体" panose="02010600030101010101" pitchFamily="2" charset="-122"/>
              </a:rPr>
              <a:t>小数无移码</a:t>
            </a:r>
            <a:endParaRPr lang="en-US" altLang="zh-CN" sz="3200" b="1" dirty="0">
              <a:solidFill>
                <a:schemeClr val="folHlink"/>
              </a:solidFill>
              <a:latin typeface="Times New Roman" panose="02020603050405020304" pitchFamily="18"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4" name="Text Box 2"/>
          <p:cNvSpPr txBox="1"/>
          <p:nvPr/>
        </p:nvSpPr>
        <p:spPr>
          <a:xfrm>
            <a:off x="1828800" y="228600"/>
            <a:ext cx="2935288"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2. 原码表示法</a:t>
            </a:r>
            <a:endParaRPr lang="zh-CN" altLang="en-US" sz="3600" b="1" dirty="0">
              <a:latin typeface="Times New Roman" panose="02020603050405020304" pitchFamily="18" charset="0"/>
              <a:ea typeface="宋体" panose="02010600030101010101" pitchFamily="2" charset="-122"/>
            </a:endParaRPr>
          </a:p>
        </p:txBody>
      </p:sp>
      <p:sp>
        <p:nvSpPr>
          <p:cNvPr id="13315" name="Text Box 4"/>
          <p:cNvSpPr txBox="1"/>
          <p:nvPr/>
        </p:nvSpPr>
        <p:spPr>
          <a:xfrm>
            <a:off x="2236788" y="914400"/>
            <a:ext cx="3173412"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(1) 定义</a:t>
            </a:r>
            <a:endParaRPr lang="zh-CN" altLang="en-US" sz="3200" b="1" dirty="0">
              <a:latin typeface="Times New Roman" panose="02020603050405020304" pitchFamily="18" charset="0"/>
              <a:ea typeface="宋体" panose="02010600030101010101" pitchFamily="2" charset="-122"/>
            </a:endParaRPr>
          </a:p>
        </p:txBody>
      </p:sp>
      <p:sp>
        <p:nvSpPr>
          <p:cNvPr id="13316" name="Text Box 5"/>
          <p:cNvSpPr txBox="1"/>
          <p:nvPr/>
        </p:nvSpPr>
        <p:spPr>
          <a:xfrm>
            <a:off x="6334125" y="968375"/>
            <a:ext cx="906463"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整数</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13317" name="Text Box 6"/>
          <p:cNvSpPr txBox="1"/>
          <p:nvPr/>
        </p:nvSpPr>
        <p:spPr>
          <a:xfrm>
            <a:off x="2438400" y="3111500"/>
            <a:ext cx="15367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为真值</a:t>
            </a:r>
            <a:endParaRPr lang="zh-CN" altLang="en-US" b="1" dirty="0">
              <a:latin typeface="Times New Roman" panose="02020603050405020304" pitchFamily="18" charset="0"/>
              <a:ea typeface="宋体" panose="02010600030101010101" pitchFamily="2" charset="-122"/>
            </a:endParaRPr>
          </a:p>
        </p:txBody>
      </p:sp>
      <p:sp>
        <p:nvSpPr>
          <p:cNvPr id="13318" name="Text Box 7"/>
          <p:cNvSpPr txBox="1"/>
          <p:nvPr/>
        </p:nvSpPr>
        <p:spPr>
          <a:xfrm>
            <a:off x="4016375" y="3068638"/>
            <a:ext cx="6651625" cy="52228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为</a:t>
            </a:r>
            <a:r>
              <a:rPr lang="zh-CN" altLang="en-US" b="1" dirty="0">
                <a:solidFill>
                  <a:srgbClr val="0000CC"/>
                </a:solidFill>
                <a:latin typeface="Times New Roman" panose="02020603050405020304" pitchFamily="18" charset="0"/>
                <a:ea typeface="宋体" panose="02010600030101010101" pitchFamily="2" charset="-122"/>
              </a:rPr>
              <a:t>整数</a:t>
            </a:r>
            <a:r>
              <a:rPr lang="zh-CN" altLang="en-US" b="1" dirty="0">
                <a:latin typeface="Times New Roman" panose="02020603050405020304" pitchFamily="18" charset="0"/>
                <a:ea typeface="宋体" panose="02010600030101010101" pitchFamily="2" charset="-122"/>
              </a:rPr>
              <a:t>的数值位数，如果</a:t>
            </a:r>
            <a:r>
              <a:rPr lang="en-US" altLang="zh-CN" b="1" dirty="0">
                <a:latin typeface="Times New Roman" panose="02020603050405020304" pitchFamily="18" charset="0"/>
                <a:ea typeface="宋体" panose="02010600030101010101" pitchFamily="2" charset="-122"/>
              </a:rPr>
              <a:t>n=</a:t>
            </a:r>
            <a:r>
              <a:rPr lang="zh-CN" altLang="en-US" b="1" dirty="0">
                <a:solidFill>
                  <a:srgbClr val="FF0000"/>
                </a:solidFill>
                <a:latin typeface="Times New Roman" panose="02020603050405020304" pitchFamily="18" charset="0"/>
                <a:ea typeface="宋体" panose="02010600030101010101" pitchFamily="2" charset="-122"/>
              </a:rPr>
              <a:t>机器字长？</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13319" name="Text Box 8"/>
          <p:cNvSpPr txBox="1"/>
          <p:nvPr/>
        </p:nvSpPr>
        <p:spPr>
          <a:xfrm>
            <a:off x="2438400" y="4168775"/>
            <a:ext cx="541338"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sp>
        <p:nvSpPr>
          <p:cNvPr id="13320" name="Text Box 9"/>
          <p:cNvSpPr txBox="1"/>
          <p:nvPr/>
        </p:nvSpPr>
        <p:spPr>
          <a:xfrm>
            <a:off x="3122613" y="4221163"/>
            <a:ext cx="1444625"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+1110</a:t>
            </a:r>
            <a:endParaRPr lang="en-US" altLang="zh-CN" sz="2400" b="1" dirty="0">
              <a:latin typeface="Times New Roman" panose="02020603050405020304" pitchFamily="18" charset="0"/>
              <a:ea typeface="宋体" panose="02010600030101010101" pitchFamily="2" charset="-122"/>
            </a:endParaRPr>
          </a:p>
        </p:txBody>
      </p:sp>
      <p:sp>
        <p:nvSpPr>
          <p:cNvPr id="13321" name="Text Box 10"/>
          <p:cNvSpPr txBox="1"/>
          <p:nvPr/>
        </p:nvSpPr>
        <p:spPr>
          <a:xfrm>
            <a:off x="5334000" y="4221163"/>
            <a:ext cx="2097088"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2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0 , 1110 </a:t>
            </a:r>
            <a:endParaRPr lang="zh-CN" altLang="en-US" sz="2400" b="1" dirty="0">
              <a:latin typeface="Times New Roman" panose="02020603050405020304" pitchFamily="18" charset="0"/>
              <a:ea typeface="宋体" panose="02010600030101010101" pitchFamily="2" charset="-122"/>
            </a:endParaRPr>
          </a:p>
        </p:txBody>
      </p:sp>
      <p:sp>
        <p:nvSpPr>
          <p:cNvPr id="13322" name="Text Box 11"/>
          <p:cNvSpPr txBox="1"/>
          <p:nvPr/>
        </p:nvSpPr>
        <p:spPr>
          <a:xfrm>
            <a:off x="5334000" y="5287963"/>
            <a:ext cx="3586163"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2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2</a:t>
            </a:r>
            <a:r>
              <a:rPr lang="zh-CN" altLang="en-US" sz="2400" b="1" baseline="30000" dirty="0">
                <a:latin typeface="Times New Roman" panose="02020603050405020304" pitchFamily="18" charset="0"/>
                <a:ea typeface="宋体" panose="02010600030101010101" pitchFamily="2" charset="-122"/>
              </a:rPr>
              <a:t>4 </a:t>
            </a:r>
            <a:r>
              <a:rPr lang="zh-CN" altLang="en-US" sz="2400" b="1" dirty="0">
                <a:latin typeface="Times New Roman" panose="02020603050405020304" pitchFamily="18" charset="0"/>
                <a:ea typeface="宋体" panose="02010600030101010101" pitchFamily="2" charset="-122"/>
              </a:rPr>
              <a:t>+ 1110 = 1 , 1110 </a:t>
            </a:r>
            <a:endParaRPr lang="zh-CN" altLang="en-US" sz="2400" b="1" dirty="0">
              <a:latin typeface="Times New Roman" panose="02020603050405020304" pitchFamily="18" charset="0"/>
              <a:ea typeface="宋体" panose="02010600030101010101" pitchFamily="2" charset="-122"/>
            </a:endParaRPr>
          </a:p>
        </p:txBody>
      </p:sp>
      <p:grpSp>
        <p:nvGrpSpPr>
          <p:cNvPr id="13323" name="Group 12"/>
          <p:cNvGrpSpPr/>
          <p:nvPr/>
        </p:nvGrpSpPr>
        <p:grpSpPr>
          <a:xfrm>
            <a:off x="3122613" y="5287963"/>
            <a:ext cx="1449387" cy="457200"/>
            <a:chOff x="0" y="0"/>
            <a:chExt cx="913" cy="288"/>
          </a:xfrm>
        </p:grpSpPr>
        <p:sp>
          <p:nvSpPr>
            <p:cNvPr id="13337" name="Text Box 13"/>
            <p:cNvSpPr txBox="1"/>
            <p:nvPr/>
          </p:nvSpPr>
          <p:spPr>
            <a:xfrm>
              <a:off x="0" y="0"/>
              <a:ext cx="913"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a:t>
              </a:r>
              <a:r>
                <a:rPr lang="en-US" altLang="zh-CN" sz="8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1110</a:t>
              </a:r>
              <a:endParaRPr lang="en-US" altLang="zh-CN" sz="2400" b="1" dirty="0">
                <a:latin typeface="Times New Roman" panose="02020603050405020304" pitchFamily="18" charset="0"/>
                <a:ea typeface="宋体" panose="02010600030101010101" pitchFamily="2" charset="-122"/>
              </a:endParaRPr>
            </a:p>
          </p:txBody>
        </p:sp>
        <p:sp>
          <p:nvSpPr>
            <p:cNvPr id="13338" name="Line 14"/>
            <p:cNvSpPr/>
            <p:nvPr/>
          </p:nvSpPr>
          <p:spPr>
            <a:xfrm>
              <a:off x="361" y="155"/>
              <a:ext cx="96" cy="0"/>
            </a:xfrm>
            <a:prstGeom prst="line">
              <a:avLst/>
            </a:prstGeom>
            <a:ln w="28575" cap="flat" cmpd="sng">
              <a:solidFill>
                <a:schemeClr val="tx1"/>
              </a:solidFill>
              <a:prstDash val="solid"/>
              <a:headEnd type="none" w="med" len="med"/>
              <a:tailEnd type="none" w="med" len="med"/>
            </a:ln>
          </p:spPr>
        </p:sp>
      </p:grpSp>
      <p:grpSp>
        <p:nvGrpSpPr>
          <p:cNvPr id="13324" name="Group 15"/>
          <p:cNvGrpSpPr/>
          <p:nvPr/>
        </p:nvGrpSpPr>
        <p:grpSpPr>
          <a:xfrm>
            <a:off x="3152775" y="1693863"/>
            <a:ext cx="6038850" cy="1295400"/>
            <a:chOff x="0" y="0"/>
            <a:chExt cx="4005" cy="816"/>
          </a:xfrm>
        </p:grpSpPr>
        <p:sp>
          <p:nvSpPr>
            <p:cNvPr id="13331" name="Text Box 16"/>
            <p:cNvSpPr txBox="1"/>
            <p:nvPr/>
          </p:nvSpPr>
          <p:spPr>
            <a:xfrm>
              <a:off x="0" y="240"/>
              <a:ext cx="890"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a:t>
              </a:r>
              <a:endParaRPr lang="zh-CN" altLang="en-US" sz="3200" b="1" dirty="0">
                <a:latin typeface="Times New Roman" panose="02020603050405020304" pitchFamily="18" charset="0"/>
                <a:ea typeface="宋体" panose="02010600030101010101" pitchFamily="2" charset="-122"/>
              </a:endParaRPr>
            </a:p>
          </p:txBody>
        </p:sp>
        <p:sp>
          <p:nvSpPr>
            <p:cNvPr id="13332" name="Text Box 17"/>
            <p:cNvSpPr txBox="1"/>
            <p:nvPr/>
          </p:nvSpPr>
          <p:spPr>
            <a:xfrm>
              <a:off x="943" y="0"/>
              <a:ext cx="296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2</a:t>
              </a:r>
              <a:r>
                <a:rPr lang="zh-CN" altLang="en-US" sz="3200" b="1" i="1" baseline="40000" dirty="0">
                  <a:latin typeface="Times New Roman" panose="02020603050405020304" pitchFamily="18" charset="0"/>
                  <a:ea typeface="宋体" panose="02010600030101010101" pitchFamily="2" charset="-122"/>
                </a:rPr>
                <a:t>n</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 0</a:t>
              </a:r>
              <a:endParaRPr lang="zh-CN" altLang="en-US" sz="3200" b="1" dirty="0">
                <a:solidFill>
                  <a:srgbClr val="FF0000"/>
                </a:solidFill>
                <a:latin typeface="Times New Roman" panose="02020603050405020304" pitchFamily="18" charset="0"/>
                <a:ea typeface="宋体" panose="02010600030101010101" pitchFamily="2" charset="-122"/>
              </a:endParaRPr>
            </a:p>
          </p:txBody>
        </p:sp>
        <p:sp>
          <p:nvSpPr>
            <p:cNvPr id="13333" name="Text Box 18"/>
            <p:cNvSpPr txBox="1"/>
            <p:nvPr/>
          </p:nvSpPr>
          <p:spPr>
            <a:xfrm>
              <a:off x="953" y="451"/>
              <a:ext cx="3052"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2</a:t>
              </a:r>
              <a:r>
                <a:rPr lang="zh-CN" altLang="en-US" sz="3200" b="1" i="1" baseline="40000" dirty="0">
                  <a:latin typeface="Times New Roman" panose="02020603050405020304" pitchFamily="18" charset="0"/>
                  <a:ea typeface="宋体" panose="02010600030101010101" pitchFamily="2" charset="-122"/>
                </a:rPr>
                <a:t>n</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0  </a:t>
              </a:r>
              <a:r>
                <a:rPr lang="zh-CN" altLang="en-US" b="1" dirty="0">
                  <a:solidFill>
                    <a:srgbClr val="FF0000"/>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2</a:t>
              </a:r>
              <a:r>
                <a:rPr lang="zh-CN" altLang="en-US" sz="3200" b="1" i="1" baseline="40000" dirty="0">
                  <a:latin typeface="Times New Roman" panose="02020603050405020304" pitchFamily="18" charset="0"/>
                  <a:ea typeface="宋体" panose="02010600030101010101" pitchFamily="2" charset="-122"/>
                </a:rPr>
                <a:t>n</a:t>
              </a:r>
              <a:endParaRPr lang="zh-CN" altLang="en-US" sz="3200" b="1" i="1" baseline="40000" dirty="0">
                <a:latin typeface="Times New Roman" panose="02020603050405020304" pitchFamily="18" charset="0"/>
                <a:ea typeface="宋体" panose="02010600030101010101" pitchFamily="2" charset="-122"/>
              </a:endParaRPr>
            </a:p>
          </p:txBody>
        </p:sp>
        <p:sp>
          <p:nvSpPr>
            <p:cNvPr id="13334" name="AutoShape 19"/>
            <p:cNvSpPr/>
            <p:nvPr/>
          </p:nvSpPr>
          <p:spPr>
            <a:xfrm>
              <a:off x="809" y="140"/>
              <a:ext cx="103" cy="580"/>
            </a:xfrm>
            <a:prstGeom prst="leftBrace">
              <a:avLst>
                <a:gd name="adj1" fmla="val 46925"/>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3335" name="Line 20"/>
            <p:cNvSpPr/>
            <p:nvPr/>
          </p:nvSpPr>
          <p:spPr>
            <a:xfrm>
              <a:off x="2997" y="649"/>
              <a:ext cx="96" cy="0"/>
            </a:xfrm>
            <a:prstGeom prst="line">
              <a:avLst/>
            </a:prstGeom>
            <a:ln w="28575" cap="flat" cmpd="sng">
              <a:solidFill>
                <a:schemeClr val="tx1"/>
              </a:solidFill>
              <a:prstDash val="solid"/>
              <a:headEnd type="none" w="med" len="med"/>
              <a:tailEnd type="none" w="med" len="med"/>
            </a:ln>
          </p:spPr>
        </p:sp>
        <p:sp>
          <p:nvSpPr>
            <p:cNvPr id="13336" name="Line 21"/>
            <p:cNvSpPr/>
            <p:nvPr/>
          </p:nvSpPr>
          <p:spPr>
            <a:xfrm>
              <a:off x="1269" y="672"/>
              <a:ext cx="96" cy="0"/>
            </a:xfrm>
            <a:prstGeom prst="line">
              <a:avLst/>
            </a:prstGeom>
            <a:ln w="28575" cap="flat" cmpd="sng">
              <a:solidFill>
                <a:schemeClr val="tx1"/>
              </a:solidFill>
              <a:prstDash val="solid"/>
              <a:headEnd type="none" w="med" len="med"/>
              <a:tailEnd type="none" w="med" len="med"/>
            </a:ln>
          </p:spPr>
        </p:sp>
      </p:grpSp>
      <p:sp>
        <p:nvSpPr>
          <p:cNvPr id="13325" name="Freeform 22"/>
          <p:cNvSpPr/>
          <p:nvPr/>
        </p:nvSpPr>
        <p:spPr>
          <a:xfrm>
            <a:off x="3792538" y="4005263"/>
            <a:ext cx="2613025" cy="304800"/>
          </a:xfrm>
          <a:custGeom>
            <a:avLst/>
            <a:gdLst>
              <a:gd name="txL" fmla="*/ 0 w 1646"/>
              <a:gd name="txT" fmla="*/ 0 h 192"/>
              <a:gd name="txR" fmla="*/ 1646 w 1646"/>
              <a:gd name="txB" fmla="*/ 192 h 192"/>
            </a:gdLst>
            <a:ahLst/>
            <a:cxnLst>
              <a:cxn ang="0">
                <a:pos x="0" y="2147483646"/>
              </a:cxn>
              <a:cxn ang="0">
                <a:pos x="0" y="0"/>
              </a:cxn>
              <a:cxn ang="0">
                <a:pos x="2147483646" y="2147483646"/>
              </a:cxn>
              <a:cxn ang="0">
                <a:pos x="2147483646" y="2147483646"/>
              </a:cxn>
            </a:cxnLst>
            <a:rect l="txL" t="txT" r="txR" b="txB"/>
            <a:pathLst>
              <a:path w="1646" h="192">
                <a:moveTo>
                  <a:pt x="0" y="192"/>
                </a:moveTo>
                <a:lnTo>
                  <a:pt x="0" y="0"/>
                </a:lnTo>
                <a:lnTo>
                  <a:pt x="1646" y="1"/>
                </a:lnTo>
                <a:lnTo>
                  <a:pt x="1646" y="172"/>
                </a:lnTo>
              </a:path>
            </a:pathLst>
          </a:custGeom>
          <a:noFill/>
          <a:ln w="38100"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3326" name="Freeform 23"/>
          <p:cNvSpPr/>
          <p:nvPr/>
        </p:nvSpPr>
        <p:spPr>
          <a:xfrm>
            <a:off x="3792538" y="5084763"/>
            <a:ext cx="4043362" cy="276225"/>
          </a:xfrm>
          <a:custGeom>
            <a:avLst/>
            <a:gdLst>
              <a:gd name="txL" fmla="*/ 0 w 2547"/>
              <a:gd name="txT" fmla="*/ 0 h 174"/>
              <a:gd name="txR" fmla="*/ 2547 w 2547"/>
              <a:gd name="txB" fmla="*/ 174 h 174"/>
            </a:gdLst>
            <a:ahLst/>
            <a:cxnLst>
              <a:cxn ang="0">
                <a:pos x="2147483646" y="2147483646"/>
              </a:cxn>
              <a:cxn ang="0">
                <a:pos x="0" y="0"/>
              </a:cxn>
              <a:cxn ang="0">
                <a:pos x="2147483646" y="2147483646"/>
              </a:cxn>
              <a:cxn ang="0">
                <a:pos x="2147483646" y="2147483646"/>
              </a:cxn>
            </a:cxnLst>
            <a:rect l="txL" t="txT" r="txR" b="txB"/>
            <a:pathLst>
              <a:path w="2547" h="174">
                <a:moveTo>
                  <a:pt x="3" y="174"/>
                </a:moveTo>
                <a:lnTo>
                  <a:pt x="0" y="0"/>
                </a:lnTo>
                <a:lnTo>
                  <a:pt x="2547" y="2"/>
                </a:lnTo>
                <a:lnTo>
                  <a:pt x="2547" y="162"/>
                </a:lnTo>
              </a:path>
            </a:pathLst>
          </a:custGeom>
          <a:noFill/>
          <a:ln w="38100"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3327" name="Text Box 24"/>
          <p:cNvSpPr txBox="1"/>
          <p:nvPr/>
        </p:nvSpPr>
        <p:spPr>
          <a:xfrm>
            <a:off x="8077200" y="4410075"/>
            <a:ext cx="2971800" cy="83026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逗号</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将符号位</a:t>
            </a:r>
            <a:endParaRPr lang="zh-CN" altLang="en-US" sz="24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和数值部分隔开</a:t>
            </a:r>
            <a:endParaRPr lang="zh-CN" altLang="en-US" sz="2400" b="1" dirty="0">
              <a:latin typeface="Times New Roman" panose="02020603050405020304" pitchFamily="18" charset="0"/>
              <a:ea typeface="宋体" panose="02010600030101010101" pitchFamily="2" charset="-122"/>
            </a:endParaRPr>
          </a:p>
        </p:txBody>
      </p:sp>
      <p:sp>
        <p:nvSpPr>
          <p:cNvPr id="13328" name="Freeform 25"/>
          <p:cNvSpPr/>
          <p:nvPr/>
        </p:nvSpPr>
        <p:spPr>
          <a:xfrm>
            <a:off x="8029575" y="5211763"/>
            <a:ext cx="1524000" cy="838200"/>
          </a:xfrm>
          <a:custGeom>
            <a:avLst/>
            <a:gdLst>
              <a:gd name="txL" fmla="*/ 0 w 960"/>
              <a:gd name="txT" fmla="*/ 0 h 528"/>
              <a:gd name="txR" fmla="*/ 960 w 960"/>
              <a:gd name="txB" fmla="*/ 528 h 528"/>
            </a:gdLst>
            <a:ahLst/>
            <a:cxnLst>
              <a:cxn ang="0">
                <a:pos x="2147483646" y="0"/>
              </a:cxn>
              <a:cxn ang="0">
                <a:pos x="2147483646" y="2147483646"/>
              </a:cxn>
              <a:cxn ang="0">
                <a:pos x="0" y="2147483646"/>
              </a:cxn>
              <a:cxn ang="0">
                <a:pos x="0" y="2147483646"/>
              </a:cxn>
            </a:cxnLst>
            <a:rect l="txL" t="txT" r="txR" b="txB"/>
            <a:pathLst>
              <a:path w="960" h="528">
                <a:moveTo>
                  <a:pt x="960" y="0"/>
                </a:moveTo>
                <a:lnTo>
                  <a:pt x="960" y="528"/>
                </a:lnTo>
                <a:lnTo>
                  <a:pt x="0" y="528"/>
                </a:lnTo>
                <a:lnTo>
                  <a:pt x="0" y="288"/>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13329" name="Freeform 26"/>
          <p:cNvSpPr/>
          <p:nvPr/>
        </p:nvSpPr>
        <p:spPr>
          <a:xfrm>
            <a:off x="6532563" y="4678363"/>
            <a:ext cx="1544637" cy="304800"/>
          </a:xfrm>
          <a:custGeom>
            <a:avLst/>
            <a:gdLst>
              <a:gd name="txL" fmla="*/ 0 w 973"/>
              <a:gd name="txT" fmla="*/ 0 h 192"/>
              <a:gd name="txR" fmla="*/ 973 w 973"/>
              <a:gd name="txB" fmla="*/ 192 h 192"/>
            </a:gdLst>
            <a:ahLst/>
            <a:cxnLst>
              <a:cxn ang="0">
                <a:pos x="2147483646" y="2147483646"/>
              </a:cxn>
              <a:cxn ang="0">
                <a:pos x="0" y="2147483646"/>
              </a:cxn>
              <a:cxn ang="0">
                <a:pos x="0" y="0"/>
              </a:cxn>
            </a:cxnLst>
            <a:rect l="txL" t="txT" r="txR" b="txB"/>
            <a:pathLst>
              <a:path w="973" h="192">
                <a:moveTo>
                  <a:pt x="973" y="187"/>
                </a:moveTo>
                <a:lnTo>
                  <a:pt x="0" y="192"/>
                </a:lnTo>
                <a:lnTo>
                  <a:pt x="0" y="0"/>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13330" name="文本框 26"/>
          <p:cNvSpPr txBox="1"/>
          <p:nvPr/>
        </p:nvSpPr>
        <p:spPr>
          <a:xfrm>
            <a:off x="1990725" y="4783138"/>
            <a:ext cx="4764088" cy="3683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800" b="1" dirty="0">
                <a:solidFill>
                  <a:srgbClr val="FF0000"/>
                </a:solidFill>
                <a:latin typeface="Times New Roman" panose="02020603050405020304" pitchFamily="18" charset="0"/>
                <a:ea typeface="宋体" panose="02010600030101010101" pitchFamily="2" charset="-122"/>
              </a:rPr>
              <a:t>字长为</a:t>
            </a:r>
            <a:r>
              <a:rPr lang="en-US" altLang="zh-CN" sz="1800" b="1" dirty="0">
                <a:solidFill>
                  <a:srgbClr val="FF0000"/>
                </a:solidFill>
                <a:latin typeface="Times New Roman" panose="02020603050405020304" pitchFamily="18" charset="0"/>
                <a:ea typeface="宋体" panose="02010600030101010101" pitchFamily="2" charset="-122"/>
              </a:rPr>
              <a:t>5</a:t>
            </a:r>
            <a:r>
              <a:rPr lang="zh-CN" altLang="en-US" sz="1800" b="1" dirty="0">
                <a:solidFill>
                  <a:srgbClr val="FF0000"/>
                </a:solidFill>
                <a:latin typeface="Times New Roman" panose="02020603050405020304" pitchFamily="18" charset="0"/>
                <a:ea typeface="宋体" panose="02010600030101010101" pitchFamily="2" charset="-122"/>
              </a:rPr>
              <a:t>位</a:t>
            </a:r>
            <a:endParaRPr lang="zh-CN" altLang="en-US" sz="1800" dirty="0">
              <a:latin typeface="等线" panose="02010600030101010101" pitchFamily="2" charset="-122"/>
              <a:ea typeface="等线"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Text Box 2"/>
          <p:cNvSpPr txBox="1"/>
          <p:nvPr/>
        </p:nvSpPr>
        <p:spPr>
          <a:xfrm>
            <a:off x="1981200" y="304800"/>
            <a:ext cx="183197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原码小数</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14339" name="Text Box 3"/>
          <p:cNvSpPr txBox="1"/>
          <p:nvPr/>
        </p:nvSpPr>
        <p:spPr>
          <a:xfrm>
            <a:off x="8688388" y="242888"/>
            <a:ext cx="1522412"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为真值</a:t>
            </a:r>
            <a:endParaRPr lang="zh-CN" altLang="en-US" b="1" dirty="0">
              <a:latin typeface="Times New Roman" panose="02020603050405020304" pitchFamily="18" charset="0"/>
              <a:ea typeface="宋体" panose="02010600030101010101" pitchFamily="2" charset="-122"/>
            </a:endParaRPr>
          </a:p>
        </p:txBody>
      </p:sp>
      <p:sp>
        <p:nvSpPr>
          <p:cNvPr id="14340" name="Text Box 4"/>
          <p:cNvSpPr txBox="1"/>
          <p:nvPr/>
        </p:nvSpPr>
        <p:spPr>
          <a:xfrm>
            <a:off x="1662113" y="3078163"/>
            <a:ext cx="541337"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sp>
        <p:nvSpPr>
          <p:cNvPr id="14341" name="Text Box 5"/>
          <p:cNvSpPr txBox="1"/>
          <p:nvPr/>
        </p:nvSpPr>
        <p:spPr>
          <a:xfrm>
            <a:off x="2271713" y="3230563"/>
            <a:ext cx="1749425"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+ 0.1101</a:t>
            </a:r>
            <a:endParaRPr lang="en-US" altLang="zh-CN" sz="2400" b="1" dirty="0">
              <a:latin typeface="Times New Roman" panose="02020603050405020304" pitchFamily="18" charset="0"/>
              <a:ea typeface="宋体" panose="02010600030101010101" pitchFamily="2" charset="-122"/>
            </a:endParaRPr>
          </a:p>
        </p:txBody>
      </p:sp>
      <p:sp>
        <p:nvSpPr>
          <p:cNvPr id="14342" name="Text Box 6"/>
          <p:cNvSpPr txBox="1"/>
          <p:nvPr/>
        </p:nvSpPr>
        <p:spPr>
          <a:xfrm>
            <a:off x="4870450" y="3230563"/>
            <a:ext cx="2071688"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0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0 . 1101 </a:t>
            </a:r>
            <a:endParaRPr lang="zh-CN" altLang="en-US" sz="2400" b="1" dirty="0">
              <a:latin typeface="Times New Roman" panose="02020603050405020304" pitchFamily="18" charset="0"/>
              <a:ea typeface="宋体" panose="02010600030101010101" pitchFamily="2" charset="-122"/>
            </a:endParaRPr>
          </a:p>
        </p:txBody>
      </p:sp>
      <p:grpSp>
        <p:nvGrpSpPr>
          <p:cNvPr id="14343" name="Group 7"/>
          <p:cNvGrpSpPr/>
          <p:nvPr/>
        </p:nvGrpSpPr>
        <p:grpSpPr>
          <a:xfrm>
            <a:off x="2271713" y="4170363"/>
            <a:ext cx="1728787" cy="457200"/>
            <a:chOff x="0" y="0"/>
            <a:chExt cx="1089" cy="288"/>
          </a:xfrm>
        </p:grpSpPr>
        <p:sp>
          <p:nvSpPr>
            <p:cNvPr id="14376" name="Text Box 8"/>
            <p:cNvSpPr txBox="1"/>
            <p:nvPr/>
          </p:nvSpPr>
          <p:spPr>
            <a:xfrm>
              <a:off x="0" y="0"/>
              <a:ext cx="1089"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0.1101</a:t>
              </a:r>
              <a:endParaRPr lang="en-US" altLang="zh-CN" sz="2400" b="1" dirty="0">
                <a:latin typeface="Times New Roman" panose="02020603050405020304" pitchFamily="18" charset="0"/>
                <a:ea typeface="宋体" panose="02010600030101010101" pitchFamily="2" charset="-122"/>
              </a:endParaRPr>
            </a:p>
          </p:txBody>
        </p:sp>
        <p:sp>
          <p:nvSpPr>
            <p:cNvPr id="14377" name="Line 9"/>
            <p:cNvSpPr/>
            <p:nvPr/>
          </p:nvSpPr>
          <p:spPr>
            <a:xfrm>
              <a:off x="384" y="155"/>
              <a:ext cx="96" cy="0"/>
            </a:xfrm>
            <a:prstGeom prst="line">
              <a:avLst/>
            </a:prstGeom>
            <a:ln w="28575" cap="flat" cmpd="sng">
              <a:solidFill>
                <a:schemeClr val="tx1"/>
              </a:solidFill>
              <a:prstDash val="solid"/>
              <a:headEnd type="none" w="med" len="med"/>
              <a:tailEnd type="none" w="med" len="med"/>
            </a:ln>
          </p:spPr>
        </p:sp>
      </p:grpSp>
      <p:grpSp>
        <p:nvGrpSpPr>
          <p:cNvPr id="14344" name="Group 10"/>
          <p:cNvGrpSpPr/>
          <p:nvPr/>
        </p:nvGrpSpPr>
        <p:grpSpPr>
          <a:xfrm>
            <a:off x="4870450" y="4170363"/>
            <a:ext cx="4048125" cy="457200"/>
            <a:chOff x="0" y="0"/>
            <a:chExt cx="2550" cy="288"/>
          </a:xfrm>
        </p:grpSpPr>
        <p:sp>
          <p:nvSpPr>
            <p:cNvPr id="14373" name="Text Box 11"/>
            <p:cNvSpPr txBox="1"/>
            <p:nvPr/>
          </p:nvSpPr>
          <p:spPr>
            <a:xfrm>
              <a:off x="0" y="0"/>
              <a:ext cx="2550"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0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1   (   0.1101) = 1 . 1101 </a:t>
              </a:r>
              <a:endParaRPr lang="zh-CN" altLang="en-US" sz="2400" b="1" dirty="0">
                <a:latin typeface="Times New Roman" panose="02020603050405020304" pitchFamily="18" charset="0"/>
                <a:ea typeface="宋体" panose="02010600030101010101" pitchFamily="2" charset="-122"/>
              </a:endParaRPr>
            </a:p>
          </p:txBody>
        </p:sp>
        <p:sp>
          <p:nvSpPr>
            <p:cNvPr id="14374" name="Line 12"/>
            <p:cNvSpPr/>
            <p:nvPr/>
          </p:nvSpPr>
          <p:spPr>
            <a:xfrm>
              <a:off x="683" y="155"/>
              <a:ext cx="96" cy="0"/>
            </a:xfrm>
            <a:prstGeom prst="line">
              <a:avLst/>
            </a:prstGeom>
            <a:ln w="28575" cap="flat" cmpd="sng">
              <a:solidFill>
                <a:schemeClr val="tx1"/>
              </a:solidFill>
              <a:prstDash val="solid"/>
              <a:headEnd type="none" w="med" len="med"/>
              <a:tailEnd type="none" w="med" len="med"/>
            </a:ln>
          </p:spPr>
        </p:sp>
        <p:sp>
          <p:nvSpPr>
            <p:cNvPr id="14375" name="Line 13"/>
            <p:cNvSpPr/>
            <p:nvPr/>
          </p:nvSpPr>
          <p:spPr>
            <a:xfrm>
              <a:off x="896" y="155"/>
              <a:ext cx="96" cy="0"/>
            </a:xfrm>
            <a:prstGeom prst="line">
              <a:avLst/>
            </a:prstGeom>
            <a:ln w="28575" cap="flat" cmpd="sng">
              <a:solidFill>
                <a:schemeClr val="tx1"/>
              </a:solidFill>
              <a:prstDash val="solid"/>
              <a:headEnd type="none" w="med" len="med"/>
              <a:tailEnd type="none" w="med" len="med"/>
            </a:ln>
          </p:spPr>
        </p:sp>
      </p:grpSp>
      <p:grpSp>
        <p:nvGrpSpPr>
          <p:cNvPr id="14345" name="Group 14"/>
          <p:cNvGrpSpPr/>
          <p:nvPr/>
        </p:nvGrpSpPr>
        <p:grpSpPr>
          <a:xfrm>
            <a:off x="2819400" y="762000"/>
            <a:ext cx="6248400" cy="1295400"/>
            <a:chOff x="0" y="0"/>
            <a:chExt cx="3936" cy="816"/>
          </a:xfrm>
        </p:grpSpPr>
        <p:sp>
          <p:nvSpPr>
            <p:cNvPr id="14367" name="Text Box 15"/>
            <p:cNvSpPr txBox="1"/>
            <p:nvPr/>
          </p:nvSpPr>
          <p:spPr>
            <a:xfrm>
              <a:off x="943" y="0"/>
              <a:ext cx="2513"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  x</a:t>
              </a:r>
              <a:r>
                <a:rPr lang="zh-CN" altLang="en-US" sz="3200" b="1" dirty="0">
                  <a:latin typeface="Times New Roman" panose="02020603050405020304" pitchFamily="18" charset="0"/>
                  <a:ea typeface="宋体" panose="02010600030101010101" pitchFamily="2" charset="-122"/>
                </a:rPr>
                <a:t>          1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Times New Roman" panose="02020603050405020304" pitchFamily="18" charset="0"/>
                  <a:ea typeface="宋体" panose="02010600030101010101" pitchFamily="2" charset="-122"/>
                </a:rPr>
                <a:t> 0</a:t>
              </a:r>
              <a:endParaRPr lang="zh-CN" altLang="en-US" sz="3200" b="1" dirty="0">
                <a:solidFill>
                  <a:srgbClr val="FF0000"/>
                </a:solidFill>
                <a:latin typeface="Times New Roman" panose="02020603050405020304" pitchFamily="18" charset="0"/>
                <a:ea typeface="宋体" panose="02010600030101010101" pitchFamily="2" charset="-122"/>
              </a:endParaRPr>
            </a:p>
          </p:txBody>
        </p:sp>
        <p:grpSp>
          <p:nvGrpSpPr>
            <p:cNvPr id="14368" name="Group 16"/>
            <p:cNvGrpSpPr/>
            <p:nvPr/>
          </p:nvGrpSpPr>
          <p:grpSpPr>
            <a:xfrm>
              <a:off x="0" y="140"/>
              <a:ext cx="3936" cy="676"/>
              <a:chOff x="0" y="0"/>
              <a:chExt cx="3936" cy="676"/>
            </a:xfrm>
          </p:grpSpPr>
          <p:sp>
            <p:nvSpPr>
              <p:cNvPr id="14369" name="Text Box 17"/>
              <p:cNvSpPr txBox="1"/>
              <p:nvPr/>
            </p:nvSpPr>
            <p:spPr>
              <a:xfrm>
                <a:off x="0" y="100"/>
                <a:ext cx="841"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a:t>
                </a:r>
                <a:endParaRPr lang="zh-CN" altLang="en-US" sz="3200" b="1" dirty="0">
                  <a:latin typeface="Times New Roman" panose="02020603050405020304" pitchFamily="18" charset="0"/>
                  <a:ea typeface="宋体" panose="02010600030101010101" pitchFamily="2" charset="-122"/>
                </a:endParaRPr>
              </a:p>
            </p:txBody>
          </p:sp>
          <p:sp>
            <p:nvSpPr>
              <p:cNvPr id="14370" name="Text Box 18"/>
              <p:cNvSpPr txBox="1"/>
              <p:nvPr/>
            </p:nvSpPr>
            <p:spPr>
              <a:xfrm>
                <a:off x="953" y="311"/>
                <a:ext cx="2983"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1 –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0 </a:t>
                </a:r>
                <a:r>
                  <a:rPr lang="zh-CN" altLang="en-US" b="1" dirty="0">
                    <a:solidFill>
                      <a:srgbClr val="FF0000"/>
                    </a:solidFill>
                    <a:latin typeface="Times New Roman" panose="02020603050405020304" pitchFamily="18" charset="0"/>
                    <a:ea typeface="宋体" panose="02010600030101010101" pitchFamily="2" charset="-122"/>
                  </a:rPr>
                  <a:t>≥</a:t>
                </a:r>
                <a:r>
                  <a:rPr lang="zh-CN" altLang="en-US" sz="3200" b="1" dirty="0">
                    <a:solidFill>
                      <a:srgbClr val="FF0000"/>
                    </a:solidFill>
                    <a:latin typeface="Times New Roman" panose="02020603050405020304" pitchFamily="18" charset="0"/>
                    <a:ea typeface="宋体" panose="02010600030101010101" pitchFamily="2" charset="-122"/>
                  </a:rPr>
                  <a:t> </a:t>
                </a:r>
                <a:r>
                  <a:rPr lang="zh-CN" altLang="en-US" sz="3200" b="1" i="1" dirty="0">
                    <a:solidFill>
                      <a:srgbClr val="FF0000"/>
                    </a:solidFill>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1</a:t>
                </a:r>
                <a:endParaRPr lang="zh-CN" altLang="en-US" sz="3200" b="1" baseline="30000" dirty="0">
                  <a:latin typeface="Times New Roman" panose="02020603050405020304" pitchFamily="18" charset="0"/>
                  <a:ea typeface="宋体" panose="02010600030101010101" pitchFamily="2" charset="-122"/>
                </a:endParaRPr>
              </a:p>
            </p:txBody>
          </p:sp>
          <p:sp>
            <p:nvSpPr>
              <p:cNvPr id="14371" name="AutoShape 19"/>
              <p:cNvSpPr/>
              <p:nvPr/>
            </p:nvSpPr>
            <p:spPr>
              <a:xfrm>
                <a:off x="809" y="0"/>
                <a:ext cx="124" cy="580"/>
              </a:xfrm>
              <a:prstGeom prst="leftBrace">
                <a:avLst>
                  <a:gd name="adj1" fmla="val 38978"/>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4372" name="Line 20"/>
              <p:cNvSpPr/>
              <p:nvPr/>
            </p:nvSpPr>
            <p:spPr>
              <a:xfrm>
                <a:off x="2832" y="519"/>
                <a:ext cx="96" cy="0"/>
              </a:xfrm>
              <a:prstGeom prst="line">
                <a:avLst/>
              </a:prstGeom>
              <a:ln w="28575" cap="flat" cmpd="sng">
                <a:solidFill>
                  <a:schemeClr val="tx1"/>
                </a:solidFill>
                <a:prstDash val="solid"/>
                <a:headEnd type="none" w="med" len="med"/>
                <a:tailEnd type="none" w="med" len="med"/>
              </a:ln>
            </p:spPr>
          </p:sp>
        </p:grpSp>
      </p:grpSp>
      <p:grpSp>
        <p:nvGrpSpPr>
          <p:cNvPr id="14346" name="Group 21"/>
          <p:cNvGrpSpPr/>
          <p:nvPr/>
        </p:nvGrpSpPr>
        <p:grpSpPr>
          <a:xfrm>
            <a:off x="2271713" y="6049963"/>
            <a:ext cx="2185987" cy="457200"/>
            <a:chOff x="0" y="0"/>
            <a:chExt cx="1377" cy="288"/>
          </a:xfrm>
        </p:grpSpPr>
        <p:sp>
          <p:nvSpPr>
            <p:cNvPr id="14365" name="Text Box 22"/>
            <p:cNvSpPr txBox="1"/>
            <p:nvPr/>
          </p:nvSpPr>
          <p:spPr>
            <a:xfrm>
              <a:off x="0" y="0"/>
              <a:ext cx="1377"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    0.1000000</a:t>
              </a:r>
              <a:endParaRPr lang="en-US" altLang="zh-CN" sz="2400" b="1" dirty="0">
                <a:latin typeface="Times New Roman" panose="02020603050405020304" pitchFamily="18" charset="0"/>
                <a:ea typeface="宋体" panose="02010600030101010101" pitchFamily="2" charset="-122"/>
              </a:endParaRPr>
            </a:p>
          </p:txBody>
        </p:sp>
        <p:sp>
          <p:nvSpPr>
            <p:cNvPr id="14366" name="Line 23"/>
            <p:cNvSpPr/>
            <p:nvPr/>
          </p:nvSpPr>
          <p:spPr>
            <a:xfrm>
              <a:off x="384" y="150"/>
              <a:ext cx="96" cy="0"/>
            </a:xfrm>
            <a:prstGeom prst="line">
              <a:avLst/>
            </a:prstGeom>
            <a:ln w="28575" cap="flat" cmpd="sng">
              <a:solidFill>
                <a:schemeClr val="tx1"/>
              </a:solidFill>
              <a:prstDash val="solid"/>
              <a:headEnd type="none" w="med" len="med"/>
              <a:tailEnd type="none" w="med" len="med"/>
            </a:ln>
          </p:spPr>
        </p:sp>
      </p:grpSp>
      <p:grpSp>
        <p:nvGrpSpPr>
          <p:cNvPr id="14347" name="Group 24"/>
          <p:cNvGrpSpPr/>
          <p:nvPr/>
        </p:nvGrpSpPr>
        <p:grpSpPr>
          <a:xfrm>
            <a:off x="4870450" y="6049963"/>
            <a:ext cx="4937125" cy="461962"/>
            <a:chOff x="0" y="0"/>
            <a:chExt cx="3110" cy="291"/>
          </a:xfrm>
        </p:grpSpPr>
        <p:sp>
          <p:nvSpPr>
            <p:cNvPr id="14362" name="Text Box 25"/>
            <p:cNvSpPr txBox="1"/>
            <p:nvPr/>
          </p:nvSpPr>
          <p:spPr>
            <a:xfrm>
              <a:off x="0" y="0"/>
              <a:ext cx="3110"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0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1   (   0.1000000) = 1 . 1000000</a:t>
              </a:r>
              <a:endParaRPr lang="zh-CN" altLang="en-US" sz="2400" b="1" dirty="0">
                <a:latin typeface="Times New Roman" panose="02020603050405020304" pitchFamily="18" charset="0"/>
                <a:ea typeface="宋体" panose="02010600030101010101" pitchFamily="2" charset="-122"/>
              </a:endParaRPr>
            </a:p>
          </p:txBody>
        </p:sp>
        <p:sp>
          <p:nvSpPr>
            <p:cNvPr id="14363" name="Line 26"/>
            <p:cNvSpPr/>
            <p:nvPr/>
          </p:nvSpPr>
          <p:spPr>
            <a:xfrm>
              <a:off x="683" y="154"/>
              <a:ext cx="96" cy="0"/>
            </a:xfrm>
            <a:prstGeom prst="line">
              <a:avLst/>
            </a:prstGeom>
            <a:ln w="28575" cap="flat" cmpd="sng">
              <a:solidFill>
                <a:schemeClr val="tx1"/>
              </a:solidFill>
              <a:prstDash val="solid"/>
              <a:headEnd type="none" w="med" len="med"/>
              <a:tailEnd type="none" w="med" len="med"/>
            </a:ln>
          </p:spPr>
        </p:sp>
        <p:sp>
          <p:nvSpPr>
            <p:cNvPr id="14364" name="Line 27"/>
            <p:cNvSpPr/>
            <p:nvPr/>
          </p:nvSpPr>
          <p:spPr>
            <a:xfrm>
              <a:off x="907" y="154"/>
              <a:ext cx="96" cy="0"/>
            </a:xfrm>
            <a:prstGeom prst="line">
              <a:avLst/>
            </a:prstGeom>
            <a:ln w="28575" cap="flat" cmpd="sng">
              <a:solidFill>
                <a:schemeClr val="tx1"/>
              </a:solidFill>
              <a:prstDash val="solid"/>
              <a:headEnd type="none" w="med" len="med"/>
              <a:tailEnd type="none" w="med" len="med"/>
            </a:ln>
          </p:spPr>
        </p:sp>
      </p:grpSp>
      <p:sp>
        <p:nvSpPr>
          <p:cNvPr id="14348" name="Text Box 28"/>
          <p:cNvSpPr txBox="1"/>
          <p:nvPr/>
        </p:nvSpPr>
        <p:spPr>
          <a:xfrm>
            <a:off x="2271713" y="5110163"/>
            <a:ext cx="2193925"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+ 0.1000000</a:t>
            </a:r>
            <a:endParaRPr lang="en-US" altLang="zh-CN" sz="2400" b="1" dirty="0">
              <a:latin typeface="Times New Roman" panose="02020603050405020304" pitchFamily="18" charset="0"/>
              <a:ea typeface="宋体" panose="02010600030101010101" pitchFamily="2" charset="-122"/>
            </a:endParaRPr>
          </a:p>
        </p:txBody>
      </p:sp>
      <p:sp>
        <p:nvSpPr>
          <p:cNvPr id="14349" name="Text Box 29"/>
          <p:cNvSpPr txBox="1"/>
          <p:nvPr/>
        </p:nvSpPr>
        <p:spPr>
          <a:xfrm>
            <a:off x="4870450" y="5110163"/>
            <a:ext cx="2479675"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000" b="1" baseline="-25000" dirty="0">
                <a:latin typeface="Times New Roman" panose="02020603050405020304" pitchFamily="18" charset="0"/>
                <a:ea typeface="宋体" panose="02010600030101010101" pitchFamily="2" charset="-122"/>
              </a:rPr>
              <a:t>原</a:t>
            </a:r>
            <a:r>
              <a:rPr lang="zh-CN" altLang="en-US" sz="2400" b="1" baseline="-25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 0 . 1000000</a:t>
            </a:r>
            <a:endParaRPr lang="zh-CN" altLang="en-US" sz="2400" b="1" dirty="0">
              <a:latin typeface="Times New Roman" panose="02020603050405020304" pitchFamily="18" charset="0"/>
              <a:ea typeface="宋体" panose="02010600030101010101" pitchFamily="2" charset="-122"/>
            </a:endParaRPr>
          </a:p>
        </p:txBody>
      </p:sp>
      <p:sp>
        <p:nvSpPr>
          <p:cNvPr id="14350" name="Text Box 30"/>
          <p:cNvSpPr txBox="1"/>
          <p:nvPr/>
        </p:nvSpPr>
        <p:spPr>
          <a:xfrm>
            <a:off x="7529513" y="5019675"/>
            <a:ext cx="2819400" cy="86042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5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小数点</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a:t>
            </a:r>
            <a:endParaRPr lang="zh-CN" altLang="en-US" sz="2400" b="1" dirty="0">
              <a:latin typeface="Times New Roman" panose="02020603050405020304" pitchFamily="18" charset="0"/>
              <a:ea typeface="宋体" panose="02010600030101010101" pitchFamily="2" charset="-122"/>
            </a:endParaRPr>
          </a:p>
          <a:p>
            <a:pPr marL="0" lvl="0" indent="0" defTabSz="457200">
              <a:lnSpc>
                <a:spcPct val="105000"/>
              </a:lnSpc>
              <a:spcBef>
                <a:spcPct val="0"/>
              </a:spcBef>
              <a:buFontTx/>
              <a:buNone/>
            </a:pPr>
            <a:r>
              <a:rPr lang="zh-CN" altLang="en-US" sz="2400" b="1" dirty="0">
                <a:latin typeface="Times New Roman" panose="02020603050405020304" pitchFamily="18" charset="0"/>
                <a:ea typeface="宋体" panose="02010600030101010101" pitchFamily="2" charset="-122"/>
              </a:rPr>
              <a:t>位和数值部分隔开</a:t>
            </a:r>
            <a:endParaRPr lang="zh-CN" altLang="en-US" sz="2400" b="1" dirty="0">
              <a:latin typeface="Times New Roman" panose="02020603050405020304" pitchFamily="18" charset="0"/>
              <a:ea typeface="宋体" panose="02010600030101010101" pitchFamily="2" charset="-122"/>
            </a:endParaRPr>
          </a:p>
        </p:txBody>
      </p:sp>
      <p:sp>
        <p:nvSpPr>
          <p:cNvPr id="14351" name="Freeform 31"/>
          <p:cNvSpPr/>
          <p:nvPr/>
        </p:nvSpPr>
        <p:spPr>
          <a:xfrm>
            <a:off x="6064250" y="5495925"/>
            <a:ext cx="1524000" cy="228600"/>
          </a:xfrm>
          <a:custGeom>
            <a:avLst/>
            <a:gdLst>
              <a:gd name="txL" fmla="*/ 0 w 960"/>
              <a:gd name="txT" fmla="*/ 0 h 96"/>
              <a:gd name="txR" fmla="*/ 960 w 960"/>
              <a:gd name="txB" fmla="*/ 96 h 96"/>
            </a:gdLst>
            <a:ahLst/>
            <a:cxnLst>
              <a:cxn ang="0">
                <a:pos x="2147483646" y="2147483646"/>
              </a:cxn>
              <a:cxn ang="0">
                <a:pos x="0" y="2147483646"/>
              </a:cxn>
              <a:cxn ang="0">
                <a:pos x="0" y="0"/>
              </a:cxn>
            </a:cxnLst>
            <a:rect l="txL" t="txT" r="txR" b="txB"/>
            <a:pathLst>
              <a:path w="960" h="96">
                <a:moveTo>
                  <a:pt x="960" y="96"/>
                </a:moveTo>
                <a:lnTo>
                  <a:pt x="0" y="96"/>
                </a:lnTo>
                <a:lnTo>
                  <a:pt x="0" y="0"/>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4352" name="Text Box 32"/>
          <p:cNvSpPr txBox="1"/>
          <p:nvPr/>
        </p:nvSpPr>
        <p:spPr>
          <a:xfrm>
            <a:off x="7639050" y="3190875"/>
            <a:ext cx="2709863" cy="83026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小数点</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a:t>
            </a:r>
            <a:endParaRPr lang="zh-CN" altLang="en-US" sz="24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位和数值部分隔开</a:t>
            </a:r>
            <a:endParaRPr lang="zh-CN" altLang="en-US" sz="2400" b="1" dirty="0">
              <a:latin typeface="Times New Roman" panose="02020603050405020304" pitchFamily="18" charset="0"/>
              <a:ea typeface="宋体" panose="02010600030101010101" pitchFamily="2" charset="-122"/>
            </a:endParaRPr>
          </a:p>
        </p:txBody>
      </p:sp>
      <p:sp>
        <p:nvSpPr>
          <p:cNvPr id="14353" name="Freeform 33"/>
          <p:cNvSpPr/>
          <p:nvPr/>
        </p:nvSpPr>
        <p:spPr>
          <a:xfrm>
            <a:off x="6064250" y="3624263"/>
            <a:ext cx="1600200" cy="228600"/>
          </a:xfrm>
          <a:custGeom>
            <a:avLst/>
            <a:gdLst>
              <a:gd name="txL" fmla="*/ 0 w 1008"/>
              <a:gd name="txT" fmla="*/ 0 h 144"/>
              <a:gd name="txR" fmla="*/ 1008 w 1008"/>
              <a:gd name="txB" fmla="*/ 144 h 144"/>
            </a:gdLst>
            <a:ahLst/>
            <a:cxnLst>
              <a:cxn ang="0">
                <a:pos x="2147483646" y="2147483646"/>
              </a:cxn>
              <a:cxn ang="0">
                <a:pos x="0" y="2147483646"/>
              </a:cxn>
              <a:cxn ang="0">
                <a:pos x="0" y="0"/>
              </a:cxn>
            </a:cxnLst>
            <a:rect l="txL" t="txT" r="txR" b="txB"/>
            <a:pathLst>
              <a:path w="1008" h="144">
                <a:moveTo>
                  <a:pt x="1008" y="144"/>
                </a:moveTo>
                <a:lnTo>
                  <a:pt x="0" y="144"/>
                </a:lnTo>
                <a:lnTo>
                  <a:pt x="0" y="0"/>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4354" name="Freeform 34"/>
          <p:cNvSpPr/>
          <p:nvPr/>
        </p:nvSpPr>
        <p:spPr>
          <a:xfrm>
            <a:off x="8008938" y="4056063"/>
            <a:ext cx="1295400" cy="838200"/>
          </a:xfrm>
          <a:custGeom>
            <a:avLst/>
            <a:gdLst>
              <a:gd name="txL" fmla="*/ 0 w 816"/>
              <a:gd name="txT" fmla="*/ 0 h 528"/>
              <a:gd name="txR" fmla="*/ 816 w 816"/>
              <a:gd name="txB" fmla="*/ 528 h 528"/>
            </a:gdLst>
            <a:ahLst/>
            <a:cxnLst>
              <a:cxn ang="0">
                <a:pos x="2147483646" y="0"/>
              </a:cxn>
              <a:cxn ang="0">
                <a:pos x="2147483646" y="2147483646"/>
              </a:cxn>
              <a:cxn ang="0">
                <a:pos x="0" y="2147483646"/>
              </a:cxn>
              <a:cxn ang="0">
                <a:pos x="0" y="2147483646"/>
              </a:cxn>
            </a:cxnLst>
            <a:rect l="txL" t="txT" r="txR" b="txB"/>
            <a:pathLst>
              <a:path w="816" h="528">
                <a:moveTo>
                  <a:pt x="816" y="0"/>
                </a:moveTo>
                <a:lnTo>
                  <a:pt x="816" y="528"/>
                </a:lnTo>
                <a:lnTo>
                  <a:pt x="0" y="528"/>
                </a:lnTo>
                <a:lnTo>
                  <a:pt x="0" y="336"/>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grpSp>
        <p:nvGrpSpPr>
          <p:cNvPr id="14355" name="Group 35"/>
          <p:cNvGrpSpPr/>
          <p:nvPr/>
        </p:nvGrpSpPr>
        <p:grpSpPr>
          <a:xfrm>
            <a:off x="2897188" y="3048000"/>
            <a:ext cx="5376862" cy="3048000"/>
            <a:chOff x="0" y="0"/>
            <a:chExt cx="3387" cy="1920"/>
          </a:xfrm>
        </p:grpSpPr>
        <p:sp>
          <p:nvSpPr>
            <p:cNvPr id="14358" name="Freeform 36"/>
            <p:cNvSpPr/>
            <p:nvPr/>
          </p:nvSpPr>
          <p:spPr>
            <a:xfrm>
              <a:off x="9" y="0"/>
              <a:ext cx="1842" cy="159"/>
            </a:xfrm>
            <a:custGeom>
              <a:avLst/>
              <a:gdLst>
                <a:gd name="txL" fmla="*/ 0 w 1842"/>
                <a:gd name="txT" fmla="*/ 0 h 159"/>
                <a:gd name="txR" fmla="*/ 1842 w 1842"/>
                <a:gd name="txB" fmla="*/ 159 h 159"/>
              </a:gdLst>
              <a:ahLst/>
              <a:cxnLst>
                <a:cxn ang="0">
                  <a:pos x="0" y="159"/>
                </a:cxn>
                <a:cxn ang="0">
                  <a:pos x="0" y="0"/>
                </a:cxn>
                <a:cxn ang="0">
                  <a:pos x="1842" y="0"/>
                </a:cxn>
                <a:cxn ang="0">
                  <a:pos x="1842" y="144"/>
                </a:cxn>
              </a:cxnLst>
              <a:rect l="txL" t="txT" r="txR" b="txB"/>
              <a:pathLst>
                <a:path w="1842" h="159">
                  <a:moveTo>
                    <a:pt x="0" y="159"/>
                  </a:moveTo>
                  <a:lnTo>
                    <a:pt x="0" y="0"/>
                  </a:lnTo>
                  <a:lnTo>
                    <a:pt x="1842" y="0"/>
                  </a:lnTo>
                  <a:lnTo>
                    <a:pt x="1842" y="144"/>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4359" name="Freeform 37"/>
            <p:cNvSpPr/>
            <p:nvPr/>
          </p:nvSpPr>
          <p:spPr>
            <a:xfrm>
              <a:off x="15" y="624"/>
              <a:ext cx="3084" cy="147"/>
            </a:xfrm>
            <a:custGeom>
              <a:avLst/>
              <a:gdLst>
                <a:gd name="txL" fmla="*/ 0 w 3084"/>
                <a:gd name="txT" fmla="*/ 0 h 147"/>
                <a:gd name="txR" fmla="*/ 3084 w 3084"/>
                <a:gd name="txB" fmla="*/ 147 h 147"/>
              </a:gdLst>
              <a:ahLst/>
              <a:cxnLst>
                <a:cxn ang="0">
                  <a:pos x="0" y="147"/>
                </a:cxn>
                <a:cxn ang="0">
                  <a:pos x="0" y="0"/>
                </a:cxn>
                <a:cxn ang="0">
                  <a:pos x="3084" y="0"/>
                </a:cxn>
                <a:cxn ang="0">
                  <a:pos x="3084" y="108"/>
                </a:cxn>
              </a:cxnLst>
              <a:rect l="txL" t="txT" r="txR" b="txB"/>
              <a:pathLst>
                <a:path w="3084" h="147">
                  <a:moveTo>
                    <a:pt x="0" y="147"/>
                  </a:moveTo>
                  <a:lnTo>
                    <a:pt x="0" y="0"/>
                  </a:lnTo>
                  <a:lnTo>
                    <a:pt x="3084" y="0"/>
                  </a:lnTo>
                  <a:lnTo>
                    <a:pt x="3084" y="108"/>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4360" name="Freeform 38"/>
            <p:cNvSpPr/>
            <p:nvPr/>
          </p:nvSpPr>
          <p:spPr>
            <a:xfrm>
              <a:off x="0" y="1155"/>
              <a:ext cx="1854" cy="195"/>
            </a:xfrm>
            <a:custGeom>
              <a:avLst/>
              <a:gdLst>
                <a:gd name="txL" fmla="*/ 0 w 1854"/>
                <a:gd name="txT" fmla="*/ 0 h 195"/>
                <a:gd name="txR" fmla="*/ 1854 w 1854"/>
                <a:gd name="txB" fmla="*/ 195 h 195"/>
              </a:gdLst>
              <a:ahLst/>
              <a:cxnLst>
                <a:cxn ang="0">
                  <a:pos x="0" y="195"/>
                </a:cxn>
                <a:cxn ang="0">
                  <a:pos x="3" y="0"/>
                </a:cxn>
                <a:cxn ang="0">
                  <a:pos x="1854" y="0"/>
                </a:cxn>
                <a:cxn ang="0">
                  <a:pos x="1851" y="141"/>
                </a:cxn>
              </a:cxnLst>
              <a:rect l="txL" t="txT" r="txR" b="txB"/>
              <a:pathLst>
                <a:path w="1854" h="195">
                  <a:moveTo>
                    <a:pt x="0" y="195"/>
                  </a:moveTo>
                  <a:lnTo>
                    <a:pt x="3" y="0"/>
                  </a:lnTo>
                  <a:lnTo>
                    <a:pt x="1854" y="0"/>
                  </a:lnTo>
                  <a:lnTo>
                    <a:pt x="1851" y="141"/>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4361" name="Freeform 39"/>
            <p:cNvSpPr/>
            <p:nvPr/>
          </p:nvSpPr>
          <p:spPr>
            <a:xfrm>
              <a:off x="27" y="1776"/>
              <a:ext cx="3360" cy="144"/>
            </a:xfrm>
            <a:custGeom>
              <a:avLst/>
              <a:gdLst>
                <a:gd name="txL" fmla="*/ 0 w 1872"/>
                <a:gd name="txT" fmla="*/ 0 h 192"/>
                <a:gd name="txR" fmla="*/ 1872 w 1872"/>
                <a:gd name="txB" fmla="*/ 192 h 192"/>
              </a:gdLst>
              <a:ahLst/>
              <a:cxnLst>
                <a:cxn ang="0">
                  <a:pos x="0" y="2"/>
                </a:cxn>
                <a:cxn ang="0">
                  <a:pos x="0" y="0"/>
                </a:cxn>
                <a:cxn ang="0">
                  <a:pos x="2147483646" y="0"/>
                </a:cxn>
                <a:cxn ang="0">
                  <a:pos x="2147483646" y="2"/>
                </a:cxn>
              </a:cxnLst>
              <a:rect l="txL" t="txT" r="txR" b="txB"/>
              <a:pathLst>
                <a:path w="1872" h="192">
                  <a:moveTo>
                    <a:pt x="0" y="192"/>
                  </a:moveTo>
                  <a:lnTo>
                    <a:pt x="0" y="0"/>
                  </a:lnTo>
                  <a:lnTo>
                    <a:pt x="1872" y="0"/>
                  </a:lnTo>
                  <a:lnTo>
                    <a:pt x="1872" y="144"/>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grpSp>
      <p:sp>
        <p:nvSpPr>
          <p:cNvPr id="14356" name="Freeform 41"/>
          <p:cNvSpPr/>
          <p:nvPr/>
        </p:nvSpPr>
        <p:spPr>
          <a:xfrm>
            <a:off x="8634413" y="5495925"/>
            <a:ext cx="1535112" cy="369888"/>
          </a:xfrm>
          <a:custGeom>
            <a:avLst/>
            <a:gdLst>
              <a:gd name="txL" fmla="*/ 0 w 998"/>
              <a:gd name="txT" fmla="*/ 0 h 817"/>
              <a:gd name="txR" fmla="*/ 998 w 998"/>
              <a:gd name="txB" fmla="*/ 817 h 817"/>
            </a:gdLst>
            <a:ahLst/>
            <a:cxnLst>
              <a:cxn ang="0">
                <a:pos x="0" y="2147483646"/>
              </a:cxn>
              <a:cxn ang="0">
                <a:pos x="0" y="2147483646"/>
              </a:cxn>
              <a:cxn ang="0">
                <a:pos x="2147483646" y="2147483646"/>
              </a:cxn>
              <a:cxn ang="0">
                <a:pos x="2147483646" y="0"/>
              </a:cxn>
              <a:cxn ang="0">
                <a:pos x="2147483646" y="0"/>
              </a:cxn>
            </a:cxnLst>
            <a:rect l="txL" t="txT" r="txR" b="txB"/>
            <a:pathLst>
              <a:path w="998" h="817">
                <a:moveTo>
                  <a:pt x="0" y="635"/>
                </a:moveTo>
                <a:lnTo>
                  <a:pt x="0" y="817"/>
                </a:lnTo>
                <a:lnTo>
                  <a:pt x="998" y="817"/>
                </a:lnTo>
                <a:lnTo>
                  <a:pt x="998" y="0"/>
                </a:lnTo>
                <a:lnTo>
                  <a:pt x="907" y="0"/>
                </a:lnTo>
              </a:path>
            </a:pathLst>
          </a:custGeom>
          <a:noFill/>
          <a:ln w="28575" cap="flat" cmpd="sng">
            <a:solidFill>
              <a:srgbClr val="0000CC">
                <a:alpha val="100000"/>
              </a:srgbClr>
            </a:solidFill>
            <a:prstDash val="solid"/>
            <a:miter lim="800000"/>
            <a:headEnd type="stealth" w="med" len="med"/>
            <a:tailEnd type="none" w="med" len="med"/>
          </a:ln>
        </p:spPr>
        <p:txBody>
          <a:bodyPr/>
          <a:p>
            <a:endParaRPr lang="zh-CN" altLang="en-US"/>
          </a:p>
        </p:txBody>
      </p:sp>
      <p:sp>
        <p:nvSpPr>
          <p:cNvPr id="14357" name="文本框 40"/>
          <p:cNvSpPr txBox="1"/>
          <p:nvPr/>
        </p:nvSpPr>
        <p:spPr>
          <a:xfrm>
            <a:off x="1619250" y="5527675"/>
            <a:ext cx="4762500" cy="3683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800" b="1" dirty="0">
                <a:solidFill>
                  <a:srgbClr val="FF0000"/>
                </a:solidFill>
                <a:latin typeface="Times New Roman" panose="02020603050405020304" pitchFamily="18" charset="0"/>
                <a:ea typeface="宋体" panose="02010600030101010101" pitchFamily="2" charset="-122"/>
              </a:rPr>
              <a:t>字长为</a:t>
            </a:r>
            <a:r>
              <a:rPr lang="en-US" altLang="zh-CN" sz="1800" b="1" dirty="0">
                <a:solidFill>
                  <a:srgbClr val="FF0000"/>
                </a:solidFill>
                <a:latin typeface="Times New Roman" panose="02020603050405020304" pitchFamily="18" charset="0"/>
                <a:ea typeface="宋体" panose="02010600030101010101" pitchFamily="2" charset="-122"/>
              </a:rPr>
              <a:t>8</a:t>
            </a:r>
            <a:r>
              <a:rPr lang="zh-CN" altLang="en-US" sz="1800" b="1" dirty="0">
                <a:solidFill>
                  <a:srgbClr val="FF0000"/>
                </a:solidFill>
                <a:latin typeface="Times New Roman" panose="02020603050405020304" pitchFamily="18" charset="0"/>
                <a:ea typeface="宋体" panose="02010600030101010101" pitchFamily="2" charset="-122"/>
              </a:rPr>
              <a:t>位</a:t>
            </a:r>
            <a:endParaRPr lang="zh-CN" altLang="en-US" sz="1800" dirty="0">
              <a:latin typeface="等线" panose="02010600030101010101" pitchFamily="2" charset="-122"/>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Text Box 2"/>
          <p:cNvSpPr txBox="1"/>
          <p:nvPr/>
        </p:nvSpPr>
        <p:spPr>
          <a:xfrm>
            <a:off x="2057400" y="304800"/>
            <a:ext cx="36576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solidFill>
                  <a:srgbClr val="0000CC"/>
                </a:solidFill>
                <a:latin typeface="Times New Roman" panose="02020603050405020304" pitchFamily="18" charset="0"/>
                <a:ea typeface="宋体" panose="02010600030101010101" pitchFamily="2" charset="-122"/>
              </a:rPr>
              <a:t>(2) 举例</a:t>
            </a:r>
            <a:endParaRPr lang="zh-CN" altLang="en-US" sz="3600" b="1" dirty="0">
              <a:solidFill>
                <a:srgbClr val="0000CC"/>
              </a:solidFill>
              <a:latin typeface="Times New Roman" panose="02020603050405020304" pitchFamily="18" charset="0"/>
              <a:ea typeface="宋体" panose="02010600030101010101" pitchFamily="2" charset="-122"/>
            </a:endParaRPr>
          </a:p>
        </p:txBody>
      </p:sp>
      <p:sp>
        <p:nvSpPr>
          <p:cNvPr id="15363" name="Text Box 3"/>
          <p:cNvSpPr txBox="1"/>
          <p:nvPr/>
        </p:nvSpPr>
        <p:spPr>
          <a:xfrm>
            <a:off x="2362200" y="1173163"/>
            <a:ext cx="6007100"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6.1   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1.0011     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sp>
        <p:nvSpPr>
          <p:cNvPr id="15364" name="Text Box 4"/>
          <p:cNvSpPr txBox="1"/>
          <p:nvPr/>
        </p:nvSpPr>
        <p:spPr>
          <a:xfrm>
            <a:off x="2847975" y="1957388"/>
            <a:ext cx="73342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sp>
        <p:nvSpPr>
          <p:cNvPr id="15365" name="Text Box 5"/>
          <p:cNvSpPr txBox="1"/>
          <p:nvPr/>
        </p:nvSpPr>
        <p:spPr>
          <a:xfrm>
            <a:off x="2371725" y="3986213"/>
            <a:ext cx="6007100"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6.2   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1,1100     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sp>
        <p:nvSpPr>
          <p:cNvPr id="15366" name="Text Box 6"/>
          <p:cNvSpPr txBox="1"/>
          <p:nvPr/>
        </p:nvSpPr>
        <p:spPr>
          <a:xfrm>
            <a:off x="2895600" y="4772025"/>
            <a:ext cx="73342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grpSp>
        <p:nvGrpSpPr>
          <p:cNvPr id="15367" name="Group 7"/>
          <p:cNvGrpSpPr/>
          <p:nvPr/>
        </p:nvGrpSpPr>
        <p:grpSpPr>
          <a:xfrm>
            <a:off x="3751263" y="2667000"/>
            <a:ext cx="5702300" cy="701675"/>
            <a:chOff x="0" y="0"/>
            <a:chExt cx="3592" cy="442"/>
          </a:xfrm>
        </p:grpSpPr>
        <p:sp>
          <p:nvSpPr>
            <p:cNvPr id="15375" name="Text Box 8"/>
            <p:cNvSpPr txBox="1"/>
            <p:nvPr/>
          </p:nvSpPr>
          <p:spPr>
            <a:xfrm>
              <a:off x="0" y="0"/>
              <a:ext cx="3592" cy="44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 </a:t>
              </a:r>
              <a:r>
                <a:rPr lang="zh-CN" altLang="en-US" sz="3200" b="1" dirty="0">
                  <a:latin typeface="Times New Roman" panose="02020603050405020304" pitchFamily="18" charset="0"/>
                  <a:ea typeface="宋体" panose="02010600030101010101" pitchFamily="2" charset="-122"/>
                </a:rPr>
                <a:t>= 1</a:t>
              </a:r>
              <a:r>
                <a:rPr lang="zh-CN" altLang="en-US" sz="4000" b="1" dirty="0">
                  <a:latin typeface="Times New Roman" panose="02020603050405020304" pitchFamily="18" charset="0"/>
                  <a:ea typeface="宋体" panose="02010600030101010101" pitchFamily="2" charset="-122"/>
                </a:rPr>
                <a:t> </a:t>
              </a:r>
              <a:r>
                <a:rPr lang="zh-CN" altLang="en-US" sz="14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  </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1.0011 =   0.0011</a:t>
              </a:r>
              <a:endParaRPr lang="zh-CN" altLang="en-US" sz="3200" b="1" dirty="0">
                <a:latin typeface="Times New Roman" panose="02020603050405020304" pitchFamily="18" charset="0"/>
                <a:ea typeface="宋体" panose="02010600030101010101" pitchFamily="2" charset="-122"/>
              </a:endParaRPr>
            </a:p>
          </p:txBody>
        </p:sp>
        <p:sp>
          <p:nvSpPr>
            <p:cNvPr id="15376" name="Line 9"/>
            <p:cNvSpPr/>
            <p:nvPr/>
          </p:nvSpPr>
          <p:spPr>
            <a:xfrm>
              <a:off x="606" y="262"/>
              <a:ext cx="96" cy="0"/>
            </a:xfrm>
            <a:prstGeom prst="line">
              <a:avLst/>
            </a:prstGeom>
            <a:ln w="28575" cap="flat" cmpd="sng">
              <a:solidFill>
                <a:schemeClr val="tx1"/>
              </a:solidFill>
              <a:prstDash val="solid"/>
              <a:headEnd type="none" w="med" len="med"/>
              <a:tailEnd type="none" w="med" len="med"/>
            </a:ln>
          </p:spPr>
        </p:sp>
        <p:sp>
          <p:nvSpPr>
            <p:cNvPr id="15377" name="Line 10"/>
            <p:cNvSpPr/>
            <p:nvPr/>
          </p:nvSpPr>
          <p:spPr>
            <a:xfrm>
              <a:off x="1613" y="262"/>
              <a:ext cx="96" cy="0"/>
            </a:xfrm>
            <a:prstGeom prst="line">
              <a:avLst/>
            </a:prstGeom>
            <a:ln w="28575" cap="flat" cmpd="sng">
              <a:solidFill>
                <a:schemeClr val="tx1"/>
              </a:solidFill>
              <a:prstDash val="solid"/>
              <a:headEnd type="none" w="med" len="med"/>
              <a:tailEnd type="none" w="med" len="med"/>
            </a:ln>
          </p:spPr>
        </p:sp>
        <p:sp>
          <p:nvSpPr>
            <p:cNvPr id="15378" name="Line 11"/>
            <p:cNvSpPr/>
            <p:nvPr/>
          </p:nvSpPr>
          <p:spPr>
            <a:xfrm>
              <a:off x="2702" y="262"/>
              <a:ext cx="96" cy="0"/>
            </a:xfrm>
            <a:prstGeom prst="line">
              <a:avLst/>
            </a:prstGeom>
            <a:ln w="28575" cap="flat" cmpd="sng">
              <a:solidFill>
                <a:schemeClr val="tx1"/>
              </a:solidFill>
              <a:prstDash val="solid"/>
              <a:headEnd type="none" w="med" len="med"/>
              <a:tailEnd type="none" w="med" len="med"/>
            </a:ln>
          </p:spPr>
        </p:sp>
      </p:grpSp>
      <p:grpSp>
        <p:nvGrpSpPr>
          <p:cNvPr id="15368" name="Group 12"/>
          <p:cNvGrpSpPr/>
          <p:nvPr/>
        </p:nvGrpSpPr>
        <p:grpSpPr>
          <a:xfrm>
            <a:off x="3757613" y="5486400"/>
            <a:ext cx="6910387" cy="701675"/>
            <a:chOff x="0" y="0"/>
            <a:chExt cx="4353" cy="442"/>
          </a:xfrm>
        </p:grpSpPr>
        <p:sp>
          <p:nvSpPr>
            <p:cNvPr id="15371" name="Text Box 13"/>
            <p:cNvSpPr txBox="1"/>
            <p:nvPr/>
          </p:nvSpPr>
          <p:spPr>
            <a:xfrm>
              <a:off x="0" y="0"/>
              <a:ext cx="4353" cy="44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2</a:t>
              </a:r>
              <a:r>
                <a:rPr lang="zh-CN" altLang="en-US" sz="3200" b="1" baseline="30000" dirty="0">
                  <a:latin typeface="Times New Roman" panose="02020603050405020304" pitchFamily="18" charset="0"/>
                  <a:ea typeface="宋体" panose="02010600030101010101" pitchFamily="2" charset="-122"/>
                </a:rPr>
                <a:t>4</a:t>
              </a:r>
              <a:r>
                <a:rPr lang="zh-CN" altLang="en-US" sz="4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10000   1,1100 =   1100</a:t>
              </a:r>
              <a:endParaRPr lang="zh-CN" altLang="en-US" sz="3200" b="1" dirty="0">
                <a:latin typeface="Times New Roman" panose="02020603050405020304" pitchFamily="18" charset="0"/>
                <a:ea typeface="宋体" panose="02010600030101010101" pitchFamily="2" charset="-122"/>
              </a:endParaRPr>
            </a:p>
          </p:txBody>
        </p:sp>
        <p:sp>
          <p:nvSpPr>
            <p:cNvPr id="15372" name="Line 14"/>
            <p:cNvSpPr/>
            <p:nvPr/>
          </p:nvSpPr>
          <p:spPr>
            <a:xfrm>
              <a:off x="738" y="252"/>
              <a:ext cx="96" cy="0"/>
            </a:xfrm>
            <a:prstGeom prst="line">
              <a:avLst/>
            </a:prstGeom>
            <a:ln w="28575" cap="flat" cmpd="sng">
              <a:solidFill>
                <a:schemeClr val="tx1"/>
              </a:solidFill>
              <a:prstDash val="solid"/>
              <a:headEnd type="none" w="med" len="med"/>
              <a:tailEnd type="none" w="med" len="med"/>
            </a:ln>
          </p:spPr>
        </p:sp>
        <p:sp>
          <p:nvSpPr>
            <p:cNvPr id="15373" name="Line 15"/>
            <p:cNvSpPr/>
            <p:nvPr/>
          </p:nvSpPr>
          <p:spPr>
            <a:xfrm>
              <a:off x="2274" y="252"/>
              <a:ext cx="96" cy="0"/>
            </a:xfrm>
            <a:prstGeom prst="line">
              <a:avLst/>
            </a:prstGeom>
            <a:ln w="28575" cap="flat" cmpd="sng">
              <a:solidFill>
                <a:schemeClr val="tx1"/>
              </a:solidFill>
              <a:prstDash val="solid"/>
              <a:headEnd type="none" w="med" len="med"/>
              <a:tailEnd type="none" w="med" len="med"/>
            </a:ln>
          </p:spPr>
        </p:sp>
        <p:sp>
          <p:nvSpPr>
            <p:cNvPr id="15374" name="Line 16"/>
            <p:cNvSpPr/>
            <p:nvPr/>
          </p:nvSpPr>
          <p:spPr>
            <a:xfrm>
              <a:off x="3378" y="252"/>
              <a:ext cx="96" cy="0"/>
            </a:xfrm>
            <a:prstGeom prst="line">
              <a:avLst/>
            </a:prstGeom>
            <a:ln w="28575" cap="flat" cmpd="sng">
              <a:solidFill>
                <a:schemeClr val="tx1"/>
              </a:solidFill>
              <a:prstDash val="solid"/>
              <a:headEnd type="none" w="med" len="med"/>
              <a:tailEnd type="none" w="med" len="med"/>
            </a:ln>
          </p:spPr>
        </p:sp>
      </p:grpSp>
      <p:sp>
        <p:nvSpPr>
          <p:cNvPr id="15369" name="Text Box 29"/>
          <p:cNvSpPr txBox="1"/>
          <p:nvPr/>
        </p:nvSpPr>
        <p:spPr>
          <a:xfrm>
            <a:off x="3657600" y="1957388"/>
            <a:ext cx="183197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由定义得</a:t>
            </a:r>
            <a:endParaRPr lang="zh-CN" altLang="en-US" b="1" dirty="0">
              <a:latin typeface="Times New Roman" panose="02020603050405020304" pitchFamily="18" charset="0"/>
              <a:ea typeface="宋体" panose="02010600030101010101" pitchFamily="2" charset="-122"/>
            </a:endParaRPr>
          </a:p>
        </p:txBody>
      </p:sp>
      <p:sp>
        <p:nvSpPr>
          <p:cNvPr id="15370" name="Text Box 30"/>
          <p:cNvSpPr txBox="1"/>
          <p:nvPr/>
        </p:nvSpPr>
        <p:spPr>
          <a:xfrm>
            <a:off x="3657600" y="4772025"/>
            <a:ext cx="183197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由定义得</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Text Box 2"/>
          <p:cNvSpPr txBox="1"/>
          <p:nvPr/>
        </p:nvSpPr>
        <p:spPr>
          <a:xfrm>
            <a:off x="2133600" y="2697163"/>
            <a:ext cx="47244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6.4   </a:t>
            </a:r>
            <a:r>
              <a:rPr lang="zh-CN" altLang="en-US" sz="1400" b="1" dirty="0">
                <a:latin typeface="Times New Roman" panose="02020603050405020304" pitchFamily="18" charset="0"/>
                <a:ea typeface="宋体" panose="02010600030101010101" pitchFamily="2" charset="-122"/>
              </a:rPr>
              <a:t> </a:t>
            </a:r>
            <a:r>
              <a:rPr lang="zh-CN" altLang="en-US" sz="3200" b="1" dirty="0">
                <a:solidFill>
                  <a:srgbClr val="FF0000"/>
                </a:solidFill>
                <a:latin typeface="Times New Roman" panose="02020603050405020304" pitchFamily="18" charset="0"/>
                <a:ea typeface="宋体" panose="02010600030101010101" pitchFamily="2" charset="-122"/>
              </a:rPr>
              <a:t>求 </a:t>
            </a:r>
            <a:r>
              <a:rPr lang="zh-CN" altLang="en-US" sz="3200" b="1" i="1" dirty="0">
                <a:solidFill>
                  <a:srgbClr val="FF0000"/>
                </a:solidFill>
                <a:latin typeface="Times New Roman" panose="02020603050405020304" pitchFamily="18" charset="0"/>
                <a:ea typeface="宋体" panose="02010600030101010101" pitchFamily="2" charset="-122"/>
              </a:rPr>
              <a:t>x</a:t>
            </a:r>
            <a:r>
              <a:rPr lang="zh-CN" altLang="en-US" sz="3200" b="1" dirty="0">
                <a:solidFill>
                  <a:srgbClr val="FF0000"/>
                </a:solidFill>
                <a:latin typeface="Times New Roman" panose="02020603050405020304" pitchFamily="18" charset="0"/>
                <a:ea typeface="宋体" panose="02010600030101010101" pitchFamily="2" charset="-122"/>
              </a:rPr>
              <a:t> = 0  的原码</a:t>
            </a:r>
            <a:endParaRPr lang="zh-CN" altLang="en-US" sz="3200" b="1" dirty="0">
              <a:solidFill>
                <a:srgbClr val="FF0000"/>
              </a:solidFill>
              <a:latin typeface="Times New Roman" panose="02020603050405020304" pitchFamily="18" charset="0"/>
              <a:ea typeface="宋体" panose="02010600030101010101" pitchFamily="2" charset="-122"/>
            </a:endParaRPr>
          </a:p>
        </p:txBody>
      </p:sp>
      <p:sp>
        <p:nvSpPr>
          <p:cNvPr id="16387" name="Text Box 3"/>
          <p:cNvSpPr txBox="1"/>
          <p:nvPr/>
        </p:nvSpPr>
        <p:spPr>
          <a:xfrm>
            <a:off x="2768600" y="3382963"/>
            <a:ext cx="72707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sp>
        <p:nvSpPr>
          <p:cNvPr id="16388" name="Text Box 4"/>
          <p:cNvSpPr txBox="1"/>
          <p:nvPr/>
        </p:nvSpPr>
        <p:spPr>
          <a:xfrm>
            <a:off x="3482975" y="3382963"/>
            <a:ext cx="30480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设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0.0000</a:t>
            </a:r>
            <a:endParaRPr lang="zh-CN" altLang="en-US" sz="3200" b="1" dirty="0">
              <a:latin typeface="Times New Roman" panose="02020603050405020304" pitchFamily="18" charset="0"/>
              <a:ea typeface="宋体" panose="02010600030101010101" pitchFamily="2" charset="-122"/>
            </a:endParaRPr>
          </a:p>
        </p:txBody>
      </p:sp>
      <p:sp>
        <p:nvSpPr>
          <p:cNvPr id="16389" name="Text Box 5"/>
          <p:cNvSpPr txBox="1"/>
          <p:nvPr/>
        </p:nvSpPr>
        <p:spPr>
          <a:xfrm>
            <a:off x="2133600" y="304800"/>
            <a:ext cx="65532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6.3   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0.1101   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sp>
        <p:nvSpPr>
          <p:cNvPr id="16390" name="Text Box 6"/>
          <p:cNvSpPr txBox="1"/>
          <p:nvPr/>
        </p:nvSpPr>
        <p:spPr>
          <a:xfrm>
            <a:off x="2768600" y="1004888"/>
            <a:ext cx="10001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sp>
        <p:nvSpPr>
          <p:cNvPr id="16391" name="Text Box 7"/>
          <p:cNvSpPr txBox="1"/>
          <p:nvPr/>
        </p:nvSpPr>
        <p:spPr>
          <a:xfrm>
            <a:off x="5319713" y="1758950"/>
            <a:ext cx="3871912"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 + 0.1101</a:t>
            </a:r>
            <a:endParaRPr lang="zh-CN" altLang="en-US" sz="3200" b="1" dirty="0">
              <a:latin typeface="Times New Roman" panose="02020603050405020304" pitchFamily="18" charset="0"/>
              <a:ea typeface="宋体" panose="02010600030101010101" pitchFamily="2" charset="-122"/>
            </a:endParaRPr>
          </a:p>
        </p:txBody>
      </p:sp>
      <p:sp>
        <p:nvSpPr>
          <p:cNvPr id="16392" name="Text Box 8"/>
          <p:cNvSpPr txBox="1"/>
          <p:nvPr/>
        </p:nvSpPr>
        <p:spPr>
          <a:xfrm>
            <a:off x="3482975" y="4754563"/>
            <a:ext cx="3068638"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同理，对于整数</a:t>
            </a:r>
            <a:endParaRPr lang="zh-CN" altLang="en-US" sz="3200" b="1" dirty="0">
              <a:latin typeface="Times New Roman" panose="02020603050405020304" pitchFamily="18" charset="0"/>
              <a:ea typeface="宋体" panose="02010600030101010101" pitchFamily="2" charset="-122"/>
            </a:endParaRPr>
          </a:p>
        </p:txBody>
      </p:sp>
      <p:sp>
        <p:nvSpPr>
          <p:cNvPr id="16393" name="Text Box 9"/>
          <p:cNvSpPr txBox="1"/>
          <p:nvPr/>
        </p:nvSpPr>
        <p:spPr>
          <a:xfrm>
            <a:off x="7340600" y="4800600"/>
            <a:ext cx="3114675"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[+ 0</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0,0000</a:t>
            </a:r>
            <a:endParaRPr lang="zh-CN" altLang="en-US" sz="3200" b="1" dirty="0">
              <a:latin typeface="Times New Roman" panose="02020603050405020304" pitchFamily="18" charset="0"/>
              <a:ea typeface="宋体" panose="02010600030101010101" pitchFamily="2" charset="-122"/>
            </a:endParaRPr>
          </a:p>
        </p:txBody>
      </p:sp>
      <p:sp>
        <p:nvSpPr>
          <p:cNvPr id="16394" name="Text Box 10"/>
          <p:cNvSpPr txBox="1"/>
          <p:nvPr/>
        </p:nvSpPr>
        <p:spPr>
          <a:xfrm>
            <a:off x="6553200" y="3382963"/>
            <a:ext cx="390207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0.0000]</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0.0000</a:t>
            </a:r>
            <a:endParaRPr lang="zh-CN" altLang="en-US" sz="3200" b="1" dirty="0">
              <a:latin typeface="Times New Roman" panose="02020603050405020304" pitchFamily="18" charset="0"/>
              <a:ea typeface="宋体" panose="02010600030101010101" pitchFamily="2" charset="-122"/>
            </a:endParaRPr>
          </a:p>
        </p:txBody>
      </p:sp>
      <p:grpSp>
        <p:nvGrpSpPr>
          <p:cNvPr id="16395" name="Group 11"/>
          <p:cNvGrpSpPr/>
          <p:nvPr/>
        </p:nvGrpSpPr>
        <p:grpSpPr>
          <a:xfrm>
            <a:off x="3992563" y="4068763"/>
            <a:ext cx="2679700" cy="579437"/>
            <a:chOff x="0" y="0"/>
            <a:chExt cx="1688" cy="365"/>
          </a:xfrm>
        </p:grpSpPr>
        <p:sp>
          <p:nvSpPr>
            <p:cNvPr id="16406" name="Text Box 12"/>
            <p:cNvSpPr txBox="1"/>
            <p:nvPr/>
          </p:nvSpPr>
          <p:spPr>
            <a:xfrm>
              <a:off x="0" y="0"/>
              <a:ext cx="1688"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3200" b="1" dirty="0">
                  <a:latin typeface="Times New Roman" panose="02020603050405020304" pitchFamily="18" charset="0"/>
                  <a:ea typeface="宋体" panose="02010600030101010101" pitchFamily="2" charset="-122"/>
                </a:rPr>
                <a:t> =  </a:t>
              </a:r>
              <a:r>
                <a:rPr lang="en-US" altLang="zh-CN" sz="10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0.0000</a:t>
              </a:r>
              <a:endParaRPr lang="en-US" altLang="zh-CN" sz="3200" b="1" dirty="0">
                <a:latin typeface="Times New Roman" panose="02020603050405020304" pitchFamily="18" charset="0"/>
                <a:ea typeface="宋体" panose="02010600030101010101" pitchFamily="2" charset="-122"/>
              </a:endParaRPr>
            </a:p>
          </p:txBody>
        </p:sp>
        <p:sp>
          <p:nvSpPr>
            <p:cNvPr id="16407" name="Line 13"/>
            <p:cNvSpPr/>
            <p:nvPr/>
          </p:nvSpPr>
          <p:spPr>
            <a:xfrm>
              <a:off x="458" y="195"/>
              <a:ext cx="96" cy="0"/>
            </a:xfrm>
            <a:prstGeom prst="line">
              <a:avLst/>
            </a:prstGeom>
            <a:ln w="28575" cap="flat" cmpd="sng">
              <a:solidFill>
                <a:schemeClr val="tx1"/>
              </a:solidFill>
              <a:prstDash val="solid"/>
              <a:headEnd type="none" w="med" len="med"/>
              <a:tailEnd type="none" w="med" len="med"/>
            </a:ln>
          </p:spPr>
        </p:sp>
      </p:grpSp>
      <p:grpSp>
        <p:nvGrpSpPr>
          <p:cNvPr id="16396" name="Group 14"/>
          <p:cNvGrpSpPr/>
          <p:nvPr/>
        </p:nvGrpSpPr>
        <p:grpSpPr>
          <a:xfrm>
            <a:off x="6569075" y="4068763"/>
            <a:ext cx="3600450" cy="579437"/>
            <a:chOff x="0" y="0"/>
            <a:chExt cx="2268" cy="365"/>
          </a:xfrm>
        </p:grpSpPr>
        <p:sp>
          <p:nvSpPr>
            <p:cNvPr id="16404" name="Text Box 15"/>
            <p:cNvSpPr txBox="1"/>
            <p:nvPr/>
          </p:nvSpPr>
          <p:spPr>
            <a:xfrm>
              <a:off x="0" y="0"/>
              <a:ext cx="226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  0.0000]</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1.0000</a:t>
              </a:r>
              <a:endParaRPr lang="zh-CN" altLang="en-US" sz="3200" b="1" dirty="0">
                <a:latin typeface="Times New Roman" panose="02020603050405020304" pitchFamily="18" charset="0"/>
                <a:ea typeface="宋体" panose="02010600030101010101" pitchFamily="2" charset="-122"/>
              </a:endParaRPr>
            </a:p>
          </p:txBody>
        </p:sp>
        <p:sp>
          <p:nvSpPr>
            <p:cNvPr id="16405" name="Line 16"/>
            <p:cNvSpPr/>
            <p:nvPr/>
          </p:nvSpPr>
          <p:spPr>
            <a:xfrm>
              <a:off x="156" y="195"/>
              <a:ext cx="96" cy="0"/>
            </a:xfrm>
            <a:prstGeom prst="line">
              <a:avLst/>
            </a:prstGeom>
            <a:ln w="28575" cap="flat" cmpd="sng">
              <a:solidFill>
                <a:schemeClr val="tx1"/>
              </a:solidFill>
              <a:prstDash val="solid"/>
              <a:headEnd type="none" w="med" len="med"/>
              <a:tailEnd type="none" w="med" len="med"/>
            </a:ln>
          </p:spPr>
        </p:sp>
      </p:grpSp>
      <p:grpSp>
        <p:nvGrpSpPr>
          <p:cNvPr id="16397" name="Group 17"/>
          <p:cNvGrpSpPr/>
          <p:nvPr/>
        </p:nvGrpSpPr>
        <p:grpSpPr>
          <a:xfrm>
            <a:off x="7367588" y="5516563"/>
            <a:ext cx="2787650" cy="579437"/>
            <a:chOff x="0" y="0"/>
            <a:chExt cx="1756" cy="365"/>
          </a:xfrm>
        </p:grpSpPr>
        <p:sp>
          <p:nvSpPr>
            <p:cNvPr id="16402" name="Text Box 18"/>
            <p:cNvSpPr txBox="1"/>
            <p:nvPr/>
          </p:nvSpPr>
          <p:spPr>
            <a:xfrm>
              <a:off x="0" y="0"/>
              <a:ext cx="175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0</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1,0000</a:t>
              </a:r>
              <a:endParaRPr lang="zh-CN" altLang="en-US" sz="3200" b="1" dirty="0">
                <a:latin typeface="Times New Roman" panose="02020603050405020304" pitchFamily="18" charset="0"/>
                <a:ea typeface="宋体" panose="02010600030101010101" pitchFamily="2" charset="-122"/>
              </a:endParaRPr>
            </a:p>
          </p:txBody>
        </p:sp>
        <p:sp>
          <p:nvSpPr>
            <p:cNvPr id="16403" name="Line 19"/>
            <p:cNvSpPr/>
            <p:nvPr/>
          </p:nvSpPr>
          <p:spPr>
            <a:xfrm>
              <a:off x="169" y="197"/>
              <a:ext cx="96" cy="0"/>
            </a:xfrm>
            <a:prstGeom prst="line">
              <a:avLst/>
            </a:prstGeom>
            <a:ln w="28575" cap="flat" cmpd="sng">
              <a:solidFill>
                <a:schemeClr val="tx1"/>
              </a:solidFill>
              <a:prstDash val="solid"/>
              <a:headEnd type="none" w="med" len="med"/>
              <a:tailEnd type="none" w="med" len="med"/>
            </a:ln>
          </p:spPr>
        </p:sp>
      </p:grpSp>
      <p:grpSp>
        <p:nvGrpSpPr>
          <p:cNvPr id="16398" name="Group 20"/>
          <p:cNvGrpSpPr/>
          <p:nvPr/>
        </p:nvGrpSpPr>
        <p:grpSpPr>
          <a:xfrm>
            <a:off x="3648075" y="5949950"/>
            <a:ext cx="3578225" cy="579438"/>
            <a:chOff x="0" y="0"/>
            <a:chExt cx="2254" cy="365"/>
          </a:xfrm>
        </p:grpSpPr>
        <p:sp>
          <p:nvSpPr>
            <p:cNvPr id="16400" name="Text Box 21"/>
            <p:cNvSpPr txBox="1"/>
            <p:nvPr/>
          </p:nvSpPr>
          <p:spPr>
            <a:xfrm>
              <a:off x="0" y="0"/>
              <a:ext cx="2254"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   [+</a:t>
              </a:r>
              <a:r>
                <a:rPr lang="zh-CN" altLang="en-US" sz="1000" b="1" dirty="0">
                  <a:solidFill>
                    <a:srgbClr val="0000CC"/>
                  </a:solidFill>
                  <a:latin typeface="Times New Roman" panose="02020603050405020304" pitchFamily="18" charset="0"/>
                  <a:ea typeface="宋体" panose="02010600030101010101" pitchFamily="2" charset="-122"/>
                </a:rPr>
                <a:t>  </a:t>
              </a:r>
              <a:r>
                <a:rPr lang="zh-CN" altLang="en-US" sz="3200" b="1" dirty="0">
                  <a:solidFill>
                    <a:srgbClr val="0000CC"/>
                  </a:solidFill>
                  <a:latin typeface="Times New Roman" panose="02020603050405020304" pitchFamily="18" charset="0"/>
                  <a:ea typeface="宋体" panose="02010600030101010101" pitchFamily="2" charset="-122"/>
                </a:rPr>
                <a:t>0]</a:t>
              </a:r>
              <a:r>
                <a:rPr lang="zh-CN" altLang="en-US" b="1" baseline="-25000" dirty="0">
                  <a:solidFill>
                    <a:srgbClr val="0000CC"/>
                  </a:solidFill>
                  <a:latin typeface="Times New Roman" panose="02020603050405020304" pitchFamily="18" charset="0"/>
                  <a:ea typeface="宋体" panose="02010600030101010101" pitchFamily="2" charset="-122"/>
                </a:rPr>
                <a:t>原</a:t>
              </a:r>
              <a:r>
                <a:rPr lang="zh-CN" altLang="en-US" sz="3200" b="1" dirty="0">
                  <a:solidFill>
                    <a:srgbClr val="0000CC"/>
                  </a:solidFill>
                  <a:latin typeface="Times New Roman" panose="02020603050405020304" pitchFamily="18" charset="0"/>
                  <a:ea typeface="宋体" panose="02010600030101010101" pitchFamily="2" charset="-122"/>
                </a:rPr>
                <a:t> </a:t>
              </a:r>
              <a:r>
                <a:rPr lang="zh-CN" altLang="en-US" b="1" dirty="0">
                  <a:solidFill>
                    <a:srgbClr val="0000CC"/>
                  </a:solidFill>
                  <a:latin typeface="Times New Roman" panose="02020603050405020304" pitchFamily="18" charset="0"/>
                  <a:ea typeface="宋体" panose="02010600030101010101" pitchFamily="2" charset="-122"/>
                </a:rPr>
                <a:t>≠</a:t>
              </a:r>
              <a:r>
                <a:rPr lang="zh-CN" altLang="en-US" sz="3200" b="1" dirty="0">
                  <a:solidFill>
                    <a:srgbClr val="0000CC"/>
                  </a:solidFill>
                  <a:latin typeface="Times New Roman" panose="02020603050405020304" pitchFamily="18" charset="0"/>
                  <a:ea typeface="宋体" panose="02010600030101010101" pitchFamily="2" charset="-122"/>
                </a:rPr>
                <a:t> [  </a:t>
              </a:r>
              <a:r>
                <a:rPr lang="zh-CN" altLang="en-US" sz="1000" b="1" dirty="0">
                  <a:solidFill>
                    <a:srgbClr val="0000CC"/>
                  </a:solidFill>
                  <a:latin typeface="Times New Roman" panose="02020603050405020304" pitchFamily="18" charset="0"/>
                  <a:ea typeface="宋体" panose="02010600030101010101" pitchFamily="2" charset="-122"/>
                </a:rPr>
                <a:t>   </a:t>
              </a:r>
              <a:r>
                <a:rPr lang="zh-CN" altLang="en-US" sz="3200" b="1" dirty="0">
                  <a:solidFill>
                    <a:srgbClr val="0000CC"/>
                  </a:solidFill>
                  <a:latin typeface="Times New Roman" panose="02020603050405020304" pitchFamily="18" charset="0"/>
                  <a:ea typeface="宋体" panose="02010600030101010101" pitchFamily="2" charset="-122"/>
                </a:rPr>
                <a:t>0]</a:t>
              </a:r>
              <a:r>
                <a:rPr lang="zh-CN" altLang="en-US" b="1" baseline="-25000" dirty="0">
                  <a:solidFill>
                    <a:srgbClr val="0000CC"/>
                  </a:solidFill>
                  <a:latin typeface="Times New Roman" panose="02020603050405020304" pitchFamily="18" charset="0"/>
                  <a:ea typeface="宋体" panose="02010600030101010101" pitchFamily="2" charset="-122"/>
                </a:rPr>
                <a:t>原</a:t>
              </a:r>
              <a:r>
                <a:rPr lang="zh-CN" altLang="en-US" sz="3200" b="1" dirty="0">
                  <a:solidFill>
                    <a:srgbClr val="0000CC"/>
                  </a:solidFill>
                  <a:latin typeface="Times New Roman" panose="02020603050405020304" pitchFamily="18" charset="0"/>
                  <a:ea typeface="宋体" panose="02010600030101010101" pitchFamily="2" charset="-122"/>
                </a:rPr>
                <a:t> </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16401" name="Line 22"/>
            <p:cNvSpPr/>
            <p:nvPr/>
          </p:nvSpPr>
          <p:spPr>
            <a:xfrm>
              <a:off x="1542" y="181"/>
              <a:ext cx="96" cy="0"/>
            </a:xfrm>
            <a:prstGeom prst="line">
              <a:avLst/>
            </a:prstGeom>
            <a:ln w="28575" cap="flat" cmpd="sng">
              <a:solidFill>
                <a:srgbClr val="0000CC"/>
              </a:solidFill>
              <a:prstDash val="solid"/>
              <a:headEnd type="none" w="med" len="med"/>
              <a:tailEnd type="none" w="med" len="med"/>
            </a:ln>
          </p:spPr>
        </p:sp>
      </p:grpSp>
      <p:sp>
        <p:nvSpPr>
          <p:cNvPr id="16399" name="Text Box 23"/>
          <p:cNvSpPr txBox="1"/>
          <p:nvPr/>
        </p:nvSpPr>
        <p:spPr>
          <a:xfrm>
            <a:off x="3482975" y="1004888"/>
            <a:ext cx="695642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根据 定义 ∵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0.1101</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1752600" y="273050"/>
            <a:ext cx="2936875"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原码的特点：</a:t>
            </a:r>
            <a:endParaRPr lang="zh-CN" altLang="en-US" sz="3600" b="1" dirty="0">
              <a:latin typeface="Times New Roman" panose="02020603050405020304" pitchFamily="18" charset="0"/>
              <a:ea typeface="宋体" panose="02010600030101010101" pitchFamily="2" charset="-122"/>
            </a:endParaRPr>
          </a:p>
        </p:txBody>
      </p:sp>
      <p:sp>
        <p:nvSpPr>
          <p:cNvPr id="17411" name="Text Box 3"/>
          <p:cNvSpPr txBox="1"/>
          <p:nvPr/>
        </p:nvSpPr>
        <p:spPr>
          <a:xfrm>
            <a:off x="4495800" y="303213"/>
            <a:ext cx="2224088"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简单、直观</a:t>
            </a:r>
            <a:endParaRPr lang="zh-CN" altLang="en-US" sz="3200" b="1" dirty="0">
              <a:latin typeface="Times New Roman" panose="02020603050405020304" pitchFamily="18" charset="0"/>
              <a:ea typeface="宋体" panose="02010600030101010101" pitchFamily="2" charset="-122"/>
            </a:endParaRPr>
          </a:p>
        </p:txBody>
      </p:sp>
      <p:sp>
        <p:nvSpPr>
          <p:cNvPr id="17412" name="Text Box 4"/>
          <p:cNvSpPr txBox="1"/>
          <p:nvPr/>
        </p:nvSpPr>
        <p:spPr>
          <a:xfrm>
            <a:off x="2133600" y="944563"/>
            <a:ext cx="75279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由于用原码作加法时，会出现如下问题：</a:t>
            </a:r>
            <a:endParaRPr lang="zh-CN" altLang="en-US" sz="3200" b="1" dirty="0">
              <a:latin typeface="Times New Roman" panose="02020603050405020304" pitchFamily="18" charset="0"/>
              <a:ea typeface="宋体" panose="02010600030101010101" pitchFamily="2" charset="-122"/>
            </a:endParaRPr>
          </a:p>
        </p:txBody>
      </p:sp>
      <p:sp>
        <p:nvSpPr>
          <p:cNvPr id="17413" name="Text Box 5"/>
          <p:cNvSpPr txBox="1"/>
          <p:nvPr/>
        </p:nvSpPr>
        <p:spPr>
          <a:xfrm>
            <a:off x="2249488" y="4818063"/>
            <a:ext cx="3221037" cy="70802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能否 </a:t>
            </a:r>
            <a:r>
              <a:rPr lang="zh-CN" altLang="en-US" sz="3200" b="1" dirty="0">
                <a:solidFill>
                  <a:srgbClr val="0000CC"/>
                </a:solidFill>
                <a:latin typeface="Times New Roman" panose="02020603050405020304" pitchFamily="18" charset="0"/>
                <a:ea typeface="宋体" panose="02010600030101010101" pitchFamily="2" charset="-122"/>
              </a:rPr>
              <a:t>只作加法 </a:t>
            </a:r>
            <a:r>
              <a:rPr lang="zh-CN" altLang="en-US" sz="4000" b="1" dirty="0">
                <a:solidFill>
                  <a:srgbClr val="0000CC"/>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grpSp>
        <p:nvGrpSpPr>
          <p:cNvPr id="17414" name="Group 6"/>
          <p:cNvGrpSpPr/>
          <p:nvPr/>
        </p:nvGrpSpPr>
        <p:grpSpPr>
          <a:xfrm>
            <a:off x="2208213" y="5516563"/>
            <a:ext cx="7732712" cy="1035050"/>
            <a:chOff x="0" y="0"/>
            <a:chExt cx="4871" cy="652"/>
          </a:xfrm>
        </p:grpSpPr>
        <p:sp>
          <p:nvSpPr>
            <p:cNvPr id="17433" name="Text Box 7"/>
            <p:cNvSpPr txBox="1"/>
            <p:nvPr/>
          </p:nvSpPr>
          <p:spPr>
            <a:xfrm>
              <a:off x="0" y="0"/>
              <a:ext cx="4871"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找到一个与负数等价的正数</a:t>
              </a:r>
              <a:r>
                <a:rPr lang="zh-CN" altLang="en-US" b="1" dirty="0">
                  <a:solidFill>
                    <a:schemeClr val="folHlink"/>
                  </a:solidFill>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来代替这个负数</a:t>
              </a:r>
              <a:endParaRPr lang="zh-CN" altLang="en-US" b="1" dirty="0">
                <a:latin typeface="Times New Roman" panose="02020603050405020304" pitchFamily="18" charset="0"/>
                <a:ea typeface="宋体" panose="02010600030101010101" pitchFamily="2" charset="-122"/>
              </a:endParaRPr>
            </a:p>
          </p:txBody>
        </p:sp>
        <p:sp>
          <p:nvSpPr>
            <p:cNvPr id="17434" name="Text Box 8"/>
            <p:cNvSpPr txBox="1"/>
            <p:nvPr/>
          </p:nvSpPr>
          <p:spPr>
            <a:xfrm>
              <a:off x="0" y="322"/>
              <a:ext cx="4354" cy="33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就可使  </a:t>
              </a:r>
              <a:r>
                <a:rPr lang="zh-CN" altLang="en-US" b="1" dirty="0">
                  <a:solidFill>
                    <a:srgbClr val="0000CC"/>
                  </a:solidFill>
                  <a:latin typeface="Times New Roman" panose="02020603050405020304" pitchFamily="18" charset="0"/>
                  <a:ea typeface="宋体" panose="02010600030101010101" pitchFamily="2" charset="-122"/>
                </a:rPr>
                <a:t>减          加</a:t>
              </a:r>
              <a:r>
                <a:rPr lang="en-US" altLang="zh-CN" b="1" dirty="0">
                  <a:solidFill>
                    <a:srgbClr val="0000CC"/>
                  </a:solidFill>
                  <a:latin typeface="Times New Roman" panose="02020603050405020304" pitchFamily="18" charset="0"/>
                  <a:ea typeface="宋体" panose="02010600030101010101" pitchFamily="2" charset="-122"/>
                </a:rPr>
                <a:t>,   </a:t>
              </a:r>
              <a:r>
                <a:rPr lang="zh-CN" altLang="en-US" b="1" dirty="0">
                  <a:solidFill>
                    <a:srgbClr val="0000CC"/>
                  </a:solidFill>
                  <a:latin typeface="Times New Roman" panose="02020603050405020304" pitchFamily="18" charset="0"/>
                  <a:ea typeface="宋体" panose="02010600030101010101" pitchFamily="2" charset="-122"/>
                </a:rPr>
                <a:t>并节省了硬件成本</a:t>
              </a:r>
              <a:r>
                <a:rPr lang="en-US" altLang="zh-CN" b="1" dirty="0">
                  <a:solidFill>
                    <a:srgbClr val="0000CC"/>
                  </a:solidFill>
                  <a:latin typeface="Times New Roman" panose="02020603050405020304" pitchFamily="18" charset="0"/>
                  <a:ea typeface="宋体" panose="02010600030101010101" pitchFamily="2" charset="-122"/>
                </a:rPr>
                <a:t> </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17435" name="Line 9"/>
            <p:cNvSpPr/>
            <p:nvPr/>
          </p:nvSpPr>
          <p:spPr>
            <a:xfrm>
              <a:off x="1127" y="514"/>
              <a:ext cx="432" cy="0"/>
            </a:xfrm>
            <a:prstGeom prst="line">
              <a:avLst/>
            </a:prstGeom>
            <a:ln w="28575" cap="flat" cmpd="sng">
              <a:solidFill>
                <a:srgbClr val="0000CC"/>
              </a:solidFill>
              <a:prstDash val="solid"/>
              <a:headEnd type="none" w="med" len="med"/>
              <a:tailEnd type="stealth" w="med" len="med"/>
            </a:ln>
          </p:spPr>
        </p:sp>
      </p:grpSp>
      <p:sp>
        <p:nvSpPr>
          <p:cNvPr id="17415" name="Text Box 10"/>
          <p:cNvSpPr txBox="1"/>
          <p:nvPr/>
        </p:nvSpPr>
        <p:spPr>
          <a:xfrm>
            <a:off x="2514600" y="2438400"/>
            <a:ext cx="3063875"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加法       正         正</a:t>
            </a:r>
            <a:endParaRPr lang="zh-CN" altLang="en-US" b="1" dirty="0">
              <a:latin typeface="Times New Roman" panose="02020603050405020304" pitchFamily="18" charset="0"/>
              <a:ea typeface="宋体" panose="02010600030101010101" pitchFamily="2" charset="-122"/>
            </a:endParaRPr>
          </a:p>
        </p:txBody>
      </p:sp>
      <p:sp>
        <p:nvSpPr>
          <p:cNvPr id="17416" name="Text Box 11"/>
          <p:cNvSpPr txBox="1"/>
          <p:nvPr/>
        </p:nvSpPr>
        <p:spPr>
          <a:xfrm>
            <a:off x="6477000" y="2416175"/>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加</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17417" name="Text Box 12"/>
          <p:cNvSpPr txBox="1"/>
          <p:nvPr/>
        </p:nvSpPr>
        <p:spPr>
          <a:xfrm>
            <a:off x="2514600" y="3059113"/>
            <a:ext cx="3063875"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加法       正         负</a:t>
            </a:r>
            <a:endParaRPr lang="zh-CN" altLang="en-US" b="1" dirty="0">
              <a:latin typeface="Times New Roman" panose="02020603050405020304" pitchFamily="18" charset="0"/>
              <a:ea typeface="宋体" panose="02010600030101010101" pitchFamily="2" charset="-122"/>
            </a:endParaRPr>
          </a:p>
        </p:txBody>
      </p:sp>
      <p:sp>
        <p:nvSpPr>
          <p:cNvPr id="17418" name="Text Box 13"/>
          <p:cNvSpPr txBox="1"/>
          <p:nvPr/>
        </p:nvSpPr>
        <p:spPr>
          <a:xfrm>
            <a:off x="2514600" y="3592513"/>
            <a:ext cx="3063875"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加法       负         正</a:t>
            </a:r>
            <a:endParaRPr lang="zh-CN" altLang="en-US" b="1" dirty="0">
              <a:latin typeface="Times New Roman" panose="02020603050405020304" pitchFamily="18" charset="0"/>
              <a:ea typeface="宋体" panose="02010600030101010101" pitchFamily="2" charset="-122"/>
            </a:endParaRPr>
          </a:p>
        </p:txBody>
      </p:sp>
      <p:sp>
        <p:nvSpPr>
          <p:cNvPr id="17419" name="Text Box 14"/>
          <p:cNvSpPr txBox="1"/>
          <p:nvPr/>
        </p:nvSpPr>
        <p:spPr>
          <a:xfrm>
            <a:off x="2514600" y="4202113"/>
            <a:ext cx="3063875"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加法       负         负</a:t>
            </a:r>
            <a:endParaRPr lang="zh-CN" altLang="en-US" b="1" dirty="0">
              <a:latin typeface="Times New Roman" panose="02020603050405020304" pitchFamily="18" charset="0"/>
              <a:ea typeface="宋体" panose="02010600030101010101" pitchFamily="2" charset="-122"/>
            </a:endParaRPr>
          </a:p>
        </p:txBody>
      </p:sp>
      <p:sp>
        <p:nvSpPr>
          <p:cNvPr id="17420" name="Text Box 15"/>
          <p:cNvSpPr txBox="1"/>
          <p:nvPr/>
        </p:nvSpPr>
        <p:spPr>
          <a:xfrm>
            <a:off x="6477000" y="3036888"/>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减</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17421" name="Text Box 16"/>
          <p:cNvSpPr txBox="1"/>
          <p:nvPr/>
        </p:nvSpPr>
        <p:spPr>
          <a:xfrm>
            <a:off x="6477000" y="3570288"/>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减</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17422" name="Text Box 17"/>
          <p:cNvSpPr txBox="1"/>
          <p:nvPr/>
        </p:nvSpPr>
        <p:spPr>
          <a:xfrm>
            <a:off x="6477000" y="4179888"/>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加</a:t>
            </a:r>
            <a:endParaRPr lang="zh-CN" altLang="en-US" b="1" dirty="0">
              <a:solidFill>
                <a:srgbClr val="0000CC"/>
              </a:solidFill>
              <a:latin typeface="Times New Roman" panose="02020603050405020304" pitchFamily="18" charset="0"/>
              <a:ea typeface="宋体" panose="02010600030101010101" pitchFamily="2" charset="-122"/>
            </a:endParaRPr>
          </a:p>
        </p:txBody>
      </p:sp>
      <p:grpSp>
        <p:nvGrpSpPr>
          <p:cNvPr id="17423" name="Group 18"/>
          <p:cNvGrpSpPr/>
          <p:nvPr/>
        </p:nvGrpSpPr>
        <p:grpSpPr>
          <a:xfrm>
            <a:off x="2286000" y="1600200"/>
            <a:ext cx="8382000" cy="3200400"/>
            <a:chOff x="0" y="0"/>
            <a:chExt cx="5280" cy="2016"/>
          </a:xfrm>
        </p:grpSpPr>
        <p:grpSp>
          <p:nvGrpSpPr>
            <p:cNvPr id="17428" name="Group 19"/>
            <p:cNvGrpSpPr/>
            <p:nvPr/>
          </p:nvGrpSpPr>
          <p:grpSpPr>
            <a:xfrm>
              <a:off x="0" y="0"/>
              <a:ext cx="5280" cy="2016"/>
              <a:chOff x="0" y="0"/>
              <a:chExt cx="5280" cy="2016"/>
            </a:xfrm>
          </p:grpSpPr>
          <p:sp>
            <p:nvSpPr>
              <p:cNvPr id="17431" name="Text Box 20"/>
              <p:cNvSpPr txBox="1"/>
              <p:nvPr/>
            </p:nvSpPr>
            <p:spPr>
              <a:xfrm>
                <a:off x="48" y="19"/>
                <a:ext cx="5232"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要求 </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数1       数2</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实际操作      结果符号</a:t>
                </a:r>
                <a:endParaRPr lang="zh-CN" altLang="en-US" b="1" dirty="0">
                  <a:latin typeface="Times New Roman" panose="02020603050405020304" pitchFamily="18" charset="0"/>
                  <a:ea typeface="宋体" panose="02010600030101010101" pitchFamily="2" charset="-122"/>
                </a:endParaRPr>
              </a:p>
            </p:txBody>
          </p:sp>
          <p:sp>
            <p:nvSpPr>
              <p:cNvPr id="17432" name="Rectangle 21"/>
              <p:cNvSpPr/>
              <p:nvPr/>
            </p:nvSpPr>
            <p:spPr>
              <a:xfrm>
                <a:off x="0" y="0"/>
                <a:ext cx="4944" cy="201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sp>
          <p:nvSpPr>
            <p:cNvPr id="17429" name="Line 22"/>
            <p:cNvSpPr/>
            <p:nvPr/>
          </p:nvSpPr>
          <p:spPr>
            <a:xfrm>
              <a:off x="0" y="432"/>
              <a:ext cx="4944" cy="0"/>
            </a:xfrm>
            <a:prstGeom prst="line">
              <a:avLst/>
            </a:prstGeom>
            <a:ln w="28575" cap="flat" cmpd="sng">
              <a:solidFill>
                <a:schemeClr val="tx1"/>
              </a:solidFill>
              <a:prstDash val="solid"/>
              <a:headEnd type="none" w="med" len="med"/>
              <a:tailEnd type="none" w="med" len="med"/>
            </a:ln>
          </p:spPr>
        </p:sp>
        <p:sp>
          <p:nvSpPr>
            <p:cNvPr id="17430" name="Line 23"/>
            <p:cNvSpPr/>
            <p:nvPr/>
          </p:nvSpPr>
          <p:spPr>
            <a:xfrm>
              <a:off x="2304" y="0"/>
              <a:ext cx="0" cy="2016"/>
            </a:xfrm>
            <a:prstGeom prst="line">
              <a:avLst/>
            </a:prstGeom>
            <a:ln w="28575" cap="flat" cmpd="sng">
              <a:solidFill>
                <a:schemeClr val="tx1"/>
              </a:solidFill>
              <a:prstDash val="solid"/>
              <a:headEnd type="none" w="med" len="med"/>
              <a:tailEnd type="none" w="med" len="med"/>
            </a:ln>
          </p:spPr>
        </p:sp>
      </p:grpSp>
      <p:sp>
        <p:nvSpPr>
          <p:cNvPr id="17424" name="Text Box 24"/>
          <p:cNvSpPr txBox="1"/>
          <p:nvPr/>
        </p:nvSpPr>
        <p:spPr>
          <a:xfrm>
            <a:off x="8680450" y="2416175"/>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正</a:t>
            </a:r>
            <a:endParaRPr lang="zh-CN" altLang="en-US" b="1" dirty="0">
              <a:latin typeface="Times New Roman" panose="02020603050405020304" pitchFamily="18" charset="0"/>
              <a:ea typeface="宋体" panose="02010600030101010101" pitchFamily="2" charset="-122"/>
            </a:endParaRPr>
          </a:p>
        </p:txBody>
      </p:sp>
      <p:sp>
        <p:nvSpPr>
          <p:cNvPr id="17425" name="Text Box 25"/>
          <p:cNvSpPr txBox="1"/>
          <p:nvPr/>
        </p:nvSpPr>
        <p:spPr>
          <a:xfrm>
            <a:off x="8229600" y="3036888"/>
            <a:ext cx="1627188"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可正可负</a:t>
            </a:r>
            <a:endParaRPr lang="zh-CN" altLang="en-US" b="1" dirty="0">
              <a:latin typeface="Times New Roman" panose="02020603050405020304" pitchFamily="18" charset="0"/>
              <a:ea typeface="宋体" panose="02010600030101010101" pitchFamily="2" charset="-122"/>
            </a:endParaRPr>
          </a:p>
        </p:txBody>
      </p:sp>
      <p:sp>
        <p:nvSpPr>
          <p:cNvPr id="17426" name="Text Box 26"/>
          <p:cNvSpPr txBox="1"/>
          <p:nvPr/>
        </p:nvSpPr>
        <p:spPr>
          <a:xfrm>
            <a:off x="8229600" y="3570288"/>
            <a:ext cx="1627188"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可正可负</a:t>
            </a:r>
            <a:endParaRPr lang="zh-CN" altLang="en-US" b="1" dirty="0">
              <a:latin typeface="Times New Roman" panose="02020603050405020304" pitchFamily="18" charset="0"/>
              <a:ea typeface="宋体" panose="02010600030101010101" pitchFamily="2" charset="-122"/>
            </a:endParaRPr>
          </a:p>
        </p:txBody>
      </p:sp>
      <p:sp>
        <p:nvSpPr>
          <p:cNvPr id="17427" name="Text Box 27"/>
          <p:cNvSpPr txBox="1"/>
          <p:nvPr/>
        </p:nvSpPr>
        <p:spPr>
          <a:xfrm>
            <a:off x="8680450" y="4179888"/>
            <a:ext cx="546100"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负</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4" name="Text Box 2"/>
          <p:cNvSpPr txBox="1"/>
          <p:nvPr/>
        </p:nvSpPr>
        <p:spPr>
          <a:xfrm>
            <a:off x="1752600" y="273050"/>
            <a:ext cx="2936875"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原码的特点：</a:t>
            </a:r>
            <a:endParaRPr lang="zh-CN" altLang="en-US" sz="3600" b="1" dirty="0">
              <a:latin typeface="Times New Roman" panose="02020603050405020304" pitchFamily="18" charset="0"/>
              <a:ea typeface="宋体" panose="02010600030101010101" pitchFamily="2" charset="-122"/>
            </a:endParaRPr>
          </a:p>
        </p:txBody>
      </p:sp>
      <p:sp>
        <p:nvSpPr>
          <p:cNvPr id="18435" name="Text Box 3"/>
          <p:cNvSpPr txBox="1"/>
          <p:nvPr/>
        </p:nvSpPr>
        <p:spPr>
          <a:xfrm>
            <a:off x="4495800" y="303213"/>
            <a:ext cx="2224088"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简单、直观</a:t>
            </a:r>
            <a:endParaRPr lang="zh-CN" altLang="en-US" sz="3200" b="1" dirty="0">
              <a:latin typeface="Times New Roman" panose="02020603050405020304" pitchFamily="18" charset="0"/>
              <a:ea typeface="宋体" panose="02010600030101010101" pitchFamily="2" charset="-122"/>
            </a:endParaRPr>
          </a:p>
        </p:txBody>
      </p:sp>
      <p:sp>
        <p:nvSpPr>
          <p:cNvPr id="18436" name="Text Box 4"/>
          <p:cNvSpPr txBox="1"/>
          <p:nvPr/>
        </p:nvSpPr>
        <p:spPr>
          <a:xfrm>
            <a:off x="2133600" y="944563"/>
            <a:ext cx="75279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但是用原码作加法时，会出现如下问题：</a:t>
            </a:r>
            <a:endParaRPr lang="zh-CN" altLang="en-US" sz="3200" b="1" dirty="0">
              <a:latin typeface="Times New Roman" panose="02020603050405020304" pitchFamily="18" charset="0"/>
              <a:ea typeface="宋体" panose="02010600030101010101" pitchFamily="2" charset="-122"/>
            </a:endParaRPr>
          </a:p>
        </p:txBody>
      </p:sp>
      <p:sp>
        <p:nvSpPr>
          <p:cNvPr id="18437" name="文本框 28"/>
          <p:cNvSpPr txBox="1"/>
          <p:nvPr/>
        </p:nvSpPr>
        <p:spPr>
          <a:xfrm>
            <a:off x="2270125" y="2133600"/>
            <a:ext cx="7254875" cy="452278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solidFill>
                  <a:srgbClr val="121212"/>
                </a:solidFill>
                <a:latin typeface="-apple-system"/>
                <a:ea typeface="等线" panose="02010600030101010101" pitchFamily="2" charset="-122"/>
              </a:rPr>
              <a:t>0000 0001 + 1000 0001 =  </a:t>
            </a:r>
            <a:r>
              <a:rPr lang="zh-CN" altLang="en-US" sz="3200" b="1" dirty="0">
                <a:solidFill>
                  <a:srgbClr val="121212"/>
                </a:solidFill>
                <a:latin typeface="-apple-system"/>
                <a:ea typeface="等线" panose="02010600030101010101" pitchFamily="2" charset="-122"/>
              </a:rPr>
              <a:t>？</a:t>
            </a: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r>
              <a:rPr lang="zh-CN" altLang="en-US" sz="3200" b="1" dirty="0">
                <a:solidFill>
                  <a:srgbClr val="121212"/>
                </a:solidFill>
                <a:latin typeface="-apple-system"/>
                <a:ea typeface="等线" panose="02010600030101010101" pitchFamily="2" charset="-122"/>
              </a:rPr>
              <a:t>（</a:t>
            </a:r>
            <a:r>
              <a:rPr lang="en-US" altLang="zh-CN" sz="3200" b="1" dirty="0">
                <a:solidFill>
                  <a:srgbClr val="121212"/>
                </a:solidFill>
                <a:latin typeface="-apple-system"/>
                <a:ea typeface="等线" panose="02010600030101010101" pitchFamily="2" charset="-122"/>
              </a:rPr>
              <a:t>+1</a:t>
            </a:r>
            <a:r>
              <a:rPr lang="zh-CN" altLang="en-US" sz="3200" b="1" dirty="0">
                <a:solidFill>
                  <a:srgbClr val="121212"/>
                </a:solidFill>
                <a:latin typeface="-apple-system"/>
                <a:ea typeface="等线" panose="02010600030101010101" pitchFamily="2" charset="-122"/>
              </a:rPr>
              <a:t>）和（</a:t>
            </a:r>
            <a:r>
              <a:rPr lang="en-US" altLang="zh-CN" sz="3200" b="1" dirty="0">
                <a:solidFill>
                  <a:srgbClr val="121212"/>
                </a:solidFill>
                <a:latin typeface="-apple-system"/>
                <a:ea typeface="等线" panose="02010600030101010101" pitchFamily="2" charset="-122"/>
              </a:rPr>
              <a:t>-1</a:t>
            </a:r>
            <a:r>
              <a:rPr lang="zh-CN" altLang="en-US" sz="3200" b="1" dirty="0">
                <a:solidFill>
                  <a:srgbClr val="121212"/>
                </a:solidFill>
                <a:latin typeface="-apple-system"/>
                <a:ea typeface="等线" panose="02010600030101010101" pitchFamily="2" charset="-122"/>
              </a:rPr>
              <a:t>）相加不是</a:t>
            </a:r>
            <a:r>
              <a:rPr lang="en-US" altLang="zh-CN" sz="3200" b="1" dirty="0">
                <a:solidFill>
                  <a:srgbClr val="121212"/>
                </a:solidFill>
                <a:latin typeface="-apple-system"/>
                <a:ea typeface="等线" panose="02010600030101010101" pitchFamily="2" charset="-122"/>
              </a:rPr>
              <a:t>0 </a:t>
            </a:r>
            <a:r>
              <a:rPr lang="zh-CN" altLang="en-US" sz="3200" b="1" dirty="0">
                <a:solidFill>
                  <a:srgbClr val="121212"/>
                </a:solidFill>
                <a:latin typeface="-apple-system"/>
                <a:ea typeface="等线" panose="02010600030101010101" pitchFamily="2" charset="-122"/>
              </a:rPr>
              <a:t>？</a:t>
            </a: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r>
              <a:rPr lang="en-US" altLang="zh-CN" sz="3200" b="1" dirty="0">
                <a:solidFill>
                  <a:srgbClr val="121212"/>
                </a:solidFill>
                <a:latin typeface="-apple-system"/>
                <a:ea typeface="等线" panose="02010600030101010101" pitchFamily="2" charset="-122"/>
              </a:rPr>
              <a:t>0000 1111 + 1000 1111 = ?</a:t>
            </a: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a:p>
            <a:pPr marL="0" lvl="0" indent="0" defTabSz="457200">
              <a:lnSpc>
                <a:spcPct val="100000"/>
              </a:lnSpc>
              <a:spcBef>
                <a:spcPct val="0"/>
              </a:spcBef>
              <a:buFontTx/>
              <a:buNone/>
            </a:pPr>
            <a:endParaRPr lang="en-US" altLang="zh-CN" sz="3200" b="1" dirty="0">
              <a:solidFill>
                <a:srgbClr val="121212"/>
              </a:solidFill>
              <a:latin typeface="-apple-system"/>
              <a:ea typeface="等线" panose="02010600030101010101" pitchFamily="2" charset="-122"/>
            </a:endParaRPr>
          </a:p>
        </p:txBody>
      </p:sp>
      <p:sp>
        <p:nvSpPr>
          <p:cNvPr id="2" name="矩形 1"/>
          <p:cNvSpPr/>
          <p:nvPr/>
        </p:nvSpPr>
        <p:spPr>
          <a:xfrm>
            <a:off x="2747963" y="5013325"/>
            <a:ext cx="7380288" cy="1458913"/>
          </a:xfrm>
          <a:prstGeom prst="rect">
            <a:avLst/>
          </a:prstGeom>
          <a:solidFill>
            <a:srgbClr val="99FFCC"/>
          </a:solidFill>
          <a:ln>
            <a:solidFill>
              <a:srgbClr val="CCFFFF"/>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1">
                    <a:lumMod val="75000"/>
                  </a:schemeClr>
                </a:solidFill>
                <a:effectLst/>
                <a:uLnTx/>
                <a:uFillTx/>
                <a:latin typeface="+mn-lt"/>
                <a:ea typeface="+mn-ea"/>
                <a:cs typeface="+mn-cs"/>
              </a:rPr>
              <a:t>原码表示法的加减操作法比较复杂，对于两个不同符号的加法，需要比较两个数的绝对值大小，然后用绝对值大的数减去绝对值小的数最后还要给结果选择合适的符号。</a:t>
            </a:r>
            <a:endParaRPr kumimoji="0" lang="en-US" altLang="zh-CN" sz="1800" b="1"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defRPr/>
            </a:pPr>
            <a:endParaRPr kumimoji="0" lang="en-US" altLang="zh-CN" sz="1800" b="1"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1">
                    <a:lumMod val="75000"/>
                  </a:schemeClr>
                </a:solidFill>
                <a:effectLst/>
                <a:uLnTx/>
                <a:uFillTx/>
                <a:latin typeface="+mn-lt"/>
                <a:ea typeface="+mn-ea"/>
                <a:cs typeface="+mn-cs"/>
              </a:rPr>
              <a:t>而补码表示法中的加减法则统一采用加法操作实现。</a:t>
            </a:r>
            <a:endParaRPr kumimoji="0" lang="zh-CN" altLang="en-US" sz="1800" b="1" i="0" u="none" strike="noStrike" kern="1200" cap="none" spc="0" normalizeH="0" baseline="0" noProof="0" dirty="0">
              <a:ln>
                <a:noFill/>
              </a:ln>
              <a:solidFill>
                <a:schemeClr val="accent1">
                  <a:lumMod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idx="4294967295"/>
          </p:nvPr>
        </p:nvSpPr>
        <p:spPr>
          <a:xfrm>
            <a:off x="4419600" y="642938"/>
            <a:ext cx="7772400" cy="1143000"/>
          </a:xfrm>
          <a:ln/>
        </p:spPr>
        <p:txBody>
          <a:bodyPr vert="horz" wrap="square" lIns="91440" tIns="45720" rIns="91440" bIns="45720" anchor="ctr" anchorCtr="0"/>
          <a:p>
            <a:r>
              <a:rPr lang="zh-CN" altLang="en-US" b="1" dirty="0">
                <a:ea typeface="宋体" panose="02010600030101010101" pitchFamily="2" charset="-122"/>
              </a:rPr>
              <a:t>(1) 补的概念</a:t>
            </a:r>
            <a:endParaRPr lang="zh-CN" altLang="en-US" dirty="0">
              <a:latin typeface="宋体" panose="02010600030101010101" pitchFamily="2" charset="-122"/>
              <a:ea typeface="宋体" panose="02010600030101010101" pitchFamily="2" charset="-122"/>
            </a:endParaRPr>
          </a:p>
        </p:txBody>
      </p:sp>
      <p:sp>
        <p:nvSpPr>
          <p:cNvPr id="19459" name="Text Box 11"/>
          <p:cNvSpPr txBox="1"/>
          <p:nvPr/>
        </p:nvSpPr>
        <p:spPr>
          <a:xfrm>
            <a:off x="8069263" y="4589463"/>
            <a:ext cx="1708150" cy="654050"/>
          </a:xfrm>
          <a:prstGeom prst="rect">
            <a:avLst/>
          </a:prstGeom>
          <a:noFill/>
          <a:ln w="12700" cap="sq" cmpd="sng">
            <a:solidFill>
              <a:srgbClr val="0000FF"/>
            </a:solidFill>
            <a:prstDash val="solid"/>
            <a:miter/>
            <a:headEnd type="none" w="med" len="med"/>
            <a:tailEnd type="none" w="med" len="med"/>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600" b="1" dirty="0">
                <a:solidFill>
                  <a:srgbClr val="FF6600"/>
                </a:solidFill>
                <a:latin typeface="Times New Roman" panose="02020603050405020304" pitchFamily="18" charset="0"/>
                <a:ea typeface="宋体" panose="02010600030101010101" pitchFamily="2" charset="-122"/>
              </a:rPr>
              <a:t>X</a:t>
            </a:r>
            <a:r>
              <a:rPr lang="en-US" altLang="zh-CN" sz="3600" b="1" dirty="0">
                <a:latin typeface="Times New Roman" panose="02020603050405020304" pitchFamily="18" charset="0"/>
                <a:ea typeface="宋体" panose="02010600030101010101" pitchFamily="2" charset="-122"/>
              </a:rPr>
              <a:t>=M</a:t>
            </a:r>
            <a:r>
              <a:rPr lang="en-US" altLang="zh-CN" sz="3600" b="1" dirty="0">
                <a:solidFill>
                  <a:srgbClr val="FF6600"/>
                </a:solidFill>
                <a:latin typeface="Times New Roman" panose="02020603050405020304" pitchFamily="18" charset="0"/>
                <a:ea typeface="宋体" panose="02010600030101010101" pitchFamily="2" charset="-122"/>
              </a:rPr>
              <a:t>+</a:t>
            </a:r>
            <a:r>
              <a:rPr lang="en-US" altLang="zh-CN" sz="3600" b="1" dirty="0">
                <a:solidFill>
                  <a:srgbClr val="0000CC"/>
                </a:solidFill>
                <a:latin typeface="Times New Roman" panose="02020603050405020304" pitchFamily="18" charset="0"/>
                <a:ea typeface="宋体" panose="02010600030101010101" pitchFamily="2" charset="-122"/>
              </a:rPr>
              <a:t>x</a:t>
            </a:r>
            <a:endParaRPr lang="en-US" altLang="zh-CN" sz="3600" b="1" dirty="0">
              <a:solidFill>
                <a:srgbClr val="0000CC"/>
              </a:solidFill>
              <a:latin typeface="Times New Roman" panose="02020603050405020304" pitchFamily="18" charset="0"/>
              <a:ea typeface="宋体" panose="02010600030101010101" pitchFamily="2" charset="-122"/>
            </a:endParaRPr>
          </a:p>
        </p:txBody>
      </p:sp>
      <p:sp>
        <p:nvSpPr>
          <p:cNvPr id="19460" name="Text Box 21"/>
          <p:cNvSpPr txBox="1"/>
          <p:nvPr/>
        </p:nvSpPr>
        <p:spPr>
          <a:xfrm>
            <a:off x="8035925" y="1927225"/>
            <a:ext cx="1903413" cy="9461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8000"/>
                </a:solidFill>
                <a:latin typeface="Tahoma" panose="020B0604030504040204" pitchFamily="34" charset="0"/>
                <a:ea typeface="宋体" panose="02010600030101010101" pitchFamily="2" charset="-122"/>
              </a:rPr>
              <a:t>顺时针：+</a:t>
            </a:r>
            <a:endParaRPr lang="zh-CN" altLang="en-US" b="1" dirty="0">
              <a:solidFill>
                <a:srgbClr val="008000"/>
              </a:solidFill>
              <a:latin typeface="Tahoma" panose="020B0604030504040204" pitchFamily="34" charset="0"/>
              <a:ea typeface="宋体" panose="02010600030101010101" pitchFamily="2" charset="-122"/>
            </a:endParaRPr>
          </a:p>
          <a:p>
            <a:pPr marL="0" lvl="0" indent="0" defTabSz="457200">
              <a:lnSpc>
                <a:spcPct val="100000"/>
              </a:lnSpc>
              <a:spcBef>
                <a:spcPct val="0"/>
              </a:spcBef>
              <a:buFontTx/>
              <a:buNone/>
            </a:pPr>
            <a:r>
              <a:rPr lang="zh-CN" altLang="en-US" b="1" dirty="0">
                <a:solidFill>
                  <a:schemeClr val="tx2"/>
                </a:solidFill>
                <a:latin typeface="Tahoma" panose="020B0604030504040204" pitchFamily="34" charset="0"/>
                <a:ea typeface="宋体" panose="02010600030101010101" pitchFamily="2" charset="-122"/>
              </a:rPr>
              <a:t>逆时针： -</a:t>
            </a:r>
            <a:endParaRPr lang="zh-CN" altLang="en-US" b="1" dirty="0">
              <a:solidFill>
                <a:schemeClr val="tx2"/>
              </a:solidFill>
              <a:latin typeface="Tahoma" panose="020B0604030504040204" pitchFamily="34" charset="0"/>
              <a:ea typeface="宋体" panose="02010600030101010101" pitchFamily="2" charset="-122"/>
            </a:endParaRPr>
          </a:p>
        </p:txBody>
      </p:sp>
      <p:sp>
        <p:nvSpPr>
          <p:cNvPr id="19461" name="Text Box 27"/>
          <p:cNvSpPr txBox="1"/>
          <p:nvPr/>
        </p:nvSpPr>
        <p:spPr>
          <a:xfrm>
            <a:off x="5540375" y="2927350"/>
            <a:ext cx="461963"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chemeClr val="bg1"/>
                </a:solidFill>
                <a:latin typeface="Tahoma" panose="020B0604030504040204" pitchFamily="34" charset="0"/>
                <a:ea typeface="宋体" panose="02010600030101010101" pitchFamily="2" charset="-122"/>
              </a:rPr>
              <a:t>-1</a:t>
            </a:r>
            <a:endParaRPr lang="en-US" altLang="zh-CN" sz="2400" dirty="0">
              <a:solidFill>
                <a:schemeClr val="bg1"/>
              </a:solidFill>
              <a:latin typeface="Tahoma" panose="020B0604030504040204" pitchFamily="34" charset="0"/>
              <a:ea typeface="宋体" panose="02010600030101010101" pitchFamily="2" charset="-122"/>
            </a:endParaRPr>
          </a:p>
        </p:txBody>
      </p:sp>
      <p:sp>
        <p:nvSpPr>
          <p:cNvPr id="19462" name="Text Box 29"/>
          <p:cNvSpPr txBox="1"/>
          <p:nvPr/>
        </p:nvSpPr>
        <p:spPr>
          <a:xfrm>
            <a:off x="8442325" y="5735638"/>
            <a:ext cx="184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ahoma" panose="020B0604030504040204" pitchFamily="34" charset="0"/>
              <a:ea typeface="宋体" panose="02010600030101010101" pitchFamily="2" charset="-122"/>
            </a:endParaRPr>
          </a:p>
        </p:txBody>
      </p:sp>
      <p:sp>
        <p:nvSpPr>
          <p:cNvPr id="19463" name="Rectangle 31"/>
          <p:cNvSpPr/>
          <p:nvPr/>
        </p:nvSpPr>
        <p:spPr>
          <a:xfrm>
            <a:off x="1997075" y="306388"/>
            <a:ext cx="2652713" cy="587375"/>
          </a:xfrm>
          <a:prstGeom prst="rect">
            <a:avLst/>
          </a:prstGeom>
          <a:noFill/>
          <a:ln w="9525">
            <a:noFill/>
          </a:ln>
        </p:spPr>
        <p:txBody>
          <a:bodyPr wrap="none" lIns="90000" tIns="46800" rIns="90000" bIns="4680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3. 补码表示法</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19464" name="Text Box 32"/>
          <p:cNvSpPr txBox="1"/>
          <p:nvPr/>
        </p:nvSpPr>
        <p:spPr>
          <a:xfrm>
            <a:off x="7958138" y="3090863"/>
            <a:ext cx="2012950" cy="52228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dirty="0">
                <a:solidFill>
                  <a:srgbClr val="0000FF"/>
                </a:solidFill>
                <a:latin typeface="Times New Roman" panose="02020603050405020304" pitchFamily="18" charset="0"/>
                <a:ea typeface="宋体" panose="02010600030101010101" pitchFamily="2" charset="-122"/>
              </a:rPr>
              <a:t>11</a:t>
            </a:r>
            <a:r>
              <a:rPr lang="en-US" altLang="zh-CN" dirty="0">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 12+(</a:t>
            </a:r>
            <a:r>
              <a:rPr lang="en-US" altLang="zh-CN" dirty="0">
                <a:solidFill>
                  <a:srgbClr val="0000CC"/>
                </a:solidFill>
                <a:latin typeface="Times New Roman" panose="02020603050405020304" pitchFamily="18" charset="0"/>
                <a:ea typeface="宋体" panose="02010600030101010101" pitchFamily="2" charset="-122"/>
              </a:rPr>
              <a:t>-1)</a:t>
            </a:r>
            <a:r>
              <a:rPr lang="en-US" altLang="zh-CN" dirty="0">
                <a:solidFill>
                  <a:srgbClr val="FF9900"/>
                </a:solidFill>
                <a:latin typeface="Times New Roman" panose="02020603050405020304" pitchFamily="18" charset="0"/>
                <a:ea typeface="宋体" panose="02010600030101010101" pitchFamily="2" charset="-122"/>
              </a:rPr>
              <a:t> </a:t>
            </a:r>
            <a:endParaRPr lang="en-US" altLang="zh-CN" dirty="0">
              <a:solidFill>
                <a:srgbClr val="0000FF"/>
              </a:solidFill>
              <a:latin typeface="Times New Roman" panose="02020603050405020304" pitchFamily="18" charset="0"/>
              <a:ea typeface="宋体" panose="02010600030101010101" pitchFamily="2" charset="-122"/>
            </a:endParaRPr>
          </a:p>
        </p:txBody>
      </p:sp>
      <p:pic>
        <p:nvPicPr>
          <p:cNvPr id="19465" name="图片 4"/>
          <p:cNvPicPr>
            <a:picLocks noChangeAspect="1"/>
          </p:cNvPicPr>
          <p:nvPr/>
        </p:nvPicPr>
        <p:blipFill>
          <a:blip r:embed="rId1"/>
          <a:stretch>
            <a:fillRect/>
          </a:stretch>
        </p:blipFill>
        <p:spPr>
          <a:xfrm>
            <a:off x="3503613" y="1927225"/>
            <a:ext cx="3892550" cy="3927475"/>
          </a:xfrm>
          <a:prstGeom prst="rect">
            <a:avLst/>
          </a:prstGeom>
          <a:noFill/>
          <a:ln w="9525">
            <a:noFill/>
          </a:ln>
        </p:spPr>
      </p:pic>
      <p:sp>
        <p:nvSpPr>
          <p:cNvPr id="19466" name="圆角矩形标注 3"/>
          <p:cNvSpPr/>
          <p:nvPr/>
        </p:nvSpPr>
        <p:spPr>
          <a:xfrm>
            <a:off x="2030413" y="1566863"/>
            <a:ext cx="1816100" cy="844550"/>
          </a:xfrm>
          <a:prstGeom prst="wedgeRoundRectCallout">
            <a:avLst>
              <a:gd name="adj1" fmla="val 74278"/>
              <a:gd name="adj2" fmla="val 42912"/>
              <a:gd name="adj3" fmla="val 16667"/>
            </a:avLst>
          </a:prstGeom>
          <a:noFill/>
          <a:ln w="9525" cap="flat" cmpd="sng">
            <a:solidFill>
              <a:srgbClr val="3366FF"/>
            </a:solidFill>
            <a:prstDash val="solid"/>
            <a:round/>
            <a:headEnd type="none" w="med" len="med"/>
            <a:tailEnd type="none" w="med" len="med"/>
          </a:ln>
        </p:spPr>
        <p:txBody>
          <a:bodyPr wrap="none" lIns="90000" tIns="46800" rIns="90000" bIns="4680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just" defTabSz="457200">
              <a:lnSpc>
                <a:spcPct val="100000"/>
              </a:lnSpc>
              <a:spcBef>
                <a:spcPct val="0"/>
              </a:spcBef>
              <a:buFontTx/>
              <a:buNone/>
            </a:pPr>
            <a:r>
              <a:rPr lang="zh-CN" altLang="en-US" sz="1600" b="1" dirty="0">
                <a:solidFill>
                  <a:srgbClr val="0000FF"/>
                </a:solidFill>
                <a:latin typeface="Tahoma" panose="020B0604030504040204" pitchFamily="34" charset="0"/>
                <a:ea typeface="宋体" panose="02010600030101010101" pitchFamily="2" charset="-122"/>
              </a:rPr>
              <a:t>假如现在为北京</a:t>
            </a:r>
            <a:endParaRPr lang="en-US" altLang="zh-CN" sz="1600" b="1" dirty="0">
              <a:solidFill>
                <a:srgbClr val="0000FF"/>
              </a:solidFill>
              <a:latin typeface="Tahoma" panose="020B0604030504040204" pitchFamily="34" charset="0"/>
              <a:ea typeface="宋体" panose="02010600030101010101" pitchFamily="2" charset="-122"/>
            </a:endParaRPr>
          </a:p>
          <a:p>
            <a:pPr marL="0" lvl="0" indent="0" algn="just" defTabSz="457200">
              <a:lnSpc>
                <a:spcPct val="100000"/>
              </a:lnSpc>
              <a:spcBef>
                <a:spcPct val="0"/>
              </a:spcBef>
              <a:buFontTx/>
              <a:buNone/>
            </a:pPr>
            <a:r>
              <a:rPr lang="zh-CN" altLang="en-US" sz="1600" b="1" dirty="0">
                <a:solidFill>
                  <a:srgbClr val="0000FF"/>
                </a:solidFill>
                <a:latin typeface="Tahoma" panose="020B0604030504040204" pitchFamily="34" charset="0"/>
                <a:ea typeface="宋体" panose="02010600030101010101" pitchFamily="2" charset="-122"/>
              </a:rPr>
              <a:t>时间</a:t>
            </a:r>
            <a:r>
              <a:rPr lang="en-US" altLang="zh-CN" sz="1600" b="1" dirty="0">
                <a:solidFill>
                  <a:srgbClr val="0000FF"/>
                </a:solidFill>
                <a:latin typeface="Tahoma" panose="020B0604030504040204" pitchFamily="34" charset="0"/>
                <a:ea typeface="宋体" panose="02010600030101010101" pitchFamily="2" charset="-122"/>
              </a:rPr>
              <a:t>11</a:t>
            </a:r>
            <a:r>
              <a:rPr lang="zh-CN" altLang="en-US" sz="1600" b="1" dirty="0">
                <a:solidFill>
                  <a:srgbClr val="0000FF"/>
                </a:solidFill>
                <a:latin typeface="Tahoma" panose="020B0604030504040204" pitchFamily="34" charset="0"/>
                <a:ea typeface="宋体" panose="02010600030101010101" pitchFamily="2" charset="-122"/>
              </a:rPr>
              <a:t>点</a:t>
            </a:r>
            <a:endParaRPr lang="zh-CN" altLang="en-US" sz="1600" b="1" dirty="0">
              <a:solidFill>
                <a:srgbClr val="0000FF"/>
              </a:solidFill>
              <a:latin typeface="Tahoma" panose="020B0604030504040204" pitchFamily="34" charset="0"/>
              <a:ea typeface="宋体" panose="02010600030101010101" pitchFamily="2" charset="-122"/>
            </a:endParaRPr>
          </a:p>
        </p:txBody>
      </p:sp>
      <p:sp>
        <p:nvSpPr>
          <p:cNvPr id="19467" name="Rectangle 31"/>
          <p:cNvSpPr/>
          <p:nvPr/>
        </p:nvSpPr>
        <p:spPr>
          <a:xfrm>
            <a:off x="7921625" y="3716338"/>
            <a:ext cx="1822450" cy="709612"/>
          </a:xfrm>
          <a:prstGeom prst="rect">
            <a:avLst/>
          </a:prstGeom>
          <a:noFill/>
          <a:ln w="9525">
            <a:noFill/>
          </a:ln>
        </p:spPr>
        <p:txBody>
          <a:bodyPr lIns="90000" tIns="46800" rIns="90000" bIns="4680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solidFill>
                  <a:srgbClr val="0000CC"/>
                </a:solidFill>
                <a:latin typeface="Times New Roman" panose="02020603050405020304" pitchFamily="18" charset="0"/>
                <a:ea typeface="宋体" panose="02010600030101010101" pitchFamily="2" charset="-122"/>
              </a:rPr>
              <a:t>补数</a:t>
            </a:r>
            <a:endParaRPr lang="en-US" altLang="zh-CN" sz="2000" b="1" dirty="0">
              <a:solidFill>
                <a:srgbClr val="0000CC"/>
              </a:solidFill>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en-US" altLang="zh-CN" sz="2000" b="1" dirty="0">
                <a:solidFill>
                  <a:srgbClr val="0000CC"/>
                </a:solidFill>
                <a:latin typeface="Times New Roman" panose="02020603050405020304" pitchFamily="18" charset="0"/>
                <a:ea typeface="宋体" panose="02010600030101010101" pitchFamily="2" charset="-122"/>
              </a:rPr>
              <a:t>(</a:t>
            </a:r>
            <a:r>
              <a:rPr lang="zh-CN" altLang="en-US" sz="2000" b="1" dirty="0">
                <a:solidFill>
                  <a:srgbClr val="0000CC"/>
                </a:solidFill>
                <a:latin typeface="Times New Roman" panose="02020603050405020304" pitchFamily="18" charset="0"/>
                <a:ea typeface="宋体" panose="02010600030101010101" pitchFamily="2" charset="-122"/>
              </a:rPr>
              <a:t>同余）</a:t>
            </a:r>
            <a:endParaRPr lang="zh-CN" altLang="en-US" sz="2000" b="1" dirty="0">
              <a:solidFill>
                <a:srgbClr val="0000CC"/>
              </a:solidFill>
              <a:latin typeface="Times New Roman" panose="02020603050405020304" pitchFamily="18" charset="0"/>
              <a:ea typeface="宋体" panose="02010600030101010101" pitchFamily="2" charset="-122"/>
            </a:endParaRPr>
          </a:p>
        </p:txBody>
      </p:sp>
      <p:sp>
        <p:nvSpPr>
          <p:cNvPr id="19468" name="矩形 5"/>
          <p:cNvSpPr/>
          <p:nvPr/>
        </p:nvSpPr>
        <p:spPr>
          <a:xfrm>
            <a:off x="8726488" y="5402263"/>
            <a:ext cx="784225"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M</a:t>
            </a:r>
            <a:r>
              <a:rPr lang="zh-CN" altLang="en-US" sz="2400" b="1" dirty="0">
                <a:latin typeface="Times New Roman" panose="02020603050405020304" pitchFamily="18" charset="0"/>
                <a:ea typeface="宋体" panose="02010600030101010101" pitchFamily="2" charset="-122"/>
              </a:rPr>
              <a:t>模</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Text Box 7"/>
          <p:cNvSpPr txBox="1"/>
          <p:nvPr/>
        </p:nvSpPr>
        <p:spPr>
          <a:xfrm>
            <a:off x="2063750" y="1268413"/>
            <a:ext cx="30480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Char char="•"/>
            </a:pPr>
            <a:r>
              <a:rPr lang="zh-CN" altLang="en-US" sz="3200" b="1" dirty="0">
                <a:latin typeface="Times New Roman" panose="02020603050405020304" pitchFamily="18" charset="0"/>
                <a:ea typeface="宋体" panose="02010600030101010101" pitchFamily="2" charset="-122"/>
              </a:rPr>
              <a:t> 补的概念</a:t>
            </a:r>
            <a:endParaRPr lang="zh-CN" altLang="en-US" sz="3200" b="1" dirty="0">
              <a:latin typeface="Times New Roman" panose="02020603050405020304" pitchFamily="18" charset="0"/>
              <a:ea typeface="宋体" panose="02010600030101010101" pitchFamily="2" charset="-122"/>
            </a:endParaRPr>
          </a:p>
        </p:txBody>
      </p:sp>
      <p:sp>
        <p:nvSpPr>
          <p:cNvPr id="20483" name="Text Box 22"/>
          <p:cNvSpPr txBox="1"/>
          <p:nvPr/>
        </p:nvSpPr>
        <p:spPr>
          <a:xfrm>
            <a:off x="1752600" y="425450"/>
            <a:ext cx="48006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3. 补码表示法</a:t>
            </a:r>
            <a:endParaRPr lang="zh-CN" altLang="en-US" sz="3600" b="1" dirty="0">
              <a:latin typeface="Times New Roman" panose="02020603050405020304" pitchFamily="18" charset="0"/>
              <a:ea typeface="宋体" panose="02010600030101010101" pitchFamily="2" charset="-122"/>
            </a:endParaRPr>
          </a:p>
        </p:txBody>
      </p:sp>
      <p:sp>
        <p:nvSpPr>
          <p:cNvPr id="20484" name="Text Box 27"/>
          <p:cNvSpPr txBox="1"/>
          <p:nvPr/>
        </p:nvSpPr>
        <p:spPr>
          <a:xfrm>
            <a:off x="3000375" y="4652963"/>
            <a:ext cx="4222750"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同理   -</a:t>
            </a:r>
            <a:r>
              <a:rPr lang="zh-CN" altLang="en-US" b="1" dirty="0">
                <a:latin typeface="Times New Roman" panose="02020603050405020304" pitchFamily="18" charset="0"/>
                <a:ea typeface="宋体" panose="02010600030101010101" pitchFamily="2" charset="-122"/>
              </a:rPr>
              <a:t>3 ≡ + 9 （mod 12）</a:t>
            </a:r>
            <a:endParaRPr lang="zh-CN" altLang="en-US" b="1" dirty="0">
              <a:latin typeface="Times New Roman" panose="02020603050405020304" pitchFamily="18" charset="0"/>
              <a:ea typeface="宋体" panose="02010600030101010101" pitchFamily="2" charset="-122"/>
            </a:endParaRPr>
          </a:p>
        </p:txBody>
      </p:sp>
      <p:sp>
        <p:nvSpPr>
          <p:cNvPr id="20485" name="AutoShape 35"/>
          <p:cNvSpPr/>
          <p:nvPr/>
        </p:nvSpPr>
        <p:spPr>
          <a:xfrm>
            <a:off x="6545263" y="730250"/>
            <a:ext cx="2590800" cy="1054100"/>
          </a:xfrm>
          <a:prstGeom prst="wedgeRoundRectCallout">
            <a:avLst>
              <a:gd name="adj1" fmla="val -10875"/>
              <a:gd name="adj2" fmla="val 93528"/>
              <a:gd name="adj3" fmla="val 16667"/>
            </a:avLst>
          </a:prstGeom>
          <a:noFill/>
          <a:ln w="28575" cap="flat" cmpd="sng">
            <a:solidFill>
              <a:srgbClr val="0000CC"/>
            </a:solidFill>
            <a:prstDash val="solid"/>
            <a:miter/>
            <a:headEnd type="none" w="med" len="med"/>
            <a:tailEnd type="none" w="med" len="med"/>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4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时钟以</a:t>
            </a:r>
            <a:endParaRPr lang="zh-CN" altLang="en-US"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14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12为模，模数</a:t>
            </a:r>
            <a:endParaRPr lang="zh-CN" altLang="en-US" b="1" dirty="0">
              <a:latin typeface="Times New Roman" panose="02020603050405020304" pitchFamily="18" charset="0"/>
              <a:ea typeface="宋体" panose="02010600030101010101" pitchFamily="2" charset="-122"/>
            </a:endParaRPr>
          </a:p>
        </p:txBody>
      </p:sp>
      <p:sp>
        <p:nvSpPr>
          <p:cNvPr id="20486" name="Text Box 46"/>
          <p:cNvSpPr txBox="1"/>
          <p:nvPr/>
        </p:nvSpPr>
        <p:spPr>
          <a:xfrm>
            <a:off x="6672263" y="2133600"/>
            <a:ext cx="15303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dirty="0">
                <a:solidFill>
                  <a:srgbClr val="0000CC"/>
                </a:solidFill>
                <a:latin typeface="Times New Roman" panose="02020603050405020304" pitchFamily="18" charset="0"/>
                <a:ea typeface="宋体" panose="02010600030101010101" pitchFamily="2" charset="-122"/>
              </a:rPr>
              <a:t>11</a:t>
            </a:r>
            <a:r>
              <a:rPr lang="en-US" altLang="zh-CN" dirty="0">
                <a:solidFill>
                  <a:srgbClr val="FF9900"/>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en-US" altLang="zh-CN" dirty="0">
                <a:solidFill>
                  <a:srgbClr val="0000FF"/>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M</a:t>
            </a:r>
            <a:r>
              <a:rPr lang="en-US" altLang="zh-CN" dirty="0">
                <a:solidFill>
                  <a:srgbClr val="0000FF"/>
                </a:solidFill>
                <a:latin typeface="Times New Roman" panose="02020603050405020304" pitchFamily="18" charset="0"/>
                <a:ea typeface="宋体" panose="02010600030101010101" pitchFamily="2" charset="-122"/>
              </a:rPr>
              <a:t>-1</a:t>
            </a:r>
            <a:endParaRPr lang="en-US" altLang="zh-CN" dirty="0">
              <a:solidFill>
                <a:srgbClr val="0000FF"/>
              </a:solidFill>
              <a:latin typeface="Times New Roman" panose="02020603050405020304" pitchFamily="18" charset="0"/>
              <a:ea typeface="宋体" panose="02010600030101010101" pitchFamily="2" charset="-122"/>
            </a:endParaRPr>
          </a:p>
        </p:txBody>
      </p:sp>
      <p:sp>
        <p:nvSpPr>
          <p:cNvPr id="20487" name="Text Box 48"/>
          <p:cNvSpPr txBox="1"/>
          <p:nvPr/>
        </p:nvSpPr>
        <p:spPr>
          <a:xfrm>
            <a:off x="2566988" y="2781300"/>
            <a:ext cx="548640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称 + 11 是  -1 以 12 为模的 </a:t>
            </a:r>
            <a:r>
              <a:rPr lang="zh-CN" altLang="en-US" b="1" dirty="0">
                <a:solidFill>
                  <a:srgbClr val="0000CC"/>
                </a:solidFill>
                <a:latin typeface="Times New Roman" panose="02020603050405020304" pitchFamily="18" charset="0"/>
                <a:ea typeface="宋体" panose="02010600030101010101" pitchFamily="2" charset="-122"/>
              </a:rPr>
              <a:t>补数</a:t>
            </a:r>
            <a:endParaRPr lang="zh-CN" altLang="en-US" b="1" dirty="0">
              <a:solidFill>
                <a:srgbClr val="0000CC"/>
              </a:solidFill>
              <a:latin typeface="Times New Roman" panose="02020603050405020304" pitchFamily="18" charset="0"/>
              <a:ea typeface="宋体" panose="02010600030101010101" pitchFamily="2" charset="-122"/>
            </a:endParaRPr>
          </a:p>
        </p:txBody>
      </p:sp>
      <p:grpSp>
        <p:nvGrpSpPr>
          <p:cNvPr id="20488" name="Group 11"/>
          <p:cNvGrpSpPr/>
          <p:nvPr/>
        </p:nvGrpSpPr>
        <p:grpSpPr>
          <a:xfrm>
            <a:off x="2927350" y="3357563"/>
            <a:ext cx="4527550" cy="519112"/>
            <a:chOff x="0" y="0"/>
            <a:chExt cx="2852" cy="327"/>
          </a:xfrm>
        </p:grpSpPr>
        <p:sp>
          <p:nvSpPr>
            <p:cNvPr id="20490" name="Text Box 51"/>
            <p:cNvSpPr txBox="1"/>
            <p:nvPr/>
          </p:nvSpPr>
          <p:spPr>
            <a:xfrm>
              <a:off x="0" y="0"/>
              <a:ext cx="2852"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记作    1 ≡ + 11 （mod 12）</a:t>
              </a:r>
              <a:endParaRPr lang="zh-CN" altLang="en-US" b="1" dirty="0">
                <a:latin typeface="Times New Roman" panose="02020603050405020304" pitchFamily="18" charset="0"/>
                <a:ea typeface="宋体" panose="02010600030101010101" pitchFamily="2" charset="-122"/>
              </a:endParaRPr>
            </a:p>
          </p:txBody>
        </p:sp>
        <p:sp>
          <p:nvSpPr>
            <p:cNvPr id="20491" name="Line 52"/>
            <p:cNvSpPr/>
            <p:nvPr/>
          </p:nvSpPr>
          <p:spPr>
            <a:xfrm>
              <a:off x="586" y="167"/>
              <a:ext cx="96" cy="0"/>
            </a:xfrm>
            <a:prstGeom prst="line">
              <a:avLst/>
            </a:prstGeom>
            <a:ln w="28575" cap="flat" cmpd="sng">
              <a:solidFill>
                <a:schemeClr val="tx1"/>
              </a:solidFill>
              <a:prstDash val="solid"/>
              <a:headEnd type="none" w="med" len="med"/>
              <a:tailEnd type="none" w="med" len="med"/>
            </a:ln>
          </p:spPr>
        </p:sp>
      </p:grpSp>
      <p:sp>
        <p:nvSpPr>
          <p:cNvPr id="20489" name="Text Box 14"/>
          <p:cNvSpPr txBox="1"/>
          <p:nvPr/>
        </p:nvSpPr>
        <p:spPr>
          <a:xfrm>
            <a:off x="3071813" y="2133600"/>
            <a:ext cx="243840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-1 可用 + 11 代替</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
          <p:cNvSpPr txBox="1"/>
          <p:nvPr>
            <p:custDataLst>
              <p:tags r:id="rId1"/>
            </p:custDataLst>
          </p:nvPr>
        </p:nvSpPr>
        <p:spPr>
          <a:xfrm>
            <a:off x="2438400" y="635000"/>
            <a:ext cx="7315200" cy="2143125"/>
          </a:xfrm>
          <a:prstGeom prst="rect">
            <a:avLst/>
          </a:prstGeom>
          <a:noFill/>
          <a:ln w="9525">
            <a:noFill/>
          </a:ln>
        </p:spPr>
        <p:txBody>
          <a:bodyPr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5 ≡ ?</a:t>
            </a:r>
            <a:endParaRPr lang="zh-CN" altLang="en-US" dirty="0">
              <a:latin typeface="Times New Roman" panose="02020603050405020304" pitchFamily="18" charset="0"/>
              <a:ea typeface="宋体" panose="02010600030101010101" pitchFamily="2" charset="-122"/>
            </a:endParaRPr>
          </a:p>
        </p:txBody>
      </p:sp>
      <p:sp>
        <p:nvSpPr>
          <p:cNvPr id="21507" name="文本框 3"/>
          <p:cNvSpPr txBox="1"/>
          <p:nvPr>
            <p:custDataLst>
              <p:tags r:id="rId2"/>
            </p:custDataLst>
          </p:nvPr>
        </p:nvSpPr>
        <p:spPr>
          <a:xfrm>
            <a:off x="3352800" y="2786063"/>
            <a:ext cx="6400800" cy="642937"/>
          </a:xfrm>
          <a:prstGeom prst="rect">
            <a:avLst/>
          </a:prstGeom>
          <a:noFill/>
          <a:ln w="9525">
            <a:noFill/>
          </a:ln>
        </p:spPr>
        <p:txBody>
          <a:bodyPr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文本框 4"/>
          <p:cNvSpPr txBox="1"/>
          <p:nvPr>
            <p:custDataLst>
              <p:tags r:id="rId3"/>
            </p:custDataLst>
          </p:nvPr>
        </p:nvSpPr>
        <p:spPr>
          <a:xfrm>
            <a:off x="3352800" y="3471863"/>
            <a:ext cx="6400800" cy="642937"/>
          </a:xfrm>
          <a:prstGeom prst="rect">
            <a:avLst/>
          </a:prstGeom>
          <a:noFill/>
          <a:ln w="9525">
            <a:noFill/>
          </a:ln>
        </p:spPr>
        <p:txBody>
          <a:bodyPr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文本框 5"/>
          <p:cNvSpPr txBox="1"/>
          <p:nvPr>
            <p:custDataLst>
              <p:tags r:id="rId4"/>
            </p:custDataLst>
          </p:nvPr>
        </p:nvSpPr>
        <p:spPr>
          <a:xfrm>
            <a:off x="3352800" y="4157663"/>
            <a:ext cx="6400800" cy="642937"/>
          </a:xfrm>
          <a:prstGeom prst="rect">
            <a:avLst/>
          </a:prstGeom>
          <a:noFill/>
          <a:ln w="9525">
            <a:noFill/>
          </a:ln>
        </p:spPr>
        <p:txBody>
          <a:bodyPr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7</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0" name="文本框 6"/>
          <p:cNvSpPr txBox="1"/>
          <p:nvPr>
            <p:custDataLst>
              <p:tags r:id="rId5"/>
            </p:custDataLst>
          </p:nvPr>
        </p:nvSpPr>
        <p:spPr>
          <a:xfrm>
            <a:off x="3352800" y="4843463"/>
            <a:ext cx="6400800" cy="642937"/>
          </a:xfrm>
          <a:prstGeom prst="rect">
            <a:avLst/>
          </a:prstGeom>
          <a:noFill/>
          <a:ln w="9525">
            <a:noFill/>
          </a:ln>
        </p:spPr>
        <p:txBody>
          <a:bodyPr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1" name="椭圆 7"/>
          <p:cNvSpPr>
            <a:spLocks noChangeAspect="1"/>
          </p:cNvSpPr>
          <p:nvPr>
            <p:custDataLst>
              <p:tags r:id="rId6"/>
            </p:custDataLst>
          </p:nvPr>
        </p:nvSpPr>
        <p:spPr>
          <a:xfrm>
            <a:off x="2638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2" name="椭圆 8"/>
          <p:cNvSpPr>
            <a:spLocks noChangeAspect="1"/>
          </p:cNvSpPr>
          <p:nvPr>
            <p:custDataLst>
              <p:tags r:id="rId7"/>
            </p:custDataLst>
          </p:nvPr>
        </p:nvSpPr>
        <p:spPr>
          <a:xfrm>
            <a:off x="2638425" y="35353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椭圆 9"/>
          <p:cNvSpPr>
            <a:spLocks noChangeAspect="1"/>
          </p:cNvSpPr>
          <p:nvPr>
            <p:custDataLst>
              <p:tags r:id="rId8"/>
            </p:custDataLst>
          </p:nvPr>
        </p:nvSpPr>
        <p:spPr>
          <a:xfrm>
            <a:off x="2638425" y="42211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4" name="椭圆 10"/>
          <p:cNvSpPr>
            <a:spLocks noChangeAspect="1"/>
          </p:cNvSpPr>
          <p:nvPr>
            <p:custDataLst>
              <p:tags r:id="rId9"/>
            </p:custDataLst>
          </p:nvPr>
        </p:nvSpPr>
        <p:spPr>
          <a:xfrm>
            <a:off x="2638425" y="4906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0"/>
    </p:custData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49425" y="612775"/>
            <a:ext cx="8693150" cy="5632450"/>
          </a:xfrm>
          <a:prstGeom prst="rect">
            <a:avLst/>
          </a:prstGeom>
          <a:noFill/>
        </p:spPr>
        <p:txBody>
          <a:bodyPr>
            <a:spAutoFit/>
          </a:bodyPr>
          <a:lstStyle/>
          <a:p>
            <a:pPr marR="0" defTabSz="457200" eaLnBrk="1" fontAlgn="auto" hangingPunct="1">
              <a:spcBef>
                <a:spcPts val="0"/>
              </a:spcBef>
              <a:spcAft>
                <a:spcPts val="0"/>
              </a:spcAft>
              <a:buClrTx/>
              <a:buSzTx/>
              <a:buFontTx/>
              <a:buNone/>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 </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若一个</a:t>
            </a:r>
            <a:r>
              <a:rPr kumimoji="0" lang="en-US" altLang="zh-CN" sz="2400" kern="1200" cap="none" spc="0" normalizeH="0" baseline="0" noProof="0" dirty="0">
                <a:highlight>
                  <a:srgbClr val="FFFF00"/>
                </a:highlight>
                <a:latin typeface="Times New Roman" panose="02020603050405020304" pitchFamily="18" charset="0"/>
                <a:ea typeface="宋体" panose="02010600030101010101" pitchFamily="2" charset="-122"/>
                <a:cs typeface="Arial" panose="020B0604020202020204" pitchFamily="34" charset="0"/>
              </a:rPr>
              <a:t>8</a:t>
            </a:r>
            <a:r>
              <a:rPr kumimoji="0" lang="zh-CN" altLang="en-US" sz="2400" kern="1200" cap="none" spc="0" normalizeH="0" baseline="0" noProof="0" dirty="0">
                <a:highlight>
                  <a:srgbClr val="FFFF00"/>
                </a:highlight>
                <a:latin typeface="Times New Roman" panose="02020603050405020304" pitchFamily="18" charset="0"/>
                <a:ea typeface="宋体" panose="02010600030101010101" pitchFamily="2" charset="-122"/>
                <a:cs typeface="Arial" panose="020B0604020202020204" pitchFamily="34" charset="0"/>
              </a:rPr>
              <a:t>位</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的计算机系统以</a:t>
            </a:r>
            <a:r>
              <a:rPr kumimoji="0" lang="en-US" altLang="zh-CN" sz="2400" kern="1200" cap="none" spc="0" normalizeH="0" baseline="0" noProof="0" dirty="0">
                <a:highlight>
                  <a:srgbClr val="FFFF00"/>
                </a:highlight>
                <a:latin typeface="Times New Roman" panose="02020603050405020304" pitchFamily="18" charset="0"/>
                <a:ea typeface="宋体" panose="02010600030101010101" pitchFamily="2" charset="-122"/>
                <a:cs typeface="Arial" panose="020B0604020202020204" pitchFamily="34" charset="0"/>
              </a:rPr>
              <a:t>16</a:t>
            </a:r>
            <a:r>
              <a:rPr kumimoji="0" lang="zh-CN" altLang="en-US" sz="2400" kern="1200" cap="none" spc="0" normalizeH="0" baseline="0" noProof="0" dirty="0">
                <a:highlight>
                  <a:srgbClr val="FFFF00"/>
                </a:highlight>
                <a:latin typeface="Times New Roman" panose="02020603050405020304" pitchFamily="18" charset="0"/>
                <a:ea typeface="宋体" panose="02010600030101010101" pitchFamily="2" charset="-122"/>
                <a:cs typeface="Arial" panose="020B0604020202020204" pitchFamily="34" charset="0"/>
              </a:rPr>
              <a:t>位</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来表示地址，则该计算机系统有 </a:t>
            </a: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  )</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个地址空间 </a:t>
            </a: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256</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65535 </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65536</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131072</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2. MAR </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和 </a:t>
            </a:r>
            <a:r>
              <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MDR </a:t>
            </a: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的位数分别为 （  ）？</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地址码长度、存储字长</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存储字长、存储字长</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地址码长度、地址码长度</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存储字长、地址码长度</a:t>
            </a: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30" name="Text Box 2"/>
          <p:cNvSpPr txBox="1"/>
          <p:nvPr/>
        </p:nvSpPr>
        <p:spPr>
          <a:xfrm>
            <a:off x="1981200" y="188913"/>
            <a:ext cx="1216025"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结论 </a:t>
            </a:r>
            <a:endParaRPr lang="zh-CN" altLang="en-US" sz="3600" b="1" dirty="0">
              <a:latin typeface="Times New Roman" panose="02020603050405020304" pitchFamily="18" charset="0"/>
              <a:ea typeface="宋体" panose="02010600030101010101" pitchFamily="2" charset="-122"/>
            </a:endParaRPr>
          </a:p>
        </p:txBody>
      </p:sp>
      <p:sp>
        <p:nvSpPr>
          <p:cNvPr id="22531" name="Text Box 3"/>
          <p:cNvSpPr txBox="1"/>
          <p:nvPr/>
        </p:nvSpPr>
        <p:spPr>
          <a:xfrm>
            <a:off x="1524000" y="812800"/>
            <a:ext cx="7178675" cy="646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b="1" dirty="0">
                <a:solidFill>
                  <a:srgbClr val="0000CC"/>
                </a:solidFill>
                <a:latin typeface="Times New Roman" panose="02020603050405020304" pitchFamily="18" charset="0"/>
                <a:ea typeface="宋体" panose="02010600030101010101" pitchFamily="2" charset="-122"/>
              </a:rPr>
              <a:t> 一个负数加上 </a:t>
            </a:r>
            <a:r>
              <a:rPr lang="zh-CN" altLang="en-US" sz="3600" b="1" dirty="0">
                <a:solidFill>
                  <a:srgbClr val="0000CC"/>
                </a:solidFill>
                <a:latin typeface="Times New Roman" panose="02020603050405020304" pitchFamily="18" charset="0"/>
                <a:ea typeface="宋体" panose="02010600030101010101" pitchFamily="2" charset="-122"/>
              </a:rPr>
              <a:t>“模”</a:t>
            </a:r>
            <a:r>
              <a:rPr lang="zh-CN" altLang="en-US" b="1" dirty="0">
                <a:solidFill>
                  <a:srgbClr val="0000CC"/>
                </a:solidFill>
                <a:latin typeface="Times New Roman" panose="02020603050405020304" pitchFamily="18" charset="0"/>
                <a:ea typeface="宋体" panose="02010600030101010101" pitchFamily="2" charset="-122"/>
              </a:rPr>
              <a:t> 即得该负数的补数</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22532" name="Text Box 4"/>
          <p:cNvSpPr txBox="1"/>
          <p:nvPr/>
        </p:nvSpPr>
        <p:spPr>
          <a:xfrm>
            <a:off x="1524000" y="1484313"/>
            <a:ext cx="9144000" cy="95408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b="1" dirty="0">
                <a:solidFill>
                  <a:srgbClr val="0000CC"/>
                </a:solidFill>
                <a:latin typeface="Times New Roman" panose="02020603050405020304" pitchFamily="18" charset="0"/>
                <a:ea typeface="宋体" panose="02010600030101010101" pitchFamily="2" charset="-122"/>
              </a:rPr>
              <a:t> 一个正数和一个负数互为补数时其绝对值之和即为模数</a:t>
            </a:r>
            <a:endParaRPr lang="en-US" altLang="zh-CN" b="1" dirty="0">
              <a:solidFill>
                <a:srgbClr val="0000CC"/>
              </a:solidFill>
              <a:latin typeface="Times New Roman" panose="02020603050405020304" pitchFamily="18" charset="0"/>
              <a:ea typeface="宋体" panose="02010600030101010101" pitchFamily="2" charset="-122"/>
            </a:endParaRPr>
          </a:p>
          <a:p>
            <a:pPr marL="0" lvl="0" indent="0" defTabSz="457200">
              <a:lnSpc>
                <a:spcPct val="100000"/>
              </a:lnSpc>
              <a:spcBef>
                <a:spcPct val="0"/>
              </a:spcBef>
              <a:buFont typeface="Wingdings" panose="05000000000000000000" pitchFamily="2" charset="2"/>
              <a:buChar char="Ø"/>
            </a:pPr>
            <a:r>
              <a:rPr lang="zh-CN" altLang="en-US" b="1" dirty="0">
                <a:solidFill>
                  <a:srgbClr val="0000CC"/>
                </a:solidFill>
                <a:latin typeface="Times New Roman" panose="02020603050405020304" pitchFamily="18" charset="0"/>
                <a:ea typeface="宋体" panose="02010600030101010101" pitchFamily="2" charset="-122"/>
              </a:rPr>
              <a:t>正数的补码即该正数本身</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22533" name="Text Box 5"/>
          <p:cNvSpPr txBox="1"/>
          <p:nvPr/>
        </p:nvSpPr>
        <p:spPr>
          <a:xfrm>
            <a:off x="2422525" y="2532063"/>
            <a:ext cx="3817938"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Char char="•"/>
            </a:pPr>
            <a:r>
              <a:rPr lang="zh-CN" altLang="en-US" b="1" dirty="0">
                <a:solidFill>
                  <a:srgbClr val="0000CC"/>
                </a:solidFill>
                <a:latin typeface="Times New Roman" panose="02020603050405020304" pitchFamily="18" charset="0"/>
                <a:ea typeface="宋体" panose="02010600030101010101" pitchFamily="2" charset="-122"/>
              </a:rPr>
              <a:t> 计数器</a:t>
            </a:r>
            <a:r>
              <a:rPr lang="zh-CN" altLang="en-US" b="1" dirty="0">
                <a:latin typeface="Times New Roman" panose="02020603050405020304" pitchFamily="18" charset="0"/>
                <a:ea typeface="宋体" panose="02010600030101010101" pitchFamily="2" charset="-122"/>
              </a:rPr>
              <a:t>（模 16）</a:t>
            </a:r>
            <a:endParaRPr lang="zh-CN" altLang="en-US" b="1" dirty="0">
              <a:latin typeface="Times New Roman" panose="02020603050405020304" pitchFamily="18" charset="0"/>
              <a:ea typeface="宋体" panose="02010600030101010101" pitchFamily="2" charset="-122"/>
            </a:endParaRPr>
          </a:p>
        </p:txBody>
      </p:sp>
      <p:grpSp>
        <p:nvGrpSpPr>
          <p:cNvPr id="22534" name="Group 6"/>
          <p:cNvGrpSpPr/>
          <p:nvPr/>
        </p:nvGrpSpPr>
        <p:grpSpPr>
          <a:xfrm>
            <a:off x="5664200" y="2492375"/>
            <a:ext cx="1447800" cy="579438"/>
            <a:chOff x="0" y="0"/>
            <a:chExt cx="912" cy="365"/>
          </a:xfrm>
        </p:grpSpPr>
        <p:sp>
          <p:nvSpPr>
            <p:cNvPr id="22554" name="Text Box 7"/>
            <p:cNvSpPr txBox="1"/>
            <p:nvPr/>
          </p:nvSpPr>
          <p:spPr>
            <a:xfrm>
              <a:off x="0" y="0"/>
              <a:ext cx="820"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1011</a:t>
              </a:r>
              <a:endParaRPr lang="en-US" altLang="zh-CN" sz="3200" b="1" dirty="0">
                <a:latin typeface="Times New Roman" panose="02020603050405020304" pitchFamily="18" charset="0"/>
                <a:ea typeface="宋体" panose="02010600030101010101" pitchFamily="2" charset="-122"/>
              </a:endParaRPr>
            </a:p>
          </p:txBody>
        </p:sp>
        <p:sp>
          <p:nvSpPr>
            <p:cNvPr id="22555" name="Line 8"/>
            <p:cNvSpPr/>
            <p:nvPr/>
          </p:nvSpPr>
          <p:spPr>
            <a:xfrm>
              <a:off x="5" y="317"/>
              <a:ext cx="907" cy="0"/>
            </a:xfrm>
            <a:prstGeom prst="line">
              <a:avLst/>
            </a:prstGeom>
            <a:ln w="28575" cap="flat" cmpd="sng">
              <a:solidFill>
                <a:schemeClr val="tx1"/>
              </a:solidFill>
              <a:prstDash val="solid"/>
              <a:headEnd type="none" w="med" len="med"/>
              <a:tailEnd type="none" w="med" len="med"/>
            </a:ln>
          </p:spPr>
        </p:sp>
      </p:grpSp>
      <p:grpSp>
        <p:nvGrpSpPr>
          <p:cNvPr id="22535" name="Group 9"/>
          <p:cNvGrpSpPr/>
          <p:nvPr/>
        </p:nvGrpSpPr>
        <p:grpSpPr>
          <a:xfrm>
            <a:off x="7745413" y="3398838"/>
            <a:ext cx="1474787" cy="579437"/>
            <a:chOff x="0" y="0"/>
            <a:chExt cx="929" cy="365"/>
          </a:xfrm>
        </p:grpSpPr>
        <p:sp>
          <p:nvSpPr>
            <p:cNvPr id="22552" name="Text Box 12"/>
            <p:cNvSpPr txBox="1"/>
            <p:nvPr/>
          </p:nvSpPr>
          <p:spPr>
            <a:xfrm>
              <a:off x="0" y="0"/>
              <a:ext cx="83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+ 0101</a:t>
              </a:r>
              <a:endParaRPr lang="en-US" altLang="zh-CN" sz="3200" b="1" dirty="0">
                <a:latin typeface="Times New Roman" panose="02020603050405020304" pitchFamily="18" charset="0"/>
                <a:ea typeface="宋体" panose="02010600030101010101" pitchFamily="2" charset="-122"/>
              </a:endParaRPr>
            </a:p>
          </p:txBody>
        </p:sp>
        <p:sp>
          <p:nvSpPr>
            <p:cNvPr id="22553" name="Line 13"/>
            <p:cNvSpPr/>
            <p:nvPr/>
          </p:nvSpPr>
          <p:spPr>
            <a:xfrm>
              <a:off x="22" y="317"/>
              <a:ext cx="907" cy="0"/>
            </a:xfrm>
            <a:prstGeom prst="line">
              <a:avLst/>
            </a:prstGeom>
            <a:ln w="28575" cap="flat" cmpd="sng">
              <a:solidFill>
                <a:schemeClr val="tx1"/>
              </a:solidFill>
              <a:prstDash val="solid"/>
              <a:headEnd type="none" w="med" len="med"/>
              <a:tailEnd type="none" w="med" len="med"/>
            </a:ln>
          </p:spPr>
        </p:sp>
      </p:grpSp>
      <p:sp>
        <p:nvSpPr>
          <p:cNvPr id="22536" name="Text Box 14"/>
          <p:cNvSpPr txBox="1"/>
          <p:nvPr/>
        </p:nvSpPr>
        <p:spPr>
          <a:xfrm>
            <a:off x="7977188" y="3017838"/>
            <a:ext cx="1098550"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1011</a:t>
            </a:r>
            <a:endParaRPr lang="zh-CN" altLang="en-US" sz="3200" b="1" dirty="0">
              <a:latin typeface="Times New Roman" panose="02020603050405020304" pitchFamily="18" charset="0"/>
              <a:ea typeface="宋体" panose="02010600030101010101" pitchFamily="2" charset="-122"/>
            </a:endParaRPr>
          </a:p>
        </p:txBody>
      </p:sp>
      <p:sp>
        <p:nvSpPr>
          <p:cNvPr id="22537" name="Text Box 15"/>
          <p:cNvSpPr txBox="1"/>
          <p:nvPr/>
        </p:nvSpPr>
        <p:spPr>
          <a:xfrm>
            <a:off x="7875588" y="3856038"/>
            <a:ext cx="1200150"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10000</a:t>
            </a:r>
            <a:endParaRPr lang="en-US" altLang="zh-CN" sz="3200" b="1" dirty="0">
              <a:latin typeface="Times New Roman" panose="02020603050405020304" pitchFamily="18" charset="0"/>
              <a:ea typeface="宋体" panose="02010600030101010101" pitchFamily="2" charset="-122"/>
            </a:endParaRPr>
          </a:p>
        </p:txBody>
      </p:sp>
      <p:grpSp>
        <p:nvGrpSpPr>
          <p:cNvPr id="22538" name="Group 14"/>
          <p:cNvGrpSpPr/>
          <p:nvPr/>
        </p:nvGrpSpPr>
        <p:grpSpPr>
          <a:xfrm>
            <a:off x="2646363" y="4541838"/>
            <a:ext cx="4575175" cy="519112"/>
            <a:chOff x="0" y="0"/>
            <a:chExt cx="2882" cy="327"/>
          </a:xfrm>
        </p:grpSpPr>
        <p:sp>
          <p:nvSpPr>
            <p:cNvPr id="22550" name="Text Box 20"/>
            <p:cNvSpPr txBox="1"/>
            <p:nvPr/>
          </p:nvSpPr>
          <p:spPr>
            <a:xfrm>
              <a:off x="0" y="0"/>
              <a:ext cx="2882"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可见   1011 可用 + 0101 代替</a:t>
              </a:r>
              <a:endParaRPr lang="zh-CN" altLang="en-US" b="1" dirty="0">
                <a:latin typeface="Times New Roman" panose="02020603050405020304" pitchFamily="18" charset="0"/>
                <a:ea typeface="宋体" panose="02010600030101010101" pitchFamily="2" charset="-122"/>
              </a:endParaRPr>
            </a:p>
          </p:txBody>
        </p:sp>
        <p:sp>
          <p:nvSpPr>
            <p:cNvPr id="22551" name="Line 21"/>
            <p:cNvSpPr/>
            <p:nvPr/>
          </p:nvSpPr>
          <p:spPr>
            <a:xfrm>
              <a:off x="541" y="167"/>
              <a:ext cx="96" cy="0"/>
            </a:xfrm>
            <a:prstGeom prst="line">
              <a:avLst/>
            </a:prstGeom>
            <a:ln w="28575" cap="flat" cmpd="sng">
              <a:solidFill>
                <a:schemeClr val="tx1"/>
              </a:solidFill>
              <a:prstDash val="solid"/>
              <a:headEnd type="none" w="med" len="med"/>
              <a:tailEnd type="none" w="med" len="med"/>
            </a:ln>
          </p:spPr>
        </p:sp>
      </p:grpSp>
      <p:grpSp>
        <p:nvGrpSpPr>
          <p:cNvPr id="22539" name="Group 17"/>
          <p:cNvGrpSpPr/>
          <p:nvPr/>
        </p:nvGrpSpPr>
        <p:grpSpPr>
          <a:xfrm>
            <a:off x="7896225" y="3933825"/>
            <a:ext cx="1574800" cy="1376363"/>
            <a:chOff x="0" y="0"/>
            <a:chExt cx="992" cy="867"/>
          </a:xfrm>
        </p:grpSpPr>
        <p:sp>
          <p:nvSpPr>
            <p:cNvPr id="22548" name="Text Box 29"/>
            <p:cNvSpPr txBox="1"/>
            <p:nvPr/>
          </p:nvSpPr>
          <p:spPr>
            <a:xfrm>
              <a:off x="96" y="576"/>
              <a:ext cx="896"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solidFill>
                    <a:srgbClr val="0000CC"/>
                  </a:solidFill>
                  <a:latin typeface="Times New Roman" panose="02020603050405020304" pitchFamily="18" charset="0"/>
                  <a:ea typeface="宋体" panose="02010600030101010101" pitchFamily="2" charset="-122"/>
                </a:rPr>
                <a:t>自然去掉</a:t>
              </a:r>
              <a:endParaRPr lang="zh-CN" altLang="en-US" sz="2400" b="1" dirty="0">
                <a:solidFill>
                  <a:srgbClr val="0000CC"/>
                </a:solidFill>
                <a:latin typeface="Times New Roman" panose="02020603050405020304" pitchFamily="18" charset="0"/>
                <a:ea typeface="宋体" panose="02010600030101010101" pitchFamily="2" charset="-122"/>
              </a:endParaRPr>
            </a:p>
          </p:txBody>
        </p:sp>
        <p:sp>
          <p:nvSpPr>
            <p:cNvPr id="22549" name="AutoShape 30"/>
            <p:cNvSpPr/>
            <p:nvPr/>
          </p:nvSpPr>
          <p:spPr>
            <a:xfrm>
              <a:off x="0" y="0"/>
              <a:ext cx="144" cy="288"/>
            </a:xfrm>
            <a:prstGeom prst="wedgeRoundRectCallout">
              <a:avLst>
                <a:gd name="adj1" fmla="val 347222"/>
                <a:gd name="adj2" fmla="val 153472"/>
                <a:gd name="adj3" fmla="val 16667"/>
              </a:avLst>
            </a:prstGeom>
            <a:noFill/>
            <a:ln w="28575" cap="flat" cmpd="sng">
              <a:solidFill>
                <a:srgbClr val="0000CC"/>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457200">
                <a:lnSpc>
                  <a:spcPct val="100000"/>
                </a:lnSpc>
                <a:spcBef>
                  <a:spcPct val="0"/>
                </a:spcBef>
                <a:buFontTx/>
                <a:buNone/>
              </a:pPr>
              <a:endParaRPr lang="zh-CN" altLang="en-US" b="1" dirty="0">
                <a:latin typeface="Times New Roman" panose="02020603050405020304" pitchFamily="18" charset="0"/>
                <a:ea typeface="宋体" panose="02010600030101010101" pitchFamily="2" charset="-122"/>
              </a:endParaRPr>
            </a:p>
          </p:txBody>
        </p:sp>
      </p:grpSp>
      <p:grpSp>
        <p:nvGrpSpPr>
          <p:cNvPr id="22540" name="Group 20"/>
          <p:cNvGrpSpPr/>
          <p:nvPr/>
        </p:nvGrpSpPr>
        <p:grpSpPr>
          <a:xfrm>
            <a:off x="2640013" y="5084763"/>
            <a:ext cx="7762875" cy="544512"/>
            <a:chOff x="0" y="0"/>
            <a:chExt cx="4890" cy="343"/>
          </a:xfrm>
        </p:grpSpPr>
        <p:grpSp>
          <p:nvGrpSpPr>
            <p:cNvPr id="22543" name="Group 21"/>
            <p:cNvGrpSpPr/>
            <p:nvPr/>
          </p:nvGrpSpPr>
          <p:grpSpPr>
            <a:xfrm>
              <a:off x="0" y="0"/>
              <a:ext cx="1674" cy="327"/>
              <a:chOff x="0" y="0"/>
              <a:chExt cx="1674" cy="327"/>
            </a:xfrm>
          </p:grpSpPr>
          <p:sp>
            <p:nvSpPr>
              <p:cNvPr id="22546" name="Text Box 34"/>
              <p:cNvSpPr txBox="1"/>
              <p:nvPr/>
            </p:nvSpPr>
            <p:spPr>
              <a:xfrm>
                <a:off x="0" y="0"/>
                <a:ext cx="1674"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记作   1011</a:t>
                </a:r>
                <a:endParaRPr lang="zh-CN" altLang="en-US" b="1" dirty="0">
                  <a:latin typeface="Times New Roman" panose="02020603050405020304" pitchFamily="18" charset="0"/>
                  <a:ea typeface="宋体" panose="02010600030101010101" pitchFamily="2" charset="-122"/>
                </a:endParaRPr>
              </a:p>
            </p:txBody>
          </p:sp>
          <p:sp>
            <p:nvSpPr>
              <p:cNvPr id="22547" name="Line 35"/>
              <p:cNvSpPr/>
              <p:nvPr/>
            </p:nvSpPr>
            <p:spPr>
              <a:xfrm>
                <a:off x="541" y="170"/>
                <a:ext cx="96" cy="0"/>
              </a:xfrm>
              <a:prstGeom prst="line">
                <a:avLst/>
              </a:prstGeom>
              <a:ln w="28575" cap="flat" cmpd="sng">
                <a:solidFill>
                  <a:schemeClr val="tx1"/>
                </a:solidFill>
                <a:prstDash val="solid"/>
                <a:headEnd type="none" w="med" len="med"/>
                <a:tailEnd type="none" w="med" len="med"/>
              </a:ln>
            </p:spPr>
          </p:sp>
        </p:grpSp>
        <p:sp>
          <p:nvSpPr>
            <p:cNvPr id="22544" name="Text Box 36"/>
            <p:cNvSpPr txBox="1"/>
            <p:nvPr/>
          </p:nvSpPr>
          <p:spPr>
            <a:xfrm>
              <a:off x="2218" y="16"/>
              <a:ext cx="2672"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（mod 2</a:t>
              </a:r>
              <a:r>
                <a:rPr lang="zh-CN" altLang="en-US" b="1" baseline="30000" dirty="0">
                  <a:latin typeface="Times New Roman" panose="02020603050405020304" pitchFamily="18" charset="0"/>
                  <a:ea typeface="宋体" panose="02010600030101010101" pitchFamily="2" charset="-122"/>
                </a:rPr>
                <a:t>4</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22545" name="Text Box 37"/>
            <p:cNvSpPr txBox="1"/>
            <p:nvPr/>
          </p:nvSpPr>
          <p:spPr>
            <a:xfrm>
              <a:off x="1089" y="0"/>
              <a:ext cx="2672"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+ 0101</a:t>
              </a:r>
              <a:endParaRPr lang="zh-CN" altLang="en-US" b="1" dirty="0">
                <a:latin typeface="Times New Roman" panose="02020603050405020304" pitchFamily="18" charset="0"/>
                <a:ea typeface="宋体" panose="02010600030101010101" pitchFamily="2" charset="-122"/>
              </a:endParaRPr>
            </a:p>
          </p:txBody>
        </p:sp>
      </p:grpSp>
      <p:sp>
        <p:nvSpPr>
          <p:cNvPr id="22541" name="Text Box 43"/>
          <p:cNvSpPr txBox="1"/>
          <p:nvPr/>
        </p:nvSpPr>
        <p:spPr>
          <a:xfrm>
            <a:off x="2919413" y="3357563"/>
            <a:ext cx="3197225" cy="587375"/>
          </a:xfrm>
          <a:prstGeom prst="rect">
            <a:avLst/>
          </a:prstGeom>
          <a:noFill/>
          <a:ln w="9525">
            <a:noFill/>
          </a:ln>
        </p:spPr>
        <p:txBody>
          <a:bodyPr wrap="none" lIns="90000" tIns="46800" rIns="90000" bIns="4680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10000-1011=0101</a:t>
            </a:r>
            <a:endParaRPr lang="en-US" altLang="zh-CN" sz="3200" b="1" dirty="0">
              <a:latin typeface="Times New Roman" panose="02020603050405020304" pitchFamily="18" charset="0"/>
              <a:ea typeface="宋体" panose="02010600030101010101" pitchFamily="2" charset="-122"/>
            </a:endParaRPr>
          </a:p>
        </p:txBody>
      </p:sp>
      <p:sp>
        <p:nvSpPr>
          <p:cNvPr id="22542" name="Rectangle 44"/>
          <p:cNvSpPr/>
          <p:nvPr/>
        </p:nvSpPr>
        <p:spPr>
          <a:xfrm>
            <a:off x="8532813" y="549275"/>
            <a:ext cx="1198562" cy="463550"/>
          </a:xfrm>
          <a:prstGeom prst="rect">
            <a:avLst/>
          </a:prstGeom>
          <a:noFill/>
          <a:ln w="9525">
            <a:noFill/>
          </a:ln>
        </p:spPr>
        <p:txBody>
          <a:bodyPr wrap="none" lIns="90000" tIns="46800" rIns="90000" bIns="4680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r>
              <a:rPr lang="zh-CN" altLang="en-US" sz="2400" b="1" dirty="0">
                <a:solidFill>
                  <a:srgbClr val="FF6600"/>
                </a:solidFill>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=M</a:t>
            </a:r>
            <a:r>
              <a:rPr lang="zh-CN" altLang="en-US" sz="2400" b="1" dirty="0">
                <a:solidFill>
                  <a:srgbClr val="FF6600"/>
                </a:solidFill>
                <a:latin typeface="Times New Roman" panose="02020603050405020304" pitchFamily="18" charset="0"/>
                <a:ea typeface="宋体" panose="02010600030101010101" pitchFamily="2" charset="-122"/>
              </a:rPr>
              <a:t>+</a:t>
            </a:r>
            <a:r>
              <a:rPr lang="zh-CN" altLang="en-US" sz="2400" b="1" dirty="0">
                <a:solidFill>
                  <a:srgbClr val="0000CC"/>
                </a:solidFill>
                <a:latin typeface="Times New Roman" panose="02020603050405020304" pitchFamily="18" charset="0"/>
                <a:ea typeface="宋体" panose="02010600030101010101" pitchFamily="2" charset="-122"/>
              </a:rPr>
              <a:t>x</a:t>
            </a:r>
            <a:endParaRPr lang="zh-CN" altLang="en-US" sz="2400"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1905000" y="304800"/>
            <a:ext cx="35814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Char char="•"/>
            </a:pPr>
            <a:r>
              <a:rPr lang="zh-CN" altLang="en-US" sz="3600" b="1" dirty="0">
                <a:latin typeface="Times New Roman" panose="02020603050405020304" pitchFamily="18" charset="0"/>
                <a:ea typeface="宋体" panose="02010600030101010101" pitchFamily="2" charset="-122"/>
              </a:rPr>
              <a:t> 补码定义</a:t>
            </a:r>
            <a:endParaRPr lang="zh-CN" altLang="en-US" sz="3600" b="1" dirty="0">
              <a:latin typeface="Times New Roman" panose="02020603050405020304" pitchFamily="18" charset="0"/>
              <a:ea typeface="宋体" panose="02010600030101010101" pitchFamily="2" charset="-122"/>
            </a:endParaRPr>
          </a:p>
        </p:txBody>
      </p:sp>
      <p:sp>
        <p:nvSpPr>
          <p:cNvPr id="23555" name="Text Box 3"/>
          <p:cNvSpPr txBox="1"/>
          <p:nvPr/>
        </p:nvSpPr>
        <p:spPr>
          <a:xfrm>
            <a:off x="2514600" y="1028700"/>
            <a:ext cx="17526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整数</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23556" name="Text Box 4"/>
          <p:cNvSpPr txBox="1"/>
          <p:nvPr/>
        </p:nvSpPr>
        <p:spPr>
          <a:xfrm>
            <a:off x="3544888" y="3030538"/>
            <a:ext cx="1941512" cy="4572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为真值</a:t>
            </a:r>
            <a:endParaRPr lang="zh-CN" altLang="en-US" sz="2400" b="1" dirty="0">
              <a:latin typeface="Times New Roman" panose="02020603050405020304" pitchFamily="18" charset="0"/>
              <a:ea typeface="宋体" panose="02010600030101010101" pitchFamily="2" charset="-122"/>
            </a:endParaRPr>
          </a:p>
        </p:txBody>
      </p:sp>
      <p:sp>
        <p:nvSpPr>
          <p:cNvPr id="23557" name="Text Box 5"/>
          <p:cNvSpPr txBox="1"/>
          <p:nvPr/>
        </p:nvSpPr>
        <p:spPr>
          <a:xfrm>
            <a:off x="5024438" y="2990850"/>
            <a:ext cx="4149725" cy="52228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为数值位数</a:t>
            </a:r>
            <a:endParaRPr lang="zh-CN" altLang="en-US" b="1" dirty="0">
              <a:latin typeface="Times New Roman" panose="02020603050405020304" pitchFamily="18" charset="0"/>
              <a:ea typeface="宋体" panose="02010600030101010101" pitchFamily="2" charset="-122"/>
            </a:endParaRPr>
          </a:p>
        </p:txBody>
      </p:sp>
      <p:grpSp>
        <p:nvGrpSpPr>
          <p:cNvPr id="23558" name="Group 6"/>
          <p:cNvGrpSpPr/>
          <p:nvPr/>
        </p:nvGrpSpPr>
        <p:grpSpPr>
          <a:xfrm>
            <a:off x="2514600" y="1447800"/>
            <a:ext cx="7391400" cy="1311275"/>
            <a:chOff x="0" y="0"/>
            <a:chExt cx="4656" cy="826"/>
          </a:xfrm>
        </p:grpSpPr>
        <p:sp>
          <p:nvSpPr>
            <p:cNvPr id="23577" name="Text Box 7"/>
            <p:cNvSpPr txBox="1"/>
            <p:nvPr/>
          </p:nvSpPr>
          <p:spPr>
            <a:xfrm>
              <a:off x="0" y="240"/>
              <a:ext cx="771"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a:t>
              </a:r>
              <a:endParaRPr lang="zh-CN" altLang="en-US" b="1" dirty="0">
                <a:latin typeface="Times New Roman" panose="02020603050405020304" pitchFamily="18" charset="0"/>
                <a:ea typeface="宋体" panose="02010600030101010101" pitchFamily="2" charset="-122"/>
              </a:endParaRPr>
            </a:p>
          </p:txBody>
        </p:sp>
        <p:sp>
          <p:nvSpPr>
            <p:cNvPr id="23578" name="Text Box 8"/>
            <p:cNvSpPr txBox="1"/>
            <p:nvPr/>
          </p:nvSpPr>
          <p:spPr>
            <a:xfrm>
              <a:off x="943" y="0"/>
              <a:ext cx="2705"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0，</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2</a:t>
              </a:r>
              <a:r>
                <a:rPr lang="zh-CN" altLang="en-US" b="1" i="1" baseline="4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0</a:t>
              </a:r>
              <a:endParaRPr lang="zh-CN" altLang="en-US" b="1" dirty="0">
                <a:latin typeface="Times New Roman" panose="02020603050405020304" pitchFamily="18" charset="0"/>
                <a:ea typeface="宋体" panose="02010600030101010101" pitchFamily="2" charset="-122"/>
              </a:endParaRPr>
            </a:p>
          </p:txBody>
        </p:sp>
        <p:sp>
          <p:nvSpPr>
            <p:cNvPr id="23579" name="Text Box 9"/>
            <p:cNvSpPr txBox="1"/>
            <p:nvPr/>
          </p:nvSpPr>
          <p:spPr>
            <a:xfrm>
              <a:off x="953" y="499"/>
              <a:ext cx="3703"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2</a:t>
              </a:r>
              <a:r>
                <a:rPr lang="zh-CN" altLang="en-US" b="1" i="1" baseline="45000" dirty="0">
                  <a:solidFill>
                    <a:srgbClr val="FF0000"/>
                  </a:solidFill>
                  <a:latin typeface="Times New Roman" panose="02020603050405020304" pitchFamily="18" charset="0"/>
                  <a:ea typeface="宋体" panose="02010600030101010101" pitchFamily="2" charset="-122"/>
                </a:rPr>
                <a:t>n</a:t>
              </a:r>
              <a:r>
                <a:rPr lang="zh-CN" altLang="en-US" b="1" baseline="45000" dirty="0">
                  <a:solidFill>
                    <a:srgbClr val="FF0000"/>
                  </a:solidFill>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0 </a:t>
              </a:r>
              <a:r>
                <a:rPr lang="zh-CN" altLang="en-US" sz="20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2</a:t>
              </a:r>
              <a:r>
                <a:rPr lang="zh-CN" altLang="en-US" b="1" i="1" baseline="4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（mod 2</a:t>
              </a:r>
              <a:r>
                <a:rPr lang="zh-CN" altLang="en-US" b="1" i="1" baseline="45000" dirty="0">
                  <a:latin typeface="Times New Roman" panose="02020603050405020304" pitchFamily="18" charset="0"/>
                  <a:ea typeface="宋体" panose="02010600030101010101" pitchFamily="2" charset="-122"/>
                </a:rPr>
                <a:t>n</a:t>
              </a:r>
              <a:r>
                <a:rPr lang="zh-CN" altLang="en-US" b="1" baseline="45000"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23580" name="AutoShape 10"/>
            <p:cNvSpPr/>
            <p:nvPr/>
          </p:nvSpPr>
          <p:spPr>
            <a:xfrm>
              <a:off x="768" y="114"/>
              <a:ext cx="144" cy="616"/>
            </a:xfrm>
            <a:prstGeom prst="leftBrace">
              <a:avLst>
                <a:gd name="adj1" fmla="val 35648"/>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23581" name="Line 11"/>
            <p:cNvSpPr/>
            <p:nvPr/>
          </p:nvSpPr>
          <p:spPr>
            <a:xfrm>
              <a:off x="2936" y="669"/>
              <a:ext cx="101" cy="0"/>
            </a:xfrm>
            <a:prstGeom prst="line">
              <a:avLst/>
            </a:prstGeom>
            <a:ln w="28575" cap="flat" cmpd="sng">
              <a:solidFill>
                <a:schemeClr val="tx1"/>
              </a:solidFill>
              <a:prstDash val="solid"/>
              <a:headEnd type="none" w="med" len="med"/>
              <a:tailEnd type="none" w="med" len="med"/>
            </a:ln>
          </p:spPr>
        </p:sp>
      </p:grpSp>
      <p:sp>
        <p:nvSpPr>
          <p:cNvPr id="23559" name="Text Box 12"/>
          <p:cNvSpPr txBox="1"/>
          <p:nvPr/>
        </p:nvSpPr>
        <p:spPr>
          <a:xfrm>
            <a:off x="2582863" y="3733800"/>
            <a:ext cx="541337"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sp>
        <p:nvSpPr>
          <p:cNvPr id="23560" name="Text Box 13"/>
          <p:cNvSpPr txBox="1"/>
          <p:nvPr/>
        </p:nvSpPr>
        <p:spPr>
          <a:xfrm>
            <a:off x="3544888" y="3921125"/>
            <a:ext cx="1671637"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+1010</a:t>
            </a:r>
            <a:endParaRPr lang="en-US" altLang="zh-CN" sz="3200" b="1" dirty="0">
              <a:latin typeface="Times New Roman" panose="02020603050405020304" pitchFamily="18" charset="0"/>
              <a:ea typeface="宋体" panose="02010600030101010101" pitchFamily="2" charset="-122"/>
            </a:endParaRPr>
          </a:p>
        </p:txBody>
      </p:sp>
      <p:grpSp>
        <p:nvGrpSpPr>
          <p:cNvPr id="23561" name="Group 14"/>
          <p:cNvGrpSpPr/>
          <p:nvPr/>
        </p:nvGrpSpPr>
        <p:grpSpPr>
          <a:xfrm>
            <a:off x="6299200" y="4471988"/>
            <a:ext cx="3390900" cy="519112"/>
            <a:chOff x="0" y="0"/>
            <a:chExt cx="2136" cy="327"/>
          </a:xfrm>
        </p:grpSpPr>
        <p:sp>
          <p:nvSpPr>
            <p:cNvPr id="23575" name="Text Box 15"/>
            <p:cNvSpPr txBox="1"/>
            <p:nvPr/>
          </p:nvSpPr>
          <p:spPr>
            <a:xfrm>
              <a:off x="0" y="0"/>
              <a:ext cx="213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2</a:t>
              </a:r>
              <a:r>
                <a:rPr lang="zh-CN" altLang="en-US" b="1" baseline="45000" dirty="0">
                  <a:latin typeface="Times New Roman" panose="02020603050405020304" pitchFamily="18" charset="0"/>
                  <a:ea typeface="宋体" panose="02010600030101010101" pitchFamily="2" charset="-122"/>
                </a:rPr>
                <a:t>n+1</a:t>
              </a:r>
              <a:r>
                <a:rPr lang="zh-CN" altLang="en-US" b="1" dirty="0">
                  <a:latin typeface="Times New Roman" panose="02020603050405020304" pitchFamily="18" charset="0"/>
                  <a:ea typeface="宋体" panose="02010600030101010101" pitchFamily="2" charset="-122"/>
                </a:rPr>
                <a:t> +(   1101 )</a:t>
              </a:r>
              <a:endParaRPr lang="zh-CN" altLang="en-US" sz="3200" b="1" dirty="0">
                <a:latin typeface="Times New Roman" panose="02020603050405020304" pitchFamily="18" charset="0"/>
                <a:ea typeface="宋体" panose="02010600030101010101" pitchFamily="2" charset="-122"/>
              </a:endParaRPr>
            </a:p>
          </p:txBody>
        </p:sp>
        <p:sp>
          <p:nvSpPr>
            <p:cNvPr id="23576" name="Line 16"/>
            <p:cNvSpPr/>
            <p:nvPr/>
          </p:nvSpPr>
          <p:spPr>
            <a:xfrm>
              <a:off x="1360" y="170"/>
              <a:ext cx="96" cy="0"/>
            </a:xfrm>
            <a:prstGeom prst="line">
              <a:avLst/>
            </a:prstGeom>
            <a:ln w="28575" cap="flat" cmpd="sng">
              <a:solidFill>
                <a:schemeClr val="tx1"/>
              </a:solidFill>
              <a:prstDash val="solid"/>
              <a:headEnd type="none" w="med" len="med"/>
              <a:tailEnd type="none" w="med" len="med"/>
            </a:ln>
          </p:spPr>
        </p:sp>
      </p:grpSp>
      <p:sp>
        <p:nvSpPr>
          <p:cNvPr id="23562" name="Text Box 17"/>
          <p:cNvSpPr txBox="1"/>
          <p:nvPr/>
        </p:nvSpPr>
        <p:spPr>
          <a:xfrm>
            <a:off x="7070725" y="4876800"/>
            <a:ext cx="3873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3563" name="Text Box 18"/>
          <p:cNvSpPr txBox="1"/>
          <p:nvPr/>
        </p:nvSpPr>
        <p:spPr>
          <a:xfrm>
            <a:off x="3429000" y="4495800"/>
            <a:ext cx="309880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0,1010</a:t>
            </a:r>
            <a:endParaRPr lang="zh-CN" altLang="en-US" sz="3200" b="1" dirty="0">
              <a:latin typeface="Times New Roman" panose="02020603050405020304" pitchFamily="18" charset="0"/>
              <a:ea typeface="宋体" panose="02010600030101010101" pitchFamily="2" charset="-122"/>
            </a:endParaRPr>
          </a:p>
        </p:txBody>
      </p:sp>
      <p:grpSp>
        <p:nvGrpSpPr>
          <p:cNvPr id="23564" name="Group 19"/>
          <p:cNvGrpSpPr/>
          <p:nvPr/>
        </p:nvGrpSpPr>
        <p:grpSpPr>
          <a:xfrm>
            <a:off x="6384925" y="3954463"/>
            <a:ext cx="1631950" cy="519112"/>
            <a:chOff x="0" y="0"/>
            <a:chExt cx="1028" cy="327"/>
          </a:xfrm>
        </p:grpSpPr>
        <p:sp>
          <p:nvSpPr>
            <p:cNvPr id="23573" name="Line 20"/>
            <p:cNvSpPr/>
            <p:nvPr/>
          </p:nvSpPr>
          <p:spPr>
            <a:xfrm>
              <a:off x="411" y="170"/>
              <a:ext cx="96" cy="0"/>
            </a:xfrm>
            <a:prstGeom prst="line">
              <a:avLst/>
            </a:prstGeom>
            <a:ln w="28575" cap="flat" cmpd="sng">
              <a:solidFill>
                <a:schemeClr val="tx1"/>
              </a:solidFill>
              <a:prstDash val="solid"/>
              <a:headEnd type="none" w="med" len="med"/>
              <a:tailEnd type="none" w="med" len="med"/>
            </a:ln>
          </p:spPr>
        </p:sp>
        <p:sp>
          <p:nvSpPr>
            <p:cNvPr id="23574" name="Text Box 21"/>
            <p:cNvSpPr txBox="1"/>
            <p:nvPr/>
          </p:nvSpPr>
          <p:spPr>
            <a:xfrm>
              <a:off x="0" y="0"/>
              <a:ext cx="1028"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1101</a:t>
              </a:r>
              <a:endParaRPr lang="en-US" altLang="zh-CN" b="1" dirty="0">
                <a:latin typeface="Times New Roman" panose="02020603050405020304" pitchFamily="18" charset="0"/>
                <a:ea typeface="宋体" panose="02010600030101010101" pitchFamily="2" charset="-122"/>
              </a:endParaRPr>
            </a:p>
          </p:txBody>
        </p:sp>
      </p:grpSp>
      <p:sp>
        <p:nvSpPr>
          <p:cNvPr id="23565" name="Text Box 22"/>
          <p:cNvSpPr txBox="1"/>
          <p:nvPr/>
        </p:nvSpPr>
        <p:spPr>
          <a:xfrm>
            <a:off x="7448550" y="5791200"/>
            <a:ext cx="11620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1,0011</a:t>
            </a:r>
            <a:endParaRPr lang="en-US" altLang="zh-CN" b="1" dirty="0">
              <a:latin typeface="Times New Roman" panose="02020603050405020304" pitchFamily="18" charset="0"/>
              <a:ea typeface="宋体" panose="02010600030101010101" pitchFamily="2" charset="-122"/>
            </a:endParaRPr>
          </a:p>
        </p:txBody>
      </p:sp>
      <p:sp>
        <p:nvSpPr>
          <p:cNvPr id="23566" name="Freeform 23"/>
          <p:cNvSpPr/>
          <p:nvPr/>
        </p:nvSpPr>
        <p:spPr>
          <a:xfrm>
            <a:off x="5735638" y="6237288"/>
            <a:ext cx="2036762" cy="468312"/>
          </a:xfrm>
          <a:custGeom>
            <a:avLst/>
            <a:gdLst>
              <a:gd name="txL" fmla="*/ 0 w 1314"/>
              <a:gd name="txT" fmla="*/ 0 h 300"/>
              <a:gd name="txR" fmla="*/ 1314 w 1314"/>
              <a:gd name="txB" fmla="*/ 300 h 300"/>
            </a:gdLst>
            <a:ahLst/>
            <a:cxnLst>
              <a:cxn ang="0">
                <a:pos x="0" y="0"/>
              </a:cxn>
              <a:cxn ang="0">
                <a:pos x="2147483646" y="2147483646"/>
              </a:cxn>
              <a:cxn ang="0">
                <a:pos x="2147483646" y="2147483646"/>
              </a:cxn>
              <a:cxn ang="0">
                <a:pos x="2147483646" y="2147483646"/>
              </a:cxn>
              <a:cxn ang="0">
                <a:pos x="2147483646" y="2147483646"/>
              </a:cxn>
            </a:cxnLst>
            <a:rect l="txL" t="txT" r="txR" b="txB"/>
            <a:pathLst>
              <a:path w="1314" h="300">
                <a:moveTo>
                  <a:pt x="0" y="0"/>
                </a:moveTo>
                <a:lnTo>
                  <a:pt x="156" y="3"/>
                </a:lnTo>
                <a:lnTo>
                  <a:pt x="157" y="300"/>
                </a:lnTo>
                <a:lnTo>
                  <a:pt x="1314" y="300"/>
                </a:lnTo>
                <a:lnTo>
                  <a:pt x="1314" y="48"/>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23567" name="Text Box 24"/>
          <p:cNvSpPr txBox="1"/>
          <p:nvPr/>
        </p:nvSpPr>
        <p:spPr>
          <a:xfrm>
            <a:off x="3432175" y="5589588"/>
            <a:ext cx="2503488" cy="8302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逗号</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将符号位</a:t>
            </a:r>
            <a:endParaRPr lang="zh-CN" altLang="en-US" sz="24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和数值部分隔开</a:t>
            </a:r>
            <a:endParaRPr lang="zh-CN" altLang="en-US" sz="2400" b="1" dirty="0">
              <a:latin typeface="Times New Roman" panose="02020603050405020304" pitchFamily="18" charset="0"/>
              <a:ea typeface="宋体" panose="02010600030101010101" pitchFamily="2" charset="-122"/>
            </a:endParaRPr>
          </a:p>
        </p:txBody>
      </p:sp>
      <p:sp>
        <p:nvSpPr>
          <p:cNvPr id="23568" name="Line 25"/>
          <p:cNvSpPr/>
          <p:nvPr/>
        </p:nvSpPr>
        <p:spPr>
          <a:xfrm flipV="1">
            <a:off x="4800600" y="5029200"/>
            <a:ext cx="0" cy="609600"/>
          </a:xfrm>
          <a:prstGeom prst="line">
            <a:avLst/>
          </a:prstGeom>
          <a:ln w="28575" cap="flat" cmpd="sng">
            <a:solidFill>
              <a:schemeClr val="tx1"/>
            </a:solidFill>
            <a:prstDash val="solid"/>
            <a:headEnd type="none" w="med" len="med"/>
            <a:tailEnd type="stealth" w="med" len="med"/>
          </a:ln>
        </p:spPr>
      </p:sp>
      <p:sp>
        <p:nvSpPr>
          <p:cNvPr id="23569" name="Line 27"/>
          <p:cNvSpPr/>
          <p:nvPr/>
        </p:nvSpPr>
        <p:spPr>
          <a:xfrm>
            <a:off x="6477000" y="5791200"/>
            <a:ext cx="3429000" cy="0"/>
          </a:xfrm>
          <a:prstGeom prst="line">
            <a:avLst/>
          </a:prstGeom>
          <a:ln w="28575" cap="flat" cmpd="sng">
            <a:solidFill>
              <a:schemeClr val="tx1"/>
            </a:solidFill>
            <a:prstDash val="solid"/>
            <a:headEnd type="none" w="med" len="med"/>
            <a:tailEnd type="none" w="med" len="med"/>
          </a:ln>
        </p:spPr>
      </p:sp>
      <p:sp>
        <p:nvSpPr>
          <p:cNvPr id="23570" name="Text Box 28"/>
          <p:cNvSpPr txBox="1"/>
          <p:nvPr/>
        </p:nvSpPr>
        <p:spPr>
          <a:xfrm>
            <a:off x="7715250" y="5257800"/>
            <a:ext cx="8953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1101</a:t>
            </a:r>
            <a:endParaRPr lang="en-US" altLang="zh-CN" b="1" dirty="0">
              <a:latin typeface="Times New Roman" panose="02020603050405020304" pitchFamily="18" charset="0"/>
              <a:ea typeface="宋体" panose="02010600030101010101" pitchFamily="2" charset="-122"/>
            </a:endParaRPr>
          </a:p>
        </p:txBody>
      </p:sp>
      <p:sp>
        <p:nvSpPr>
          <p:cNvPr id="23571" name="Line 29"/>
          <p:cNvSpPr/>
          <p:nvPr/>
        </p:nvSpPr>
        <p:spPr>
          <a:xfrm>
            <a:off x="7175500" y="5502275"/>
            <a:ext cx="152400" cy="0"/>
          </a:xfrm>
          <a:prstGeom prst="line">
            <a:avLst/>
          </a:prstGeom>
          <a:ln w="28575" cap="flat" cmpd="sng">
            <a:solidFill>
              <a:schemeClr val="tx1"/>
            </a:solidFill>
            <a:prstDash val="solid"/>
            <a:headEnd type="none" w="med" len="med"/>
            <a:tailEnd type="none" w="med" len="med"/>
          </a:ln>
        </p:spPr>
      </p:sp>
      <p:sp>
        <p:nvSpPr>
          <p:cNvPr id="23572" name="Text Box 30"/>
          <p:cNvSpPr txBox="1"/>
          <p:nvPr/>
        </p:nvSpPr>
        <p:spPr>
          <a:xfrm>
            <a:off x="7335838" y="4876800"/>
            <a:ext cx="23050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100000</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2057400" y="428625"/>
            <a:ext cx="18288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solidFill>
                  <a:srgbClr val="0000CC"/>
                </a:solidFill>
                <a:latin typeface="Times New Roman" panose="02020603050405020304" pitchFamily="18" charset="0"/>
                <a:ea typeface="宋体" panose="02010600030101010101" pitchFamily="2" charset="-122"/>
              </a:rPr>
              <a:t>小数</a:t>
            </a:r>
            <a:endParaRPr lang="zh-CN" altLang="en-US" sz="3600" b="1" dirty="0">
              <a:solidFill>
                <a:srgbClr val="0000CC"/>
              </a:solidFill>
              <a:latin typeface="Times New Roman" panose="02020603050405020304" pitchFamily="18" charset="0"/>
              <a:ea typeface="宋体" panose="02010600030101010101" pitchFamily="2" charset="-122"/>
            </a:endParaRPr>
          </a:p>
        </p:txBody>
      </p:sp>
      <p:sp>
        <p:nvSpPr>
          <p:cNvPr id="25603" name="Text Box 3"/>
          <p:cNvSpPr txBox="1"/>
          <p:nvPr/>
        </p:nvSpPr>
        <p:spPr>
          <a:xfrm>
            <a:off x="3049588" y="2590800"/>
            <a:ext cx="2132012"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为真值</a:t>
            </a:r>
            <a:endParaRPr lang="zh-CN" altLang="en-US" b="1" dirty="0">
              <a:latin typeface="Times New Roman" panose="02020603050405020304" pitchFamily="18" charset="0"/>
              <a:ea typeface="宋体" panose="02010600030101010101" pitchFamily="2" charset="-122"/>
            </a:endParaRPr>
          </a:p>
        </p:txBody>
      </p:sp>
      <p:sp>
        <p:nvSpPr>
          <p:cNvPr id="25604" name="Text Box 4"/>
          <p:cNvSpPr txBox="1"/>
          <p:nvPr/>
        </p:nvSpPr>
        <p:spPr>
          <a:xfrm>
            <a:off x="3625850" y="3276600"/>
            <a:ext cx="20129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+ 0.1110</a:t>
            </a:r>
            <a:endParaRPr lang="en-US" altLang="zh-CN" b="1" dirty="0">
              <a:latin typeface="Times New Roman" panose="02020603050405020304" pitchFamily="18" charset="0"/>
              <a:ea typeface="宋体" panose="02010600030101010101" pitchFamily="2" charset="-122"/>
            </a:endParaRPr>
          </a:p>
        </p:txBody>
      </p:sp>
      <p:grpSp>
        <p:nvGrpSpPr>
          <p:cNvPr id="25605" name="Group 5"/>
          <p:cNvGrpSpPr/>
          <p:nvPr/>
        </p:nvGrpSpPr>
        <p:grpSpPr>
          <a:xfrm>
            <a:off x="2970213" y="1095375"/>
            <a:ext cx="7697787" cy="1295400"/>
            <a:chOff x="0" y="0"/>
            <a:chExt cx="4849" cy="816"/>
          </a:xfrm>
        </p:grpSpPr>
        <p:sp>
          <p:nvSpPr>
            <p:cNvPr id="25626" name="Text Box 6"/>
            <p:cNvSpPr txBox="1"/>
            <p:nvPr/>
          </p:nvSpPr>
          <p:spPr>
            <a:xfrm>
              <a:off x="0" y="240"/>
              <a:ext cx="841"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a:t>
              </a:r>
              <a:endParaRPr lang="zh-CN" altLang="en-US" sz="3200" b="1" dirty="0">
                <a:latin typeface="Times New Roman" panose="02020603050405020304" pitchFamily="18" charset="0"/>
                <a:ea typeface="宋体" panose="02010600030101010101" pitchFamily="2" charset="-122"/>
              </a:endParaRPr>
            </a:p>
          </p:txBody>
        </p:sp>
        <p:sp>
          <p:nvSpPr>
            <p:cNvPr id="25627" name="Text Box 7"/>
            <p:cNvSpPr txBox="1"/>
            <p:nvPr/>
          </p:nvSpPr>
          <p:spPr>
            <a:xfrm>
              <a:off x="943" y="0"/>
              <a:ext cx="2754"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1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0</a:t>
              </a:r>
              <a:endParaRPr lang="zh-CN" altLang="en-US" sz="3200" b="1" dirty="0">
                <a:latin typeface="Times New Roman" panose="02020603050405020304" pitchFamily="18" charset="0"/>
                <a:ea typeface="宋体" panose="02010600030101010101" pitchFamily="2" charset="-122"/>
              </a:endParaRPr>
            </a:p>
          </p:txBody>
        </p:sp>
        <p:sp>
          <p:nvSpPr>
            <p:cNvPr id="25628" name="Text Box 8"/>
            <p:cNvSpPr txBox="1"/>
            <p:nvPr/>
          </p:nvSpPr>
          <p:spPr>
            <a:xfrm>
              <a:off x="953" y="451"/>
              <a:ext cx="389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FF0000"/>
                  </a:solidFill>
                  <a:latin typeface="Times New Roman" panose="02020603050405020304" pitchFamily="18" charset="0"/>
                  <a:ea typeface="宋体" panose="02010600030101010101" pitchFamily="2" charset="-122"/>
                </a:rPr>
                <a:t>2 </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sz="14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0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a:t>
              </a:r>
              <a:r>
                <a:rPr lang="zh-CN" altLang="en-US" sz="1600" b="1" dirty="0">
                  <a:latin typeface="Times New Roman" panose="02020603050405020304" pitchFamily="18" charset="0"/>
                  <a:ea typeface="宋体" panose="02010600030101010101" pitchFamily="2" charset="-122"/>
                </a:rPr>
                <a:t> </a:t>
              </a:r>
              <a:r>
                <a:rPr lang="zh-CN" altLang="en-US" sz="8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   1（mod 2）</a:t>
              </a:r>
              <a:endParaRPr lang="zh-CN" altLang="en-US" sz="3200" b="1" dirty="0">
                <a:latin typeface="Times New Roman" panose="02020603050405020304" pitchFamily="18" charset="0"/>
                <a:ea typeface="宋体" panose="02010600030101010101" pitchFamily="2" charset="-122"/>
              </a:endParaRPr>
            </a:p>
          </p:txBody>
        </p:sp>
        <p:sp>
          <p:nvSpPr>
            <p:cNvPr id="25629" name="AutoShape 9"/>
            <p:cNvSpPr/>
            <p:nvPr/>
          </p:nvSpPr>
          <p:spPr>
            <a:xfrm>
              <a:off x="809" y="174"/>
              <a:ext cx="104" cy="528"/>
            </a:xfrm>
            <a:prstGeom prst="leftBrace">
              <a:avLst>
                <a:gd name="adj1" fmla="val 42307"/>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25630" name="Line 10"/>
            <p:cNvSpPr/>
            <p:nvPr/>
          </p:nvSpPr>
          <p:spPr>
            <a:xfrm>
              <a:off x="2745" y="662"/>
              <a:ext cx="131" cy="0"/>
            </a:xfrm>
            <a:prstGeom prst="line">
              <a:avLst/>
            </a:prstGeom>
            <a:ln w="28575" cap="flat" cmpd="sng">
              <a:solidFill>
                <a:schemeClr val="tx1"/>
              </a:solidFill>
              <a:prstDash val="solid"/>
              <a:headEnd type="none" w="med" len="med"/>
              <a:tailEnd type="none" w="med" len="med"/>
            </a:ln>
          </p:spPr>
        </p:sp>
      </p:grpSp>
      <p:sp>
        <p:nvSpPr>
          <p:cNvPr id="25606" name="Text Box 11"/>
          <p:cNvSpPr txBox="1"/>
          <p:nvPr/>
        </p:nvSpPr>
        <p:spPr>
          <a:xfrm>
            <a:off x="2438400" y="3251200"/>
            <a:ext cx="541338"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sp>
        <p:nvSpPr>
          <p:cNvPr id="25607" name="Text Box 12"/>
          <p:cNvSpPr txBox="1"/>
          <p:nvPr/>
        </p:nvSpPr>
        <p:spPr>
          <a:xfrm>
            <a:off x="3124200" y="3976688"/>
            <a:ext cx="3276600"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0.1110</a:t>
            </a:r>
            <a:endParaRPr lang="zh-CN" altLang="en-US" sz="3200" b="1" dirty="0">
              <a:latin typeface="Times New Roman" panose="02020603050405020304" pitchFamily="18" charset="0"/>
              <a:ea typeface="宋体" panose="02010600030101010101" pitchFamily="2" charset="-122"/>
            </a:endParaRPr>
          </a:p>
        </p:txBody>
      </p:sp>
      <p:grpSp>
        <p:nvGrpSpPr>
          <p:cNvPr id="25608" name="Group 13"/>
          <p:cNvGrpSpPr/>
          <p:nvPr/>
        </p:nvGrpSpPr>
        <p:grpSpPr>
          <a:xfrm>
            <a:off x="6559550" y="3276600"/>
            <a:ext cx="2432050" cy="519113"/>
            <a:chOff x="0" y="0"/>
            <a:chExt cx="1532" cy="327"/>
          </a:xfrm>
        </p:grpSpPr>
        <p:sp>
          <p:nvSpPr>
            <p:cNvPr id="25624" name="Text Box 14"/>
            <p:cNvSpPr txBox="1"/>
            <p:nvPr/>
          </p:nvSpPr>
          <p:spPr>
            <a:xfrm>
              <a:off x="0" y="0"/>
              <a:ext cx="1532"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0.1100000</a:t>
              </a:r>
              <a:endParaRPr lang="en-US" altLang="zh-CN" b="1" dirty="0">
                <a:latin typeface="Times New Roman" panose="02020603050405020304" pitchFamily="18" charset="0"/>
                <a:ea typeface="宋体" panose="02010600030101010101" pitchFamily="2" charset="-122"/>
              </a:endParaRPr>
            </a:p>
          </p:txBody>
        </p:sp>
        <p:sp>
          <p:nvSpPr>
            <p:cNvPr id="25625" name="Line 15"/>
            <p:cNvSpPr/>
            <p:nvPr/>
          </p:nvSpPr>
          <p:spPr>
            <a:xfrm>
              <a:off x="384" y="183"/>
              <a:ext cx="96" cy="0"/>
            </a:xfrm>
            <a:prstGeom prst="line">
              <a:avLst/>
            </a:prstGeom>
            <a:ln w="28575" cap="flat" cmpd="sng">
              <a:solidFill>
                <a:schemeClr val="tx1"/>
              </a:solidFill>
              <a:prstDash val="solid"/>
              <a:headEnd type="none" w="med" len="med"/>
              <a:tailEnd type="none" w="med" len="med"/>
            </a:ln>
          </p:spPr>
        </p:sp>
      </p:grpSp>
      <p:sp>
        <p:nvSpPr>
          <p:cNvPr id="25609" name="Text Box 16"/>
          <p:cNvSpPr txBox="1"/>
          <p:nvPr/>
        </p:nvSpPr>
        <p:spPr>
          <a:xfrm>
            <a:off x="7327900" y="5410200"/>
            <a:ext cx="2224088"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1.0100000</a:t>
            </a:r>
            <a:endParaRPr lang="en-US" altLang="zh-CN" b="1" dirty="0">
              <a:latin typeface="Times New Roman" panose="02020603050405020304" pitchFamily="18" charset="0"/>
              <a:ea typeface="宋体" panose="02010600030101010101" pitchFamily="2" charset="-122"/>
            </a:endParaRPr>
          </a:p>
        </p:txBody>
      </p:sp>
      <p:grpSp>
        <p:nvGrpSpPr>
          <p:cNvPr id="25610" name="Group 17"/>
          <p:cNvGrpSpPr/>
          <p:nvPr/>
        </p:nvGrpSpPr>
        <p:grpSpPr>
          <a:xfrm>
            <a:off x="6096000" y="3976688"/>
            <a:ext cx="4176713" cy="519112"/>
            <a:chOff x="0" y="0"/>
            <a:chExt cx="2631" cy="327"/>
          </a:xfrm>
        </p:grpSpPr>
        <p:sp>
          <p:nvSpPr>
            <p:cNvPr id="25622" name="Text Box 18"/>
            <p:cNvSpPr txBox="1"/>
            <p:nvPr/>
          </p:nvSpPr>
          <p:spPr>
            <a:xfrm>
              <a:off x="0" y="0"/>
              <a:ext cx="2631"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2</a:t>
              </a:r>
              <a:r>
                <a:rPr lang="zh-CN" altLang="en-US" sz="16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r>
                <a:rPr lang="zh-CN" altLang="en-US" sz="16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0.1100000 )</a:t>
              </a:r>
              <a:endParaRPr lang="zh-CN" altLang="en-US" sz="3200" b="1" dirty="0">
                <a:latin typeface="Times New Roman" panose="02020603050405020304" pitchFamily="18" charset="0"/>
                <a:ea typeface="宋体" panose="02010600030101010101" pitchFamily="2" charset="-122"/>
              </a:endParaRPr>
            </a:p>
          </p:txBody>
        </p:sp>
        <p:sp>
          <p:nvSpPr>
            <p:cNvPr id="25623" name="Line 19"/>
            <p:cNvSpPr/>
            <p:nvPr/>
          </p:nvSpPr>
          <p:spPr>
            <a:xfrm>
              <a:off x="1129" y="183"/>
              <a:ext cx="96" cy="0"/>
            </a:xfrm>
            <a:prstGeom prst="line">
              <a:avLst/>
            </a:prstGeom>
            <a:ln w="28575" cap="flat" cmpd="sng">
              <a:solidFill>
                <a:schemeClr val="tx1"/>
              </a:solidFill>
              <a:prstDash val="solid"/>
              <a:headEnd type="none" w="med" len="med"/>
              <a:tailEnd type="none" w="med" len="med"/>
            </a:ln>
          </p:spPr>
        </p:sp>
      </p:grpSp>
      <p:sp>
        <p:nvSpPr>
          <p:cNvPr id="25611" name="Text Box 20"/>
          <p:cNvSpPr txBox="1"/>
          <p:nvPr/>
        </p:nvSpPr>
        <p:spPr>
          <a:xfrm>
            <a:off x="6858000" y="4471988"/>
            <a:ext cx="893763"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25612" name="Freeform 21"/>
          <p:cNvSpPr/>
          <p:nvPr/>
        </p:nvSpPr>
        <p:spPr>
          <a:xfrm>
            <a:off x="5838825" y="5876925"/>
            <a:ext cx="1803400" cy="447675"/>
          </a:xfrm>
          <a:custGeom>
            <a:avLst/>
            <a:gdLst>
              <a:gd name="txL" fmla="*/ 0 w 1363"/>
              <a:gd name="txT" fmla="*/ 0 h 282"/>
              <a:gd name="txR" fmla="*/ 1363 w 1363"/>
              <a:gd name="txB" fmla="*/ 282 h 282"/>
            </a:gdLst>
            <a:ahLst/>
            <a:cxnLst>
              <a:cxn ang="0">
                <a:pos x="2147483646" y="0"/>
              </a:cxn>
              <a:cxn ang="0">
                <a:pos x="2147483646" y="2147483646"/>
              </a:cxn>
              <a:cxn ang="0">
                <a:pos x="0" y="2147483646"/>
              </a:cxn>
            </a:cxnLst>
            <a:rect l="txL" t="txT" r="txR" b="txB"/>
            <a:pathLst>
              <a:path w="1363" h="282">
                <a:moveTo>
                  <a:pt x="1362" y="0"/>
                </a:moveTo>
                <a:lnTo>
                  <a:pt x="1363" y="282"/>
                </a:lnTo>
                <a:lnTo>
                  <a:pt x="0" y="282"/>
                </a:lnTo>
              </a:path>
            </a:pathLst>
          </a:custGeom>
          <a:noFill/>
          <a:ln w="28575" cap="flat" cmpd="sng">
            <a:solidFill>
              <a:schemeClr val="tx1">
                <a:alpha val="100000"/>
              </a:schemeClr>
            </a:solidFill>
            <a:prstDash val="solid"/>
            <a:miter lim="800000"/>
            <a:headEnd type="stealth" w="med" len="med"/>
            <a:tailEnd type="none" w="med" len="med"/>
          </a:ln>
        </p:spPr>
        <p:txBody>
          <a:bodyPr/>
          <a:p>
            <a:endParaRPr lang="zh-CN" altLang="en-US"/>
          </a:p>
        </p:txBody>
      </p:sp>
      <p:grpSp>
        <p:nvGrpSpPr>
          <p:cNvPr id="25613" name="Group 22"/>
          <p:cNvGrpSpPr/>
          <p:nvPr/>
        </p:nvGrpSpPr>
        <p:grpSpPr>
          <a:xfrm>
            <a:off x="3290888" y="5583238"/>
            <a:ext cx="2813050" cy="969962"/>
            <a:chOff x="0" y="0"/>
            <a:chExt cx="1772" cy="611"/>
          </a:xfrm>
        </p:grpSpPr>
        <p:sp>
          <p:nvSpPr>
            <p:cNvPr id="25620" name="Text Box 23"/>
            <p:cNvSpPr txBox="1"/>
            <p:nvPr/>
          </p:nvSpPr>
          <p:spPr>
            <a:xfrm>
              <a:off x="0" y="0"/>
              <a:ext cx="1772"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小数点</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将符号位</a:t>
              </a:r>
              <a:endParaRPr lang="zh-CN" altLang="en-US" sz="2400" b="1" dirty="0">
                <a:latin typeface="Times New Roman" panose="02020603050405020304" pitchFamily="18" charset="0"/>
                <a:ea typeface="宋体" panose="02010600030101010101" pitchFamily="2" charset="-122"/>
              </a:endParaRPr>
            </a:p>
          </p:txBody>
        </p:sp>
        <p:sp>
          <p:nvSpPr>
            <p:cNvPr id="25621" name="Text Box 24"/>
            <p:cNvSpPr txBox="1"/>
            <p:nvPr/>
          </p:nvSpPr>
          <p:spPr>
            <a:xfrm>
              <a:off x="0" y="323"/>
              <a:ext cx="1467"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和数值部分隔开</a:t>
              </a:r>
              <a:endParaRPr lang="zh-CN" altLang="en-US" sz="2400" b="1" dirty="0">
                <a:latin typeface="Times New Roman" panose="02020603050405020304" pitchFamily="18" charset="0"/>
                <a:ea typeface="宋体" panose="02010600030101010101" pitchFamily="2" charset="-122"/>
              </a:endParaRPr>
            </a:p>
          </p:txBody>
        </p:sp>
      </p:grpSp>
      <p:sp>
        <p:nvSpPr>
          <p:cNvPr id="25614" name="Freeform 25"/>
          <p:cNvSpPr/>
          <p:nvPr/>
        </p:nvSpPr>
        <p:spPr>
          <a:xfrm>
            <a:off x="4481513" y="4452938"/>
            <a:ext cx="1587" cy="1138237"/>
          </a:xfrm>
          <a:custGeom>
            <a:avLst/>
            <a:gdLst>
              <a:gd name="txL" fmla="*/ 0 w 1"/>
              <a:gd name="txT" fmla="*/ 0 h 717"/>
              <a:gd name="txR" fmla="*/ 1 w 1"/>
              <a:gd name="txB" fmla="*/ 717 h 717"/>
            </a:gdLst>
            <a:ahLst/>
            <a:cxnLst>
              <a:cxn ang="0">
                <a:pos x="0" y="2147483646"/>
              </a:cxn>
              <a:cxn ang="0">
                <a:pos x="0" y="0"/>
              </a:cxn>
            </a:cxnLst>
            <a:rect l="txL" t="txT" r="txR" b="txB"/>
            <a:pathLst>
              <a:path w="1" h="717">
                <a:moveTo>
                  <a:pt x="0" y="717"/>
                </a:moveTo>
                <a:lnTo>
                  <a:pt x="0" y="0"/>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grpSp>
        <p:nvGrpSpPr>
          <p:cNvPr id="25615" name="Group 26"/>
          <p:cNvGrpSpPr/>
          <p:nvPr/>
        </p:nvGrpSpPr>
        <p:grpSpPr>
          <a:xfrm>
            <a:off x="6629400" y="4471988"/>
            <a:ext cx="3211513" cy="1014412"/>
            <a:chOff x="0" y="0"/>
            <a:chExt cx="2023" cy="639"/>
          </a:xfrm>
        </p:grpSpPr>
        <p:sp>
          <p:nvSpPr>
            <p:cNvPr id="25616" name="Text Box 28"/>
            <p:cNvSpPr txBox="1"/>
            <p:nvPr/>
          </p:nvSpPr>
          <p:spPr>
            <a:xfrm>
              <a:off x="440" y="312"/>
              <a:ext cx="1492"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0.1100000</a:t>
              </a:r>
              <a:endParaRPr lang="en-US" altLang="zh-CN" b="1" dirty="0">
                <a:latin typeface="Times New Roman" panose="02020603050405020304" pitchFamily="18" charset="0"/>
                <a:ea typeface="宋体" panose="02010600030101010101" pitchFamily="2" charset="-122"/>
              </a:endParaRPr>
            </a:p>
          </p:txBody>
        </p:sp>
        <p:sp>
          <p:nvSpPr>
            <p:cNvPr id="25617" name="Line 29"/>
            <p:cNvSpPr/>
            <p:nvPr/>
          </p:nvSpPr>
          <p:spPr>
            <a:xfrm>
              <a:off x="208" y="473"/>
              <a:ext cx="96" cy="0"/>
            </a:xfrm>
            <a:prstGeom prst="line">
              <a:avLst/>
            </a:prstGeom>
            <a:ln w="28575" cap="flat" cmpd="sng">
              <a:solidFill>
                <a:schemeClr val="tx1"/>
              </a:solidFill>
              <a:prstDash val="solid"/>
              <a:headEnd type="none" w="med" len="med"/>
              <a:tailEnd type="none" w="med" len="med"/>
            </a:ln>
          </p:spPr>
        </p:sp>
        <p:sp>
          <p:nvSpPr>
            <p:cNvPr id="25618" name="Line 30"/>
            <p:cNvSpPr/>
            <p:nvPr/>
          </p:nvSpPr>
          <p:spPr>
            <a:xfrm>
              <a:off x="0" y="639"/>
              <a:ext cx="1632" cy="0"/>
            </a:xfrm>
            <a:prstGeom prst="line">
              <a:avLst/>
            </a:prstGeom>
            <a:ln w="28575" cap="flat" cmpd="sng">
              <a:solidFill>
                <a:schemeClr val="tx1"/>
              </a:solidFill>
              <a:prstDash val="solid"/>
              <a:headEnd type="none" w="med" len="med"/>
              <a:tailEnd type="none" w="med" len="med"/>
            </a:ln>
          </p:spPr>
        </p:sp>
        <p:sp>
          <p:nvSpPr>
            <p:cNvPr id="25619" name="Text Box 31"/>
            <p:cNvSpPr txBox="1"/>
            <p:nvPr/>
          </p:nvSpPr>
          <p:spPr>
            <a:xfrm>
              <a:off x="329" y="0"/>
              <a:ext cx="1694"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10.0000000</a:t>
              </a:r>
              <a:endParaRPr lang="en-US" altLang="zh-CN" b="1" dirty="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1752600" y="228600"/>
            <a:ext cx="5273675"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(4) 求补码的快捷方式</a:t>
            </a:r>
            <a:endParaRPr lang="zh-CN" altLang="en-US" sz="3600" b="1" dirty="0">
              <a:latin typeface="Times New Roman" panose="02020603050405020304" pitchFamily="18" charset="0"/>
              <a:ea typeface="宋体" panose="02010600030101010101" pitchFamily="2" charset="-122"/>
            </a:endParaRPr>
          </a:p>
        </p:txBody>
      </p:sp>
      <p:sp>
        <p:nvSpPr>
          <p:cNvPr id="26627" name="Text Box 3"/>
          <p:cNvSpPr txBox="1"/>
          <p:nvPr/>
        </p:nvSpPr>
        <p:spPr>
          <a:xfrm>
            <a:off x="3933825" y="2247900"/>
            <a:ext cx="17367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100000</a:t>
            </a:r>
            <a:endParaRPr lang="en-US" altLang="zh-CN" sz="3200" b="1" dirty="0">
              <a:latin typeface="Times New Roman" panose="02020603050405020304" pitchFamily="18" charset="0"/>
              <a:ea typeface="宋体" panose="02010600030101010101" pitchFamily="2" charset="-122"/>
            </a:endParaRPr>
          </a:p>
        </p:txBody>
      </p:sp>
      <p:sp>
        <p:nvSpPr>
          <p:cNvPr id="26628" name="Text Box 4"/>
          <p:cNvSpPr txBox="1"/>
          <p:nvPr/>
        </p:nvSpPr>
        <p:spPr>
          <a:xfrm>
            <a:off x="3933825" y="3276600"/>
            <a:ext cx="17367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1,0110</a:t>
            </a:r>
            <a:endParaRPr lang="en-US" altLang="zh-CN" sz="3200" b="1" dirty="0">
              <a:latin typeface="Times New Roman" panose="02020603050405020304" pitchFamily="18" charset="0"/>
              <a:ea typeface="宋体" panose="02010600030101010101" pitchFamily="2" charset="-122"/>
            </a:endParaRPr>
          </a:p>
        </p:txBody>
      </p:sp>
      <p:sp>
        <p:nvSpPr>
          <p:cNvPr id="26629" name="Line 5"/>
          <p:cNvSpPr/>
          <p:nvPr/>
        </p:nvSpPr>
        <p:spPr>
          <a:xfrm>
            <a:off x="3765550" y="3257550"/>
            <a:ext cx="2133600" cy="0"/>
          </a:xfrm>
          <a:prstGeom prst="line">
            <a:avLst/>
          </a:prstGeom>
          <a:ln w="28575" cap="flat" cmpd="sng">
            <a:solidFill>
              <a:schemeClr val="tx1"/>
            </a:solidFill>
            <a:prstDash val="solid"/>
            <a:headEnd type="none" w="med" len="med"/>
            <a:tailEnd type="none" w="med" len="med"/>
          </a:ln>
        </p:spPr>
      </p:sp>
      <p:sp>
        <p:nvSpPr>
          <p:cNvPr id="26630" name="Text Box 6"/>
          <p:cNvSpPr txBox="1"/>
          <p:nvPr/>
        </p:nvSpPr>
        <p:spPr>
          <a:xfrm>
            <a:off x="6902450" y="3276600"/>
            <a:ext cx="19399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1 </a:t>
            </a:r>
            <a:r>
              <a:rPr lang="en-US" altLang="zh-CN" sz="3200" b="1" dirty="0">
                <a:solidFill>
                  <a:srgbClr val="FF0000"/>
                </a:solidFill>
                <a:latin typeface="Times New Roman" panose="02020603050405020304" pitchFamily="18" charset="0"/>
                <a:ea typeface="宋体" panose="02010600030101010101" pitchFamily="2" charset="-122"/>
              </a:rPr>
              <a:t>0101 </a:t>
            </a:r>
            <a:r>
              <a:rPr lang="en-US" altLang="zh-CN" sz="3200" b="1" dirty="0">
                <a:latin typeface="Times New Roman" panose="02020603050405020304" pitchFamily="18" charset="0"/>
                <a:ea typeface="宋体" panose="02010600030101010101" pitchFamily="2" charset="-122"/>
              </a:rPr>
              <a:t>+ 1</a:t>
            </a:r>
            <a:endParaRPr lang="en-US" altLang="zh-CN" sz="3200" b="1" dirty="0">
              <a:latin typeface="Times New Roman" panose="02020603050405020304" pitchFamily="18" charset="0"/>
              <a:ea typeface="宋体" panose="02010600030101010101" pitchFamily="2" charset="-122"/>
            </a:endParaRPr>
          </a:p>
        </p:txBody>
      </p:sp>
      <p:sp>
        <p:nvSpPr>
          <p:cNvPr id="26631" name="Text Box 7"/>
          <p:cNvSpPr txBox="1"/>
          <p:nvPr/>
        </p:nvSpPr>
        <p:spPr>
          <a:xfrm>
            <a:off x="6569075" y="3763963"/>
            <a:ext cx="16351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1,0110</a:t>
            </a:r>
            <a:endParaRPr lang="en-US" altLang="zh-CN" sz="3200" b="1" dirty="0">
              <a:latin typeface="Times New Roman" panose="02020603050405020304" pitchFamily="18" charset="0"/>
              <a:ea typeface="宋体" panose="02010600030101010101" pitchFamily="2" charset="-122"/>
            </a:endParaRPr>
          </a:p>
        </p:txBody>
      </p:sp>
      <p:sp>
        <p:nvSpPr>
          <p:cNvPr id="26632" name="Line 8"/>
          <p:cNvSpPr/>
          <p:nvPr/>
        </p:nvSpPr>
        <p:spPr>
          <a:xfrm>
            <a:off x="6492875" y="3257550"/>
            <a:ext cx="2286000" cy="0"/>
          </a:xfrm>
          <a:prstGeom prst="line">
            <a:avLst/>
          </a:prstGeom>
          <a:ln w="28575" cap="flat" cmpd="sng">
            <a:solidFill>
              <a:schemeClr val="tx1"/>
            </a:solidFill>
            <a:prstDash val="solid"/>
            <a:headEnd type="none" w="med" len="med"/>
            <a:tailEnd type="none" w="med" len="med"/>
          </a:ln>
        </p:spPr>
      </p:sp>
      <p:sp>
        <p:nvSpPr>
          <p:cNvPr id="26633" name="Text Box 9"/>
          <p:cNvSpPr txBox="1"/>
          <p:nvPr/>
        </p:nvSpPr>
        <p:spPr>
          <a:xfrm>
            <a:off x="5880100" y="1052513"/>
            <a:ext cx="379412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a:t>
            </a:r>
            <a:r>
              <a:rPr lang="zh-CN" altLang="en-US" sz="3200" b="1" dirty="0">
                <a:solidFill>
                  <a:srgbClr val="0000CC"/>
                </a:solidFill>
                <a:latin typeface="Times New Roman" panose="02020603050405020304" pitchFamily="18" charset="0"/>
                <a:ea typeface="宋体" panose="02010600030101010101" pitchFamily="2" charset="-122"/>
              </a:rPr>
              <a:t>1010</a:t>
            </a:r>
            <a:endParaRPr lang="zh-CN" altLang="en-US" sz="3200" b="1" dirty="0">
              <a:solidFill>
                <a:srgbClr val="0000CC"/>
              </a:solidFill>
              <a:latin typeface="Times New Roman" panose="02020603050405020304" pitchFamily="18" charset="0"/>
              <a:ea typeface="宋体" panose="02010600030101010101" pitchFamily="2" charset="-122"/>
            </a:endParaRPr>
          </a:p>
        </p:txBody>
      </p:sp>
      <p:grpSp>
        <p:nvGrpSpPr>
          <p:cNvPr id="26634" name="Group 10"/>
          <p:cNvGrpSpPr/>
          <p:nvPr/>
        </p:nvGrpSpPr>
        <p:grpSpPr>
          <a:xfrm>
            <a:off x="2700338" y="1752600"/>
            <a:ext cx="3584575" cy="579438"/>
            <a:chOff x="0" y="0"/>
            <a:chExt cx="2258" cy="365"/>
          </a:xfrm>
        </p:grpSpPr>
        <p:sp>
          <p:nvSpPr>
            <p:cNvPr id="26653" name="Text Box 11"/>
            <p:cNvSpPr txBox="1"/>
            <p:nvPr/>
          </p:nvSpPr>
          <p:spPr>
            <a:xfrm>
              <a:off x="0" y="0"/>
              <a:ext cx="225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则[</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2</a:t>
              </a:r>
              <a:r>
                <a:rPr lang="zh-CN" altLang="en-US" sz="3200" b="1" baseline="40000" dirty="0">
                  <a:latin typeface="Times New Roman" panose="02020603050405020304" pitchFamily="18" charset="0"/>
                  <a:ea typeface="宋体" panose="02010600030101010101" pitchFamily="2" charset="-122"/>
                </a:rPr>
                <a:t>4+1</a:t>
              </a:r>
              <a:r>
                <a:rPr lang="zh-CN" altLang="en-US" sz="3200" b="1" dirty="0">
                  <a:latin typeface="Times New Roman" panose="02020603050405020304" pitchFamily="18" charset="0"/>
                  <a:ea typeface="宋体" panose="02010600030101010101" pitchFamily="2" charset="-122"/>
                </a:rPr>
                <a:t>    1010</a:t>
              </a:r>
              <a:endParaRPr lang="zh-CN" altLang="en-US" sz="3200" b="1" dirty="0">
                <a:latin typeface="Times New Roman" panose="02020603050405020304" pitchFamily="18" charset="0"/>
                <a:ea typeface="宋体" panose="02010600030101010101" pitchFamily="2" charset="-122"/>
              </a:endParaRPr>
            </a:p>
          </p:txBody>
        </p:sp>
        <p:sp>
          <p:nvSpPr>
            <p:cNvPr id="26654" name="Line 12"/>
            <p:cNvSpPr/>
            <p:nvPr/>
          </p:nvSpPr>
          <p:spPr>
            <a:xfrm>
              <a:off x="1536" y="192"/>
              <a:ext cx="96" cy="0"/>
            </a:xfrm>
            <a:prstGeom prst="line">
              <a:avLst/>
            </a:prstGeom>
            <a:ln w="28575" cap="flat" cmpd="sng">
              <a:solidFill>
                <a:schemeClr val="tx1"/>
              </a:solidFill>
              <a:prstDash val="solid"/>
              <a:headEnd type="none" w="med" len="med"/>
              <a:tailEnd type="none" w="med" len="med"/>
            </a:ln>
          </p:spPr>
        </p:sp>
      </p:grpSp>
      <p:grpSp>
        <p:nvGrpSpPr>
          <p:cNvPr id="26635" name="Group 13"/>
          <p:cNvGrpSpPr/>
          <p:nvPr/>
        </p:nvGrpSpPr>
        <p:grpSpPr>
          <a:xfrm>
            <a:off x="6569075" y="1752600"/>
            <a:ext cx="3390900" cy="579438"/>
            <a:chOff x="0" y="0"/>
            <a:chExt cx="2136" cy="365"/>
          </a:xfrm>
        </p:grpSpPr>
        <p:sp>
          <p:nvSpPr>
            <p:cNvPr id="26651" name="Text Box 14"/>
            <p:cNvSpPr txBox="1"/>
            <p:nvPr/>
          </p:nvSpPr>
          <p:spPr>
            <a:xfrm>
              <a:off x="0" y="0"/>
              <a:ext cx="213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11111 + 1    1010</a:t>
              </a:r>
              <a:endParaRPr lang="en-US" altLang="zh-CN" sz="3200" b="1" dirty="0">
                <a:latin typeface="Times New Roman" panose="02020603050405020304" pitchFamily="18" charset="0"/>
                <a:ea typeface="宋体" panose="02010600030101010101" pitchFamily="2" charset="-122"/>
              </a:endParaRPr>
            </a:p>
          </p:txBody>
        </p:sp>
        <p:sp>
          <p:nvSpPr>
            <p:cNvPr id="26652" name="Line 15"/>
            <p:cNvSpPr/>
            <p:nvPr/>
          </p:nvSpPr>
          <p:spPr>
            <a:xfrm>
              <a:off x="1392" y="192"/>
              <a:ext cx="96" cy="0"/>
            </a:xfrm>
            <a:prstGeom prst="line">
              <a:avLst/>
            </a:prstGeom>
            <a:ln w="28575" cap="flat" cmpd="sng">
              <a:solidFill>
                <a:schemeClr val="tx1"/>
              </a:solidFill>
              <a:prstDash val="solid"/>
              <a:headEnd type="none" w="med" len="med"/>
              <a:tailEnd type="none" w="med" len="med"/>
            </a:ln>
          </p:spPr>
        </p:sp>
      </p:grpSp>
      <p:grpSp>
        <p:nvGrpSpPr>
          <p:cNvPr id="26636" name="Group 16"/>
          <p:cNvGrpSpPr/>
          <p:nvPr/>
        </p:nvGrpSpPr>
        <p:grpSpPr>
          <a:xfrm>
            <a:off x="6569075" y="2247900"/>
            <a:ext cx="2819400" cy="1074738"/>
            <a:chOff x="0" y="0"/>
            <a:chExt cx="1776" cy="677"/>
          </a:xfrm>
        </p:grpSpPr>
        <p:sp>
          <p:nvSpPr>
            <p:cNvPr id="26647" name="Text Box 17"/>
            <p:cNvSpPr txBox="1"/>
            <p:nvPr/>
          </p:nvSpPr>
          <p:spPr>
            <a:xfrm>
              <a:off x="0" y="0"/>
              <a:ext cx="177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11111</a:t>
              </a:r>
              <a:endParaRPr lang="en-US" altLang="zh-CN" sz="3200" b="1" dirty="0">
                <a:latin typeface="Times New Roman" panose="02020603050405020304" pitchFamily="18" charset="0"/>
                <a:ea typeface="宋体" panose="02010600030101010101" pitchFamily="2" charset="-122"/>
              </a:endParaRPr>
            </a:p>
          </p:txBody>
        </p:sp>
        <p:grpSp>
          <p:nvGrpSpPr>
            <p:cNvPr id="26648" name="Group 18"/>
            <p:cNvGrpSpPr/>
            <p:nvPr/>
          </p:nvGrpSpPr>
          <p:grpSpPr>
            <a:xfrm>
              <a:off x="240" y="312"/>
              <a:ext cx="720" cy="365"/>
              <a:chOff x="0" y="0"/>
              <a:chExt cx="720" cy="365"/>
            </a:xfrm>
          </p:grpSpPr>
          <p:sp>
            <p:nvSpPr>
              <p:cNvPr id="26649" name="Text Box 19"/>
              <p:cNvSpPr txBox="1"/>
              <p:nvPr/>
            </p:nvSpPr>
            <p:spPr>
              <a:xfrm>
                <a:off x="92" y="0"/>
                <a:ext cx="62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1010</a:t>
                </a:r>
                <a:endParaRPr lang="en-US" altLang="zh-CN" sz="3200" b="1" dirty="0">
                  <a:latin typeface="Times New Roman" panose="02020603050405020304" pitchFamily="18" charset="0"/>
                  <a:ea typeface="宋体" panose="02010600030101010101" pitchFamily="2" charset="-122"/>
                </a:endParaRPr>
              </a:p>
            </p:txBody>
          </p:sp>
          <p:sp>
            <p:nvSpPr>
              <p:cNvPr id="26650" name="Line 20"/>
              <p:cNvSpPr/>
              <p:nvPr/>
            </p:nvSpPr>
            <p:spPr>
              <a:xfrm>
                <a:off x="0" y="192"/>
                <a:ext cx="96" cy="0"/>
              </a:xfrm>
              <a:prstGeom prst="line">
                <a:avLst/>
              </a:prstGeom>
              <a:ln w="28575" cap="flat" cmpd="sng">
                <a:solidFill>
                  <a:schemeClr val="tx1"/>
                </a:solidFill>
                <a:prstDash val="solid"/>
                <a:headEnd type="none" w="med" len="med"/>
                <a:tailEnd type="none" w="med" len="med"/>
              </a:ln>
            </p:spPr>
          </p:sp>
        </p:grpSp>
      </p:grpSp>
      <p:grpSp>
        <p:nvGrpSpPr>
          <p:cNvPr id="26637" name="Group 21"/>
          <p:cNvGrpSpPr/>
          <p:nvPr/>
        </p:nvGrpSpPr>
        <p:grpSpPr>
          <a:xfrm>
            <a:off x="4511675" y="2743200"/>
            <a:ext cx="1143000" cy="579438"/>
            <a:chOff x="0" y="0"/>
            <a:chExt cx="720" cy="365"/>
          </a:xfrm>
        </p:grpSpPr>
        <p:sp>
          <p:nvSpPr>
            <p:cNvPr id="26645" name="Text Box 22"/>
            <p:cNvSpPr txBox="1"/>
            <p:nvPr/>
          </p:nvSpPr>
          <p:spPr>
            <a:xfrm>
              <a:off x="92" y="0"/>
              <a:ext cx="62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1010</a:t>
              </a:r>
              <a:endParaRPr lang="en-US" altLang="zh-CN" sz="3200" b="1" dirty="0">
                <a:latin typeface="Times New Roman" panose="02020603050405020304" pitchFamily="18" charset="0"/>
                <a:ea typeface="宋体" panose="02010600030101010101" pitchFamily="2" charset="-122"/>
              </a:endParaRPr>
            </a:p>
          </p:txBody>
        </p:sp>
        <p:sp>
          <p:nvSpPr>
            <p:cNvPr id="26646" name="Line 23"/>
            <p:cNvSpPr/>
            <p:nvPr/>
          </p:nvSpPr>
          <p:spPr>
            <a:xfrm>
              <a:off x="0" y="192"/>
              <a:ext cx="96" cy="0"/>
            </a:xfrm>
            <a:prstGeom prst="line">
              <a:avLst/>
            </a:prstGeom>
            <a:ln w="28575" cap="flat" cmpd="sng">
              <a:solidFill>
                <a:schemeClr val="tx1"/>
              </a:solidFill>
              <a:prstDash val="solid"/>
              <a:headEnd type="none" w="med" len="med"/>
              <a:tailEnd type="none" w="med" len="med"/>
            </a:ln>
          </p:spPr>
        </p:sp>
      </p:grpSp>
      <p:grpSp>
        <p:nvGrpSpPr>
          <p:cNvPr id="26638" name="Group 24"/>
          <p:cNvGrpSpPr/>
          <p:nvPr/>
        </p:nvGrpSpPr>
        <p:grpSpPr>
          <a:xfrm>
            <a:off x="2279650" y="4652963"/>
            <a:ext cx="8010525" cy="1319212"/>
            <a:chOff x="0" y="0"/>
            <a:chExt cx="5046" cy="831"/>
          </a:xfrm>
        </p:grpSpPr>
        <p:sp>
          <p:nvSpPr>
            <p:cNvPr id="26643" name="Text Box 28"/>
            <p:cNvSpPr txBox="1"/>
            <p:nvPr/>
          </p:nvSpPr>
          <p:spPr>
            <a:xfrm>
              <a:off x="0" y="0"/>
              <a:ext cx="5046"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当真值为 </a:t>
              </a:r>
              <a:r>
                <a:rPr lang="zh-CN" altLang="en-US" sz="3200" b="1" dirty="0">
                  <a:solidFill>
                    <a:srgbClr val="0000CC"/>
                  </a:solidFill>
                  <a:latin typeface="Times New Roman" panose="02020603050405020304" pitchFamily="18" charset="0"/>
                  <a:ea typeface="宋体" panose="02010600030101010101" pitchFamily="2" charset="-122"/>
                </a:rPr>
                <a:t>负</a:t>
              </a: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时，</a:t>
              </a:r>
              <a:r>
                <a:rPr lang="zh-CN" altLang="en-US" sz="3200" b="1" dirty="0">
                  <a:solidFill>
                    <a:srgbClr val="0000CC"/>
                  </a:solidFill>
                  <a:latin typeface="Times New Roman" panose="02020603050405020304" pitchFamily="18" charset="0"/>
                  <a:ea typeface="宋体" panose="02010600030101010101" pitchFamily="2" charset="-122"/>
                </a:rPr>
                <a:t>补码 </a:t>
              </a:r>
              <a:r>
                <a:rPr lang="zh-CN" altLang="en-US" sz="3200" b="1" dirty="0">
                  <a:latin typeface="Times New Roman" panose="02020603050405020304" pitchFamily="18" charset="0"/>
                  <a:ea typeface="宋体" panose="02010600030101010101" pitchFamily="2" charset="-122"/>
                </a:rPr>
                <a:t>可用 </a:t>
              </a:r>
              <a:r>
                <a:rPr lang="zh-CN" altLang="en-US" sz="3200" b="1" dirty="0">
                  <a:solidFill>
                    <a:srgbClr val="0000CC"/>
                  </a:solidFill>
                  <a:latin typeface="Times New Roman" panose="02020603050405020304" pitchFamily="18" charset="0"/>
                  <a:ea typeface="宋体" panose="02010600030101010101" pitchFamily="2" charset="-122"/>
                </a:rPr>
                <a:t>原码除符号位外</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26644" name="Text Box 29"/>
            <p:cNvSpPr txBox="1"/>
            <p:nvPr/>
          </p:nvSpPr>
          <p:spPr>
            <a:xfrm>
              <a:off x="0" y="463"/>
              <a:ext cx="2970"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每位取反，末位加 1 求得</a:t>
              </a:r>
              <a:endParaRPr lang="zh-CN" altLang="en-US" sz="3200" b="1" dirty="0">
                <a:solidFill>
                  <a:srgbClr val="0000CC"/>
                </a:solidFill>
                <a:latin typeface="Times New Roman" panose="02020603050405020304" pitchFamily="18" charset="0"/>
                <a:ea typeface="宋体" panose="02010600030101010101" pitchFamily="2" charset="-122"/>
              </a:endParaRPr>
            </a:p>
          </p:txBody>
        </p:sp>
      </p:grpSp>
      <p:sp>
        <p:nvSpPr>
          <p:cNvPr id="26639" name="Text Box 31"/>
          <p:cNvSpPr txBox="1"/>
          <p:nvPr/>
        </p:nvSpPr>
        <p:spPr>
          <a:xfrm>
            <a:off x="8021638" y="2247900"/>
            <a:ext cx="18288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a:t>
            </a:r>
            <a:endParaRPr lang="en-US" altLang="zh-CN" sz="1600" dirty="0">
              <a:latin typeface="Times New Roman" panose="02020603050405020304" pitchFamily="18" charset="0"/>
              <a:ea typeface="宋体" panose="02010600030101010101" pitchFamily="2" charset="-122"/>
            </a:endParaRPr>
          </a:p>
        </p:txBody>
      </p:sp>
      <p:grpSp>
        <p:nvGrpSpPr>
          <p:cNvPr id="26640" name="Group 28"/>
          <p:cNvGrpSpPr/>
          <p:nvPr/>
        </p:nvGrpSpPr>
        <p:grpSpPr>
          <a:xfrm>
            <a:off x="2301875" y="1096963"/>
            <a:ext cx="3565525" cy="579437"/>
            <a:chOff x="0" y="0"/>
            <a:chExt cx="2246" cy="365"/>
          </a:xfrm>
        </p:grpSpPr>
        <p:sp>
          <p:nvSpPr>
            <p:cNvPr id="26641" name="Text Box 33"/>
            <p:cNvSpPr txBox="1"/>
            <p:nvPr/>
          </p:nvSpPr>
          <p:spPr>
            <a:xfrm>
              <a:off x="0" y="0"/>
              <a:ext cx="224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设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1010 时</a:t>
              </a:r>
              <a:endParaRPr lang="zh-CN" altLang="en-US" sz="3200" b="1" dirty="0">
                <a:latin typeface="Times New Roman" panose="02020603050405020304" pitchFamily="18" charset="0"/>
                <a:ea typeface="宋体" panose="02010600030101010101" pitchFamily="2" charset="-122"/>
              </a:endParaRPr>
            </a:p>
          </p:txBody>
        </p:sp>
        <p:sp>
          <p:nvSpPr>
            <p:cNvPr id="26642" name="Line 34"/>
            <p:cNvSpPr/>
            <p:nvPr/>
          </p:nvSpPr>
          <p:spPr>
            <a:xfrm>
              <a:off x="806" y="193"/>
              <a:ext cx="96" cy="0"/>
            </a:xfrm>
            <a:prstGeom prst="line">
              <a:avLst/>
            </a:prstGeom>
            <a:ln w="28575" cap="flat" cmpd="sng">
              <a:solidFill>
                <a:schemeClr val="tx1"/>
              </a:solidFill>
              <a:prstDash val="solid"/>
              <a:headEnd type="none" w="med" len="med"/>
              <a:tailEnd type="none" w="med" len="med"/>
            </a:ln>
          </p:spPr>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Text Box 2"/>
          <p:cNvSpPr txBox="1"/>
          <p:nvPr/>
        </p:nvSpPr>
        <p:spPr>
          <a:xfrm>
            <a:off x="1905000" y="152400"/>
            <a:ext cx="28194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(5) 举例</a:t>
            </a:r>
            <a:endParaRPr lang="zh-CN" altLang="en-US" sz="3600" b="1" dirty="0">
              <a:latin typeface="Times New Roman" panose="02020603050405020304" pitchFamily="18" charset="0"/>
              <a:ea typeface="宋体" panose="02010600030101010101" pitchFamily="2" charset="-122"/>
            </a:endParaRPr>
          </a:p>
        </p:txBody>
      </p:sp>
      <p:sp>
        <p:nvSpPr>
          <p:cNvPr id="27651" name="Text Box 3"/>
          <p:cNvSpPr txBox="1"/>
          <p:nvPr/>
        </p:nvSpPr>
        <p:spPr>
          <a:xfrm>
            <a:off x="3159125" y="2163763"/>
            <a:ext cx="10001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sp>
        <p:nvSpPr>
          <p:cNvPr id="27652" name="Text Box 4"/>
          <p:cNvSpPr txBox="1"/>
          <p:nvPr/>
        </p:nvSpPr>
        <p:spPr>
          <a:xfrm>
            <a:off x="6172200" y="2163763"/>
            <a:ext cx="28956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3200" b="1" dirty="0">
                <a:latin typeface="Times New Roman" panose="02020603050405020304" pitchFamily="18" charset="0"/>
                <a:ea typeface="宋体" panose="02010600030101010101" pitchFamily="2" charset="-122"/>
              </a:rPr>
              <a:t> = + 0.0001</a:t>
            </a:r>
            <a:endParaRPr lang="en-US" altLang="zh-CN" sz="3200" b="1" dirty="0">
              <a:latin typeface="Times New Roman" panose="02020603050405020304" pitchFamily="18" charset="0"/>
              <a:ea typeface="宋体" panose="02010600030101010101" pitchFamily="2" charset="-122"/>
            </a:endParaRPr>
          </a:p>
        </p:txBody>
      </p:sp>
      <p:sp>
        <p:nvSpPr>
          <p:cNvPr id="27653" name="Text Box 5"/>
          <p:cNvSpPr txBox="1"/>
          <p:nvPr/>
        </p:nvSpPr>
        <p:spPr>
          <a:xfrm>
            <a:off x="3159125" y="4273550"/>
            <a:ext cx="3394075"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解：由定义得</a:t>
            </a:r>
            <a:endParaRPr lang="zh-CN" altLang="en-US" sz="3200" b="1" dirty="0">
              <a:latin typeface="Times New Roman" panose="02020603050405020304" pitchFamily="18" charset="0"/>
              <a:ea typeface="宋体" panose="02010600030101010101" pitchFamily="2" charset="-122"/>
            </a:endParaRPr>
          </a:p>
        </p:txBody>
      </p:sp>
      <p:sp>
        <p:nvSpPr>
          <p:cNvPr id="27654" name="Text Box 6"/>
          <p:cNvSpPr txBox="1"/>
          <p:nvPr/>
        </p:nvSpPr>
        <p:spPr>
          <a:xfrm>
            <a:off x="4114800" y="4887913"/>
            <a:ext cx="36576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2 </a:t>
            </a:r>
            <a:endParaRPr lang="zh-CN" altLang="en-US" sz="3200" b="1" dirty="0">
              <a:latin typeface="Times New Roman" panose="02020603050405020304" pitchFamily="18" charset="0"/>
              <a:ea typeface="宋体" panose="02010600030101010101" pitchFamily="2" charset="-122"/>
            </a:endParaRPr>
          </a:p>
        </p:txBody>
      </p:sp>
      <p:sp>
        <p:nvSpPr>
          <p:cNvPr id="27655" name="Text Box 7"/>
          <p:cNvSpPr txBox="1"/>
          <p:nvPr/>
        </p:nvSpPr>
        <p:spPr>
          <a:xfrm>
            <a:off x="4410075" y="5500688"/>
            <a:ext cx="33623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1.0001 – 10.0000</a:t>
            </a:r>
            <a:endParaRPr lang="en-US" altLang="zh-CN" sz="3200" b="1" dirty="0">
              <a:latin typeface="Times New Roman" panose="02020603050405020304" pitchFamily="18" charset="0"/>
              <a:ea typeface="宋体" panose="02010600030101010101" pitchFamily="2" charset="-122"/>
            </a:endParaRPr>
          </a:p>
        </p:txBody>
      </p:sp>
      <p:sp>
        <p:nvSpPr>
          <p:cNvPr id="27656" name="Text Box 8"/>
          <p:cNvSpPr txBox="1"/>
          <p:nvPr/>
        </p:nvSpPr>
        <p:spPr>
          <a:xfrm>
            <a:off x="7688263" y="3660775"/>
            <a:ext cx="275907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1.1111</a:t>
            </a:r>
            <a:endParaRPr lang="zh-CN" altLang="en-US" sz="3200" b="1" dirty="0">
              <a:latin typeface="Times New Roman" panose="02020603050405020304" pitchFamily="18" charset="0"/>
              <a:ea typeface="宋体" panose="02010600030101010101" pitchFamily="2" charset="-122"/>
            </a:endParaRPr>
          </a:p>
        </p:txBody>
      </p:sp>
      <p:grpSp>
        <p:nvGrpSpPr>
          <p:cNvPr id="27657" name="Group 9"/>
          <p:cNvGrpSpPr/>
          <p:nvPr/>
        </p:nvGrpSpPr>
        <p:grpSpPr>
          <a:xfrm>
            <a:off x="2574925" y="3048000"/>
            <a:ext cx="4835525" cy="1192213"/>
            <a:chOff x="0" y="0"/>
            <a:chExt cx="3046" cy="751"/>
          </a:xfrm>
        </p:grpSpPr>
        <p:sp>
          <p:nvSpPr>
            <p:cNvPr id="27673" name="Text Box 10"/>
            <p:cNvSpPr txBox="1"/>
            <p:nvPr/>
          </p:nvSpPr>
          <p:spPr>
            <a:xfrm>
              <a:off x="0" y="0"/>
              <a:ext cx="3046"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6.6    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1.0001</a:t>
              </a:r>
              <a:endParaRPr lang="zh-CN" altLang="en-US" sz="3200" b="1" dirty="0">
                <a:latin typeface="Times New Roman" panose="02020603050405020304" pitchFamily="18" charset="0"/>
                <a:ea typeface="宋体" panose="02010600030101010101" pitchFamily="2" charset="-122"/>
              </a:endParaRPr>
            </a:p>
          </p:txBody>
        </p:sp>
        <p:sp>
          <p:nvSpPr>
            <p:cNvPr id="27674" name="Text Box 11"/>
            <p:cNvSpPr txBox="1"/>
            <p:nvPr/>
          </p:nvSpPr>
          <p:spPr>
            <a:xfrm>
              <a:off x="922" y="386"/>
              <a:ext cx="565"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grpSp>
      <p:grpSp>
        <p:nvGrpSpPr>
          <p:cNvPr id="27658" name="Group 12"/>
          <p:cNvGrpSpPr/>
          <p:nvPr/>
        </p:nvGrpSpPr>
        <p:grpSpPr>
          <a:xfrm>
            <a:off x="7751763" y="2852738"/>
            <a:ext cx="2492375" cy="777875"/>
            <a:chOff x="0" y="0"/>
            <a:chExt cx="1570" cy="490"/>
          </a:xfrm>
        </p:grpSpPr>
        <p:grpSp>
          <p:nvGrpSpPr>
            <p:cNvPr id="27669" name="Group 13"/>
            <p:cNvGrpSpPr/>
            <p:nvPr/>
          </p:nvGrpSpPr>
          <p:grpSpPr>
            <a:xfrm>
              <a:off x="0" y="125"/>
              <a:ext cx="1570" cy="365"/>
              <a:chOff x="0" y="0"/>
              <a:chExt cx="1570" cy="365"/>
            </a:xfrm>
          </p:grpSpPr>
          <p:sp>
            <p:nvSpPr>
              <p:cNvPr id="27671" name="Text Box 14"/>
              <p:cNvSpPr txBox="1"/>
              <p:nvPr/>
            </p:nvSpPr>
            <p:spPr>
              <a:xfrm>
                <a:off x="0" y="0"/>
                <a:ext cx="1570"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baseline="-25000"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
            <p:nvSpPr>
              <p:cNvPr id="27672" name="Line 15"/>
              <p:cNvSpPr/>
              <p:nvPr/>
            </p:nvSpPr>
            <p:spPr>
              <a:xfrm>
                <a:off x="642" y="216"/>
                <a:ext cx="288" cy="0"/>
              </a:xfrm>
              <a:prstGeom prst="line">
                <a:avLst/>
              </a:prstGeom>
              <a:ln w="28575" cap="flat" cmpd="sng">
                <a:solidFill>
                  <a:schemeClr val="tx1"/>
                </a:solidFill>
                <a:prstDash val="solid"/>
                <a:headEnd type="none" w="med" len="med"/>
                <a:tailEnd type="stealth" w="med" len="med"/>
              </a:ln>
            </p:spPr>
          </p:sp>
        </p:grpSp>
        <p:sp>
          <p:nvSpPr>
            <p:cNvPr id="27670" name="Text Box 16"/>
            <p:cNvSpPr txBox="1"/>
            <p:nvPr/>
          </p:nvSpPr>
          <p:spPr>
            <a:xfrm>
              <a:off x="605" y="0"/>
              <a:ext cx="11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3200" b="1" dirty="0">
                <a:solidFill>
                  <a:srgbClr val="FF0000"/>
                </a:solidFill>
                <a:latin typeface="Times New Roman" panose="02020603050405020304" pitchFamily="18" charset="0"/>
                <a:ea typeface="宋体" panose="02010600030101010101" pitchFamily="2" charset="-122"/>
              </a:endParaRPr>
            </a:p>
          </p:txBody>
        </p:sp>
      </p:grpSp>
      <p:sp>
        <p:nvSpPr>
          <p:cNvPr id="27659" name="Text Box 17"/>
          <p:cNvSpPr txBox="1"/>
          <p:nvPr/>
        </p:nvSpPr>
        <p:spPr>
          <a:xfrm>
            <a:off x="3987800" y="2163763"/>
            <a:ext cx="2514600"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由定义得</a:t>
            </a:r>
            <a:endParaRPr lang="zh-CN" altLang="en-US" sz="3200" b="1" dirty="0">
              <a:latin typeface="Times New Roman" panose="02020603050405020304" pitchFamily="18" charset="0"/>
              <a:ea typeface="宋体" panose="02010600030101010101" pitchFamily="2" charset="-122"/>
            </a:endParaRPr>
          </a:p>
        </p:txBody>
      </p:sp>
      <p:grpSp>
        <p:nvGrpSpPr>
          <p:cNvPr id="27660" name="Group 18"/>
          <p:cNvGrpSpPr/>
          <p:nvPr/>
        </p:nvGrpSpPr>
        <p:grpSpPr>
          <a:xfrm>
            <a:off x="2574925" y="868363"/>
            <a:ext cx="6721475" cy="1235075"/>
            <a:chOff x="0" y="0"/>
            <a:chExt cx="4234" cy="778"/>
          </a:xfrm>
        </p:grpSpPr>
        <p:sp>
          <p:nvSpPr>
            <p:cNvPr id="27667" name="Text Box 20"/>
            <p:cNvSpPr txBox="1"/>
            <p:nvPr/>
          </p:nvSpPr>
          <p:spPr>
            <a:xfrm>
              <a:off x="0" y="0"/>
              <a:ext cx="4234"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 6.5    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0.0001</a:t>
              </a:r>
              <a:endParaRPr lang="zh-CN" altLang="en-US" sz="3200" b="1" dirty="0">
                <a:latin typeface="Times New Roman" panose="02020603050405020304" pitchFamily="18" charset="0"/>
                <a:ea typeface="宋体" panose="02010600030101010101" pitchFamily="2" charset="-122"/>
              </a:endParaRPr>
            </a:p>
          </p:txBody>
        </p:sp>
        <p:sp>
          <p:nvSpPr>
            <p:cNvPr id="27668" name="Text Box 21"/>
            <p:cNvSpPr txBox="1"/>
            <p:nvPr/>
          </p:nvSpPr>
          <p:spPr>
            <a:xfrm>
              <a:off x="922" y="413"/>
              <a:ext cx="153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50000"/>
                </a:spcBef>
                <a:buFontTx/>
                <a:buNone/>
              </a:pPr>
              <a:r>
                <a:rPr lang="zh-CN" altLang="en-US" sz="3200" b="1" dirty="0">
                  <a:latin typeface="Times New Roman" panose="02020603050405020304" pitchFamily="18" charset="0"/>
                  <a:ea typeface="宋体" panose="02010600030101010101" pitchFamily="2" charset="-122"/>
                </a:rPr>
                <a:t>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grpSp>
      <p:grpSp>
        <p:nvGrpSpPr>
          <p:cNvPr id="27661" name="Group 21"/>
          <p:cNvGrpSpPr/>
          <p:nvPr/>
        </p:nvGrpSpPr>
        <p:grpSpPr>
          <a:xfrm>
            <a:off x="7756525" y="4267200"/>
            <a:ext cx="2754313" cy="579438"/>
            <a:chOff x="0" y="0"/>
            <a:chExt cx="1735" cy="365"/>
          </a:xfrm>
        </p:grpSpPr>
        <p:sp>
          <p:nvSpPr>
            <p:cNvPr id="27665" name="Text Box 23"/>
            <p:cNvSpPr txBox="1"/>
            <p:nvPr/>
          </p:nvSpPr>
          <p:spPr>
            <a:xfrm>
              <a:off x="0" y="0"/>
              <a:ext cx="1735"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0.1111</a:t>
              </a:r>
              <a:endParaRPr lang="zh-CN" altLang="en-US" sz="3200" b="1" dirty="0">
                <a:latin typeface="Times New Roman" panose="02020603050405020304" pitchFamily="18" charset="0"/>
                <a:ea typeface="宋体" panose="02010600030101010101" pitchFamily="2" charset="-122"/>
              </a:endParaRPr>
            </a:p>
          </p:txBody>
        </p:sp>
        <p:sp>
          <p:nvSpPr>
            <p:cNvPr id="27666" name="Rectangle 24"/>
            <p:cNvSpPr/>
            <p:nvPr/>
          </p:nvSpPr>
          <p:spPr>
            <a:xfrm>
              <a:off x="750" y="1"/>
              <a:ext cx="248"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grpSp>
      <p:grpSp>
        <p:nvGrpSpPr>
          <p:cNvPr id="27662" name="Group 24"/>
          <p:cNvGrpSpPr/>
          <p:nvPr/>
        </p:nvGrpSpPr>
        <p:grpSpPr>
          <a:xfrm>
            <a:off x="4419600" y="6115050"/>
            <a:ext cx="1838325" cy="579438"/>
            <a:chOff x="0" y="0"/>
            <a:chExt cx="1158" cy="365"/>
          </a:xfrm>
        </p:grpSpPr>
        <p:sp>
          <p:nvSpPr>
            <p:cNvPr id="27663" name="Text Box 26"/>
            <p:cNvSpPr txBox="1"/>
            <p:nvPr/>
          </p:nvSpPr>
          <p:spPr>
            <a:xfrm>
              <a:off x="0" y="0"/>
              <a:ext cx="115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0.1111</a:t>
              </a:r>
              <a:endParaRPr lang="en-US" altLang="zh-CN" sz="3200" b="1" dirty="0">
                <a:latin typeface="Times New Roman" panose="02020603050405020304" pitchFamily="18" charset="0"/>
                <a:ea typeface="宋体" panose="02010600030101010101" pitchFamily="2" charset="-122"/>
              </a:endParaRPr>
            </a:p>
          </p:txBody>
        </p:sp>
        <p:sp>
          <p:nvSpPr>
            <p:cNvPr id="27664" name="Rectangle 27"/>
            <p:cNvSpPr/>
            <p:nvPr/>
          </p:nvSpPr>
          <p:spPr>
            <a:xfrm>
              <a:off x="170" y="6"/>
              <a:ext cx="248"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gr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1981200" y="273050"/>
            <a:ext cx="1328738"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例 6.7</a:t>
            </a:r>
            <a:endParaRPr lang="zh-CN" altLang="en-US" sz="3600" b="1" dirty="0">
              <a:latin typeface="Times New Roman" panose="02020603050405020304" pitchFamily="18" charset="0"/>
              <a:ea typeface="宋体" panose="02010600030101010101" pitchFamily="2" charset="-122"/>
            </a:endParaRPr>
          </a:p>
        </p:txBody>
      </p:sp>
      <p:sp>
        <p:nvSpPr>
          <p:cNvPr id="28675" name="Text Box 3"/>
          <p:cNvSpPr txBox="1"/>
          <p:nvPr/>
        </p:nvSpPr>
        <p:spPr>
          <a:xfrm>
            <a:off x="2590800" y="1949450"/>
            <a:ext cx="10001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sp>
        <p:nvSpPr>
          <p:cNvPr id="28676" name="Text Box 4"/>
          <p:cNvSpPr txBox="1"/>
          <p:nvPr/>
        </p:nvSpPr>
        <p:spPr>
          <a:xfrm>
            <a:off x="3521075" y="2681288"/>
            <a:ext cx="333692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2</a:t>
            </a:r>
            <a:r>
              <a:rPr lang="zh-CN" altLang="en-US" sz="3200" b="1" baseline="40000" dirty="0">
                <a:latin typeface="Times New Roman" panose="02020603050405020304" pitchFamily="18" charset="0"/>
                <a:ea typeface="宋体" panose="02010600030101010101" pitchFamily="2" charset="-122"/>
              </a:rPr>
              <a:t>4+1</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
        <p:nvSpPr>
          <p:cNvPr id="28677" name="Text Box 5"/>
          <p:cNvSpPr txBox="1"/>
          <p:nvPr/>
        </p:nvSpPr>
        <p:spPr>
          <a:xfrm>
            <a:off x="3825875" y="3413125"/>
            <a:ext cx="32607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1,1110 – 100000</a:t>
            </a:r>
            <a:endParaRPr lang="en-US" altLang="zh-CN" sz="3200" b="1" dirty="0">
              <a:latin typeface="Times New Roman" panose="02020603050405020304" pitchFamily="18" charset="0"/>
              <a:ea typeface="宋体" panose="02010600030101010101" pitchFamily="2" charset="-122"/>
            </a:endParaRPr>
          </a:p>
        </p:txBody>
      </p:sp>
      <p:sp>
        <p:nvSpPr>
          <p:cNvPr id="28678" name="Text Box 6"/>
          <p:cNvSpPr txBox="1"/>
          <p:nvPr/>
        </p:nvSpPr>
        <p:spPr>
          <a:xfrm>
            <a:off x="7616825" y="2681288"/>
            <a:ext cx="2554288"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 1,0010</a:t>
            </a:r>
            <a:endParaRPr lang="zh-CN" altLang="en-US" sz="3200" b="1" dirty="0">
              <a:latin typeface="Times New Roman" panose="02020603050405020304" pitchFamily="18" charset="0"/>
              <a:ea typeface="宋体" panose="02010600030101010101" pitchFamily="2" charset="-122"/>
            </a:endParaRPr>
          </a:p>
        </p:txBody>
      </p:sp>
      <p:grpSp>
        <p:nvGrpSpPr>
          <p:cNvPr id="28679" name="Group 7"/>
          <p:cNvGrpSpPr/>
          <p:nvPr/>
        </p:nvGrpSpPr>
        <p:grpSpPr>
          <a:xfrm>
            <a:off x="2171700" y="4989513"/>
            <a:ext cx="8058150" cy="1182687"/>
            <a:chOff x="-338" y="-60"/>
            <a:chExt cx="4848" cy="745"/>
          </a:xfrm>
        </p:grpSpPr>
        <p:sp>
          <p:nvSpPr>
            <p:cNvPr id="28694" name="Text Box 8"/>
            <p:cNvSpPr txBox="1"/>
            <p:nvPr/>
          </p:nvSpPr>
          <p:spPr>
            <a:xfrm>
              <a:off x="-309" y="-60"/>
              <a:ext cx="4819"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当真值为 </a:t>
              </a:r>
              <a:r>
                <a:rPr lang="zh-CN" altLang="en-US" sz="3200" b="1" dirty="0">
                  <a:solidFill>
                    <a:srgbClr val="0000CC"/>
                  </a:solidFill>
                  <a:latin typeface="Times New Roman" panose="02020603050405020304" pitchFamily="18" charset="0"/>
                  <a:ea typeface="宋体" panose="02010600030101010101" pitchFamily="2" charset="-122"/>
                </a:rPr>
                <a:t>负</a:t>
              </a: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时，</a:t>
              </a:r>
              <a:r>
                <a:rPr lang="zh-CN" altLang="en-US" sz="3200" b="1" dirty="0">
                  <a:solidFill>
                    <a:srgbClr val="0000CC"/>
                  </a:solidFill>
                  <a:latin typeface="Times New Roman" panose="02020603050405020304" pitchFamily="18" charset="0"/>
                  <a:ea typeface="宋体" panose="02010600030101010101" pitchFamily="2" charset="-122"/>
                </a:rPr>
                <a:t>原码</a:t>
              </a: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可用 </a:t>
              </a:r>
              <a:r>
                <a:rPr lang="zh-CN" altLang="en-US" sz="3200" b="1" dirty="0">
                  <a:solidFill>
                    <a:srgbClr val="0000CC"/>
                  </a:solidFill>
                  <a:latin typeface="Times New Roman" panose="02020603050405020304" pitchFamily="18" charset="0"/>
                  <a:ea typeface="宋体" panose="02010600030101010101" pitchFamily="2" charset="-122"/>
                </a:rPr>
                <a:t>补码除符号位外</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28695" name="Text Box 9"/>
            <p:cNvSpPr txBox="1"/>
            <p:nvPr/>
          </p:nvSpPr>
          <p:spPr>
            <a:xfrm>
              <a:off x="-338" y="317"/>
              <a:ext cx="2837"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每位取反，末位加 1 求得</a:t>
              </a:r>
              <a:endParaRPr lang="zh-CN" altLang="en-US" sz="3200" b="1" dirty="0">
                <a:solidFill>
                  <a:srgbClr val="0000CC"/>
                </a:solidFill>
                <a:latin typeface="Times New Roman" panose="02020603050405020304" pitchFamily="18" charset="0"/>
                <a:ea typeface="宋体" panose="02010600030101010101" pitchFamily="2" charset="-122"/>
              </a:endParaRPr>
            </a:p>
          </p:txBody>
        </p:sp>
      </p:grpSp>
      <p:grpSp>
        <p:nvGrpSpPr>
          <p:cNvPr id="28680" name="Group 10"/>
          <p:cNvGrpSpPr/>
          <p:nvPr/>
        </p:nvGrpSpPr>
        <p:grpSpPr>
          <a:xfrm>
            <a:off x="7608888" y="1773238"/>
            <a:ext cx="2544762" cy="750887"/>
            <a:chOff x="0" y="0"/>
            <a:chExt cx="1603" cy="473"/>
          </a:xfrm>
        </p:grpSpPr>
        <p:sp>
          <p:nvSpPr>
            <p:cNvPr id="28691" name="Text Box 11"/>
            <p:cNvSpPr txBox="1"/>
            <p:nvPr/>
          </p:nvSpPr>
          <p:spPr>
            <a:xfrm>
              <a:off x="0" y="105"/>
              <a:ext cx="1603"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baseline="-25000"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sz="3200" b="1" baseline="-25000" dirty="0">
                  <a:latin typeface="Times New Roman" panose="02020603050405020304" pitchFamily="18" charset="0"/>
                  <a:ea typeface="宋体" panose="02010600030101010101" pitchFamily="2" charset="-122"/>
                </a:rPr>
                <a:t>原</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sp>
          <p:nvSpPr>
            <p:cNvPr id="28692" name="Line 12"/>
            <p:cNvSpPr/>
            <p:nvPr/>
          </p:nvSpPr>
          <p:spPr>
            <a:xfrm>
              <a:off x="661" y="341"/>
              <a:ext cx="288" cy="0"/>
            </a:xfrm>
            <a:prstGeom prst="line">
              <a:avLst/>
            </a:prstGeom>
            <a:ln w="28575" cap="flat" cmpd="sng">
              <a:solidFill>
                <a:schemeClr val="tx1"/>
              </a:solidFill>
              <a:prstDash val="solid"/>
              <a:headEnd type="none" w="med" len="med"/>
              <a:tailEnd type="stealth" w="med" len="med"/>
            </a:ln>
          </p:spPr>
        </p:sp>
        <p:sp>
          <p:nvSpPr>
            <p:cNvPr id="28693" name="Text Box 13"/>
            <p:cNvSpPr txBox="1"/>
            <p:nvPr/>
          </p:nvSpPr>
          <p:spPr>
            <a:xfrm>
              <a:off x="624" y="0"/>
              <a:ext cx="11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3200" b="1" dirty="0">
                <a:solidFill>
                  <a:srgbClr val="FF0000"/>
                </a:solidFill>
                <a:latin typeface="Times New Roman" panose="02020603050405020304" pitchFamily="18" charset="0"/>
                <a:ea typeface="宋体" panose="02010600030101010101" pitchFamily="2" charset="-122"/>
              </a:endParaRPr>
            </a:p>
          </p:txBody>
        </p:sp>
      </p:grpSp>
      <p:grpSp>
        <p:nvGrpSpPr>
          <p:cNvPr id="28681" name="Group 14"/>
          <p:cNvGrpSpPr/>
          <p:nvPr/>
        </p:nvGrpSpPr>
        <p:grpSpPr>
          <a:xfrm>
            <a:off x="7731125" y="3413125"/>
            <a:ext cx="2347913" cy="579438"/>
            <a:chOff x="0" y="0"/>
            <a:chExt cx="1479" cy="365"/>
          </a:xfrm>
        </p:grpSpPr>
        <p:sp>
          <p:nvSpPr>
            <p:cNvPr id="28689" name="Text Box 15"/>
            <p:cNvSpPr txBox="1"/>
            <p:nvPr/>
          </p:nvSpPr>
          <p:spPr>
            <a:xfrm>
              <a:off x="0" y="0"/>
              <a:ext cx="1479"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 =   0010</a:t>
              </a:r>
              <a:endParaRPr lang="zh-CN" altLang="en-US" sz="3200" b="1" dirty="0">
                <a:latin typeface="Times New Roman" panose="02020603050405020304" pitchFamily="18" charset="0"/>
                <a:ea typeface="宋体" panose="02010600030101010101" pitchFamily="2" charset="-122"/>
              </a:endParaRPr>
            </a:p>
          </p:txBody>
        </p:sp>
        <p:sp>
          <p:nvSpPr>
            <p:cNvPr id="28690" name="Line 16"/>
            <p:cNvSpPr/>
            <p:nvPr/>
          </p:nvSpPr>
          <p:spPr>
            <a:xfrm>
              <a:off x="768" y="202"/>
              <a:ext cx="96" cy="0"/>
            </a:xfrm>
            <a:prstGeom prst="line">
              <a:avLst/>
            </a:prstGeom>
            <a:ln w="28575" cap="flat" cmpd="sng">
              <a:solidFill>
                <a:schemeClr val="tx1"/>
              </a:solidFill>
              <a:prstDash val="solid"/>
              <a:headEnd type="none" w="med" len="med"/>
              <a:tailEnd type="none" w="med" len="med"/>
            </a:ln>
          </p:spPr>
        </p:sp>
      </p:grpSp>
      <p:grpSp>
        <p:nvGrpSpPr>
          <p:cNvPr id="28682" name="Group 17"/>
          <p:cNvGrpSpPr/>
          <p:nvPr/>
        </p:nvGrpSpPr>
        <p:grpSpPr>
          <a:xfrm>
            <a:off x="3825875" y="4144963"/>
            <a:ext cx="1533525" cy="579437"/>
            <a:chOff x="0" y="0"/>
            <a:chExt cx="966" cy="365"/>
          </a:xfrm>
        </p:grpSpPr>
        <p:sp>
          <p:nvSpPr>
            <p:cNvPr id="28687" name="Text Box 18"/>
            <p:cNvSpPr txBox="1"/>
            <p:nvPr/>
          </p:nvSpPr>
          <p:spPr>
            <a:xfrm>
              <a:off x="0" y="0"/>
              <a:ext cx="96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0010</a:t>
              </a:r>
              <a:endParaRPr lang="en-US" altLang="zh-CN" sz="3200" b="1" dirty="0">
                <a:latin typeface="Times New Roman" panose="02020603050405020304" pitchFamily="18" charset="0"/>
                <a:ea typeface="宋体" panose="02010600030101010101" pitchFamily="2" charset="-122"/>
              </a:endParaRPr>
            </a:p>
          </p:txBody>
        </p:sp>
        <p:sp>
          <p:nvSpPr>
            <p:cNvPr id="28688" name="Line 19"/>
            <p:cNvSpPr/>
            <p:nvPr/>
          </p:nvSpPr>
          <p:spPr>
            <a:xfrm>
              <a:off x="250" y="173"/>
              <a:ext cx="96" cy="0"/>
            </a:xfrm>
            <a:prstGeom prst="line">
              <a:avLst/>
            </a:prstGeom>
            <a:ln w="28575" cap="flat" cmpd="sng">
              <a:solidFill>
                <a:schemeClr val="tx1"/>
              </a:solidFill>
              <a:prstDash val="solid"/>
              <a:headEnd type="none" w="med" len="med"/>
              <a:tailEnd type="none" w="med" len="med"/>
            </a:ln>
          </p:spPr>
        </p:sp>
      </p:grpSp>
      <p:grpSp>
        <p:nvGrpSpPr>
          <p:cNvPr id="28683" name="Group 20"/>
          <p:cNvGrpSpPr/>
          <p:nvPr/>
        </p:nvGrpSpPr>
        <p:grpSpPr>
          <a:xfrm>
            <a:off x="3513138" y="323850"/>
            <a:ext cx="3390900" cy="1320800"/>
            <a:chOff x="0" y="0"/>
            <a:chExt cx="2136" cy="832"/>
          </a:xfrm>
        </p:grpSpPr>
        <p:sp>
          <p:nvSpPr>
            <p:cNvPr id="28685" name="Text Box 21"/>
            <p:cNvSpPr txBox="1"/>
            <p:nvPr/>
          </p:nvSpPr>
          <p:spPr>
            <a:xfrm>
              <a:off x="43" y="467"/>
              <a:ext cx="565"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求 </a:t>
              </a:r>
              <a:r>
                <a:rPr lang="zh-CN" altLang="en-US" sz="3200" b="1" i="1" dirty="0">
                  <a:latin typeface="Times New Roman" panose="02020603050405020304" pitchFamily="18" charset="0"/>
                  <a:ea typeface="宋体" panose="02010600030101010101" pitchFamily="2" charset="-122"/>
                </a:rPr>
                <a:t>x</a:t>
              </a:r>
              <a:endParaRPr lang="zh-CN" altLang="en-US" sz="3200" b="1" i="1" dirty="0">
                <a:latin typeface="Times New Roman" panose="02020603050405020304" pitchFamily="18" charset="0"/>
                <a:ea typeface="宋体" panose="02010600030101010101" pitchFamily="2" charset="-122"/>
              </a:endParaRPr>
            </a:p>
          </p:txBody>
        </p:sp>
        <p:sp>
          <p:nvSpPr>
            <p:cNvPr id="28686" name="Text Box 22"/>
            <p:cNvSpPr txBox="1"/>
            <p:nvPr/>
          </p:nvSpPr>
          <p:spPr>
            <a:xfrm>
              <a:off x="0" y="0"/>
              <a:ext cx="2136"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已知 [</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sz="3200"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 1,1110</a:t>
              </a:r>
              <a:endParaRPr lang="zh-CN" altLang="en-US" sz="3200" b="1" dirty="0">
                <a:latin typeface="Times New Roman" panose="02020603050405020304" pitchFamily="18" charset="0"/>
                <a:ea typeface="宋体" panose="02010600030101010101" pitchFamily="2" charset="-122"/>
              </a:endParaRPr>
            </a:p>
          </p:txBody>
        </p:sp>
      </p:grpSp>
      <p:sp>
        <p:nvSpPr>
          <p:cNvPr id="28684" name="Text Box 23"/>
          <p:cNvSpPr txBox="1"/>
          <p:nvPr/>
        </p:nvSpPr>
        <p:spPr>
          <a:xfrm>
            <a:off x="3513138" y="1949450"/>
            <a:ext cx="1816100"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由定义得</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2971800" y="941388"/>
            <a:ext cx="1600200"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真值</a:t>
            </a:r>
            <a:endParaRPr lang="zh-CN" altLang="en-US" sz="3200" b="1" baseline="-25000" dirty="0">
              <a:solidFill>
                <a:srgbClr val="0000CC"/>
              </a:solidFill>
              <a:latin typeface="Times New Roman" panose="02020603050405020304" pitchFamily="18" charset="0"/>
              <a:ea typeface="宋体" panose="02010600030101010101" pitchFamily="2" charset="-122"/>
            </a:endParaRPr>
          </a:p>
        </p:txBody>
      </p:sp>
      <p:sp>
        <p:nvSpPr>
          <p:cNvPr id="29699" name="Text Box 3"/>
          <p:cNvSpPr txBox="1"/>
          <p:nvPr/>
        </p:nvSpPr>
        <p:spPr>
          <a:xfrm>
            <a:off x="6003925" y="1603375"/>
            <a:ext cx="2073275"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0, 1000110</a:t>
            </a:r>
            <a:endParaRPr lang="en-US" altLang="zh-CN" b="1" dirty="0">
              <a:latin typeface="Times New Roman" panose="02020603050405020304" pitchFamily="18" charset="0"/>
              <a:ea typeface="宋体" panose="02010600030101010101" pitchFamily="2" charset="-122"/>
            </a:endParaRPr>
          </a:p>
        </p:txBody>
      </p:sp>
      <p:sp>
        <p:nvSpPr>
          <p:cNvPr id="29700" name="Text Box 4"/>
          <p:cNvSpPr txBox="1"/>
          <p:nvPr/>
        </p:nvSpPr>
        <p:spPr>
          <a:xfrm>
            <a:off x="6003925" y="2076450"/>
            <a:ext cx="2073275"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1, 0111010</a:t>
            </a:r>
            <a:endParaRPr lang="en-US" altLang="zh-CN" b="1" dirty="0">
              <a:latin typeface="Times New Roman" panose="02020603050405020304" pitchFamily="18" charset="0"/>
              <a:ea typeface="宋体" panose="02010600030101010101" pitchFamily="2" charset="-122"/>
            </a:endParaRPr>
          </a:p>
        </p:txBody>
      </p:sp>
      <p:sp>
        <p:nvSpPr>
          <p:cNvPr id="29701" name="Text Box 5"/>
          <p:cNvSpPr txBox="1"/>
          <p:nvPr/>
        </p:nvSpPr>
        <p:spPr>
          <a:xfrm>
            <a:off x="6626225" y="2547938"/>
            <a:ext cx="1414463"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0.1110</a:t>
            </a:r>
            <a:endParaRPr lang="en-US" altLang="zh-CN" b="1" dirty="0">
              <a:latin typeface="Times New Roman" panose="02020603050405020304" pitchFamily="18" charset="0"/>
              <a:ea typeface="宋体" panose="02010600030101010101" pitchFamily="2" charset="-122"/>
            </a:endParaRPr>
          </a:p>
        </p:txBody>
      </p:sp>
      <p:sp>
        <p:nvSpPr>
          <p:cNvPr id="29702" name="Text Box 6"/>
          <p:cNvSpPr txBox="1"/>
          <p:nvPr/>
        </p:nvSpPr>
        <p:spPr>
          <a:xfrm>
            <a:off x="6626225" y="3019425"/>
            <a:ext cx="1630363"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1.0010</a:t>
            </a:r>
            <a:endParaRPr lang="en-US" altLang="zh-CN" b="1" dirty="0">
              <a:latin typeface="Times New Roman" panose="02020603050405020304" pitchFamily="18" charset="0"/>
              <a:ea typeface="宋体" panose="02010600030101010101" pitchFamily="2" charset="-122"/>
            </a:endParaRPr>
          </a:p>
        </p:txBody>
      </p:sp>
      <p:sp>
        <p:nvSpPr>
          <p:cNvPr id="29703" name="Text Box 7"/>
          <p:cNvSpPr txBox="1"/>
          <p:nvPr/>
        </p:nvSpPr>
        <p:spPr>
          <a:xfrm>
            <a:off x="6626225" y="3490913"/>
            <a:ext cx="1162050"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0.0000</a:t>
            </a:r>
            <a:endParaRPr lang="en-US" altLang="zh-CN" b="1" dirty="0">
              <a:latin typeface="Times New Roman" panose="02020603050405020304" pitchFamily="18" charset="0"/>
              <a:ea typeface="宋体" panose="02010600030101010101" pitchFamily="2" charset="-122"/>
            </a:endParaRPr>
          </a:p>
        </p:txBody>
      </p:sp>
      <p:sp>
        <p:nvSpPr>
          <p:cNvPr id="29704" name="Text Box 8"/>
          <p:cNvSpPr txBox="1"/>
          <p:nvPr/>
        </p:nvSpPr>
        <p:spPr>
          <a:xfrm>
            <a:off x="6626225" y="3962400"/>
            <a:ext cx="11620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0.0000</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29705" name="Text Box 9"/>
          <p:cNvSpPr txBox="1"/>
          <p:nvPr/>
        </p:nvSpPr>
        <p:spPr>
          <a:xfrm>
            <a:off x="6570663" y="4651375"/>
            <a:ext cx="11620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0000CC"/>
                </a:solidFill>
                <a:latin typeface="Times New Roman" panose="02020603050405020304" pitchFamily="18" charset="0"/>
                <a:ea typeface="宋体" panose="02010600030101010101" pitchFamily="2" charset="-122"/>
              </a:rPr>
              <a:t>1.0000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29706" name="Text Box 10"/>
          <p:cNvSpPr txBox="1"/>
          <p:nvPr/>
        </p:nvSpPr>
        <p:spPr>
          <a:xfrm>
            <a:off x="8426450" y="1603375"/>
            <a:ext cx="22415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0,1000110</a:t>
            </a:r>
            <a:endParaRPr lang="en-US" altLang="zh-CN" b="1" dirty="0">
              <a:latin typeface="Times New Roman" panose="02020603050405020304" pitchFamily="18" charset="0"/>
              <a:ea typeface="宋体" panose="02010600030101010101" pitchFamily="2" charset="-122"/>
            </a:endParaRPr>
          </a:p>
        </p:txBody>
      </p:sp>
      <p:sp>
        <p:nvSpPr>
          <p:cNvPr id="29707" name="Text Box 11"/>
          <p:cNvSpPr txBox="1"/>
          <p:nvPr/>
        </p:nvSpPr>
        <p:spPr>
          <a:xfrm>
            <a:off x="8426450" y="2076450"/>
            <a:ext cx="1990725"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1,1000110</a:t>
            </a:r>
            <a:endParaRPr lang="en-US" altLang="zh-CN" b="1" dirty="0">
              <a:latin typeface="Times New Roman" panose="02020603050405020304" pitchFamily="18" charset="0"/>
              <a:ea typeface="宋体" panose="02010600030101010101" pitchFamily="2" charset="-122"/>
            </a:endParaRPr>
          </a:p>
        </p:txBody>
      </p:sp>
      <p:sp>
        <p:nvSpPr>
          <p:cNvPr id="29708" name="Text Box 12"/>
          <p:cNvSpPr txBox="1"/>
          <p:nvPr/>
        </p:nvSpPr>
        <p:spPr>
          <a:xfrm>
            <a:off x="8959850" y="2547938"/>
            <a:ext cx="1457325"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0.1110</a:t>
            </a:r>
            <a:endParaRPr lang="en-US" altLang="zh-CN" b="1" dirty="0">
              <a:latin typeface="Times New Roman" panose="02020603050405020304" pitchFamily="18" charset="0"/>
              <a:ea typeface="宋体" panose="02010600030101010101" pitchFamily="2" charset="-122"/>
            </a:endParaRPr>
          </a:p>
        </p:txBody>
      </p:sp>
      <p:sp>
        <p:nvSpPr>
          <p:cNvPr id="29709" name="Text Box 13"/>
          <p:cNvSpPr txBox="1"/>
          <p:nvPr/>
        </p:nvSpPr>
        <p:spPr>
          <a:xfrm>
            <a:off x="8959850" y="3019425"/>
            <a:ext cx="17081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1.1110</a:t>
            </a:r>
            <a:endParaRPr lang="en-US" altLang="zh-CN" b="1" dirty="0">
              <a:latin typeface="Times New Roman" panose="02020603050405020304" pitchFamily="18" charset="0"/>
              <a:ea typeface="宋体" panose="02010600030101010101" pitchFamily="2" charset="-122"/>
            </a:endParaRPr>
          </a:p>
        </p:txBody>
      </p:sp>
      <p:sp>
        <p:nvSpPr>
          <p:cNvPr id="29710" name="Text Box 14"/>
          <p:cNvSpPr txBox="1"/>
          <p:nvPr/>
        </p:nvSpPr>
        <p:spPr>
          <a:xfrm>
            <a:off x="8959850" y="3490913"/>
            <a:ext cx="1457325"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0.0000</a:t>
            </a:r>
            <a:endParaRPr lang="en-US" altLang="zh-CN" b="1" dirty="0">
              <a:latin typeface="Times New Roman" panose="02020603050405020304" pitchFamily="18" charset="0"/>
              <a:ea typeface="宋体" panose="02010600030101010101" pitchFamily="2" charset="-122"/>
            </a:endParaRPr>
          </a:p>
        </p:txBody>
      </p:sp>
      <p:sp>
        <p:nvSpPr>
          <p:cNvPr id="29711" name="Text Box 15"/>
          <p:cNvSpPr txBox="1"/>
          <p:nvPr/>
        </p:nvSpPr>
        <p:spPr>
          <a:xfrm>
            <a:off x="8959850" y="3962400"/>
            <a:ext cx="1457325"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1.0000</a:t>
            </a:r>
            <a:endParaRPr lang="en-US" altLang="zh-CN" b="1" dirty="0">
              <a:latin typeface="Times New Roman" panose="02020603050405020304" pitchFamily="18" charset="0"/>
              <a:ea typeface="宋体" panose="02010600030101010101" pitchFamily="2" charset="-122"/>
            </a:endParaRPr>
          </a:p>
        </p:txBody>
      </p:sp>
      <p:sp>
        <p:nvSpPr>
          <p:cNvPr id="29712" name="Text Box 16"/>
          <p:cNvSpPr txBox="1"/>
          <p:nvPr/>
        </p:nvSpPr>
        <p:spPr>
          <a:xfrm>
            <a:off x="8794750" y="4684713"/>
            <a:ext cx="1714500" cy="4572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solidFill>
                  <a:srgbClr val="0000CC"/>
                </a:solidFill>
                <a:latin typeface="Times New Roman" panose="02020603050405020304" pitchFamily="18" charset="0"/>
                <a:ea typeface="宋体" panose="02010600030101010101" pitchFamily="2" charset="-122"/>
              </a:rPr>
              <a:t>不能表示</a:t>
            </a:r>
            <a:endParaRPr lang="zh-CN" altLang="en-US" sz="2400" b="1" dirty="0">
              <a:solidFill>
                <a:srgbClr val="0000CC"/>
              </a:solidFill>
              <a:latin typeface="Times New Roman" panose="02020603050405020304" pitchFamily="18" charset="0"/>
              <a:ea typeface="宋体" panose="02010600030101010101" pitchFamily="2" charset="-122"/>
            </a:endParaRPr>
          </a:p>
        </p:txBody>
      </p:sp>
      <p:sp>
        <p:nvSpPr>
          <p:cNvPr id="29713" name="Text Box 17"/>
          <p:cNvSpPr txBox="1"/>
          <p:nvPr/>
        </p:nvSpPr>
        <p:spPr>
          <a:xfrm>
            <a:off x="1793875" y="196850"/>
            <a:ext cx="1711325"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练习</a:t>
            </a:r>
            <a:endParaRPr lang="zh-CN" altLang="en-US" sz="3200" b="1" dirty="0">
              <a:latin typeface="Times New Roman" panose="02020603050405020304" pitchFamily="18" charset="0"/>
              <a:ea typeface="宋体" panose="02010600030101010101" pitchFamily="2" charset="-122"/>
            </a:endParaRPr>
          </a:p>
        </p:txBody>
      </p:sp>
      <p:sp>
        <p:nvSpPr>
          <p:cNvPr id="29714" name="Text Box 18"/>
          <p:cNvSpPr txBox="1"/>
          <p:nvPr/>
        </p:nvSpPr>
        <p:spPr>
          <a:xfrm>
            <a:off x="3124200" y="307975"/>
            <a:ext cx="41148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求下列真值的补码</a:t>
            </a:r>
            <a:endParaRPr lang="zh-CN" altLang="en-US" sz="3200" b="1" dirty="0">
              <a:latin typeface="Times New Roman" panose="02020603050405020304" pitchFamily="18" charset="0"/>
              <a:ea typeface="宋体" panose="02010600030101010101" pitchFamily="2" charset="-122"/>
            </a:endParaRPr>
          </a:p>
        </p:txBody>
      </p:sp>
      <p:grpSp>
        <p:nvGrpSpPr>
          <p:cNvPr id="29715" name="Group 19"/>
          <p:cNvGrpSpPr/>
          <p:nvPr/>
        </p:nvGrpSpPr>
        <p:grpSpPr>
          <a:xfrm>
            <a:off x="2711450" y="6338888"/>
            <a:ext cx="7467600" cy="519112"/>
            <a:chOff x="0" y="0"/>
            <a:chExt cx="4704" cy="327"/>
          </a:xfrm>
        </p:grpSpPr>
        <p:sp>
          <p:nvSpPr>
            <p:cNvPr id="29753" name="Text Box 20"/>
            <p:cNvSpPr txBox="1"/>
            <p:nvPr/>
          </p:nvSpPr>
          <p:spPr>
            <a:xfrm>
              <a:off x="0" y="0"/>
              <a:ext cx="4704"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  1]</a:t>
              </a:r>
              <a:r>
                <a:rPr lang="zh-CN" altLang="en-US" sz="2400" b="1" baseline="-25000" dirty="0">
                  <a:solidFill>
                    <a:srgbClr val="0000CC"/>
                  </a:solidFill>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2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10.0000    1.0000 = </a:t>
              </a:r>
              <a:r>
                <a:rPr lang="zh-CN" altLang="en-US" b="1" dirty="0">
                  <a:solidFill>
                    <a:srgbClr val="0000CC"/>
                  </a:solidFill>
                  <a:latin typeface="Times New Roman" panose="02020603050405020304" pitchFamily="18" charset="0"/>
                  <a:ea typeface="宋体" panose="02010600030101010101" pitchFamily="2" charset="-122"/>
                </a:rPr>
                <a:t>1.0000</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29754" name="Line 21"/>
            <p:cNvSpPr/>
            <p:nvPr/>
          </p:nvSpPr>
          <p:spPr>
            <a:xfrm>
              <a:off x="144" y="183"/>
              <a:ext cx="96" cy="0"/>
            </a:xfrm>
            <a:prstGeom prst="line">
              <a:avLst/>
            </a:prstGeom>
            <a:ln w="28575" cap="flat" cmpd="sng">
              <a:solidFill>
                <a:srgbClr val="6600CC"/>
              </a:solidFill>
              <a:prstDash val="solid"/>
              <a:headEnd type="none" w="med" len="med"/>
              <a:tailEnd type="none" w="med" len="med"/>
            </a:ln>
          </p:spPr>
        </p:sp>
        <p:sp>
          <p:nvSpPr>
            <p:cNvPr id="29755" name="Line 22"/>
            <p:cNvSpPr/>
            <p:nvPr/>
          </p:nvSpPr>
          <p:spPr>
            <a:xfrm>
              <a:off x="2304" y="183"/>
              <a:ext cx="96" cy="0"/>
            </a:xfrm>
            <a:prstGeom prst="line">
              <a:avLst/>
            </a:prstGeom>
            <a:ln w="28575" cap="flat" cmpd="sng">
              <a:solidFill>
                <a:schemeClr val="tx1"/>
              </a:solidFill>
              <a:prstDash val="solid"/>
              <a:headEnd type="none" w="med" len="med"/>
              <a:tailEnd type="none" w="med" len="med"/>
            </a:ln>
          </p:spPr>
        </p:sp>
      </p:grpSp>
      <p:grpSp>
        <p:nvGrpSpPr>
          <p:cNvPr id="29716" name="Group 23"/>
          <p:cNvGrpSpPr/>
          <p:nvPr/>
        </p:nvGrpSpPr>
        <p:grpSpPr>
          <a:xfrm>
            <a:off x="6553200" y="3578225"/>
            <a:ext cx="1295400" cy="842963"/>
            <a:chOff x="0" y="0"/>
            <a:chExt cx="816" cy="531"/>
          </a:xfrm>
        </p:grpSpPr>
        <p:sp>
          <p:nvSpPr>
            <p:cNvPr id="29751" name="AutoShape 24"/>
            <p:cNvSpPr/>
            <p:nvPr/>
          </p:nvSpPr>
          <p:spPr>
            <a:xfrm>
              <a:off x="0" y="0"/>
              <a:ext cx="816" cy="243"/>
            </a:xfrm>
            <a:prstGeom prst="roundRect">
              <a:avLst>
                <a:gd name="adj" fmla="val 16667"/>
              </a:avLst>
            </a:prstGeom>
            <a:noFill/>
            <a:ln w="28575" cap="flat" cmpd="sng">
              <a:solidFill>
                <a:schemeClr val="folHlink"/>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29752" name="AutoShape 25"/>
            <p:cNvSpPr/>
            <p:nvPr/>
          </p:nvSpPr>
          <p:spPr>
            <a:xfrm>
              <a:off x="0" y="288"/>
              <a:ext cx="816" cy="243"/>
            </a:xfrm>
            <a:prstGeom prst="roundRect">
              <a:avLst>
                <a:gd name="adj" fmla="val 16667"/>
              </a:avLst>
            </a:prstGeom>
            <a:noFill/>
            <a:ln w="28575" cap="flat" cmpd="sng">
              <a:solidFill>
                <a:schemeClr val="folHlink"/>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grpSp>
        <p:nvGrpSpPr>
          <p:cNvPr id="29717" name="Group 26"/>
          <p:cNvGrpSpPr/>
          <p:nvPr/>
        </p:nvGrpSpPr>
        <p:grpSpPr>
          <a:xfrm>
            <a:off x="2819400" y="3582988"/>
            <a:ext cx="1295400" cy="838200"/>
            <a:chOff x="0" y="0"/>
            <a:chExt cx="816" cy="528"/>
          </a:xfrm>
        </p:grpSpPr>
        <p:sp>
          <p:nvSpPr>
            <p:cNvPr id="29749" name="AutoShape 27"/>
            <p:cNvSpPr/>
            <p:nvPr/>
          </p:nvSpPr>
          <p:spPr>
            <a:xfrm>
              <a:off x="0" y="0"/>
              <a:ext cx="816" cy="243"/>
            </a:xfrm>
            <a:prstGeom prst="roundRect">
              <a:avLst>
                <a:gd name="adj" fmla="val 16667"/>
              </a:avLst>
            </a:prstGeom>
            <a:noFill/>
            <a:ln w="28575" cap="flat" cmpd="sng">
              <a:solidFill>
                <a:schemeClr val="folHlink"/>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29750" name="AutoShape 28"/>
            <p:cNvSpPr/>
            <p:nvPr/>
          </p:nvSpPr>
          <p:spPr>
            <a:xfrm>
              <a:off x="0" y="285"/>
              <a:ext cx="816" cy="243"/>
            </a:xfrm>
            <a:prstGeom prst="roundRect">
              <a:avLst>
                <a:gd name="adj" fmla="val 16667"/>
              </a:avLst>
            </a:prstGeom>
            <a:noFill/>
            <a:ln w="28575" cap="flat" cmpd="sng">
              <a:solidFill>
                <a:schemeClr val="folHlink"/>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grpSp>
        <p:nvGrpSpPr>
          <p:cNvPr id="29718" name="Group 29"/>
          <p:cNvGrpSpPr/>
          <p:nvPr/>
        </p:nvGrpSpPr>
        <p:grpSpPr>
          <a:xfrm>
            <a:off x="4106863" y="4211638"/>
            <a:ext cx="2687637" cy="519112"/>
            <a:chOff x="17" y="448"/>
            <a:chExt cx="1693" cy="327"/>
          </a:xfrm>
        </p:grpSpPr>
        <p:sp>
          <p:nvSpPr>
            <p:cNvPr id="29747" name="Text Box 30"/>
            <p:cNvSpPr txBox="1"/>
            <p:nvPr/>
          </p:nvSpPr>
          <p:spPr>
            <a:xfrm>
              <a:off x="17" y="448"/>
              <a:ext cx="1693"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[+ 0]</a:t>
              </a:r>
              <a:r>
                <a:rPr lang="zh-CN" altLang="en-US" sz="2400" b="1" baseline="-25000" dirty="0">
                  <a:solidFill>
                    <a:srgbClr val="0000CC"/>
                  </a:solidFill>
                  <a:latin typeface="Times New Roman" panose="02020603050405020304" pitchFamily="18" charset="0"/>
                  <a:ea typeface="宋体" panose="02010600030101010101" pitchFamily="2" charset="-122"/>
                </a:rPr>
                <a:t>补</a:t>
              </a:r>
              <a:r>
                <a:rPr lang="zh-CN" altLang="en-US" b="1" dirty="0">
                  <a:solidFill>
                    <a:srgbClr val="0000CC"/>
                  </a:solidFill>
                  <a:latin typeface="Times New Roman" panose="02020603050405020304" pitchFamily="18" charset="0"/>
                  <a:ea typeface="宋体" panose="02010600030101010101" pitchFamily="2" charset="-122"/>
                </a:rPr>
                <a:t> = [   0]</a:t>
              </a:r>
              <a:r>
                <a:rPr lang="zh-CN" altLang="en-US" sz="2400" b="1" baseline="-25000" dirty="0">
                  <a:solidFill>
                    <a:srgbClr val="0000CC"/>
                  </a:solidFill>
                  <a:latin typeface="Times New Roman" panose="02020603050405020304" pitchFamily="18" charset="0"/>
                  <a:ea typeface="宋体" panose="02010600030101010101" pitchFamily="2" charset="-122"/>
                </a:rPr>
                <a:t>补</a:t>
              </a:r>
              <a:endParaRPr lang="zh-CN" altLang="en-US" sz="2400" b="1" baseline="-25000" dirty="0">
                <a:solidFill>
                  <a:srgbClr val="0000CC"/>
                </a:solidFill>
                <a:latin typeface="Times New Roman" panose="02020603050405020304" pitchFamily="18" charset="0"/>
                <a:ea typeface="宋体" panose="02010600030101010101" pitchFamily="2" charset="-122"/>
              </a:endParaRPr>
            </a:p>
          </p:txBody>
        </p:sp>
        <p:sp>
          <p:nvSpPr>
            <p:cNvPr id="29748" name="Line 31"/>
            <p:cNvSpPr/>
            <p:nvPr/>
          </p:nvSpPr>
          <p:spPr>
            <a:xfrm>
              <a:off x="989" y="631"/>
              <a:ext cx="96" cy="0"/>
            </a:xfrm>
            <a:prstGeom prst="line">
              <a:avLst/>
            </a:prstGeom>
            <a:ln w="28575" cap="flat" cmpd="sng">
              <a:solidFill>
                <a:srgbClr val="6600CC"/>
              </a:solidFill>
              <a:prstDash val="solid"/>
              <a:headEnd type="none" w="med" len="med"/>
              <a:tailEnd type="none" w="med" len="med"/>
            </a:ln>
          </p:spPr>
        </p:sp>
      </p:grpSp>
      <p:sp>
        <p:nvSpPr>
          <p:cNvPr id="29719" name="Text Box 32"/>
          <p:cNvSpPr txBox="1"/>
          <p:nvPr/>
        </p:nvSpPr>
        <p:spPr>
          <a:xfrm>
            <a:off x="2070100" y="5545138"/>
            <a:ext cx="2971800"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由小数补码定义</a:t>
            </a:r>
            <a:endParaRPr lang="zh-CN" altLang="en-US" b="1" dirty="0">
              <a:latin typeface="Times New Roman" panose="02020603050405020304" pitchFamily="18" charset="0"/>
              <a:ea typeface="宋体" panose="02010600030101010101" pitchFamily="2" charset="-122"/>
            </a:endParaRPr>
          </a:p>
        </p:txBody>
      </p:sp>
      <p:sp>
        <p:nvSpPr>
          <p:cNvPr id="29720" name="Text Box 33"/>
          <p:cNvSpPr txBox="1"/>
          <p:nvPr/>
        </p:nvSpPr>
        <p:spPr>
          <a:xfrm>
            <a:off x="3581400" y="1603375"/>
            <a:ext cx="266700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    1000110</a:t>
            </a:r>
            <a:endParaRPr lang="en-US" altLang="zh-CN" b="1" dirty="0">
              <a:latin typeface="Times New Roman" panose="02020603050405020304" pitchFamily="18" charset="0"/>
              <a:ea typeface="宋体" panose="02010600030101010101" pitchFamily="2" charset="-122"/>
            </a:endParaRPr>
          </a:p>
        </p:txBody>
      </p:sp>
      <p:sp>
        <p:nvSpPr>
          <p:cNvPr id="29721" name="Text Box 34"/>
          <p:cNvSpPr txBox="1"/>
          <p:nvPr/>
        </p:nvSpPr>
        <p:spPr>
          <a:xfrm>
            <a:off x="6308725" y="941388"/>
            <a:ext cx="374967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a:t>
            </a:r>
            <a:r>
              <a:rPr lang="zh-CN" altLang="en-US" sz="3200" b="1" i="1" dirty="0">
                <a:solidFill>
                  <a:srgbClr val="0000CC"/>
                </a:solidFill>
                <a:latin typeface="Times New Roman" panose="02020603050405020304" pitchFamily="18" charset="0"/>
                <a:ea typeface="宋体" panose="02010600030101010101" pitchFamily="2" charset="-122"/>
              </a:rPr>
              <a:t>x</a:t>
            </a:r>
            <a:r>
              <a:rPr lang="zh-CN" altLang="en-US" sz="3200" b="1" dirty="0">
                <a:solidFill>
                  <a:srgbClr val="0000CC"/>
                </a:solidFill>
                <a:latin typeface="Times New Roman" panose="02020603050405020304" pitchFamily="18" charset="0"/>
                <a:ea typeface="宋体" panose="02010600030101010101" pitchFamily="2" charset="-122"/>
              </a:rPr>
              <a:t>]</a:t>
            </a:r>
            <a:r>
              <a:rPr lang="zh-CN" altLang="en-US" b="1" baseline="-25000" dirty="0">
                <a:solidFill>
                  <a:srgbClr val="0000CC"/>
                </a:solidFill>
                <a:latin typeface="Times New Roman" panose="02020603050405020304" pitchFamily="18" charset="0"/>
                <a:ea typeface="宋体" panose="02010600030101010101" pitchFamily="2" charset="-122"/>
              </a:rPr>
              <a:t>补</a:t>
            </a:r>
            <a:r>
              <a:rPr lang="zh-CN" altLang="en-US" sz="3200" b="1" dirty="0">
                <a:solidFill>
                  <a:srgbClr val="0000CC"/>
                </a:solidFill>
                <a:latin typeface="Times New Roman" panose="02020603050405020304" pitchFamily="18" charset="0"/>
                <a:ea typeface="宋体" panose="02010600030101010101" pitchFamily="2" charset="-122"/>
              </a:rPr>
              <a:t>                 [</a:t>
            </a:r>
            <a:r>
              <a:rPr lang="zh-CN" altLang="en-US" sz="3200" b="1" i="1" dirty="0">
                <a:solidFill>
                  <a:srgbClr val="0000CC"/>
                </a:solidFill>
                <a:latin typeface="Times New Roman" panose="02020603050405020304" pitchFamily="18" charset="0"/>
                <a:ea typeface="宋体" panose="02010600030101010101" pitchFamily="2" charset="-122"/>
              </a:rPr>
              <a:t>x</a:t>
            </a:r>
            <a:r>
              <a:rPr lang="zh-CN" altLang="en-US" sz="3200" b="1" dirty="0">
                <a:solidFill>
                  <a:srgbClr val="0000CC"/>
                </a:solidFill>
                <a:latin typeface="Times New Roman" panose="02020603050405020304" pitchFamily="18" charset="0"/>
                <a:ea typeface="宋体" panose="02010600030101010101" pitchFamily="2" charset="-122"/>
              </a:rPr>
              <a:t>]</a:t>
            </a:r>
            <a:r>
              <a:rPr lang="zh-CN" altLang="en-US" b="1" baseline="-25000" dirty="0">
                <a:solidFill>
                  <a:srgbClr val="0000CC"/>
                </a:solidFill>
                <a:latin typeface="Times New Roman" panose="02020603050405020304" pitchFamily="18" charset="0"/>
                <a:ea typeface="宋体" panose="02010600030101010101" pitchFamily="2" charset="-122"/>
              </a:rPr>
              <a:t>原</a:t>
            </a:r>
            <a:endParaRPr lang="zh-CN" altLang="en-US" b="1" dirty="0">
              <a:solidFill>
                <a:srgbClr val="0000CC"/>
              </a:solidFill>
              <a:latin typeface="Times New Roman" panose="02020603050405020304" pitchFamily="18" charset="0"/>
              <a:ea typeface="宋体" panose="02010600030101010101" pitchFamily="2" charset="-122"/>
            </a:endParaRPr>
          </a:p>
        </p:txBody>
      </p:sp>
      <p:grpSp>
        <p:nvGrpSpPr>
          <p:cNvPr id="29722" name="Group 35"/>
          <p:cNvGrpSpPr/>
          <p:nvPr/>
        </p:nvGrpSpPr>
        <p:grpSpPr>
          <a:xfrm>
            <a:off x="2208213" y="1628775"/>
            <a:ext cx="1898650" cy="3354388"/>
            <a:chOff x="0" y="0"/>
            <a:chExt cx="1196" cy="2113"/>
          </a:xfrm>
        </p:grpSpPr>
        <p:grpSp>
          <p:nvGrpSpPr>
            <p:cNvPr id="29734" name="Group 36"/>
            <p:cNvGrpSpPr/>
            <p:nvPr/>
          </p:nvGrpSpPr>
          <p:grpSpPr>
            <a:xfrm>
              <a:off x="0" y="0"/>
              <a:ext cx="1196" cy="2113"/>
              <a:chOff x="0" y="0"/>
              <a:chExt cx="1196" cy="2113"/>
            </a:xfrm>
          </p:grpSpPr>
          <p:sp>
            <p:nvSpPr>
              <p:cNvPr id="29736" name="Text Box 38"/>
              <p:cNvSpPr txBox="1"/>
              <p:nvPr/>
            </p:nvSpPr>
            <p:spPr>
              <a:xfrm>
                <a:off x="0" y="0"/>
                <a:ext cx="82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+70</a:t>
                </a:r>
                <a:endParaRPr lang="en-US" altLang="zh-CN" b="1" dirty="0">
                  <a:latin typeface="Times New Roman" panose="02020603050405020304" pitchFamily="18" charset="0"/>
                  <a:ea typeface="宋体" panose="02010600030101010101" pitchFamily="2" charset="-122"/>
                </a:endParaRPr>
              </a:p>
            </p:txBody>
          </p:sp>
          <p:sp>
            <p:nvSpPr>
              <p:cNvPr id="29737" name="Text Box 39"/>
              <p:cNvSpPr txBox="1"/>
              <p:nvPr/>
            </p:nvSpPr>
            <p:spPr>
              <a:xfrm>
                <a:off x="0" y="595"/>
                <a:ext cx="119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0.1110</a:t>
                </a:r>
                <a:endParaRPr lang="en-US" altLang="zh-CN" b="1" dirty="0">
                  <a:latin typeface="Times New Roman" panose="02020603050405020304" pitchFamily="18" charset="0"/>
                  <a:ea typeface="宋体" panose="02010600030101010101" pitchFamily="2" charset="-122"/>
                </a:endParaRPr>
              </a:p>
            </p:txBody>
          </p:sp>
          <p:sp>
            <p:nvSpPr>
              <p:cNvPr id="29738" name="Text Box 40"/>
              <p:cNvSpPr txBox="1"/>
              <p:nvPr/>
            </p:nvSpPr>
            <p:spPr>
              <a:xfrm>
                <a:off x="0" y="1189"/>
                <a:ext cx="119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0.0000</a:t>
                </a:r>
                <a:endParaRPr lang="en-US" altLang="zh-CN" b="1" dirty="0">
                  <a:latin typeface="Times New Roman" panose="02020603050405020304" pitchFamily="18" charset="0"/>
                  <a:ea typeface="宋体" panose="02010600030101010101" pitchFamily="2" charset="-122"/>
                </a:endParaRPr>
              </a:p>
            </p:txBody>
          </p:sp>
          <p:sp>
            <p:nvSpPr>
              <p:cNvPr id="29739" name="Text Box 41"/>
              <p:cNvSpPr txBox="1"/>
              <p:nvPr/>
            </p:nvSpPr>
            <p:spPr>
              <a:xfrm>
                <a:off x="0" y="298"/>
                <a:ext cx="804"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70</a:t>
                </a:r>
                <a:endParaRPr lang="en-US" altLang="zh-CN" b="1" dirty="0">
                  <a:latin typeface="Times New Roman" panose="02020603050405020304" pitchFamily="18" charset="0"/>
                  <a:ea typeface="宋体" panose="02010600030101010101" pitchFamily="2" charset="-122"/>
                </a:endParaRPr>
              </a:p>
            </p:txBody>
          </p:sp>
          <p:grpSp>
            <p:nvGrpSpPr>
              <p:cNvPr id="29740" name="Group 41"/>
              <p:cNvGrpSpPr/>
              <p:nvPr/>
            </p:nvGrpSpPr>
            <p:grpSpPr>
              <a:xfrm>
                <a:off x="0" y="892"/>
                <a:ext cx="1196" cy="327"/>
                <a:chOff x="0" y="0"/>
                <a:chExt cx="1196" cy="327"/>
              </a:xfrm>
            </p:grpSpPr>
            <p:sp>
              <p:nvSpPr>
                <p:cNvPr id="29745" name="Text Box 43"/>
                <p:cNvSpPr txBox="1"/>
                <p:nvPr/>
              </p:nvSpPr>
              <p:spPr>
                <a:xfrm>
                  <a:off x="0" y="0"/>
                  <a:ext cx="119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0.1110</a:t>
                  </a:r>
                  <a:endParaRPr lang="en-US" altLang="zh-CN" b="1" dirty="0">
                    <a:latin typeface="Times New Roman" panose="02020603050405020304" pitchFamily="18" charset="0"/>
                    <a:ea typeface="宋体" panose="02010600030101010101" pitchFamily="2" charset="-122"/>
                  </a:endParaRPr>
                </a:p>
              </p:txBody>
            </p:sp>
            <p:sp>
              <p:nvSpPr>
                <p:cNvPr id="29746" name="Line 44"/>
                <p:cNvSpPr/>
                <p:nvPr/>
              </p:nvSpPr>
              <p:spPr>
                <a:xfrm>
                  <a:off x="384" y="174"/>
                  <a:ext cx="96" cy="0"/>
                </a:xfrm>
                <a:prstGeom prst="line">
                  <a:avLst/>
                </a:prstGeom>
                <a:ln w="28575" cap="flat" cmpd="sng">
                  <a:solidFill>
                    <a:schemeClr val="tx1"/>
                  </a:solidFill>
                  <a:prstDash val="solid"/>
                  <a:headEnd type="none" w="med" len="med"/>
                  <a:tailEnd type="none" w="med" len="med"/>
                </a:ln>
              </p:spPr>
            </p:sp>
          </p:grpSp>
          <p:grpSp>
            <p:nvGrpSpPr>
              <p:cNvPr id="29741" name="Group 44"/>
              <p:cNvGrpSpPr/>
              <p:nvPr/>
            </p:nvGrpSpPr>
            <p:grpSpPr>
              <a:xfrm>
                <a:off x="0" y="1486"/>
                <a:ext cx="1196" cy="327"/>
                <a:chOff x="0" y="0"/>
                <a:chExt cx="1196" cy="327"/>
              </a:xfrm>
            </p:grpSpPr>
            <p:sp>
              <p:nvSpPr>
                <p:cNvPr id="29743" name="Text Box 46"/>
                <p:cNvSpPr txBox="1"/>
                <p:nvPr/>
              </p:nvSpPr>
              <p:spPr>
                <a:xfrm>
                  <a:off x="0" y="0"/>
                  <a:ext cx="119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0.0000</a:t>
                  </a:r>
                  <a:endParaRPr lang="en-US" altLang="zh-CN" b="1" dirty="0">
                    <a:latin typeface="Times New Roman" panose="02020603050405020304" pitchFamily="18" charset="0"/>
                    <a:ea typeface="宋体" panose="02010600030101010101" pitchFamily="2" charset="-122"/>
                  </a:endParaRPr>
                </a:p>
              </p:txBody>
            </p:sp>
            <p:sp>
              <p:nvSpPr>
                <p:cNvPr id="29744" name="Line 47"/>
                <p:cNvSpPr/>
                <p:nvPr/>
              </p:nvSpPr>
              <p:spPr>
                <a:xfrm>
                  <a:off x="384" y="180"/>
                  <a:ext cx="96" cy="0"/>
                </a:xfrm>
                <a:prstGeom prst="line">
                  <a:avLst/>
                </a:prstGeom>
                <a:ln w="28575" cap="flat" cmpd="sng">
                  <a:solidFill>
                    <a:schemeClr val="tx1"/>
                  </a:solidFill>
                  <a:prstDash val="solid"/>
                  <a:headEnd type="none" w="med" len="med"/>
                  <a:tailEnd type="none" w="med" len="med"/>
                </a:ln>
              </p:spPr>
            </p:sp>
          </p:grpSp>
          <p:sp>
            <p:nvSpPr>
              <p:cNvPr id="29742" name="Text Box 49"/>
              <p:cNvSpPr txBox="1"/>
              <p:nvPr/>
            </p:nvSpPr>
            <p:spPr>
              <a:xfrm>
                <a:off x="0" y="1783"/>
                <a:ext cx="116" cy="33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en-US" altLang="zh-CN" b="1" dirty="0">
                  <a:solidFill>
                    <a:srgbClr val="FF0000"/>
                  </a:solidFill>
                  <a:latin typeface="Times New Roman" panose="02020603050405020304" pitchFamily="18" charset="0"/>
                  <a:ea typeface="宋体" panose="02010600030101010101" pitchFamily="2" charset="-122"/>
                </a:endParaRPr>
              </a:p>
            </p:txBody>
          </p:sp>
        </p:grpSp>
        <p:sp>
          <p:nvSpPr>
            <p:cNvPr id="29735" name="Line 51"/>
            <p:cNvSpPr/>
            <p:nvPr/>
          </p:nvSpPr>
          <p:spPr>
            <a:xfrm>
              <a:off x="384" y="470"/>
              <a:ext cx="96" cy="0"/>
            </a:xfrm>
            <a:prstGeom prst="line">
              <a:avLst/>
            </a:prstGeom>
            <a:ln w="28575" cap="flat" cmpd="sng">
              <a:solidFill>
                <a:schemeClr val="tx1"/>
              </a:solidFill>
              <a:prstDash val="solid"/>
              <a:headEnd type="none" w="med" len="med"/>
              <a:tailEnd type="none" w="med" len="med"/>
            </a:ln>
          </p:spPr>
        </p:sp>
      </p:grpSp>
      <p:grpSp>
        <p:nvGrpSpPr>
          <p:cNvPr id="29723" name="Group 51"/>
          <p:cNvGrpSpPr/>
          <p:nvPr/>
        </p:nvGrpSpPr>
        <p:grpSpPr>
          <a:xfrm>
            <a:off x="3581400" y="2057400"/>
            <a:ext cx="2438400" cy="519113"/>
            <a:chOff x="0" y="0"/>
            <a:chExt cx="1536" cy="327"/>
          </a:xfrm>
        </p:grpSpPr>
        <p:sp>
          <p:nvSpPr>
            <p:cNvPr id="29732" name="Text Box 53"/>
            <p:cNvSpPr txBox="1"/>
            <p:nvPr/>
          </p:nvSpPr>
          <p:spPr>
            <a:xfrm>
              <a:off x="0" y="0"/>
              <a:ext cx="1536"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    1000110</a:t>
              </a:r>
              <a:endParaRPr lang="en-US" altLang="zh-CN" b="1" dirty="0">
                <a:latin typeface="Times New Roman" panose="02020603050405020304" pitchFamily="18" charset="0"/>
                <a:ea typeface="宋体" panose="02010600030101010101" pitchFamily="2" charset="-122"/>
              </a:endParaRPr>
            </a:p>
          </p:txBody>
        </p:sp>
        <p:sp>
          <p:nvSpPr>
            <p:cNvPr id="29733" name="Line 54"/>
            <p:cNvSpPr/>
            <p:nvPr/>
          </p:nvSpPr>
          <p:spPr>
            <a:xfrm>
              <a:off x="269" y="184"/>
              <a:ext cx="96" cy="0"/>
            </a:xfrm>
            <a:prstGeom prst="line">
              <a:avLst/>
            </a:prstGeom>
            <a:ln w="28575" cap="flat" cmpd="sng">
              <a:solidFill>
                <a:schemeClr val="tx1"/>
              </a:solidFill>
              <a:prstDash val="solid"/>
              <a:headEnd type="none" w="med" len="med"/>
              <a:tailEnd type="none" w="med" len="med"/>
            </a:ln>
          </p:spPr>
        </p:sp>
      </p:grpSp>
      <p:grpSp>
        <p:nvGrpSpPr>
          <p:cNvPr id="29724" name="Group 54"/>
          <p:cNvGrpSpPr/>
          <p:nvPr/>
        </p:nvGrpSpPr>
        <p:grpSpPr>
          <a:xfrm>
            <a:off x="4919663" y="5243513"/>
            <a:ext cx="6072187" cy="1022350"/>
            <a:chOff x="0" y="0"/>
            <a:chExt cx="3978" cy="643"/>
          </a:xfrm>
        </p:grpSpPr>
        <p:grpSp>
          <p:nvGrpSpPr>
            <p:cNvPr id="29726" name="Group 55"/>
            <p:cNvGrpSpPr/>
            <p:nvPr/>
          </p:nvGrpSpPr>
          <p:grpSpPr>
            <a:xfrm>
              <a:off x="0" y="0"/>
              <a:ext cx="3978" cy="643"/>
              <a:chOff x="0" y="0"/>
              <a:chExt cx="3978" cy="643"/>
            </a:xfrm>
          </p:grpSpPr>
          <p:sp>
            <p:nvSpPr>
              <p:cNvPr id="29728" name="Text Box 57"/>
              <p:cNvSpPr txBox="1"/>
              <p:nvPr/>
            </p:nvSpPr>
            <p:spPr>
              <a:xfrm>
                <a:off x="0" y="192"/>
                <a:ext cx="707" cy="29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sz="2400" b="1" dirty="0">
                    <a:latin typeface="Times New Roman" panose="02020603050405020304" pitchFamily="18" charset="0"/>
                    <a:ea typeface="宋体" panose="02010600030101010101" pitchFamily="2" charset="-122"/>
                  </a:rPr>
                  <a:t> = </a:t>
                </a:r>
                <a:endParaRPr lang="zh-CN" altLang="en-US" sz="2400" b="1" dirty="0">
                  <a:latin typeface="Times New Roman" panose="02020603050405020304" pitchFamily="18" charset="0"/>
                  <a:ea typeface="宋体" panose="02010600030101010101" pitchFamily="2" charset="-122"/>
                </a:endParaRPr>
              </a:p>
            </p:txBody>
          </p:sp>
          <p:sp>
            <p:nvSpPr>
              <p:cNvPr id="29729" name="Text Box 58"/>
              <p:cNvSpPr txBox="1"/>
              <p:nvPr/>
            </p:nvSpPr>
            <p:spPr>
              <a:xfrm>
                <a:off x="708" y="0"/>
                <a:ext cx="2358" cy="28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a:t>
                </a:r>
                <a:r>
                  <a:rPr lang="zh-CN" altLang="en-US" sz="8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1 </a:t>
                </a:r>
                <a:r>
                  <a:rPr lang="zh-CN" altLang="en-US" sz="20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a:t>
                </a:r>
                <a:r>
                  <a:rPr lang="zh-CN" altLang="en-US" sz="2000" b="1" dirty="0">
                    <a:solidFill>
                      <a:srgbClr val="0000CC"/>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0</a:t>
                </a:r>
                <a:endParaRPr lang="zh-CN" altLang="en-US" sz="2400" b="1" dirty="0">
                  <a:latin typeface="Times New Roman" panose="02020603050405020304" pitchFamily="18" charset="0"/>
                  <a:ea typeface="宋体" panose="02010600030101010101" pitchFamily="2" charset="-122"/>
                </a:endParaRPr>
              </a:p>
            </p:txBody>
          </p:sp>
          <p:sp>
            <p:nvSpPr>
              <p:cNvPr id="29730" name="Text Box 59"/>
              <p:cNvSpPr txBox="1"/>
              <p:nvPr/>
            </p:nvSpPr>
            <p:spPr>
              <a:xfrm>
                <a:off x="714" y="355"/>
                <a:ext cx="3264" cy="28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2+ </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0 </a:t>
                </a:r>
                <a:r>
                  <a:rPr lang="zh-CN" altLang="en-US" sz="2000" b="1" dirty="0">
                    <a:solidFill>
                      <a:srgbClr val="0000CC"/>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a:t>
                </a: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a:t>
                </a:r>
                <a:r>
                  <a:rPr lang="zh-CN" altLang="en-US" sz="2000" b="1" dirty="0">
                    <a:solidFill>
                      <a:srgbClr val="0000CC"/>
                    </a:solidFill>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   1（mod 2）</a:t>
                </a:r>
                <a:endParaRPr lang="zh-CN" altLang="en-US" sz="2400" b="1" dirty="0">
                  <a:latin typeface="Times New Roman" panose="02020603050405020304" pitchFamily="18" charset="0"/>
                  <a:ea typeface="宋体" panose="02010600030101010101" pitchFamily="2" charset="-122"/>
                </a:endParaRPr>
              </a:p>
            </p:txBody>
          </p:sp>
          <p:sp>
            <p:nvSpPr>
              <p:cNvPr id="29731" name="AutoShape 60"/>
              <p:cNvSpPr/>
              <p:nvPr/>
            </p:nvSpPr>
            <p:spPr>
              <a:xfrm>
                <a:off x="621" y="96"/>
                <a:ext cx="99" cy="514"/>
              </a:xfrm>
              <a:prstGeom prst="leftBrace">
                <a:avLst>
                  <a:gd name="adj1" fmla="val 43265"/>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sp>
          <p:nvSpPr>
            <p:cNvPr id="29727" name="Line 61"/>
            <p:cNvSpPr/>
            <p:nvPr/>
          </p:nvSpPr>
          <p:spPr>
            <a:xfrm>
              <a:off x="2179" y="510"/>
              <a:ext cx="96" cy="0"/>
            </a:xfrm>
            <a:prstGeom prst="line">
              <a:avLst/>
            </a:prstGeom>
            <a:ln w="28575" cap="flat" cmpd="sng">
              <a:solidFill>
                <a:schemeClr val="tx1"/>
              </a:solidFill>
              <a:prstDash val="solid"/>
              <a:headEnd type="none" w="med" len="med"/>
              <a:tailEnd type="none" w="med" len="med"/>
            </a:ln>
          </p:spPr>
        </p:sp>
      </p:grpSp>
      <p:sp>
        <p:nvSpPr>
          <p:cNvPr id="29725" name="矩形 1"/>
          <p:cNvSpPr/>
          <p:nvPr/>
        </p:nvSpPr>
        <p:spPr>
          <a:xfrm>
            <a:off x="2500313" y="4684713"/>
            <a:ext cx="1768475"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i="1" dirty="0">
                <a:solidFill>
                  <a:srgbClr val="FF0000"/>
                </a:solidFill>
                <a:latin typeface="Times New Roman" panose="02020603050405020304" pitchFamily="18" charset="0"/>
                <a:ea typeface="宋体" panose="02010600030101010101" pitchFamily="2" charset="-122"/>
              </a:rPr>
              <a:t>x</a:t>
            </a:r>
            <a:r>
              <a:rPr lang="en-US" altLang="zh-CN" sz="2400" b="1" dirty="0">
                <a:solidFill>
                  <a:srgbClr val="FF0000"/>
                </a:solidFill>
                <a:latin typeface="Times New Roman" panose="02020603050405020304" pitchFamily="18" charset="0"/>
                <a:ea typeface="宋体" panose="02010600030101010101" pitchFamily="2" charset="-122"/>
              </a:rPr>
              <a:t> = -  1.0000</a:t>
            </a:r>
            <a:endParaRPr lang="en-US" altLang="zh-CN"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fade">
                                      <p:cBhvr>
                                        <p:cTn id="7" dur="500"/>
                                        <p:tgtEl>
                                          <p:spTgt spid="296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fade">
                                      <p:cBhvr>
                                        <p:cTn id="10" dur="500"/>
                                        <p:tgtEl>
                                          <p:spTgt spid="297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fade">
                                      <p:cBhvr>
                                        <p:cTn id="13" dur="500"/>
                                        <p:tgtEl>
                                          <p:spTgt spid="2970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702"/>
                                        </p:tgtEl>
                                        <p:attrNameLst>
                                          <p:attrName>style.visibility</p:attrName>
                                        </p:attrNameLst>
                                      </p:cBhvr>
                                      <p:to>
                                        <p:strVal val="visible"/>
                                      </p:to>
                                    </p:set>
                                    <p:animEffect transition="in" filter="fade">
                                      <p:cBhvr>
                                        <p:cTn id="16" dur="500"/>
                                        <p:tgtEl>
                                          <p:spTgt spid="297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703"/>
                                        </p:tgtEl>
                                        <p:attrNameLst>
                                          <p:attrName>style.visibility</p:attrName>
                                        </p:attrNameLst>
                                      </p:cBhvr>
                                      <p:to>
                                        <p:strVal val="visible"/>
                                      </p:to>
                                    </p:set>
                                    <p:animEffect transition="in" filter="fade">
                                      <p:cBhvr>
                                        <p:cTn id="19" dur="500"/>
                                        <p:tgtEl>
                                          <p:spTgt spid="2970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fade">
                                      <p:cBhvr>
                                        <p:cTn id="22" dur="500"/>
                                        <p:tgtEl>
                                          <p:spTgt spid="297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705"/>
                                        </p:tgtEl>
                                        <p:attrNameLst>
                                          <p:attrName>style.visibility</p:attrName>
                                        </p:attrNameLst>
                                      </p:cBhvr>
                                      <p:to>
                                        <p:strVal val="visible"/>
                                      </p:to>
                                    </p:set>
                                    <p:animEffect transition="in" filter="fade">
                                      <p:cBhvr>
                                        <p:cTn id="25" dur="500"/>
                                        <p:tgtEl>
                                          <p:spTgt spid="2970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9706"/>
                                        </p:tgtEl>
                                        <p:attrNameLst>
                                          <p:attrName>style.visibility</p:attrName>
                                        </p:attrNameLst>
                                      </p:cBhvr>
                                      <p:to>
                                        <p:strVal val="visible"/>
                                      </p:to>
                                    </p:set>
                                    <p:animEffect transition="in" filter="fade">
                                      <p:cBhvr>
                                        <p:cTn id="28" dur="500"/>
                                        <p:tgtEl>
                                          <p:spTgt spid="2970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707"/>
                                        </p:tgtEl>
                                        <p:attrNameLst>
                                          <p:attrName>style.visibility</p:attrName>
                                        </p:attrNameLst>
                                      </p:cBhvr>
                                      <p:to>
                                        <p:strVal val="visible"/>
                                      </p:to>
                                    </p:set>
                                    <p:animEffect transition="in" filter="fade">
                                      <p:cBhvr>
                                        <p:cTn id="31" dur="500"/>
                                        <p:tgtEl>
                                          <p:spTgt spid="2970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708"/>
                                        </p:tgtEl>
                                        <p:attrNameLst>
                                          <p:attrName>style.visibility</p:attrName>
                                        </p:attrNameLst>
                                      </p:cBhvr>
                                      <p:to>
                                        <p:strVal val="visible"/>
                                      </p:to>
                                    </p:set>
                                    <p:animEffect transition="in" filter="fade">
                                      <p:cBhvr>
                                        <p:cTn id="34" dur="500"/>
                                        <p:tgtEl>
                                          <p:spTgt spid="2970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709"/>
                                        </p:tgtEl>
                                        <p:attrNameLst>
                                          <p:attrName>style.visibility</p:attrName>
                                        </p:attrNameLst>
                                      </p:cBhvr>
                                      <p:to>
                                        <p:strVal val="visible"/>
                                      </p:to>
                                    </p:set>
                                    <p:animEffect transition="in" filter="fade">
                                      <p:cBhvr>
                                        <p:cTn id="37" dur="500"/>
                                        <p:tgtEl>
                                          <p:spTgt spid="2970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710"/>
                                        </p:tgtEl>
                                        <p:attrNameLst>
                                          <p:attrName>style.visibility</p:attrName>
                                        </p:attrNameLst>
                                      </p:cBhvr>
                                      <p:to>
                                        <p:strVal val="visible"/>
                                      </p:to>
                                    </p:set>
                                    <p:animEffect transition="in" filter="fade">
                                      <p:cBhvr>
                                        <p:cTn id="40" dur="500"/>
                                        <p:tgtEl>
                                          <p:spTgt spid="297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711"/>
                                        </p:tgtEl>
                                        <p:attrNameLst>
                                          <p:attrName>style.visibility</p:attrName>
                                        </p:attrNameLst>
                                      </p:cBhvr>
                                      <p:to>
                                        <p:strVal val="visible"/>
                                      </p:to>
                                    </p:set>
                                    <p:animEffect transition="in" filter="fade">
                                      <p:cBhvr>
                                        <p:cTn id="43" dur="500"/>
                                        <p:tgtEl>
                                          <p:spTgt spid="297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712"/>
                                        </p:tgtEl>
                                        <p:attrNameLst>
                                          <p:attrName>style.visibility</p:attrName>
                                        </p:attrNameLst>
                                      </p:cBhvr>
                                      <p:to>
                                        <p:strVal val="visible"/>
                                      </p:to>
                                    </p:set>
                                    <p:animEffect transition="in" filter="fade">
                                      <p:cBhvr>
                                        <p:cTn id="46" dur="500"/>
                                        <p:tgtEl>
                                          <p:spTgt spid="29712"/>
                                        </p:tgtEl>
                                      </p:cBhvr>
                                    </p:animEffect>
                                  </p:childTnLst>
                                </p:cTn>
                              </p:par>
                              <p:par>
                                <p:cTn id="47" presetID="10" presetClass="entr" presetSubtype="0" fill="hold" nodeType="withEffect">
                                  <p:stCondLst>
                                    <p:cond delay="0"/>
                                  </p:stCondLst>
                                  <p:childTnLst>
                                    <p:set>
                                      <p:cBhvr>
                                        <p:cTn id="48" dur="1" fill="hold">
                                          <p:stCondLst>
                                            <p:cond delay="0"/>
                                          </p:stCondLst>
                                        </p:cTn>
                                        <p:tgtEl>
                                          <p:spTgt spid="29716"/>
                                        </p:tgtEl>
                                        <p:attrNameLst>
                                          <p:attrName>style.visibility</p:attrName>
                                        </p:attrNameLst>
                                      </p:cBhvr>
                                      <p:to>
                                        <p:strVal val="visible"/>
                                      </p:to>
                                    </p:set>
                                    <p:animEffect transition="in" filter="fade">
                                      <p:cBhvr>
                                        <p:cTn id="49" dur="500"/>
                                        <p:tgtEl>
                                          <p:spTgt spid="29716"/>
                                        </p:tgtEl>
                                      </p:cBhvr>
                                    </p:animEffect>
                                  </p:childTnLst>
                                </p:cTn>
                              </p:par>
                              <p:par>
                                <p:cTn id="50" presetID="10" presetClass="entr" presetSubtype="0" fill="hold" nodeType="withEffect">
                                  <p:stCondLst>
                                    <p:cond delay="0"/>
                                  </p:stCondLst>
                                  <p:childTnLst>
                                    <p:set>
                                      <p:cBhvr>
                                        <p:cTn id="51" dur="1" fill="hold">
                                          <p:stCondLst>
                                            <p:cond delay="0"/>
                                          </p:stCondLst>
                                        </p:cTn>
                                        <p:tgtEl>
                                          <p:spTgt spid="29718"/>
                                        </p:tgtEl>
                                        <p:attrNameLst>
                                          <p:attrName>style.visibility</p:attrName>
                                        </p:attrNameLst>
                                      </p:cBhvr>
                                      <p:to>
                                        <p:strVal val="visible"/>
                                      </p:to>
                                    </p:set>
                                    <p:animEffect transition="in" filter="fade">
                                      <p:cBhvr>
                                        <p:cTn id="52" dur="500"/>
                                        <p:tgtEl>
                                          <p:spTgt spid="297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720"/>
                                        </p:tgtEl>
                                        <p:attrNameLst>
                                          <p:attrName>style.visibility</p:attrName>
                                        </p:attrNameLst>
                                      </p:cBhvr>
                                      <p:to>
                                        <p:strVal val="visible"/>
                                      </p:to>
                                    </p:set>
                                    <p:animEffect transition="in" filter="fade">
                                      <p:cBhvr>
                                        <p:cTn id="55" dur="500"/>
                                        <p:tgtEl>
                                          <p:spTgt spid="29720"/>
                                        </p:tgtEl>
                                      </p:cBhvr>
                                    </p:animEffect>
                                  </p:childTnLst>
                                </p:cTn>
                              </p:par>
                              <p:par>
                                <p:cTn id="56" presetID="10" presetClass="entr" presetSubtype="0" fill="hold" nodeType="withEffect">
                                  <p:stCondLst>
                                    <p:cond delay="0"/>
                                  </p:stCondLst>
                                  <p:childTnLst>
                                    <p:set>
                                      <p:cBhvr>
                                        <p:cTn id="57" dur="1" fill="hold">
                                          <p:stCondLst>
                                            <p:cond delay="0"/>
                                          </p:stCondLst>
                                        </p:cTn>
                                        <p:tgtEl>
                                          <p:spTgt spid="29723"/>
                                        </p:tgtEl>
                                        <p:attrNameLst>
                                          <p:attrName>style.visibility</p:attrName>
                                        </p:attrNameLst>
                                      </p:cBhvr>
                                      <p:to>
                                        <p:strVal val="visible"/>
                                      </p:to>
                                    </p:set>
                                    <p:animEffect transition="in" filter="fade">
                                      <p:cBhvr>
                                        <p:cTn id="58" dur="500"/>
                                        <p:tgtEl>
                                          <p:spTgt spid="297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725"/>
                                        </p:tgtEl>
                                        <p:attrNameLst>
                                          <p:attrName>style.visibility</p:attrName>
                                        </p:attrNameLst>
                                      </p:cBhvr>
                                      <p:to>
                                        <p:strVal val="visible"/>
                                      </p:to>
                                    </p:set>
                                    <p:animEffect transition="in" filter="fade">
                                      <p:cBhvr>
                                        <p:cTn id="61" dur="500"/>
                                        <p:tgtEl>
                                          <p:spTgt spid="29725"/>
                                        </p:tgtEl>
                                      </p:cBhvr>
                                    </p:animEffect>
                                  </p:childTnLst>
                                </p:cTn>
                              </p:par>
                              <p:par>
                                <p:cTn id="62" presetID="10" presetClass="entr" presetSubtype="0" fill="hold" nodeType="withEffect">
                                  <p:stCondLst>
                                    <p:cond delay="0"/>
                                  </p:stCondLst>
                                  <p:childTnLst>
                                    <p:set>
                                      <p:cBhvr>
                                        <p:cTn id="63" dur="1" fill="hold">
                                          <p:stCondLst>
                                            <p:cond delay="0"/>
                                          </p:stCondLst>
                                        </p:cTn>
                                        <p:tgtEl>
                                          <p:spTgt spid="29715"/>
                                        </p:tgtEl>
                                        <p:attrNameLst>
                                          <p:attrName>style.visibility</p:attrName>
                                        </p:attrNameLst>
                                      </p:cBhvr>
                                      <p:to>
                                        <p:strVal val="visible"/>
                                      </p:to>
                                    </p:set>
                                    <p:animEffect transition="in" filter="fade">
                                      <p:cBhvr>
                                        <p:cTn id="64" dur="500"/>
                                        <p:tgtEl>
                                          <p:spTgt spid="29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p:bldP spid="29701" grpId="0"/>
      <p:bldP spid="29702" grpId="0"/>
      <p:bldP spid="29703" grpId="0"/>
      <p:bldP spid="29704" grpId="0"/>
      <p:bldP spid="29705" grpId="0"/>
      <p:bldP spid="29706" grpId="0"/>
      <p:bldP spid="29707" grpId="0"/>
      <p:bldP spid="29708" grpId="0"/>
      <p:bldP spid="29709" grpId="0"/>
      <p:bldP spid="29710" grpId="0"/>
      <p:bldP spid="29711" grpId="0"/>
      <p:bldP spid="29712" grpId="0"/>
      <p:bldP spid="29720" grpId="0"/>
      <p:bldP spid="297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p:nvPr/>
        </p:nvSpPr>
        <p:spPr>
          <a:xfrm>
            <a:off x="1847850" y="196850"/>
            <a:ext cx="2962275" cy="646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4. 反码表示法</a:t>
            </a:r>
            <a:endParaRPr lang="zh-CN" altLang="en-US" sz="3600" b="1" dirty="0">
              <a:latin typeface="Times New Roman" panose="02020603050405020304" pitchFamily="18" charset="0"/>
              <a:ea typeface="宋体" panose="02010600030101010101" pitchFamily="2" charset="-122"/>
            </a:endParaRPr>
          </a:p>
        </p:txBody>
      </p:sp>
      <p:sp>
        <p:nvSpPr>
          <p:cNvPr id="30723" name="Text Box 3"/>
          <p:cNvSpPr txBox="1"/>
          <p:nvPr/>
        </p:nvSpPr>
        <p:spPr>
          <a:xfrm>
            <a:off x="2305050" y="933450"/>
            <a:ext cx="2530475"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(1) 定义</a:t>
            </a:r>
            <a:endParaRPr lang="zh-CN" altLang="en-US" sz="3200" b="1" dirty="0">
              <a:latin typeface="Times New Roman" panose="02020603050405020304" pitchFamily="18" charset="0"/>
              <a:ea typeface="宋体" panose="02010600030101010101" pitchFamily="2" charset="-122"/>
            </a:endParaRPr>
          </a:p>
        </p:txBody>
      </p:sp>
      <p:sp>
        <p:nvSpPr>
          <p:cNvPr id="30724" name="Text Box 4"/>
          <p:cNvSpPr txBox="1"/>
          <p:nvPr/>
        </p:nvSpPr>
        <p:spPr>
          <a:xfrm>
            <a:off x="4656138" y="1052513"/>
            <a:ext cx="906462"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整数</a:t>
            </a:r>
            <a:endParaRPr lang="zh-CN" altLang="en-US" b="1" dirty="0">
              <a:solidFill>
                <a:srgbClr val="0000CC"/>
              </a:solidFill>
              <a:latin typeface="Times New Roman" panose="02020603050405020304" pitchFamily="18" charset="0"/>
              <a:ea typeface="宋体" panose="02010600030101010101" pitchFamily="2" charset="-122"/>
            </a:endParaRPr>
          </a:p>
        </p:txBody>
      </p:sp>
      <p:grpSp>
        <p:nvGrpSpPr>
          <p:cNvPr id="30725" name="Group 5"/>
          <p:cNvGrpSpPr/>
          <p:nvPr/>
        </p:nvGrpSpPr>
        <p:grpSpPr>
          <a:xfrm>
            <a:off x="2063750" y="1773238"/>
            <a:ext cx="9215438" cy="1235075"/>
            <a:chOff x="0" y="0"/>
            <a:chExt cx="5805" cy="778"/>
          </a:xfrm>
        </p:grpSpPr>
        <p:sp>
          <p:nvSpPr>
            <p:cNvPr id="30747" name="Text Box 6"/>
            <p:cNvSpPr txBox="1"/>
            <p:nvPr/>
          </p:nvSpPr>
          <p:spPr>
            <a:xfrm>
              <a:off x="0" y="240"/>
              <a:ext cx="1730"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 </a:t>
              </a:r>
              <a:endParaRPr lang="zh-CN" altLang="en-US" b="1" dirty="0">
                <a:latin typeface="Times New Roman" panose="02020603050405020304" pitchFamily="18" charset="0"/>
                <a:ea typeface="宋体" panose="02010600030101010101" pitchFamily="2" charset="-122"/>
              </a:endParaRPr>
            </a:p>
          </p:txBody>
        </p:sp>
        <p:sp>
          <p:nvSpPr>
            <p:cNvPr id="30748" name="Text Box 7"/>
            <p:cNvSpPr txBox="1"/>
            <p:nvPr/>
          </p:nvSpPr>
          <p:spPr>
            <a:xfrm>
              <a:off x="847" y="0"/>
              <a:ext cx="3377"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0，</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2</a:t>
              </a:r>
              <a:r>
                <a:rPr lang="zh-CN" altLang="en-US" b="1" i="1" baseline="4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0</a:t>
              </a:r>
              <a:endParaRPr lang="zh-CN" altLang="en-US" b="1" dirty="0">
                <a:latin typeface="Times New Roman" panose="02020603050405020304" pitchFamily="18" charset="0"/>
                <a:ea typeface="宋体" panose="02010600030101010101" pitchFamily="2" charset="-122"/>
              </a:endParaRPr>
            </a:p>
          </p:txBody>
        </p:sp>
        <p:sp>
          <p:nvSpPr>
            <p:cNvPr id="30749" name="Text Box 8"/>
            <p:cNvSpPr txBox="1"/>
            <p:nvPr/>
          </p:nvSpPr>
          <p:spPr>
            <a:xfrm>
              <a:off x="857" y="451"/>
              <a:ext cx="4948"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( 2</a:t>
              </a:r>
              <a:r>
                <a:rPr lang="zh-CN" altLang="en-US" b="1" i="1" baseline="45000" dirty="0">
                  <a:latin typeface="Times New Roman" panose="02020603050405020304" pitchFamily="18" charset="0"/>
                  <a:ea typeface="宋体" panose="02010600030101010101" pitchFamily="2" charset="-122"/>
                </a:rPr>
                <a:t>n</a:t>
              </a:r>
              <a:r>
                <a:rPr lang="zh-CN" altLang="en-US" b="1" baseline="45000"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 – </a:t>
              </a:r>
              <a:r>
                <a:rPr lang="zh-CN" altLang="en-US" b="1" dirty="0">
                  <a:solidFill>
                    <a:srgbClr val="FF0000"/>
                  </a:solidFill>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0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2</a:t>
              </a:r>
              <a:r>
                <a:rPr lang="zh-CN" altLang="en-US" b="1" i="1" baseline="4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（mod 2</a:t>
              </a:r>
              <a:r>
                <a:rPr lang="zh-CN" altLang="en-US" b="1" i="1" baseline="45000" dirty="0">
                  <a:latin typeface="Times New Roman" panose="02020603050405020304" pitchFamily="18" charset="0"/>
                  <a:ea typeface="宋体" panose="02010600030101010101" pitchFamily="2" charset="-122"/>
                </a:rPr>
                <a:t>n</a:t>
              </a:r>
              <a:r>
                <a:rPr lang="zh-CN" altLang="en-US" b="1" baseline="45000" dirty="0">
                  <a:latin typeface="Times New Roman" panose="02020603050405020304" pitchFamily="18" charset="0"/>
                  <a:ea typeface="宋体" panose="02010600030101010101" pitchFamily="2" charset="-122"/>
                </a:rPr>
                <a:t>+1</a:t>
              </a:r>
              <a:r>
                <a:rPr lang="zh-CN" altLang="en-US" b="1" baseline="30000"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a:t>
              </a:r>
              <a:r>
                <a:rPr lang="zh-CN" altLang="en-US" b="1" dirty="0">
                  <a:solidFill>
                    <a:srgbClr val="FF0000"/>
                  </a:solidFill>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a:t>
              </a:r>
              <a:endParaRPr lang="zh-CN" altLang="en-US" b="1" baseline="30000" dirty="0">
                <a:latin typeface="Times New Roman" panose="02020603050405020304" pitchFamily="18" charset="0"/>
                <a:ea typeface="宋体" panose="02010600030101010101" pitchFamily="2" charset="-122"/>
              </a:endParaRPr>
            </a:p>
          </p:txBody>
        </p:sp>
        <p:sp>
          <p:nvSpPr>
            <p:cNvPr id="30750" name="AutoShape 9"/>
            <p:cNvSpPr/>
            <p:nvPr/>
          </p:nvSpPr>
          <p:spPr>
            <a:xfrm>
              <a:off x="713" y="106"/>
              <a:ext cx="103" cy="632"/>
            </a:xfrm>
            <a:prstGeom prst="leftBrace">
              <a:avLst>
                <a:gd name="adj1" fmla="val 51132"/>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0751" name="Line 10"/>
            <p:cNvSpPr/>
            <p:nvPr/>
          </p:nvSpPr>
          <p:spPr>
            <a:xfrm>
              <a:off x="3282" y="615"/>
              <a:ext cx="96" cy="0"/>
            </a:xfrm>
            <a:prstGeom prst="line">
              <a:avLst/>
            </a:prstGeom>
            <a:ln w="28575" cap="flat" cmpd="sng">
              <a:solidFill>
                <a:schemeClr val="tx1"/>
              </a:solidFill>
              <a:prstDash val="solid"/>
              <a:headEnd type="none" w="med" len="med"/>
              <a:tailEnd type="none" w="med" len="med"/>
            </a:ln>
          </p:spPr>
        </p:sp>
        <p:sp>
          <p:nvSpPr>
            <p:cNvPr id="30752" name="Line 11"/>
            <p:cNvSpPr/>
            <p:nvPr/>
          </p:nvSpPr>
          <p:spPr>
            <a:xfrm>
              <a:off x="4763" y="624"/>
              <a:ext cx="96" cy="0"/>
            </a:xfrm>
            <a:prstGeom prst="line">
              <a:avLst/>
            </a:prstGeom>
            <a:ln w="28575" cap="flat" cmpd="sng">
              <a:solidFill>
                <a:schemeClr val="tx1"/>
              </a:solidFill>
              <a:prstDash val="solid"/>
              <a:headEnd type="none" w="med" len="med"/>
              <a:tailEnd type="none" w="med" len="med"/>
            </a:ln>
          </p:spPr>
        </p:sp>
      </p:grpSp>
      <p:sp>
        <p:nvSpPr>
          <p:cNvPr id="30726" name="Text Box 12"/>
          <p:cNvSpPr txBox="1"/>
          <p:nvPr/>
        </p:nvSpPr>
        <p:spPr>
          <a:xfrm>
            <a:off x="2016125" y="3914775"/>
            <a:ext cx="541338"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sp>
        <p:nvSpPr>
          <p:cNvPr id="30727" name="Text Box 13"/>
          <p:cNvSpPr txBox="1"/>
          <p:nvPr/>
        </p:nvSpPr>
        <p:spPr>
          <a:xfrm>
            <a:off x="3311525" y="3886200"/>
            <a:ext cx="24384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1400" b="1" dirty="0">
                <a:latin typeface="Times New Roman" panose="02020603050405020304" pitchFamily="18" charset="0"/>
                <a:ea typeface="宋体" panose="02010600030101010101" pitchFamily="2" charset="-122"/>
              </a:rPr>
              <a:t> </a:t>
            </a:r>
            <a:r>
              <a:rPr lang="en-US" altLang="zh-CN" sz="9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 +1101</a:t>
            </a:r>
            <a:endParaRPr lang="en-US" altLang="zh-CN" sz="3200" b="1" dirty="0">
              <a:latin typeface="Times New Roman" panose="02020603050405020304" pitchFamily="18" charset="0"/>
              <a:ea typeface="宋体" panose="02010600030101010101" pitchFamily="2" charset="-122"/>
            </a:endParaRPr>
          </a:p>
        </p:txBody>
      </p:sp>
      <p:sp>
        <p:nvSpPr>
          <p:cNvPr id="30728" name="Text Box 14"/>
          <p:cNvSpPr txBox="1"/>
          <p:nvPr/>
        </p:nvSpPr>
        <p:spPr>
          <a:xfrm>
            <a:off x="2762250" y="4495800"/>
            <a:ext cx="2554288"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反</a:t>
            </a:r>
            <a:r>
              <a:rPr lang="zh-CN" altLang="en-US" sz="3200" b="1" dirty="0">
                <a:latin typeface="Times New Roman" panose="02020603050405020304" pitchFamily="18" charset="0"/>
                <a:ea typeface="宋体" panose="02010600030101010101" pitchFamily="2" charset="-122"/>
              </a:rPr>
              <a:t> = 0,1101 </a:t>
            </a:r>
            <a:endParaRPr lang="zh-CN" altLang="en-US" sz="3200" b="1" dirty="0">
              <a:latin typeface="Times New Roman" panose="02020603050405020304" pitchFamily="18" charset="0"/>
              <a:ea typeface="宋体" panose="02010600030101010101" pitchFamily="2" charset="-122"/>
            </a:endParaRPr>
          </a:p>
        </p:txBody>
      </p:sp>
      <p:sp>
        <p:nvSpPr>
          <p:cNvPr id="30729" name="Text Box 15"/>
          <p:cNvSpPr txBox="1"/>
          <p:nvPr/>
        </p:nvSpPr>
        <p:spPr>
          <a:xfrm>
            <a:off x="6804025" y="5573713"/>
            <a:ext cx="1635125"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1,0010</a:t>
            </a:r>
            <a:endParaRPr lang="en-US" altLang="zh-CN" sz="3200" b="1" dirty="0">
              <a:latin typeface="Times New Roman" panose="02020603050405020304" pitchFamily="18" charset="0"/>
              <a:ea typeface="宋体" panose="02010600030101010101" pitchFamily="2" charset="-122"/>
            </a:endParaRPr>
          </a:p>
        </p:txBody>
      </p:sp>
      <p:grpSp>
        <p:nvGrpSpPr>
          <p:cNvPr id="30730" name="Group 16"/>
          <p:cNvGrpSpPr/>
          <p:nvPr/>
        </p:nvGrpSpPr>
        <p:grpSpPr>
          <a:xfrm>
            <a:off x="6502400" y="3886200"/>
            <a:ext cx="1838325" cy="579438"/>
            <a:chOff x="0" y="0"/>
            <a:chExt cx="1158" cy="365"/>
          </a:xfrm>
        </p:grpSpPr>
        <p:sp>
          <p:nvSpPr>
            <p:cNvPr id="30745" name="Text Box 17"/>
            <p:cNvSpPr txBox="1"/>
            <p:nvPr/>
          </p:nvSpPr>
          <p:spPr>
            <a:xfrm>
              <a:off x="0" y="0"/>
              <a:ext cx="1158"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3200" b="1" dirty="0">
                  <a:latin typeface="Times New Roman" panose="02020603050405020304" pitchFamily="18" charset="0"/>
                  <a:ea typeface="宋体" panose="02010600030101010101" pitchFamily="2" charset="-122"/>
                </a:rPr>
                <a:t> =   1101</a:t>
              </a:r>
              <a:endParaRPr lang="en-US" altLang="zh-CN" sz="3200" b="1" dirty="0">
                <a:latin typeface="Times New Roman" panose="02020603050405020304" pitchFamily="18" charset="0"/>
                <a:ea typeface="宋体" panose="02010600030101010101" pitchFamily="2" charset="-122"/>
              </a:endParaRPr>
            </a:p>
          </p:txBody>
        </p:sp>
        <p:sp>
          <p:nvSpPr>
            <p:cNvPr id="30746" name="Line 18"/>
            <p:cNvSpPr/>
            <p:nvPr/>
          </p:nvSpPr>
          <p:spPr>
            <a:xfrm>
              <a:off x="438" y="192"/>
              <a:ext cx="96" cy="0"/>
            </a:xfrm>
            <a:prstGeom prst="line">
              <a:avLst/>
            </a:prstGeom>
            <a:ln w="28575" cap="flat" cmpd="sng">
              <a:solidFill>
                <a:schemeClr val="tx1"/>
              </a:solidFill>
              <a:prstDash val="solid"/>
              <a:headEnd type="none" w="med" len="med"/>
              <a:tailEnd type="none" w="med" len="med"/>
            </a:ln>
          </p:spPr>
        </p:sp>
      </p:grpSp>
      <p:grpSp>
        <p:nvGrpSpPr>
          <p:cNvPr id="30731" name="Group 19"/>
          <p:cNvGrpSpPr/>
          <p:nvPr/>
        </p:nvGrpSpPr>
        <p:grpSpPr>
          <a:xfrm>
            <a:off x="5972175" y="4495800"/>
            <a:ext cx="3954463" cy="579438"/>
            <a:chOff x="0" y="0"/>
            <a:chExt cx="2491" cy="365"/>
          </a:xfrm>
        </p:grpSpPr>
        <p:sp>
          <p:nvSpPr>
            <p:cNvPr id="30742" name="Text Box 20"/>
            <p:cNvSpPr txBox="1"/>
            <p:nvPr/>
          </p:nvSpPr>
          <p:spPr>
            <a:xfrm>
              <a:off x="0" y="0"/>
              <a:ext cx="2491"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反</a:t>
              </a:r>
              <a:r>
                <a:rPr lang="zh-CN" altLang="en-US" sz="3200" b="1" dirty="0">
                  <a:latin typeface="Times New Roman" panose="02020603050405020304" pitchFamily="18" charset="0"/>
                  <a:ea typeface="宋体" panose="02010600030101010101" pitchFamily="2" charset="-122"/>
                </a:rPr>
                <a:t> = (2</a:t>
              </a:r>
              <a:r>
                <a:rPr lang="zh-CN" altLang="en-US" sz="3200" b="1" baseline="45000" dirty="0">
                  <a:latin typeface="Times New Roman" panose="02020603050405020304" pitchFamily="18" charset="0"/>
                  <a:ea typeface="宋体" panose="02010600030101010101" pitchFamily="2" charset="-122"/>
                </a:rPr>
                <a:t>4+1</a:t>
              </a:r>
              <a:r>
                <a:rPr lang="zh-CN" altLang="en-US" sz="3200" b="1" dirty="0">
                  <a:latin typeface="Times New Roman" panose="02020603050405020304" pitchFamily="18" charset="0"/>
                  <a:ea typeface="宋体" panose="02010600030101010101" pitchFamily="2" charset="-122"/>
                </a:rPr>
                <a:t>   1)   1101 </a:t>
              </a:r>
              <a:endParaRPr lang="zh-CN" altLang="en-US" sz="3200" b="1" dirty="0">
                <a:latin typeface="Times New Roman" panose="02020603050405020304" pitchFamily="18" charset="0"/>
                <a:ea typeface="宋体" panose="02010600030101010101" pitchFamily="2" charset="-122"/>
              </a:endParaRPr>
            </a:p>
          </p:txBody>
        </p:sp>
        <p:sp>
          <p:nvSpPr>
            <p:cNvPr id="30743" name="Line 21"/>
            <p:cNvSpPr/>
            <p:nvPr/>
          </p:nvSpPr>
          <p:spPr>
            <a:xfrm>
              <a:off x="1323" y="192"/>
              <a:ext cx="96" cy="0"/>
            </a:xfrm>
            <a:prstGeom prst="line">
              <a:avLst/>
            </a:prstGeom>
            <a:ln w="28575" cap="flat" cmpd="sng">
              <a:solidFill>
                <a:schemeClr val="tx1"/>
              </a:solidFill>
              <a:prstDash val="solid"/>
              <a:headEnd type="none" w="med" len="med"/>
              <a:tailEnd type="none" w="med" len="med"/>
            </a:ln>
          </p:spPr>
        </p:sp>
        <p:sp>
          <p:nvSpPr>
            <p:cNvPr id="30744" name="Line 22"/>
            <p:cNvSpPr/>
            <p:nvPr/>
          </p:nvSpPr>
          <p:spPr>
            <a:xfrm>
              <a:off x="1707" y="192"/>
              <a:ext cx="96" cy="0"/>
            </a:xfrm>
            <a:prstGeom prst="line">
              <a:avLst/>
            </a:prstGeom>
            <a:ln w="28575" cap="flat" cmpd="sng">
              <a:solidFill>
                <a:schemeClr val="tx1"/>
              </a:solidFill>
              <a:prstDash val="solid"/>
              <a:headEnd type="none" w="med" len="med"/>
              <a:tailEnd type="none" w="med" len="med"/>
            </a:ln>
          </p:spPr>
        </p:sp>
      </p:grpSp>
      <p:grpSp>
        <p:nvGrpSpPr>
          <p:cNvPr id="30732" name="Group 23"/>
          <p:cNvGrpSpPr/>
          <p:nvPr/>
        </p:nvGrpSpPr>
        <p:grpSpPr>
          <a:xfrm>
            <a:off x="6804025" y="5029200"/>
            <a:ext cx="2651125" cy="579438"/>
            <a:chOff x="0" y="0"/>
            <a:chExt cx="1670" cy="365"/>
          </a:xfrm>
        </p:grpSpPr>
        <p:sp>
          <p:nvSpPr>
            <p:cNvPr id="30740" name="Text Box 24"/>
            <p:cNvSpPr txBox="1"/>
            <p:nvPr/>
          </p:nvSpPr>
          <p:spPr>
            <a:xfrm>
              <a:off x="0" y="0"/>
              <a:ext cx="1670"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11111   1101</a:t>
              </a:r>
              <a:endParaRPr lang="en-US" altLang="zh-CN" sz="3200" b="1" dirty="0">
                <a:latin typeface="Times New Roman" panose="02020603050405020304" pitchFamily="18" charset="0"/>
                <a:ea typeface="宋体" panose="02010600030101010101" pitchFamily="2" charset="-122"/>
              </a:endParaRPr>
            </a:p>
          </p:txBody>
        </p:sp>
        <p:sp>
          <p:nvSpPr>
            <p:cNvPr id="30741" name="Line 25"/>
            <p:cNvSpPr/>
            <p:nvPr/>
          </p:nvSpPr>
          <p:spPr>
            <a:xfrm>
              <a:off x="949" y="199"/>
              <a:ext cx="96" cy="0"/>
            </a:xfrm>
            <a:prstGeom prst="line">
              <a:avLst/>
            </a:prstGeom>
            <a:ln w="28575" cap="flat" cmpd="sng">
              <a:solidFill>
                <a:schemeClr val="tx1"/>
              </a:solidFill>
              <a:prstDash val="solid"/>
              <a:headEnd type="none" w="med" len="med"/>
              <a:tailEnd type="none" w="med" len="med"/>
            </a:ln>
          </p:spPr>
        </p:sp>
      </p:grpSp>
      <p:grpSp>
        <p:nvGrpSpPr>
          <p:cNvPr id="30733" name="Group 26"/>
          <p:cNvGrpSpPr/>
          <p:nvPr/>
        </p:nvGrpSpPr>
        <p:grpSpPr>
          <a:xfrm>
            <a:off x="2778125" y="5583238"/>
            <a:ext cx="2503488" cy="969962"/>
            <a:chOff x="0" y="0"/>
            <a:chExt cx="1577" cy="611"/>
          </a:xfrm>
        </p:grpSpPr>
        <p:sp>
          <p:nvSpPr>
            <p:cNvPr id="30738" name="Text Box 27"/>
            <p:cNvSpPr txBox="1"/>
            <p:nvPr/>
          </p:nvSpPr>
          <p:spPr>
            <a:xfrm>
              <a:off x="0" y="0"/>
              <a:ext cx="1577" cy="52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逗号</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将符号位</a:t>
              </a:r>
              <a:endParaRPr lang="zh-CN" altLang="en-US" sz="24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30739" name="Text Box 28"/>
            <p:cNvSpPr txBox="1"/>
            <p:nvPr/>
          </p:nvSpPr>
          <p:spPr>
            <a:xfrm>
              <a:off x="0" y="323"/>
              <a:ext cx="1467"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和数值部分隔开</a:t>
              </a:r>
              <a:endParaRPr lang="zh-CN" altLang="en-US" sz="2400" b="1" dirty="0">
                <a:latin typeface="Times New Roman" panose="02020603050405020304" pitchFamily="18" charset="0"/>
                <a:ea typeface="宋体" panose="02010600030101010101" pitchFamily="2" charset="-122"/>
              </a:endParaRPr>
            </a:p>
          </p:txBody>
        </p:sp>
      </p:grpSp>
      <p:sp>
        <p:nvSpPr>
          <p:cNvPr id="30734" name="Line 29"/>
          <p:cNvSpPr/>
          <p:nvPr/>
        </p:nvSpPr>
        <p:spPr>
          <a:xfrm flipV="1">
            <a:off x="4295775" y="5013325"/>
            <a:ext cx="0" cy="533400"/>
          </a:xfrm>
          <a:prstGeom prst="line">
            <a:avLst/>
          </a:prstGeom>
          <a:ln w="28575" cap="flat" cmpd="sng">
            <a:solidFill>
              <a:srgbClr val="0000CC"/>
            </a:solidFill>
            <a:prstDash val="solid"/>
            <a:headEnd type="none" w="med" len="med"/>
            <a:tailEnd type="stealth" w="med" len="med"/>
          </a:ln>
        </p:spPr>
      </p:sp>
      <p:sp>
        <p:nvSpPr>
          <p:cNvPr id="30735" name="Freeform 30"/>
          <p:cNvSpPr/>
          <p:nvPr/>
        </p:nvSpPr>
        <p:spPr>
          <a:xfrm>
            <a:off x="5303838" y="6092825"/>
            <a:ext cx="2171700" cy="265113"/>
          </a:xfrm>
          <a:custGeom>
            <a:avLst/>
            <a:gdLst>
              <a:gd name="txL" fmla="*/ 0 w 1536"/>
              <a:gd name="txT" fmla="*/ 0 h 144"/>
              <a:gd name="txR" fmla="*/ 1536 w 1536"/>
              <a:gd name="txB" fmla="*/ 144 h 144"/>
            </a:gdLst>
            <a:ahLst/>
            <a:cxnLst>
              <a:cxn ang="0">
                <a:pos x="0" y="2147483646"/>
              </a:cxn>
              <a:cxn ang="0">
                <a:pos x="2147483646" y="2147483646"/>
              </a:cxn>
              <a:cxn ang="0">
                <a:pos x="2147483646" y="0"/>
              </a:cxn>
            </a:cxnLst>
            <a:rect l="txL" t="txT" r="txR" b="txB"/>
            <a:pathLst>
              <a:path w="1536" h="144">
                <a:moveTo>
                  <a:pt x="0" y="144"/>
                </a:moveTo>
                <a:lnTo>
                  <a:pt x="1536" y="144"/>
                </a:lnTo>
                <a:lnTo>
                  <a:pt x="1536" y="0"/>
                </a:lnTo>
              </a:path>
            </a:pathLst>
          </a:custGeom>
          <a:noFill/>
          <a:ln w="28575"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30736" name="Text Box 31"/>
          <p:cNvSpPr txBox="1"/>
          <p:nvPr/>
        </p:nvSpPr>
        <p:spPr>
          <a:xfrm>
            <a:off x="3575050" y="3213100"/>
            <a:ext cx="2286000" cy="4572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i="1" dirty="0">
                <a:latin typeface="Times New Roman" panose="02020603050405020304" pitchFamily="18" charset="0"/>
                <a:ea typeface="宋体" panose="02010600030101010101" pitchFamily="2" charset="-122"/>
              </a:rPr>
              <a:t>x</a:t>
            </a:r>
            <a:r>
              <a:rPr lang="zh-CN" altLang="en-US" sz="2400" b="1" dirty="0">
                <a:latin typeface="Times New Roman" panose="02020603050405020304" pitchFamily="18" charset="0"/>
                <a:ea typeface="宋体" panose="02010600030101010101" pitchFamily="2" charset="-122"/>
              </a:rPr>
              <a:t> 为真值</a:t>
            </a:r>
            <a:endParaRPr lang="zh-CN" altLang="en-US" sz="2400" b="1" dirty="0">
              <a:latin typeface="Times New Roman" panose="02020603050405020304" pitchFamily="18" charset="0"/>
              <a:ea typeface="宋体" panose="02010600030101010101" pitchFamily="2" charset="-122"/>
            </a:endParaRPr>
          </a:p>
        </p:txBody>
      </p:sp>
      <p:sp>
        <p:nvSpPr>
          <p:cNvPr id="30737" name="Text Box 32"/>
          <p:cNvSpPr txBox="1"/>
          <p:nvPr/>
        </p:nvSpPr>
        <p:spPr>
          <a:xfrm>
            <a:off x="5951538" y="3284538"/>
            <a:ext cx="3429000" cy="4572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i="1" dirty="0">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 为整数的位数</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2209800" y="304800"/>
            <a:ext cx="1941513"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solidFill>
                  <a:srgbClr val="0000CC"/>
                </a:solidFill>
                <a:latin typeface="Times New Roman" panose="02020603050405020304" pitchFamily="18" charset="0"/>
                <a:ea typeface="宋体" panose="02010600030101010101" pitchFamily="2" charset="-122"/>
              </a:rPr>
              <a:t>小数</a:t>
            </a:r>
            <a:endParaRPr lang="zh-CN" altLang="en-US" sz="3600" b="1" dirty="0">
              <a:solidFill>
                <a:srgbClr val="0000CC"/>
              </a:solidFill>
              <a:latin typeface="Times New Roman" panose="02020603050405020304" pitchFamily="18" charset="0"/>
              <a:ea typeface="宋体" panose="02010600030101010101" pitchFamily="2" charset="-122"/>
            </a:endParaRPr>
          </a:p>
        </p:txBody>
      </p:sp>
      <p:sp>
        <p:nvSpPr>
          <p:cNvPr id="31747" name="Text Box 3"/>
          <p:cNvSpPr txBox="1"/>
          <p:nvPr/>
        </p:nvSpPr>
        <p:spPr>
          <a:xfrm>
            <a:off x="3089275" y="3576638"/>
            <a:ext cx="3078163"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3200"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 + 0.1101</a:t>
            </a:r>
            <a:endParaRPr lang="en-US" altLang="zh-CN" sz="3200" b="1" dirty="0">
              <a:latin typeface="Times New Roman" panose="02020603050405020304" pitchFamily="18" charset="0"/>
              <a:ea typeface="宋体" panose="02010600030101010101" pitchFamily="2" charset="-122"/>
            </a:endParaRPr>
          </a:p>
        </p:txBody>
      </p:sp>
      <p:sp>
        <p:nvSpPr>
          <p:cNvPr id="31748" name="Text Box 4"/>
          <p:cNvSpPr txBox="1"/>
          <p:nvPr/>
        </p:nvSpPr>
        <p:spPr>
          <a:xfrm>
            <a:off x="2590800" y="4262438"/>
            <a:ext cx="3144838"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反</a:t>
            </a:r>
            <a:r>
              <a:rPr lang="zh-CN" altLang="en-US" sz="3200" b="1" dirty="0">
                <a:latin typeface="Times New Roman" panose="02020603050405020304" pitchFamily="18" charset="0"/>
                <a:ea typeface="宋体" panose="02010600030101010101" pitchFamily="2" charset="-122"/>
              </a:rPr>
              <a:t> =    </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0.1101</a:t>
            </a:r>
            <a:endParaRPr lang="zh-CN" altLang="en-US" sz="3200" b="1" dirty="0">
              <a:latin typeface="Times New Roman" panose="02020603050405020304" pitchFamily="18" charset="0"/>
              <a:ea typeface="宋体" panose="02010600030101010101" pitchFamily="2" charset="-122"/>
            </a:endParaRPr>
          </a:p>
        </p:txBody>
      </p:sp>
      <p:grpSp>
        <p:nvGrpSpPr>
          <p:cNvPr id="31749" name="Group 5"/>
          <p:cNvGrpSpPr/>
          <p:nvPr/>
        </p:nvGrpSpPr>
        <p:grpSpPr>
          <a:xfrm>
            <a:off x="6629400" y="3546475"/>
            <a:ext cx="2143125" cy="579438"/>
            <a:chOff x="0" y="0"/>
            <a:chExt cx="1350" cy="365"/>
          </a:xfrm>
        </p:grpSpPr>
        <p:sp>
          <p:nvSpPr>
            <p:cNvPr id="31773" name="Text Box 6"/>
            <p:cNvSpPr txBox="1"/>
            <p:nvPr/>
          </p:nvSpPr>
          <p:spPr>
            <a:xfrm>
              <a:off x="0" y="0"/>
              <a:ext cx="1350" cy="36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i="1" dirty="0">
                  <a:latin typeface="Times New Roman" panose="02020603050405020304" pitchFamily="18" charset="0"/>
                  <a:ea typeface="宋体" panose="02010600030101010101" pitchFamily="2" charset="-122"/>
                </a:rPr>
                <a:t>x</a:t>
              </a:r>
              <a:r>
                <a:rPr lang="en-US" altLang="zh-CN" sz="3200" b="1" dirty="0">
                  <a:latin typeface="Times New Roman" panose="02020603050405020304" pitchFamily="18" charset="0"/>
                  <a:ea typeface="宋体" panose="02010600030101010101" pitchFamily="2" charset="-122"/>
                </a:rPr>
                <a:t> =   0.1010</a:t>
              </a:r>
              <a:endParaRPr lang="en-US" altLang="zh-CN" sz="3200" b="1" dirty="0">
                <a:latin typeface="Times New Roman" panose="02020603050405020304" pitchFamily="18" charset="0"/>
                <a:ea typeface="宋体" panose="02010600030101010101" pitchFamily="2" charset="-122"/>
              </a:endParaRPr>
            </a:p>
          </p:txBody>
        </p:sp>
        <p:sp>
          <p:nvSpPr>
            <p:cNvPr id="31774" name="Line 7"/>
            <p:cNvSpPr/>
            <p:nvPr/>
          </p:nvSpPr>
          <p:spPr>
            <a:xfrm>
              <a:off x="432" y="214"/>
              <a:ext cx="96" cy="0"/>
            </a:xfrm>
            <a:prstGeom prst="line">
              <a:avLst/>
            </a:prstGeom>
            <a:ln w="28575" cap="flat" cmpd="sng">
              <a:solidFill>
                <a:schemeClr val="tx1"/>
              </a:solidFill>
              <a:prstDash val="solid"/>
              <a:headEnd type="none" w="med" len="med"/>
              <a:tailEnd type="none" w="med" len="med"/>
            </a:ln>
          </p:spPr>
        </p:sp>
      </p:grpSp>
      <p:grpSp>
        <p:nvGrpSpPr>
          <p:cNvPr id="31750" name="Group 8"/>
          <p:cNvGrpSpPr/>
          <p:nvPr/>
        </p:nvGrpSpPr>
        <p:grpSpPr>
          <a:xfrm>
            <a:off x="6096000" y="4262438"/>
            <a:ext cx="4572000" cy="579437"/>
            <a:chOff x="0" y="0"/>
            <a:chExt cx="2880" cy="365"/>
          </a:xfrm>
        </p:grpSpPr>
        <p:sp>
          <p:nvSpPr>
            <p:cNvPr id="31770" name="Text Box 9"/>
            <p:cNvSpPr txBox="1"/>
            <p:nvPr/>
          </p:nvSpPr>
          <p:spPr>
            <a:xfrm>
              <a:off x="0" y="0"/>
              <a:ext cx="2880"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a:t>
              </a:r>
              <a:r>
                <a:rPr lang="zh-CN" altLang="en-US" sz="3200" b="1" i="1" dirty="0">
                  <a:latin typeface="Times New Roman" panose="02020603050405020304" pitchFamily="18" charset="0"/>
                  <a:ea typeface="宋体" panose="02010600030101010101" pitchFamily="2" charset="-122"/>
                </a:rPr>
                <a:t>x</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反</a:t>
              </a:r>
              <a:r>
                <a:rPr lang="zh-CN" altLang="en-US" sz="3200" b="1" dirty="0">
                  <a:latin typeface="Times New Roman" panose="02020603050405020304" pitchFamily="18" charset="0"/>
                  <a:ea typeface="宋体" panose="02010600030101010101" pitchFamily="2" charset="-122"/>
                </a:rPr>
                <a:t> = (2  2</a:t>
              </a:r>
              <a:r>
                <a:rPr lang="zh-CN" altLang="en-US" b="1" baseline="40000" dirty="0">
                  <a:latin typeface="Times New Roman" panose="02020603050405020304" pitchFamily="18" charset="0"/>
                  <a:ea typeface="宋体" panose="02010600030101010101" pitchFamily="2" charset="-122"/>
                </a:rPr>
                <a:t>-4</a:t>
              </a:r>
              <a:r>
                <a:rPr lang="zh-CN" altLang="en-US" sz="3200" b="1" dirty="0">
                  <a:latin typeface="Times New Roman" panose="02020603050405020304" pitchFamily="18" charset="0"/>
                  <a:ea typeface="宋体" panose="02010600030101010101" pitchFamily="2" charset="-122"/>
                </a:rPr>
                <a:t>)   </a:t>
              </a:r>
              <a:r>
                <a:rPr lang="zh-CN" altLang="en-US" sz="10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0.1010</a:t>
              </a:r>
              <a:endParaRPr lang="zh-CN" altLang="en-US" sz="3200" b="1" dirty="0">
                <a:latin typeface="Times New Roman" panose="02020603050405020304" pitchFamily="18" charset="0"/>
                <a:ea typeface="宋体" panose="02010600030101010101" pitchFamily="2" charset="-122"/>
              </a:endParaRPr>
            </a:p>
          </p:txBody>
        </p:sp>
        <p:sp>
          <p:nvSpPr>
            <p:cNvPr id="31771" name="Line 10"/>
            <p:cNvSpPr/>
            <p:nvPr/>
          </p:nvSpPr>
          <p:spPr>
            <a:xfrm>
              <a:off x="1035" y="192"/>
              <a:ext cx="96" cy="0"/>
            </a:xfrm>
            <a:prstGeom prst="line">
              <a:avLst/>
            </a:prstGeom>
            <a:ln w="28575" cap="flat" cmpd="sng">
              <a:solidFill>
                <a:schemeClr val="tx1"/>
              </a:solidFill>
              <a:prstDash val="solid"/>
              <a:headEnd type="none" w="med" len="med"/>
              <a:tailEnd type="none" w="med" len="med"/>
            </a:ln>
          </p:spPr>
        </p:sp>
        <p:sp>
          <p:nvSpPr>
            <p:cNvPr id="31772" name="Line 11"/>
            <p:cNvSpPr/>
            <p:nvPr/>
          </p:nvSpPr>
          <p:spPr>
            <a:xfrm>
              <a:off x="1545" y="192"/>
              <a:ext cx="96" cy="0"/>
            </a:xfrm>
            <a:prstGeom prst="line">
              <a:avLst/>
            </a:prstGeom>
            <a:ln w="28575" cap="flat" cmpd="sng">
              <a:solidFill>
                <a:schemeClr val="tx1"/>
              </a:solidFill>
              <a:prstDash val="solid"/>
              <a:headEnd type="none" w="med" len="med"/>
              <a:tailEnd type="none" w="med" len="med"/>
            </a:ln>
          </p:spPr>
        </p:sp>
      </p:grpSp>
      <p:grpSp>
        <p:nvGrpSpPr>
          <p:cNvPr id="31751" name="Group 12"/>
          <p:cNvGrpSpPr/>
          <p:nvPr/>
        </p:nvGrpSpPr>
        <p:grpSpPr>
          <a:xfrm>
            <a:off x="6934200" y="4953000"/>
            <a:ext cx="3733800" cy="579438"/>
            <a:chOff x="0" y="0"/>
            <a:chExt cx="2352" cy="365"/>
          </a:xfrm>
        </p:grpSpPr>
        <p:sp>
          <p:nvSpPr>
            <p:cNvPr id="31768" name="Text Box 13"/>
            <p:cNvSpPr txBox="1"/>
            <p:nvPr/>
          </p:nvSpPr>
          <p:spPr>
            <a:xfrm>
              <a:off x="0" y="0"/>
              <a:ext cx="2352"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1.1111   </a:t>
              </a:r>
              <a:r>
                <a:rPr lang="en-US" altLang="zh-CN" sz="1000" b="1" dirty="0">
                  <a:latin typeface="Times New Roman" panose="02020603050405020304" pitchFamily="18" charset="0"/>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0.1010</a:t>
              </a:r>
              <a:endParaRPr lang="en-US" altLang="zh-CN" sz="3200" b="1" dirty="0">
                <a:latin typeface="Times New Roman" panose="02020603050405020304" pitchFamily="18" charset="0"/>
                <a:ea typeface="宋体" panose="02010600030101010101" pitchFamily="2" charset="-122"/>
              </a:endParaRPr>
            </a:p>
          </p:txBody>
        </p:sp>
        <p:sp>
          <p:nvSpPr>
            <p:cNvPr id="31769" name="Line 14"/>
            <p:cNvSpPr/>
            <p:nvPr/>
          </p:nvSpPr>
          <p:spPr>
            <a:xfrm>
              <a:off x="1017" y="180"/>
              <a:ext cx="96" cy="0"/>
            </a:xfrm>
            <a:prstGeom prst="line">
              <a:avLst/>
            </a:prstGeom>
            <a:ln w="28575" cap="flat" cmpd="sng">
              <a:solidFill>
                <a:schemeClr val="tx1"/>
              </a:solidFill>
              <a:prstDash val="solid"/>
              <a:headEnd type="none" w="med" len="med"/>
              <a:tailEnd type="none" w="med" len="med"/>
            </a:ln>
          </p:spPr>
        </p:sp>
      </p:grpSp>
      <p:sp>
        <p:nvSpPr>
          <p:cNvPr id="31752" name="Text Box 15"/>
          <p:cNvSpPr txBox="1"/>
          <p:nvPr/>
        </p:nvSpPr>
        <p:spPr>
          <a:xfrm>
            <a:off x="6934200" y="5562600"/>
            <a:ext cx="22860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3200" b="1" dirty="0">
                <a:latin typeface="Times New Roman" panose="02020603050405020304" pitchFamily="18" charset="0"/>
                <a:ea typeface="宋体" panose="02010600030101010101" pitchFamily="2" charset="-122"/>
              </a:rPr>
              <a:t>= 1.0101</a:t>
            </a:r>
            <a:endParaRPr lang="en-US" altLang="zh-CN" sz="3200" b="1" dirty="0">
              <a:latin typeface="Times New Roman" panose="02020603050405020304" pitchFamily="18" charset="0"/>
              <a:ea typeface="宋体" panose="02010600030101010101" pitchFamily="2" charset="-122"/>
            </a:endParaRPr>
          </a:p>
        </p:txBody>
      </p:sp>
      <p:sp>
        <p:nvSpPr>
          <p:cNvPr id="31753" name="Text Box 16"/>
          <p:cNvSpPr txBox="1"/>
          <p:nvPr/>
        </p:nvSpPr>
        <p:spPr>
          <a:xfrm>
            <a:off x="2286000" y="3152775"/>
            <a:ext cx="114300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如</a:t>
            </a:r>
            <a:endParaRPr lang="zh-CN" altLang="en-US" b="1" dirty="0">
              <a:latin typeface="Times New Roman" panose="02020603050405020304" pitchFamily="18" charset="0"/>
              <a:ea typeface="宋体" panose="02010600030101010101" pitchFamily="2" charset="-122"/>
            </a:endParaRPr>
          </a:p>
        </p:txBody>
      </p:sp>
      <p:grpSp>
        <p:nvGrpSpPr>
          <p:cNvPr id="31754" name="Group 17"/>
          <p:cNvGrpSpPr/>
          <p:nvPr/>
        </p:nvGrpSpPr>
        <p:grpSpPr>
          <a:xfrm>
            <a:off x="2268538" y="1052513"/>
            <a:ext cx="8382000" cy="1235075"/>
            <a:chOff x="0" y="0"/>
            <a:chExt cx="5280" cy="778"/>
          </a:xfrm>
        </p:grpSpPr>
        <p:sp>
          <p:nvSpPr>
            <p:cNvPr id="31762" name="Text Box 18"/>
            <p:cNvSpPr txBox="1"/>
            <p:nvPr/>
          </p:nvSpPr>
          <p:spPr>
            <a:xfrm>
              <a:off x="0" y="240"/>
              <a:ext cx="747"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 </a:t>
              </a:r>
              <a:endParaRPr lang="zh-CN" altLang="en-US" b="1" dirty="0">
                <a:latin typeface="Times New Roman" panose="02020603050405020304" pitchFamily="18" charset="0"/>
                <a:ea typeface="宋体" panose="02010600030101010101" pitchFamily="2" charset="-122"/>
              </a:endParaRPr>
            </a:p>
          </p:txBody>
        </p:sp>
        <p:sp>
          <p:nvSpPr>
            <p:cNvPr id="31763" name="Text Box 19"/>
            <p:cNvSpPr txBox="1"/>
            <p:nvPr/>
          </p:nvSpPr>
          <p:spPr>
            <a:xfrm>
              <a:off x="864" y="0"/>
              <a:ext cx="3216"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1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0</a:t>
              </a:r>
              <a:endParaRPr lang="zh-CN" altLang="en-US" b="1" dirty="0">
                <a:latin typeface="Times New Roman" panose="02020603050405020304" pitchFamily="18" charset="0"/>
                <a:ea typeface="宋体" panose="02010600030101010101" pitchFamily="2" charset="-122"/>
              </a:endParaRPr>
            </a:p>
          </p:txBody>
        </p:sp>
        <p:sp>
          <p:nvSpPr>
            <p:cNvPr id="31764" name="Text Box 20"/>
            <p:cNvSpPr txBox="1"/>
            <p:nvPr/>
          </p:nvSpPr>
          <p:spPr>
            <a:xfrm>
              <a:off x="874" y="451"/>
              <a:ext cx="4406"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( 2 –</a:t>
              </a:r>
              <a:r>
                <a:rPr lang="zh-CN" altLang="en-US" b="1" dirty="0">
                  <a:solidFill>
                    <a:srgbClr val="FF0000"/>
                  </a:solidFill>
                  <a:latin typeface="Times New Roman" panose="02020603050405020304" pitchFamily="18" charset="0"/>
                  <a:ea typeface="宋体" panose="02010600030101010101" pitchFamily="2" charset="-122"/>
                </a:rPr>
                <a:t> 2</a:t>
              </a:r>
              <a:r>
                <a:rPr lang="zh-CN" altLang="en-US" b="1" baseline="40000" dirty="0">
                  <a:solidFill>
                    <a:srgbClr val="FF0000"/>
                  </a:solidFill>
                  <a:latin typeface="Times New Roman" panose="02020603050405020304" pitchFamily="18" charset="0"/>
                  <a:ea typeface="宋体" panose="02010600030101010101" pitchFamily="2" charset="-122"/>
                </a:rPr>
                <a:t>-</a:t>
              </a:r>
              <a:r>
                <a:rPr lang="zh-CN" altLang="en-US" b="1" i="1" baseline="40000" dirty="0">
                  <a:solidFill>
                    <a:srgbClr val="FF0000"/>
                  </a:solidFill>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 x</a:t>
              </a:r>
              <a:r>
                <a:rPr lang="zh-CN" altLang="en-US" b="1" dirty="0">
                  <a:latin typeface="Times New Roman" panose="02020603050405020304" pitchFamily="18" charset="0"/>
                  <a:ea typeface="宋体" panose="02010600030101010101" pitchFamily="2" charset="-122"/>
                </a:rPr>
                <a:t>      0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1（mod 2   </a:t>
              </a:r>
              <a:r>
                <a:rPr lang="zh-CN" altLang="en-US" b="1" dirty="0">
                  <a:solidFill>
                    <a:srgbClr val="FF0000"/>
                  </a:solidFill>
                  <a:latin typeface="Times New Roman" panose="02020603050405020304" pitchFamily="18" charset="0"/>
                  <a:ea typeface="宋体" panose="02010600030101010101" pitchFamily="2" charset="-122"/>
                </a:rPr>
                <a:t>2</a:t>
              </a:r>
              <a:r>
                <a:rPr lang="zh-CN" altLang="en-US" b="1" baseline="40000" dirty="0">
                  <a:solidFill>
                    <a:srgbClr val="FF0000"/>
                  </a:solidFill>
                  <a:latin typeface="Times New Roman" panose="02020603050405020304" pitchFamily="18" charset="0"/>
                  <a:ea typeface="宋体" panose="02010600030101010101" pitchFamily="2" charset="-122"/>
                </a:rPr>
                <a:t>-</a:t>
              </a:r>
              <a:r>
                <a:rPr lang="zh-CN" altLang="en-US" b="1" i="1" baseline="40000" dirty="0">
                  <a:solidFill>
                    <a:srgbClr val="FF0000"/>
                  </a:solidFill>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endParaRPr lang="zh-CN" altLang="en-US" b="1" baseline="30000" dirty="0">
                <a:latin typeface="Times New Roman" panose="02020603050405020304" pitchFamily="18" charset="0"/>
                <a:ea typeface="宋体" panose="02010600030101010101" pitchFamily="2" charset="-122"/>
              </a:endParaRPr>
            </a:p>
          </p:txBody>
        </p:sp>
        <p:sp>
          <p:nvSpPr>
            <p:cNvPr id="31765" name="AutoShape 21"/>
            <p:cNvSpPr/>
            <p:nvPr/>
          </p:nvSpPr>
          <p:spPr>
            <a:xfrm>
              <a:off x="720" y="106"/>
              <a:ext cx="151" cy="632"/>
            </a:xfrm>
            <a:prstGeom prst="leftBrace">
              <a:avLst>
                <a:gd name="adj1" fmla="val 34878"/>
                <a:gd name="adj2" fmla="val 50000"/>
              </a:avLst>
            </a:prstGeom>
            <a:noFill/>
            <a:ln w="28575" cap="flat" cmpd="sng">
              <a:solidFill>
                <a:schemeClr val="tx1"/>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1766" name="Line 22"/>
            <p:cNvSpPr/>
            <p:nvPr/>
          </p:nvSpPr>
          <p:spPr>
            <a:xfrm>
              <a:off x="4272" y="634"/>
              <a:ext cx="96" cy="0"/>
            </a:xfrm>
            <a:prstGeom prst="line">
              <a:avLst/>
            </a:prstGeom>
            <a:ln w="28575" cap="flat" cmpd="sng">
              <a:solidFill>
                <a:schemeClr val="tx1"/>
              </a:solidFill>
              <a:prstDash val="solid"/>
              <a:headEnd type="none" w="med" len="med"/>
              <a:tailEnd type="none" w="med" len="med"/>
            </a:ln>
          </p:spPr>
        </p:sp>
        <p:sp>
          <p:nvSpPr>
            <p:cNvPr id="31767" name="Line 23"/>
            <p:cNvSpPr/>
            <p:nvPr/>
          </p:nvSpPr>
          <p:spPr>
            <a:xfrm>
              <a:off x="3179" y="620"/>
              <a:ext cx="96" cy="0"/>
            </a:xfrm>
            <a:prstGeom prst="line">
              <a:avLst/>
            </a:prstGeom>
            <a:ln w="28575" cap="flat" cmpd="sng">
              <a:solidFill>
                <a:schemeClr val="tx1"/>
              </a:solidFill>
              <a:prstDash val="solid"/>
              <a:headEnd type="none" w="med" len="med"/>
              <a:tailEnd type="none" w="med" len="med"/>
            </a:ln>
          </p:spPr>
        </p:sp>
      </p:grpSp>
      <p:grpSp>
        <p:nvGrpSpPr>
          <p:cNvPr id="31755" name="Group 24"/>
          <p:cNvGrpSpPr/>
          <p:nvPr/>
        </p:nvGrpSpPr>
        <p:grpSpPr>
          <a:xfrm>
            <a:off x="2971800" y="5583238"/>
            <a:ext cx="2813050" cy="969962"/>
            <a:chOff x="0" y="0"/>
            <a:chExt cx="1772" cy="611"/>
          </a:xfrm>
        </p:grpSpPr>
        <p:sp>
          <p:nvSpPr>
            <p:cNvPr id="31760" name="Text Box 25"/>
            <p:cNvSpPr txBox="1"/>
            <p:nvPr/>
          </p:nvSpPr>
          <p:spPr>
            <a:xfrm>
              <a:off x="0" y="0"/>
              <a:ext cx="1772"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用 </a:t>
              </a:r>
              <a:r>
                <a:rPr lang="zh-CN" altLang="en-US" sz="2400" b="1" dirty="0">
                  <a:solidFill>
                    <a:srgbClr val="0000CC"/>
                  </a:solidFill>
                  <a:latin typeface="Times New Roman" panose="02020603050405020304" pitchFamily="18" charset="0"/>
                  <a:ea typeface="宋体" panose="02010600030101010101" pitchFamily="2" charset="-122"/>
                </a:rPr>
                <a:t>小数点</a:t>
              </a:r>
              <a:r>
                <a:rPr lang="zh-CN" altLang="en-US" sz="2400" b="1" dirty="0">
                  <a:solidFill>
                    <a:schemeClr val="folHlink"/>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将符号位</a:t>
              </a:r>
              <a:endParaRPr lang="zh-CN" altLang="en-US" sz="2400" b="1" dirty="0">
                <a:latin typeface="Times New Roman" panose="02020603050405020304" pitchFamily="18" charset="0"/>
                <a:ea typeface="宋体" panose="02010600030101010101" pitchFamily="2" charset="-122"/>
              </a:endParaRPr>
            </a:p>
          </p:txBody>
        </p:sp>
        <p:sp>
          <p:nvSpPr>
            <p:cNvPr id="31761" name="Text Box 26"/>
            <p:cNvSpPr txBox="1"/>
            <p:nvPr/>
          </p:nvSpPr>
          <p:spPr>
            <a:xfrm>
              <a:off x="0" y="323"/>
              <a:ext cx="1650" cy="28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和数值部分隔开</a:t>
              </a:r>
              <a:endParaRPr lang="zh-CN" altLang="en-US" sz="2400" b="1" dirty="0">
                <a:latin typeface="Times New Roman" panose="02020603050405020304" pitchFamily="18" charset="0"/>
                <a:ea typeface="宋体" panose="02010600030101010101" pitchFamily="2" charset="-122"/>
              </a:endParaRPr>
            </a:p>
          </p:txBody>
        </p:sp>
      </p:grpSp>
      <p:sp>
        <p:nvSpPr>
          <p:cNvPr id="31756" name="Line 27"/>
          <p:cNvSpPr/>
          <p:nvPr/>
        </p:nvSpPr>
        <p:spPr>
          <a:xfrm flipV="1">
            <a:off x="4419600" y="4751388"/>
            <a:ext cx="0" cy="838200"/>
          </a:xfrm>
          <a:prstGeom prst="line">
            <a:avLst/>
          </a:prstGeom>
          <a:ln w="28575" cap="flat" cmpd="sng">
            <a:solidFill>
              <a:schemeClr val="tx1"/>
            </a:solidFill>
            <a:prstDash val="solid"/>
            <a:headEnd type="none" w="med" len="med"/>
            <a:tailEnd type="stealth" w="med" len="med"/>
          </a:ln>
        </p:spPr>
      </p:sp>
      <p:sp>
        <p:nvSpPr>
          <p:cNvPr id="31757" name="Freeform 28"/>
          <p:cNvSpPr/>
          <p:nvPr/>
        </p:nvSpPr>
        <p:spPr>
          <a:xfrm>
            <a:off x="5375275" y="6096000"/>
            <a:ext cx="2244725" cy="212725"/>
          </a:xfrm>
          <a:custGeom>
            <a:avLst/>
            <a:gdLst>
              <a:gd name="txL" fmla="*/ 0 w 1536"/>
              <a:gd name="txT" fmla="*/ 0 h 144"/>
              <a:gd name="txR" fmla="*/ 1536 w 1536"/>
              <a:gd name="txB" fmla="*/ 144 h 144"/>
            </a:gdLst>
            <a:ahLst/>
            <a:cxnLst>
              <a:cxn ang="0">
                <a:pos x="0" y="2147483646"/>
              </a:cxn>
              <a:cxn ang="0">
                <a:pos x="2147483646" y="2147483646"/>
              </a:cxn>
              <a:cxn ang="0">
                <a:pos x="2147483646" y="0"/>
              </a:cxn>
            </a:cxnLst>
            <a:rect l="txL" t="txT" r="txR" b="txB"/>
            <a:pathLst>
              <a:path w="1536" h="144">
                <a:moveTo>
                  <a:pt x="0" y="144"/>
                </a:moveTo>
                <a:lnTo>
                  <a:pt x="1536" y="144"/>
                </a:lnTo>
                <a:lnTo>
                  <a:pt x="1536" y="0"/>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31758" name="Text Box 29"/>
          <p:cNvSpPr txBox="1"/>
          <p:nvPr/>
        </p:nvSpPr>
        <p:spPr>
          <a:xfrm>
            <a:off x="2286000" y="2514600"/>
            <a:ext cx="69786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为真值</a:t>
            </a:r>
            <a:endParaRPr lang="zh-CN" altLang="en-US" b="1" dirty="0">
              <a:latin typeface="Times New Roman" panose="02020603050405020304" pitchFamily="18" charset="0"/>
              <a:ea typeface="宋体" panose="02010600030101010101" pitchFamily="2" charset="-122"/>
            </a:endParaRPr>
          </a:p>
        </p:txBody>
      </p:sp>
      <p:sp>
        <p:nvSpPr>
          <p:cNvPr id="31759" name="Text Box 31"/>
          <p:cNvSpPr txBox="1"/>
          <p:nvPr/>
        </p:nvSpPr>
        <p:spPr>
          <a:xfrm>
            <a:off x="4224338" y="2492375"/>
            <a:ext cx="69786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n </a:t>
            </a:r>
            <a:r>
              <a:rPr lang="zh-CN" altLang="en-US" b="1" dirty="0">
                <a:latin typeface="Times New Roman" panose="02020603050405020304" pitchFamily="18" charset="0"/>
                <a:ea typeface="宋体" panose="02010600030101010101" pitchFamily="2" charset="-122"/>
              </a:rPr>
              <a:t>为小数的位数</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70" name="Text Box 2"/>
          <p:cNvSpPr txBox="1"/>
          <p:nvPr/>
        </p:nvSpPr>
        <p:spPr>
          <a:xfrm>
            <a:off x="1752600" y="207963"/>
            <a:ext cx="2590800" cy="6413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(2) 举例</a:t>
            </a:r>
            <a:endParaRPr lang="zh-CN" altLang="en-US" sz="3600" b="1" dirty="0">
              <a:latin typeface="Times New Roman" panose="02020603050405020304" pitchFamily="18" charset="0"/>
              <a:ea typeface="宋体" panose="02010600030101010101" pitchFamily="2" charset="-122"/>
            </a:endParaRPr>
          </a:p>
        </p:txBody>
      </p:sp>
      <p:sp>
        <p:nvSpPr>
          <p:cNvPr id="32771" name="Text Box 3"/>
          <p:cNvSpPr txBox="1"/>
          <p:nvPr/>
        </p:nvSpPr>
        <p:spPr>
          <a:xfrm>
            <a:off x="2063750" y="4076700"/>
            <a:ext cx="47180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例 6.10    </a:t>
            </a: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求 0 的反码</a:t>
            </a:r>
            <a:endParaRPr lang="zh-CN" altLang="en-US" b="1" dirty="0">
              <a:latin typeface="Times New Roman" panose="02020603050405020304" pitchFamily="18" charset="0"/>
              <a:ea typeface="宋体" panose="02010600030101010101" pitchFamily="2" charset="-122"/>
            </a:endParaRPr>
          </a:p>
        </p:txBody>
      </p:sp>
      <p:sp>
        <p:nvSpPr>
          <p:cNvPr id="32772" name="Text Box 4"/>
          <p:cNvSpPr txBox="1"/>
          <p:nvPr/>
        </p:nvSpPr>
        <p:spPr>
          <a:xfrm>
            <a:off x="3505200" y="4573588"/>
            <a:ext cx="3167063"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设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a:t>
            </a: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0.0000</a:t>
            </a:r>
            <a:endParaRPr lang="zh-CN" altLang="en-US" b="1" dirty="0">
              <a:latin typeface="Times New Roman" panose="02020603050405020304" pitchFamily="18" charset="0"/>
              <a:ea typeface="宋体" panose="02010600030101010101" pitchFamily="2" charset="-122"/>
            </a:endParaRPr>
          </a:p>
        </p:txBody>
      </p:sp>
      <p:sp>
        <p:nvSpPr>
          <p:cNvPr id="32773" name="Text Box 5"/>
          <p:cNvSpPr txBox="1"/>
          <p:nvPr/>
        </p:nvSpPr>
        <p:spPr>
          <a:xfrm>
            <a:off x="6429375" y="4573588"/>
            <a:ext cx="4238625" cy="519112"/>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[+0.0000]</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0.0000</a:t>
            </a:r>
            <a:endParaRPr lang="zh-CN" altLang="en-US" b="1" dirty="0">
              <a:latin typeface="Times New Roman" panose="02020603050405020304" pitchFamily="18" charset="0"/>
              <a:ea typeface="宋体" panose="02010600030101010101" pitchFamily="2" charset="-122"/>
            </a:endParaRPr>
          </a:p>
        </p:txBody>
      </p:sp>
      <p:sp>
        <p:nvSpPr>
          <p:cNvPr id="32774" name="Text Box 6"/>
          <p:cNvSpPr txBox="1"/>
          <p:nvPr/>
        </p:nvSpPr>
        <p:spPr>
          <a:xfrm>
            <a:off x="2454275" y="4573588"/>
            <a:ext cx="898525"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解：</a:t>
            </a:r>
            <a:endParaRPr lang="zh-CN" altLang="en-US" b="1" dirty="0">
              <a:latin typeface="Times New Roman" panose="02020603050405020304" pitchFamily="18" charset="0"/>
              <a:ea typeface="宋体" panose="02010600030101010101" pitchFamily="2" charset="-122"/>
            </a:endParaRPr>
          </a:p>
        </p:txBody>
      </p:sp>
      <p:sp>
        <p:nvSpPr>
          <p:cNvPr id="32775" name="Text Box 7"/>
          <p:cNvSpPr txBox="1"/>
          <p:nvPr/>
        </p:nvSpPr>
        <p:spPr>
          <a:xfrm>
            <a:off x="2057400" y="5581650"/>
            <a:ext cx="2684463"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同理，对于整数</a:t>
            </a:r>
            <a:endParaRPr lang="zh-CN" altLang="en-US" b="1" dirty="0">
              <a:latin typeface="Times New Roman" panose="02020603050405020304" pitchFamily="18" charset="0"/>
              <a:ea typeface="宋体" panose="02010600030101010101" pitchFamily="2" charset="-122"/>
            </a:endParaRPr>
          </a:p>
        </p:txBody>
      </p:sp>
      <p:sp>
        <p:nvSpPr>
          <p:cNvPr id="32776" name="Text Box 8"/>
          <p:cNvSpPr txBox="1"/>
          <p:nvPr/>
        </p:nvSpPr>
        <p:spPr>
          <a:xfrm>
            <a:off x="5103813" y="5581650"/>
            <a:ext cx="2936875"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[+0]</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0,0000</a:t>
            </a:r>
            <a:endParaRPr lang="zh-CN" altLang="en-US" b="1" dirty="0">
              <a:latin typeface="Times New Roman" panose="02020603050405020304" pitchFamily="18" charset="0"/>
              <a:ea typeface="宋体" panose="02010600030101010101" pitchFamily="2" charset="-122"/>
            </a:endParaRPr>
          </a:p>
        </p:txBody>
      </p:sp>
      <p:sp>
        <p:nvSpPr>
          <p:cNvPr id="32777" name="Text Box 9"/>
          <p:cNvSpPr txBox="1"/>
          <p:nvPr/>
        </p:nvSpPr>
        <p:spPr>
          <a:xfrm>
            <a:off x="2057400" y="2133600"/>
            <a:ext cx="7494588"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例6.9       已知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 1,1110     求 </a:t>
            </a:r>
            <a:r>
              <a:rPr lang="zh-CN" altLang="en-US" b="1" i="1" dirty="0">
                <a:latin typeface="Times New Roman" panose="02020603050405020304" pitchFamily="18" charset="0"/>
                <a:ea typeface="宋体" panose="02010600030101010101" pitchFamily="2" charset="-122"/>
              </a:rPr>
              <a:t>x</a:t>
            </a:r>
            <a:endParaRPr lang="zh-CN" altLang="en-US" b="1" i="1" dirty="0">
              <a:latin typeface="Times New Roman" panose="02020603050405020304" pitchFamily="18" charset="0"/>
              <a:ea typeface="宋体" panose="02010600030101010101" pitchFamily="2" charset="-122"/>
            </a:endParaRPr>
          </a:p>
        </p:txBody>
      </p:sp>
      <p:sp>
        <p:nvSpPr>
          <p:cNvPr id="32778" name="Text Box 10"/>
          <p:cNvSpPr txBox="1"/>
          <p:nvPr/>
        </p:nvSpPr>
        <p:spPr>
          <a:xfrm>
            <a:off x="2057400" y="904875"/>
            <a:ext cx="7062788"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例6.8       已知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 0,1110     求 </a:t>
            </a:r>
            <a:r>
              <a:rPr lang="zh-CN" altLang="en-US" b="1" i="1" dirty="0">
                <a:latin typeface="Times New Roman" panose="02020603050405020304" pitchFamily="18" charset="0"/>
                <a:ea typeface="宋体" panose="02010600030101010101" pitchFamily="2" charset="-122"/>
              </a:rPr>
              <a:t>x</a:t>
            </a:r>
            <a:endParaRPr lang="zh-CN" altLang="en-US" b="1" i="1" dirty="0">
              <a:latin typeface="Times New Roman" panose="02020603050405020304" pitchFamily="18" charset="0"/>
              <a:ea typeface="宋体" panose="02010600030101010101" pitchFamily="2" charset="-122"/>
            </a:endParaRPr>
          </a:p>
        </p:txBody>
      </p:sp>
      <p:sp>
        <p:nvSpPr>
          <p:cNvPr id="32779" name="Text Box 11"/>
          <p:cNvSpPr txBox="1"/>
          <p:nvPr/>
        </p:nvSpPr>
        <p:spPr>
          <a:xfrm>
            <a:off x="2454275" y="2638425"/>
            <a:ext cx="898525"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解：</a:t>
            </a:r>
            <a:endParaRPr lang="zh-CN" altLang="en-US" b="1" dirty="0">
              <a:latin typeface="Times New Roman" panose="02020603050405020304" pitchFamily="18" charset="0"/>
              <a:ea typeface="宋体" panose="02010600030101010101" pitchFamily="2" charset="-122"/>
            </a:endParaRPr>
          </a:p>
        </p:txBody>
      </p:sp>
      <p:sp>
        <p:nvSpPr>
          <p:cNvPr id="32780" name="Text Box 12"/>
          <p:cNvSpPr txBox="1"/>
          <p:nvPr/>
        </p:nvSpPr>
        <p:spPr>
          <a:xfrm>
            <a:off x="3505200" y="1409700"/>
            <a:ext cx="4895850" cy="51911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由定义得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+ 1110</a:t>
            </a:r>
            <a:endParaRPr lang="zh-CN" altLang="en-US" b="1" dirty="0">
              <a:latin typeface="Times New Roman" panose="02020603050405020304" pitchFamily="18" charset="0"/>
              <a:ea typeface="宋体" panose="02010600030101010101" pitchFamily="2" charset="-122"/>
            </a:endParaRPr>
          </a:p>
        </p:txBody>
      </p:sp>
      <p:sp>
        <p:nvSpPr>
          <p:cNvPr id="32781" name="Text Box 13"/>
          <p:cNvSpPr txBox="1"/>
          <p:nvPr/>
        </p:nvSpPr>
        <p:spPr>
          <a:xfrm>
            <a:off x="2454275" y="1409700"/>
            <a:ext cx="898525"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解：</a:t>
            </a:r>
            <a:endParaRPr lang="zh-CN" altLang="en-US" b="1" dirty="0">
              <a:latin typeface="Times New Roman" panose="02020603050405020304" pitchFamily="18" charset="0"/>
              <a:ea typeface="宋体" panose="02010600030101010101" pitchFamily="2" charset="-122"/>
            </a:endParaRPr>
          </a:p>
        </p:txBody>
      </p:sp>
      <p:grpSp>
        <p:nvGrpSpPr>
          <p:cNvPr id="32782" name="Group 14"/>
          <p:cNvGrpSpPr/>
          <p:nvPr/>
        </p:nvGrpSpPr>
        <p:grpSpPr>
          <a:xfrm>
            <a:off x="5734050" y="3141663"/>
            <a:ext cx="3241675" cy="519112"/>
            <a:chOff x="0" y="0"/>
            <a:chExt cx="2042" cy="327"/>
          </a:xfrm>
        </p:grpSpPr>
        <p:sp>
          <p:nvSpPr>
            <p:cNvPr id="32802" name="Text Box 16"/>
            <p:cNvSpPr txBox="1"/>
            <p:nvPr/>
          </p:nvSpPr>
          <p:spPr>
            <a:xfrm>
              <a:off x="0" y="0"/>
              <a:ext cx="2042"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 1,1110   11111</a:t>
              </a:r>
              <a:endParaRPr lang="en-US" altLang="zh-CN" b="1" dirty="0">
                <a:latin typeface="Times New Roman" panose="02020603050405020304" pitchFamily="18" charset="0"/>
                <a:ea typeface="宋体" panose="02010600030101010101" pitchFamily="2" charset="-122"/>
              </a:endParaRPr>
            </a:p>
          </p:txBody>
        </p:sp>
        <p:sp>
          <p:nvSpPr>
            <p:cNvPr id="32803" name="Line 17"/>
            <p:cNvSpPr/>
            <p:nvPr/>
          </p:nvSpPr>
          <p:spPr>
            <a:xfrm>
              <a:off x="915" y="181"/>
              <a:ext cx="96" cy="0"/>
            </a:xfrm>
            <a:prstGeom prst="line">
              <a:avLst/>
            </a:prstGeom>
            <a:ln w="28575" cap="flat" cmpd="sng">
              <a:solidFill>
                <a:schemeClr val="tx1"/>
              </a:solidFill>
              <a:prstDash val="solid"/>
              <a:headEnd type="none" w="med" len="med"/>
              <a:tailEnd type="none" w="med" len="med"/>
            </a:ln>
          </p:spPr>
        </p:sp>
      </p:grpSp>
      <p:grpSp>
        <p:nvGrpSpPr>
          <p:cNvPr id="32783" name="Group 17"/>
          <p:cNvGrpSpPr/>
          <p:nvPr/>
        </p:nvGrpSpPr>
        <p:grpSpPr>
          <a:xfrm>
            <a:off x="5734050" y="3646488"/>
            <a:ext cx="1454150" cy="519112"/>
            <a:chOff x="0" y="0"/>
            <a:chExt cx="916" cy="327"/>
          </a:xfrm>
        </p:grpSpPr>
        <p:sp>
          <p:nvSpPr>
            <p:cNvPr id="32800" name="Text Box 19"/>
            <p:cNvSpPr txBox="1"/>
            <p:nvPr/>
          </p:nvSpPr>
          <p:spPr>
            <a:xfrm>
              <a:off x="0" y="0"/>
              <a:ext cx="91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    0001</a:t>
              </a:r>
              <a:endParaRPr lang="en-US" altLang="zh-CN" b="1" dirty="0">
                <a:latin typeface="Times New Roman" panose="02020603050405020304" pitchFamily="18" charset="0"/>
                <a:ea typeface="宋体" panose="02010600030101010101" pitchFamily="2" charset="-122"/>
              </a:endParaRPr>
            </a:p>
          </p:txBody>
        </p:sp>
        <p:sp>
          <p:nvSpPr>
            <p:cNvPr id="32801" name="Line 20"/>
            <p:cNvSpPr/>
            <p:nvPr/>
          </p:nvSpPr>
          <p:spPr>
            <a:xfrm>
              <a:off x="268" y="169"/>
              <a:ext cx="96" cy="0"/>
            </a:xfrm>
            <a:prstGeom prst="line">
              <a:avLst/>
            </a:prstGeom>
            <a:ln w="28575" cap="flat" cmpd="sng">
              <a:solidFill>
                <a:schemeClr val="tx1"/>
              </a:solidFill>
              <a:prstDash val="solid"/>
              <a:headEnd type="none" w="med" len="med"/>
              <a:tailEnd type="none" w="med" len="med"/>
            </a:ln>
          </p:spPr>
        </p:sp>
      </p:grpSp>
      <p:grpSp>
        <p:nvGrpSpPr>
          <p:cNvPr id="32784" name="Group 20"/>
          <p:cNvGrpSpPr/>
          <p:nvPr/>
        </p:nvGrpSpPr>
        <p:grpSpPr>
          <a:xfrm>
            <a:off x="3505200" y="2638425"/>
            <a:ext cx="6781800" cy="519113"/>
            <a:chOff x="0" y="0"/>
            <a:chExt cx="4272" cy="327"/>
          </a:xfrm>
        </p:grpSpPr>
        <p:grpSp>
          <p:nvGrpSpPr>
            <p:cNvPr id="32795" name="Group 21"/>
            <p:cNvGrpSpPr/>
            <p:nvPr/>
          </p:nvGrpSpPr>
          <p:grpSpPr>
            <a:xfrm>
              <a:off x="0" y="0"/>
              <a:ext cx="4272" cy="327"/>
              <a:chOff x="0" y="0"/>
              <a:chExt cx="4272" cy="327"/>
            </a:xfrm>
          </p:grpSpPr>
          <p:sp>
            <p:nvSpPr>
              <p:cNvPr id="32798" name="Text Box 23"/>
              <p:cNvSpPr txBox="1"/>
              <p:nvPr/>
            </p:nvSpPr>
            <p:spPr>
              <a:xfrm>
                <a:off x="0" y="0"/>
                <a:ext cx="1754"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由定义得</a:t>
                </a:r>
                <a:endParaRPr lang="zh-CN" altLang="en-US" b="1" dirty="0">
                  <a:latin typeface="Times New Roman" panose="02020603050405020304" pitchFamily="18" charset="0"/>
                  <a:ea typeface="宋体" panose="02010600030101010101" pitchFamily="2" charset="-122"/>
                </a:endParaRPr>
              </a:p>
            </p:txBody>
          </p:sp>
          <p:sp>
            <p:nvSpPr>
              <p:cNvPr id="32799" name="Text Box 24"/>
              <p:cNvSpPr txBox="1"/>
              <p:nvPr/>
            </p:nvSpPr>
            <p:spPr>
              <a:xfrm>
                <a:off x="1248" y="0"/>
                <a:ext cx="3024"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 = [</a:t>
                </a:r>
                <a:r>
                  <a:rPr lang="zh-CN" altLang="en-US" b="1" i="1" dirty="0">
                    <a:latin typeface="Times New Roman" panose="02020603050405020304" pitchFamily="18" charset="0"/>
                    <a:ea typeface="宋体" panose="02010600030101010101" pitchFamily="2" charset="-122"/>
                  </a:rPr>
                  <a:t>x</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反 </a:t>
                </a:r>
                <a:r>
                  <a:rPr lang="zh-CN" altLang="en-US" b="1" dirty="0">
                    <a:latin typeface="Times New Roman" panose="02020603050405020304" pitchFamily="18" charset="0"/>
                    <a:ea typeface="宋体" panose="02010600030101010101" pitchFamily="2" charset="-122"/>
                  </a:rPr>
                  <a:t>   (2</a:t>
                </a:r>
                <a:r>
                  <a:rPr lang="zh-CN" altLang="en-US" b="1" baseline="40000" dirty="0">
                    <a:latin typeface="Times New Roman" panose="02020603050405020304" pitchFamily="18" charset="0"/>
                    <a:ea typeface="宋体" panose="02010600030101010101" pitchFamily="2" charset="-122"/>
                  </a:rPr>
                  <a:t>4+1</a:t>
                </a:r>
                <a:r>
                  <a:rPr lang="zh-CN" altLang="en-US" b="1" dirty="0">
                    <a:latin typeface="Times New Roman" panose="02020603050405020304" pitchFamily="18" charset="0"/>
                    <a:ea typeface="宋体" panose="02010600030101010101" pitchFamily="2" charset="-122"/>
                  </a:rPr>
                  <a:t>    1)</a:t>
                </a:r>
                <a:endParaRPr lang="zh-CN" altLang="en-US" b="1" dirty="0">
                  <a:latin typeface="Times New Roman" panose="02020603050405020304" pitchFamily="18" charset="0"/>
                  <a:ea typeface="宋体" panose="02010600030101010101" pitchFamily="2" charset="-122"/>
                </a:endParaRPr>
              </a:p>
            </p:txBody>
          </p:sp>
        </p:grpSp>
        <p:sp>
          <p:nvSpPr>
            <p:cNvPr id="32796" name="Line 25"/>
            <p:cNvSpPr/>
            <p:nvPr/>
          </p:nvSpPr>
          <p:spPr>
            <a:xfrm>
              <a:off x="2754" y="180"/>
              <a:ext cx="96" cy="0"/>
            </a:xfrm>
            <a:prstGeom prst="line">
              <a:avLst/>
            </a:prstGeom>
            <a:ln w="28575" cap="flat" cmpd="sng">
              <a:solidFill>
                <a:schemeClr val="tx1"/>
              </a:solidFill>
              <a:prstDash val="solid"/>
              <a:headEnd type="none" w="med" len="med"/>
              <a:tailEnd type="none" w="med" len="med"/>
            </a:ln>
          </p:spPr>
        </p:sp>
        <p:sp>
          <p:nvSpPr>
            <p:cNvPr id="32797" name="Line 26"/>
            <p:cNvSpPr/>
            <p:nvPr/>
          </p:nvSpPr>
          <p:spPr>
            <a:xfrm>
              <a:off x="2119" y="180"/>
              <a:ext cx="96" cy="0"/>
            </a:xfrm>
            <a:prstGeom prst="line">
              <a:avLst/>
            </a:prstGeom>
            <a:ln w="28575" cap="flat" cmpd="sng">
              <a:solidFill>
                <a:schemeClr val="tx1"/>
              </a:solidFill>
              <a:prstDash val="solid"/>
              <a:headEnd type="none" w="med" len="med"/>
              <a:tailEnd type="none" w="med" len="med"/>
            </a:ln>
          </p:spPr>
        </p:sp>
      </p:grpSp>
      <p:grpSp>
        <p:nvGrpSpPr>
          <p:cNvPr id="32785" name="Group 26"/>
          <p:cNvGrpSpPr/>
          <p:nvPr/>
        </p:nvGrpSpPr>
        <p:grpSpPr>
          <a:xfrm>
            <a:off x="3962400" y="5076825"/>
            <a:ext cx="2205038" cy="519113"/>
            <a:chOff x="0" y="0"/>
            <a:chExt cx="1389" cy="327"/>
          </a:xfrm>
        </p:grpSpPr>
        <p:sp>
          <p:nvSpPr>
            <p:cNvPr id="32793" name="Text Box 28"/>
            <p:cNvSpPr txBox="1"/>
            <p:nvPr/>
          </p:nvSpPr>
          <p:spPr>
            <a:xfrm>
              <a:off x="0" y="0"/>
              <a:ext cx="1389"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x</a:t>
              </a:r>
              <a:r>
                <a:rPr lang="en-US" altLang="zh-CN" b="1" dirty="0">
                  <a:latin typeface="Times New Roman" panose="02020603050405020304" pitchFamily="18" charset="0"/>
                  <a:ea typeface="宋体" panose="02010600030101010101" pitchFamily="2" charset="-122"/>
                </a:rPr>
                <a:t> =    0.0000</a:t>
              </a:r>
              <a:endParaRPr lang="en-US" altLang="zh-CN" b="1" dirty="0">
                <a:latin typeface="Times New Roman" panose="02020603050405020304" pitchFamily="18" charset="0"/>
                <a:ea typeface="宋体" panose="02010600030101010101" pitchFamily="2" charset="-122"/>
              </a:endParaRPr>
            </a:p>
          </p:txBody>
        </p:sp>
        <p:sp>
          <p:nvSpPr>
            <p:cNvPr id="32794" name="Line 29"/>
            <p:cNvSpPr/>
            <p:nvPr/>
          </p:nvSpPr>
          <p:spPr>
            <a:xfrm>
              <a:off x="413" y="180"/>
              <a:ext cx="96" cy="0"/>
            </a:xfrm>
            <a:prstGeom prst="line">
              <a:avLst/>
            </a:prstGeom>
            <a:ln w="28575" cap="flat" cmpd="sng">
              <a:solidFill>
                <a:schemeClr val="tx1"/>
              </a:solidFill>
              <a:prstDash val="solid"/>
              <a:headEnd type="none" w="med" len="med"/>
              <a:tailEnd type="none" w="med" len="med"/>
            </a:ln>
          </p:spPr>
        </p:sp>
      </p:grpSp>
      <p:grpSp>
        <p:nvGrpSpPr>
          <p:cNvPr id="32786" name="Group 29"/>
          <p:cNvGrpSpPr/>
          <p:nvPr/>
        </p:nvGrpSpPr>
        <p:grpSpPr>
          <a:xfrm>
            <a:off x="6421438" y="5076825"/>
            <a:ext cx="3865562" cy="519113"/>
            <a:chOff x="0" y="0"/>
            <a:chExt cx="2435" cy="327"/>
          </a:xfrm>
        </p:grpSpPr>
        <p:sp>
          <p:nvSpPr>
            <p:cNvPr id="32791" name="Text Box 31"/>
            <p:cNvSpPr txBox="1"/>
            <p:nvPr/>
          </p:nvSpPr>
          <p:spPr>
            <a:xfrm>
              <a:off x="0" y="0"/>
              <a:ext cx="2435"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zh-CN" altLang="en-US" sz="9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0.0000]</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1.1111</a:t>
              </a:r>
              <a:endParaRPr lang="zh-CN" altLang="en-US" b="1" dirty="0">
                <a:latin typeface="Times New Roman" panose="02020603050405020304" pitchFamily="18" charset="0"/>
                <a:ea typeface="宋体" panose="02010600030101010101" pitchFamily="2" charset="-122"/>
              </a:endParaRPr>
            </a:p>
          </p:txBody>
        </p:sp>
        <p:sp>
          <p:nvSpPr>
            <p:cNvPr id="32792" name="Line 32"/>
            <p:cNvSpPr/>
            <p:nvPr/>
          </p:nvSpPr>
          <p:spPr>
            <a:xfrm>
              <a:off x="146" y="177"/>
              <a:ext cx="96" cy="0"/>
            </a:xfrm>
            <a:prstGeom prst="line">
              <a:avLst/>
            </a:prstGeom>
            <a:ln w="28575" cap="flat" cmpd="sng">
              <a:solidFill>
                <a:schemeClr val="tx1"/>
              </a:solidFill>
              <a:prstDash val="solid"/>
              <a:headEnd type="none" w="med" len="med"/>
              <a:tailEnd type="none" w="med" len="med"/>
            </a:ln>
          </p:spPr>
        </p:sp>
      </p:grpSp>
      <p:grpSp>
        <p:nvGrpSpPr>
          <p:cNvPr id="32787" name="Group 32"/>
          <p:cNvGrpSpPr/>
          <p:nvPr/>
        </p:nvGrpSpPr>
        <p:grpSpPr>
          <a:xfrm>
            <a:off x="7539038" y="5581650"/>
            <a:ext cx="2824162" cy="519113"/>
            <a:chOff x="0" y="0"/>
            <a:chExt cx="1779" cy="327"/>
          </a:xfrm>
        </p:grpSpPr>
        <p:sp>
          <p:nvSpPr>
            <p:cNvPr id="32789" name="Text Box 34"/>
            <p:cNvSpPr txBox="1"/>
            <p:nvPr/>
          </p:nvSpPr>
          <p:spPr>
            <a:xfrm>
              <a:off x="0" y="0"/>
              <a:ext cx="1779"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0]</a:t>
              </a:r>
              <a:r>
                <a:rPr lang="zh-CN" altLang="en-US" sz="2400" b="1" baseline="-25000" dirty="0">
                  <a:latin typeface="Times New Roman" panose="02020603050405020304" pitchFamily="18" charset="0"/>
                  <a:ea typeface="宋体" panose="02010600030101010101" pitchFamily="2" charset="-122"/>
                </a:rPr>
                <a:t>反</a:t>
              </a:r>
              <a:r>
                <a:rPr lang="zh-CN" altLang="en-US" b="1" dirty="0">
                  <a:latin typeface="Times New Roman" panose="02020603050405020304" pitchFamily="18" charset="0"/>
                  <a:ea typeface="宋体" panose="02010600030101010101" pitchFamily="2" charset="-122"/>
                </a:rPr>
                <a:t>= 1,1111</a:t>
              </a:r>
              <a:endParaRPr lang="zh-CN" altLang="en-US" b="1" dirty="0">
                <a:latin typeface="Times New Roman" panose="02020603050405020304" pitchFamily="18" charset="0"/>
                <a:ea typeface="宋体" panose="02010600030101010101" pitchFamily="2" charset="-122"/>
              </a:endParaRPr>
            </a:p>
          </p:txBody>
        </p:sp>
        <p:sp>
          <p:nvSpPr>
            <p:cNvPr id="32790" name="Line 35"/>
            <p:cNvSpPr/>
            <p:nvPr/>
          </p:nvSpPr>
          <p:spPr>
            <a:xfrm>
              <a:off x="158" y="174"/>
              <a:ext cx="96" cy="0"/>
            </a:xfrm>
            <a:prstGeom prst="line">
              <a:avLst/>
            </a:prstGeom>
            <a:ln w="28575" cap="flat" cmpd="sng">
              <a:solidFill>
                <a:schemeClr val="tx1"/>
              </a:solidFill>
              <a:prstDash val="solid"/>
              <a:headEnd type="none" w="med" len="med"/>
              <a:tailEnd type="none" w="med" len="med"/>
            </a:ln>
          </p:spPr>
        </p:sp>
      </p:grpSp>
      <p:sp>
        <p:nvSpPr>
          <p:cNvPr id="32788" name="Text Box 37"/>
          <p:cNvSpPr txBox="1"/>
          <p:nvPr/>
        </p:nvSpPr>
        <p:spPr>
          <a:xfrm>
            <a:off x="4024313" y="6084888"/>
            <a:ext cx="3929062" cy="5207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solidFill>
                  <a:srgbClr val="0000CC"/>
                </a:solidFill>
                <a:latin typeface="Times New Roman" panose="02020603050405020304" pitchFamily="18" charset="0"/>
                <a:ea typeface="宋体" panose="02010600030101010101" pitchFamily="2" charset="-122"/>
              </a:rPr>
              <a:t>∴   [+ 0]</a:t>
            </a:r>
            <a:r>
              <a:rPr lang="zh-CN" altLang="en-US" sz="2400" b="1" baseline="-25000" dirty="0">
                <a:solidFill>
                  <a:srgbClr val="0000CC"/>
                </a:solidFill>
                <a:latin typeface="Times New Roman" panose="02020603050405020304" pitchFamily="18" charset="0"/>
                <a:ea typeface="宋体" panose="02010600030101010101" pitchFamily="2" charset="-122"/>
              </a:rPr>
              <a:t>反</a:t>
            </a:r>
            <a:r>
              <a:rPr lang="zh-CN" altLang="en-US" b="1" dirty="0">
                <a:solidFill>
                  <a:srgbClr val="0000CC"/>
                </a:solidFill>
                <a:latin typeface="Times New Roman" panose="02020603050405020304" pitchFamily="18" charset="0"/>
                <a:ea typeface="宋体" panose="02010600030101010101" pitchFamily="2" charset="-122"/>
              </a:rPr>
              <a:t> ≠ [  </a:t>
            </a:r>
            <a:r>
              <a:rPr lang="en-US" altLang="zh-CN" b="1" dirty="0">
                <a:solidFill>
                  <a:srgbClr val="0000CC"/>
                </a:solidFill>
                <a:latin typeface="Times New Roman" panose="02020603050405020304" pitchFamily="18" charset="0"/>
                <a:ea typeface="宋体" panose="02010600030101010101" pitchFamily="2" charset="-122"/>
              </a:rPr>
              <a:t>-</a:t>
            </a:r>
            <a:r>
              <a:rPr lang="zh-CN" altLang="en-US" b="1" dirty="0">
                <a:solidFill>
                  <a:srgbClr val="0000CC"/>
                </a:solidFill>
                <a:latin typeface="Times New Roman" panose="02020603050405020304" pitchFamily="18" charset="0"/>
                <a:ea typeface="宋体" panose="02010600030101010101" pitchFamily="2" charset="-122"/>
              </a:rPr>
              <a:t> 0]</a:t>
            </a:r>
            <a:r>
              <a:rPr lang="zh-CN" altLang="en-US" sz="2400" b="1" baseline="-25000" dirty="0">
                <a:solidFill>
                  <a:srgbClr val="0000CC"/>
                </a:solidFill>
                <a:latin typeface="Times New Roman" panose="02020603050405020304" pitchFamily="18" charset="0"/>
                <a:ea typeface="宋体" panose="02010600030101010101" pitchFamily="2" charset="-122"/>
              </a:rPr>
              <a:t>反</a:t>
            </a:r>
            <a:r>
              <a:rPr lang="zh-CN" altLang="en-US" b="1" dirty="0">
                <a:solidFill>
                  <a:srgbClr val="0000CC"/>
                </a:solidFill>
                <a:latin typeface="Times New Roman" panose="02020603050405020304" pitchFamily="18" charset="0"/>
                <a:ea typeface="宋体" panose="02010600030101010101" pitchFamily="2" charset="-122"/>
              </a:rPr>
              <a:t> </a:t>
            </a:r>
            <a:endParaRPr lang="zh-CN" altLang="en-US"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7"/>
                                        </p:tgtEl>
                                        <p:attrNameLst>
                                          <p:attrName>style.visibility</p:attrName>
                                        </p:attrNameLst>
                                      </p:cBhvr>
                                      <p:to>
                                        <p:strVal val="visible"/>
                                      </p:to>
                                    </p:set>
                                    <p:animEffect transition="in" filter="fade">
                                      <p:cBhvr>
                                        <p:cTn id="7" dur="500"/>
                                        <p:tgtEl>
                                          <p:spTgt spid="327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9"/>
                                        </p:tgtEl>
                                        <p:attrNameLst>
                                          <p:attrName>style.visibility</p:attrName>
                                        </p:attrNameLst>
                                      </p:cBhvr>
                                      <p:to>
                                        <p:strVal val="visible"/>
                                      </p:to>
                                    </p:set>
                                    <p:animEffect transition="in" filter="fade">
                                      <p:cBhvr>
                                        <p:cTn id="10" dur="500"/>
                                        <p:tgtEl>
                                          <p:spTgt spid="32779"/>
                                        </p:tgtEl>
                                      </p:cBhvr>
                                    </p:animEffect>
                                  </p:childTnLst>
                                </p:cTn>
                              </p:par>
                              <p:par>
                                <p:cTn id="11" presetID="10" presetClass="entr" presetSubtype="0" fill="hold" nodeType="withEffect">
                                  <p:stCondLst>
                                    <p:cond delay="0"/>
                                  </p:stCondLst>
                                  <p:childTnLst>
                                    <p:set>
                                      <p:cBhvr>
                                        <p:cTn id="12" dur="1" fill="hold">
                                          <p:stCondLst>
                                            <p:cond delay="0"/>
                                          </p:stCondLst>
                                        </p:cTn>
                                        <p:tgtEl>
                                          <p:spTgt spid="32782"/>
                                        </p:tgtEl>
                                        <p:attrNameLst>
                                          <p:attrName>style.visibility</p:attrName>
                                        </p:attrNameLst>
                                      </p:cBhvr>
                                      <p:to>
                                        <p:strVal val="visible"/>
                                      </p:to>
                                    </p:set>
                                    <p:animEffect transition="in" filter="fade">
                                      <p:cBhvr>
                                        <p:cTn id="13" dur="500"/>
                                        <p:tgtEl>
                                          <p:spTgt spid="32782"/>
                                        </p:tgtEl>
                                      </p:cBhvr>
                                    </p:animEffect>
                                  </p:childTnLst>
                                </p:cTn>
                              </p:par>
                              <p:par>
                                <p:cTn id="14" presetID="10" presetClass="entr" presetSubtype="0" fill="hold" nodeType="withEffect">
                                  <p:stCondLst>
                                    <p:cond delay="0"/>
                                  </p:stCondLst>
                                  <p:childTnLst>
                                    <p:set>
                                      <p:cBhvr>
                                        <p:cTn id="15" dur="1" fill="hold">
                                          <p:stCondLst>
                                            <p:cond delay="0"/>
                                          </p:stCondLst>
                                        </p:cTn>
                                        <p:tgtEl>
                                          <p:spTgt spid="32783"/>
                                        </p:tgtEl>
                                        <p:attrNameLst>
                                          <p:attrName>style.visibility</p:attrName>
                                        </p:attrNameLst>
                                      </p:cBhvr>
                                      <p:to>
                                        <p:strVal val="visible"/>
                                      </p:to>
                                    </p:set>
                                    <p:animEffect transition="in" filter="fade">
                                      <p:cBhvr>
                                        <p:cTn id="16" dur="500"/>
                                        <p:tgtEl>
                                          <p:spTgt spid="32783"/>
                                        </p:tgtEl>
                                      </p:cBhvr>
                                    </p:animEffect>
                                  </p:childTnLst>
                                </p:cTn>
                              </p:par>
                              <p:par>
                                <p:cTn id="17" presetID="10" presetClass="entr" presetSubtype="0" fill="hold" nodeType="withEffect">
                                  <p:stCondLst>
                                    <p:cond delay="0"/>
                                  </p:stCondLst>
                                  <p:childTnLst>
                                    <p:set>
                                      <p:cBhvr>
                                        <p:cTn id="18" dur="1" fill="hold">
                                          <p:stCondLst>
                                            <p:cond delay="0"/>
                                          </p:stCondLst>
                                        </p:cTn>
                                        <p:tgtEl>
                                          <p:spTgt spid="32784"/>
                                        </p:tgtEl>
                                        <p:attrNameLst>
                                          <p:attrName>style.visibility</p:attrName>
                                        </p:attrNameLst>
                                      </p:cBhvr>
                                      <p:to>
                                        <p:strVal val="visible"/>
                                      </p:to>
                                    </p:set>
                                    <p:animEffect transition="in" filter="fade">
                                      <p:cBhvr>
                                        <p:cTn id="19" dur="500"/>
                                        <p:tgtEl>
                                          <p:spTgt spid="327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2771"/>
                                        </p:tgtEl>
                                        <p:attrNameLst>
                                          <p:attrName>style.visibility</p:attrName>
                                        </p:attrNameLst>
                                      </p:cBhvr>
                                      <p:to>
                                        <p:strVal val="visible"/>
                                      </p:to>
                                    </p:set>
                                    <p:animEffect transition="in" filter="fade">
                                      <p:cBhvr>
                                        <p:cTn id="24" dur="500"/>
                                        <p:tgtEl>
                                          <p:spTgt spid="327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772"/>
                                        </p:tgtEl>
                                        <p:attrNameLst>
                                          <p:attrName>style.visibility</p:attrName>
                                        </p:attrNameLst>
                                      </p:cBhvr>
                                      <p:to>
                                        <p:strVal val="visible"/>
                                      </p:to>
                                    </p:set>
                                    <p:animEffect transition="in" filter="fade">
                                      <p:cBhvr>
                                        <p:cTn id="27" dur="500"/>
                                        <p:tgtEl>
                                          <p:spTgt spid="3277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773"/>
                                        </p:tgtEl>
                                        <p:attrNameLst>
                                          <p:attrName>style.visibility</p:attrName>
                                        </p:attrNameLst>
                                      </p:cBhvr>
                                      <p:to>
                                        <p:strVal val="visible"/>
                                      </p:to>
                                    </p:set>
                                    <p:animEffect transition="in" filter="fade">
                                      <p:cBhvr>
                                        <p:cTn id="30" dur="500"/>
                                        <p:tgtEl>
                                          <p:spTgt spid="3277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774"/>
                                        </p:tgtEl>
                                        <p:attrNameLst>
                                          <p:attrName>style.visibility</p:attrName>
                                        </p:attrNameLst>
                                      </p:cBhvr>
                                      <p:to>
                                        <p:strVal val="visible"/>
                                      </p:to>
                                    </p:set>
                                    <p:animEffect transition="in" filter="fade">
                                      <p:cBhvr>
                                        <p:cTn id="33" dur="500"/>
                                        <p:tgtEl>
                                          <p:spTgt spid="3277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775"/>
                                        </p:tgtEl>
                                        <p:attrNameLst>
                                          <p:attrName>style.visibility</p:attrName>
                                        </p:attrNameLst>
                                      </p:cBhvr>
                                      <p:to>
                                        <p:strVal val="visible"/>
                                      </p:to>
                                    </p:set>
                                    <p:animEffect transition="in" filter="fade">
                                      <p:cBhvr>
                                        <p:cTn id="36" dur="500"/>
                                        <p:tgtEl>
                                          <p:spTgt spid="3277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2776"/>
                                        </p:tgtEl>
                                        <p:attrNameLst>
                                          <p:attrName>style.visibility</p:attrName>
                                        </p:attrNameLst>
                                      </p:cBhvr>
                                      <p:to>
                                        <p:strVal val="visible"/>
                                      </p:to>
                                    </p:set>
                                    <p:animEffect transition="in" filter="fade">
                                      <p:cBhvr>
                                        <p:cTn id="39" dur="500"/>
                                        <p:tgtEl>
                                          <p:spTgt spid="32776"/>
                                        </p:tgtEl>
                                      </p:cBhvr>
                                    </p:animEffect>
                                  </p:childTnLst>
                                </p:cTn>
                              </p:par>
                              <p:par>
                                <p:cTn id="40" presetID="10" presetClass="entr" presetSubtype="0" fill="hold" nodeType="withEffect">
                                  <p:stCondLst>
                                    <p:cond delay="0"/>
                                  </p:stCondLst>
                                  <p:childTnLst>
                                    <p:set>
                                      <p:cBhvr>
                                        <p:cTn id="41" dur="1" fill="hold">
                                          <p:stCondLst>
                                            <p:cond delay="0"/>
                                          </p:stCondLst>
                                        </p:cTn>
                                        <p:tgtEl>
                                          <p:spTgt spid="32785"/>
                                        </p:tgtEl>
                                        <p:attrNameLst>
                                          <p:attrName>style.visibility</p:attrName>
                                        </p:attrNameLst>
                                      </p:cBhvr>
                                      <p:to>
                                        <p:strVal val="visible"/>
                                      </p:to>
                                    </p:set>
                                    <p:animEffect transition="in" filter="fade">
                                      <p:cBhvr>
                                        <p:cTn id="42" dur="500"/>
                                        <p:tgtEl>
                                          <p:spTgt spid="32785"/>
                                        </p:tgtEl>
                                      </p:cBhvr>
                                    </p:animEffect>
                                  </p:childTnLst>
                                </p:cTn>
                              </p:par>
                              <p:par>
                                <p:cTn id="43" presetID="10" presetClass="entr" presetSubtype="0" fill="hold" nodeType="withEffect">
                                  <p:stCondLst>
                                    <p:cond delay="0"/>
                                  </p:stCondLst>
                                  <p:childTnLst>
                                    <p:set>
                                      <p:cBhvr>
                                        <p:cTn id="44" dur="1" fill="hold">
                                          <p:stCondLst>
                                            <p:cond delay="0"/>
                                          </p:stCondLst>
                                        </p:cTn>
                                        <p:tgtEl>
                                          <p:spTgt spid="32786"/>
                                        </p:tgtEl>
                                        <p:attrNameLst>
                                          <p:attrName>style.visibility</p:attrName>
                                        </p:attrNameLst>
                                      </p:cBhvr>
                                      <p:to>
                                        <p:strVal val="visible"/>
                                      </p:to>
                                    </p:set>
                                    <p:animEffect transition="in" filter="fade">
                                      <p:cBhvr>
                                        <p:cTn id="45" dur="500"/>
                                        <p:tgtEl>
                                          <p:spTgt spid="32786"/>
                                        </p:tgtEl>
                                      </p:cBhvr>
                                    </p:animEffect>
                                  </p:childTnLst>
                                </p:cTn>
                              </p:par>
                              <p:par>
                                <p:cTn id="46" presetID="10" presetClass="entr" presetSubtype="0" fill="hold" nodeType="withEffect">
                                  <p:stCondLst>
                                    <p:cond delay="0"/>
                                  </p:stCondLst>
                                  <p:childTnLst>
                                    <p:set>
                                      <p:cBhvr>
                                        <p:cTn id="47" dur="1" fill="hold">
                                          <p:stCondLst>
                                            <p:cond delay="0"/>
                                          </p:stCondLst>
                                        </p:cTn>
                                        <p:tgtEl>
                                          <p:spTgt spid="32787"/>
                                        </p:tgtEl>
                                        <p:attrNameLst>
                                          <p:attrName>style.visibility</p:attrName>
                                        </p:attrNameLst>
                                      </p:cBhvr>
                                      <p:to>
                                        <p:strVal val="visible"/>
                                      </p:to>
                                    </p:set>
                                    <p:animEffect transition="in" filter="fade">
                                      <p:cBhvr>
                                        <p:cTn id="48" dur="500"/>
                                        <p:tgtEl>
                                          <p:spTgt spid="3278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2788"/>
                                        </p:tgtEl>
                                        <p:attrNameLst>
                                          <p:attrName>style.visibility</p:attrName>
                                        </p:attrNameLst>
                                      </p:cBhvr>
                                      <p:to>
                                        <p:strVal val="visible"/>
                                      </p:to>
                                    </p:set>
                                    <p:animEffect transition="in" filter="fade">
                                      <p:cBhvr>
                                        <p:cTn id="51" dur="500"/>
                                        <p:tgtEl>
                                          <p:spTgt spid="32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P spid="32773" grpId="0"/>
      <p:bldP spid="32774" grpId="0"/>
      <p:bldP spid="32775" grpId="0"/>
      <p:bldP spid="32776" grpId="0"/>
      <p:bldP spid="32777" grpId="0"/>
      <p:bldP spid="32779" grpId="0"/>
      <p:bldP spid="3278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p:cNvSpPr>
          <p:nvPr>
            <p:ph type="title" idx="4294967295"/>
          </p:nvPr>
        </p:nvSpPr>
        <p:spPr>
          <a:xfrm>
            <a:off x="0" y="152400"/>
            <a:ext cx="8204200" cy="838200"/>
          </a:xfrm>
          <a:ln/>
        </p:spPr>
        <p:txBody>
          <a:bodyPr vert="horz" wrap="square" lIns="91440" tIns="45720" rIns="91440" bIns="45720" anchor="ctr" anchorCtr="0"/>
          <a:p>
            <a:r>
              <a:rPr lang="zh-CN" altLang="en-US" b="1" dirty="0">
                <a:ea typeface="宋体" panose="02010600030101010101" pitchFamily="2" charset="-122"/>
              </a:rPr>
              <a:t>第</a:t>
            </a:r>
            <a:r>
              <a:rPr lang="zh-CN" altLang="en-US" b="1" dirty="0">
                <a:latin typeface="Times New Roman" panose="02020603050405020304" pitchFamily="18" charset="0"/>
                <a:ea typeface="宋体" panose="02010600030101010101" pitchFamily="2" charset="-122"/>
              </a:rPr>
              <a:t>６</a:t>
            </a:r>
            <a:r>
              <a:rPr lang="zh-CN" altLang="en-US" b="1" dirty="0">
                <a:ea typeface="宋体" panose="02010600030101010101" pitchFamily="2" charset="-122"/>
              </a:rPr>
              <a:t>章   计算机的运算方法</a:t>
            </a:r>
            <a:endParaRPr lang="zh-CN" altLang="en-US" b="1" dirty="0">
              <a:ea typeface="宋体" panose="02010600030101010101" pitchFamily="2" charset="-122"/>
            </a:endParaRPr>
          </a:p>
        </p:txBody>
      </p:sp>
      <p:sp>
        <p:nvSpPr>
          <p:cNvPr id="5123" name="Text Box 3"/>
          <p:cNvSpPr txBox="1"/>
          <p:nvPr/>
        </p:nvSpPr>
        <p:spPr>
          <a:xfrm>
            <a:off x="3581400" y="2025650"/>
            <a:ext cx="63246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6.1  无符号数和有符号数</a:t>
            </a:r>
            <a:endParaRPr lang="zh-CN" altLang="en-US" sz="3200" b="1" dirty="0">
              <a:latin typeface="Times New Roman" panose="02020603050405020304" pitchFamily="18" charset="0"/>
              <a:ea typeface="宋体" panose="02010600030101010101" pitchFamily="2" charset="-122"/>
            </a:endParaRPr>
          </a:p>
        </p:txBody>
      </p:sp>
      <p:sp>
        <p:nvSpPr>
          <p:cNvPr id="5124" name="Text Box 4"/>
          <p:cNvSpPr txBox="1"/>
          <p:nvPr/>
        </p:nvSpPr>
        <p:spPr>
          <a:xfrm>
            <a:off x="3581400" y="3778250"/>
            <a:ext cx="62484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6.3  定点运算</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5125" name="Text Box 5"/>
          <p:cNvSpPr txBox="1"/>
          <p:nvPr/>
        </p:nvSpPr>
        <p:spPr>
          <a:xfrm>
            <a:off x="3581400" y="2901950"/>
            <a:ext cx="69342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6.2  数的定点表示和浮点表示</a:t>
            </a:r>
            <a:endParaRPr lang="zh-CN" altLang="en-US" sz="3200" b="1" dirty="0">
              <a:latin typeface="Times New Roman" panose="02020603050405020304" pitchFamily="18" charset="0"/>
              <a:ea typeface="宋体" panose="02010600030101010101" pitchFamily="2" charset="-122"/>
            </a:endParaRPr>
          </a:p>
        </p:txBody>
      </p:sp>
      <p:sp>
        <p:nvSpPr>
          <p:cNvPr id="5126" name="Text Box 6"/>
          <p:cNvSpPr txBox="1"/>
          <p:nvPr/>
        </p:nvSpPr>
        <p:spPr>
          <a:xfrm>
            <a:off x="3581400" y="4654550"/>
            <a:ext cx="58674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6.4  浮点</a:t>
            </a:r>
            <a:r>
              <a:rPr lang="zh-CN" altLang="en-US" sz="3200" b="1" dirty="0">
                <a:latin typeface="Times New Roman" panose="02020603050405020304" pitchFamily="18" charset="0"/>
                <a:ea typeface="宋体" panose="02010600030101010101" pitchFamily="2" charset="-122"/>
              </a:rPr>
              <a:t>四则</a:t>
            </a:r>
            <a:r>
              <a:rPr lang="zh-CN" altLang="en-US" sz="3200" b="1" dirty="0">
                <a:solidFill>
                  <a:srgbClr val="0000CC"/>
                </a:solidFill>
                <a:latin typeface="Times New Roman" panose="02020603050405020304" pitchFamily="18" charset="0"/>
                <a:ea typeface="宋体" panose="02010600030101010101" pitchFamily="2" charset="-122"/>
              </a:rPr>
              <a:t>运算</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5127" name="Text Box 7"/>
          <p:cNvSpPr txBox="1"/>
          <p:nvPr/>
        </p:nvSpPr>
        <p:spPr>
          <a:xfrm>
            <a:off x="3581400" y="5530850"/>
            <a:ext cx="6705600"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6.5  算术逻辑单元</a:t>
            </a:r>
            <a:endParaRPr lang="zh-CN" altLang="en-US" sz="3200" b="1" dirty="0">
              <a:latin typeface="Times New Roman" panose="02020603050405020304" pitchFamily="18"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
          <p:cNvSpPr/>
          <p:nvPr/>
        </p:nvSpPr>
        <p:spPr>
          <a:xfrm>
            <a:off x="1992313" y="1562100"/>
            <a:ext cx="7775575" cy="2462213"/>
          </a:xfrm>
          <a:prstGeom prst="rect">
            <a:avLst/>
          </a:prstGeom>
          <a:noFill/>
          <a:ln w="9525">
            <a:noFill/>
          </a:ln>
        </p:spPr>
        <p:txBody>
          <a:bodyPr lIns="0" tIns="0" rIns="0" bIns="0" anchor="ctr"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br>
              <a:rPr lang="en-US" altLang="zh-CN" sz="2400" dirty="0">
                <a:solidFill>
                  <a:srgbClr val="333333"/>
                </a:solidFill>
                <a:latin typeface="Arial" panose="020B0604020202020204" pitchFamily="34" charset="0"/>
                <a:ea typeface="宋体" panose="02010600030101010101" pitchFamily="2" charset="-122"/>
              </a:rPr>
            </a:br>
            <a:r>
              <a:rPr lang="zh-CN" altLang="en-US" dirty="0">
                <a:solidFill>
                  <a:srgbClr val="333333"/>
                </a:solidFill>
                <a:latin typeface="Arial" panose="020B0604020202020204" pitchFamily="34" charset="0"/>
                <a:ea typeface="宋体" panose="02010600030101010101" pitchFamily="2" charset="-122"/>
              </a:rPr>
              <a:t>已知真值</a:t>
            </a:r>
            <a:r>
              <a:rPr lang="en-US" altLang="zh-CN" dirty="0">
                <a:solidFill>
                  <a:srgbClr val="333333"/>
                </a:solidFill>
                <a:latin typeface="Arial" panose="020B0604020202020204" pitchFamily="34" charset="0"/>
                <a:ea typeface="宋体" panose="02010600030101010101" pitchFamily="2" charset="-122"/>
              </a:rPr>
              <a:t>x=-1010</a:t>
            </a:r>
            <a:r>
              <a:rPr lang="zh-CN" altLang="en-US" dirty="0">
                <a:solidFill>
                  <a:srgbClr val="333333"/>
                </a:solidFill>
                <a:latin typeface="Arial" panose="020B0604020202020204" pitchFamily="34" charset="0"/>
                <a:ea typeface="宋体" panose="02010600030101010101" pitchFamily="2" charset="-122"/>
              </a:rPr>
              <a:t>，则</a:t>
            </a:r>
            <a:r>
              <a:rPr lang="en-US" altLang="zh-CN" dirty="0">
                <a:solidFill>
                  <a:srgbClr val="333333"/>
                </a:solidFill>
                <a:latin typeface="Arial" panose="020B0604020202020204" pitchFamily="34" charset="0"/>
                <a:ea typeface="宋体" panose="02010600030101010101" pitchFamily="2" charset="-122"/>
              </a:rPr>
              <a:t>x</a:t>
            </a:r>
            <a:r>
              <a:rPr lang="zh-CN" altLang="en-US" dirty="0">
                <a:solidFill>
                  <a:srgbClr val="333333"/>
                </a:solidFill>
                <a:latin typeface="Arial" panose="020B0604020202020204" pitchFamily="34" charset="0"/>
                <a:ea typeface="宋体" panose="02010600030101010101" pitchFamily="2" charset="-122"/>
              </a:rPr>
              <a:t>的反码为</a:t>
            </a:r>
            <a:r>
              <a:rPr lang="en-US" altLang="zh-CN" dirty="0">
                <a:solidFill>
                  <a:srgbClr val="333333"/>
                </a:solidFill>
                <a:latin typeface="Arial" panose="020B0604020202020204" pitchFamily="34" charset="0"/>
                <a:ea typeface="宋体" panose="02010600030101010101" pitchFamily="2" charset="-122"/>
              </a:rPr>
              <a:t>__</a:t>
            </a:r>
            <a:r>
              <a:rPr lang="zh-CN" altLang="en-US" dirty="0">
                <a:solidFill>
                  <a:srgbClr val="333333"/>
                </a:solidFill>
                <a:latin typeface="Arial" panose="020B0604020202020204" pitchFamily="34" charset="0"/>
                <a:ea typeface="宋体" panose="02010600030101010101" pitchFamily="2" charset="-122"/>
              </a:rPr>
              <a:t>。</a:t>
            </a:r>
            <a:endParaRPr lang="zh-CN" altLang="en-US"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br>
              <a:rPr lang="zh-CN" altLang="en-US" dirty="0">
                <a:solidFill>
                  <a:srgbClr val="333333"/>
                </a:solidFill>
                <a:latin typeface="Arial" panose="020B0604020202020204" pitchFamily="34" charset="0"/>
                <a:ea typeface="宋体" panose="02010600030101010101" pitchFamily="2" charset="-122"/>
              </a:rPr>
            </a:br>
            <a:endParaRPr lang="zh-CN" altLang="en-US"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r>
              <a:rPr lang="en-US" altLang="zh-CN" dirty="0">
                <a:solidFill>
                  <a:srgbClr val="333333"/>
                </a:solidFill>
                <a:latin typeface="Arial" panose="020B0604020202020204" pitchFamily="34" charset="0"/>
                <a:ea typeface="宋体" panose="02010600030101010101" pitchFamily="2" charset="-122"/>
              </a:rPr>
              <a:t>A.  1,1010   B. 1,0101  C. 0,0101   D. 1,0110</a:t>
            </a:r>
            <a:endParaRPr lang="en-US" altLang="zh-CN"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
          <p:cNvSpPr/>
          <p:nvPr/>
        </p:nvSpPr>
        <p:spPr>
          <a:xfrm>
            <a:off x="2424113" y="1773238"/>
            <a:ext cx="7488237" cy="1722437"/>
          </a:xfrm>
          <a:prstGeom prst="rect">
            <a:avLst/>
          </a:prstGeom>
          <a:noFill/>
          <a:ln w="9525">
            <a:noFill/>
          </a:ln>
        </p:spPr>
        <p:txBody>
          <a:bodyPr lIns="0" tIns="0" rIns="0" bIns="0" anchor="ctr"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dirty="0">
                <a:solidFill>
                  <a:srgbClr val="333333"/>
                </a:solidFill>
                <a:latin typeface="Arial" panose="020B0604020202020204" pitchFamily="34" charset="0"/>
                <a:ea typeface="宋体" panose="02010600030101010101" pitchFamily="2" charset="-122"/>
              </a:rPr>
              <a:t>已知真值</a:t>
            </a:r>
            <a:r>
              <a:rPr lang="en-US" altLang="zh-CN" dirty="0">
                <a:solidFill>
                  <a:srgbClr val="333333"/>
                </a:solidFill>
                <a:latin typeface="Arial" panose="020B0604020202020204" pitchFamily="34" charset="0"/>
                <a:ea typeface="宋体" panose="02010600030101010101" pitchFamily="2" charset="-122"/>
              </a:rPr>
              <a:t>x=-0.0101</a:t>
            </a:r>
            <a:r>
              <a:rPr lang="zh-CN" altLang="en-US" dirty="0">
                <a:solidFill>
                  <a:srgbClr val="333333"/>
                </a:solidFill>
                <a:latin typeface="Arial" panose="020B0604020202020204" pitchFamily="34" charset="0"/>
                <a:ea typeface="宋体" panose="02010600030101010101" pitchFamily="2" charset="-122"/>
              </a:rPr>
              <a:t>，则</a:t>
            </a:r>
            <a:r>
              <a:rPr lang="en-US" altLang="zh-CN" dirty="0">
                <a:solidFill>
                  <a:srgbClr val="333333"/>
                </a:solidFill>
                <a:latin typeface="Arial" panose="020B0604020202020204" pitchFamily="34" charset="0"/>
                <a:ea typeface="宋体" panose="02010600030101010101" pitchFamily="2" charset="-122"/>
              </a:rPr>
              <a:t>x</a:t>
            </a:r>
            <a:r>
              <a:rPr lang="zh-CN" altLang="en-US" dirty="0">
                <a:solidFill>
                  <a:srgbClr val="333333"/>
                </a:solidFill>
                <a:latin typeface="Arial" panose="020B0604020202020204" pitchFamily="34" charset="0"/>
                <a:ea typeface="宋体" panose="02010600030101010101" pitchFamily="2" charset="-122"/>
              </a:rPr>
              <a:t>的反码为</a:t>
            </a:r>
            <a:r>
              <a:rPr lang="en-US" altLang="zh-CN" dirty="0">
                <a:solidFill>
                  <a:srgbClr val="333333"/>
                </a:solidFill>
                <a:latin typeface="Arial" panose="020B0604020202020204" pitchFamily="34" charset="0"/>
                <a:ea typeface="宋体" panose="02010600030101010101" pitchFamily="2" charset="-122"/>
              </a:rPr>
              <a:t>__</a:t>
            </a:r>
            <a:r>
              <a:rPr lang="zh-CN" altLang="en-US" dirty="0">
                <a:solidFill>
                  <a:srgbClr val="333333"/>
                </a:solidFill>
                <a:latin typeface="Arial" panose="020B0604020202020204" pitchFamily="34" charset="0"/>
                <a:ea typeface="宋体" panose="02010600030101010101" pitchFamily="2" charset="-122"/>
              </a:rPr>
              <a:t>。</a:t>
            </a:r>
            <a:endParaRPr lang="zh-CN" altLang="en-US"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br>
              <a:rPr lang="zh-CN" altLang="en-US" dirty="0">
                <a:solidFill>
                  <a:srgbClr val="333333"/>
                </a:solidFill>
                <a:latin typeface="Arial" panose="020B0604020202020204" pitchFamily="34" charset="0"/>
                <a:ea typeface="宋体" panose="02010600030101010101" pitchFamily="2" charset="-122"/>
              </a:rPr>
            </a:br>
            <a:r>
              <a:rPr lang="en-US" altLang="zh-CN" b="1" dirty="0">
                <a:solidFill>
                  <a:srgbClr val="666666"/>
                </a:solidFill>
                <a:latin typeface="Arial" panose="020B0604020202020204" pitchFamily="34" charset="0"/>
                <a:ea typeface="宋体" panose="02010600030101010101" pitchFamily="2" charset="-122"/>
              </a:rPr>
              <a:t>A.  </a:t>
            </a:r>
            <a:r>
              <a:rPr lang="en-US" altLang="zh-CN" dirty="0">
                <a:solidFill>
                  <a:srgbClr val="666666"/>
                </a:solidFill>
                <a:latin typeface="Times New Roman" panose="02020603050405020304" pitchFamily="18" charset="0"/>
                <a:ea typeface="宋体" panose="02010600030101010101" pitchFamily="2" charset="-122"/>
              </a:rPr>
              <a:t> </a:t>
            </a:r>
            <a:r>
              <a:rPr lang="en-US" altLang="zh-CN" dirty="0">
                <a:solidFill>
                  <a:srgbClr val="666666"/>
                </a:solidFill>
                <a:latin typeface="Arial" panose="020B0604020202020204" pitchFamily="34" charset="0"/>
                <a:ea typeface="宋体" panose="02010600030101010101" pitchFamily="2" charset="-122"/>
              </a:rPr>
              <a:t>0.0101  </a:t>
            </a:r>
            <a:r>
              <a:rPr lang="en-US" altLang="zh-CN" b="1" dirty="0">
                <a:solidFill>
                  <a:srgbClr val="666666"/>
                </a:solidFill>
                <a:latin typeface="Arial" panose="020B0604020202020204" pitchFamily="34" charset="0"/>
                <a:ea typeface="宋体" panose="02010600030101010101" pitchFamily="2" charset="-122"/>
              </a:rPr>
              <a:t>B.</a:t>
            </a:r>
            <a:r>
              <a:rPr lang="en-US" altLang="zh-CN" dirty="0">
                <a:solidFill>
                  <a:srgbClr val="666666"/>
                </a:solidFill>
                <a:latin typeface="Times New Roman" panose="02020603050405020304" pitchFamily="18" charset="0"/>
                <a:ea typeface="宋体" panose="02010600030101010101" pitchFamily="2" charset="-122"/>
              </a:rPr>
              <a:t> </a:t>
            </a:r>
            <a:r>
              <a:rPr lang="en-US" altLang="zh-CN" dirty="0">
                <a:solidFill>
                  <a:srgbClr val="666666"/>
                </a:solidFill>
                <a:latin typeface="Arial" panose="020B0604020202020204" pitchFamily="34" charset="0"/>
                <a:ea typeface="宋体" panose="02010600030101010101" pitchFamily="2" charset="-122"/>
              </a:rPr>
              <a:t>1.0101  </a:t>
            </a:r>
            <a:r>
              <a:rPr lang="en-US" altLang="zh-CN" b="1" dirty="0">
                <a:solidFill>
                  <a:srgbClr val="666666"/>
                </a:solidFill>
                <a:latin typeface="Arial" panose="020B0604020202020204" pitchFamily="34" charset="0"/>
                <a:ea typeface="宋体" panose="02010600030101010101" pitchFamily="2" charset="-122"/>
              </a:rPr>
              <a:t>C.</a:t>
            </a:r>
            <a:r>
              <a:rPr lang="en-US" altLang="zh-CN" dirty="0">
                <a:solidFill>
                  <a:srgbClr val="666666"/>
                </a:solidFill>
                <a:latin typeface="Times New Roman" panose="02020603050405020304" pitchFamily="18" charset="0"/>
                <a:ea typeface="宋体" panose="02010600030101010101" pitchFamily="2" charset="-122"/>
              </a:rPr>
              <a:t> </a:t>
            </a:r>
            <a:r>
              <a:rPr lang="en-US" altLang="zh-CN" dirty="0">
                <a:solidFill>
                  <a:srgbClr val="666666"/>
                </a:solidFill>
                <a:latin typeface="Arial" panose="020B0604020202020204" pitchFamily="34" charset="0"/>
                <a:ea typeface="宋体" panose="02010600030101010101" pitchFamily="2" charset="-122"/>
              </a:rPr>
              <a:t>1.1010  </a:t>
            </a:r>
            <a:r>
              <a:rPr lang="en-US" altLang="zh-CN" b="1" dirty="0">
                <a:solidFill>
                  <a:srgbClr val="666666"/>
                </a:solidFill>
                <a:latin typeface="Arial" panose="020B0604020202020204" pitchFamily="34" charset="0"/>
                <a:ea typeface="宋体" panose="02010600030101010101" pitchFamily="2" charset="-122"/>
              </a:rPr>
              <a:t>D. </a:t>
            </a:r>
            <a:r>
              <a:rPr lang="en-US" altLang="zh-CN" dirty="0">
                <a:solidFill>
                  <a:srgbClr val="666666"/>
                </a:solidFill>
                <a:latin typeface="Times New Roman" panose="02020603050405020304" pitchFamily="18" charset="0"/>
                <a:ea typeface="宋体" panose="02010600030101010101" pitchFamily="2" charset="-122"/>
              </a:rPr>
              <a:t> </a:t>
            </a:r>
            <a:r>
              <a:rPr lang="en-US" altLang="zh-CN" dirty="0">
                <a:solidFill>
                  <a:srgbClr val="666666"/>
                </a:solidFill>
                <a:latin typeface="Arial" panose="020B0604020202020204" pitchFamily="34" charset="0"/>
                <a:ea typeface="宋体" panose="02010600030101010101" pitchFamily="2" charset="-122"/>
              </a:rPr>
              <a:t>1.1011</a:t>
            </a:r>
            <a:endParaRPr lang="en-US" altLang="zh-CN"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
          <p:cNvSpPr/>
          <p:nvPr/>
        </p:nvSpPr>
        <p:spPr>
          <a:xfrm>
            <a:off x="2495550" y="1844675"/>
            <a:ext cx="6950075" cy="2154238"/>
          </a:xfrm>
          <a:prstGeom prst="rect">
            <a:avLst/>
          </a:prstGeom>
          <a:noFill/>
          <a:ln w="9525">
            <a:noFill/>
          </a:ln>
        </p:spPr>
        <p:txBody>
          <a:bodyPr lIns="0" tIns="0" rIns="0" bIns="0" anchor="ctr"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dirty="0">
                <a:solidFill>
                  <a:srgbClr val="333333"/>
                </a:solidFill>
                <a:latin typeface="Arial" panose="020B0604020202020204" pitchFamily="34" charset="0"/>
                <a:ea typeface="宋体" panose="02010600030101010101" pitchFamily="2" charset="-122"/>
              </a:rPr>
              <a:t>对真值</a:t>
            </a:r>
            <a:r>
              <a:rPr lang="en-US" altLang="zh-CN" dirty="0">
                <a:solidFill>
                  <a:srgbClr val="333333"/>
                </a:solidFill>
                <a:latin typeface="Arial" panose="020B0604020202020204" pitchFamily="34" charset="0"/>
                <a:ea typeface="宋体" panose="02010600030101010101" pitchFamily="2" charset="-122"/>
              </a:rPr>
              <a:t>0</a:t>
            </a:r>
            <a:r>
              <a:rPr lang="zh-CN" altLang="en-US" dirty="0">
                <a:solidFill>
                  <a:srgbClr val="333333"/>
                </a:solidFill>
                <a:latin typeface="Arial" panose="020B0604020202020204" pitchFamily="34" charset="0"/>
                <a:ea typeface="宋体" panose="02010600030101010101" pitchFamily="2" charset="-122"/>
              </a:rPr>
              <a:t>表示形式唯一的机器数是</a:t>
            </a:r>
            <a:r>
              <a:rPr lang="en-US" altLang="zh-CN" dirty="0">
                <a:solidFill>
                  <a:srgbClr val="333333"/>
                </a:solidFill>
                <a:latin typeface="Arial" panose="020B0604020202020204" pitchFamily="34" charset="0"/>
                <a:ea typeface="宋体" panose="02010600030101010101" pitchFamily="2" charset="-122"/>
              </a:rPr>
              <a:t>__</a:t>
            </a:r>
            <a:r>
              <a:rPr lang="zh-CN" altLang="en-US" dirty="0">
                <a:solidFill>
                  <a:srgbClr val="333333"/>
                </a:solidFill>
                <a:latin typeface="Arial" panose="020B0604020202020204" pitchFamily="34" charset="0"/>
                <a:ea typeface="宋体" panose="02010600030101010101" pitchFamily="2" charset="-122"/>
              </a:rPr>
              <a:t>。</a:t>
            </a:r>
            <a:endParaRPr lang="zh-CN" altLang="en-US"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br>
              <a:rPr lang="zh-CN" altLang="en-US" dirty="0">
                <a:solidFill>
                  <a:srgbClr val="333333"/>
                </a:solidFill>
                <a:latin typeface="Arial" panose="020B0604020202020204" pitchFamily="34" charset="0"/>
                <a:ea typeface="宋体" panose="02010600030101010101" pitchFamily="2" charset="-122"/>
              </a:rPr>
            </a:br>
            <a:endParaRPr lang="zh-CN" altLang="en-US"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en-US" altLang="zh-CN" b="1" dirty="0">
                <a:solidFill>
                  <a:srgbClr val="666666"/>
                </a:solidFill>
                <a:latin typeface="Arial" panose="020B0604020202020204" pitchFamily="34" charset="0"/>
                <a:ea typeface="宋体" panose="02010600030101010101" pitchFamily="2" charset="-122"/>
              </a:rPr>
              <a:t>A. </a:t>
            </a:r>
            <a:r>
              <a:rPr lang="en-US" altLang="zh-CN" dirty="0">
                <a:solidFill>
                  <a:srgbClr val="666666"/>
                </a:solidFill>
                <a:latin typeface="Times New Roman" panose="02020603050405020304" pitchFamily="18" charset="0"/>
                <a:ea typeface="宋体" panose="02010600030101010101" pitchFamily="2" charset="-122"/>
              </a:rPr>
              <a:t> </a:t>
            </a:r>
            <a:r>
              <a:rPr lang="zh-CN" altLang="en-US" dirty="0">
                <a:solidFill>
                  <a:srgbClr val="666666"/>
                </a:solidFill>
                <a:latin typeface="Arial" panose="020B0604020202020204" pitchFamily="34" charset="0"/>
                <a:ea typeface="宋体" panose="02010600030101010101" pitchFamily="2" charset="-122"/>
              </a:rPr>
              <a:t>原码  </a:t>
            </a:r>
            <a:r>
              <a:rPr lang="en-US" altLang="zh-CN" b="1" dirty="0">
                <a:solidFill>
                  <a:srgbClr val="666666"/>
                </a:solidFill>
                <a:latin typeface="Arial" panose="020B0604020202020204" pitchFamily="34" charset="0"/>
                <a:ea typeface="宋体" panose="02010600030101010101" pitchFamily="2" charset="-122"/>
              </a:rPr>
              <a:t>B.</a:t>
            </a:r>
            <a:r>
              <a:rPr lang="en-US" altLang="zh-CN" dirty="0">
                <a:solidFill>
                  <a:srgbClr val="666666"/>
                </a:solidFill>
                <a:latin typeface="Times New Roman" panose="02020603050405020304" pitchFamily="18" charset="0"/>
                <a:ea typeface="宋体" panose="02010600030101010101" pitchFamily="2" charset="-122"/>
              </a:rPr>
              <a:t> </a:t>
            </a:r>
            <a:r>
              <a:rPr lang="zh-CN" altLang="en-US" dirty="0">
                <a:solidFill>
                  <a:srgbClr val="666666"/>
                </a:solidFill>
                <a:latin typeface="Arial" panose="020B0604020202020204" pitchFamily="34" charset="0"/>
                <a:ea typeface="宋体" panose="02010600030101010101" pitchFamily="2" charset="-122"/>
              </a:rPr>
              <a:t>补码  </a:t>
            </a:r>
            <a:r>
              <a:rPr lang="en-US" altLang="zh-CN" b="1" dirty="0">
                <a:solidFill>
                  <a:srgbClr val="666666"/>
                </a:solidFill>
                <a:latin typeface="Arial" panose="020B0604020202020204" pitchFamily="34" charset="0"/>
                <a:ea typeface="宋体" panose="02010600030101010101" pitchFamily="2" charset="-122"/>
              </a:rPr>
              <a:t>C.</a:t>
            </a:r>
            <a:r>
              <a:rPr lang="en-US" altLang="zh-CN" dirty="0">
                <a:solidFill>
                  <a:srgbClr val="666666"/>
                </a:solidFill>
                <a:latin typeface="Times New Roman" panose="02020603050405020304" pitchFamily="18" charset="0"/>
                <a:ea typeface="宋体" panose="02010600030101010101" pitchFamily="2" charset="-122"/>
              </a:rPr>
              <a:t> </a:t>
            </a:r>
            <a:r>
              <a:rPr lang="zh-CN" altLang="en-US" dirty="0">
                <a:solidFill>
                  <a:srgbClr val="666666"/>
                </a:solidFill>
                <a:latin typeface="Arial" panose="020B0604020202020204" pitchFamily="34" charset="0"/>
                <a:ea typeface="宋体" panose="02010600030101010101" pitchFamily="2" charset="-122"/>
              </a:rPr>
              <a:t>反码  </a:t>
            </a:r>
            <a:r>
              <a:rPr lang="en-US" altLang="zh-CN" b="1" dirty="0">
                <a:solidFill>
                  <a:srgbClr val="666666"/>
                </a:solidFill>
                <a:latin typeface="Arial" panose="020B0604020202020204" pitchFamily="34" charset="0"/>
                <a:ea typeface="宋体" panose="02010600030101010101" pitchFamily="2" charset="-122"/>
              </a:rPr>
              <a:t>D.</a:t>
            </a:r>
            <a:r>
              <a:rPr lang="en-US" altLang="zh-CN" dirty="0">
                <a:solidFill>
                  <a:srgbClr val="666666"/>
                </a:solidFill>
                <a:latin typeface="Times New Roman" panose="02020603050405020304" pitchFamily="18" charset="0"/>
                <a:ea typeface="宋体" panose="02010600030101010101" pitchFamily="2" charset="-122"/>
              </a:rPr>
              <a:t> </a:t>
            </a:r>
            <a:r>
              <a:rPr lang="zh-CN" altLang="en-US" dirty="0">
                <a:solidFill>
                  <a:srgbClr val="666666"/>
                </a:solidFill>
                <a:latin typeface="Arial" panose="020B0604020202020204" pitchFamily="34" charset="0"/>
                <a:ea typeface="宋体" panose="02010600030101010101" pitchFamily="2" charset="-122"/>
              </a:rPr>
              <a:t>以上都不对</a:t>
            </a:r>
            <a:endParaRPr lang="zh-CN" altLang="en-US" dirty="0">
              <a:solidFill>
                <a:srgbClr val="333333"/>
              </a:solidFill>
              <a:latin typeface="Arial" panose="020B0604020202020204" pitchFamily="34" charset="0"/>
              <a:ea typeface="宋体" panose="02010600030101010101" pitchFamily="2" charset="-122"/>
            </a:endParaRPr>
          </a:p>
          <a:p>
            <a:pPr marL="0" lvl="0" indent="0" defTabSz="457200">
              <a:lnSpc>
                <a:spcPct val="100000"/>
              </a:lnSpc>
              <a:spcBef>
                <a:spcPct val="0"/>
              </a:spcBef>
              <a:buFontTx/>
              <a:buNone/>
            </a:pPr>
            <a:endParaRPr lang="zh-CN"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1828800" y="404813"/>
            <a:ext cx="7596188" cy="646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原码、补码和反码三种机器数的小结</a:t>
            </a:r>
            <a:endParaRPr lang="zh-CN" altLang="en-US" sz="3600" b="1" dirty="0">
              <a:latin typeface="Times New Roman" panose="02020603050405020304" pitchFamily="18" charset="0"/>
              <a:ea typeface="宋体" panose="02010600030101010101" pitchFamily="2" charset="-122"/>
            </a:endParaRPr>
          </a:p>
        </p:txBody>
      </p:sp>
      <p:sp>
        <p:nvSpPr>
          <p:cNvPr id="36867" name="Text Box 3"/>
          <p:cNvSpPr txBox="1"/>
          <p:nvPr/>
        </p:nvSpPr>
        <p:spPr>
          <a:xfrm>
            <a:off x="2362200" y="3059113"/>
            <a:ext cx="6022975"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对于</a:t>
            </a:r>
            <a:r>
              <a:rPr lang="zh-CN" altLang="en-US" sz="3200" b="1" dirty="0">
                <a:solidFill>
                  <a:srgbClr val="0000CC"/>
                </a:solidFill>
                <a:latin typeface="Times New Roman" panose="02020603050405020304" pitchFamily="18" charset="0"/>
                <a:ea typeface="宋体" panose="02010600030101010101" pitchFamily="2" charset="-122"/>
              </a:rPr>
              <a:t>正数，原码 = 补码 = 反码</a:t>
            </a:r>
            <a:endParaRPr lang="zh-CN" altLang="en-US" sz="3200" b="1" dirty="0">
              <a:solidFill>
                <a:srgbClr val="0000CC"/>
              </a:solidFill>
              <a:latin typeface="Times New Roman" panose="02020603050405020304" pitchFamily="18" charset="0"/>
              <a:ea typeface="宋体" panose="02010600030101010101" pitchFamily="2" charset="-122"/>
            </a:endParaRPr>
          </a:p>
        </p:txBody>
      </p:sp>
      <p:grpSp>
        <p:nvGrpSpPr>
          <p:cNvPr id="36868" name="Group 4"/>
          <p:cNvGrpSpPr/>
          <p:nvPr/>
        </p:nvGrpSpPr>
        <p:grpSpPr>
          <a:xfrm>
            <a:off x="2362200" y="4005263"/>
            <a:ext cx="8305800" cy="1963737"/>
            <a:chOff x="0" y="0"/>
            <a:chExt cx="5232" cy="1237"/>
          </a:xfrm>
        </p:grpSpPr>
        <p:sp>
          <p:nvSpPr>
            <p:cNvPr id="36872" name="Text Box 5"/>
            <p:cNvSpPr txBox="1"/>
            <p:nvPr/>
          </p:nvSpPr>
          <p:spPr>
            <a:xfrm>
              <a:off x="0" y="0"/>
              <a:ext cx="4992"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对于</a:t>
              </a:r>
              <a:r>
                <a:rPr lang="zh-CN" altLang="en-US" sz="3200" b="1" dirty="0">
                  <a:solidFill>
                    <a:srgbClr val="0000CC"/>
                  </a:solidFill>
                  <a:latin typeface="Times New Roman" panose="02020603050405020304" pitchFamily="18" charset="0"/>
                  <a:ea typeface="宋体" panose="02010600030101010101" pitchFamily="2" charset="-122"/>
                </a:rPr>
                <a:t>负数 ，符号位为 1</a:t>
              </a:r>
              <a:r>
                <a:rPr lang="zh-CN" altLang="en-US" sz="3200" b="1" dirty="0">
                  <a:solidFill>
                    <a:schemeClr val="folHlink"/>
                  </a:solidFill>
                  <a:latin typeface="Times New Roman" panose="02020603050405020304" pitchFamily="18" charset="0"/>
                  <a:ea typeface="宋体" panose="02010600030101010101" pitchFamily="2" charset="-122"/>
                </a:rPr>
                <a:t>，</a:t>
              </a:r>
              <a:r>
                <a:rPr lang="zh-CN" altLang="en-US" sz="3200" b="1" dirty="0">
                  <a:latin typeface="Times New Roman" panose="02020603050405020304" pitchFamily="18" charset="0"/>
                  <a:ea typeface="宋体" panose="02010600030101010101" pitchFamily="2" charset="-122"/>
                </a:rPr>
                <a:t>其 </a:t>
              </a:r>
              <a:r>
                <a:rPr lang="zh-CN" altLang="en-US" sz="3200" b="1" dirty="0">
                  <a:solidFill>
                    <a:srgbClr val="0000CC"/>
                  </a:solidFill>
                  <a:latin typeface="Times New Roman" panose="02020603050405020304" pitchFamily="18" charset="0"/>
                  <a:ea typeface="宋体" panose="02010600030101010101" pitchFamily="2" charset="-122"/>
                </a:rPr>
                <a:t>数值部分</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36873" name="Text Box 6"/>
            <p:cNvSpPr txBox="1"/>
            <p:nvPr/>
          </p:nvSpPr>
          <p:spPr>
            <a:xfrm>
              <a:off x="246" y="436"/>
              <a:ext cx="4986"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原码除符号位外每位取反末位加 1      补码</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36874" name="Text Box 7"/>
            <p:cNvSpPr txBox="1"/>
            <p:nvPr/>
          </p:nvSpPr>
          <p:spPr>
            <a:xfrm>
              <a:off x="246" y="872"/>
              <a:ext cx="4314"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solidFill>
                    <a:srgbClr val="0000CC"/>
                  </a:solidFill>
                  <a:latin typeface="Times New Roman" panose="02020603050405020304" pitchFamily="18" charset="0"/>
                  <a:ea typeface="宋体" panose="02010600030101010101" pitchFamily="2" charset="-122"/>
                </a:rPr>
                <a:t>原码除符号位外每位取反      反码</a:t>
              </a:r>
              <a:endParaRPr lang="zh-CN" altLang="en-US" sz="3200" b="1" dirty="0">
                <a:solidFill>
                  <a:srgbClr val="0000CC"/>
                </a:solidFill>
                <a:latin typeface="Times New Roman" panose="02020603050405020304" pitchFamily="18" charset="0"/>
                <a:ea typeface="宋体" panose="02010600030101010101" pitchFamily="2" charset="-122"/>
              </a:endParaRPr>
            </a:p>
          </p:txBody>
        </p:sp>
        <p:sp>
          <p:nvSpPr>
            <p:cNvPr id="36875" name="Line 8"/>
            <p:cNvSpPr/>
            <p:nvPr/>
          </p:nvSpPr>
          <p:spPr>
            <a:xfrm>
              <a:off x="3168" y="1045"/>
              <a:ext cx="288" cy="0"/>
            </a:xfrm>
            <a:prstGeom prst="line">
              <a:avLst/>
            </a:prstGeom>
            <a:ln w="57150" cap="flat" cmpd="sng">
              <a:solidFill>
                <a:srgbClr val="FF0000"/>
              </a:solidFill>
              <a:prstDash val="solid"/>
              <a:headEnd type="none" w="med" len="med"/>
              <a:tailEnd type="stealth" w="med" len="med"/>
            </a:ln>
          </p:spPr>
        </p:sp>
        <p:sp>
          <p:nvSpPr>
            <p:cNvPr id="36876" name="Line 9"/>
            <p:cNvSpPr/>
            <p:nvPr/>
          </p:nvSpPr>
          <p:spPr>
            <a:xfrm>
              <a:off x="4128" y="613"/>
              <a:ext cx="288" cy="0"/>
            </a:xfrm>
            <a:prstGeom prst="line">
              <a:avLst/>
            </a:prstGeom>
            <a:ln w="57150" cap="flat" cmpd="sng">
              <a:solidFill>
                <a:srgbClr val="FF0000"/>
              </a:solidFill>
              <a:prstDash val="solid"/>
              <a:headEnd type="none" w="med" len="med"/>
              <a:tailEnd type="stealth" w="med" len="med"/>
            </a:ln>
          </p:spPr>
        </p:sp>
      </p:grpSp>
      <p:grpSp>
        <p:nvGrpSpPr>
          <p:cNvPr id="36869" name="Group 10"/>
          <p:cNvGrpSpPr/>
          <p:nvPr/>
        </p:nvGrpSpPr>
        <p:grpSpPr>
          <a:xfrm>
            <a:off x="2362200" y="1447800"/>
            <a:ext cx="8131175" cy="1274763"/>
            <a:chOff x="0" y="0"/>
            <a:chExt cx="5122" cy="803"/>
          </a:xfrm>
        </p:grpSpPr>
        <p:sp>
          <p:nvSpPr>
            <p:cNvPr id="36870" name="Text Box 11"/>
            <p:cNvSpPr txBox="1"/>
            <p:nvPr/>
          </p:nvSpPr>
          <p:spPr>
            <a:xfrm>
              <a:off x="0" y="0"/>
              <a:ext cx="5122"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 typeface="Wingdings" panose="05000000000000000000" pitchFamily="2" charset="2"/>
                <a:buChar char="Ø"/>
              </a:pPr>
              <a:r>
                <a:rPr lang="zh-CN" altLang="en-US" sz="3200" b="1" dirty="0">
                  <a:solidFill>
                    <a:schemeClr val="folHlink"/>
                  </a:solidFill>
                  <a:latin typeface="Times New Roman" panose="02020603050405020304" pitchFamily="18" charset="0"/>
                  <a:ea typeface="宋体" panose="02010600030101010101" pitchFamily="2" charset="-122"/>
                </a:rPr>
                <a:t> </a:t>
              </a:r>
              <a:r>
                <a:rPr lang="zh-CN" altLang="en-US" sz="3200" b="1" dirty="0">
                  <a:solidFill>
                    <a:srgbClr val="0000CC"/>
                  </a:solidFill>
                  <a:latin typeface="Times New Roman" panose="02020603050405020304" pitchFamily="18" charset="0"/>
                  <a:ea typeface="宋体" panose="02010600030101010101" pitchFamily="2" charset="-122"/>
                </a:rPr>
                <a:t>最高位为符号位</a:t>
              </a:r>
              <a:r>
                <a:rPr lang="zh-CN" altLang="en-US" sz="3200" b="1" dirty="0">
                  <a:latin typeface="Times New Roman" panose="02020603050405020304" pitchFamily="18" charset="0"/>
                  <a:ea typeface="宋体" panose="02010600030101010101" pitchFamily="2" charset="-122"/>
                </a:rPr>
                <a:t>，书写上用“,”（整数）</a:t>
              </a:r>
              <a:endParaRPr lang="zh-CN" altLang="en-US" sz="3200" b="1" dirty="0">
                <a:latin typeface="Times New Roman" panose="02020603050405020304" pitchFamily="18" charset="0"/>
                <a:ea typeface="宋体" panose="02010600030101010101" pitchFamily="2" charset="-122"/>
              </a:endParaRPr>
            </a:p>
          </p:txBody>
        </p:sp>
        <p:sp>
          <p:nvSpPr>
            <p:cNvPr id="36871" name="Text Box 12"/>
            <p:cNvSpPr txBox="1"/>
            <p:nvPr/>
          </p:nvSpPr>
          <p:spPr>
            <a:xfrm>
              <a:off x="246" y="435"/>
              <a:ext cx="4852"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或“.”（小数）将数值部分和符号位隔开</a:t>
              </a:r>
              <a:endParaRPr lang="zh-CN" altLang="en-US" sz="32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1752600" y="182563"/>
            <a:ext cx="1404938" cy="57943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例6.11 </a:t>
            </a:r>
            <a:endParaRPr lang="zh-CN" altLang="en-US" sz="3200" b="1" dirty="0">
              <a:latin typeface="Times New Roman" panose="02020603050405020304" pitchFamily="18" charset="0"/>
              <a:ea typeface="宋体" panose="02010600030101010101" pitchFamily="2" charset="-122"/>
            </a:endParaRPr>
          </a:p>
        </p:txBody>
      </p:sp>
      <p:grpSp>
        <p:nvGrpSpPr>
          <p:cNvPr id="37891" name="Group 3"/>
          <p:cNvGrpSpPr/>
          <p:nvPr/>
        </p:nvGrpSpPr>
        <p:grpSpPr>
          <a:xfrm>
            <a:off x="2057400" y="2381250"/>
            <a:ext cx="1420813" cy="4043363"/>
            <a:chOff x="0" y="0"/>
            <a:chExt cx="895" cy="2547"/>
          </a:xfrm>
        </p:grpSpPr>
        <p:sp>
          <p:nvSpPr>
            <p:cNvPr id="37969" name="Text Box 4"/>
            <p:cNvSpPr txBox="1"/>
            <p:nvPr/>
          </p:nvSpPr>
          <p:spPr>
            <a:xfrm>
              <a:off x="0" y="0"/>
              <a:ext cx="88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00000000</a:t>
              </a:r>
              <a:endParaRPr lang="en-US" altLang="zh-CN" sz="2400" b="1" dirty="0">
                <a:latin typeface="Times New Roman" panose="02020603050405020304" pitchFamily="18" charset="0"/>
                <a:ea typeface="宋体" panose="02010600030101010101" pitchFamily="2" charset="-122"/>
              </a:endParaRPr>
            </a:p>
          </p:txBody>
        </p:sp>
        <p:sp>
          <p:nvSpPr>
            <p:cNvPr id="37970" name="Text Box 5"/>
            <p:cNvSpPr txBox="1"/>
            <p:nvPr/>
          </p:nvSpPr>
          <p:spPr>
            <a:xfrm>
              <a:off x="11" y="194"/>
              <a:ext cx="88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00000001</a:t>
              </a:r>
              <a:endParaRPr lang="en-US" altLang="zh-CN" sz="2400" b="1" dirty="0">
                <a:latin typeface="Times New Roman" panose="02020603050405020304" pitchFamily="18" charset="0"/>
                <a:ea typeface="宋体" panose="02010600030101010101" pitchFamily="2" charset="-122"/>
              </a:endParaRPr>
            </a:p>
          </p:txBody>
        </p:sp>
        <p:sp>
          <p:nvSpPr>
            <p:cNvPr id="37971" name="Text Box 6"/>
            <p:cNvSpPr txBox="1"/>
            <p:nvPr/>
          </p:nvSpPr>
          <p:spPr>
            <a:xfrm>
              <a:off x="0" y="388"/>
              <a:ext cx="88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00000010</a:t>
              </a:r>
              <a:endParaRPr lang="en-US" altLang="zh-CN" sz="2400" b="1" dirty="0">
                <a:latin typeface="Times New Roman" panose="02020603050405020304" pitchFamily="18" charset="0"/>
                <a:ea typeface="宋体" panose="02010600030101010101" pitchFamily="2" charset="-122"/>
              </a:endParaRPr>
            </a:p>
          </p:txBody>
        </p:sp>
        <p:sp>
          <p:nvSpPr>
            <p:cNvPr id="37972" name="Text Box 7"/>
            <p:cNvSpPr txBox="1"/>
            <p:nvPr/>
          </p:nvSpPr>
          <p:spPr>
            <a:xfrm>
              <a:off x="333" y="662"/>
              <a:ext cx="349" cy="252"/>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37973" name="Text Box 8"/>
            <p:cNvSpPr txBox="1"/>
            <p:nvPr/>
          </p:nvSpPr>
          <p:spPr>
            <a:xfrm>
              <a:off x="0" y="912"/>
              <a:ext cx="828"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01111111</a:t>
              </a:r>
              <a:endParaRPr lang="en-US" altLang="zh-CN" sz="2400" b="1" dirty="0">
                <a:latin typeface="Times New Roman" panose="02020603050405020304" pitchFamily="18" charset="0"/>
                <a:ea typeface="宋体" panose="02010600030101010101" pitchFamily="2" charset="-122"/>
              </a:endParaRPr>
            </a:p>
          </p:txBody>
        </p:sp>
        <p:sp>
          <p:nvSpPr>
            <p:cNvPr id="37974" name="Text Box 9"/>
            <p:cNvSpPr txBox="1"/>
            <p:nvPr/>
          </p:nvSpPr>
          <p:spPr>
            <a:xfrm>
              <a:off x="0" y="1104"/>
              <a:ext cx="88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10000000</a:t>
              </a:r>
              <a:endParaRPr lang="en-US" altLang="zh-CN" sz="2400" b="1" dirty="0">
                <a:latin typeface="Times New Roman" panose="02020603050405020304" pitchFamily="18" charset="0"/>
                <a:ea typeface="宋体" panose="02010600030101010101" pitchFamily="2" charset="-122"/>
              </a:endParaRPr>
            </a:p>
          </p:txBody>
        </p:sp>
        <p:sp>
          <p:nvSpPr>
            <p:cNvPr id="37975" name="Text Box 10"/>
            <p:cNvSpPr txBox="1"/>
            <p:nvPr/>
          </p:nvSpPr>
          <p:spPr>
            <a:xfrm>
              <a:off x="0" y="1296"/>
              <a:ext cx="88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10000001</a:t>
              </a:r>
              <a:endParaRPr lang="en-US" altLang="zh-CN" sz="2400" b="1" dirty="0">
                <a:latin typeface="Times New Roman" panose="02020603050405020304" pitchFamily="18" charset="0"/>
                <a:ea typeface="宋体" panose="02010600030101010101" pitchFamily="2" charset="-122"/>
              </a:endParaRPr>
            </a:p>
          </p:txBody>
        </p:sp>
        <p:sp>
          <p:nvSpPr>
            <p:cNvPr id="37976" name="Text Box 11"/>
            <p:cNvSpPr txBox="1"/>
            <p:nvPr/>
          </p:nvSpPr>
          <p:spPr>
            <a:xfrm>
              <a:off x="0" y="1872"/>
              <a:ext cx="838"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11111101</a:t>
              </a:r>
              <a:endParaRPr lang="en-US" altLang="zh-CN" sz="2400" b="1" dirty="0">
                <a:latin typeface="Times New Roman" panose="02020603050405020304" pitchFamily="18" charset="0"/>
                <a:ea typeface="宋体" panose="02010600030101010101" pitchFamily="2" charset="-122"/>
              </a:endParaRPr>
            </a:p>
          </p:txBody>
        </p:sp>
        <p:sp>
          <p:nvSpPr>
            <p:cNvPr id="37977" name="Text Box 12"/>
            <p:cNvSpPr txBox="1"/>
            <p:nvPr/>
          </p:nvSpPr>
          <p:spPr>
            <a:xfrm>
              <a:off x="0" y="2064"/>
              <a:ext cx="828"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11111110</a:t>
              </a:r>
              <a:endParaRPr lang="en-US" altLang="zh-CN" sz="2400" b="1" dirty="0">
                <a:latin typeface="Times New Roman" panose="02020603050405020304" pitchFamily="18" charset="0"/>
                <a:ea typeface="宋体" panose="02010600030101010101" pitchFamily="2" charset="-122"/>
              </a:endParaRPr>
            </a:p>
          </p:txBody>
        </p:sp>
        <p:sp>
          <p:nvSpPr>
            <p:cNvPr id="37978" name="Text Box 13"/>
            <p:cNvSpPr txBox="1"/>
            <p:nvPr/>
          </p:nvSpPr>
          <p:spPr>
            <a:xfrm>
              <a:off x="0" y="2256"/>
              <a:ext cx="817"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11111111</a:t>
              </a:r>
              <a:endParaRPr lang="en-US" altLang="zh-CN" sz="2400" b="1" dirty="0">
                <a:latin typeface="Times New Roman" panose="02020603050405020304" pitchFamily="18" charset="0"/>
                <a:ea typeface="宋体" panose="02010600030101010101" pitchFamily="2" charset="-122"/>
              </a:endParaRPr>
            </a:p>
          </p:txBody>
        </p:sp>
        <p:sp>
          <p:nvSpPr>
            <p:cNvPr id="37979" name="Text Box 14"/>
            <p:cNvSpPr txBox="1"/>
            <p:nvPr/>
          </p:nvSpPr>
          <p:spPr>
            <a:xfrm>
              <a:off x="334" y="1632"/>
              <a:ext cx="349" cy="252"/>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grpSp>
      <p:grpSp>
        <p:nvGrpSpPr>
          <p:cNvPr id="37892" name="Group 15"/>
          <p:cNvGrpSpPr/>
          <p:nvPr/>
        </p:nvGrpSpPr>
        <p:grpSpPr>
          <a:xfrm>
            <a:off x="4098925" y="4133850"/>
            <a:ext cx="641350" cy="762000"/>
            <a:chOff x="0" y="0"/>
            <a:chExt cx="404" cy="480"/>
          </a:xfrm>
        </p:grpSpPr>
        <p:sp>
          <p:nvSpPr>
            <p:cNvPr id="37967" name="Text Box 16"/>
            <p:cNvSpPr txBox="1"/>
            <p:nvPr/>
          </p:nvSpPr>
          <p:spPr>
            <a:xfrm>
              <a:off x="0" y="0"/>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128</a:t>
              </a:r>
              <a:endParaRPr lang="en-US" altLang="zh-CN" sz="2400" b="1" dirty="0">
                <a:latin typeface="Times New Roman" panose="02020603050405020304" pitchFamily="18" charset="0"/>
                <a:ea typeface="宋体" panose="02010600030101010101" pitchFamily="2" charset="-122"/>
              </a:endParaRPr>
            </a:p>
          </p:txBody>
        </p:sp>
        <p:sp>
          <p:nvSpPr>
            <p:cNvPr id="37968" name="Text Box 17"/>
            <p:cNvSpPr txBox="1"/>
            <p:nvPr/>
          </p:nvSpPr>
          <p:spPr>
            <a:xfrm>
              <a:off x="0" y="192"/>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129</a:t>
              </a:r>
              <a:endParaRPr lang="en-US" altLang="zh-CN" sz="2400" b="1" dirty="0">
                <a:latin typeface="Times New Roman" panose="02020603050405020304" pitchFamily="18" charset="0"/>
                <a:ea typeface="宋体" panose="02010600030101010101" pitchFamily="2" charset="-122"/>
              </a:endParaRPr>
            </a:p>
          </p:txBody>
        </p:sp>
      </p:grpSp>
      <p:sp>
        <p:nvSpPr>
          <p:cNvPr id="37893" name="Text Box 18"/>
          <p:cNvSpPr txBox="1"/>
          <p:nvPr/>
        </p:nvSpPr>
        <p:spPr>
          <a:xfrm>
            <a:off x="5943600" y="4133850"/>
            <a:ext cx="438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37894" name="Text Box 19"/>
          <p:cNvSpPr txBox="1"/>
          <p:nvPr/>
        </p:nvSpPr>
        <p:spPr>
          <a:xfrm>
            <a:off x="5959475" y="4438650"/>
            <a:ext cx="438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895" name="Text Box 20"/>
          <p:cNvSpPr txBox="1"/>
          <p:nvPr/>
        </p:nvSpPr>
        <p:spPr>
          <a:xfrm>
            <a:off x="7456488" y="4133850"/>
            <a:ext cx="7429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solidFill>
                  <a:srgbClr val="FF0000"/>
                </a:solidFill>
                <a:latin typeface="Times New Roman" panose="02020603050405020304" pitchFamily="18" charset="0"/>
                <a:ea typeface="宋体" panose="02010600030101010101" pitchFamily="2" charset="-122"/>
              </a:rPr>
              <a:t>-128</a:t>
            </a:r>
            <a:endParaRPr lang="en-US" altLang="zh-CN" sz="2400" b="1" dirty="0">
              <a:solidFill>
                <a:srgbClr val="FF0000"/>
              </a:solidFill>
              <a:latin typeface="Times New Roman" panose="02020603050405020304" pitchFamily="18" charset="0"/>
              <a:ea typeface="宋体" panose="02010600030101010101" pitchFamily="2" charset="-122"/>
            </a:endParaRPr>
          </a:p>
        </p:txBody>
      </p:sp>
      <p:sp>
        <p:nvSpPr>
          <p:cNvPr id="37896" name="Text Box 21"/>
          <p:cNvSpPr txBox="1"/>
          <p:nvPr/>
        </p:nvSpPr>
        <p:spPr>
          <a:xfrm>
            <a:off x="7464425" y="4437063"/>
            <a:ext cx="7429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sp>
        <p:nvSpPr>
          <p:cNvPr id="37897" name="Text Box 22"/>
          <p:cNvSpPr txBox="1"/>
          <p:nvPr/>
        </p:nvSpPr>
        <p:spPr>
          <a:xfrm>
            <a:off x="8986838" y="4133850"/>
            <a:ext cx="7429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sp>
        <p:nvSpPr>
          <p:cNvPr id="37898" name="Text Box 23"/>
          <p:cNvSpPr txBox="1"/>
          <p:nvPr/>
        </p:nvSpPr>
        <p:spPr>
          <a:xfrm>
            <a:off x="8986838" y="4438650"/>
            <a:ext cx="7429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-126</a:t>
            </a:r>
            <a:endParaRPr lang="en-US" altLang="zh-CN" sz="2400" b="1" dirty="0">
              <a:latin typeface="Times New Roman" panose="02020603050405020304" pitchFamily="18" charset="0"/>
              <a:ea typeface="宋体" panose="02010600030101010101" pitchFamily="2" charset="-122"/>
            </a:endParaRPr>
          </a:p>
        </p:txBody>
      </p:sp>
      <p:grpSp>
        <p:nvGrpSpPr>
          <p:cNvPr id="37899" name="Group 24"/>
          <p:cNvGrpSpPr/>
          <p:nvPr/>
        </p:nvGrpSpPr>
        <p:grpSpPr>
          <a:xfrm>
            <a:off x="1905000" y="1752600"/>
            <a:ext cx="8382000" cy="4667250"/>
            <a:chOff x="0" y="0"/>
            <a:chExt cx="5280" cy="2940"/>
          </a:xfrm>
        </p:grpSpPr>
        <p:sp>
          <p:nvSpPr>
            <p:cNvPr id="37954" name="Freeform 25"/>
            <p:cNvSpPr/>
            <p:nvPr/>
          </p:nvSpPr>
          <p:spPr>
            <a:xfrm>
              <a:off x="12" y="444"/>
              <a:ext cx="5268" cy="1"/>
            </a:xfrm>
            <a:custGeom>
              <a:avLst/>
              <a:gdLst>
                <a:gd name="txL" fmla="*/ 0 w 5268"/>
                <a:gd name="txT" fmla="*/ 0 h 1"/>
                <a:gd name="txR" fmla="*/ 5268 w 5268"/>
                <a:gd name="txB" fmla="*/ 1 h 1"/>
              </a:gdLst>
              <a:ahLst/>
              <a:cxnLst>
                <a:cxn ang="0">
                  <a:pos x="0" y="0"/>
                </a:cxn>
                <a:cxn ang="0">
                  <a:pos x="5268" y="1"/>
                </a:cxn>
              </a:cxnLst>
              <a:rect l="txL" t="txT" r="txR" b="txB"/>
              <a:pathLst>
                <a:path w="5268" h="1">
                  <a:moveTo>
                    <a:pt x="0" y="0"/>
                  </a:moveTo>
                  <a:lnTo>
                    <a:pt x="5268" y="1"/>
                  </a:lnTo>
                </a:path>
              </a:pathLst>
            </a:custGeom>
            <a:noFill/>
            <a:ln w="28575" cap="flat" cmpd="sng">
              <a:solidFill>
                <a:schemeClr val="tx1">
                  <a:alpha val="100000"/>
                </a:schemeClr>
              </a:solidFill>
              <a:prstDash val="solid"/>
              <a:miter lim="800000"/>
              <a:headEnd type="none" w="med" len="med"/>
              <a:tailEnd type="none" w="med" len="med"/>
            </a:ln>
          </p:spPr>
          <p:txBody>
            <a:bodyPr/>
            <a:p>
              <a:endParaRPr lang="zh-CN" altLang="en-US"/>
            </a:p>
          </p:txBody>
        </p:sp>
        <p:grpSp>
          <p:nvGrpSpPr>
            <p:cNvPr id="37955" name="Group 26"/>
            <p:cNvGrpSpPr/>
            <p:nvPr/>
          </p:nvGrpSpPr>
          <p:grpSpPr>
            <a:xfrm>
              <a:off x="0" y="0"/>
              <a:ext cx="5280" cy="2940"/>
              <a:chOff x="0" y="0"/>
              <a:chExt cx="5280" cy="2940"/>
            </a:xfrm>
          </p:grpSpPr>
          <p:sp>
            <p:nvSpPr>
              <p:cNvPr id="37956" name="Freeform 27"/>
              <p:cNvSpPr/>
              <p:nvPr/>
            </p:nvSpPr>
            <p:spPr>
              <a:xfrm>
                <a:off x="1056" y="12"/>
                <a:ext cx="1" cy="2928"/>
              </a:xfrm>
              <a:custGeom>
                <a:avLst/>
                <a:gdLst>
                  <a:gd name="txL" fmla="*/ 0 w 1"/>
                  <a:gd name="txT" fmla="*/ 0 h 3744"/>
                  <a:gd name="txR" fmla="*/ 1 w 1"/>
                  <a:gd name="txB" fmla="*/ 3744 h 3744"/>
                </a:gdLst>
                <a:ahLst/>
                <a:cxnLst>
                  <a:cxn ang="0">
                    <a:pos x="0" y="0"/>
                  </a:cxn>
                  <a:cxn ang="0">
                    <a:pos x="0" y="8"/>
                  </a:cxn>
                </a:cxnLst>
                <a:rect l="txL" t="txT" r="txR" b="txB"/>
                <a:pathLst>
                  <a:path w="1" h="3744">
                    <a:moveTo>
                      <a:pt x="0" y="0"/>
                    </a:moveTo>
                    <a:lnTo>
                      <a:pt x="0" y="3744"/>
                    </a:lnTo>
                  </a:path>
                </a:pathLst>
              </a:custGeom>
              <a:noFill/>
              <a:ln w="2857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37957" name="Freeform 28"/>
              <p:cNvSpPr/>
              <p:nvPr/>
            </p:nvSpPr>
            <p:spPr>
              <a:xfrm>
                <a:off x="2112" y="12"/>
                <a:ext cx="1" cy="2928"/>
              </a:xfrm>
              <a:custGeom>
                <a:avLst/>
                <a:gdLst>
                  <a:gd name="txL" fmla="*/ 0 w 1"/>
                  <a:gd name="txT" fmla="*/ 0 h 3744"/>
                  <a:gd name="txR" fmla="*/ 1 w 1"/>
                  <a:gd name="txB" fmla="*/ 3744 h 3744"/>
                </a:gdLst>
                <a:ahLst/>
                <a:cxnLst>
                  <a:cxn ang="0">
                    <a:pos x="0" y="0"/>
                  </a:cxn>
                  <a:cxn ang="0">
                    <a:pos x="0" y="8"/>
                  </a:cxn>
                </a:cxnLst>
                <a:rect l="txL" t="txT" r="txR" b="txB"/>
                <a:pathLst>
                  <a:path w="1" h="3744">
                    <a:moveTo>
                      <a:pt x="0" y="0"/>
                    </a:moveTo>
                    <a:lnTo>
                      <a:pt x="0" y="3744"/>
                    </a:lnTo>
                  </a:path>
                </a:pathLst>
              </a:custGeom>
              <a:noFill/>
              <a:ln w="2857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37958" name="Freeform 29"/>
              <p:cNvSpPr/>
              <p:nvPr/>
            </p:nvSpPr>
            <p:spPr>
              <a:xfrm>
                <a:off x="3168" y="12"/>
                <a:ext cx="4" cy="2928"/>
              </a:xfrm>
              <a:custGeom>
                <a:avLst/>
                <a:gdLst>
                  <a:gd name="txL" fmla="*/ 0 w 4"/>
                  <a:gd name="txT" fmla="*/ 0 h 3744"/>
                  <a:gd name="txR" fmla="*/ 4 w 4"/>
                  <a:gd name="txB" fmla="*/ 3744 h 3744"/>
                </a:gdLst>
                <a:ahLst/>
                <a:cxnLst>
                  <a:cxn ang="0">
                    <a:pos x="0" y="0"/>
                  </a:cxn>
                  <a:cxn ang="0">
                    <a:pos x="4" y="8"/>
                  </a:cxn>
                </a:cxnLst>
                <a:rect l="txL" t="txT" r="txR" b="txB"/>
                <a:pathLst>
                  <a:path w="4" h="3744">
                    <a:moveTo>
                      <a:pt x="0" y="0"/>
                    </a:moveTo>
                    <a:lnTo>
                      <a:pt x="4" y="3744"/>
                    </a:lnTo>
                  </a:path>
                </a:pathLst>
              </a:custGeom>
              <a:noFill/>
              <a:ln w="2857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37959" name="Freeform 30"/>
              <p:cNvSpPr/>
              <p:nvPr/>
            </p:nvSpPr>
            <p:spPr>
              <a:xfrm>
                <a:off x="4224" y="12"/>
                <a:ext cx="1" cy="2928"/>
              </a:xfrm>
              <a:custGeom>
                <a:avLst/>
                <a:gdLst>
                  <a:gd name="txL" fmla="*/ 0 w 1"/>
                  <a:gd name="txT" fmla="*/ 0 h 3744"/>
                  <a:gd name="txR" fmla="*/ 1 w 1"/>
                  <a:gd name="txB" fmla="*/ 3744 h 3744"/>
                </a:gdLst>
                <a:ahLst/>
                <a:cxnLst>
                  <a:cxn ang="0">
                    <a:pos x="0" y="0"/>
                  </a:cxn>
                  <a:cxn ang="0">
                    <a:pos x="0" y="8"/>
                  </a:cxn>
                </a:cxnLst>
                <a:rect l="txL" t="txT" r="txR" b="txB"/>
                <a:pathLst>
                  <a:path w="1" h="3744">
                    <a:moveTo>
                      <a:pt x="0" y="0"/>
                    </a:moveTo>
                    <a:lnTo>
                      <a:pt x="0" y="3744"/>
                    </a:lnTo>
                  </a:path>
                </a:pathLst>
              </a:custGeom>
              <a:noFill/>
              <a:ln w="28575" cap="flat" cmpd="sng">
                <a:solidFill>
                  <a:schemeClr val="tx1">
                    <a:alpha val="100000"/>
                  </a:schemeClr>
                </a:solidFill>
                <a:prstDash val="solid"/>
                <a:miter lim="800000"/>
                <a:headEnd type="none" w="med" len="med"/>
                <a:tailEnd type="none" w="med" len="med"/>
              </a:ln>
            </p:spPr>
            <p:txBody>
              <a:bodyPr/>
              <a:p>
                <a:endParaRPr lang="zh-CN" altLang="en-US"/>
              </a:p>
            </p:txBody>
          </p:sp>
          <p:grpSp>
            <p:nvGrpSpPr>
              <p:cNvPr id="37960" name="Group 31"/>
              <p:cNvGrpSpPr/>
              <p:nvPr/>
            </p:nvGrpSpPr>
            <p:grpSpPr>
              <a:xfrm>
                <a:off x="0" y="0"/>
                <a:ext cx="5280" cy="2940"/>
                <a:chOff x="0" y="0"/>
                <a:chExt cx="5280" cy="2940"/>
              </a:xfrm>
            </p:grpSpPr>
            <p:sp>
              <p:nvSpPr>
                <p:cNvPr id="37961" name="Text Box 32"/>
                <p:cNvSpPr txBox="1"/>
                <p:nvPr/>
              </p:nvSpPr>
              <p:spPr>
                <a:xfrm>
                  <a:off x="48" y="108"/>
                  <a:ext cx="921" cy="2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二进制代码</a:t>
                  </a:r>
                  <a:endParaRPr lang="zh-CN" altLang="en-US" sz="2000" b="1" dirty="0">
                    <a:latin typeface="Times New Roman" panose="02020603050405020304" pitchFamily="18" charset="0"/>
                    <a:ea typeface="宋体" panose="02010600030101010101" pitchFamily="2" charset="-122"/>
                  </a:endParaRPr>
                </a:p>
              </p:txBody>
            </p:sp>
            <p:sp>
              <p:nvSpPr>
                <p:cNvPr id="37962" name="Text Box 33"/>
                <p:cNvSpPr txBox="1"/>
                <p:nvPr/>
              </p:nvSpPr>
              <p:spPr>
                <a:xfrm>
                  <a:off x="1152" y="0"/>
                  <a:ext cx="921" cy="44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  无符号数</a:t>
                  </a:r>
                  <a:endParaRPr lang="zh-CN" altLang="en-US" sz="20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对应的真值</a:t>
                  </a:r>
                  <a:endParaRPr lang="zh-CN" altLang="en-US" sz="2000" b="1" dirty="0">
                    <a:latin typeface="Times New Roman" panose="02020603050405020304" pitchFamily="18" charset="0"/>
                    <a:ea typeface="宋体" panose="02010600030101010101" pitchFamily="2" charset="-122"/>
                  </a:endParaRPr>
                </a:p>
              </p:txBody>
            </p:sp>
            <p:sp>
              <p:nvSpPr>
                <p:cNvPr id="37963" name="Text Box 34"/>
                <p:cNvSpPr txBox="1"/>
                <p:nvPr/>
              </p:nvSpPr>
              <p:spPr>
                <a:xfrm>
                  <a:off x="2256" y="2"/>
                  <a:ext cx="760" cy="44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原码对应</a:t>
                  </a:r>
                  <a:endParaRPr lang="zh-CN" altLang="en-US" sz="20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  的真值</a:t>
                  </a:r>
                  <a:endParaRPr lang="zh-CN" altLang="en-US" sz="2000" b="1" dirty="0">
                    <a:latin typeface="Times New Roman" panose="02020603050405020304" pitchFamily="18" charset="0"/>
                    <a:ea typeface="宋体" panose="02010600030101010101" pitchFamily="2" charset="-122"/>
                  </a:endParaRPr>
                </a:p>
              </p:txBody>
            </p:sp>
            <p:sp>
              <p:nvSpPr>
                <p:cNvPr id="37964" name="Text Box 35"/>
                <p:cNvSpPr txBox="1"/>
                <p:nvPr/>
              </p:nvSpPr>
              <p:spPr>
                <a:xfrm>
                  <a:off x="3294" y="2"/>
                  <a:ext cx="760" cy="44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补码对应</a:t>
                  </a:r>
                  <a:endParaRPr lang="zh-CN" altLang="en-US" sz="20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  的真值</a:t>
                  </a:r>
                  <a:endParaRPr lang="zh-CN" altLang="en-US" sz="2000" b="1" dirty="0">
                    <a:latin typeface="Times New Roman" panose="02020603050405020304" pitchFamily="18" charset="0"/>
                    <a:ea typeface="宋体" panose="02010600030101010101" pitchFamily="2" charset="-122"/>
                  </a:endParaRPr>
                </a:p>
              </p:txBody>
            </p:sp>
            <p:sp>
              <p:nvSpPr>
                <p:cNvPr id="37965" name="Text Box 36"/>
                <p:cNvSpPr txBox="1"/>
                <p:nvPr/>
              </p:nvSpPr>
              <p:spPr>
                <a:xfrm>
                  <a:off x="4328" y="2"/>
                  <a:ext cx="760" cy="44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反码对应</a:t>
                  </a:r>
                  <a:endParaRPr lang="zh-CN" altLang="en-US" sz="2000"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sz="2000" b="1" dirty="0">
                      <a:latin typeface="Times New Roman" panose="02020603050405020304" pitchFamily="18" charset="0"/>
                      <a:ea typeface="宋体" panose="02010600030101010101" pitchFamily="2" charset="-122"/>
                    </a:rPr>
                    <a:t>  的真值</a:t>
                  </a:r>
                  <a:endParaRPr lang="zh-CN" altLang="en-US" sz="2000" b="1" dirty="0">
                    <a:latin typeface="Times New Roman" panose="02020603050405020304" pitchFamily="18" charset="0"/>
                    <a:ea typeface="宋体" panose="02010600030101010101" pitchFamily="2" charset="-122"/>
                  </a:endParaRPr>
                </a:p>
              </p:txBody>
            </p:sp>
            <p:sp>
              <p:nvSpPr>
                <p:cNvPr id="37966" name="Rectangle 37"/>
                <p:cNvSpPr/>
                <p:nvPr/>
              </p:nvSpPr>
              <p:spPr>
                <a:xfrm>
                  <a:off x="0" y="12"/>
                  <a:ext cx="5280" cy="2928"/>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grpSp>
      </p:grpSp>
      <p:grpSp>
        <p:nvGrpSpPr>
          <p:cNvPr id="37900" name="Group 38"/>
          <p:cNvGrpSpPr/>
          <p:nvPr/>
        </p:nvGrpSpPr>
        <p:grpSpPr>
          <a:xfrm>
            <a:off x="4098925" y="2381250"/>
            <a:ext cx="681038" cy="1905000"/>
            <a:chOff x="0" y="0"/>
            <a:chExt cx="429" cy="1200"/>
          </a:xfrm>
        </p:grpSpPr>
        <p:grpSp>
          <p:nvGrpSpPr>
            <p:cNvPr id="37948" name="Group 39"/>
            <p:cNvGrpSpPr/>
            <p:nvPr/>
          </p:nvGrpSpPr>
          <p:grpSpPr>
            <a:xfrm>
              <a:off x="0" y="0"/>
              <a:ext cx="404" cy="1200"/>
              <a:chOff x="0" y="0"/>
              <a:chExt cx="404" cy="1200"/>
            </a:xfrm>
          </p:grpSpPr>
          <p:sp>
            <p:nvSpPr>
              <p:cNvPr id="37950" name="Text Box 40"/>
              <p:cNvSpPr txBox="1"/>
              <p:nvPr/>
            </p:nvSpPr>
            <p:spPr>
              <a:xfrm>
                <a:off x="86" y="0"/>
                <a:ext cx="212"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37951" name="Text Box 41"/>
              <p:cNvSpPr txBox="1"/>
              <p:nvPr/>
            </p:nvSpPr>
            <p:spPr>
              <a:xfrm>
                <a:off x="86" y="194"/>
                <a:ext cx="212"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52" name="Text Box 42"/>
              <p:cNvSpPr txBox="1"/>
              <p:nvPr/>
            </p:nvSpPr>
            <p:spPr>
              <a:xfrm>
                <a:off x="86" y="388"/>
                <a:ext cx="212"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53" name="Text Box 43"/>
              <p:cNvSpPr txBox="1"/>
              <p:nvPr/>
            </p:nvSpPr>
            <p:spPr>
              <a:xfrm>
                <a:off x="0" y="912"/>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grpSp>
        <p:sp>
          <p:nvSpPr>
            <p:cNvPr id="37949" name="Text Box 44"/>
            <p:cNvSpPr txBox="1"/>
            <p:nvPr/>
          </p:nvSpPr>
          <p:spPr>
            <a:xfrm>
              <a:off x="41" y="666"/>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01" name="Group 45"/>
          <p:cNvGrpSpPr/>
          <p:nvPr/>
        </p:nvGrpSpPr>
        <p:grpSpPr>
          <a:xfrm>
            <a:off x="4098925" y="4962525"/>
            <a:ext cx="701675" cy="1457325"/>
            <a:chOff x="0" y="0"/>
            <a:chExt cx="442" cy="918"/>
          </a:xfrm>
        </p:grpSpPr>
        <p:grpSp>
          <p:nvGrpSpPr>
            <p:cNvPr id="37943" name="Group 46"/>
            <p:cNvGrpSpPr/>
            <p:nvPr/>
          </p:nvGrpSpPr>
          <p:grpSpPr>
            <a:xfrm>
              <a:off x="0" y="246"/>
              <a:ext cx="404" cy="672"/>
              <a:chOff x="0" y="0"/>
              <a:chExt cx="404" cy="672"/>
            </a:xfrm>
          </p:grpSpPr>
          <p:sp>
            <p:nvSpPr>
              <p:cNvPr id="37945" name="Text Box 47"/>
              <p:cNvSpPr txBox="1"/>
              <p:nvPr/>
            </p:nvSpPr>
            <p:spPr>
              <a:xfrm>
                <a:off x="0" y="0"/>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253</a:t>
                </a:r>
                <a:endParaRPr lang="en-US" altLang="zh-CN" sz="2400" b="1" dirty="0">
                  <a:latin typeface="Times New Roman" panose="02020603050405020304" pitchFamily="18" charset="0"/>
                  <a:ea typeface="宋体" panose="02010600030101010101" pitchFamily="2" charset="-122"/>
                </a:endParaRPr>
              </a:p>
            </p:txBody>
          </p:sp>
          <p:sp>
            <p:nvSpPr>
              <p:cNvPr id="37946" name="Text Box 48"/>
              <p:cNvSpPr txBox="1"/>
              <p:nvPr/>
            </p:nvSpPr>
            <p:spPr>
              <a:xfrm>
                <a:off x="0" y="192"/>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254</a:t>
                </a:r>
                <a:endParaRPr lang="en-US" altLang="zh-CN" sz="2400" b="1" dirty="0">
                  <a:latin typeface="Times New Roman" panose="02020603050405020304" pitchFamily="18" charset="0"/>
                  <a:ea typeface="宋体" panose="02010600030101010101" pitchFamily="2" charset="-122"/>
                </a:endParaRPr>
              </a:p>
            </p:txBody>
          </p:sp>
          <p:sp>
            <p:nvSpPr>
              <p:cNvPr id="37947" name="Text Box 49"/>
              <p:cNvSpPr txBox="1"/>
              <p:nvPr/>
            </p:nvSpPr>
            <p:spPr>
              <a:xfrm>
                <a:off x="0" y="384"/>
                <a:ext cx="404"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255</a:t>
                </a:r>
                <a:endParaRPr lang="en-US" altLang="zh-CN" sz="2400" b="1" dirty="0">
                  <a:latin typeface="Times New Roman" panose="02020603050405020304" pitchFamily="18" charset="0"/>
                  <a:ea typeface="宋体" panose="02010600030101010101" pitchFamily="2" charset="-122"/>
                </a:endParaRPr>
              </a:p>
            </p:txBody>
          </p:sp>
        </p:grpSp>
        <p:sp>
          <p:nvSpPr>
            <p:cNvPr id="37944" name="Text Box 50"/>
            <p:cNvSpPr txBox="1"/>
            <p:nvPr/>
          </p:nvSpPr>
          <p:spPr>
            <a:xfrm>
              <a:off x="54" y="0"/>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02" name="Group 51"/>
          <p:cNvGrpSpPr/>
          <p:nvPr/>
        </p:nvGrpSpPr>
        <p:grpSpPr>
          <a:xfrm>
            <a:off x="5715000" y="4962525"/>
            <a:ext cx="854075" cy="1457325"/>
            <a:chOff x="0" y="0"/>
            <a:chExt cx="538" cy="918"/>
          </a:xfrm>
        </p:grpSpPr>
        <p:grpSp>
          <p:nvGrpSpPr>
            <p:cNvPr id="37938" name="Group 52"/>
            <p:cNvGrpSpPr/>
            <p:nvPr/>
          </p:nvGrpSpPr>
          <p:grpSpPr>
            <a:xfrm>
              <a:off x="0" y="246"/>
              <a:ext cx="468" cy="672"/>
              <a:chOff x="0" y="0"/>
              <a:chExt cx="468" cy="672"/>
            </a:xfrm>
          </p:grpSpPr>
          <p:sp>
            <p:nvSpPr>
              <p:cNvPr id="37940" name="Text Box 53"/>
              <p:cNvSpPr txBox="1"/>
              <p:nvPr/>
            </p:nvSpPr>
            <p:spPr>
              <a:xfrm>
                <a:off x="0" y="0"/>
                <a:ext cx="468"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-125</a:t>
                </a:r>
                <a:endParaRPr lang="en-US" altLang="zh-CN" sz="2400" b="1" dirty="0">
                  <a:latin typeface="Times New Roman" panose="02020603050405020304" pitchFamily="18" charset="0"/>
                  <a:ea typeface="宋体" panose="02010600030101010101" pitchFamily="2" charset="-122"/>
                </a:endParaRPr>
              </a:p>
            </p:txBody>
          </p:sp>
          <p:sp>
            <p:nvSpPr>
              <p:cNvPr id="37941" name="Text Box 54"/>
              <p:cNvSpPr txBox="1"/>
              <p:nvPr/>
            </p:nvSpPr>
            <p:spPr>
              <a:xfrm>
                <a:off x="0" y="192"/>
                <a:ext cx="468"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-126</a:t>
                </a:r>
                <a:endParaRPr lang="en-US" altLang="zh-CN" sz="2400" b="1" dirty="0">
                  <a:latin typeface="Times New Roman" panose="02020603050405020304" pitchFamily="18" charset="0"/>
                  <a:ea typeface="宋体" panose="02010600030101010101" pitchFamily="2" charset="-122"/>
                </a:endParaRPr>
              </a:p>
            </p:txBody>
          </p:sp>
          <p:sp>
            <p:nvSpPr>
              <p:cNvPr id="37942" name="Text Box 55"/>
              <p:cNvSpPr txBox="1"/>
              <p:nvPr/>
            </p:nvSpPr>
            <p:spPr>
              <a:xfrm>
                <a:off x="0" y="384"/>
                <a:ext cx="468"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grpSp>
        <p:sp>
          <p:nvSpPr>
            <p:cNvPr id="37939" name="Text Box 56"/>
            <p:cNvSpPr txBox="1"/>
            <p:nvPr/>
          </p:nvSpPr>
          <p:spPr>
            <a:xfrm>
              <a:off x="150" y="0"/>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sp>
        <p:nvSpPr>
          <p:cNvPr id="37903" name="Text Box 57"/>
          <p:cNvSpPr txBox="1"/>
          <p:nvPr/>
        </p:nvSpPr>
        <p:spPr>
          <a:xfrm>
            <a:off x="7639050" y="5353050"/>
            <a:ext cx="438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-3</a:t>
            </a:r>
            <a:endParaRPr lang="en-US" altLang="zh-CN" sz="2400" b="1" dirty="0">
              <a:latin typeface="Times New Roman" panose="02020603050405020304" pitchFamily="18" charset="0"/>
              <a:ea typeface="宋体" panose="02010600030101010101" pitchFamily="2" charset="-122"/>
            </a:endParaRPr>
          </a:p>
        </p:txBody>
      </p:sp>
      <p:sp>
        <p:nvSpPr>
          <p:cNvPr id="37904" name="Text Box 58"/>
          <p:cNvSpPr txBox="1"/>
          <p:nvPr/>
        </p:nvSpPr>
        <p:spPr>
          <a:xfrm>
            <a:off x="7639050" y="5657850"/>
            <a:ext cx="438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05" name="Text Box 59"/>
          <p:cNvSpPr txBox="1"/>
          <p:nvPr/>
        </p:nvSpPr>
        <p:spPr>
          <a:xfrm>
            <a:off x="7639050" y="5962650"/>
            <a:ext cx="4381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06" name="Text Box 60"/>
          <p:cNvSpPr txBox="1"/>
          <p:nvPr/>
        </p:nvSpPr>
        <p:spPr>
          <a:xfrm>
            <a:off x="7689850" y="4962525"/>
            <a:ext cx="615950" cy="450850"/>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nvGrpSpPr>
          <p:cNvPr id="37907" name="Group 61"/>
          <p:cNvGrpSpPr/>
          <p:nvPr/>
        </p:nvGrpSpPr>
        <p:grpSpPr>
          <a:xfrm>
            <a:off x="9163050" y="4962525"/>
            <a:ext cx="666750" cy="1457325"/>
            <a:chOff x="0" y="0"/>
            <a:chExt cx="420" cy="918"/>
          </a:xfrm>
        </p:grpSpPr>
        <p:grpSp>
          <p:nvGrpSpPr>
            <p:cNvPr id="37933" name="Group 62"/>
            <p:cNvGrpSpPr/>
            <p:nvPr/>
          </p:nvGrpSpPr>
          <p:grpSpPr>
            <a:xfrm>
              <a:off x="0" y="246"/>
              <a:ext cx="276" cy="672"/>
              <a:chOff x="0" y="0"/>
              <a:chExt cx="276" cy="672"/>
            </a:xfrm>
          </p:grpSpPr>
          <p:sp>
            <p:nvSpPr>
              <p:cNvPr id="37935" name="Text Box 63"/>
              <p:cNvSpPr txBox="1"/>
              <p:nvPr/>
            </p:nvSpPr>
            <p:spPr>
              <a:xfrm>
                <a:off x="0" y="0"/>
                <a:ext cx="276"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36" name="Text Box 64"/>
              <p:cNvSpPr txBox="1"/>
              <p:nvPr/>
            </p:nvSpPr>
            <p:spPr>
              <a:xfrm>
                <a:off x="0" y="192"/>
                <a:ext cx="276"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37" name="Text Box 65"/>
              <p:cNvSpPr txBox="1"/>
              <p:nvPr/>
            </p:nvSpPr>
            <p:spPr>
              <a:xfrm>
                <a:off x="0" y="384"/>
                <a:ext cx="276"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grpSp>
        <p:sp>
          <p:nvSpPr>
            <p:cNvPr id="37934" name="Text Box 66"/>
            <p:cNvSpPr txBox="1"/>
            <p:nvPr/>
          </p:nvSpPr>
          <p:spPr>
            <a:xfrm>
              <a:off x="32" y="0"/>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08" name="Group 67"/>
          <p:cNvGrpSpPr/>
          <p:nvPr/>
        </p:nvGrpSpPr>
        <p:grpSpPr>
          <a:xfrm>
            <a:off x="7391400" y="2349500"/>
            <a:ext cx="920750" cy="1905000"/>
            <a:chOff x="0" y="0"/>
            <a:chExt cx="580" cy="1200"/>
          </a:xfrm>
        </p:grpSpPr>
        <p:grpSp>
          <p:nvGrpSpPr>
            <p:cNvPr id="37927" name="Group 68"/>
            <p:cNvGrpSpPr/>
            <p:nvPr/>
          </p:nvGrpSpPr>
          <p:grpSpPr>
            <a:xfrm>
              <a:off x="0" y="0"/>
              <a:ext cx="513" cy="1200"/>
              <a:chOff x="0" y="0"/>
              <a:chExt cx="513" cy="1200"/>
            </a:xfrm>
          </p:grpSpPr>
          <p:sp>
            <p:nvSpPr>
              <p:cNvPr id="37929" name="Text Box 69"/>
              <p:cNvSpPr txBox="1"/>
              <p:nvPr/>
            </p:nvSpPr>
            <p:spPr>
              <a:xfrm>
                <a:off x="80" y="0"/>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37930" name="Text Box 70"/>
              <p:cNvSpPr txBox="1"/>
              <p:nvPr/>
            </p:nvSpPr>
            <p:spPr>
              <a:xfrm>
                <a:off x="80" y="194"/>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31" name="Text Box 71"/>
              <p:cNvSpPr txBox="1"/>
              <p:nvPr/>
            </p:nvSpPr>
            <p:spPr>
              <a:xfrm>
                <a:off x="80" y="388"/>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32" name="Text Box 72"/>
              <p:cNvSpPr txBox="1"/>
              <p:nvPr/>
            </p:nvSpPr>
            <p:spPr>
              <a:xfrm>
                <a:off x="0" y="912"/>
                <a:ext cx="513"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grpSp>
        <p:sp>
          <p:nvSpPr>
            <p:cNvPr id="37928" name="Text Box 73"/>
            <p:cNvSpPr txBox="1"/>
            <p:nvPr/>
          </p:nvSpPr>
          <p:spPr>
            <a:xfrm>
              <a:off x="192" y="666"/>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09" name="Group 74"/>
          <p:cNvGrpSpPr/>
          <p:nvPr/>
        </p:nvGrpSpPr>
        <p:grpSpPr>
          <a:xfrm>
            <a:off x="8939213" y="2381250"/>
            <a:ext cx="892175" cy="1905000"/>
            <a:chOff x="0" y="0"/>
            <a:chExt cx="562" cy="1200"/>
          </a:xfrm>
        </p:grpSpPr>
        <p:grpSp>
          <p:nvGrpSpPr>
            <p:cNvPr id="37921" name="Group 75"/>
            <p:cNvGrpSpPr/>
            <p:nvPr/>
          </p:nvGrpSpPr>
          <p:grpSpPr>
            <a:xfrm>
              <a:off x="0" y="0"/>
              <a:ext cx="513" cy="1200"/>
              <a:chOff x="0" y="0"/>
              <a:chExt cx="513" cy="1200"/>
            </a:xfrm>
          </p:grpSpPr>
          <p:sp>
            <p:nvSpPr>
              <p:cNvPr id="37923" name="Text Box 76"/>
              <p:cNvSpPr txBox="1"/>
              <p:nvPr/>
            </p:nvSpPr>
            <p:spPr>
              <a:xfrm>
                <a:off x="96" y="0"/>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37924" name="Text Box 77"/>
              <p:cNvSpPr txBox="1"/>
              <p:nvPr/>
            </p:nvSpPr>
            <p:spPr>
              <a:xfrm>
                <a:off x="96" y="194"/>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25" name="Text Box 78"/>
              <p:cNvSpPr txBox="1"/>
              <p:nvPr/>
            </p:nvSpPr>
            <p:spPr>
              <a:xfrm>
                <a:off x="96" y="388"/>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26" name="Text Box 79"/>
              <p:cNvSpPr txBox="1"/>
              <p:nvPr/>
            </p:nvSpPr>
            <p:spPr>
              <a:xfrm>
                <a:off x="0" y="912"/>
                <a:ext cx="513"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grpSp>
        <p:sp>
          <p:nvSpPr>
            <p:cNvPr id="37922" name="Text Box 80"/>
            <p:cNvSpPr txBox="1"/>
            <p:nvPr/>
          </p:nvSpPr>
          <p:spPr>
            <a:xfrm>
              <a:off x="174" y="666"/>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10" name="Group 81"/>
          <p:cNvGrpSpPr/>
          <p:nvPr/>
        </p:nvGrpSpPr>
        <p:grpSpPr>
          <a:xfrm>
            <a:off x="5715000" y="2381250"/>
            <a:ext cx="854075" cy="1905000"/>
            <a:chOff x="0" y="0"/>
            <a:chExt cx="538" cy="1200"/>
          </a:xfrm>
        </p:grpSpPr>
        <p:grpSp>
          <p:nvGrpSpPr>
            <p:cNvPr id="37915" name="Group 82"/>
            <p:cNvGrpSpPr/>
            <p:nvPr/>
          </p:nvGrpSpPr>
          <p:grpSpPr>
            <a:xfrm>
              <a:off x="0" y="0"/>
              <a:ext cx="513" cy="1200"/>
              <a:chOff x="0" y="0"/>
              <a:chExt cx="513" cy="1200"/>
            </a:xfrm>
          </p:grpSpPr>
          <p:sp>
            <p:nvSpPr>
              <p:cNvPr id="37917" name="Text Box 83"/>
              <p:cNvSpPr txBox="1"/>
              <p:nvPr/>
            </p:nvSpPr>
            <p:spPr>
              <a:xfrm>
                <a:off x="86" y="0"/>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+0</a:t>
                </a:r>
                <a:endParaRPr lang="en-US" altLang="zh-CN" sz="2400" b="1" dirty="0">
                  <a:latin typeface="Times New Roman" panose="02020603050405020304" pitchFamily="18" charset="0"/>
                  <a:ea typeface="宋体" panose="02010600030101010101" pitchFamily="2" charset="-122"/>
                </a:endParaRPr>
              </a:p>
            </p:txBody>
          </p:sp>
          <p:sp>
            <p:nvSpPr>
              <p:cNvPr id="37918" name="Text Box 84"/>
              <p:cNvSpPr txBox="1"/>
              <p:nvPr/>
            </p:nvSpPr>
            <p:spPr>
              <a:xfrm>
                <a:off x="86" y="194"/>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a:t>
                </a:r>
                <a:endParaRPr lang="en-US" altLang="zh-CN" sz="2400" b="1" dirty="0">
                  <a:latin typeface="Times New Roman" panose="02020603050405020304" pitchFamily="18" charset="0"/>
                  <a:ea typeface="宋体" panose="02010600030101010101" pitchFamily="2" charset="-122"/>
                </a:endParaRPr>
              </a:p>
            </p:txBody>
          </p:sp>
          <p:sp>
            <p:nvSpPr>
              <p:cNvPr id="37919" name="Text Box 85"/>
              <p:cNvSpPr txBox="1"/>
              <p:nvPr/>
            </p:nvSpPr>
            <p:spPr>
              <a:xfrm>
                <a:off x="86" y="388"/>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+2</a:t>
                </a:r>
                <a:endParaRPr lang="en-US" altLang="zh-CN" sz="2400" b="1" dirty="0">
                  <a:latin typeface="Times New Roman" panose="02020603050405020304" pitchFamily="18" charset="0"/>
                  <a:ea typeface="宋体" panose="02010600030101010101" pitchFamily="2" charset="-122"/>
                </a:endParaRPr>
              </a:p>
            </p:txBody>
          </p:sp>
          <p:sp>
            <p:nvSpPr>
              <p:cNvPr id="37920" name="Text Box 86"/>
              <p:cNvSpPr txBox="1"/>
              <p:nvPr/>
            </p:nvSpPr>
            <p:spPr>
              <a:xfrm>
                <a:off x="0" y="912"/>
                <a:ext cx="513"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latin typeface="Times New Roman" panose="02020603050405020304" pitchFamily="18" charset="0"/>
                    <a:ea typeface="宋体" panose="02010600030101010101" pitchFamily="2" charset="-122"/>
                  </a:rPr>
                  <a:t>+127</a:t>
                </a:r>
                <a:endParaRPr lang="en-US" altLang="zh-CN" sz="2400" b="1" dirty="0">
                  <a:latin typeface="Times New Roman" panose="02020603050405020304" pitchFamily="18" charset="0"/>
                  <a:ea typeface="宋体" panose="02010600030101010101" pitchFamily="2" charset="-122"/>
                </a:endParaRPr>
              </a:p>
            </p:txBody>
          </p:sp>
        </p:grpSp>
        <p:sp>
          <p:nvSpPr>
            <p:cNvPr id="37916" name="Text Box 87"/>
            <p:cNvSpPr txBox="1"/>
            <p:nvPr/>
          </p:nvSpPr>
          <p:spPr>
            <a:xfrm>
              <a:off x="150" y="666"/>
              <a:ext cx="388" cy="284"/>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7911" name="Group 88"/>
          <p:cNvGrpSpPr/>
          <p:nvPr/>
        </p:nvGrpSpPr>
        <p:grpSpPr>
          <a:xfrm>
            <a:off x="7535863" y="2349500"/>
            <a:ext cx="509587" cy="457200"/>
            <a:chOff x="0" y="0"/>
            <a:chExt cx="321" cy="288"/>
          </a:xfrm>
        </p:grpSpPr>
        <p:sp>
          <p:nvSpPr>
            <p:cNvPr id="37913" name="Text Box 90"/>
            <p:cNvSpPr txBox="1"/>
            <p:nvPr/>
          </p:nvSpPr>
          <p:spPr>
            <a:xfrm>
              <a:off x="0" y="0"/>
              <a:ext cx="321" cy="2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b="1" dirty="0">
                  <a:solidFill>
                    <a:srgbClr val="0000CC"/>
                  </a:solidFill>
                  <a:latin typeface="Times New Roman" panose="02020603050405020304" pitchFamily="18" charset="0"/>
                  <a:ea typeface="宋体" panose="02010600030101010101" pitchFamily="2" charset="-122"/>
                </a:rPr>
                <a:t>+0</a:t>
              </a:r>
              <a:endParaRPr lang="en-US" altLang="zh-CN" sz="2400" b="1" dirty="0">
                <a:solidFill>
                  <a:srgbClr val="0000CC"/>
                </a:solidFill>
                <a:latin typeface="Times New Roman" panose="02020603050405020304" pitchFamily="18" charset="0"/>
                <a:ea typeface="宋体" panose="02010600030101010101" pitchFamily="2" charset="-122"/>
              </a:endParaRPr>
            </a:p>
          </p:txBody>
        </p:sp>
        <p:sp>
          <p:nvSpPr>
            <p:cNvPr id="37914" name="Line 91"/>
            <p:cNvSpPr/>
            <p:nvPr/>
          </p:nvSpPr>
          <p:spPr>
            <a:xfrm>
              <a:off x="68" y="228"/>
              <a:ext cx="96" cy="0"/>
            </a:xfrm>
            <a:prstGeom prst="line">
              <a:avLst/>
            </a:prstGeom>
            <a:ln w="28575" cap="flat" cmpd="sng">
              <a:solidFill>
                <a:srgbClr val="0000FF"/>
              </a:solidFill>
              <a:prstDash val="solid"/>
              <a:headEnd type="none" w="med" len="med"/>
              <a:tailEnd type="none" w="med" len="med"/>
            </a:ln>
          </p:spPr>
        </p:sp>
      </p:grpSp>
      <p:sp>
        <p:nvSpPr>
          <p:cNvPr id="37912" name="Text Box 92"/>
          <p:cNvSpPr txBox="1"/>
          <p:nvPr/>
        </p:nvSpPr>
        <p:spPr>
          <a:xfrm>
            <a:off x="1847850" y="476250"/>
            <a:ext cx="8293100" cy="9540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设机器数字长为 8 位（其中１位为符号位）</a:t>
            </a:r>
            <a:endParaRPr lang="zh-CN" altLang="en-US" b="1" dirty="0">
              <a:latin typeface="Times New Roman" panose="02020603050405020304" pitchFamily="18" charset="0"/>
              <a:ea typeface="宋体" panose="02010600030101010101" pitchFamily="2" charset="-122"/>
            </a:endParaRPr>
          </a:p>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对于整数，无符号数、原码、补码和反码时，范围</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5"/>
          <p:cNvSpPr txBox="1"/>
          <p:nvPr/>
        </p:nvSpPr>
        <p:spPr>
          <a:xfrm>
            <a:off x="2057400" y="228600"/>
            <a:ext cx="1557338"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例6.12 </a:t>
            </a:r>
            <a:endParaRPr lang="zh-CN" altLang="en-US" sz="3600" b="1" baseline="-25000" dirty="0">
              <a:latin typeface="Times New Roman" panose="02020603050405020304" pitchFamily="18" charset="0"/>
              <a:ea typeface="宋体" panose="02010600030101010101" pitchFamily="2" charset="-122"/>
            </a:endParaRPr>
          </a:p>
        </p:txBody>
      </p:sp>
      <p:sp>
        <p:nvSpPr>
          <p:cNvPr id="38915" name="Text Box 6"/>
          <p:cNvSpPr txBox="1"/>
          <p:nvPr/>
        </p:nvSpPr>
        <p:spPr>
          <a:xfrm>
            <a:off x="2590800" y="838200"/>
            <a:ext cx="100012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解：</a:t>
            </a:r>
            <a:endParaRPr lang="zh-CN" altLang="en-US" sz="3200" b="1" dirty="0">
              <a:latin typeface="Times New Roman" panose="02020603050405020304" pitchFamily="18" charset="0"/>
              <a:ea typeface="宋体" panose="02010600030101010101" pitchFamily="2" charset="-122"/>
            </a:endParaRPr>
          </a:p>
        </p:txBody>
      </p:sp>
      <p:grpSp>
        <p:nvGrpSpPr>
          <p:cNvPr id="38916" name="Group 7"/>
          <p:cNvGrpSpPr/>
          <p:nvPr/>
        </p:nvGrpSpPr>
        <p:grpSpPr>
          <a:xfrm>
            <a:off x="3738563" y="258763"/>
            <a:ext cx="4948237" cy="579437"/>
            <a:chOff x="0" y="0"/>
            <a:chExt cx="3117" cy="365"/>
          </a:xfrm>
        </p:grpSpPr>
        <p:sp>
          <p:nvSpPr>
            <p:cNvPr id="38982" name="Text Box 8"/>
            <p:cNvSpPr txBox="1"/>
            <p:nvPr/>
          </p:nvSpPr>
          <p:spPr>
            <a:xfrm>
              <a:off x="0" y="0"/>
              <a:ext cx="3117"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已知 [</a:t>
              </a:r>
              <a:r>
                <a:rPr lang="zh-CN" altLang="en-US" sz="3200" b="1" i="1" dirty="0">
                  <a:latin typeface="Times New Roman" panose="02020603050405020304" pitchFamily="18" charset="0"/>
                  <a:ea typeface="宋体" panose="02010600030101010101" pitchFamily="2" charset="-122"/>
                </a:rPr>
                <a:t>y</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r>
                <a:rPr lang="zh-CN" altLang="en-US" sz="3200" b="1" dirty="0">
                  <a:latin typeface="Times New Roman" panose="02020603050405020304" pitchFamily="18" charset="0"/>
                  <a:ea typeface="宋体" panose="02010600030101010101" pitchFamily="2" charset="-122"/>
                </a:rPr>
                <a:t>        求[  </a:t>
              </a:r>
              <a:r>
                <a:rPr lang="zh-CN" altLang="en-US" sz="3200" b="1" i="1" dirty="0">
                  <a:latin typeface="Times New Roman" panose="02020603050405020304" pitchFamily="18" charset="0"/>
                  <a:ea typeface="宋体" panose="02010600030101010101" pitchFamily="2" charset="-122"/>
                </a:rPr>
                <a:t>y</a:t>
              </a:r>
              <a:r>
                <a:rPr lang="zh-CN" altLang="en-US" sz="3200" b="1" dirty="0">
                  <a:latin typeface="Times New Roman" panose="02020603050405020304" pitchFamily="18" charset="0"/>
                  <a:ea typeface="宋体" panose="02010600030101010101" pitchFamily="2" charset="-122"/>
                </a:rPr>
                <a:t>]</a:t>
              </a:r>
              <a:r>
                <a:rPr lang="zh-CN" altLang="en-US" b="1" baseline="-25000" dirty="0">
                  <a:latin typeface="Times New Roman" panose="02020603050405020304" pitchFamily="18" charset="0"/>
                  <a:ea typeface="宋体" panose="02010600030101010101" pitchFamily="2" charset="-122"/>
                </a:rPr>
                <a:t>补</a:t>
              </a:r>
              <a:endParaRPr lang="zh-CN" altLang="en-US" b="1" dirty="0">
                <a:latin typeface="Times New Roman" panose="02020603050405020304" pitchFamily="18" charset="0"/>
                <a:ea typeface="宋体" panose="02010600030101010101" pitchFamily="2" charset="-122"/>
              </a:endParaRPr>
            </a:p>
          </p:txBody>
        </p:sp>
        <p:sp>
          <p:nvSpPr>
            <p:cNvPr id="38983" name="Line 9"/>
            <p:cNvSpPr/>
            <p:nvPr/>
          </p:nvSpPr>
          <p:spPr>
            <a:xfrm>
              <a:off x="1939" y="228"/>
              <a:ext cx="96" cy="0"/>
            </a:xfrm>
            <a:prstGeom prst="line">
              <a:avLst/>
            </a:prstGeom>
            <a:ln w="28575" cap="flat" cmpd="sng">
              <a:solidFill>
                <a:schemeClr val="tx1"/>
              </a:solidFill>
              <a:prstDash val="solid"/>
              <a:headEnd type="none" w="med" len="med"/>
              <a:tailEnd type="none" w="med" len="med"/>
            </a:ln>
          </p:spPr>
        </p:sp>
      </p:grpSp>
      <p:grpSp>
        <p:nvGrpSpPr>
          <p:cNvPr id="38917" name="Group 10"/>
          <p:cNvGrpSpPr/>
          <p:nvPr/>
        </p:nvGrpSpPr>
        <p:grpSpPr>
          <a:xfrm>
            <a:off x="2312988" y="1449388"/>
            <a:ext cx="5216525" cy="547687"/>
            <a:chOff x="0" y="-17"/>
            <a:chExt cx="3286" cy="344"/>
          </a:xfrm>
        </p:grpSpPr>
        <p:sp>
          <p:nvSpPr>
            <p:cNvPr id="38980" name="Text Box 11"/>
            <p:cNvSpPr txBox="1"/>
            <p:nvPr/>
          </p:nvSpPr>
          <p:spPr>
            <a:xfrm>
              <a:off x="0" y="0"/>
              <a:ext cx="3286"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&lt;Ⅰ&gt;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0.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a:t>
              </a:r>
              <a:r>
                <a:rPr lang="zh-CN" altLang="en-US" b="1" baseline="-25000"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endParaRPr lang="zh-CN" altLang="en-US" sz="2400" b="1" i="1" baseline="-25000" dirty="0">
                <a:latin typeface="Times New Roman" panose="02020603050405020304" pitchFamily="18" charset="0"/>
                <a:ea typeface="宋体" panose="02010600030101010101" pitchFamily="2" charset="-122"/>
              </a:endParaRPr>
            </a:p>
          </p:txBody>
        </p:sp>
        <p:sp>
          <p:nvSpPr>
            <p:cNvPr id="38981" name="Text Box 12"/>
            <p:cNvSpPr txBox="1"/>
            <p:nvPr/>
          </p:nvSpPr>
          <p:spPr>
            <a:xfrm>
              <a:off x="2264" y="-17"/>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8918" name="Group 13"/>
          <p:cNvGrpSpPr/>
          <p:nvPr/>
        </p:nvGrpSpPr>
        <p:grpSpPr>
          <a:xfrm>
            <a:off x="4362450" y="2011363"/>
            <a:ext cx="2449513" cy="519112"/>
            <a:chOff x="0" y="0"/>
            <a:chExt cx="1543" cy="327"/>
          </a:xfrm>
        </p:grpSpPr>
        <p:sp>
          <p:nvSpPr>
            <p:cNvPr id="38978" name="Text Box 14"/>
            <p:cNvSpPr txBox="1"/>
            <p:nvPr/>
          </p:nvSpPr>
          <p:spPr>
            <a:xfrm>
              <a:off x="0" y="0"/>
              <a:ext cx="1543"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y </a:t>
              </a:r>
              <a:r>
                <a:rPr lang="en-US" altLang="zh-CN" b="1" dirty="0">
                  <a:latin typeface="Times New Roman" panose="02020603050405020304" pitchFamily="18" charset="0"/>
                  <a:ea typeface="宋体" panose="02010600030101010101" pitchFamily="2" charset="-122"/>
                </a:rPr>
                <a:t>= 0.</a:t>
              </a:r>
              <a:r>
                <a:rPr lang="en-US" altLang="zh-CN" b="1" i="1" dirty="0">
                  <a:latin typeface="Times New Roman" panose="02020603050405020304" pitchFamily="18" charset="0"/>
                  <a:ea typeface="宋体" panose="02010600030101010101" pitchFamily="2" charset="-122"/>
                </a:rPr>
                <a:t> y</a:t>
              </a:r>
              <a:r>
                <a:rPr lang="en-US" altLang="zh-CN" sz="2400" b="1" baseline="-25000" dirty="0">
                  <a:latin typeface="Times New Roman" panose="02020603050405020304" pitchFamily="18" charset="0"/>
                  <a:ea typeface="宋体" panose="02010600030101010101" pitchFamily="2" charset="-122"/>
                </a:rPr>
                <a:t>1 </a:t>
              </a:r>
              <a:r>
                <a:rPr lang="en-US" altLang="zh-CN" b="1" i="1" dirty="0">
                  <a:latin typeface="Times New Roman" panose="02020603050405020304" pitchFamily="18" charset="0"/>
                  <a:ea typeface="宋体" panose="02010600030101010101" pitchFamily="2" charset="-122"/>
                </a:rPr>
                <a:t>y</a:t>
              </a:r>
              <a:r>
                <a:rPr lang="en-US" altLang="zh-CN" sz="2400" b="1" baseline="-25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i="1" dirty="0">
                  <a:latin typeface="Times New Roman" panose="02020603050405020304" pitchFamily="18" charset="0"/>
                  <a:ea typeface="宋体" panose="02010600030101010101" pitchFamily="2" charset="-122"/>
                </a:rPr>
                <a:t>y</a:t>
              </a:r>
              <a:r>
                <a:rPr lang="en-US" altLang="zh-CN" sz="2400" b="1" i="1" baseline="-25000" dirty="0">
                  <a:latin typeface="Times New Roman" panose="02020603050405020304" pitchFamily="18" charset="0"/>
                  <a:ea typeface="宋体" panose="02010600030101010101" pitchFamily="2" charset="-122"/>
                </a:rPr>
                <a:t>n</a:t>
              </a:r>
              <a:endParaRPr lang="en-US" altLang="zh-CN" sz="2400" b="1" i="1" baseline="-25000" dirty="0">
                <a:latin typeface="Times New Roman" panose="02020603050405020304" pitchFamily="18" charset="0"/>
                <a:ea typeface="宋体" panose="02010600030101010101" pitchFamily="2" charset="-122"/>
              </a:endParaRPr>
            </a:p>
          </p:txBody>
        </p:sp>
        <p:sp>
          <p:nvSpPr>
            <p:cNvPr id="38979" name="Text Box 15"/>
            <p:cNvSpPr txBox="1"/>
            <p:nvPr/>
          </p:nvSpPr>
          <p:spPr>
            <a:xfrm>
              <a:off x="996"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8919" name="Group 16"/>
          <p:cNvGrpSpPr/>
          <p:nvPr/>
        </p:nvGrpSpPr>
        <p:grpSpPr>
          <a:xfrm>
            <a:off x="4257675" y="2547938"/>
            <a:ext cx="2743200" cy="519112"/>
            <a:chOff x="0" y="0"/>
            <a:chExt cx="1728" cy="327"/>
          </a:xfrm>
        </p:grpSpPr>
        <p:sp>
          <p:nvSpPr>
            <p:cNvPr id="38974" name="Text Box 17"/>
            <p:cNvSpPr txBox="1"/>
            <p:nvPr/>
          </p:nvSpPr>
          <p:spPr>
            <a:xfrm>
              <a:off x="67" y="0"/>
              <a:ext cx="1661"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i="1" dirty="0">
                  <a:latin typeface="Times New Roman" panose="02020603050405020304" pitchFamily="18" charset="0"/>
                  <a:ea typeface="宋体" panose="02010600030101010101" pitchFamily="2" charset="-122"/>
                </a:rPr>
                <a:t>y</a:t>
              </a:r>
              <a:r>
                <a:rPr lang="en-US" altLang="zh-CN" b="1" dirty="0">
                  <a:latin typeface="Times New Roman" panose="02020603050405020304" pitchFamily="18" charset="0"/>
                  <a:ea typeface="宋体" panose="02010600030101010101" pitchFamily="2" charset="-122"/>
                </a:rPr>
                <a:t> =    0. </a:t>
              </a:r>
              <a:r>
                <a:rPr lang="en-US" altLang="zh-CN" b="1" i="1" dirty="0">
                  <a:latin typeface="Times New Roman" panose="02020603050405020304" pitchFamily="18" charset="0"/>
                  <a:ea typeface="宋体" panose="02010600030101010101" pitchFamily="2" charset="-122"/>
                </a:rPr>
                <a:t>y</a:t>
              </a:r>
              <a:r>
                <a:rPr lang="en-US" altLang="zh-CN" sz="2400" b="1" baseline="-25000" dirty="0">
                  <a:latin typeface="Times New Roman" panose="02020603050405020304" pitchFamily="18" charset="0"/>
                  <a:ea typeface="宋体" panose="02010600030101010101" pitchFamily="2" charset="-122"/>
                </a:rPr>
                <a:t>1</a:t>
              </a:r>
              <a:r>
                <a:rPr lang="en-US" altLang="zh-CN" b="1" baseline="-25000" dirty="0">
                  <a:latin typeface="Times New Roman" panose="02020603050405020304" pitchFamily="18" charset="0"/>
                  <a:ea typeface="宋体" panose="02010600030101010101" pitchFamily="2" charset="-122"/>
                </a:rPr>
                <a:t> </a:t>
              </a:r>
              <a:r>
                <a:rPr lang="en-US" altLang="zh-CN" b="1" i="1" dirty="0">
                  <a:latin typeface="Times New Roman" panose="02020603050405020304" pitchFamily="18" charset="0"/>
                  <a:ea typeface="宋体" panose="02010600030101010101" pitchFamily="2" charset="-122"/>
                </a:rPr>
                <a:t>y</a:t>
              </a:r>
              <a:r>
                <a:rPr lang="en-US" altLang="zh-CN" sz="2400" b="1" baseline="-25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     </a:t>
              </a:r>
              <a:r>
                <a:rPr lang="en-US" altLang="zh-CN" b="1" i="1" dirty="0">
                  <a:latin typeface="Times New Roman" panose="02020603050405020304" pitchFamily="18" charset="0"/>
                  <a:ea typeface="宋体" panose="02010600030101010101" pitchFamily="2" charset="-122"/>
                </a:rPr>
                <a:t>y</a:t>
              </a:r>
              <a:r>
                <a:rPr lang="en-US" altLang="zh-CN" sz="2400" b="1" i="1" baseline="-25000" dirty="0">
                  <a:latin typeface="Times New Roman" panose="02020603050405020304" pitchFamily="18" charset="0"/>
                  <a:ea typeface="宋体" panose="02010600030101010101" pitchFamily="2" charset="-122"/>
                </a:rPr>
                <a:t>n</a:t>
              </a:r>
              <a:endParaRPr lang="en-US" altLang="zh-CN" sz="2400" b="1" i="1" baseline="-25000" dirty="0">
                <a:latin typeface="Times New Roman" panose="02020603050405020304" pitchFamily="18" charset="0"/>
                <a:ea typeface="宋体" panose="02010600030101010101" pitchFamily="2" charset="-122"/>
              </a:endParaRPr>
            </a:p>
          </p:txBody>
        </p:sp>
        <p:sp>
          <p:nvSpPr>
            <p:cNvPr id="38975" name="Text Box 18"/>
            <p:cNvSpPr txBox="1"/>
            <p:nvPr/>
          </p:nvSpPr>
          <p:spPr>
            <a:xfrm>
              <a:off x="1206"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8976" name="Line 19"/>
            <p:cNvSpPr/>
            <p:nvPr/>
          </p:nvSpPr>
          <p:spPr>
            <a:xfrm>
              <a:off x="451" y="192"/>
              <a:ext cx="122" cy="0"/>
            </a:xfrm>
            <a:prstGeom prst="line">
              <a:avLst/>
            </a:prstGeom>
            <a:ln w="28575" cap="flat" cmpd="sng">
              <a:solidFill>
                <a:schemeClr val="tx1"/>
              </a:solidFill>
              <a:prstDash val="solid"/>
              <a:headEnd type="none" w="med" len="med"/>
              <a:tailEnd type="none" w="med" len="med"/>
            </a:ln>
          </p:spPr>
        </p:sp>
        <p:sp>
          <p:nvSpPr>
            <p:cNvPr id="38977" name="Line 20"/>
            <p:cNvSpPr/>
            <p:nvPr/>
          </p:nvSpPr>
          <p:spPr>
            <a:xfrm>
              <a:off x="0" y="192"/>
              <a:ext cx="122" cy="0"/>
            </a:xfrm>
            <a:prstGeom prst="line">
              <a:avLst/>
            </a:prstGeom>
            <a:ln w="28575" cap="flat" cmpd="sng">
              <a:solidFill>
                <a:schemeClr val="tx1"/>
              </a:solidFill>
              <a:prstDash val="solid"/>
              <a:headEnd type="none" w="med" len="med"/>
              <a:tailEnd type="none" w="med" len="med"/>
            </a:ln>
          </p:spPr>
        </p:sp>
      </p:grpSp>
      <p:grpSp>
        <p:nvGrpSpPr>
          <p:cNvPr id="38920" name="Group 21"/>
          <p:cNvGrpSpPr/>
          <p:nvPr/>
        </p:nvGrpSpPr>
        <p:grpSpPr>
          <a:xfrm>
            <a:off x="3643313" y="3082925"/>
            <a:ext cx="3914775" cy="542925"/>
            <a:chOff x="0" y="0"/>
            <a:chExt cx="2466" cy="342"/>
          </a:xfrm>
        </p:grpSpPr>
        <p:sp>
          <p:nvSpPr>
            <p:cNvPr id="38968" name="Text Box 22"/>
            <p:cNvSpPr txBox="1"/>
            <p:nvPr/>
          </p:nvSpPr>
          <p:spPr>
            <a:xfrm>
              <a:off x="0" y="15"/>
              <a:ext cx="2466"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1.</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a:t>
              </a:r>
              <a:r>
                <a:rPr lang="zh-CN" altLang="en-US" b="1" baseline="-25000"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+ 2</a:t>
              </a:r>
              <a:r>
                <a:rPr lang="zh-CN" altLang="en-US" b="1" baseline="45000" dirty="0">
                  <a:latin typeface="Times New Roman" panose="02020603050405020304" pitchFamily="18" charset="0"/>
                  <a:ea typeface="宋体" panose="02010600030101010101" pitchFamily="2" charset="-122"/>
                </a:rPr>
                <a:t>-</a:t>
              </a:r>
              <a:r>
                <a:rPr lang="zh-CN" altLang="en-US" b="1" i="1" baseline="45000" dirty="0">
                  <a:latin typeface="Times New Roman" panose="02020603050405020304" pitchFamily="18" charset="0"/>
                  <a:ea typeface="宋体" panose="02010600030101010101" pitchFamily="2" charset="-122"/>
                </a:rPr>
                <a:t>n</a:t>
              </a:r>
              <a:endParaRPr lang="zh-CN" altLang="en-US" b="1" i="1" baseline="45000" dirty="0">
                <a:latin typeface="Times New Roman" panose="02020603050405020304" pitchFamily="18" charset="0"/>
                <a:ea typeface="宋体" panose="02010600030101010101" pitchFamily="2" charset="-122"/>
              </a:endParaRPr>
            </a:p>
          </p:txBody>
        </p:sp>
        <p:sp>
          <p:nvSpPr>
            <p:cNvPr id="38969" name="Line 23"/>
            <p:cNvSpPr/>
            <p:nvPr/>
          </p:nvSpPr>
          <p:spPr>
            <a:xfrm>
              <a:off x="144" y="207"/>
              <a:ext cx="122" cy="0"/>
            </a:xfrm>
            <a:prstGeom prst="line">
              <a:avLst/>
            </a:prstGeom>
            <a:ln w="28575" cap="flat" cmpd="sng">
              <a:solidFill>
                <a:schemeClr val="tx1"/>
              </a:solidFill>
              <a:prstDash val="solid"/>
              <a:headEnd type="none" w="med" len="med"/>
              <a:tailEnd type="none" w="med" len="med"/>
            </a:ln>
          </p:spPr>
        </p:sp>
        <p:sp>
          <p:nvSpPr>
            <p:cNvPr id="38970" name="Text Box 24"/>
            <p:cNvSpPr txBox="1"/>
            <p:nvPr/>
          </p:nvSpPr>
          <p:spPr>
            <a:xfrm>
              <a:off x="1449"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8971" name="Line 25"/>
            <p:cNvSpPr/>
            <p:nvPr/>
          </p:nvSpPr>
          <p:spPr>
            <a:xfrm>
              <a:off x="969" y="102"/>
              <a:ext cx="190" cy="0"/>
            </a:xfrm>
            <a:prstGeom prst="line">
              <a:avLst/>
            </a:prstGeom>
            <a:ln w="28575" cap="flat" cmpd="sng">
              <a:solidFill>
                <a:schemeClr val="tx1"/>
              </a:solidFill>
              <a:prstDash val="solid"/>
              <a:headEnd type="none" w="med" len="med"/>
              <a:tailEnd type="none" w="med" len="med"/>
            </a:ln>
          </p:spPr>
        </p:sp>
        <p:sp>
          <p:nvSpPr>
            <p:cNvPr id="38972" name="Line 26"/>
            <p:cNvSpPr/>
            <p:nvPr/>
          </p:nvSpPr>
          <p:spPr>
            <a:xfrm>
              <a:off x="1209" y="102"/>
              <a:ext cx="190" cy="0"/>
            </a:xfrm>
            <a:prstGeom prst="line">
              <a:avLst/>
            </a:prstGeom>
            <a:ln w="28575" cap="flat" cmpd="sng">
              <a:solidFill>
                <a:schemeClr val="tx1"/>
              </a:solidFill>
              <a:prstDash val="solid"/>
              <a:headEnd type="none" w="med" len="med"/>
              <a:tailEnd type="none" w="med" len="med"/>
            </a:ln>
          </p:spPr>
        </p:sp>
        <p:sp>
          <p:nvSpPr>
            <p:cNvPr id="38973" name="Line 27"/>
            <p:cNvSpPr/>
            <p:nvPr/>
          </p:nvSpPr>
          <p:spPr>
            <a:xfrm>
              <a:off x="1725" y="102"/>
              <a:ext cx="190" cy="0"/>
            </a:xfrm>
            <a:prstGeom prst="line">
              <a:avLst/>
            </a:prstGeom>
            <a:ln w="28575" cap="flat" cmpd="sng">
              <a:solidFill>
                <a:schemeClr val="tx1"/>
              </a:solidFill>
              <a:prstDash val="solid"/>
              <a:headEnd type="none" w="med" len="med"/>
              <a:tailEnd type="none" w="med" len="med"/>
            </a:ln>
          </p:spPr>
        </p:sp>
      </p:grpSp>
      <p:grpSp>
        <p:nvGrpSpPr>
          <p:cNvPr id="38921" name="Group 28"/>
          <p:cNvGrpSpPr/>
          <p:nvPr/>
        </p:nvGrpSpPr>
        <p:grpSpPr>
          <a:xfrm>
            <a:off x="2640013" y="3860800"/>
            <a:ext cx="4195762" cy="581025"/>
            <a:chOff x="0" y="0"/>
            <a:chExt cx="2643" cy="366"/>
          </a:xfrm>
        </p:grpSpPr>
        <p:sp>
          <p:nvSpPr>
            <p:cNvPr id="38966" name="Text Box 29"/>
            <p:cNvSpPr txBox="1"/>
            <p:nvPr/>
          </p:nvSpPr>
          <p:spPr>
            <a:xfrm>
              <a:off x="0" y="39"/>
              <a:ext cx="2643"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&lt;Ⅱ&gt;     [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1.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a:t>
              </a:r>
              <a:r>
                <a:rPr lang="zh-CN" altLang="en-US" b="1" baseline="-25000"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endParaRPr lang="zh-CN" altLang="en-US" sz="2400" b="1" i="1" baseline="-25000" dirty="0">
                <a:latin typeface="Times New Roman" panose="02020603050405020304" pitchFamily="18" charset="0"/>
                <a:ea typeface="宋体" panose="02010600030101010101" pitchFamily="2" charset="-122"/>
              </a:endParaRPr>
            </a:p>
          </p:txBody>
        </p:sp>
        <p:sp>
          <p:nvSpPr>
            <p:cNvPr id="38967" name="Text Box 30"/>
            <p:cNvSpPr txBox="1"/>
            <p:nvPr/>
          </p:nvSpPr>
          <p:spPr>
            <a:xfrm>
              <a:off x="2095"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8922" name="Group 31"/>
          <p:cNvGrpSpPr/>
          <p:nvPr/>
        </p:nvGrpSpPr>
        <p:grpSpPr>
          <a:xfrm>
            <a:off x="3792538" y="4437063"/>
            <a:ext cx="4446587" cy="595312"/>
            <a:chOff x="0" y="0"/>
            <a:chExt cx="2801" cy="375"/>
          </a:xfrm>
        </p:grpSpPr>
        <p:sp>
          <p:nvSpPr>
            <p:cNvPr id="38961" name="Text Box 32"/>
            <p:cNvSpPr txBox="1"/>
            <p:nvPr/>
          </p:nvSpPr>
          <p:spPr>
            <a:xfrm>
              <a:off x="0" y="48"/>
              <a:ext cx="2801"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原</a:t>
              </a:r>
              <a:r>
                <a:rPr lang="zh-CN" altLang="en-US" b="1" dirty="0">
                  <a:latin typeface="Times New Roman" panose="02020603050405020304" pitchFamily="18" charset="0"/>
                  <a:ea typeface="宋体" panose="02010600030101010101" pitchFamily="2" charset="-122"/>
                </a:rPr>
                <a:t> </a:t>
              </a: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1.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+ 2</a:t>
              </a:r>
              <a:r>
                <a:rPr lang="zh-CN" altLang="en-US" b="1" baseline="45000" dirty="0">
                  <a:latin typeface="Times New Roman" panose="02020603050405020304" pitchFamily="18" charset="0"/>
                  <a:ea typeface="宋体" panose="02010600030101010101" pitchFamily="2" charset="-122"/>
                </a:rPr>
                <a:t>-</a:t>
              </a:r>
              <a:r>
                <a:rPr lang="zh-CN" altLang="en-US" b="1" i="1" baseline="45000" dirty="0">
                  <a:latin typeface="Times New Roman" panose="02020603050405020304" pitchFamily="18" charset="0"/>
                  <a:ea typeface="宋体" panose="02010600030101010101" pitchFamily="2" charset="-122"/>
                </a:rPr>
                <a:t>n</a:t>
              </a:r>
              <a:endParaRPr lang="zh-CN" altLang="en-US" b="1" i="1" baseline="45000" dirty="0">
                <a:latin typeface="Times New Roman" panose="02020603050405020304" pitchFamily="18" charset="0"/>
                <a:ea typeface="宋体" panose="02010600030101010101" pitchFamily="2" charset="-122"/>
              </a:endParaRPr>
            </a:p>
          </p:txBody>
        </p:sp>
        <p:sp>
          <p:nvSpPr>
            <p:cNvPr id="38962" name="Text Box 33"/>
            <p:cNvSpPr txBox="1"/>
            <p:nvPr/>
          </p:nvSpPr>
          <p:spPr>
            <a:xfrm>
              <a:off x="1344"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8963" name="Line 34"/>
            <p:cNvSpPr/>
            <p:nvPr/>
          </p:nvSpPr>
          <p:spPr>
            <a:xfrm>
              <a:off x="932" y="135"/>
              <a:ext cx="190" cy="0"/>
            </a:xfrm>
            <a:prstGeom prst="line">
              <a:avLst/>
            </a:prstGeom>
            <a:ln w="28575" cap="flat" cmpd="sng">
              <a:solidFill>
                <a:schemeClr val="tx1"/>
              </a:solidFill>
              <a:prstDash val="solid"/>
              <a:headEnd type="none" w="med" len="med"/>
              <a:tailEnd type="none" w="med" len="med"/>
            </a:ln>
          </p:spPr>
        </p:sp>
        <p:sp>
          <p:nvSpPr>
            <p:cNvPr id="38964" name="Line 35"/>
            <p:cNvSpPr/>
            <p:nvPr/>
          </p:nvSpPr>
          <p:spPr>
            <a:xfrm>
              <a:off x="1159" y="135"/>
              <a:ext cx="190" cy="0"/>
            </a:xfrm>
            <a:prstGeom prst="line">
              <a:avLst/>
            </a:prstGeom>
            <a:ln w="28575" cap="flat" cmpd="sng">
              <a:solidFill>
                <a:schemeClr val="tx1"/>
              </a:solidFill>
              <a:prstDash val="solid"/>
              <a:headEnd type="none" w="med" len="med"/>
              <a:tailEnd type="none" w="med" len="med"/>
            </a:ln>
          </p:spPr>
        </p:sp>
        <p:sp>
          <p:nvSpPr>
            <p:cNvPr id="38965" name="Line 36"/>
            <p:cNvSpPr/>
            <p:nvPr/>
          </p:nvSpPr>
          <p:spPr>
            <a:xfrm>
              <a:off x="1658" y="135"/>
              <a:ext cx="190" cy="0"/>
            </a:xfrm>
            <a:prstGeom prst="line">
              <a:avLst/>
            </a:prstGeom>
            <a:ln w="28575" cap="flat" cmpd="sng">
              <a:solidFill>
                <a:schemeClr val="tx1"/>
              </a:solidFill>
              <a:prstDash val="solid"/>
              <a:headEnd type="none" w="med" len="med"/>
              <a:tailEnd type="none" w="med" len="med"/>
            </a:ln>
          </p:spPr>
        </p:sp>
      </p:grpSp>
      <p:grpSp>
        <p:nvGrpSpPr>
          <p:cNvPr id="38923" name="Group 37"/>
          <p:cNvGrpSpPr/>
          <p:nvPr/>
        </p:nvGrpSpPr>
        <p:grpSpPr>
          <a:xfrm>
            <a:off x="4065588" y="5053013"/>
            <a:ext cx="4478337" cy="581025"/>
            <a:chOff x="0" y="0"/>
            <a:chExt cx="2821" cy="366"/>
          </a:xfrm>
        </p:grpSpPr>
        <p:sp>
          <p:nvSpPr>
            <p:cNvPr id="38955" name="Text Box 38"/>
            <p:cNvSpPr txBox="1"/>
            <p:nvPr/>
          </p:nvSpPr>
          <p:spPr>
            <a:xfrm>
              <a:off x="0" y="39"/>
              <a:ext cx="2821"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 </a:t>
              </a:r>
              <a:r>
                <a:rPr lang="zh-CN" altLang="en-US" sz="1000" b="1" dirty="0">
                  <a:latin typeface="Times New Roman" panose="02020603050405020304" pitchFamily="18" charset="0"/>
                  <a:ea typeface="宋体" panose="02010600030101010101" pitchFamily="2" charset="-122"/>
                </a:rPr>
                <a:t> </a:t>
              </a:r>
              <a:r>
                <a:rPr lang="zh-CN" altLang="en-US" sz="8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（0.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r>
                <a:rPr lang="zh-CN" altLang="en-US" sz="24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+ 2</a:t>
              </a:r>
              <a:r>
                <a:rPr lang="zh-CN" altLang="en-US" b="1" baseline="45000" dirty="0">
                  <a:latin typeface="Times New Roman" panose="02020603050405020304" pitchFamily="18" charset="0"/>
                  <a:ea typeface="宋体" panose="02010600030101010101" pitchFamily="2" charset="-122"/>
                </a:rPr>
                <a:t>-</a:t>
              </a:r>
              <a:r>
                <a:rPr lang="zh-CN" altLang="en-US" b="1" i="1" baseline="4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a:t>
              </a:r>
              <a:endParaRPr lang="zh-CN" altLang="en-US" b="1" baseline="30000" dirty="0">
                <a:latin typeface="Times New Roman" panose="02020603050405020304" pitchFamily="18" charset="0"/>
                <a:ea typeface="宋体" panose="02010600030101010101" pitchFamily="2" charset="-122"/>
              </a:endParaRPr>
            </a:p>
          </p:txBody>
        </p:sp>
        <p:sp>
          <p:nvSpPr>
            <p:cNvPr id="38956" name="Text Box 39"/>
            <p:cNvSpPr txBox="1"/>
            <p:nvPr/>
          </p:nvSpPr>
          <p:spPr>
            <a:xfrm>
              <a:off x="1519"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8957" name="Line 40"/>
            <p:cNvSpPr/>
            <p:nvPr/>
          </p:nvSpPr>
          <p:spPr>
            <a:xfrm>
              <a:off x="1134" y="126"/>
              <a:ext cx="190" cy="0"/>
            </a:xfrm>
            <a:prstGeom prst="line">
              <a:avLst/>
            </a:prstGeom>
            <a:ln w="28575" cap="flat" cmpd="sng">
              <a:solidFill>
                <a:schemeClr val="tx1"/>
              </a:solidFill>
              <a:prstDash val="solid"/>
              <a:headEnd type="none" w="med" len="med"/>
              <a:tailEnd type="none" w="med" len="med"/>
            </a:ln>
          </p:spPr>
        </p:sp>
        <p:sp>
          <p:nvSpPr>
            <p:cNvPr id="38958" name="Line 41"/>
            <p:cNvSpPr/>
            <p:nvPr/>
          </p:nvSpPr>
          <p:spPr>
            <a:xfrm>
              <a:off x="1361" y="126"/>
              <a:ext cx="190" cy="0"/>
            </a:xfrm>
            <a:prstGeom prst="line">
              <a:avLst/>
            </a:prstGeom>
            <a:ln w="28575" cap="flat" cmpd="sng">
              <a:solidFill>
                <a:schemeClr val="tx1"/>
              </a:solidFill>
              <a:prstDash val="solid"/>
              <a:headEnd type="none" w="med" len="med"/>
              <a:tailEnd type="none" w="med" len="med"/>
            </a:ln>
          </p:spPr>
        </p:sp>
        <p:sp>
          <p:nvSpPr>
            <p:cNvPr id="38959" name="Line 42"/>
            <p:cNvSpPr/>
            <p:nvPr/>
          </p:nvSpPr>
          <p:spPr>
            <a:xfrm>
              <a:off x="1860" y="126"/>
              <a:ext cx="190" cy="0"/>
            </a:xfrm>
            <a:prstGeom prst="line">
              <a:avLst/>
            </a:prstGeom>
            <a:ln w="28575" cap="flat" cmpd="sng">
              <a:solidFill>
                <a:schemeClr val="tx1"/>
              </a:solidFill>
              <a:prstDash val="solid"/>
              <a:headEnd type="none" w="med" len="med"/>
              <a:tailEnd type="none" w="med" len="med"/>
            </a:ln>
          </p:spPr>
        </p:sp>
        <p:sp>
          <p:nvSpPr>
            <p:cNvPr id="38960" name="Line 43"/>
            <p:cNvSpPr/>
            <p:nvPr/>
          </p:nvSpPr>
          <p:spPr>
            <a:xfrm>
              <a:off x="624" y="222"/>
              <a:ext cx="122" cy="0"/>
            </a:xfrm>
            <a:prstGeom prst="line">
              <a:avLst/>
            </a:prstGeom>
            <a:ln w="28575" cap="flat" cmpd="sng">
              <a:solidFill>
                <a:schemeClr val="tx1"/>
              </a:solidFill>
              <a:prstDash val="solid"/>
              <a:headEnd type="none" w="med" len="med"/>
              <a:tailEnd type="none" w="med" len="med"/>
            </a:ln>
          </p:spPr>
        </p:sp>
      </p:grpSp>
      <p:grpSp>
        <p:nvGrpSpPr>
          <p:cNvPr id="38924" name="Group 44"/>
          <p:cNvGrpSpPr/>
          <p:nvPr/>
        </p:nvGrpSpPr>
        <p:grpSpPr>
          <a:xfrm>
            <a:off x="4078288" y="5649913"/>
            <a:ext cx="4465637" cy="533400"/>
            <a:chOff x="0" y="0"/>
            <a:chExt cx="2813" cy="336"/>
          </a:xfrm>
        </p:grpSpPr>
        <p:sp>
          <p:nvSpPr>
            <p:cNvPr id="38949" name="Text Box 45"/>
            <p:cNvSpPr txBox="1"/>
            <p:nvPr/>
          </p:nvSpPr>
          <p:spPr>
            <a:xfrm>
              <a:off x="0" y="9"/>
              <a:ext cx="2813"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 </a:t>
              </a: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0.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+ 2</a:t>
              </a:r>
              <a:r>
                <a:rPr lang="zh-CN" altLang="en-US" b="1" baseline="45000" dirty="0">
                  <a:latin typeface="Times New Roman" panose="02020603050405020304" pitchFamily="18" charset="0"/>
                  <a:ea typeface="宋体" panose="02010600030101010101" pitchFamily="2" charset="-122"/>
                </a:rPr>
                <a:t>-</a:t>
              </a:r>
              <a:r>
                <a:rPr lang="zh-CN" altLang="en-US" b="1" i="1" baseline="45000" dirty="0">
                  <a:latin typeface="Times New Roman" panose="02020603050405020304" pitchFamily="18" charset="0"/>
                  <a:ea typeface="宋体" panose="02010600030101010101" pitchFamily="2" charset="-122"/>
                </a:rPr>
                <a:t>n</a:t>
              </a:r>
              <a:endParaRPr lang="zh-CN" altLang="en-US" b="1" i="1" baseline="45000" dirty="0">
                <a:latin typeface="Times New Roman" panose="02020603050405020304" pitchFamily="18" charset="0"/>
                <a:ea typeface="宋体" panose="02010600030101010101" pitchFamily="2" charset="-122"/>
              </a:endParaRPr>
            </a:p>
          </p:txBody>
        </p:sp>
        <p:sp>
          <p:nvSpPr>
            <p:cNvPr id="38950" name="Text Box 46"/>
            <p:cNvSpPr txBox="1"/>
            <p:nvPr/>
          </p:nvSpPr>
          <p:spPr>
            <a:xfrm>
              <a:off x="1223" y="0"/>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
          <p:nvSpPr>
            <p:cNvPr id="38951" name="Line 47"/>
            <p:cNvSpPr/>
            <p:nvPr/>
          </p:nvSpPr>
          <p:spPr>
            <a:xfrm>
              <a:off x="763" y="96"/>
              <a:ext cx="190" cy="0"/>
            </a:xfrm>
            <a:prstGeom prst="line">
              <a:avLst/>
            </a:prstGeom>
            <a:ln w="28575" cap="flat" cmpd="sng">
              <a:solidFill>
                <a:schemeClr val="tx1"/>
              </a:solidFill>
              <a:prstDash val="solid"/>
              <a:headEnd type="none" w="med" len="med"/>
              <a:tailEnd type="none" w="med" len="med"/>
            </a:ln>
          </p:spPr>
        </p:sp>
        <p:sp>
          <p:nvSpPr>
            <p:cNvPr id="38952" name="Line 48"/>
            <p:cNvSpPr/>
            <p:nvPr/>
          </p:nvSpPr>
          <p:spPr>
            <a:xfrm>
              <a:off x="1036" y="96"/>
              <a:ext cx="190" cy="0"/>
            </a:xfrm>
            <a:prstGeom prst="line">
              <a:avLst/>
            </a:prstGeom>
            <a:ln w="28575" cap="flat" cmpd="sng">
              <a:solidFill>
                <a:schemeClr val="tx1"/>
              </a:solidFill>
              <a:prstDash val="solid"/>
              <a:headEnd type="none" w="med" len="med"/>
              <a:tailEnd type="none" w="med" len="med"/>
            </a:ln>
          </p:spPr>
        </p:sp>
        <p:sp>
          <p:nvSpPr>
            <p:cNvPr id="38953" name="Line 49"/>
            <p:cNvSpPr/>
            <p:nvPr/>
          </p:nvSpPr>
          <p:spPr>
            <a:xfrm>
              <a:off x="1517" y="96"/>
              <a:ext cx="190" cy="0"/>
            </a:xfrm>
            <a:prstGeom prst="line">
              <a:avLst/>
            </a:prstGeom>
            <a:ln w="28575" cap="flat" cmpd="sng">
              <a:solidFill>
                <a:schemeClr val="tx1"/>
              </a:solidFill>
              <a:prstDash val="solid"/>
              <a:headEnd type="none" w="med" len="med"/>
              <a:tailEnd type="none" w="med" len="med"/>
            </a:ln>
          </p:spPr>
        </p:sp>
        <p:sp>
          <p:nvSpPr>
            <p:cNvPr id="38954" name="Line 50"/>
            <p:cNvSpPr/>
            <p:nvPr/>
          </p:nvSpPr>
          <p:spPr>
            <a:xfrm>
              <a:off x="97" y="192"/>
              <a:ext cx="122" cy="0"/>
            </a:xfrm>
            <a:prstGeom prst="line">
              <a:avLst/>
            </a:prstGeom>
            <a:ln w="28575" cap="flat" cmpd="sng">
              <a:solidFill>
                <a:schemeClr val="tx1"/>
              </a:solidFill>
              <a:prstDash val="solid"/>
              <a:headEnd type="none" w="med" len="med"/>
              <a:tailEnd type="none" w="med" len="med"/>
            </a:ln>
          </p:spPr>
        </p:sp>
      </p:grpSp>
      <p:grpSp>
        <p:nvGrpSpPr>
          <p:cNvPr id="38925" name="Group 51"/>
          <p:cNvGrpSpPr/>
          <p:nvPr/>
        </p:nvGrpSpPr>
        <p:grpSpPr>
          <a:xfrm>
            <a:off x="3854450" y="6165850"/>
            <a:ext cx="4156075" cy="555625"/>
            <a:chOff x="144" y="0"/>
            <a:chExt cx="2273" cy="350"/>
          </a:xfrm>
        </p:grpSpPr>
        <p:grpSp>
          <p:nvGrpSpPr>
            <p:cNvPr id="38942" name="Group 52"/>
            <p:cNvGrpSpPr/>
            <p:nvPr/>
          </p:nvGrpSpPr>
          <p:grpSpPr>
            <a:xfrm>
              <a:off x="144" y="20"/>
              <a:ext cx="2273" cy="330"/>
              <a:chOff x="144" y="-19"/>
              <a:chExt cx="2273" cy="330"/>
            </a:xfrm>
          </p:grpSpPr>
          <p:sp>
            <p:nvSpPr>
              <p:cNvPr id="38944" name="Text Box 53"/>
              <p:cNvSpPr txBox="1"/>
              <p:nvPr/>
            </p:nvSpPr>
            <p:spPr>
              <a:xfrm>
                <a:off x="145" y="-19"/>
                <a:ext cx="2272" cy="33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a:t>
                </a:r>
                <a:r>
                  <a:rPr lang="zh-CN" altLang="en-US" sz="1000"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 0.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a:t>
                </a:r>
                <a:r>
                  <a:rPr lang="zh-CN" altLang="en-US" b="1" baseline="-25000"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 + 2</a:t>
                </a:r>
                <a:r>
                  <a:rPr lang="zh-CN" altLang="en-US" b="1" baseline="45000" dirty="0">
                    <a:latin typeface="Times New Roman" panose="02020603050405020304" pitchFamily="18" charset="0"/>
                    <a:ea typeface="宋体" panose="02010600030101010101" pitchFamily="2" charset="-122"/>
                  </a:rPr>
                  <a:t>-</a:t>
                </a:r>
                <a:r>
                  <a:rPr lang="zh-CN" altLang="en-US" b="1" i="1" baseline="45000" dirty="0">
                    <a:latin typeface="Times New Roman" panose="02020603050405020304" pitchFamily="18" charset="0"/>
                    <a:ea typeface="宋体" panose="02010600030101010101" pitchFamily="2" charset="-122"/>
                  </a:rPr>
                  <a:t>n</a:t>
                </a:r>
                <a:endParaRPr lang="zh-CN" altLang="en-US" b="1" i="1" baseline="45000" dirty="0">
                  <a:latin typeface="Times New Roman" panose="02020603050405020304" pitchFamily="18" charset="0"/>
                  <a:ea typeface="宋体" panose="02010600030101010101" pitchFamily="2" charset="-122"/>
                </a:endParaRPr>
              </a:p>
            </p:txBody>
          </p:sp>
          <p:sp>
            <p:nvSpPr>
              <p:cNvPr id="38945" name="Line 54"/>
              <p:cNvSpPr/>
              <p:nvPr/>
            </p:nvSpPr>
            <p:spPr>
              <a:xfrm>
                <a:off x="144" y="192"/>
                <a:ext cx="122" cy="0"/>
              </a:xfrm>
              <a:prstGeom prst="line">
                <a:avLst/>
              </a:prstGeom>
              <a:ln w="28575">
                <a:noFill/>
              </a:ln>
            </p:spPr>
          </p:sp>
          <p:sp>
            <p:nvSpPr>
              <p:cNvPr id="38946" name="Line 55"/>
              <p:cNvSpPr/>
              <p:nvPr/>
            </p:nvSpPr>
            <p:spPr>
              <a:xfrm>
                <a:off x="1037" y="87"/>
                <a:ext cx="190" cy="0"/>
              </a:xfrm>
              <a:prstGeom prst="line">
                <a:avLst/>
              </a:prstGeom>
              <a:ln w="28575">
                <a:noFill/>
              </a:ln>
            </p:spPr>
          </p:sp>
          <p:sp>
            <p:nvSpPr>
              <p:cNvPr id="38947" name="Line 56"/>
              <p:cNvSpPr/>
              <p:nvPr/>
            </p:nvSpPr>
            <p:spPr>
              <a:xfrm>
                <a:off x="1273" y="87"/>
                <a:ext cx="190" cy="0"/>
              </a:xfrm>
              <a:prstGeom prst="line">
                <a:avLst/>
              </a:prstGeom>
              <a:ln w="28575">
                <a:noFill/>
              </a:ln>
            </p:spPr>
          </p:sp>
          <p:sp>
            <p:nvSpPr>
              <p:cNvPr id="38948" name="Line 57"/>
              <p:cNvSpPr/>
              <p:nvPr/>
            </p:nvSpPr>
            <p:spPr>
              <a:xfrm>
                <a:off x="1791" y="87"/>
                <a:ext cx="190" cy="0"/>
              </a:xfrm>
              <a:prstGeom prst="line">
                <a:avLst/>
              </a:prstGeom>
              <a:ln w="28575">
                <a:noFill/>
              </a:ln>
            </p:spPr>
          </p:sp>
        </p:grpSp>
        <p:sp>
          <p:nvSpPr>
            <p:cNvPr id="38943" name="Text Box 58"/>
            <p:cNvSpPr txBox="1"/>
            <p:nvPr/>
          </p:nvSpPr>
          <p:spPr>
            <a:xfrm>
              <a:off x="1497" y="0"/>
              <a:ext cx="297" cy="33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8926" name="Group 59"/>
          <p:cNvGrpSpPr/>
          <p:nvPr/>
        </p:nvGrpSpPr>
        <p:grpSpPr>
          <a:xfrm>
            <a:off x="3402013" y="803275"/>
            <a:ext cx="3514725" cy="584200"/>
            <a:chOff x="0" y="0"/>
            <a:chExt cx="2214" cy="368"/>
          </a:xfrm>
        </p:grpSpPr>
        <p:sp>
          <p:nvSpPr>
            <p:cNvPr id="38940" name="Text Box 60"/>
            <p:cNvSpPr txBox="1"/>
            <p:nvPr/>
          </p:nvSpPr>
          <p:spPr>
            <a:xfrm>
              <a:off x="0" y="0"/>
              <a:ext cx="2214" cy="36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设 [</a:t>
              </a:r>
              <a:r>
                <a:rPr lang="zh-CN" altLang="en-US" sz="3200" b="1" i="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a:t>
              </a:r>
              <a:r>
                <a:rPr lang="zh-CN" altLang="en-US" sz="2400" b="1" baseline="-25000" dirty="0">
                  <a:latin typeface="Times New Roman" panose="02020603050405020304" pitchFamily="18" charset="0"/>
                  <a:ea typeface="宋体" panose="02010600030101010101" pitchFamily="2" charset="-122"/>
                </a:rPr>
                <a:t>补</a:t>
              </a:r>
              <a:r>
                <a:rPr lang="zh-CN" altLang="en-US" b="1" dirty="0">
                  <a:latin typeface="Times New Roman" panose="02020603050405020304" pitchFamily="18" charset="0"/>
                  <a:ea typeface="宋体" panose="02010600030101010101" pitchFamily="2" charset="-122"/>
                </a:rPr>
                <a:t> =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0</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baseline="-25000" dirty="0">
                  <a:latin typeface="Times New Roman" panose="02020603050405020304" pitchFamily="18" charset="0"/>
                  <a:ea typeface="宋体" panose="02010600030101010101" pitchFamily="2" charset="-122"/>
                </a:rPr>
                <a:t>1</a:t>
              </a:r>
              <a:r>
                <a:rPr lang="zh-CN" altLang="en-US" b="1" i="1" dirty="0">
                  <a:latin typeface="Times New Roman" panose="02020603050405020304" pitchFamily="18" charset="0"/>
                  <a:ea typeface="宋体" panose="02010600030101010101" pitchFamily="2" charset="-122"/>
                </a:rPr>
                <a:t> y</a:t>
              </a:r>
              <a:r>
                <a:rPr lang="zh-CN" altLang="en-US" sz="2400"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      </a:t>
              </a:r>
              <a:r>
                <a:rPr lang="zh-CN" altLang="en-US" b="1" i="1" dirty="0">
                  <a:latin typeface="Times New Roman" panose="02020603050405020304" pitchFamily="18" charset="0"/>
                  <a:ea typeface="宋体" panose="02010600030101010101" pitchFamily="2" charset="-122"/>
                </a:rPr>
                <a:t>y</a:t>
              </a:r>
              <a:r>
                <a:rPr lang="zh-CN" altLang="en-US" sz="2400" b="1" i="1" baseline="-25000" dirty="0">
                  <a:latin typeface="Times New Roman" panose="02020603050405020304" pitchFamily="18" charset="0"/>
                  <a:ea typeface="宋体" panose="02010600030101010101" pitchFamily="2" charset="-122"/>
                </a:rPr>
                <a:t>n</a:t>
              </a:r>
              <a:endParaRPr lang="zh-CN" altLang="en-US" sz="2400" b="1" i="1" baseline="-25000" dirty="0">
                <a:latin typeface="Times New Roman" panose="02020603050405020304" pitchFamily="18" charset="0"/>
                <a:ea typeface="宋体" panose="02010600030101010101" pitchFamily="2" charset="-122"/>
              </a:endParaRPr>
            </a:p>
          </p:txBody>
        </p:sp>
        <p:sp>
          <p:nvSpPr>
            <p:cNvPr id="38941" name="Text Box 61"/>
            <p:cNvSpPr txBox="1"/>
            <p:nvPr/>
          </p:nvSpPr>
          <p:spPr>
            <a:xfrm>
              <a:off x="1663" y="13"/>
              <a:ext cx="340" cy="327"/>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grpSp>
      <p:grpSp>
        <p:nvGrpSpPr>
          <p:cNvPr id="38927" name="Group 62"/>
          <p:cNvGrpSpPr/>
          <p:nvPr/>
        </p:nvGrpSpPr>
        <p:grpSpPr>
          <a:xfrm>
            <a:off x="3648075" y="1557338"/>
            <a:ext cx="3886200" cy="2074862"/>
            <a:chOff x="0" y="0"/>
            <a:chExt cx="2448" cy="1307"/>
          </a:xfrm>
        </p:grpSpPr>
        <p:sp>
          <p:nvSpPr>
            <p:cNvPr id="38938" name="AutoShape 72"/>
            <p:cNvSpPr/>
            <p:nvPr/>
          </p:nvSpPr>
          <p:spPr>
            <a:xfrm>
              <a:off x="131" y="0"/>
              <a:ext cx="1872" cy="288"/>
            </a:xfrm>
            <a:prstGeom prst="roundRect">
              <a:avLst>
                <a:gd name="adj" fmla="val 16667"/>
              </a:avLst>
            </a:prstGeom>
            <a:noFill/>
            <a:ln w="38100" cap="flat" cmpd="sng">
              <a:solidFill>
                <a:srgbClr val="0000CC"/>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8939" name="AutoShape 73"/>
            <p:cNvSpPr/>
            <p:nvPr/>
          </p:nvSpPr>
          <p:spPr>
            <a:xfrm>
              <a:off x="0" y="971"/>
              <a:ext cx="2448" cy="336"/>
            </a:xfrm>
            <a:prstGeom prst="roundRect">
              <a:avLst>
                <a:gd name="adj" fmla="val 16667"/>
              </a:avLst>
            </a:prstGeom>
            <a:noFill/>
            <a:ln w="38100" cap="flat" cmpd="sng">
              <a:solidFill>
                <a:srgbClr val="00B0F0"/>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grpSp>
      <p:sp>
        <p:nvSpPr>
          <p:cNvPr id="38928" name="圆角矩形 1"/>
          <p:cNvSpPr/>
          <p:nvPr/>
        </p:nvSpPr>
        <p:spPr>
          <a:xfrm>
            <a:off x="3643313" y="6197600"/>
            <a:ext cx="4684712" cy="523875"/>
          </a:xfrm>
          <a:prstGeom prst="roundRect">
            <a:avLst>
              <a:gd name="adj" fmla="val 16667"/>
            </a:avLst>
          </a:prstGeom>
          <a:noFill/>
          <a:ln w="28575" cap="flat" cmpd="sng">
            <a:solidFill>
              <a:srgbClr val="0099FF"/>
            </a:solidFill>
            <a:prstDash val="solid"/>
            <a:headEnd type="none" w="med" len="med"/>
            <a:tailEnd type="none" w="med" len="med"/>
          </a:ln>
        </p:spPr>
        <p:txBody>
          <a:bodyPr wrap="none" lIns="90000" tIns="46800" rIns="90000" bIns="4680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8929" name="Line 47"/>
          <p:cNvSpPr/>
          <p:nvPr/>
        </p:nvSpPr>
        <p:spPr>
          <a:xfrm>
            <a:off x="5632450" y="6365875"/>
            <a:ext cx="301625" cy="0"/>
          </a:xfrm>
          <a:prstGeom prst="line">
            <a:avLst/>
          </a:prstGeom>
          <a:ln w="28575" cap="flat" cmpd="sng">
            <a:solidFill>
              <a:schemeClr val="tx1"/>
            </a:solidFill>
            <a:prstDash val="solid"/>
            <a:headEnd type="none" w="med" len="med"/>
            <a:tailEnd type="none" w="med" len="med"/>
          </a:ln>
        </p:spPr>
      </p:sp>
      <p:sp>
        <p:nvSpPr>
          <p:cNvPr id="38930" name="Line 47"/>
          <p:cNvSpPr/>
          <p:nvPr/>
        </p:nvSpPr>
        <p:spPr>
          <a:xfrm>
            <a:off x="6016625" y="6365875"/>
            <a:ext cx="301625" cy="0"/>
          </a:xfrm>
          <a:prstGeom prst="line">
            <a:avLst/>
          </a:prstGeom>
          <a:ln w="28575" cap="flat" cmpd="sng">
            <a:solidFill>
              <a:schemeClr val="tx1"/>
            </a:solidFill>
            <a:prstDash val="solid"/>
            <a:headEnd type="none" w="med" len="med"/>
            <a:tailEnd type="none" w="med" len="med"/>
          </a:ln>
        </p:spPr>
      </p:sp>
      <p:sp>
        <p:nvSpPr>
          <p:cNvPr id="38931" name="Line 47"/>
          <p:cNvSpPr/>
          <p:nvPr/>
        </p:nvSpPr>
        <p:spPr>
          <a:xfrm>
            <a:off x="6770688" y="6365875"/>
            <a:ext cx="301625" cy="0"/>
          </a:xfrm>
          <a:prstGeom prst="line">
            <a:avLst/>
          </a:prstGeom>
          <a:ln w="28575" cap="flat" cmpd="sng">
            <a:solidFill>
              <a:schemeClr val="tx1"/>
            </a:solidFill>
            <a:prstDash val="solid"/>
            <a:headEnd type="none" w="med" len="med"/>
            <a:tailEnd type="none" w="med" len="med"/>
          </a:ln>
        </p:spPr>
      </p:sp>
      <p:sp>
        <p:nvSpPr>
          <p:cNvPr id="38932" name="右弧形箭头 67"/>
          <p:cNvSpPr/>
          <p:nvPr/>
        </p:nvSpPr>
        <p:spPr>
          <a:xfrm>
            <a:off x="7427913" y="1144588"/>
            <a:ext cx="712787" cy="3260725"/>
          </a:xfrm>
          <a:prstGeom prst="curvedLeftArrow">
            <a:avLst>
              <a:gd name="adj1" fmla="val 24972"/>
              <a:gd name="adj2" fmla="val 49959"/>
              <a:gd name="adj3" fmla="val 25000"/>
            </a:avLst>
          </a:prstGeom>
          <a:solidFill>
            <a:srgbClr val="FFFF00"/>
          </a:solidFill>
          <a:ln w="9525" cap="flat" cmpd="sng">
            <a:solidFill>
              <a:schemeClr val="tx1"/>
            </a:solidFill>
            <a:prstDash val="solid"/>
            <a:round/>
            <a:headEnd type="none" w="med" len="med"/>
            <a:tailEnd type="none" w="med" len="med"/>
          </a:ln>
        </p:spPr>
        <p:txBody>
          <a:bodyPr wrap="none" lIns="90000" tIns="46800" rIns="90000" bIns="4680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8933" name="AutoShape 72"/>
          <p:cNvSpPr/>
          <p:nvPr/>
        </p:nvSpPr>
        <p:spPr>
          <a:xfrm>
            <a:off x="3857625" y="3989388"/>
            <a:ext cx="2971800" cy="457200"/>
          </a:xfrm>
          <a:prstGeom prst="roundRect">
            <a:avLst>
              <a:gd name="adj" fmla="val 16667"/>
            </a:avLst>
          </a:prstGeom>
          <a:noFill/>
          <a:ln w="38100" cap="flat" cmpd="sng">
            <a:solidFill>
              <a:srgbClr val="0000CC"/>
            </a:solidFill>
            <a:prstDash val="solid"/>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8934" name="右弧形箭头 1"/>
          <p:cNvSpPr/>
          <p:nvPr/>
        </p:nvSpPr>
        <p:spPr>
          <a:xfrm>
            <a:off x="7251700" y="1144588"/>
            <a:ext cx="555625" cy="777875"/>
          </a:xfrm>
          <a:prstGeom prst="curvedLeftArrow">
            <a:avLst>
              <a:gd name="adj1" fmla="val 24974"/>
              <a:gd name="adj2" fmla="val 49953"/>
              <a:gd name="adj3" fmla="val 25000"/>
            </a:avLst>
          </a:prstGeom>
          <a:solidFill>
            <a:srgbClr val="FFFF00"/>
          </a:solidFill>
          <a:ln w="9525" cap="flat" cmpd="sng">
            <a:solidFill>
              <a:schemeClr val="tx1"/>
            </a:solidFill>
            <a:prstDash val="solid"/>
            <a:round/>
            <a:headEnd type="none" w="med" len="med"/>
            <a:tailEnd type="none" w="med" len="med"/>
          </a:ln>
        </p:spPr>
        <p:txBody>
          <a:bodyPr wrap="none" lIns="90000" tIns="46800" rIns="90000" bIns="4680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3" name="虚尾箭头 2"/>
          <p:cNvSpPr/>
          <p:nvPr/>
        </p:nvSpPr>
        <p:spPr bwMode="auto">
          <a:xfrm rot="5400000">
            <a:off x="5355431" y="748506"/>
            <a:ext cx="393700" cy="192088"/>
          </a:xfrm>
          <a:prstGeom prst="stripedRightArrow">
            <a:avLst/>
          </a:prstGeom>
          <a:solidFill>
            <a:srgbClr val="FFFF00"/>
          </a:solidFill>
          <a:ln w="9525" cap="flat" cmpd="sng" algn="ctr">
            <a:solidFill>
              <a:schemeClr val="tx1"/>
            </a:solidFill>
            <a:prstDash val="solid"/>
            <a:round/>
            <a:headEnd type="none" w="med" len="med"/>
            <a:tailEnd type="none" w="med" len="med"/>
          </a:ln>
          <a:effectLst/>
        </p:spPr>
        <p:txBody>
          <a:bodyPr wrap="none" lIns="90000" tIns="46800" rIns="90000" bIns="46800" anchor="ct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文本框 1"/>
          <p:cNvSpPr txBox="1"/>
          <p:nvPr/>
        </p:nvSpPr>
        <p:spPr>
          <a:xfrm>
            <a:off x="8478838" y="3444875"/>
            <a:ext cx="2552700" cy="83185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等线" panose="02010600030101010101" pitchFamily="2" charset="-122"/>
                <a:ea typeface="等线" panose="02010600030101010101" pitchFamily="2" charset="-122"/>
              </a:rPr>
              <a:t>符号位取反，</a:t>
            </a:r>
            <a:endParaRPr lang="en-US" altLang="zh-CN" sz="2400" b="1" dirty="0">
              <a:latin typeface="等线" panose="02010600030101010101" pitchFamily="2" charset="-122"/>
              <a:ea typeface="等线" panose="02010600030101010101" pitchFamily="2" charset="-122"/>
            </a:endParaRPr>
          </a:p>
          <a:p>
            <a:pPr marL="0" lvl="0" indent="0" defTabSz="457200">
              <a:lnSpc>
                <a:spcPct val="100000"/>
              </a:lnSpc>
              <a:spcBef>
                <a:spcPct val="0"/>
              </a:spcBef>
              <a:buFontTx/>
              <a:buNone/>
            </a:pPr>
            <a:r>
              <a:rPr lang="zh-CN" altLang="en-US" sz="2400" b="1" dirty="0">
                <a:latin typeface="等线" panose="02010600030101010101" pitchFamily="2" charset="-122"/>
                <a:ea typeface="等线" panose="02010600030101010101" pitchFamily="2" charset="-122"/>
              </a:rPr>
              <a:t>数值位取反</a:t>
            </a:r>
            <a:r>
              <a:rPr lang="en-US" altLang="zh-CN" sz="2400" b="1" dirty="0">
                <a:latin typeface="等线" panose="02010600030101010101" pitchFamily="2" charset="-122"/>
                <a:ea typeface="等线" panose="02010600030101010101" pitchFamily="2" charset="-122"/>
              </a:rPr>
              <a:t>+1</a:t>
            </a:r>
            <a:endParaRPr lang="zh-CN" altLang="en-US" sz="2400" b="1" dirty="0">
              <a:latin typeface="等线" panose="02010600030101010101" pitchFamily="2" charset="-122"/>
              <a:ea typeface="等线" panose="02010600030101010101" pitchFamily="2" charset="-122"/>
            </a:endParaRPr>
          </a:p>
        </p:txBody>
      </p:sp>
      <p:sp>
        <p:nvSpPr>
          <p:cNvPr id="4" name="矩形 3"/>
          <p:cNvSpPr/>
          <p:nvPr/>
        </p:nvSpPr>
        <p:spPr>
          <a:xfrm>
            <a:off x="8451850" y="3260725"/>
            <a:ext cx="2047875" cy="1104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279650" y="765175"/>
            <a:ext cx="7704138" cy="3108325"/>
          </a:xfrm>
          <a:prstGeom prst="rect">
            <a:avLst/>
          </a:prstGeom>
          <a:noFill/>
        </p:spPr>
        <p:txBody>
          <a:bodyPr>
            <a:spAutoFit/>
          </a:bodyPr>
          <a:lstStyle/>
          <a:p>
            <a:pPr marR="0" defTabSz="457200" eaLnBrk="1" fontAlgn="auto" hangingPunct="1">
              <a:spcBef>
                <a:spcPts val="0"/>
              </a:spcBef>
              <a:spcAft>
                <a:spcPts val="0"/>
              </a:spcAft>
              <a:buClrTx/>
              <a:buSzTx/>
              <a:buFontTx/>
              <a:buNone/>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a:t>
            </a:r>
            <a:r>
              <a:rPr kumimoji="0" lang="zh-CN" altLang="en-US"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设机器数采用补码表示（含</a:t>
            </a: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a:t>
            </a:r>
            <a:r>
              <a:rPr kumimoji="0" lang="zh-CN" altLang="en-US"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位符号位），若寄存器内容为</a:t>
            </a: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9BH, </a:t>
            </a:r>
            <a:r>
              <a:rPr kumimoji="0" lang="zh-CN" altLang="en-US"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则对应的十进制数为（  ）。</a:t>
            </a: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-27</a:t>
            </a: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-97</a:t>
            </a: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-101</a:t>
            </a: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155</a:t>
            </a:r>
            <a:endParaRPr kumimoji="0" lang="en-US" altLang="zh-CN" sz="2800"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847850" y="549275"/>
            <a:ext cx="8785225" cy="7110413"/>
          </a:xfrm>
          <a:prstGeom prst="rect">
            <a:avLst/>
          </a:prstGeom>
          <a:noFill/>
        </p:spPr>
        <p:txBody>
          <a:bodyPr>
            <a:spAutoFit/>
          </a:bodyPr>
          <a:lstStyle/>
          <a:p>
            <a:pPr marR="0" defTabSz="457200" eaLnBrk="1" fontAlgn="auto" hangingPunct="1">
              <a:spcBef>
                <a:spcPts val="0"/>
              </a:spcBef>
              <a:spcAft>
                <a:spcPts val="0"/>
              </a:spcAft>
              <a:buClrTx/>
              <a:buSzTx/>
              <a:buFontTx/>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若寄存器内容为 </a:t>
            </a: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1000 0000</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 若它等于</a:t>
            </a: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-0</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，则为（）</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原码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补码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反码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移码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2.</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若寄存器内容为 </a:t>
            </a: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1111 1111</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 若它等于</a:t>
            </a:r>
            <a:r>
              <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-1</a:t>
            </a: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，则为（）</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反码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补码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原码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r>
              <a:rPr kumimoji="0" lang="zh-CN" altLang="en-US"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rPr>
              <a:t>移码</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L="457200" marR="0" indent="-457200" defTabSz="457200" eaLnBrk="1" fontAlgn="auto" hangingPunct="1">
              <a:spcBef>
                <a:spcPts val="0"/>
              </a:spcBef>
              <a:spcAft>
                <a:spcPts val="0"/>
              </a:spcAft>
              <a:buClrTx/>
              <a:buSzTx/>
              <a:buFontTx/>
              <a:buAutoNum type="alphaUcPeriod"/>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a:p>
            <a:pPr marR="0" defTabSz="457200" eaLnBrk="1" fontAlgn="auto" hangingPunct="1">
              <a:spcBef>
                <a:spcPts val="0"/>
              </a:spcBef>
              <a:spcAft>
                <a:spcPts val="0"/>
              </a:spcAft>
              <a:buClrTx/>
              <a:buSzTx/>
              <a:buFontTx/>
              <a:buNone/>
              <a:defRPr/>
            </a:pPr>
            <a:endParaRPr kumimoji="0" lang="en-US" altLang="zh-CN" sz="2400" b="1" kern="1200" cap="none" spc="0" normalizeH="0" baseline="0" noProof="0" dirty="0">
              <a:latin typeface="Times New Roman" panose="02020603050405020304" pitchFamily="18" charset="0"/>
              <a:ea typeface="宋体" panose="0201060003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ln/>
        </p:spPr>
        <p:txBody>
          <a:bodyPr vert="horz" wrap="square" lIns="91440" tIns="45720" rIns="91440" bIns="45720" anchor="ctr" anchorCtr="0"/>
          <a:p>
            <a:r>
              <a:rPr lang="zh-CN" altLang="en-US" b="1" dirty="0">
                <a:ea typeface="宋体" panose="02010600030101010101" pitchFamily="2" charset="-122"/>
              </a:rPr>
              <a:t>进制转换（复习）</a:t>
            </a:r>
            <a:endParaRPr lang="zh-CN" altLang="en-US" b="1" dirty="0">
              <a:ea typeface="宋体" panose="02010600030101010101" pitchFamily="2" charset="-122"/>
            </a:endParaRPr>
          </a:p>
        </p:txBody>
      </p:sp>
      <p:sp>
        <p:nvSpPr>
          <p:cNvPr id="6147" name="内容占位符 2"/>
          <p:cNvSpPr>
            <a:spLocks noGrp="1"/>
          </p:cNvSpPr>
          <p:nvPr>
            <p:ph idx="1"/>
          </p:nvPr>
        </p:nvSpPr>
        <p:spPr>
          <a:xfrm>
            <a:off x="2159000" y="1673225"/>
            <a:ext cx="8985250" cy="5516563"/>
          </a:xfrm>
          <a:ln/>
        </p:spPr>
        <p:txBody>
          <a:bodyPr vert="horz" wrap="square" lIns="91440" tIns="45720" rIns="91440" bIns="45720" anchor="t" anchorCtr="0"/>
          <a:p>
            <a:r>
              <a:rPr lang="zh-CN" altLang="en-US" sz="2400" b="1" dirty="0">
                <a:latin typeface="Times New Roman" panose="02020603050405020304" pitchFamily="18" charset="0"/>
                <a:ea typeface="宋体" panose="02010600030101010101" pitchFamily="2" charset="-122"/>
              </a:rPr>
              <a:t>二进制表示法</a:t>
            </a:r>
            <a:endParaRPr lang="en-US" altLang="zh-CN" sz="2400" b="1" dirty="0">
              <a:latin typeface="Times New Roman" panose="02020603050405020304" pitchFamily="18" charset="0"/>
              <a:ea typeface="宋体" panose="02010600030101010101" pitchFamily="2" charset="-122"/>
            </a:endParaRPr>
          </a:p>
          <a:p>
            <a:pPr lvl="1"/>
            <a:r>
              <a:rPr lang="zh-CN" altLang="en-US" sz="2100" b="1" dirty="0">
                <a:latin typeface="Times New Roman" panose="02020603050405020304" pitchFamily="18" charset="0"/>
                <a:ea typeface="宋体" panose="02010600030101010101" pitchFamily="2" charset="-122"/>
                <a:sym typeface="Wingdings" panose="05000000000000000000" pitchFamily="2" charset="2"/>
              </a:rPr>
              <a:t>信息是二进制编码</a:t>
            </a:r>
            <a:endParaRPr lang="en-US" altLang="zh-CN" sz="2100" b="1" dirty="0">
              <a:latin typeface="Times New Roman" panose="02020603050405020304" pitchFamily="18" charset="0"/>
              <a:ea typeface="宋体" panose="02010600030101010101" pitchFamily="2" charset="-122"/>
              <a:sym typeface="Wingdings" panose="05000000000000000000" pitchFamily="2" charset="2"/>
            </a:endParaRPr>
          </a:p>
          <a:p>
            <a:pPr lvl="2"/>
            <a:r>
              <a:rPr lang="zh-CN" altLang="en-US" sz="1800" b="1" dirty="0">
                <a:latin typeface="Times New Roman" panose="02020603050405020304" pitchFamily="18" charset="0"/>
                <a:ea typeface="宋体" panose="02010600030101010101" pitchFamily="2" charset="-122"/>
                <a:sym typeface="Wingdings" panose="05000000000000000000" pitchFamily="2" charset="2"/>
              </a:rPr>
              <a:t>二进制两个形态</a:t>
            </a:r>
            <a:r>
              <a:rPr lang="en-US" altLang="zh-CN" sz="1800" b="1" dirty="0">
                <a:latin typeface="Times New Roman" panose="02020603050405020304" pitchFamily="18" charset="0"/>
                <a:ea typeface="宋体" panose="02010600030101010101" pitchFamily="2" charset="-122"/>
                <a:sym typeface="Wingdings" panose="05000000000000000000" pitchFamily="2" charset="2"/>
              </a:rPr>
              <a:t> ( </a:t>
            </a:r>
            <a:r>
              <a:rPr lang="zh-CN" altLang="en-US" sz="1800" b="1" dirty="0">
                <a:latin typeface="Times New Roman" panose="02020603050405020304" pitchFamily="18" charset="0"/>
                <a:ea typeface="宋体" panose="02010600030101010101" pitchFamily="2" charset="-122"/>
                <a:sym typeface="Wingdings" panose="05000000000000000000" pitchFamily="2" charset="2"/>
              </a:rPr>
              <a:t>两个稳定状态的物理器件，成本低，如高低电平）</a:t>
            </a:r>
            <a:endParaRPr lang="en-US" altLang="zh-CN" sz="1800" b="1" dirty="0">
              <a:latin typeface="Times New Roman" panose="02020603050405020304" pitchFamily="18" charset="0"/>
              <a:ea typeface="宋体" panose="02010600030101010101" pitchFamily="2" charset="-122"/>
              <a:sym typeface="Wingdings" panose="05000000000000000000" pitchFamily="2" charset="2"/>
            </a:endParaRPr>
          </a:p>
          <a:p>
            <a:pPr lvl="2"/>
            <a:r>
              <a:rPr lang="zh-CN" altLang="en-US" sz="1800" b="1" dirty="0">
                <a:latin typeface="Times New Roman" panose="02020603050405020304" pitchFamily="18" charset="0"/>
                <a:ea typeface="宋体" panose="02010600030101010101" pitchFamily="2" charset="-122"/>
                <a:sym typeface="Wingdings" panose="05000000000000000000" pitchFamily="2" charset="2"/>
              </a:rPr>
              <a:t>二进制位</a:t>
            </a:r>
            <a:r>
              <a:rPr lang="en-US" altLang="zh-CN" sz="1800" b="1" dirty="0">
                <a:latin typeface="Times New Roman" panose="02020603050405020304" pitchFamily="18" charset="0"/>
                <a:ea typeface="宋体" panose="02010600030101010101" pitchFamily="2" charset="-122"/>
                <a:sym typeface="Wingdings" panose="05000000000000000000" pitchFamily="2" charset="2"/>
              </a:rPr>
              <a:t>1</a:t>
            </a:r>
            <a:r>
              <a:rPr lang="zh-CN" altLang="en-US" sz="1800" b="1" dirty="0">
                <a:latin typeface="Times New Roman" panose="02020603050405020304" pitchFamily="18" charset="0"/>
                <a:ea typeface="宋体" panose="02010600030101010101" pitchFamily="2" charset="-122"/>
                <a:sym typeface="Wingdings" panose="05000000000000000000" pitchFamily="2" charset="2"/>
              </a:rPr>
              <a:t>和</a:t>
            </a:r>
            <a:r>
              <a:rPr lang="en-US" altLang="zh-CN" sz="1800" b="1" dirty="0">
                <a:latin typeface="Times New Roman" panose="02020603050405020304" pitchFamily="18" charset="0"/>
                <a:ea typeface="宋体" panose="02010600030101010101" pitchFamily="2" charset="-122"/>
                <a:sym typeface="Wingdings" panose="05000000000000000000" pitchFamily="2" charset="2"/>
              </a:rPr>
              <a:t>0</a:t>
            </a:r>
            <a:r>
              <a:rPr lang="zh-CN" altLang="en-US" sz="1800" b="1" dirty="0">
                <a:latin typeface="Times New Roman" panose="02020603050405020304" pitchFamily="18" charset="0"/>
                <a:ea typeface="宋体" panose="02010600030101010101" pitchFamily="2" charset="-122"/>
                <a:sym typeface="Wingdings" panose="05000000000000000000" pitchFamily="2" charset="2"/>
              </a:rPr>
              <a:t>与逻辑值（真和假）对应，为逻辑判断提供便利条件。</a:t>
            </a:r>
            <a:endParaRPr lang="en-US" altLang="zh-CN" sz="1800" b="1" dirty="0">
              <a:latin typeface="Times New Roman" panose="02020603050405020304" pitchFamily="18" charset="0"/>
              <a:ea typeface="宋体" panose="02010600030101010101" pitchFamily="2" charset="-122"/>
              <a:sym typeface="Wingdings" panose="05000000000000000000" pitchFamily="2" charset="2"/>
            </a:endParaRPr>
          </a:p>
          <a:p>
            <a:pPr lvl="2"/>
            <a:r>
              <a:rPr lang="zh-CN" altLang="en-US" sz="1800" b="1" dirty="0">
                <a:latin typeface="Times New Roman" panose="02020603050405020304" pitchFamily="18" charset="0"/>
                <a:ea typeface="宋体" panose="02010600030101010101" pitchFamily="2" charset="-122"/>
                <a:sym typeface="Wingdings" panose="05000000000000000000" pitchFamily="2" charset="2"/>
              </a:rPr>
              <a:t>二进制的编码和运算规则简单，通过逻辑门电路能方便地实现算术运算。</a:t>
            </a:r>
            <a:endParaRPr lang="en-US" altLang="zh-CN" sz="1800" b="1" dirty="0">
              <a:latin typeface="Times New Roman" panose="02020603050405020304" pitchFamily="18" charset="0"/>
              <a:ea typeface="宋体" panose="02010600030101010101" pitchFamily="2" charset="-122"/>
              <a:sym typeface="Wingdings" panose="05000000000000000000" pitchFamily="2" charset="2"/>
            </a:endParaRPr>
          </a:p>
          <a:p>
            <a:pPr lvl="1"/>
            <a:endParaRPr lang="en-US" altLang="zh-CN" sz="2100" b="1" dirty="0">
              <a:latin typeface="Times New Roman" panose="02020603050405020304" pitchFamily="18" charset="0"/>
              <a:ea typeface="宋体" panose="02010600030101010101" pitchFamily="2" charset="-122"/>
              <a:sym typeface="Wingdings" panose="05000000000000000000" pitchFamily="2" charset="2"/>
            </a:endParaRPr>
          </a:p>
          <a:p>
            <a:pPr lvl="1"/>
            <a:r>
              <a:rPr lang="zh-CN" altLang="en-US" sz="2100" b="1" dirty="0">
                <a:latin typeface="Times New Roman" panose="02020603050405020304" pitchFamily="18" charset="0"/>
                <a:ea typeface="宋体" panose="02010600030101010101" pitchFamily="2" charset="-122"/>
                <a:sym typeface="Wingdings" panose="05000000000000000000" pitchFamily="2" charset="2"/>
              </a:rPr>
              <a:t>缩写</a:t>
            </a:r>
            <a:r>
              <a:rPr lang="en-US" altLang="zh-CN" dirty="0">
                <a:solidFill>
                  <a:srgbClr val="333333"/>
                </a:solidFill>
                <a:latin typeface="PingFang SC"/>
                <a:ea typeface="等线" panose="02010600030101010101" pitchFamily="2" charset="-122"/>
              </a:rPr>
              <a:t>D(decimal)</a:t>
            </a:r>
            <a:r>
              <a:rPr lang="zh-CN" altLang="en-US" dirty="0">
                <a:solidFill>
                  <a:srgbClr val="333333"/>
                </a:solidFill>
                <a:latin typeface="PingFang SC"/>
                <a:ea typeface="等线" panose="02010600030101010101" pitchFamily="2" charset="-122"/>
              </a:rPr>
              <a:t>、</a:t>
            </a:r>
            <a:r>
              <a:rPr lang="en-US" altLang="zh-CN" dirty="0">
                <a:solidFill>
                  <a:srgbClr val="333333"/>
                </a:solidFill>
                <a:latin typeface="PingFang SC"/>
                <a:ea typeface="等线" panose="02010600030101010101" pitchFamily="2" charset="-122"/>
              </a:rPr>
              <a:t>B(binary)</a:t>
            </a:r>
            <a:r>
              <a:rPr lang="zh-CN" altLang="en-US" dirty="0">
                <a:solidFill>
                  <a:srgbClr val="333333"/>
                </a:solidFill>
                <a:latin typeface="PingFang SC"/>
                <a:ea typeface="等线" panose="02010600030101010101" pitchFamily="2" charset="-122"/>
              </a:rPr>
              <a:t>、</a:t>
            </a:r>
            <a:r>
              <a:rPr lang="en-US" altLang="zh-CN" dirty="0">
                <a:solidFill>
                  <a:srgbClr val="333333"/>
                </a:solidFill>
                <a:latin typeface="PingFang SC"/>
                <a:ea typeface="等线" panose="02010600030101010101" pitchFamily="2" charset="-122"/>
              </a:rPr>
              <a:t>O(octor)</a:t>
            </a:r>
            <a:r>
              <a:rPr lang="zh-CN" altLang="en-US" dirty="0">
                <a:solidFill>
                  <a:srgbClr val="333333"/>
                </a:solidFill>
                <a:latin typeface="PingFang SC"/>
                <a:ea typeface="等线" panose="02010600030101010101" pitchFamily="2" charset="-122"/>
              </a:rPr>
              <a:t>、</a:t>
            </a:r>
            <a:r>
              <a:rPr lang="en-US" altLang="zh-CN" dirty="0">
                <a:solidFill>
                  <a:srgbClr val="333333"/>
                </a:solidFill>
                <a:latin typeface="PingFang SC"/>
                <a:ea typeface="等线" panose="02010600030101010101" pitchFamily="2" charset="-122"/>
              </a:rPr>
              <a:t>H(hex)</a:t>
            </a:r>
            <a:endParaRPr lang="en-US" altLang="zh-CN" dirty="0">
              <a:solidFill>
                <a:srgbClr val="333333"/>
              </a:solidFill>
              <a:latin typeface="PingFang SC"/>
              <a:ea typeface="等线" panose="02010600030101010101" pitchFamily="2" charset="-122"/>
            </a:endParaRPr>
          </a:p>
          <a:p>
            <a:pPr lvl="1"/>
            <a:endParaRPr lang="en-US" altLang="zh-CN" dirty="0">
              <a:solidFill>
                <a:srgbClr val="333333"/>
              </a:solidFill>
              <a:latin typeface="PingFang SC"/>
              <a:ea typeface="等线" panose="02010600030101010101" pitchFamily="2" charset="-122"/>
            </a:endParaRPr>
          </a:p>
          <a:p>
            <a:pPr lvl="1"/>
            <a:r>
              <a:rPr lang="zh-CN" altLang="en-US" dirty="0">
                <a:solidFill>
                  <a:srgbClr val="333333"/>
                </a:solidFill>
                <a:latin typeface="PingFang SC"/>
                <a:ea typeface="等线" panose="02010600030101010101" pitchFamily="2" charset="-122"/>
              </a:rPr>
              <a:t>十进制转换成任意进制数字</a:t>
            </a:r>
            <a:endParaRPr lang="en-US" altLang="zh-CN" dirty="0">
              <a:solidFill>
                <a:srgbClr val="333333"/>
              </a:solidFill>
              <a:latin typeface="PingFang SC"/>
              <a:ea typeface="等线" panose="02010600030101010101" pitchFamily="2" charset="-122"/>
            </a:endParaRPr>
          </a:p>
          <a:p>
            <a:pPr lvl="2"/>
            <a:r>
              <a:rPr lang="zh-CN" altLang="en-US" sz="2100" dirty="0">
                <a:solidFill>
                  <a:srgbClr val="333333"/>
                </a:solidFill>
                <a:latin typeface="PingFang SC"/>
                <a:ea typeface="等线" panose="02010600030101010101" pitchFamily="2" charset="-122"/>
              </a:rPr>
              <a:t>基数乘除法，整数部分：除基取余，小数部分：乘基取整</a:t>
            </a:r>
            <a:endParaRPr lang="en-US" altLang="zh-CN" sz="2100" dirty="0">
              <a:solidFill>
                <a:srgbClr val="333333"/>
              </a:solidFill>
              <a:latin typeface="PingFang SC"/>
              <a:ea typeface="等线" panose="02010600030101010101" pitchFamily="2" charset="-122"/>
            </a:endParaRPr>
          </a:p>
          <a:p>
            <a:pPr lvl="1"/>
            <a:endParaRPr lang="en-US" altLang="zh-CN" dirty="0">
              <a:solidFill>
                <a:srgbClr val="333333"/>
              </a:solidFill>
              <a:latin typeface="PingFang SC"/>
              <a:ea typeface="等线" panose="02010600030101010101" pitchFamily="2" charset="-122"/>
            </a:endParaRPr>
          </a:p>
          <a:p>
            <a:pPr lvl="1"/>
            <a:r>
              <a:rPr lang="zh-CN" altLang="en-US" dirty="0">
                <a:solidFill>
                  <a:srgbClr val="333333"/>
                </a:solidFill>
                <a:latin typeface="PingFang SC"/>
                <a:ea typeface="等线" panose="02010600030101010101" pitchFamily="2" charset="-122"/>
              </a:rPr>
              <a:t>任意进制转换成十进制数字</a:t>
            </a:r>
            <a:endParaRPr lang="en-US" altLang="zh-CN" dirty="0">
              <a:solidFill>
                <a:srgbClr val="333333"/>
              </a:solidFill>
              <a:latin typeface="PingFang SC"/>
              <a:ea typeface="等线" panose="02010600030101010101" pitchFamily="2" charset="-122"/>
            </a:endParaRPr>
          </a:p>
          <a:p>
            <a:pPr lvl="2"/>
            <a:r>
              <a:rPr lang="zh-CN" altLang="en-US" sz="2100" dirty="0">
                <a:solidFill>
                  <a:srgbClr val="333333"/>
                </a:solidFill>
                <a:latin typeface="PingFang SC"/>
                <a:ea typeface="等线" panose="02010600030101010101" pitchFamily="2" charset="-122"/>
              </a:rPr>
              <a:t>各位数与它们的权值相乘，把乘积相加，按权展开相加法。</a:t>
            </a:r>
            <a:endParaRPr lang="zh-CN" altLang="en-US" sz="2100" dirty="0">
              <a:ea typeface="等线" panose="02010600030101010101" pitchFamily="2" charset="-122"/>
            </a:endParaRPr>
          </a:p>
          <a:p>
            <a:pPr lvl="1"/>
            <a:endParaRPr lang="en-US" altLang="zh-CN" sz="2100" dirty="0">
              <a:ea typeface="等线" panose="02010600030101010101" pitchFamily="2" charset="-122"/>
              <a:sym typeface="Wingdings" panose="05000000000000000000" pitchFamily="2" charset="2"/>
            </a:endParaRPr>
          </a:p>
          <a:p>
            <a:endParaRPr lang="zh-CN" altLang="en-US" sz="2400" dirty="0">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type="body" idx="4294967295"/>
          </p:nvPr>
        </p:nvSpPr>
        <p:spPr>
          <a:xfrm>
            <a:off x="0" y="1066800"/>
            <a:ext cx="8178800" cy="5638800"/>
          </a:xfrm>
          <a:ln/>
        </p:spPr>
        <p:txBody>
          <a:bodyPr vert="horz" wrap="square" lIns="91440" tIns="45720" rIns="91440" bIns="45720" anchor="t" anchorCtr="0"/>
          <a:p>
            <a:r>
              <a:rPr lang="en-US" altLang="zh-CN" sz="4000" dirty="0">
                <a:ea typeface="宋体" panose="02010600030101010101" pitchFamily="2" charset="-122"/>
              </a:rPr>
              <a:t>53=( ? )</a:t>
            </a:r>
            <a:r>
              <a:rPr lang="en-US" altLang="zh-CN" sz="4000" baseline="-25000" dirty="0">
                <a:ea typeface="宋体" panose="02010600030101010101" pitchFamily="2" charset="-122"/>
              </a:rPr>
              <a:t>2</a:t>
            </a:r>
            <a:endParaRPr lang="en-US" altLang="zh-CN" sz="4000" dirty="0">
              <a:ea typeface="宋体" panose="02010600030101010101" pitchFamily="2" charset="-122"/>
            </a:endParaRPr>
          </a:p>
        </p:txBody>
      </p:sp>
      <p:sp>
        <p:nvSpPr>
          <p:cNvPr id="7171" name="Text Box 4"/>
          <p:cNvSpPr txBox="1"/>
          <p:nvPr/>
        </p:nvSpPr>
        <p:spPr>
          <a:xfrm>
            <a:off x="4583113" y="2781300"/>
            <a:ext cx="1868487" cy="461963"/>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5 3           1</a:t>
            </a:r>
            <a:endParaRPr lang="en-US" altLang="zh-CN" sz="2400" dirty="0">
              <a:latin typeface="Tahoma" panose="020B0604030504040204" pitchFamily="34" charset="0"/>
              <a:ea typeface="宋体" panose="02010600030101010101" pitchFamily="2" charset="-122"/>
            </a:endParaRPr>
          </a:p>
        </p:txBody>
      </p:sp>
      <p:sp>
        <p:nvSpPr>
          <p:cNvPr id="7172" name="Line 5"/>
          <p:cNvSpPr/>
          <p:nvPr/>
        </p:nvSpPr>
        <p:spPr>
          <a:xfrm>
            <a:off x="4295775" y="3213100"/>
            <a:ext cx="1366838" cy="0"/>
          </a:xfrm>
          <a:prstGeom prst="line">
            <a:avLst/>
          </a:prstGeom>
          <a:ln w="9525" cap="flat" cmpd="sng">
            <a:solidFill>
              <a:schemeClr val="tx1"/>
            </a:solidFill>
            <a:prstDash val="solid"/>
            <a:headEnd type="none" w="med" len="med"/>
            <a:tailEnd type="none" w="med" len="med"/>
          </a:ln>
        </p:spPr>
      </p:sp>
      <p:sp>
        <p:nvSpPr>
          <p:cNvPr id="7173" name="Text Box 6"/>
          <p:cNvSpPr txBox="1"/>
          <p:nvPr/>
        </p:nvSpPr>
        <p:spPr>
          <a:xfrm>
            <a:off x="3792538" y="28527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74" name="Text Box 7"/>
          <p:cNvSpPr txBox="1"/>
          <p:nvPr/>
        </p:nvSpPr>
        <p:spPr>
          <a:xfrm>
            <a:off x="4713288" y="3267075"/>
            <a:ext cx="2900362" cy="4603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2 6          0            </a:t>
            </a:r>
            <a:endParaRPr lang="en-US" altLang="zh-CN" sz="2400" dirty="0">
              <a:latin typeface="Tahoma" panose="020B0604030504040204" pitchFamily="34" charset="0"/>
              <a:ea typeface="宋体" panose="02010600030101010101" pitchFamily="2" charset="-122"/>
            </a:endParaRPr>
          </a:p>
        </p:txBody>
      </p:sp>
      <p:sp>
        <p:nvSpPr>
          <p:cNvPr id="7175" name="Text Box 8"/>
          <p:cNvSpPr txBox="1"/>
          <p:nvPr/>
        </p:nvSpPr>
        <p:spPr>
          <a:xfrm>
            <a:off x="4224338" y="3789363"/>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76" name="Line 9"/>
          <p:cNvSpPr/>
          <p:nvPr/>
        </p:nvSpPr>
        <p:spPr>
          <a:xfrm>
            <a:off x="4583113" y="3716338"/>
            <a:ext cx="1081087" cy="0"/>
          </a:xfrm>
          <a:prstGeom prst="line">
            <a:avLst/>
          </a:prstGeom>
          <a:ln w="9525" cap="flat" cmpd="sng">
            <a:solidFill>
              <a:schemeClr val="tx1"/>
            </a:solidFill>
            <a:prstDash val="solid"/>
            <a:headEnd type="none" w="med" len="med"/>
            <a:tailEnd type="none" w="med" len="med"/>
          </a:ln>
        </p:spPr>
      </p:sp>
      <p:sp>
        <p:nvSpPr>
          <p:cNvPr id="7177" name="Text Box 10"/>
          <p:cNvSpPr txBox="1"/>
          <p:nvPr/>
        </p:nvSpPr>
        <p:spPr>
          <a:xfrm>
            <a:off x="4727575" y="3716338"/>
            <a:ext cx="2517775"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1 3          1        </a:t>
            </a:r>
            <a:endParaRPr lang="en-US" altLang="zh-CN" sz="2400" dirty="0">
              <a:latin typeface="Tahoma" panose="020B0604030504040204" pitchFamily="34" charset="0"/>
              <a:ea typeface="宋体" panose="02010600030101010101" pitchFamily="2" charset="-122"/>
            </a:endParaRPr>
          </a:p>
        </p:txBody>
      </p:sp>
      <p:sp>
        <p:nvSpPr>
          <p:cNvPr id="7178" name="Line 11"/>
          <p:cNvSpPr/>
          <p:nvPr/>
        </p:nvSpPr>
        <p:spPr>
          <a:xfrm>
            <a:off x="4727575" y="4221163"/>
            <a:ext cx="936625" cy="0"/>
          </a:xfrm>
          <a:prstGeom prst="line">
            <a:avLst/>
          </a:prstGeom>
          <a:ln w="9525" cap="flat" cmpd="sng">
            <a:solidFill>
              <a:schemeClr val="tx1"/>
            </a:solidFill>
            <a:prstDash val="solid"/>
            <a:headEnd type="none" w="med" len="med"/>
            <a:tailEnd type="none" w="med" len="med"/>
          </a:ln>
        </p:spPr>
      </p:sp>
      <p:sp>
        <p:nvSpPr>
          <p:cNvPr id="7179" name="Line 12"/>
          <p:cNvSpPr/>
          <p:nvPr/>
        </p:nvSpPr>
        <p:spPr>
          <a:xfrm>
            <a:off x="4295775" y="2852738"/>
            <a:ext cx="0" cy="360362"/>
          </a:xfrm>
          <a:prstGeom prst="line">
            <a:avLst/>
          </a:prstGeom>
          <a:ln w="9525" cap="flat" cmpd="sng">
            <a:solidFill>
              <a:schemeClr val="tx1"/>
            </a:solidFill>
            <a:prstDash val="solid"/>
            <a:headEnd type="none" w="med" len="med"/>
            <a:tailEnd type="none" w="med" len="med"/>
          </a:ln>
        </p:spPr>
      </p:sp>
      <p:sp>
        <p:nvSpPr>
          <p:cNvPr id="7180" name="Line 13"/>
          <p:cNvSpPr/>
          <p:nvPr/>
        </p:nvSpPr>
        <p:spPr>
          <a:xfrm>
            <a:off x="4583113" y="3213100"/>
            <a:ext cx="0" cy="503238"/>
          </a:xfrm>
          <a:prstGeom prst="line">
            <a:avLst/>
          </a:prstGeom>
          <a:ln w="9525" cap="flat" cmpd="sng">
            <a:solidFill>
              <a:schemeClr val="tx1"/>
            </a:solidFill>
            <a:prstDash val="solid"/>
            <a:headEnd type="none" w="med" len="med"/>
            <a:tailEnd type="none" w="med" len="med"/>
          </a:ln>
        </p:spPr>
      </p:sp>
      <p:sp>
        <p:nvSpPr>
          <p:cNvPr id="7181" name="Text Box 14"/>
          <p:cNvSpPr txBox="1"/>
          <p:nvPr/>
        </p:nvSpPr>
        <p:spPr>
          <a:xfrm>
            <a:off x="4132263" y="32972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82" name="Line 15"/>
          <p:cNvSpPr/>
          <p:nvPr/>
        </p:nvSpPr>
        <p:spPr>
          <a:xfrm>
            <a:off x="4727575" y="3716338"/>
            <a:ext cx="0" cy="504825"/>
          </a:xfrm>
          <a:prstGeom prst="line">
            <a:avLst/>
          </a:prstGeom>
          <a:ln w="9525" cap="flat" cmpd="sng">
            <a:solidFill>
              <a:schemeClr val="tx1"/>
            </a:solidFill>
            <a:prstDash val="solid"/>
            <a:headEnd type="none" w="med" len="med"/>
            <a:tailEnd type="none" w="med" len="med"/>
          </a:ln>
        </p:spPr>
      </p:sp>
      <p:sp>
        <p:nvSpPr>
          <p:cNvPr id="7183" name="Text Box 16"/>
          <p:cNvSpPr txBox="1"/>
          <p:nvPr/>
        </p:nvSpPr>
        <p:spPr>
          <a:xfrm>
            <a:off x="5000625" y="4144963"/>
            <a:ext cx="2155825"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6          0       </a:t>
            </a:r>
            <a:endParaRPr lang="en-US" altLang="zh-CN" sz="2400" dirty="0">
              <a:latin typeface="Tahoma" panose="020B0604030504040204" pitchFamily="34" charset="0"/>
              <a:ea typeface="宋体" panose="02010600030101010101" pitchFamily="2" charset="-122"/>
            </a:endParaRPr>
          </a:p>
        </p:txBody>
      </p:sp>
      <p:sp>
        <p:nvSpPr>
          <p:cNvPr id="7184" name="Line 17"/>
          <p:cNvSpPr/>
          <p:nvPr/>
        </p:nvSpPr>
        <p:spPr>
          <a:xfrm flipH="1">
            <a:off x="4943475" y="4221163"/>
            <a:ext cx="0" cy="431800"/>
          </a:xfrm>
          <a:prstGeom prst="line">
            <a:avLst/>
          </a:prstGeom>
          <a:ln w="9525" cap="flat" cmpd="sng">
            <a:solidFill>
              <a:schemeClr val="tx1"/>
            </a:solidFill>
            <a:prstDash val="solid"/>
            <a:headEnd type="none" w="med" len="med"/>
            <a:tailEnd type="none" w="med" len="med"/>
          </a:ln>
        </p:spPr>
      </p:sp>
      <p:sp>
        <p:nvSpPr>
          <p:cNvPr id="7185" name="Line 18"/>
          <p:cNvSpPr/>
          <p:nvPr/>
        </p:nvSpPr>
        <p:spPr>
          <a:xfrm>
            <a:off x="4943475" y="4652963"/>
            <a:ext cx="647700" cy="0"/>
          </a:xfrm>
          <a:prstGeom prst="line">
            <a:avLst/>
          </a:prstGeom>
          <a:ln w="9525" cap="flat" cmpd="sng">
            <a:solidFill>
              <a:schemeClr val="tx1"/>
            </a:solidFill>
            <a:prstDash val="solid"/>
            <a:headEnd type="none" w="med" len="med"/>
            <a:tailEnd type="none" w="med" len="med"/>
          </a:ln>
        </p:spPr>
      </p:sp>
      <p:sp>
        <p:nvSpPr>
          <p:cNvPr id="7186" name="Text Box 19"/>
          <p:cNvSpPr txBox="1"/>
          <p:nvPr/>
        </p:nvSpPr>
        <p:spPr>
          <a:xfrm>
            <a:off x="4491038" y="41608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87" name="Text Box 20"/>
          <p:cNvSpPr txBox="1"/>
          <p:nvPr/>
        </p:nvSpPr>
        <p:spPr>
          <a:xfrm>
            <a:off x="5067300" y="4594225"/>
            <a:ext cx="2252663" cy="4619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3         1         </a:t>
            </a:r>
            <a:endParaRPr lang="en-US" altLang="zh-CN" sz="2400" dirty="0">
              <a:latin typeface="Tahoma" panose="020B0604030504040204" pitchFamily="34" charset="0"/>
              <a:ea typeface="宋体" panose="02010600030101010101" pitchFamily="2" charset="-122"/>
            </a:endParaRPr>
          </a:p>
        </p:txBody>
      </p:sp>
      <p:sp>
        <p:nvSpPr>
          <p:cNvPr id="7188" name="Line 21"/>
          <p:cNvSpPr/>
          <p:nvPr/>
        </p:nvSpPr>
        <p:spPr>
          <a:xfrm>
            <a:off x="5087938" y="4652963"/>
            <a:ext cx="0" cy="431800"/>
          </a:xfrm>
          <a:prstGeom prst="line">
            <a:avLst/>
          </a:prstGeom>
          <a:ln w="9525" cap="flat" cmpd="sng">
            <a:solidFill>
              <a:schemeClr val="tx1"/>
            </a:solidFill>
            <a:prstDash val="solid"/>
            <a:headEnd type="none" w="med" len="med"/>
            <a:tailEnd type="none" w="med" len="med"/>
          </a:ln>
        </p:spPr>
      </p:sp>
      <p:sp>
        <p:nvSpPr>
          <p:cNvPr id="7189" name="Text Box 22"/>
          <p:cNvSpPr txBox="1"/>
          <p:nvPr/>
        </p:nvSpPr>
        <p:spPr>
          <a:xfrm>
            <a:off x="4708525" y="4594225"/>
            <a:ext cx="350838"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90" name="Line 23"/>
          <p:cNvSpPr/>
          <p:nvPr/>
        </p:nvSpPr>
        <p:spPr>
          <a:xfrm>
            <a:off x="5087938" y="5084763"/>
            <a:ext cx="360362" cy="0"/>
          </a:xfrm>
          <a:prstGeom prst="line">
            <a:avLst/>
          </a:prstGeom>
          <a:ln w="9525" cap="flat" cmpd="sng">
            <a:solidFill>
              <a:schemeClr val="tx1"/>
            </a:solidFill>
            <a:prstDash val="solid"/>
            <a:headEnd type="none" w="med" len="med"/>
            <a:tailEnd type="none" w="med" len="med"/>
          </a:ln>
        </p:spPr>
      </p:sp>
      <p:sp>
        <p:nvSpPr>
          <p:cNvPr id="7191" name="Text Box 24"/>
          <p:cNvSpPr txBox="1"/>
          <p:nvPr/>
        </p:nvSpPr>
        <p:spPr>
          <a:xfrm>
            <a:off x="5140325" y="5026025"/>
            <a:ext cx="2349500" cy="4619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1        1           </a:t>
            </a:r>
            <a:endParaRPr lang="en-US" altLang="zh-CN" sz="2400" dirty="0">
              <a:latin typeface="Tahoma" panose="020B0604030504040204" pitchFamily="34" charset="0"/>
              <a:ea typeface="宋体" panose="02010600030101010101" pitchFamily="2" charset="-122"/>
            </a:endParaRPr>
          </a:p>
        </p:txBody>
      </p:sp>
      <p:sp>
        <p:nvSpPr>
          <p:cNvPr id="7192" name="Line 25"/>
          <p:cNvSpPr/>
          <p:nvPr/>
        </p:nvSpPr>
        <p:spPr>
          <a:xfrm>
            <a:off x="5232400" y="5084763"/>
            <a:ext cx="0" cy="431800"/>
          </a:xfrm>
          <a:prstGeom prst="line">
            <a:avLst/>
          </a:prstGeom>
          <a:ln w="9525" cap="flat" cmpd="sng">
            <a:solidFill>
              <a:schemeClr val="tx1"/>
            </a:solidFill>
            <a:prstDash val="solid"/>
            <a:headEnd type="none" w="med" len="med"/>
            <a:tailEnd type="none" w="med" len="med"/>
          </a:ln>
        </p:spPr>
      </p:sp>
      <p:sp>
        <p:nvSpPr>
          <p:cNvPr id="7193" name="Line 26"/>
          <p:cNvSpPr/>
          <p:nvPr/>
        </p:nvSpPr>
        <p:spPr>
          <a:xfrm>
            <a:off x="5232400" y="5516563"/>
            <a:ext cx="215900" cy="0"/>
          </a:xfrm>
          <a:prstGeom prst="line">
            <a:avLst/>
          </a:prstGeom>
          <a:ln w="9525" cap="flat" cmpd="sng">
            <a:solidFill>
              <a:schemeClr val="tx1"/>
            </a:solidFill>
            <a:prstDash val="solid"/>
            <a:headEnd type="none" w="med" len="med"/>
            <a:tailEnd type="none" w="med" len="med"/>
          </a:ln>
        </p:spPr>
      </p:sp>
      <p:sp>
        <p:nvSpPr>
          <p:cNvPr id="7194" name="Text Box 27"/>
          <p:cNvSpPr txBox="1"/>
          <p:nvPr/>
        </p:nvSpPr>
        <p:spPr>
          <a:xfrm>
            <a:off x="4851400" y="5097463"/>
            <a:ext cx="350838"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7195" name="Text Box 28"/>
          <p:cNvSpPr txBox="1"/>
          <p:nvPr/>
        </p:nvSpPr>
        <p:spPr>
          <a:xfrm>
            <a:off x="5248275" y="5529263"/>
            <a:ext cx="1314450" cy="46196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0          </a:t>
            </a:r>
            <a:endParaRPr lang="en-US" altLang="zh-CN" sz="2400" dirty="0">
              <a:latin typeface="Tahoma" panose="020B0604030504040204" pitchFamily="34" charset="0"/>
              <a:ea typeface="宋体" panose="02010600030101010101" pitchFamily="2" charset="-122"/>
            </a:endParaRPr>
          </a:p>
        </p:txBody>
      </p:sp>
      <p:sp>
        <p:nvSpPr>
          <p:cNvPr id="7196" name="Line 29"/>
          <p:cNvSpPr/>
          <p:nvPr/>
        </p:nvSpPr>
        <p:spPr>
          <a:xfrm flipV="1">
            <a:off x="7535863" y="3284538"/>
            <a:ext cx="0" cy="2736850"/>
          </a:xfrm>
          <a:prstGeom prst="line">
            <a:avLst/>
          </a:prstGeom>
          <a:ln w="76200" cap="flat" cmpd="sng">
            <a:solidFill>
              <a:srgbClr val="008000"/>
            </a:solidFill>
            <a:prstDash val="solid"/>
            <a:headEnd type="none" w="med" len="med"/>
            <a:tailEnd type="triangle" w="med" len="med"/>
          </a:ln>
        </p:spPr>
      </p:sp>
      <p:sp>
        <p:nvSpPr>
          <p:cNvPr id="7197" name="Text Box 30"/>
          <p:cNvSpPr txBox="1"/>
          <p:nvPr/>
        </p:nvSpPr>
        <p:spPr>
          <a:xfrm>
            <a:off x="8091488" y="3140075"/>
            <a:ext cx="7937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dirty="0">
                <a:solidFill>
                  <a:schemeClr val="tx2"/>
                </a:solidFill>
                <a:latin typeface="Tahoma" panose="020B0604030504040204" pitchFamily="34" charset="0"/>
                <a:ea typeface="宋体" panose="02010600030101010101" pitchFamily="2" charset="-122"/>
              </a:rPr>
              <a:t>低位</a:t>
            </a:r>
            <a:endParaRPr lang="zh-CN" altLang="en-US" sz="2400" dirty="0">
              <a:solidFill>
                <a:schemeClr val="tx2"/>
              </a:solidFill>
              <a:latin typeface="Tahoma" panose="020B0604030504040204" pitchFamily="34" charset="0"/>
              <a:ea typeface="宋体" panose="02010600030101010101" pitchFamily="2" charset="-122"/>
            </a:endParaRPr>
          </a:p>
        </p:txBody>
      </p:sp>
      <p:sp>
        <p:nvSpPr>
          <p:cNvPr id="7198" name="Text Box 31"/>
          <p:cNvSpPr txBox="1"/>
          <p:nvPr/>
        </p:nvSpPr>
        <p:spPr>
          <a:xfrm>
            <a:off x="8020050" y="5589588"/>
            <a:ext cx="7937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dirty="0">
                <a:solidFill>
                  <a:srgbClr val="CC3300"/>
                </a:solidFill>
                <a:latin typeface="Tahoma" panose="020B0604030504040204" pitchFamily="34" charset="0"/>
                <a:ea typeface="宋体" panose="02010600030101010101" pitchFamily="2" charset="-122"/>
              </a:rPr>
              <a:t>高位</a:t>
            </a:r>
            <a:endParaRPr lang="zh-CN" altLang="en-US" sz="2400" dirty="0">
              <a:solidFill>
                <a:srgbClr val="CC3300"/>
              </a:solidFill>
              <a:latin typeface="Tahoma" panose="020B0604030504040204" pitchFamily="34" charset="0"/>
              <a:ea typeface="宋体" panose="02010600030101010101" pitchFamily="2" charset="-122"/>
            </a:endParaRPr>
          </a:p>
        </p:txBody>
      </p:sp>
      <p:sp>
        <p:nvSpPr>
          <p:cNvPr id="7199" name="文本框 32"/>
          <p:cNvSpPr txBox="1"/>
          <p:nvPr/>
        </p:nvSpPr>
        <p:spPr>
          <a:xfrm>
            <a:off x="7123113" y="2314575"/>
            <a:ext cx="4670425" cy="368300"/>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800" dirty="0">
                <a:solidFill>
                  <a:srgbClr val="333333"/>
                </a:solidFill>
                <a:latin typeface="PingFang SC"/>
                <a:ea typeface="等线" panose="02010600030101010101" pitchFamily="2" charset="-122"/>
              </a:rPr>
              <a:t>整数：除基取余</a:t>
            </a:r>
            <a:endParaRPr lang="zh-CN" altLang="en-US" sz="1800" dirty="0">
              <a:latin typeface="等线" panose="02010600030101010101" pitchFamily="2" charset="-122"/>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idx="4294967295"/>
          </p:nvPr>
        </p:nvSpPr>
        <p:spPr>
          <a:xfrm>
            <a:off x="4013200" y="1630363"/>
            <a:ext cx="8178800" cy="5638800"/>
          </a:xfrm>
          <a:ln/>
        </p:spPr>
        <p:txBody>
          <a:bodyPr vert="horz" wrap="square" lIns="91440" tIns="45720" rIns="91440" bIns="45720" anchor="t" anchorCtr="0"/>
          <a:p>
            <a:r>
              <a:rPr lang="en-US" altLang="zh-CN" sz="3600" dirty="0">
                <a:ea typeface="宋体" panose="02010600030101010101" pitchFamily="2" charset="-122"/>
              </a:rPr>
              <a:t>0.4141= ( ? )</a:t>
            </a:r>
            <a:r>
              <a:rPr lang="en-US" altLang="zh-CN" sz="3600" baseline="-25000" dirty="0">
                <a:ea typeface="宋体" panose="02010600030101010101" pitchFamily="2" charset="-122"/>
              </a:rPr>
              <a:t>2</a:t>
            </a:r>
            <a:endParaRPr lang="en-US" altLang="zh-CN" sz="3600" baseline="-25000" dirty="0">
              <a:ea typeface="宋体" panose="02010600030101010101" pitchFamily="2" charset="-122"/>
            </a:endParaRPr>
          </a:p>
          <a:p>
            <a:endParaRPr lang="en-US" altLang="zh-CN" sz="3600" baseline="-25000" dirty="0">
              <a:ea typeface="宋体" panose="02010600030101010101" pitchFamily="2" charset="-122"/>
            </a:endParaRPr>
          </a:p>
          <a:p>
            <a:pPr>
              <a:buFontTx/>
              <a:buNone/>
            </a:pPr>
            <a:r>
              <a:rPr lang="en-US" altLang="zh-CN" sz="3600" dirty="0">
                <a:ea typeface="宋体" panose="02010600030101010101" pitchFamily="2" charset="-122"/>
              </a:rPr>
              <a:t>0.4141</a:t>
            </a:r>
            <a:endParaRPr lang="en-US" altLang="zh-CN" sz="3600" dirty="0">
              <a:ea typeface="宋体" panose="02010600030101010101" pitchFamily="2" charset="-122"/>
            </a:endParaRPr>
          </a:p>
          <a:p>
            <a:pPr>
              <a:buFontTx/>
              <a:buNone/>
            </a:pPr>
            <a:r>
              <a:rPr lang="en-US" altLang="zh-CN" sz="3600" dirty="0">
                <a:ea typeface="宋体" panose="02010600030101010101" pitchFamily="2" charset="-122"/>
              </a:rPr>
              <a:t>        2</a:t>
            </a:r>
            <a:endParaRPr lang="en-US" altLang="zh-CN" sz="3600" dirty="0">
              <a:ea typeface="宋体" panose="02010600030101010101" pitchFamily="2" charset="-122"/>
            </a:endParaRPr>
          </a:p>
        </p:txBody>
      </p:sp>
      <p:sp>
        <p:nvSpPr>
          <p:cNvPr id="8195" name="Line 4"/>
          <p:cNvSpPr/>
          <p:nvPr/>
        </p:nvSpPr>
        <p:spPr>
          <a:xfrm>
            <a:off x="2424113" y="4076700"/>
            <a:ext cx="1943100" cy="0"/>
          </a:xfrm>
          <a:prstGeom prst="line">
            <a:avLst/>
          </a:prstGeom>
          <a:ln w="9525" cap="flat" cmpd="sng">
            <a:solidFill>
              <a:schemeClr val="tx1"/>
            </a:solidFill>
            <a:prstDash val="solid"/>
            <a:headEnd type="none" w="med" len="med"/>
            <a:tailEnd type="none" w="med" len="med"/>
          </a:ln>
        </p:spPr>
      </p:sp>
      <p:sp>
        <p:nvSpPr>
          <p:cNvPr id="8196" name="Text Box 5"/>
          <p:cNvSpPr txBox="1"/>
          <p:nvPr/>
        </p:nvSpPr>
        <p:spPr>
          <a:xfrm>
            <a:off x="2927350" y="4076700"/>
            <a:ext cx="24193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0</a:t>
            </a:r>
            <a:r>
              <a:rPr lang="en-US" altLang="zh-CN" sz="2400" dirty="0">
                <a:latin typeface="Tahoma" panose="020B0604030504040204" pitchFamily="34" charset="0"/>
                <a:ea typeface="宋体" panose="02010600030101010101" pitchFamily="2" charset="-122"/>
              </a:rPr>
              <a:t>.8282            </a:t>
            </a:r>
            <a:r>
              <a:rPr lang="en-US" altLang="zh-CN" sz="2400" dirty="0">
                <a:solidFill>
                  <a:srgbClr val="0000CC"/>
                </a:solidFill>
                <a:latin typeface="Tahoma" panose="020B0604030504040204" pitchFamily="34" charset="0"/>
                <a:ea typeface="宋体" panose="02010600030101010101" pitchFamily="2" charset="-122"/>
              </a:rPr>
              <a:t>0</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197" name="Text Box 6"/>
          <p:cNvSpPr txBox="1"/>
          <p:nvPr/>
        </p:nvSpPr>
        <p:spPr>
          <a:xfrm>
            <a:off x="5067300" y="3586163"/>
            <a:ext cx="276225"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a:t>
            </a:r>
            <a:endParaRPr lang="en-US" altLang="zh-CN" sz="2400" dirty="0">
              <a:latin typeface="Tahoma" panose="020B0604030504040204" pitchFamily="34" charset="0"/>
              <a:ea typeface="宋体" panose="02010600030101010101" pitchFamily="2" charset="-122"/>
            </a:endParaRPr>
          </a:p>
        </p:txBody>
      </p:sp>
      <p:sp>
        <p:nvSpPr>
          <p:cNvPr id="8198" name="Text Box 7"/>
          <p:cNvSpPr txBox="1"/>
          <p:nvPr/>
        </p:nvSpPr>
        <p:spPr>
          <a:xfrm>
            <a:off x="3700463" y="4449763"/>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199" name="Line 8"/>
          <p:cNvSpPr/>
          <p:nvPr/>
        </p:nvSpPr>
        <p:spPr>
          <a:xfrm>
            <a:off x="2640013" y="4868863"/>
            <a:ext cx="1584325" cy="0"/>
          </a:xfrm>
          <a:prstGeom prst="line">
            <a:avLst/>
          </a:prstGeom>
          <a:ln w="9525" cap="flat" cmpd="sng">
            <a:solidFill>
              <a:schemeClr val="tx1"/>
            </a:solidFill>
            <a:prstDash val="solid"/>
            <a:headEnd type="none" w="med" len="med"/>
            <a:tailEnd type="none" w="med" len="med"/>
          </a:ln>
        </p:spPr>
      </p:sp>
      <p:sp>
        <p:nvSpPr>
          <p:cNvPr id="8200" name="Text Box 9"/>
          <p:cNvSpPr txBox="1"/>
          <p:nvPr/>
        </p:nvSpPr>
        <p:spPr>
          <a:xfrm>
            <a:off x="3000375" y="4868863"/>
            <a:ext cx="232410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1.</a:t>
            </a:r>
            <a:r>
              <a:rPr lang="en-US" altLang="zh-CN" sz="2400" dirty="0">
                <a:latin typeface="Tahoma" panose="020B0604030504040204" pitchFamily="34" charset="0"/>
                <a:ea typeface="宋体" panose="02010600030101010101" pitchFamily="2" charset="-122"/>
              </a:rPr>
              <a:t>6564 </a:t>
            </a:r>
            <a:r>
              <a:rPr lang="en-US" altLang="zh-CN" sz="2400" dirty="0">
                <a:solidFill>
                  <a:srgbClr val="0000CC"/>
                </a:solidFill>
                <a:latin typeface="Tahoma" panose="020B0604030504040204" pitchFamily="34" charset="0"/>
                <a:ea typeface="宋体" panose="02010600030101010101" pitchFamily="2" charset="-122"/>
              </a:rPr>
              <a:t>          1</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201" name="Text Box 10"/>
          <p:cNvSpPr txBox="1"/>
          <p:nvPr/>
        </p:nvSpPr>
        <p:spPr>
          <a:xfrm>
            <a:off x="3771900" y="5168900"/>
            <a:ext cx="350838"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202" name="Line 11"/>
          <p:cNvSpPr/>
          <p:nvPr/>
        </p:nvSpPr>
        <p:spPr>
          <a:xfrm>
            <a:off x="2424113" y="5589588"/>
            <a:ext cx="1800225" cy="0"/>
          </a:xfrm>
          <a:prstGeom prst="line">
            <a:avLst/>
          </a:prstGeom>
          <a:ln w="9525" cap="flat" cmpd="sng">
            <a:solidFill>
              <a:schemeClr val="tx1"/>
            </a:solidFill>
            <a:prstDash val="solid"/>
            <a:headEnd type="none" w="med" len="med"/>
            <a:tailEnd type="none" w="med" len="med"/>
          </a:ln>
        </p:spPr>
      </p:sp>
      <p:sp>
        <p:nvSpPr>
          <p:cNvPr id="8203" name="Text Box 12"/>
          <p:cNvSpPr txBox="1"/>
          <p:nvPr/>
        </p:nvSpPr>
        <p:spPr>
          <a:xfrm>
            <a:off x="3000375" y="5589588"/>
            <a:ext cx="232410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1</a:t>
            </a:r>
            <a:r>
              <a:rPr lang="en-US" altLang="zh-CN" sz="2400" dirty="0">
                <a:latin typeface="Tahoma" panose="020B0604030504040204" pitchFamily="34" charset="0"/>
                <a:ea typeface="宋体" panose="02010600030101010101" pitchFamily="2" charset="-122"/>
              </a:rPr>
              <a:t>.2128           </a:t>
            </a:r>
            <a:r>
              <a:rPr lang="en-US" altLang="zh-CN" sz="2400" dirty="0">
                <a:solidFill>
                  <a:srgbClr val="0000CC"/>
                </a:solidFill>
                <a:latin typeface="Tahoma" panose="020B0604030504040204" pitchFamily="34" charset="0"/>
                <a:ea typeface="宋体" panose="02010600030101010101" pitchFamily="2" charset="-122"/>
              </a:rPr>
              <a:t>1</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204" name="Text Box 13"/>
          <p:cNvSpPr txBox="1"/>
          <p:nvPr/>
        </p:nvSpPr>
        <p:spPr>
          <a:xfrm>
            <a:off x="6867525" y="2144713"/>
            <a:ext cx="942975"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.2128</a:t>
            </a:r>
            <a:endParaRPr lang="en-US" altLang="zh-CN" sz="2400" dirty="0">
              <a:latin typeface="Tahoma" panose="020B0604030504040204" pitchFamily="34" charset="0"/>
              <a:ea typeface="宋体" panose="02010600030101010101" pitchFamily="2" charset="-122"/>
            </a:endParaRPr>
          </a:p>
        </p:txBody>
      </p:sp>
      <p:sp>
        <p:nvSpPr>
          <p:cNvPr id="8205" name="Text Box 14"/>
          <p:cNvSpPr txBox="1"/>
          <p:nvPr/>
        </p:nvSpPr>
        <p:spPr>
          <a:xfrm>
            <a:off x="7443788" y="24336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206" name="Line 15"/>
          <p:cNvSpPr/>
          <p:nvPr/>
        </p:nvSpPr>
        <p:spPr>
          <a:xfrm>
            <a:off x="6672263" y="2852738"/>
            <a:ext cx="1223962" cy="0"/>
          </a:xfrm>
          <a:prstGeom prst="line">
            <a:avLst/>
          </a:prstGeom>
          <a:ln w="9525" cap="flat" cmpd="sng">
            <a:solidFill>
              <a:schemeClr val="tx1"/>
            </a:solidFill>
            <a:prstDash val="solid"/>
            <a:headEnd type="none" w="med" len="med"/>
            <a:tailEnd type="none" w="med" len="med"/>
          </a:ln>
        </p:spPr>
      </p:sp>
      <p:sp>
        <p:nvSpPr>
          <p:cNvPr id="8207" name="Text Box 16"/>
          <p:cNvSpPr txBox="1"/>
          <p:nvPr/>
        </p:nvSpPr>
        <p:spPr>
          <a:xfrm>
            <a:off x="6743700" y="2781300"/>
            <a:ext cx="175260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0</a:t>
            </a:r>
            <a:r>
              <a:rPr lang="en-US" altLang="zh-CN" sz="2400" dirty="0">
                <a:latin typeface="Tahoma" panose="020B0604030504040204" pitchFamily="34" charset="0"/>
                <a:ea typeface="宋体" panose="02010600030101010101" pitchFamily="2" charset="-122"/>
              </a:rPr>
              <a:t>.4256    </a:t>
            </a:r>
            <a:r>
              <a:rPr lang="en-US" altLang="zh-CN" sz="2400" dirty="0">
                <a:solidFill>
                  <a:srgbClr val="0000CC"/>
                </a:solidFill>
                <a:latin typeface="Tahoma" panose="020B0604030504040204" pitchFamily="34" charset="0"/>
                <a:ea typeface="宋体" panose="02010600030101010101" pitchFamily="2" charset="-122"/>
              </a:rPr>
              <a:t> 0</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208" name="Text Box 17"/>
          <p:cNvSpPr txBox="1"/>
          <p:nvPr/>
        </p:nvSpPr>
        <p:spPr>
          <a:xfrm>
            <a:off x="7516813" y="30813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209" name="Line 18"/>
          <p:cNvSpPr/>
          <p:nvPr/>
        </p:nvSpPr>
        <p:spPr>
          <a:xfrm>
            <a:off x="6456363" y="3500438"/>
            <a:ext cx="1368425" cy="0"/>
          </a:xfrm>
          <a:prstGeom prst="line">
            <a:avLst/>
          </a:prstGeom>
          <a:ln w="9525" cap="flat" cmpd="sng">
            <a:solidFill>
              <a:schemeClr val="tx1"/>
            </a:solidFill>
            <a:prstDash val="solid"/>
            <a:headEnd type="none" w="med" len="med"/>
            <a:tailEnd type="none" w="med" len="med"/>
          </a:ln>
        </p:spPr>
      </p:sp>
      <p:sp>
        <p:nvSpPr>
          <p:cNvPr id="8210" name="Text Box 19"/>
          <p:cNvSpPr txBox="1"/>
          <p:nvPr/>
        </p:nvSpPr>
        <p:spPr>
          <a:xfrm>
            <a:off x="6724650" y="3441700"/>
            <a:ext cx="20383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0</a:t>
            </a:r>
            <a:r>
              <a:rPr lang="en-US" altLang="zh-CN" sz="2400" dirty="0">
                <a:latin typeface="Tahoma" panose="020B0604030504040204" pitchFamily="34" charset="0"/>
                <a:ea typeface="宋体" panose="02010600030101010101" pitchFamily="2" charset="-122"/>
              </a:rPr>
              <a:t>.8512     </a:t>
            </a:r>
            <a:r>
              <a:rPr lang="en-US" altLang="zh-CN" sz="2400" dirty="0">
                <a:solidFill>
                  <a:srgbClr val="0000CC"/>
                </a:solidFill>
                <a:latin typeface="Tahoma" panose="020B0604030504040204" pitchFamily="34" charset="0"/>
                <a:ea typeface="宋体" panose="02010600030101010101" pitchFamily="2" charset="-122"/>
              </a:rPr>
              <a:t>0</a:t>
            </a:r>
            <a:r>
              <a:rPr lang="en-US" altLang="zh-CN" sz="2400" dirty="0">
                <a:latin typeface="Tahoma" panose="020B0604030504040204" pitchFamily="34" charset="0"/>
                <a:ea typeface="宋体" panose="02010600030101010101" pitchFamily="2" charset="-122"/>
              </a:rPr>
              <a:t>   </a:t>
            </a:r>
            <a:endParaRPr lang="en-US" altLang="zh-CN" sz="2400" dirty="0">
              <a:latin typeface="Tahoma" panose="020B0604030504040204" pitchFamily="34" charset="0"/>
              <a:ea typeface="宋体" panose="02010600030101010101" pitchFamily="2" charset="-122"/>
            </a:endParaRPr>
          </a:p>
        </p:txBody>
      </p:sp>
      <p:sp>
        <p:nvSpPr>
          <p:cNvPr id="8211" name="Line 20"/>
          <p:cNvSpPr/>
          <p:nvPr/>
        </p:nvSpPr>
        <p:spPr>
          <a:xfrm>
            <a:off x="6456363" y="4149725"/>
            <a:ext cx="1944687" cy="0"/>
          </a:xfrm>
          <a:prstGeom prst="line">
            <a:avLst/>
          </a:prstGeom>
          <a:ln w="9525" cap="flat" cmpd="sng">
            <a:solidFill>
              <a:schemeClr val="tx1"/>
            </a:solidFill>
            <a:prstDash val="solid"/>
            <a:headEnd type="none" w="med" len="med"/>
            <a:tailEnd type="none" w="med" len="med"/>
          </a:ln>
        </p:spPr>
      </p:sp>
      <p:sp>
        <p:nvSpPr>
          <p:cNvPr id="8212" name="Text Box 21"/>
          <p:cNvSpPr txBox="1"/>
          <p:nvPr/>
        </p:nvSpPr>
        <p:spPr>
          <a:xfrm>
            <a:off x="7516813" y="3729038"/>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213" name="Text Box 22"/>
          <p:cNvSpPr txBox="1"/>
          <p:nvPr/>
        </p:nvSpPr>
        <p:spPr>
          <a:xfrm>
            <a:off x="6743700" y="4149725"/>
            <a:ext cx="175260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1</a:t>
            </a:r>
            <a:r>
              <a:rPr lang="en-US" altLang="zh-CN" sz="2400" dirty="0">
                <a:latin typeface="Tahoma" panose="020B0604030504040204" pitchFamily="34" charset="0"/>
                <a:ea typeface="宋体" panose="02010600030101010101" pitchFamily="2" charset="-122"/>
              </a:rPr>
              <a:t>.7024     </a:t>
            </a:r>
            <a:r>
              <a:rPr lang="en-US" altLang="zh-CN" sz="2400" dirty="0">
                <a:solidFill>
                  <a:srgbClr val="0000CC"/>
                </a:solidFill>
                <a:latin typeface="Tahoma" panose="020B0604030504040204" pitchFamily="34" charset="0"/>
                <a:ea typeface="宋体" panose="02010600030101010101" pitchFamily="2" charset="-122"/>
              </a:rPr>
              <a:t>1</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214" name="Text Box 23"/>
          <p:cNvSpPr txBox="1"/>
          <p:nvPr/>
        </p:nvSpPr>
        <p:spPr>
          <a:xfrm>
            <a:off x="7516813" y="4449763"/>
            <a:ext cx="350837"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latin typeface="Tahoma" panose="020B0604030504040204" pitchFamily="34" charset="0"/>
                <a:ea typeface="宋体" panose="02010600030101010101" pitchFamily="2" charset="-122"/>
              </a:rPr>
              <a:t>2</a:t>
            </a:r>
            <a:endParaRPr lang="en-US" altLang="zh-CN" sz="2400" dirty="0">
              <a:latin typeface="Tahoma" panose="020B0604030504040204" pitchFamily="34" charset="0"/>
              <a:ea typeface="宋体" panose="02010600030101010101" pitchFamily="2" charset="-122"/>
            </a:endParaRPr>
          </a:p>
        </p:txBody>
      </p:sp>
      <p:sp>
        <p:nvSpPr>
          <p:cNvPr id="8215" name="Line 24"/>
          <p:cNvSpPr/>
          <p:nvPr/>
        </p:nvSpPr>
        <p:spPr>
          <a:xfrm>
            <a:off x="6456363" y="4941888"/>
            <a:ext cx="2016125" cy="0"/>
          </a:xfrm>
          <a:prstGeom prst="line">
            <a:avLst/>
          </a:prstGeom>
          <a:ln w="9525" cap="flat" cmpd="sng">
            <a:solidFill>
              <a:schemeClr val="tx1"/>
            </a:solidFill>
            <a:prstDash val="solid"/>
            <a:headEnd type="none" w="med" len="med"/>
            <a:tailEnd type="none" w="med" len="med"/>
          </a:ln>
        </p:spPr>
      </p:sp>
      <p:sp>
        <p:nvSpPr>
          <p:cNvPr id="8216" name="Text Box 25"/>
          <p:cNvSpPr txBox="1"/>
          <p:nvPr/>
        </p:nvSpPr>
        <p:spPr>
          <a:xfrm>
            <a:off x="6796088" y="4881563"/>
            <a:ext cx="16573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400" dirty="0">
                <a:solidFill>
                  <a:srgbClr val="0000CC"/>
                </a:solidFill>
                <a:latin typeface="Tahoma" panose="020B0604030504040204" pitchFamily="34" charset="0"/>
                <a:ea typeface="宋体" panose="02010600030101010101" pitchFamily="2" charset="-122"/>
              </a:rPr>
              <a:t>1</a:t>
            </a:r>
            <a:r>
              <a:rPr lang="en-US" altLang="zh-CN" sz="2400" dirty="0">
                <a:latin typeface="Tahoma" panose="020B0604030504040204" pitchFamily="34" charset="0"/>
                <a:ea typeface="宋体" panose="02010600030101010101" pitchFamily="2" charset="-122"/>
              </a:rPr>
              <a:t>.4048    </a:t>
            </a:r>
            <a:r>
              <a:rPr lang="en-US" altLang="zh-CN" sz="2400" dirty="0">
                <a:solidFill>
                  <a:srgbClr val="0000CC"/>
                </a:solidFill>
                <a:latin typeface="Tahoma" panose="020B0604030504040204" pitchFamily="34" charset="0"/>
                <a:ea typeface="宋体" panose="02010600030101010101" pitchFamily="2" charset="-122"/>
              </a:rPr>
              <a:t>1</a:t>
            </a:r>
            <a:endParaRPr lang="en-US" altLang="zh-CN" sz="2400" dirty="0">
              <a:solidFill>
                <a:srgbClr val="0000CC"/>
              </a:solidFill>
              <a:latin typeface="Tahoma" panose="020B0604030504040204" pitchFamily="34" charset="0"/>
              <a:ea typeface="宋体" panose="02010600030101010101" pitchFamily="2" charset="-122"/>
            </a:endParaRPr>
          </a:p>
        </p:txBody>
      </p:sp>
      <p:sp>
        <p:nvSpPr>
          <p:cNvPr id="8217" name="Text Box 26"/>
          <p:cNvSpPr txBox="1"/>
          <p:nvPr/>
        </p:nvSpPr>
        <p:spPr>
          <a:xfrm>
            <a:off x="6364288" y="1343025"/>
            <a:ext cx="2152650" cy="36988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1800" dirty="0">
                <a:solidFill>
                  <a:srgbClr val="0000FF"/>
                </a:solidFill>
                <a:latin typeface="等线" panose="02010600030101010101" pitchFamily="2" charset="-122"/>
                <a:ea typeface="等线" panose="02010600030101010101" pitchFamily="2" charset="-122"/>
              </a:rPr>
              <a:t>乘基取整，乘2取整</a:t>
            </a:r>
            <a:endParaRPr lang="zh-CN" altLang="en-US" sz="1800" dirty="0">
              <a:solidFill>
                <a:srgbClr val="0000FF"/>
              </a:solidFill>
              <a:latin typeface="等线" panose="02010600030101010101" pitchFamily="2" charset="-122"/>
              <a:ea typeface="等线" panose="02010600030101010101" pitchFamily="2" charset="-122"/>
            </a:endParaRPr>
          </a:p>
        </p:txBody>
      </p:sp>
      <p:sp>
        <p:nvSpPr>
          <p:cNvPr id="8218" name="Line 29"/>
          <p:cNvSpPr/>
          <p:nvPr/>
        </p:nvSpPr>
        <p:spPr>
          <a:xfrm flipV="1">
            <a:off x="9048750" y="2890838"/>
            <a:ext cx="0" cy="2736850"/>
          </a:xfrm>
          <a:prstGeom prst="line">
            <a:avLst/>
          </a:prstGeom>
          <a:ln w="76200" cap="flat" cmpd="sng">
            <a:solidFill>
              <a:srgbClr val="008000"/>
            </a:solidFill>
            <a:prstDash val="solid"/>
            <a:headEnd type="none" w="med" len="med"/>
            <a:tailEnd type="triangle" w="med" len="med"/>
          </a:ln>
        </p:spPr>
      </p:sp>
      <p:sp>
        <p:nvSpPr>
          <p:cNvPr id="8219" name="Text Box 30"/>
          <p:cNvSpPr txBox="1"/>
          <p:nvPr/>
        </p:nvSpPr>
        <p:spPr>
          <a:xfrm>
            <a:off x="9371013" y="5397500"/>
            <a:ext cx="793750" cy="457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dirty="0">
                <a:solidFill>
                  <a:schemeClr val="tx2"/>
                </a:solidFill>
                <a:latin typeface="Tahoma" panose="020B0604030504040204" pitchFamily="34" charset="0"/>
                <a:ea typeface="宋体" panose="02010600030101010101" pitchFamily="2" charset="-122"/>
              </a:rPr>
              <a:t>低位</a:t>
            </a:r>
            <a:endParaRPr lang="zh-CN" altLang="en-US" sz="2400" dirty="0">
              <a:solidFill>
                <a:schemeClr val="tx2"/>
              </a:solidFill>
              <a:latin typeface="Tahoma" panose="020B0604030504040204" pitchFamily="34" charset="0"/>
              <a:ea typeface="宋体" panose="0201060003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ctr" anchorCtr="0"/>
          <a:p>
            <a:r>
              <a:rPr lang="zh-CN" altLang="en-US" b="1" dirty="0">
                <a:ea typeface="宋体" panose="02010600030101010101" pitchFamily="2" charset="-122"/>
              </a:rPr>
              <a:t>进制转换（复习）</a:t>
            </a:r>
            <a:endParaRPr lang="zh-CN" altLang="en-US" b="1" dirty="0">
              <a:ea typeface="宋体" panose="02010600030101010101" pitchFamily="2" charset="-122"/>
            </a:endParaRPr>
          </a:p>
        </p:txBody>
      </p:sp>
      <p:sp>
        <p:nvSpPr>
          <p:cNvPr id="9219" name="内容占位符 2"/>
          <p:cNvSpPr>
            <a:spLocks noGrp="1" noChangeArrowheads="1"/>
          </p:cNvSpPr>
          <p:nvPr>
            <p:ph idx="1"/>
          </p:nvPr>
        </p:nvSpPr>
        <p:spPr>
          <a:xfrm>
            <a:off x="2152650" y="1825625"/>
            <a:ext cx="8264525" cy="5032375"/>
          </a:xfr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十进制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D</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a:ln>
                <a:noFill/>
              </a:ln>
              <a:solidFill>
                <a:schemeClr val="tx1"/>
              </a:solidFill>
              <a:effectLst/>
              <a:uLnTx/>
              <a:uFillTx/>
              <a:latin typeface="+mn-lt"/>
              <a:ea typeface="+mn-ea"/>
              <a:cs typeface="+mn-cs"/>
              <a:sym typeface="Wingdings" panose="05000000000000000000" pitchFamily="2" charset="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十进制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(22) D = (10110) B</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八进制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O     (110010.1101) — (110 010.110 100) </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八进制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O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（每位改成</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位二进制，必要时去掉</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十六进制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H</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0" i="0" u="none" strike="noStrike" kern="1200" cap="none" spc="0" normalizeH="0" baseline="0" noProof="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十六进制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H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二进制</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（每位改成</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位二进制，必要时去掉</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9220" name="文本框 4"/>
          <p:cNvSpPr txBox="1"/>
          <p:nvPr/>
        </p:nvSpPr>
        <p:spPr>
          <a:xfrm>
            <a:off x="6081713" y="827088"/>
            <a:ext cx="4572000" cy="4016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sz="2000" dirty="0">
                <a:solidFill>
                  <a:srgbClr val="333333"/>
                </a:solidFill>
                <a:latin typeface="PingFang SC"/>
                <a:ea typeface="等线" panose="02010600030101010101" pitchFamily="2" charset="-122"/>
              </a:rPr>
              <a:t>D(decimal)</a:t>
            </a:r>
            <a:r>
              <a:rPr lang="zh-CN" altLang="en-US" sz="2000" dirty="0">
                <a:solidFill>
                  <a:srgbClr val="333333"/>
                </a:solidFill>
                <a:latin typeface="PingFang SC"/>
                <a:ea typeface="等线" panose="02010600030101010101" pitchFamily="2" charset="-122"/>
              </a:rPr>
              <a:t>、</a:t>
            </a:r>
            <a:r>
              <a:rPr lang="en-US" altLang="zh-CN" sz="2000" dirty="0">
                <a:solidFill>
                  <a:srgbClr val="333333"/>
                </a:solidFill>
                <a:latin typeface="PingFang SC"/>
                <a:ea typeface="等线" panose="02010600030101010101" pitchFamily="2" charset="-122"/>
              </a:rPr>
              <a:t>B(binary)</a:t>
            </a:r>
            <a:r>
              <a:rPr lang="zh-CN" altLang="en-US" sz="2000" dirty="0">
                <a:solidFill>
                  <a:srgbClr val="333333"/>
                </a:solidFill>
                <a:latin typeface="PingFang SC"/>
                <a:ea typeface="等线" panose="02010600030101010101" pitchFamily="2" charset="-122"/>
              </a:rPr>
              <a:t>、</a:t>
            </a:r>
            <a:r>
              <a:rPr lang="en-US" altLang="zh-CN" sz="2000" dirty="0">
                <a:solidFill>
                  <a:srgbClr val="333333"/>
                </a:solidFill>
                <a:latin typeface="PingFang SC"/>
                <a:ea typeface="等线" panose="02010600030101010101" pitchFamily="2" charset="-122"/>
              </a:rPr>
              <a:t>O(octor)</a:t>
            </a:r>
            <a:r>
              <a:rPr lang="zh-CN" altLang="en-US" sz="2000" dirty="0">
                <a:solidFill>
                  <a:srgbClr val="333333"/>
                </a:solidFill>
                <a:latin typeface="PingFang SC"/>
                <a:ea typeface="等线" panose="02010600030101010101" pitchFamily="2" charset="-122"/>
              </a:rPr>
              <a:t>、</a:t>
            </a:r>
            <a:r>
              <a:rPr lang="en-US" altLang="zh-CN" sz="2000" dirty="0">
                <a:solidFill>
                  <a:srgbClr val="333333"/>
                </a:solidFill>
                <a:latin typeface="PingFang SC"/>
                <a:ea typeface="等线" panose="02010600030101010101" pitchFamily="2" charset="-122"/>
              </a:rPr>
              <a:t>H(hex)</a:t>
            </a:r>
            <a:endParaRPr lang="zh-CN" altLang="en-US" sz="2000" dirty="0">
              <a:latin typeface="等线" panose="02010600030101010101" pitchFamily="2" charset="-122"/>
              <a:ea typeface="等线"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2" name="Rectangle 2"/>
          <p:cNvSpPr>
            <a:spLocks noGrp="1"/>
          </p:cNvSpPr>
          <p:nvPr>
            <p:ph type="title" idx="4294967295"/>
          </p:nvPr>
        </p:nvSpPr>
        <p:spPr>
          <a:xfrm>
            <a:off x="0" y="0"/>
            <a:ext cx="7772400" cy="1143000"/>
          </a:xfrm>
          <a:ln/>
        </p:spPr>
        <p:txBody>
          <a:bodyPr vert="horz" wrap="square" lIns="91440" tIns="45720" rIns="91440" bIns="45720" anchor="ctr" anchorCtr="0"/>
          <a:p>
            <a:r>
              <a:rPr lang="zh-CN" altLang="en-US" b="1" dirty="0">
                <a:ea typeface="宋体" panose="02010600030101010101" pitchFamily="2" charset="-122"/>
              </a:rPr>
              <a:t>6.1  无符号数和有符号数</a:t>
            </a:r>
            <a:endParaRPr lang="zh-CN" altLang="en-US" b="1" dirty="0">
              <a:ea typeface="宋体" panose="02010600030101010101" pitchFamily="2" charset="-122"/>
            </a:endParaRPr>
          </a:p>
        </p:txBody>
      </p:sp>
      <p:sp>
        <p:nvSpPr>
          <p:cNvPr id="10243" name="Text Box 3"/>
          <p:cNvSpPr txBox="1"/>
          <p:nvPr/>
        </p:nvSpPr>
        <p:spPr>
          <a:xfrm>
            <a:off x="2041525" y="1295400"/>
            <a:ext cx="2632075" cy="579438"/>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一、无符号数</a:t>
            </a:r>
            <a:endParaRPr lang="zh-CN" altLang="en-US" sz="3200" b="1" dirty="0">
              <a:latin typeface="Times New Roman" panose="02020603050405020304" pitchFamily="18" charset="0"/>
              <a:ea typeface="宋体" panose="02010600030101010101" pitchFamily="2" charset="-122"/>
            </a:endParaRPr>
          </a:p>
        </p:txBody>
      </p:sp>
      <p:grpSp>
        <p:nvGrpSpPr>
          <p:cNvPr id="10244" name="Group 4"/>
          <p:cNvGrpSpPr/>
          <p:nvPr/>
        </p:nvGrpSpPr>
        <p:grpSpPr>
          <a:xfrm>
            <a:off x="3032125" y="2057400"/>
            <a:ext cx="5334000" cy="1341438"/>
            <a:chOff x="0" y="0"/>
            <a:chExt cx="3360" cy="845"/>
          </a:xfrm>
        </p:grpSpPr>
        <p:sp>
          <p:nvSpPr>
            <p:cNvPr id="10302" name="Text Box 5"/>
            <p:cNvSpPr txBox="1"/>
            <p:nvPr/>
          </p:nvSpPr>
          <p:spPr>
            <a:xfrm>
              <a:off x="0" y="0"/>
              <a:ext cx="2170" cy="36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寄存器的位数 </a:t>
              </a:r>
              <a:endParaRPr lang="zh-CN" altLang="en-US" sz="3200" b="1" dirty="0">
                <a:latin typeface="Times New Roman" panose="02020603050405020304" pitchFamily="18" charset="0"/>
                <a:ea typeface="宋体" panose="02010600030101010101" pitchFamily="2" charset="-122"/>
              </a:endParaRPr>
            </a:p>
          </p:txBody>
        </p:sp>
        <p:sp>
          <p:nvSpPr>
            <p:cNvPr id="10303" name="Text Box 6"/>
            <p:cNvSpPr txBox="1"/>
            <p:nvPr/>
          </p:nvSpPr>
          <p:spPr>
            <a:xfrm>
              <a:off x="0" y="480"/>
              <a:ext cx="3360" cy="365"/>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反映无符号数的表示范围</a:t>
              </a:r>
              <a:endParaRPr lang="zh-CN" altLang="en-US" sz="3200" b="1" dirty="0">
                <a:latin typeface="Times New Roman" panose="02020603050405020304" pitchFamily="18" charset="0"/>
                <a:ea typeface="宋体" panose="02010600030101010101" pitchFamily="2" charset="-122"/>
              </a:endParaRPr>
            </a:p>
          </p:txBody>
        </p:sp>
      </p:grpSp>
      <p:grpSp>
        <p:nvGrpSpPr>
          <p:cNvPr id="10245" name="Group 7"/>
          <p:cNvGrpSpPr/>
          <p:nvPr/>
        </p:nvGrpSpPr>
        <p:grpSpPr>
          <a:xfrm>
            <a:off x="3886200" y="3749675"/>
            <a:ext cx="3581400" cy="517525"/>
            <a:chOff x="0" y="0"/>
            <a:chExt cx="2256" cy="326"/>
          </a:xfrm>
        </p:grpSpPr>
        <p:sp>
          <p:nvSpPr>
            <p:cNvPr id="10284" name="Rectangle 8"/>
            <p:cNvSpPr/>
            <p:nvPr/>
          </p:nvSpPr>
          <p:spPr>
            <a:xfrm>
              <a:off x="197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85" name="Rectangle 9"/>
            <p:cNvSpPr/>
            <p:nvPr/>
          </p:nvSpPr>
          <p:spPr>
            <a:xfrm>
              <a:off x="169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86" name="Rectangle 10"/>
            <p:cNvSpPr/>
            <p:nvPr/>
          </p:nvSpPr>
          <p:spPr>
            <a:xfrm>
              <a:off x="141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87" name="Rectangle 11"/>
            <p:cNvSpPr/>
            <p:nvPr/>
          </p:nvSpPr>
          <p:spPr>
            <a:xfrm>
              <a:off x="1128"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88" name="Rectangle 12"/>
            <p:cNvSpPr/>
            <p:nvPr/>
          </p:nvSpPr>
          <p:spPr>
            <a:xfrm>
              <a:off x="846"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89" name="Rectangle 13"/>
            <p:cNvSpPr/>
            <p:nvPr/>
          </p:nvSpPr>
          <p:spPr>
            <a:xfrm>
              <a:off x="56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90" name="Rectangle 14"/>
            <p:cNvSpPr/>
            <p:nvPr/>
          </p:nvSpPr>
          <p:spPr>
            <a:xfrm>
              <a:off x="28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91" name="Rectangle 15"/>
            <p:cNvSpPr/>
            <p:nvPr/>
          </p:nvSpPr>
          <p:spPr>
            <a:xfrm>
              <a:off x="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92" name="Line 16"/>
            <p:cNvSpPr/>
            <p:nvPr/>
          </p:nvSpPr>
          <p:spPr>
            <a:xfrm>
              <a:off x="0" y="0"/>
              <a:ext cx="2256" cy="0"/>
            </a:xfrm>
            <a:prstGeom prst="line">
              <a:avLst/>
            </a:prstGeom>
            <a:ln w="28575" cap="sq" cmpd="sng">
              <a:solidFill>
                <a:schemeClr val="tx1"/>
              </a:solidFill>
              <a:prstDash val="solid"/>
              <a:headEnd type="none" w="med" len="med"/>
              <a:tailEnd type="none" w="med" len="med"/>
            </a:ln>
          </p:spPr>
        </p:sp>
        <p:sp>
          <p:nvSpPr>
            <p:cNvPr id="10293" name="Line 17"/>
            <p:cNvSpPr/>
            <p:nvPr/>
          </p:nvSpPr>
          <p:spPr>
            <a:xfrm>
              <a:off x="0" y="326"/>
              <a:ext cx="2256" cy="0"/>
            </a:xfrm>
            <a:prstGeom prst="line">
              <a:avLst/>
            </a:prstGeom>
            <a:ln w="28575" cap="sq" cmpd="sng">
              <a:solidFill>
                <a:schemeClr val="tx1"/>
              </a:solidFill>
              <a:prstDash val="solid"/>
              <a:headEnd type="none" w="med" len="med"/>
              <a:tailEnd type="none" w="med" len="med"/>
            </a:ln>
          </p:spPr>
        </p:sp>
        <p:sp>
          <p:nvSpPr>
            <p:cNvPr id="10294" name="Line 18"/>
            <p:cNvSpPr/>
            <p:nvPr/>
          </p:nvSpPr>
          <p:spPr>
            <a:xfrm>
              <a:off x="0" y="0"/>
              <a:ext cx="0" cy="326"/>
            </a:xfrm>
            <a:prstGeom prst="line">
              <a:avLst/>
            </a:prstGeom>
            <a:ln w="28575" cap="sq" cmpd="sng">
              <a:solidFill>
                <a:schemeClr val="tx1"/>
              </a:solidFill>
              <a:prstDash val="solid"/>
              <a:headEnd type="none" w="med" len="med"/>
              <a:tailEnd type="none" w="med" len="med"/>
            </a:ln>
          </p:spPr>
        </p:sp>
        <p:sp>
          <p:nvSpPr>
            <p:cNvPr id="10295" name="Line 19"/>
            <p:cNvSpPr/>
            <p:nvPr/>
          </p:nvSpPr>
          <p:spPr>
            <a:xfrm>
              <a:off x="282" y="0"/>
              <a:ext cx="0" cy="326"/>
            </a:xfrm>
            <a:prstGeom prst="line">
              <a:avLst/>
            </a:prstGeom>
            <a:ln w="28575" cap="flat" cmpd="sng">
              <a:solidFill>
                <a:schemeClr val="tx1"/>
              </a:solidFill>
              <a:prstDash val="solid"/>
              <a:headEnd type="none" w="med" len="med"/>
              <a:tailEnd type="none" w="med" len="med"/>
            </a:ln>
          </p:spPr>
        </p:sp>
        <p:sp>
          <p:nvSpPr>
            <p:cNvPr id="10296" name="Line 20"/>
            <p:cNvSpPr/>
            <p:nvPr/>
          </p:nvSpPr>
          <p:spPr>
            <a:xfrm>
              <a:off x="564" y="0"/>
              <a:ext cx="0" cy="326"/>
            </a:xfrm>
            <a:prstGeom prst="line">
              <a:avLst/>
            </a:prstGeom>
            <a:ln w="28575" cap="flat" cmpd="sng">
              <a:solidFill>
                <a:schemeClr val="tx1"/>
              </a:solidFill>
              <a:prstDash val="solid"/>
              <a:headEnd type="none" w="med" len="med"/>
              <a:tailEnd type="none" w="med" len="med"/>
            </a:ln>
          </p:spPr>
        </p:sp>
        <p:sp>
          <p:nvSpPr>
            <p:cNvPr id="10297" name="Line 21"/>
            <p:cNvSpPr/>
            <p:nvPr/>
          </p:nvSpPr>
          <p:spPr>
            <a:xfrm>
              <a:off x="846" y="0"/>
              <a:ext cx="0" cy="326"/>
            </a:xfrm>
            <a:prstGeom prst="line">
              <a:avLst/>
            </a:prstGeom>
            <a:ln w="28575" cap="flat" cmpd="sng">
              <a:solidFill>
                <a:schemeClr val="tx1"/>
              </a:solidFill>
              <a:prstDash val="solid"/>
              <a:headEnd type="none" w="med" len="med"/>
              <a:tailEnd type="none" w="med" len="med"/>
            </a:ln>
          </p:spPr>
        </p:sp>
        <p:sp>
          <p:nvSpPr>
            <p:cNvPr id="10298" name="Line 22"/>
            <p:cNvSpPr/>
            <p:nvPr/>
          </p:nvSpPr>
          <p:spPr>
            <a:xfrm>
              <a:off x="1128" y="0"/>
              <a:ext cx="0" cy="326"/>
            </a:xfrm>
            <a:prstGeom prst="line">
              <a:avLst/>
            </a:prstGeom>
            <a:ln w="28575" cap="flat" cmpd="sng">
              <a:solidFill>
                <a:schemeClr val="tx1"/>
              </a:solidFill>
              <a:prstDash val="solid"/>
              <a:headEnd type="none" w="med" len="med"/>
              <a:tailEnd type="none" w="med" len="med"/>
            </a:ln>
          </p:spPr>
        </p:sp>
        <p:sp>
          <p:nvSpPr>
            <p:cNvPr id="10299" name="Line 23"/>
            <p:cNvSpPr/>
            <p:nvPr/>
          </p:nvSpPr>
          <p:spPr>
            <a:xfrm>
              <a:off x="1692" y="0"/>
              <a:ext cx="0" cy="326"/>
            </a:xfrm>
            <a:prstGeom prst="line">
              <a:avLst/>
            </a:prstGeom>
            <a:ln w="28575" cap="flat" cmpd="sng">
              <a:solidFill>
                <a:schemeClr val="tx1"/>
              </a:solidFill>
              <a:prstDash val="solid"/>
              <a:headEnd type="none" w="med" len="med"/>
              <a:tailEnd type="none" w="med" len="med"/>
            </a:ln>
          </p:spPr>
        </p:sp>
        <p:sp>
          <p:nvSpPr>
            <p:cNvPr id="10300" name="Line 24"/>
            <p:cNvSpPr/>
            <p:nvPr/>
          </p:nvSpPr>
          <p:spPr>
            <a:xfrm>
              <a:off x="1974" y="0"/>
              <a:ext cx="0" cy="326"/>
            </a:xfrm>
            <a:prstGeom prst="line">
              <a:avLst/>
            </a:prstGeom>
            <a:ln w="28575" cap="flat" cmpd="sng">
              <a:solidFill>
                <a:schemeClr val="tx1"/>
              </a:solidFill>
              <a:prstDash val="solid"/>
              <a:headEnd type="none" w="med" len="med"/>
              <a:tailEnd type="none" w="med" len="med"/>
            </a:ln>
          </p:spPr>
        </p:sp>
        <p:sp>
          <p:nvSpPr>
            <p:cNvPr id="10301" name="Line 25"/>
            <p:cNvSpPr/>
            <p:nvPr/>
          </p:nvSpPr>
          <p:spPr>
            <a:xfrm>
              <a:off x="2256" y="0"/>
              <a:ext cx="0" cy="326"/>
            </a:xfrm>
            <a:prstGeom prst="line">
              <a:avLst/>
            </a:prstGeom>
            <a:ln w="28575" cap="sq" cmpd="sng">
              <a:solidFill>
                <a:schemeClr val="tx1"/>
              </a:solidFill>
              <a:prstDash val="solid"/>
              <a:headEnd type="none" w="med" len="med"/>
              <a:tailEnd type="none" w="med" len="med"/>
            </a:ln>
          </p:spPr>
        </p:sp>
      </p:grpSp>
      <p:sp>
        <p:nvSpPr>
          <p:cNvPr id="10246" name="Text Box 26"/>
          <p:cNvSpPr txBox="1"/>
          <p:nvPr/>
        </p:nvSpPr>
        <p:spPr>
          <a:xfrm>
            <a:off x="3184525" y="4419600"/>
            <a:ext cx="6035675" cy="579438"/>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  8 位                       0 ~ 255</a:t>
            </a:r>
            <a:endParaRPr lang="zh-CN" altLang="en-US" sz="3200" b="1" dirty="0">
              <a:latin typeface="Times New Roman" panose="02020603050405020304" pitchFamily="18" charset="0"/>
              <a:ea typeface="宋体" panose="02010600030101010101" pitchFamily="2" charset="-122"/>
            </a:endParaRPr>
          </a:p>
        </p:txBody>
      </p:sp>
      <p:sp>
        <p:nvSpPr>
          <p:cNvPr id="10247" name="Text Box 27"/>
          <p:cNvSpPr txBox="1"/>
          <p:nvPr/>
        </p:nvSpPr>
        <p:spPr>
          <a:xfrm>
            <a:off x="3184525" y="5821363"/>
            <a:ext cx="5883275" cy="57943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16 位                       0 ~ 65535</a:t>
            </a:r>
            <a:endParaRPr lang="zh-CN" altLang="en-US" sz="3200" b="1" dirty="0">
              <a:latin typeface="Times New Roman" panose="02020603050405020304" pitchFamily="18" charset="0"/>
              <a:ea typeface="宋体" panose="02010600030101010101" pitchFamily="2" charset="-122"/>
            </a:endParaRPr>
          </a:p>
        </p:txBody>
      </p:sp>
      <p:grpSp>
        <p:nvGrpSpPr>
          <p:cNvPr id="10248" name="Group 28"/>
          <p:cNvGrpSpPr/>
          <p:nvPr/>
        </p:nvGrpSpPr>
        <p:grpSpPr>
          <a:xfrm>
            <a:off x="2819400" y="5197475"/>
            <a:ext cx="7162800" cy="517525"/>
            <a:chOff x="0" y="0"/>
            <a:chExt cx="4512" cy="326"/>
          </a:xfrm>
        </p:grpSpPr>
        <p:sp>
          <p:nvSpPr>
            <p:cNvPr id="10249" name="Rectangle 29"/>
            <p:cNvSpPr/>
            <p:nvPr/>
          </p:nvSpPr>
          <p:spPr>
            <a:xfrm>
              <a:off x="197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0" name="Rectangle 30"/>
            <p:cNvSpPr/>
            <p:nvPr/>
          </p:nvSpPr>
          <p:spPr>
            <a:xfrm>
              <a:off x="169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1" name="Rectangle 31"/>
            <p:cNvSpPr/>
            <p:nvPr/>
          </p:nvSpPr>
          <p:spPr>
            <a:xfrm>
              <a:off x="141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2" name="Rectangle 32"/>
            <p:cNvSpPr/>
            <p:nvPr/>
          </p:nvSpPr>
          <p:spPr>
            <a:xfrm>
              <a:off x="1128"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3" name="Rectangle 33"/>
            <p:cNvSpPr/>
            <p:nvPr/>
          </p:nvSpPr>
          <p:spPr>
            <a:xfrm>
              <a:off x="846"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4" name="Rectangle 34"/>
            <p:cNvSpPr/>
            <p:nvPr/>
          </p:nvSpPr>
          <p:spPr>
            <a:xfrm>
              <a:off x="56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5" name="Rectangle 35"/>
            <p:cNvSpPr/>
            <p:nvPr/>
          </p:nvSpPr>
          <p:spPr>
            <a:xfrm>
              <a:off x="28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6" name="Rectangle 36"/>
            <p:cNvSpPr/>
            <p:nvPr/>
          </p:nvSpPr>
          <p:spPr>
            <a:xfrm>
              <a:off x="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57" name="Line 37"/>
            <p:cNvSpPr/>
            <p:nvPr/>
          </p:nvSpPr>
          <p:spPr>
            <a:xfrm>
              <a:off x="0" y="0"/>
              <a:ext cx="2256" cy="0"/>
            </a:xfrm>
            <a:prstGeom prst="line">
              <a:avLst/>
            </a:prstGeom>
            <a:ln w="28575" cap="sq" cmpd="sng">
              <a:solidFill>
                <a:schemeClr val="tx1"/>
              </a:solidFill>
              <a:prstDash val="solid"/>
              <a:headEnd type="none" w="med" len="med"/>
              <a:tailEnd type="none" w="med" len="med"/>
            </a:ln>
          </p:spPr>
        </p:sp>
        <p:sp>
          <p:nvSpPr>
            <p:cNvPr id="10258" name="Line 38"/>
            <p:cNvSpPr/>
            <p:nvPr/>
          </p:nvSpPr>
          <p:spPr>
            <a:xfrm>
              <a:off x="0" y="326"/>
              <a:ext cx="2256" cy="0"/>
            </a:xfrm>
            <a:prstGeom prst="line">
              <a:avLst/>
            </a:prstGeom>
            <a:ln w="28575" cap="sq" cmpd="sng">
              <a:solidFill>
                <a:schemeClr val="tx1"/>
              </a:solidFill>
              <a:prstDash val="solid"/>
              <a:headEnd type="none" w="med" len="med"/>
              <a:tailEnd type="none" w="med" len="med"/>
            </a:ln>
          </p:spPr>
        </p:sp>
        <p:sp>
          <p:nvSpPr>
            <p:cNvPr id="10259" name="Line 39"/>
            <p:cNvSpPr/>
            <p:nvPr/>
          </p:nvSpPr>
          <p:spPr>
            <a:xfrm>
              <a:off x="0" y="0"/>
              <a:ext cx="0" cy="326"/>
            </a:xfrm>
            <a:prstGeom prst="line">
              <a:avLst/>
            </a:prstGeom>
            <a:ln w="28575" cap="sq" cmpd="sng">
              <a:solidFill>
                <a:schemeClr val="tx1"/>
              </a:solidFill>
              <a:prstDash val="solid"/>
              <a:headEnd type="none" w="med" len="med"/>
              <a:tailEnd type="none" w="med" len="med"/>
            </a:ln>
          </p:spPr>
        </p:sp>
        <p:sp>
          <p:nvSpPr>
            <p:cNvPr id="10260" name="Line 40"/>
            <p:cNvSpPr/>
            <p:nvPr/>
          </p:nvSpPr>
          <p:spPr>
            <a:xfrm>
              <a:off x="564" y="0"/>
              <a:ext cx="0" cy="326"/>
            </a:xfrm>
            <a:prstGeom prst="line">
              <a:avLst/>
            </a:prstGeom>
            <a:ln w="28575" cap="flat" cmpd="sng">
              <a:solidFill>
                <a:schemeClr val="tx1"/>
              </a:solidFill>
              <a:prstDash val="solid"/>
              <a:headEnd type="none" w="med" len="med"/>
              <a:tailEnd type="none" w="med" len="med"/>
            </a:ln>
          </p:spPr>
        </p:sp>
        <p:sp>
          <p:nvSpPr>
            <p:cNvPr id="10261" name="Line 41"/>
            <p:cNvSpPr/>
            <p:nvPr/>
          </p:nvSpPr>
          <p:spPr>
            <a:xfrm>
              <a:off x="846" y="0"/>
              <a:ext cx="0" cy="326"/>
            </a:xfrm>
            <a:prstGeom prst="line">
              <a:avLst/>
            </a:prstGeom>
            <a:ln w="28575" cap="flat" cmpd="sng">
              <a:solidFill>
                <a:schemeClr val="tx1"/>
              </a:solidFill>
              <a:prstDash val="solid"/>
              <a:headEnd type="none" w="med" len="med"/>
              <a:tailEnd type="none" w="med" len="med"/>
            </a:ln>
          </p:spPr>
        </p:sp>
        <p:sp>
          <p:nvSpPr>
            <p:cNvPr id="10262" name="Line 42"/>
            <p:cNvSpPr/>
            <p:nvPr/>
          </p:nvSpPr>
          <p:spPr>
            <a:xfrm>
              <a:off x="1128" y="0"/>
              <a:ext cx="0" cy="326"/>
            </a:xfrm>
            <a:prstGeom prst="line">
              <a:avLst/>
            </a:prstGeom>
            <a:ln w="28575" cap="flat" cmpd="sng">
              <a:solidFill>
                <a:schemeClr val="tx1"/>
              </a:solidFill>
              <a:prstDash val="solid"/>
              <a:headEnd type="none" w="med" len="med"/>
              <a:tailEnd type="none" w="med" len="med"/>
            </a:ln>
          </p:spPr>
        </p:sp>
        <p:sp>
          <p:nvSpPr>
            <p:cNvPr id="10263" name="Line 43"/>
            <p:cNvSpPr/>
            <p:nvPr/>
          </p:nvSpPr>
          <p:spPr>
            <a:xfrm>
              <a:off x="1692" y="0"/>
              <a:ext cx="0" cy="326"/>
            </a:xfrm>
            <a:prstGeom prst="line">
              <a:avLst/>
            </a:prstGeom>
            <a:ln w="28575" cap="flat" cmpd="sng">
              <a:solidFill>
                <a:schemeClr val="tx1"/>
              </a:solidFill>
              <a:prstDash val="solid"/>
              <a:headEnd type="none" w="med" len="med"/>
              <a:tailEnd type="none" w="med" len="med"/>
            </a:ln>
          </p:spPr>
        </p:sp>
        <p:sp>
          <p:nvSpPr>
            <p:cNvPr id="10264" name="Line 44"/>
            <p:cNvSpPr/>
            <p:nvPr/>
          </p:nvSpPr>
          <p:spPr>
            <a:xfrm>
              <a:off x="2256" y="0"/>
              <a:ext cx="0" cy="326"/>
            </a:xfrm>
            <a:prstGeom prst="line">
              <a:avLst/>
            </a:prstGeom>
            <a:ln w="28575" cap="sq" cmpd="sng">
              <a:solidFill>
                <a:schemeClr val="tx1"/>
              </a:solidFill>
              <a:prstDash val="solid"/>
              <a:headEnd type="none" w="med" len="med"/>
              <a:tailEnd type="none" w="med" len="med"/>
            </a:ln>
          </p:spPr>
        </p:sp>
        <p:grpSp>
          <p:nvGrpSpPr>
            <p:cNvPr id="10265" name="Group 45"/>
            <p:cNvGrpSpPr/>
            <p:nvPr/>
          </p:nvGrpSpPr>
          <p:grpSpPr>
            <a:xfrm>
              <a:off x="2256" y="0"/>
              <a:ext cx="2256" cy="326"/>
              <a:chOff x="0" y="0"/>
              <a:chExt cx="2256" cy="326"/>
            </a:xfrm>
          </p:grpSpPr>
          <p:sp>
            <p:nvSpPr>
              <p:cNvPr id="10266" name="Rectangle 46"/>
              <p:cNvSpPr/>
              <p:nvPr/>
            </p:nvSpPr>
            <p:spPr>
              <a:xfrm>
                <a:off x="197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67" name="Rectangle 47"/>
              <p:cNvSpPr/>
              <p:nvPr/>
            </p:nvSpPr>
            <p:spPr>
              <a:xfrm>
                <a:off x="169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68" name="Rectangle 48"/>
              <p:cNvSpPr/>
              <p:nvPr/>
            </p:nvSpPr>
            <p:spPr>
              <a:xfrm>
                <a:off x="141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69" name="Rectangle 49"/>
              <p:cNvSpPr/>
              <p:nvPr/>
            </p:nvSpPr>
            <p:spPr>
              <a:xfrm>
                <a:off x="1128"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70" name="Rectangle 50"/>
              <p:cNvSpPr/>
              <p:nvPr/>
            </p:nvSpPr>
            <p:spPr>
              <a:xfrm>
                <a:off x="846"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71" name="Rectangle 51"/>
              <p:cNvSpPr/>
              <p:nvPr/>
            </p:nvSpPr>
            <p:spPr>
              <a:xfrm>
                <a:off x="564"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72" name="Rectangle 52"/>
              <p:cNvSpPr/>
              <p:nvPr/>
            </p:nvSpPr>
            <p:spPr>
              <a:xfrm>
                <a:off x="282"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73" name="Rectangle 53"/>
              <p:cNvSpPr/>
              <p:nvPr/>
            </p:nvSpPr>
            <p:spPr>
              <a:xfrm>
                <a:off x="0" y="0"/>
                <a:ext cx="282" cy="326"/>
              </a:xfrm>
              <a:prstGeom prst="rect">
                <a:avLst/>
              </a:prstGeom>
              <a:noFill/>
              <a:ln w="28575" cap="flat" cmpd="sng">
                <a:solidFill>
                  <a:schemeClr val="tx1"/>
                </a:solidFill>
                <a:prstDash val="solid"/>
                <a:miter/>
                <a:headEnd type="none" w="med" len="med"/>
                <a:tailEnd type="none" w="med" len="me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0274" name="Line 54"/>
              <p:cNvSpPr/>
              <p:nvPr/>
            </p:nvSpPr>
            <p:spPr>
              <a:xfrm>
                <a:off x="0" y="0"/>
                <a:ext cx="2256" cy="0"/>
              </a:xfrm>
              <a:prstGeom prst="line">
                <a:avLst/>
              </a:prstGeom>
              <a:ln w="28575" cap="sq" cmpd="sng">
                <a:solidFill>
                  <a:schemeClr val="tx1"/>
                </a:solidFill>
                <a:prstDash val="solid"/>
                <a:headEnd type="none" w="med" len="med"/>
                <a:tailEnd type="none" w="med" len="med"/>
              </a:ln>
            </p:spPr>
          </p:sp>
          <p:sp>
            <p:nvSpPr>
              <p:cNvPr id="10275" name="Line 55"/>
              <p:cNvSpPr/>
              <p:nvPr/>
            </p:nvSpPr>
            <p:spPr>
              <a:xfrm>
                <a:off x="0" y="326"/>
                <a:ext cx="2256" cy="0"/>
              </a:xfrm>
              <a:prstGeom prst="line">
                <a:avLst/>
              </a:prstGeom>
              <a:ln w="28575" cap="sq" cmpd="sng">
                <a:solidFill>
                  <a:schemeClr val="tx1"/>
                </a:solidFill>
                <a:prstDash val="solid"/>
                <a:headEnd type="none" w="med" len="med"/>
                <a:tailEnd type="none" w="med" len="med"/>
              </a:ln>
            </p:spPr>
          </p:sp>
          <p:sp>
            <p:nvSpPr>
              <p:cNvPr id="10276" name="Line 56"/>
              <p:cNvSpPr/>
              <p:nvPr/>
            </p:nvSpPr>
            <p:spPr>
              <a:xfrm>
                <a:off x="0" y="0"/>
                <a:ext cx="0" cy="326"/>
              </a:xfrm>
              <a:prstGeom prst="line">
                <a:avLst/>
              </a:prstGeom>
              <a:ln w="28575" cap="sq" cmpd="sng">
                <a:solidFill>
                  <a:schemeClr val="tx1"/>
                </a:solidFill>
                <a:prstDash val="solid"/>
                <a:headEnd type="none" w="med" len="med"/>
                <a:tailEnd type="none" w="med" len="med"/>
              </a:ln>
            </p:spPr>
          </p:sp>
          <p:sp>
            <p:nvSpPr>
              <p:cNvPr id="10277" name="Line 57"/>
              <p:cNvSpPr/>
              <p:nvPr/>
            </p:nvSpPr>
            <p:spPr>
              <a:xfrm>
                <a:off x="282" y="0"/>
                <a:ext cx="0" cy="326"/>
              </a:xfrm>
              <a:prstGeom prst="line">
                <a:avLst/>
              </a:prstGeom>
              <a:ln w="28575" cap="flat" cmpd="sng">
                <a:solidFill>
                  <a:schemeClr val="tx1"/>
                </a:solidFill>
                <a:prstDash val="solid"/>
                <a:headEnd type="none" w="med" len="med"/>
                <a:tailEnd type="none" w="med" len="med"/>
              </a:ln>
            </p:spPr>
          </p:sp>
          <p:sp>
            <p:nvSpPr>
              <p:cNvPr id="10278" name="Line 58"/>
              <p:cNvSpPr/>
              <p:nvPr/>
            </p:nvSpPr>
            <p:spPr>
              <a:xfrm>
                <a:off x="564" y="0"/>
                <a:ext cx="0" cy="326"/>
              </a:xfrm>
              <a:prstGeom prst="line">
                <a:avLst/>
              </a:prstGeom>
              <a:ln w="28575" cap="flat" cmpd="sng">
                <a:solidFill>
                  <a:schemeClr val="tx1"/>
                </a:solidFill>
                <a:prstDash val="solid"/>
                <a:headEnd type="none" w="med" len="med"/>
                <a:tailEnd type="none" w="med" len="med"/>
              </a:ln>
            </p:spPr>
          </p:sp>
          <p:sp>
            <p:nvSpPr>
              <p:cNvPr id="10279" name="Line 59"/>
              <p:cNvSpPr/>
              <p:nvPr/>
            </p:nvSpPr>
            <p:spPr>
              <a:xfrm>
                <a:off x="846" y="0"/>
                <a:ext cx="0" cy="326"/>
              </a:xfrm>
              <a:prstGeom prst="line">
                <a:avLst/>
              </a:prstGeom>
              <a:ln w="28575" cap="flat" cmpd="sng">
                <a:solidFill>
                  <a:schemeClr val="tx1"/>
                </a:solidFill>
                <a:prstDash val="solid"/>
                <a:headEnd type="none" w="med" len="med"/>
                <a:tailEnd type="none" w="med" len="med"/>
              </a:ln>
            </p:spPr>
          </p:sp>
          <p:sp>
            <p:nvSpPr>
              <p:cNvPr id="10280" name="Line 60"/>
              <p:cNvSpPr/>
              <p:nvPr/>
            </p:nvSpPr>
            <p:spPr>
              <a:xfrm>
                <a:off x="1128" y="0"/>
                <a:ext cx="0" cy="326"/>
              </a:xfrm>
              <a:prstGeom prst="line">
                <a:avLst/>
              </a:prstGeom>
              <a:ln w="28575" cap="flat" cmpd="sng">
                <a:solidFill>
                  <a:schemeClr val="tx1"/>
                </a:solidFill>
                <a:prstDash val="solid"/>
                <a:headEnd type="none" w="med" len="med"/>
                <a:tailEnd type="none" w="med" len="med"/>
              </a:ln>
            </p:spPr>
          </p:sp>
          <p:sp>
            <p:nvSpPr>
              <p:cNvPr id="10281" name="Line 61"/>
              <p:cNvSpPr/>
              <p:nvPr/>
            </p:nvSpPr>
            <p:spPr>
              <a:xfrm>
                <a:off x="1692" y="0"/>
                <a:ext cx="0" cy="326"/>
              </a:xfrm>
              <a:prstGeom prst="line">
                <a:avLst/>
              </a:prstGeom>
              <a:ln w="28575" cap="flat" cmpd="sng">
                <a:solidFill>
                  <a:schemeClr val="tx1"/>
                </a:solidFill>
                <a:prstDash val="solid"/>
                <a:headEnd type="none" w="med" len="med"/>
                <a:tailEnd type="none" w="med" len="med"/>
              </a:ln>
            </p:spPr>
          </p:sp>
          <p:sp>
            <p:nvSpPr>
              <p:cNvPr id="10282" name="Line 62"/>
              <p:cNvSpPr/>
              <p:nvPr/>
            </p:nvSpPr>
            <p:spPr>
              <a:xfrm>
                <a:off x="1974" y="0"/>
                <a:ext cx="0" cy="326"/>
              </a:xfrm>
              <a:prstGeom prst="line">
                <a:avLst/>
              </a:prstGeom>
              <a:ln w="28575" cap="flat" cmpd="sng">
                <a:solidFill>
                  <a:schemeClr val="tx1"/>
                </a:solidFill>
                <a:prstDash val="solid"/>
                <a:headEnd type="none" w="med" len="med"/>
                <a:tailEnd type="none" w="med" len="med"/>
              </a:ln>
            </p:spPr>
          </p:sp>
          <p:sp>
            <p:nvSpPr>
              <p:cNvPr id="10283" name="Line 63"/>
              <p:cNvSpPr/>
              <p:nvPr/>
            </p:nvSpPr>
            <p:spPr>
              <a:xfrm>
                <a:off x="2256" y="0"/>
                <a:ext cx="0" cy="326"/>
              </a:xfrm>
              <a:prstGeom prst="line">
                <a:avLst/>
              </a:prstGeom>
              <a:ln w="28575" cap="sq" cmpd="sng">
                <a:solidFill>
                  <a:schemeClr val="tx1"/>
                </a:solidFill>
                <a:prstDash val="solid"/>
                <a:headEnd type="none" w="med" len="med"/>
                <a:tailEnd type="none" w="med" len="med"/>
              </a:ln>
            </p:spPr>
          </p:sp>
        </p:grpSp>
      </p:gr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6" name="Text Box 2"/>
          <p:cNvSpPr txBox="1"/>
          <p:nvPr/>
        </p:nvSpPr>
        <p:spPr>
          <a:xfrm>
            <a:off x="2667000" y="2133600"/>
            <a:ext cx="5743575" cy="46196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带符号的数                        符号数字化的数</a:t>
            </a:r>
            <a:endParaRPr lang="zh-CN" altLang="en-US" sz="2400" b="1" dirty="0">
              <a:latin typeface="Times New Roman" panose="02020603050405020304" pitchFamily="18" charset="0"/>
              <a:ea typeface="宋体" panose="02010600030101010101" pitchFamily="2" charset="-122"/>
            </a:endParaRPr>
          </a:p>
        </p:txBody>
      </p:sp>
      <p:sp>
        <p:nvSpPr>
          <p:cNvPr id="11267" name="Text Box 3"/>
          <p:cNvSpPr txBox="1"/>
          <p:nvPr/>
        </p:nvSpPr>
        <p:spPr>
          <a:xfrm>
            <a:off x="2819400" y="2709863"/>
            <a:ext cx="1454150"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 0.1011</a:t>
            </a:r>
            <a:endParaRPr lang="en-US" altLang="zh-CN" b="1" dirty="0">
              <a:latin typeface="Times New Roman" panose="02020603050405020304" pitchFamily="18" charset="0"/>
              <a:ea typeface="宋体" panose="02010600030101010101" pitchFamily="2" charset="-122"/>
            </a:endParaRPr>
          </a:p>
        </p:txBody>
      </p:sp>
      <p:grpSp>
        <p:nvGrpSpPr>
          <p:cNvPr id="11268" name="Group 4"/>
          <p:cNvGrpSpPr/>
          <p:nvPr/>
        </p:nvGrpSpPr>
        <p:grpSpPr>
          <a:xfrm>
            <a:off x="6167438" y="2636838"/>
            <a:ext cx="4098925" cy="917575"/>
            <a:chOff x="0" y="0"/>
            <a:chExt cx="2582" cy="578"/>
          </a:xfrm>
        </p:grpSpPr>
        <p:sp>
          <p:nvSpPr>
            <p:cNvPr id="11296" name="Text Box 5"/>
            <p:cNvSpPr txBox="1"/>
            <p:nvPr/>
          </p:nvSpPr>
          <p:spPr>
            <a:xfrm>
              <a:off x="28" y="0"/>
              <a:ext cx="952"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0</a:t>
              </a:r>
              <a:r>
                <a:rPr lang="en-US" altLang="zh-CN"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1011</a:t>
              </a:r>
              <a:endParaRPr lang="en-US" altLang="zh-CN" b="1" dirty="0">
                <a:latin typeface="Times New Roman" panose="02020603050405020304" pitchFamily="18" charset="0"/>
                <a:ea typeface="宋体" panose="02010600030101010101" pitchFamily="2" charset="-122"/>
              </a:endParaRPr>
            </a:p>
          </p:txBody>
        </p:sp>
        <p:sp>
          <p:nvSpPr>
            <p:cNvPr id="11297" name="Rectangle 6"/>
            <p:cNvSpPr/>
            <p:nvPr/>
          </p:nvSpPr>
          <p:spPr>
            <a:xfrm>
              <a:off x="0" y="32"/>
              <a:ext cx="902" cy="304"/>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1298" name="Line 7"/>
            <p:cNvSpPr/>
            <p:nvPr/>
          </p:nvSpPr>
          <p:spPr>
            <a:xfrm>
              <a:off x="278" y="32"/>
              <a:ext cx="0" cy="288"/>
            </a:xfrm>
            <a:prstGeom prst="line">
              <a:avLst/>
            </a:prstGeom>
            <a:ln w="38100" cap="flat" cmpd="sng">
              <a:solidFill>
                <a:schemeClr val="tx1"/>
              </a:solidFill>
              <a:prstDash val="solid"/>
              <a:headEnd type="none" w="med" len="med"/>
              <a:tailEnd type="none" w="med" len="med"/>
            </a:ln>
          </p:spPr>
        </p:sp>
        <p:sp>
          <p:nvSpPr>
            <p:cNvPr id="11299" name="Line 8"/>
            <p:cNvSpPr/>
            <p:nvPr/>
          </p:nvSpPr>
          <p:spPr>
            <a:xfrm>
              <a:off x="326" y="32"/>
              <a:ext cx="0" cy="288"/>
            </a:xfrm>
            <a:prstGeom prst="line">
              <a:avLst/>
            </a:prstGeom>
            <a:ln w="38100" cap="flat" cmpd="sng">
              <a:solidFill>
                <a:schemeClr val="tx1"/>
              </a:solidFill>
              <a:prstDash val="solid"/>
              <a:headEnd type="none" w="med" len="med"/>
              <a:tailEnd type="none" w="med" len="med"/>
            </a:ln>
          </p:spPr>
        </p:sp>
        <p:sp>
          <p:nvSpPr>
            <p:cNvPr id="11300" name="Freeform 9"/>
            <p:cNvSpPr/>
            <p:nvPr/>
          </p:nvSpPr>
          <p:spPr>
            <a:xfrm>
              <a:off x="326" y="329"/>
              <a:ext cx="912" cy="160"/>
            </a:xfrm>
            <a:custGeom>
              <a:avLst/>
              <a:gdLst>
                <a:gd name="txL" fmla="*/ 0 w 1152"/>
                <a:gd name="txT" fmla="*/ 0 h 96"/>
                <a:gd name="txR" fmla="*/ 1152 w 1152"/>
                <a:gd name="txB" fmla="*/ 96 h 96"/>
              </a:gdLst>
              <a:ahLst/>
              <a:cxnLst>
                <a:cxn ang="0">
                  <a:pos x="2" y="94005847"/>
                </a:cxn>
                <a:cxn ang="0">
                  <a:pos x="0" y="94005847"/>
                </a:cxn>
                <a:cxn ang="0">
                  <a:pos x="0" y="0"/>
                </a:cxn>
              </a:cxnLst>
              <a:rect l="txL" t="txT" r="txR" b="txB"/>
              <a:pathLst>
                <a:path w="1152" h="96">
                  <a:moveTo>
                    <a:pt x="1152" y="96"/>
                  </a:moveTo>
                  <a:lnTo>
                    <a:pt x="0" y="96"/>
                  </a:lnTo>
                  <a:lnTo>
                    <a:pt x="0" y="0"/>
                  </a:lnTo>
                </a:path>
              </a:pathLst>
            </a:custGeom>
            <a:noFill/>
            <a:ln w="57150"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1301" name="Text Box 10"/>
            <p:cNvSpPr txBox="1"/>
            <p:nvPr/>
          </p:nvSpPr>
          <p:spPr>
            <a:xfrm>
              <a:off x="1296" y="287"/>
              <a:ext cx="1286"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小数点的位置</a:t>
              </a:r>
              <a:endParaRPr lang="zh-CN" altLang="en-US" sz="2400" b="1" dirty="0">
                <a:latin typeface="Times New Roman" panose="02020603050405020304" pitchFamily="18" charset="0"/>
                <a:ea typeface="宋体" panose="02010600030101010101" pitchFamily="2" charset="-122"/>
              </a:endParaRPr>
            </a:p>
          </p:txBody>
        </p:sp>
      </p:grpSp>
      <p:sp>
        <p:nvSpPr>
          <p:cNvPr id="11269" name="Text Box 11"/>
          <p:cNvSpPr txBox="1"/>
          <p:nvPr/>
        </p:nvSpPr>
        <p:spPr>
          <a:xfrm>
            <a:off x="2819400" y="4841875"/>
            <a:ext cx="1187450" cy="519113"/>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 1100</a:t>
            </a:r>
            <a:endParaRPr lang="en-US" altLang="zh-CN" b="1" dirty="0">
              <a:latin typeface="Times New Roman" panose="02020603050405020304" pitchFamily="18" charset="0"/>
              <a:ea typeface="宋体" panose="02010600030101010101" pitchFamily="2" charset="-122"/>
            </a:endParaRPr>
          </a:p>
        </p:txBody>
      </p:sp>
      <p:grpSp>
        <p:nvGrpSpPr>
          <p:cNvPr id="11270" name="Group 12"/>
          <p:cNvGrpSpPr/>
          <p:nvPr/>
        </p:nvGrpSpPr>
        <p:grpSpPr>
          <a:xfrm>
            <a:off x="6167438" y="4797425"/>
            <a:ext cx="4098925" cy="917575"/>
            <a:chOff x="0" y="0"/>
            <a:chExt cx="2582" cy="578"/>
          </a:xfrm>
        </p:grpSpPr>
        <p:sp>
          <p:nvSpPr>
            <p:cNvPr id="11290" name="Text Box 13"/>
            <p:cNvSpPr txBox="1"/>
            <p:nvPr/>
          </p:nvSpPr>
          <p:spPr>
            <a:xfrm>
              <a:off x="28" y="0"/>
              <a:ext cx="1240"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0</a:t>
              </a:r>
              <a:r>
                <a:rPr lang="en-US" altLang="zh-CN" b="1" dirty="0">
                  <a:solidFill>
                    <a:schemeClr val="folHlink"/>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1100</a:t>
              </a:r>
              <a:endParaRPr lang="en-US" altLang="zh-CN" b="1" dirty="0">
                <a:latin typeface="Times New Roman" panose="02020603050405020304" pitchFamily="18" charset="0"/>
                <a:ea typeface="宋体" panose="02010600030101010101" pitchFamily="2" charset="-122"/>
              </a:endParaRPr>
            </a:p>
          </p:txBody>
        </p:sp>
        <p:sp>
          <p:nvSpPr>
            <p:cNvPr id="11291" name="Rectangle 14"/>
            <p:cNvSpPr/>
            <p:nvPr/>
          </p:nvSpPr>
          <p:spPr>
            <a:xfrm>
              <a:off x="0" y="32"/>
              <a:ext cx="902" cy="304"/>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1292" name="Line 15"/>
            <p:cNvSpPr/>
            <p:nvPr/>
          </p:nvSpPr>
          <p:spPr>
            <a:xfrm>
              <a:off x="278" y="32"/>
              <a:ext cx="0" cy="288"/>
            </a:xfrm>
            <a:prstGeom prst="line">
              <a:avLst/>
            </a:prstGeom>
            <a:ln w="38100" cap="flat" cmpd="sng">
              <a:solidFill>
                <a:schemeClr val="tx1"/>
              </a:solidFill>
              <a:prstDash val="solid"/>
              <a:headEnd type="none" w="med" len="med"/>
              <a:tailEnd type="none" w="med" len="med"/>
            </a:ln>
          </p:spPr>
        </p:sp>
        <p:sp>
          <p:nvSpPr>
            <p:cNvPr id="11293" name="Line 16"/>
            <p:cNvSpPr/>
            <p:nvPr/>
          </p:nvSpPr>
          <p:spPr>
            <a:xfrm>
              <a:off x="326" y="32"/>
              <a:ext cx="0" cy="288"/>
            </a:xfrm>
            <a:prstGeom prst="line">
              <a:avLst/>
            </a:prstGeom>
            <a:ln w="38100" cap="flat" cmpd="sng">
              <a:solidFill>
                <a:schemeClr val="tx1"/>
              </a:solidFill>
              <a:prstDash val="solid"/>
              <a:headEnd type="none" w="med" len="med"/>
              <a:tailEnd type="none" w="med" len="med"/>
            </a:ln>
          </p:spPr>
        </p:sp>
        <p:sp>
          <p:nvSpPr>
            <p:cNvPr id="11294" name="Freeform 17"/>
            <p:cNvSpPr/>
            <p:nvPr/>
          </p:nvSpPr>
          <p:spPr>
            <a:xfrm>
              <a:off x="902" y="337"/>
              <a:ext cx="336" cy="165"/>
            </a:xfrm>
            <a:custGeom>
              <a:avLst/>
              <a:gdLst>
                <a:gd name="txL" fmla="*/ 0 w 1152"/>
                <a:gd name="txT" fmla="*/ 0 h 96"/>
                <a:gd name="txR" fmla="*/ 1152 w 1152"/>
                <a:gd name="txB" fmla="*/ 96 h 96"/>
              </a:gdLst>
              <a:ahLst/>
              <a:cxnLst>
                <a:cxn ang="0">
                  <a:pos x="0" y="215550431"/>
                </a:cxn>
                <a:cxn ang="0">
                  <a:pos x="0" y="215550431"/>
                </a:cxn>
                <a:cxn ang="0">
                  <a:pos x="0" y="0"/>
                </a:cxn>
              </a:cxnLst>
              <a:rect l="txL" t="txT" r="txR" b="txB"/>
              <a:pathLst>
                <a:path w="1152" h="96">
                  <a:moveTo>
                    <a:pt x="1152" y="96"/>
                  </a:moveTo>
                  <a:lnTo>
                    <a:pt x="0" y="96"/>
                  </a:lnTo>
                  <a:lnTo>
                    <a:pt x="0" y="0"/>
                  </a:lnTo>
                </a:path>
              </a:pathLst>
            </a:custGeom>
            <a:noFill/>
            <a:ln w="57150" cap="flat" cmpd="sng">
              <a:solidFill>
                <a:srgbClr val="0000CC">
                  <a:alpha val="100000"/>
                </a:srgbClr>
              </a:solidFill>
              <a:prstDash val="solid"/>
              <a:miter lim="800000"/>
              <a:headEnd type="none" w="med" len="med"/>
              <a:tailEnd type="stealth" w="med" len="med"/>
            </a:ln>
          </p:spPr>
          <p:txBody>
            <a:bodyPr/>
            <a:p>
              <a:endParaRPr lang="zh-CN" altLang="en-US"/>
            </a:p>
          </p:txBody>
        </p:sp>
        <p:sp>
          <p:nvSpPr>
            <p:cNvPr id="11295" name="Text Box 18"/>
            <p:cNvSpPr txBox="1"/>
            <p:nvPr/>
          </p:nvSpPr>
          <p:spPr>
            <a:xfrm>
              <a:off x="1296" y="287"/>
              <a:ext cx="1286"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小数点的位置</a:t>
              </a:r>
              <a:endParaRPr lang="zh-CN" altLang="en-US" sz="2400" b="1" dirty="0">
                <a:latin typeface="Times New Roman" panose="02020603050405020304" pitchFamily="18" charset="0"/>
                <a:ea typeface="宋体" panose="02010600030101010101" pitchFamily="2" charset="-122"/>
              </a:endParaRPr>
            </a:p>
          </p:txBody>
        </p:sp>
      </p:grpSp>
      <p:sp>
        <p:nvSpPr>
          <p:cNvPr id="11271" name="Text Box 19"/>
          <p:cNvSpPr txBox="1"/>
          <p:nvPr/>
        </p:nvSpPr>
        <p:spPr>
          <a:xfrm>
            <a:off x="2819400" y="5834063"/>
            <a:ext cx="1162050"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solidFill>
                  <a:schemeClr val="folHlink"/>
                </a:solidFill>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1100</a:t>
            </a:r>
            <a:endParaRPr lang="en-US" altLang="zh-CN" b="1" dirty="0">
              <a:latin typeface="Times New Roman" panose="02020603050405020304" pitchFamily="18" charset="0"/>
              <a:ea typeface="宋体" panose="02010600030101010101" pitchFamily="2" charset="-122"/>
            </a:endParaRPr>
          </a:p>
        </p:txBody>
      </p:sp>
      <p:grpSp>
        <p:nvGrpSpPr>
          <p:cNvPr id="11272" name="Group 20"/>
          <p:cNvGrpSpPr/>
          <p:nvPr/>
        </p:nvGrpSpPr>
        <p:grpSpPr>
          <a:xfrm>
            <a:off x="6167438" y="5945188"/>
            <a:ext cx="4098925" cy="917575"/>
            <a:chOff x="0" y="0"/>
            <a:chExt cx="2582" cy="578"/>
          </a:xfrm>
        </p:grpSpPr>
        <p:sp>
          <p:nvSpPr>
            <p:cNvPr id="11284" name="Text Box 21"/>
            <p:cNvSpPr txBox="1"/>
            <p:nvPr/>
          </p:nvSpPr>
          <p:spPr>
            <a:xfrm>
              <a:off x="28" y="0"/>
              <a:ext cx="1240"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1100</a:t>
              </a:r>
              <a:endParaRPr lang="en-US" altLang="zh-CN" b="1" dirty="0">
                <a:latin typeface="Times New Roman" panose="02020603050405020304" pitchFamily="18" charset="0"/>
                <a:ea typeface="宋体" panose="02010600030101010101" pitchFamily="2" charset="-122"/>
              </a:endParaRPr>
            </a:p>
          </p:txBody>
        </p:sp>
        <p:sp>
          <p:nvSpPr>
            <p:cNvPr id="11285" name="Rectangle 22"/>
            <p:cNvSpPr/>
            <p:nvPr/>
          </p:nvSpPr>
          <p:spPr>
            <a:xfrm>
              <a:off x="0" y="32"/>
              <a:ext cx="902" cy="304"/>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1286" name="Line 23"/>
            <p:cNvSpPr/>
            <p:nvPr/>
          </p:nvSpPr>
          <p:spPr>
            <a:xfrm>
              <a:off x="278" y="32"/>
              <a:ext cx="0" cy="288"/>
            </a:xfrm>
            <a:prstGeom prst="line">
              <a:avLst/>
            </a:prstGeom>
            <a:ln w="38100" cap="flat" cmpd="sng">
              <a:solidFill>
                <a:schemeClr val="tx1"/>
              </a:solidFill>
              <a:prstDash val="solid"/>
              <a:headEnd type="none" w="med" len="med"/>
              <a:tailEnd type="none" w="med" len="med"/>
            </a:ln>
          </p:spPr>
        </p:sp>
        <p:sp>
          <p:nvSpPr>
            <p:cNvPr id="11287" name="Line 24"/>
            <p:cNvSpPr/>
            <p:nvPr/>
          </p:nvSpPr>
          <p:spPr>
            <a:xfrm>
              <a:off x="326" y="32"/>
              <a:ext cx="0" cy="288"/>
            </a:xfrm>
            <a:prstGeom prst="line">
              <a:avLst/>
            </a:prstGeom>
            <a:ln w="38100" cap="flat" cmpd="sng">
              <a:solidFill>
                <a:schemeClr val="tx1"/>
              </a:solidFill>
              <a:prstDash val="solid"/>
              <a:headEnd type="none" w="med" len="med"/>
              <a:tailEnd type="none" w="med" len="med"/>
            </a:ln>
          </p:spPr>
        </p:sp>
        <p:sp>
          <p:nvSpPr>
            <p:cNvPr id="11288" name="Text Box 25"/>
            <p:cNvSpPr txBox="1"/>
            <p:nvPr/>
          </p:nvSpPr>
          <p:spPr>
            <a:xfrm>
              <a:off x="1296" y="287"/>
              <a:ext cx="1286"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小数点的位置</a:t>
              </a:r>
              <a:endParaRPr lang="zh-CN" altLang="en-US" sz="2400" b="1" dirty="0">
                <a:latin typeface="Times New Roman" panose="02020603050405020304" pitchFamily="18" charset="0"/>
                <a:ea typeface="宋体" panose="02010600030101010101" pitchFamily="2" charset="-122"/>
              </a:endParaRPr>
            </a:p>
          </p:txBody>
        </p:sp>
        <p:sp>
          <p:nvSpPr>
            <p:cNvPr id="11289" name="Freeform 26"/>
            <p:cNvSpPr/>
            <p:nvPr/>
          </p:nvSpPr>
          <p:spPr>
            <a:xfrm>
              <a:off x="902" y="343"/>
              <a:ext cx="336" cy="165"/>
            </a:xfrm>
            <a:custGeom>
              <a:avLst/>
              <a:gdLst>
                <a:gd name="txL" fmla="*/ 0 w 1152"/>
                <a:gd name="txT" fmla="*/ 0 h 96"/>
                <a:gd name="txR" fmla="*/ 1152 w 1152"/>
                <a:gd name="txB" fmla="*/ 96 h 96"/>
              </a:gdLst>
              <a:ahLst/>
              <a:cxnLst>
                <a:cxn ang="0">
                  <a:pos x="0" y="215550431"/>
                </a:cxn>
                <a:cxn ang="0">
                  <a:pos x="0" y="215550431"/>
                </a:cxn>
                <a:cxn ang="0">
                  <a:pos x="0" y="0"/>
                </a:cxn>
              </a:cxnLst>
              <a:rect l="txL" t="txT" r="txR" b="txB"/>
              <a:pathLst>
                <a:path w="1152" h="96">
                  <a:moveTo>
                    <a:pt x="1152" y="96"/>
                  </a:moveTo>
                  <a:lnTo>
                    <a:pt x="0" y="96"/>
                  </a:lnTo>
                  <a:lnTo>
                    <a:pt x="0" y="0"/>
                  </a:lnTo>
                </a:path>
              </a:pathLst>
            </a:custGeom>
            <a:noFill/>
            <a:ln w="57150" cap="flat" cmpd="sng">
              <a:solidFill>
                <a:srgbClr val="0000CC">
                  <a:alpha val="100000"/>
                </a:srgbClr>
              </a:solidFill>
              <a:prstDash val="solid"/>
              <a:miter lim="800000"/>
              <a:headEnd type="none" w="med" len="med"/>
              <a:tailEnd type="stealth" w="med" len="med"/>
            </a:ln>
          </p:spPr>
          <p:txBody>
            <a:bodyPr/>
            <a:p>
              <a:endParaRPr lang="zh-CN" altLang="en-US"/>
            </a:p>
          </p:txBody>
        </p:sp>
      </p:grpSp>
      <p:sp>
        <p:nvSpPr>
          <p:cNvPr id="11273" name="Text Box 27"/>
          <p:cNvSpPr txBox="1"/>
          <p:nvPr/>
        </p:nvSpPr>
        <p:spPr>
          <a:xfrm>
            <a:off x="2819400" y="3700463"/>
            <a:ext cx="1428750" cy="519112"/>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 0.1011</a:t>
            </a:r>
            <a:endParaRPr lang="en-US" altLang="zh-CN" b="1" dirty="0">
              <a:latin typeface="Times New Roman" panose="02020603050405020304" pitchFamily="18" charset="0"/>
              <a:ea typeface="宋体" panose="02010600030101010101" pitchFamily="2" charset="-122"/>
            </a:endParaRPr>
          </a:p>
        </p:txBody>
      </p:sp>
      <p:grpSp>
        <p:nvGrpSpPr>
          <p:cNvPr id="11274" name="Group 28"/>
          <p:cNvGrpSpPr/>
          <p:nvPr/>
        </p:nvGrpSpPr>
        <p:grpSpPr>
          <a:xfrm>
            <a:off x="6167438" y="3644900"/>
            <a:ext cx="4098925" cy="917575"/>
            <a:chOff x="0" y="0"/>
            <a:chExt cx="2582" cy="578"/>
          </a:xfrm>
        </p:grpSpPr>
        <p:sp>
          <p:nvSpPr>
            <p:cNvPr id="11278" name="Text Box 29"/>
            <p:cNvSpPr txBox="1"/>
            <p:nvPr/>
          </p:nvSpPr>
          <p:spPr>
            <a:xfrm>
              <a:off x="28" y="0"/>
              <a:ext cx="1000" cy="327"/>
            </a:xfrm>
            <a:prstGeom prst="rect">
              <a:avLst/>
            </a:prstGeom>
            <a:noFill/>
            <a:ln w="9525">
              <a:noFill/>
            </a:ln>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en-US" altLang="zh-CN" b="1" dirty="0">
                  <a:solidFill>
                    <a:srgbClr val="FF0000"/>
                  </a:solidFill>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   </a:t>
              </a:r>
              <a:r>
                <a:rPr lang="en-US" altLang="zh-CN" sz="1000"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1011</a:t>
              </a:r>
              <a:endParaRPr lang="en-US" altLang="zh-CN" b="1" dirty="0">
                <a:latin typeface="Times New Roman" panose="02020603050405020304" pitchFamily="18" charset="0"/>
                <a:ea typeface="宋体" panose="02010600030101010101" pitchFamily="2" charset="-122"/>
              </a:endParaRPr>
            </a:p>
          </p:txBody>
        </p:sp>
        <p:sp>
          <p:nvSpPr>
            <p:cNvPr id="11279" name="Rectangle 30"/>
            <p:cNvSpPr/>
            <p:nvPr/>
          </p:nvSpPr>
          <p:spPr>
            <a:xfrm>
              <a:off x="0" y="32"/>
              <a:ext cx="902" cy="304"/>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algn="r" defTabSz="457200">
                <a:lnSpc>
                  <a:spcPct val="100000"/>
                </a:lnSpc>
                <a:spcBef>
                  <a:spcPct val="0"/>
                </a:spcBef>
                <a:buFontTx/>
                <a:buNone/>
              </a:pPr>
              <a:endParaRPr lang="zh-CN" altLang="en-US" sz="2400" dirty="0">
                <a:latin typeface="Times New Roman" panose="02020603050405020304" pitchFamily="18" charset="0"/>
                <a:ea typeface="宋体" panose="02010600030101010101" pitchFamily="2" charset="-122"/>
              </a:endParaRPr>
            </a:p>
          </p:txBody>
        </p:sp>
        <p:sp>
          <p:nvSpPr>
            <p:cNvPr id="11280" name="Line 31"/>
            <p:cNvSpPr/>
            <p:nvPr/>
          </p:nvSpPr>
          <p:spPr>
            <a:xfrm>
              <a:off x="278" y="32"/>
              <a:ext cx="0" cy="288"/>
            </a:xfrm>
            <a:prstGeom prst="line">
              <a:avLst/>
            </a:prstGeom>
            <a:ln w="38100" cap="flat" cmpd="sng">
              <a:solidFill>
                <a:schemeClr val="tx1"/>
              </a:solidFill>
              <a:prstDash val="solid"/>
              <a:headEnd type="none" w="med" len="med"/>
              <a:tailEnd type="none" w="med" len="med"/>
            </a:ln>
          </p:spPr>
        </p:sp>
        <p:sp>
          <p:nvSpPr>
            <p:cNvPr id="11281" name="Line 32"/>
            <p:cNvSpPr/>
            <p:nvPr/>
          </p:nvSpPr>
          <p:spPr>
            <a:xfrm>
              <a:off x="326" y="32"/>
              <a:ext cx="0" cy="288"/>
            </a:xfrm>
            <a:prstGeom prst="line">
              <a:avLst/>
            </a:prstGeom>
            <a:ln w="38100" cap="flat" cmpd="sng">
              <a:solidFill>
                <a:schemeClr val="tx1"/>
              </a:solidFill>
              <a:prstDash val="solid"/>
              <a:headEnd type="none" w="med" len="med"/>
              <a:tailEnd type="none" w="med" len="med"/>
            </a:ln>
          </p:spPr>
        </p:sp>
        <p:sp>
          <p:nvSpPr>
            <p:cNvPr id="11282" name="Text Box 33"/>
            <p:cNvSpPr txBox="1"/>
            <p:nvPr/>
          </p:nvSpPr>
          <p:spPr>
            <a:xfrm>
              <a:off x="1296" y="287"/>
              <a:ext cx="1286" cy="291"/>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2400" b="1" dirty="0">
                  <a:latin typeface="Times New Roman" panose="02020603050405020304" pitchFamily="18" charset="0"/>
                  <a:ea typeface="宋体" panose="02010600030101010101" pitchFamily="2" charset="-122"/>
                </a:rPr>
                <a:t>小数点的位置</a:t>
              </a:r>
              <a:endParaRPr lang="zh-CN" altLang="en-US" sz="2400" b="1" dirty="0">
                <a:latin typeface="Times New Roman" panose="02020603050405020304" pitchFamily="18" charset="0"/>
                <a:ea typeface="宋体" panose="02010600030101010101" pitchFamily="2" charset="-122"/>
              </a:endParaRPr>
            </a:p>
          </p:txBody>
        </p:sp>
        <p:sp>
          <p:nvSpPr>
            <p:cNvPr id="11283" name="Freeform 34"/>
            <p:cNvSpPr/>
            <p:nvPr/>
          </p:nvSpPr>
          <p:spPr>
            <a:xfrm>
              <a:off x="326" y="336"/>
              <a:ext cx="912" cy="160"/>
            </a:xfrm>
            <a:custGeom>
              <a:avLst/>
              <a:gdLst>
                <a:gd name="txL" fmla="*/ 0 w 1152"/>
                <a:gd name="txT" fmla="*/ 0 h 96"/>
                <a:gd name="txR" fmla="*/ 1152 w 1152"/>
                <a:gd name="txB" fmla="*/ 96 h 96"/>
              </a:gdLst>
              <a:ahLst/>
              <a:cxnLst>
                <a:cxn ang="0">
                  <a:pos x="2" y="94005847"/>
                </a:cxn>
                <a:cxn ang="0">
                  <a:pos x="0" y="94005847"/>
                </a:cxn>
                <a:cxn ang="0">
                  <a:pos x="0" y="0"/>
                </a:cxn>
              </a:cxnLst>
              <a:rect l="txL" t="txT" r="txR" b="txB"/>
              <a:pathLst>
                <a:path w="1152" h="96">
                  <a:moveTo>
                    <a:pt x="1152" y="96"/>
                  </a:moveTo>
                  <a:lnTo>
                    <a:pt x="0" y="96"/>
                  </a:lnTo>
                  <a:lnTo>
                    <a:pt x="0" y="0"/>
                  </a:lnTo>
                </a:path>
              </a:pathLst>
            </a:custGeom>
            <a:noFill/>
            <a:ln w="57150" cap="flat" cmpd="sng">
              <a:solidFill>
                <a:srgbClr val="0000CC">
                  <a:alpha val="100000"/>
                </a:srgbClr>
              </a:solidFill>
              <a:prstDash val="solid"/>
              <a:miter lim="800000"/>
              <a:headEnd type="none" w="med" len="med"/>
              <a:tailEnd type="stealth" w="med" len="med"/>
            </a:ln>
          </p:spPr>
          <p:txBody>
            <a:bodyPr/>
            <a:p>
              <a:endParaRPr lang="zh-CN" altLang="en-US"/>
            </a:p>
          </p:txBody>
        </p:sp>
      </p:grpSp>
      <p:sp>
        <p:nvSpPr>
          <p:cNvPr id="11275" name="Text Box 35"/>
          <p:cNvSpPr txBox="1"/>
          <p:nvPr/>
        </p:nvSpPr>
        <p:spPr>
          <a:xfrm>
            <a:off x="2855913" y="1557338"/>
            <a:ext cx="5040312" cy="5238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b="1" dirty="0">
                <a:latin typeface="Times New Roman" panose="02020603050405020304" pitchFamily="18" charset="0"/>
                <a:ea typeface="宋体" panose="02010600030101010101" pitchFamily="2" charset="-122"/>
              </a:rPr>
              <a:t>真值                                  机器数</a:t>
            </a:r>
            <a:endParaRPr lang="zh-CN" altLang="en-US" b="1" dirty="0">
              <a:latin typeface="Times New Roman" panose="02020603050405020304" pitchFamily="18" charset="0"/>
              <a:ea typeface="宋体" panose="02010600030101010101" pitchFamily="2" charset="-122"/>
            </a:endParaRPr>
          </a:p>
        </p:txBody>
      </p:sp>
      <p:sp>
        <p:nvSpPr>
          <p:cNvPr id="11276" name="Text Box 36"/>
          <p:cNvSpPr txBox="1"/>
          <p:nvPr/>
        </p:nvSpPr>
        <p:spPr>
          <a:xfrm>
            <a:off x="3854450" y="990600"/>
            <a:ext cx="3067050" cy="58420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200" b="1" dirty="0">
                <a:latin typeface="Times New Roman" panose="02020603050405020304" pitchFamily="18" charset="0"/>
                <a:ea typeface="宋体" panose="02010600030101010101" pitchFamily="2" charset="-122"/>
              </a:rPr>
              <a:t>1. 机器数与真值</a:t>
            </a:r>
            <a:endParaRPr lang="zh-CN" altLang="en-US" sz="3200" b="1" dirty="0">
              <a:latin typeface="Times New Roman" panose="02020603050405020304" pitchFamily="18" charset="0"/>
              <a:ea typeface="宋体" panose="02010600030101010101" pitchFamily="2" charset="-122"/>
            </a:endParaRPr>
          </a:p>
        </p:txBody>
      </p:sp>
      <p:sp>
        <p:nvSpPr>
          <p:cNvPr id="11277" name="Text Box 37"/>
          <p:cNvSpPr txBox="1"/>
          <p:nvPr/>
        </p:nvSpPr>
        <p:spPr>
          <a:xfrm>
            <a:off x="1828800" y="176213"/>
            <a:ext cx="2936875" cy="641350"/>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FontTx/>
              <a:buNone/>
            </a:pPr>
            <a:r>
              <a:rPr lang="zh-CN" altLang="en-US" sz="3600" b="1" dirty="0">
                <a:latin typeface="Times New Roman" panose="02020603050405020304" pitchFamily="18" charset="0"/>
                <a:ea typeface="宋体" panose="02010600030101010101" pitchFamily="2" charset="-122"/>
              </a:rPr>
              <a:t>二、有符号数</a:t>
            </a:r>
            <a:endParaRPr lang="zh-CN" altLang="en-US" sz="3600" b="1" dirty="0">
              <a:latin typeface="Times New Roman" panose="02020603050405020304" pitchFamily="18" charset="0"/>
              <a:ea typeface="宋体" panose="02010600030101010101" pitchFamily="2" charset="-122"/>
            </a:endParaRPr>
          </a:p>
        </p:txBody>
      </p:sp>
    </p:spTree>
  </p:cSld>
  <p:clrMapOvr>
    <a:masterClrMapping/>
  </p:clrMapOvr>
  <p:transition spd="slow"/>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MultipleChoice"/>
  <p:tag name="PROBLEMSCORE" val="1.0"/>
</p:tagLst>
</file>

<file path=ppt/tags/tag2.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 val="ProblemBullet"/>
  <p:tag name="RAINPROBLEMTYPE" val="MultipleChoice"/>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6128</Words>
  <Application>WPS 演示</Application>
  <PresentationFormat/>
  <Paragraphs>1021</Paragraphs>
  <Slides>37</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Calibri</vt:lpstr>
      <vt:lpstr>Calibri Light</vt:lpstr>
      <vt:lpstr>Times New Roman</vt:lpstr>
      <vt:lpstr>等线</vt:lpstr>
      <vt:lpstr>PingFang SC</vt:lpstr>
      <vt:lpstr>Segoe Print</vt:lpstr>
      <vt:lpstr>Tahoma</vt:lpstr>
      <vt:lpstr>-apple-system</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Intrduction</dc:title>
  <dc:creator>Adrian J Pullin</dc:creator>
  <cp:lastModifiedBy>Sunshine</cp:lastModifiedBy>
  <cp:revision>217</cp:revision>
  <dcterms:created xsi:type="dcterms:W3CDTF">1998-09-03T13:41:33Z</dcterms:created>
  <dcterms:modified xsi:type="dcterms:W3CDTF">2024-03-03T13:33:45Z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r8>1</vt:r8>
  </property>
  <property fmtid="{D5CDD505-2E9C-101B-9397-08002B2CF9AE}" pid="3" name="GraphicType">
    <vt:r8>1</vt:r8>
  </property>
  <property fmtid="{D5CDD505-2E9C-101B-9397-08002B2CF9AE}" pid="4" name="Compression">
    <vt:r8>100</vt:r8>
  </property>
  <property fmtid="{D5CDD505-2E9C-101B-9397-08002B2CF9AE}" pid="5" name="ScreenSize">
    <vt:r8>2</vt:r8>
  </property>
  <property fmtid="{D5CDD505-2E9C-101B-9397-08002B2CF9AE}" pid="6" name="ScreenUsage">
    <vt:r8>1</vt:r8>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r8>15132390</vt:r8>
  </property>
  <property fmtid="{D5CDD505-2E9C-101B-9397-08002B2CF9AE}" pid="14" name="TextColor">
    <vt:r8>0</vt:r8>
  </property>
  <property fmtid="{D5CDD505-2E9C-101B-9397-08002B2CF9AE}" pid="15" name="LinkColor">
    <vt:r8>16711782</vt:r8>
  </property>
  <property fmtid="{D5CDD505-2E9C-101B-9397-08002B2CF9AE}" pid="16" name="VisitedColor">
    <vt:r8>10040268</vt:r8>
  </property>
  <property fmtid="{D5CDD505-2E9C-101B-9397-08002B2CF9AE}" pid="17" name="TransparentButton">
    <vt:r8>0</vt:r8>
  </property>
  <property fmtid="{D5CDD505-2E9C-101B-9397-08002B2CF9AE}" pid="18" name="ButtonType">
    <vt:r8>3</vt:r8>
  </property>
  <property fmtid="{D5CDD505-2E9C-101B-9397-08002B2CF9AE}" pid="19" name="ShowNotes">
    <vt:bool>false</vt:bool>
  </property>
  <property fmtid="{D5CDD505-2E9C-101B-9397-08002B2CF9AE}" pid="20" name="NavBtnPos">
    <vt:r8>3</vt:r8>
  </property>
  <property fmtid="{D5CDD505-2E9C-101B-9397-08002B2CF9AE}" pid="21" name="OutputDir">
    <vt:lpwstr>H:\Data\Networks\Notes\HTML</vt:lpwstr>
  </property>
  <property fmtid="{D5CDD505-2E9C-101B-9397-08002B2CF9AE}" pid="22" name="KSOProductBuildVer">
    <vt:lpwstr>2052-12.1.0.16388</vt:lpwstr>
  </property>
  <property fmtid="{D5CDD505-2E9C-101B-9397-08002B2CF9AE}" pid="23" name="ICV">
    <vt:lpwstr>220C13E0DD1A4BEBA52C12DA4FEB2F09_13</vt:lpwstr>
  </property>
</Properties>
</file>