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320" r:id="rId4"/>
    <p:sldId id="325" r:id="rId5"/>
    <p:sldId id="305" r:id="rId6"/>
    <p:sldId id="306" r:id="rId8"/>
    <p:sldId id="307" r:id="rId9"/>
    <p:sldId id="308" r:id="rId10"/>
    <p:sldId id="309" r:id="rId11"/>
    <p:sldId id="310" r:id="rId12"/>
    <p:sldId id="314" r:id="rId13"/>
    <p:sldId id="318" r:id="rId14"/>
    <p:sldId id="299" r:id="rId15"/>
    <p:sldId id="311" r:id="rId16"/>
    <p:sldId id="312" r:id="rId17"/>
    <p:sldId id="301" r:id="rId18"/>
    <p:sldId id="298" r:id="rId19"/>
    <p:sldId id="313" r:id="rId20"/>
    <p:sldId id="326" r:id="rId21"/>
    <p:sldId id="324" r:id="rId22"/>
    <p:sldId id="323" r:id="rId23"/>
    <p:sldId id="297" r:id="rId24"/>
    <p:sldId id="328" r:id="rId25"/>
    <p:sldId id="286" r:id="rId26"/>
    <p:sldId id="287" r:id="rId27"/>
    <p:sldId id="329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302" r:id="rId36"/>
    <p:sldId id="303" r:id="rId37"/>
    <p:sldId id="304" r:id="rId38"/>
  </p:sldIdLst>
  <p:sldSz cx="12192000" cy="6858000"/>
  <p:notesSz cx="6858000" cy="9144000"/>
  <p:custDataLst>
    <p:tags r:id="rId43"/>
  </p:custDataLst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 SYSTEM" initials="M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0000"/>
    <a:srgbClr val="3333FF"/>
    <a:srgbClr val="006600"/>
    <a:srgbClr val="99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gs" Target="tags/tag1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2-21T10:04:42.156" idx="4">
    <p:pos x="10" y="10"/>
    <p:text>要求8位，即N=7 原码和反码同，原码-127 +127补码-128，+127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2-21T10:22:12.302" idx="7">
    <p:pos x="10" y="10"/>
    <p:text>幂运算，底(基数)和指数（阶码），规格化的数0.110101*2^10  比0.00110101*2^100精度高，如果前者尾数最后的1后面还有数，前者能够保留，参加运算，而后者将丢掉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2-02-21T10:22:12.302" idx="5">
    <p:pos x="10" y="10"/>
    <p:text>幂运算，底(基数)和指数（阶码），规格化的数0.110101*2^10  比0.00110101*2^100精度高，如果前者尾数最后的1后面还有数，前者能够保留，参加运算，而后者将丢掉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idx="9">
    <p:pos x="10" y="10"/>
    <p:text>2012大纲没有要求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6800" rIns="90000" bIns="46800" numCol="1" anchor="ctr" anchorCtr="0" compatLnSpc="1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6800" rIns="90000" bIns="46800" numCol="1" anchor="ctr" anchorCtr="0" compatLnSpc="1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BB13B35-1540-4877-A909-739A5C0180C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6800" rIns="90000" bIns="4680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6800" rIns="90000" bIns="46800" numCol="1" anchor="b" anchorCtr="0" compatLnSpc="1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6800" rIns="90000" bIns="46800" numCol="1" anchor="b" anchorCtr="0" compatLnSpc="1"/>
          <a:p>
            <a:pPr lvl="0" algn="r">
              <a:buNone/>
            </a:pPr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0000" tIns="46800" rIns="90000" bIns="46800" anchor="ctr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>
              <a:buNone/>
            </a:pPr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0000" tIns="46800" rIns="90000" bIns="46800" anchor="ctr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0000" tIns="46800" rIns="90000" bIns="46800" anchor="ctr" anchorCtr="0"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b" anchorCtr="0"/>
          <a:p>
            <a:pPr lvl="0" algn="r">
              <a:buNone/>
            </a:pPr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5788E3-FF14-4680-B533-E1493F07D8C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5788E3-FF14-4680-B533-E1493F07D8C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5788E3-FF14-4680-B533-E1493F07D8C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5788E3-FF14-4680-B533-E1493F07D8C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5788E3-FF14-4680-B533-E1493F07D8C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5788E3-FF14-4680-B533-E1493F07D8C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5788E3-FF14-4680-B533-E1493F07D8C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5788E3-FF14-4680-B533-E1493F07D8C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5788E3-FF14-4680-B533-E1493F07D8C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5788E3-FF14-4680-B533-E1493F07D8C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5788E3-FF14-4680-B533-E1493F07D8C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5788E3-FF14-4680-B533-E1493F07D8C9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ea typeface="等线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Layout" Target="../slideLayouts/slideLayout7.xml"/><Relationship Id="rId1" Type="http://schemas.openxmlformats.org/officeDocument/2006/relationships/slide" Target="sl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703388" y="236538"/>
            <a:ext cx="8993188" cy="1938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marR="0" indent="-28575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latin typeface="+mn-lt"/>
                <a:ea typeface="+mn-ea"/>
                <a:cs typeface="+mn-cs"/>
              </a:rPr>
              <a:t>给定下列十六进制数，若将此数分别视为无符号数，原码，补码，反码表示</a:t>
            </a:r>
            <a:r>
              <a:rPr kumimoji="0" lang="en-US" altLang="zh-CN" sz="2000" kern="1200" cap="none" spc="0" normalizeH="0" baseline="0" noProof="0" dirty="0">
                <a:latin typeface="+mn-lt"/>
                <a:ea typeface="+mn-ea"/>
                <a:cs typeface="+mn-cs"/>
              </a:rPr>
              <a:t>,</a:t>
            </a:r>
            <a:endParaRPr kumimoji="0" lang="en-US" altLang="zh-CN" sz="20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+mn-lt"/>
                <a:ea typeface="+mn-ea"/>
                <a:cs typeface="+mn-cs"/>
              </a:rPr>
              <a:t>请写出对应的真值（十进制）</a:t>
            </a:r>
            <a:endParaRPr kumimoji="0" lang="en-US" altLang="zh-CN" sz="20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85750" marR="0" indent="-28575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kern="1200" cap="none" spc="0" normalizeH="0" baseline="0" noProof="0" dirty="0">
                <a:latin typeface="+mn-lt"/>
                <a:ea typeface="+mn-ea"/>
                <a:cs typeface="+mn-cs"/>
              </a:rPr>
              <a:t>00H, 05H, 7FH, 80H, 85H, FEH, FFH</a:t>
            </a:r>
            <a:endParaRPr kumimoji="0" lang="en-US" altLang="zh-CN" sz="20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855913" y="1835150"/>
          <a:ext cx="6480175" cy="4786313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296035"/>
                <a:gridCol w="1296035"/>
                <a:gridCol w="1296035"/>
                <a:gridCol w="1296035"/>
                <a:gridCol w="1296035"/>
              </a:tblGrid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十六进制</a:t>
                      </a:r>
                      <a:endParaRPr lang="zh-CN" altLang="en-US" sz="1300" dirty="0"/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无符号数</a:t>
                      </a:r>
                      <a:endParaRPr lang="zh-CN" altLang="en-US" sz="1300" dirty="0"/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原码</a:t>
                      </a:r>
                      <a:endParaRPr lang="zh-CN" altLang="en-US" sz="1300" dirty="0"/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补码</a:t>
                      </a:r>
                      <a:endParaRPr lang="zh-CN" altLang="en-US" sz="1300" dirty="0"/>
                    </a:p>
                  </a:txBody>
                  <a:tcPr marL="91432" marR="91432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反码</a:t>
                      </a:r>
                      <a:endParaRPr lang="zh-CN" altLang="en-US" sz="1300" dirty="0"/>
                    </a:p>
                  </a:txBody>
                  <a:tcPr marL="91432" marR="91432" marT="45719" marB="45719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00H</a:t>
                      </a:r>
                      <a:endParaRPr lang="zh-CN" altLang="en-US" sz="1300" dirty="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0</a:t>
                      </a:r>
                      <a:endParaRPr lang="en-US" altLang="zh-CN" sz="1300" dirty="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0</a:t>
                      </a:r>
                      <a:endParaRPr lang="en-US" altLang="zh-CN" sz="1300" dirty="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0</a:t>
                      </a:r>
                      <a:endParaRPr lang="en-US" altLang="zh-CN" sz="130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0</a:t>
                      </a:r>
                      <a:endParaRPr lang="en-US" altLang="zh-CN" sz="1300" dirty="0"/>
                    </a:p>
                  </a:txBody>
                  <a:tcPr marL="91432" marR="91432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05H</a:t>
                      </a:r>
                      <a:endParaRPr lang="zh-CN" altLang="en-US" sz="1300" dirty="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5</a:t>
                      </a:r>
                      <a:endParaRPr lang="en-US" altLang="zh-CN" sz="1300" dirty="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5</a:t>
                      </a:r>
                      <a:endParaRPr lang="en-US" altLang="zh-CN" sz="130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5</a:t>
                      </a:r>
                      <a:endParaRPr lang="en-US" altLang="zh-CN" sz="1300" dirty="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5</a:t>
                      </a:r>
                      <a:endParaRPr lang="en-US" altLang="zh-CN" sz="1300" dirty="0"/>
                    </a:p>
                  </a:txBody>
                  <a:tcPr marL="91432" marR="91432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7FH</a:t>
                      </a:r>
                      <a:endParaRPr lang="zh-CN" altLang="en-US" sz="1300" dirty="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127</a:t>
                      </a:r>
                      <a:endParaRPr lang="en-US" altLang="zh-CN" sz="1300" dirty="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127</a:t>
                      </a:r>
                      <a:endParaRPr lang="en-US" altLang="zh-CN" sz="1300" dirty="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1</a:t>
                      </a:r>
                      <a:endParaRPr lang="en-US" altLang="zh-CN" sz="1300" dirty="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0</a:t>
                      </a:r>
                      <a:endParaRPr lang="en-US" altLang="zh-CN" sz="1300" dirty="0"/>
                    </a:p>
                  </a:txBody>
                  <a:tcPr marL="91432" marR="91432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80H</a:t>
                      </a:r>
                      <a:endParaRPr lang="zh-CN" altLang="en-US" sz="1300" dirty="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128</a:t>
                      </a:r>
                      <a:endParaRPr lang="en-US" altLang="zh-CN" sz="1300" dirty="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-0</a:t>
                      </a:r>
                      <a:endParaRPr lang="en-US" altLang="zh-CN" sz="1300" dirty="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+0</a:t>
                      </a:r>
                      <a:endParaRPr lang="en-US" altLang="zh-CN" sz="130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255</a:t>
                      </a:r>
                      <a:endParaRPr lang="en-US" altLang="zh-CN" sz="1300" dirty="0"/>
                    </a:p>
                  </a:txBody>
                  <a:tcPr marL="91432" marR="91432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85H</a:t>
                      </a:r>
                      <a:endParaRPr lang="zh-CN" altLang="en-US" sz="1300" dirty="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133</a:t>
                      </a:r>
                      <a:endParaRPr lang="en-US" altLang="zh-CN" sz="1300" dirty="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-5</a:t>
                      </a:r>
                      <a:endParaRPr lang="en-US" altLang="zh-CN" sz="1300" dirty="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-123</a:t>
                      </a:r>
                      <a:endParaRPr lang="en-US" altLang="zh-CN" sz="1300" dirty="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-122</a:t>
                      </a:r>
                      <a:endParaRPr lang="en-US" altLang="zh-CN" sz="1300" dirty="0"/>
                    </a:p>
                  </a:txBody>
                  <a:tcPr marL="91432" marR="91432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FEH</a:t>
                      </a:r>
                      <a:endParaRPr lang="zh-CN" altLang="en-US" sz="1300" dirty="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254</a:t>
                      </a:r>
                      <a:endParaRPr lang="en-US" altLang="zh-CN" sz="1300" dirty="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-126</a:t>
                      </a:r>
                      <a:endParaRPr lang="en-US" altLang="zh-CN" sz="1300" dirty="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-2</a:t>
                      </a:r>
                      <a:endParaRPr lang="en-US" altLang="zh-CN" sz="1300" dirty="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</a:t>
                      </a:r>
                      <a:endParaRPr lang="en-US" altLang="zh-CN" sz="1300" dirty="0"/>
                    </a:p>
                  </a:txBody>
                  <a:tcPr marL="91432" marR="91432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FFH</a:t>
                      </a:r>
                      <a:endParaRPr lang="zh-CN" altLang="en-US" sz="1300" dirty="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255</a:t>
                      </a:r>
                      <a:endParaRPr lang="en-US" altLang="zh-CN" sz="130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/>
                        <a:t>-127</a:t>
                      </a:r>
                      <a:endParaRPr lang="en-US" altLang="zh-CN" sz="130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</a:t>
                      </a:r>
                      <a:endParaRPr lang="en-US" altLang="zh-CN" sz="1300" dirty="0"/>
                    </a:p>
                  </a:txBody>
                  <a:tcPr marL="91432" marR="91432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-0</a:t>
                      </a:r>
                      <a:endParaRPr lang="en-US" altLang="zh-CN" sz="1300" dirty="0"/>
                    </a:p>
                  </a:txBody>
                  <a:tcPr marL="91432" marR="91432" marT="45719" marB="45719" anchor="ctr"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890000" y="887730"/>
            <a:ext cx="3031490" cy="948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highlight>
                  <a:srgbClr val="FFFF00"/>
                </a:highlight>
              </a:rPr>
              <a:t>注意：符号位不参与运算，只是用来判断正负！</a:t>
            </a:r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1"/>
          <p:cNvSpPr/>
          <p:nvPr/>
        </p:nvSpPr>
        <p:spPr>
          <a:xfrm>
            <a:off x="2208213" y="1700213"/>
            <a:ext cx="8208962" cy="1970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已知真值</a:t>
            </a:r>
            <a:r>
              <a:rPr lang="en-US" altLang="zh-CN" sz="32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x=-1010</a:t>
            </a:r>
            <a:r>
              <a:rPr lang="zh-CN" altLang="en-US" sz="32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，则</a:t>
            </a:r>
            <a:r>
              <a:rPr lang="en-US" altLang="zh-CN" sz="32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32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的移码表示为</a:t>
            </a:r>
            <a:r>
              <a:rPr lang="en-US" altLang="zh-CN" sz="32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__</a:t>
            </a:r>
            <a:r>
              <a:rPr lang="zh-CN" altLang="en-US" sz="3200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320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6666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  <a:r>
              <a:rPr lang="en-US" altLang="zh-CN" sz="3200" dirty="0">
                <a:solidFill>
                  <a:srgbClr val="6666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3200" dirty="0">
                <a:solidFill>
                  <a:srgbClr val="6666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0,0110  </a:t>
            </a:r>
            <a:r>
              <a:rPr lang="en-US" altLang="zh-CN" sz="3200" b="1" dirty="0">
                <a:solidFill>
                  <a:srgbClr val="6666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B.</a:t>
            </a:r>
            <a:r>
              <a:rPr lang="en-US" altLang="zh-CN" sz="3200" dirty="0">
                <a:solidFill>
                  <a:srgbClr val="6666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3200" dirty="0">
                <a:solidFill>
                  <a:srgbClr val="6666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1,0101  </a:t>
            </a:r>
            <a:r>
              <a:rPr lang="en-US" altLang="zh-CN" sz="3200" b="1" dirty="0">
                <a:solidFill>
                  <a:srgbClr val="6666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C.</a:t>
            </a:r>
            <a:r>
              <a:rPr lang="en-US" altLang="zh-CN" sz="3200" dirty="0">
                <a:solidFill>
                  <a:srgbClr val="6666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3200" dirty="0">
                <a:solidFill>
                  <a:srgbClr val="6666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1,0110  </a:t>
            </a:r>
            <a:r>
              <a:rPr lang="en-US" altLang="zh-CN" sz="3200" b="1" dirty="0">
                <a:solidFill>
                  <a:srgbClr val="6666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D.</a:t>
            </a:r>
            <a:r>
              <a:rPr lang="en-US" altLang="zh-CN" sz="3200" dirty="0">
                <a:solidFill>
                  <a:srgbClr val="6666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en-US" altLang="zh-CN" sz="3200" dirty="0">
                <a:solidFill>
                  <a:srgbClr val="6666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0,0101</a:t>
            </a:r>
            <a:endParaRPr lang="en-US" altLang="zh-CN" sz="3200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279650" y="1052513"/>
            <a:ext cx="7397750" cy="5016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若寄存器内容为 </a:t>
            </a:r>
            <a:r>
              <a:rPr kumimoji="0" lang="en-US" altLang="zh-CN" sz="3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1111 1111</a:t>
            </a:r>
            <a:r>
              <a:rPr kumimoji="0" lang="zh-CN" altLang="en-US" sz="3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， 若它等于</a:t>
            </a:r>
            <a:r>
              <a:rPr kumimoji="0" lang="en-US" altLang="zh-CN" sz="3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+127</a:t>
            </a:r>
            <a:r>
              <a:rPr kumimoji="0" lang="zh-CN" altLang="en-US" sz="3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，则为（）</a:t>
            </a:r>
            <a:endParaRPr kumimoji="0" lang="en-US" altLang="zh-CN" sz="32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marR="0" indent="-45720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defRPr/>
            </a:pPr>
            <a:r>
              <a:rPr kumimoji="0" lang="zh-CN" altLang="en-US" sz="3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反码</a:t>
            </a:r>
            <a:endParaRPr kumimoji="0" lang="en-US" altLang="zh-CN" sz="32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marR="0" indent="-45720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defRPr/>
            </a:pPr>
            <a:endParaRPr kumimoji="0" lang="en-US" altLang="zh-CN" sz="32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marR="0" indent="-45720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defRPr/>
            </a:pPr>
            <a:r>
              <a:rPr kumimoji="0" lang="zh-CN" altLang="en-US" sz="3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补码</a:t>
            </a:r>
            <a:endParaRPr kumimoji="0" lang="en-US" altLang="zh-CN" sz="32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marR="0" indent="-45720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defRPr/>
            </a:pPr>
            <a:endParaRPr kumimoji="0" lang="en-US" altLang="zh-CN" sz="32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marR="0" indent="-45720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defRPr/>
            </a:pPr>
            <a:r>
              <a:rPr kumimoji="0" lang="zh-CN" altLang="en-US" sz="3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原码</a:t>
            </a:r>
            <a:endParaRPr kumimoji="0" lang="en-US" altLang="zh-CN" sz="32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marR="0" indent="-45720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defRPr/>
            </a:pPr>
            <a:endParaRPr kumimoji="0" lang="en-US" altLang="zh-CN" sz="32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marR="0" indent="-45720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defRPr/>
            </a:pPr>
            <a:r>
              <a:rPr kumimoji="0" lang="zh-CN" altLang="en-US" sz="3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移码</a:t>
            </a:r>
            <a:endParaRPr kumimoji="0" lang="en-US" altLang="zh-CN" sz="32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1"/>
          <p:cNvSpPr/>
          <p:nvPr/>
        </p:nvSpPr>
        <p:spPr>
          <a:xfrm>
            <a:off x="2208213" y="1773238"/>
            <a:ext cx="7559675" cy="21542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若寄存器的内容为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1000 0000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，若它等于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-0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，则为</a:t>
            </a:r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 )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3333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b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6666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A. 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zh-CN" altLang="en-US" dirty="0">
                <a:solidFill>
                  <a:srgbClr val="6666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原码  </a:t>
            </a:r>
            <a:r>
              <a:rPr lang="en-US" altLang="zh-CN" b="1" dirty="0">
                <a:solidFill>
                  <a:srgbClr val="6666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B.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zh-CN" altLang="en-US" dirty="0">
                <a:solidFill>
                  <a:srgbClr val="6666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补码  </a:t>
            </a:r>
            <a:r>
              <a:rPr lang="en-US" altLang="zh-CN" b="1" dirty="0">
                <a:solidFill>
                  <a:srgbClr val="6666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C.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zh-CN" altLang="en-US" dirty="0">
                <a:solidFill>
                  <a:srgbClr val="6666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反码  </a:t>
            </a:r>
            <a:r>
              <a:rPr lang="en-US" altLang="zh-CN" b="1" dirty="0">
                <a:solidFill>
                  <a:srgbClr val="6666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D.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zh-CN" altLang="en-US" dirty="0">
                <a:solidFill>
                  <a:srgbClr val="6666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移码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410" name="Group 2"/>
          <p:cNvGrpSpPr/>
          <p:nvPr/>
        </p:nvGrpSpPr>
        <p:grpSpPr>
          <a:xfrm>
            <a:off x="2195513" y="2098675"/>
            <a:ext cx="1766887" cy="4149725"/>
            <a:chOff x="0" y="0"/>
            <a:chExt cx="1113" cy="2614"/>
          </a:xfrm>
        </p:grpSpPr>
        <p:sp>
          <p:nvSpPr>
            <p:cNvPr id="17466" name="Text Box 3"/>
            <p:cNvSpPr txBox="1"/>
            <p:nvPr/>
          </p:nvSpPr>
          <p:spPr>
            <a:xfrm>
              <a:off x="69" y="0"/>
              <a:ext cx="10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- 1 0 0 0 0 0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7" name="Text Box 4"/>
            <p:cNvSpPr txBox="1"/>
            <p:nvPr/>
          </p:nvSpPr>
          <p:spPr>
            <a:xfrm>
              <a:off x="69" y="240"/>
              <a:ext cx="10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    1 1 1 1 1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8" name="Text Box 5"/>
            <p:cNvSpPr txBox="1"/>
            <p:nvPr/>
          </p:nvSpPr>
          <p:spPr>
            <a:xfrm>
              <a:off x="69" y="502"/>
              <a:ext cx="10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    1 1 1 1 0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9" name="Text Box 6"/>
            <p:cNvSpPr txBox="1"/>
            <p:nvPr/>
          </p:nvSpPr>
          <p:spPr>
            <a:xfrm>
              <a:off x="69" y="923"/>
              <a:ext cx="10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    0 0 0 0 1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70" name="Text Box 7"/>
            <p:cNvSpPr txBox="1"/>
            <p:nvPr/>
          </p:nvSpPr>
          <p:spPr>
            <a:xfrm>
              <a:off x="0" y="1174"/>
              <a:ext cx="11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±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0 0 0 0 0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71" name="Text Box 8"/>
            <p:cNvSpPr txBox="1"/>
            <p:nvPr/>
          </p:nvSpPr>
          <p:spPr>
            <a:xfrm>
              <a:off x="69" y="1414"/>
              <a:ext cx="10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  0 0 0 0 1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72" name="Text Box 9"/>
            <p:cNvSpPr txBox="1"/>
            <p:nvPr/>
          </p:nvSpPr>
          <p:spPr>
            <a:xfrm>
              <a:off x="69" y="1654"/>
              <a:ext cx="10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  0 0 0 1 0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73" name="Text Box 10"/>
            <p:cNvSpPr txBox="1"/>
            <p:nvPr/>
          </p:nvSpPr>
          <p:spPr>
            <a:xfrm>
              <a:off x="69" y="2086"/>
              <a:ext cx="10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  1 1 1 1 0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74" name="Text Box 11"/>
            <p:cNvSpPr txBox="1"/>
            <p:nvPr/>
          </p:nvSpPr>
          <p:spPr>
            <a:xfrm>
              <a:off x="69" y="2326"/>
              <a:ext cx="10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  1 1 1 1 1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75" name="Text Box 12"/>
            <p:cNvSpPr txBox="1"/>
            <p:nvPr/>
          </p:nvSpPr>
          <p:spPr>
            <a:xfrm>
              <a:off x="584" y="721"/>
              <a:ext cx="3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76" name="Text Box 13"/>
            <p:cNvSpPr txBox="1"/>
            <p:nvPr/>
          </p:nvSpPr>
          <p:spPr>
            <a:xfrm>
              <a:off x="584" y="1884"/>
              <a:ext cx="3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11" name="Group 14"/>
          <p:cNvGrpSpPr/>
          <p:nvPr/>
        </p:nvGrpSpPr>
        <p:grpSpPr>
          <a:xfrm>
            <a:off x="2133600" y="1295400"/>
            <a:ext cx="8229600" cy="5105400"/>
            <a:chOff x="0" y="0"/>
            <a:chExt cx="5184" cy="3216"/>
          </a:xfrm>
        </p:grpSpPr>
        <p:sp>
          <p:nvSpPr>
            <p:cNvPr id="17457" name="Text Box 15"/>
            <p:cNvSpPr txBox="1"/>
            <p:nvPr/>
          </p:nvSpPr>
          <p:spPr>
            <a:xfrm>
              <a:off x="12" y="96"/>
              <a:ext cx="127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真值 </a:t>
              </a:r>
              <a:r>
                <a:rPr lang="zh-CN" altLang="en-US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( </a:t>
              </a:r>
              <a:r>
                <a:rPr lang="zh-CN" altLang="en-US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zh-CN" altLang="en-US" sz="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5 )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58" name="Text Box 16"/>
            <p:cNvSpPr txBox="1"/>
            <p:nvPr/>
          </p:nvSpPr>
          <p:spPr>
            <a:xfrm>
              <a:off x="1749" y="48"/>
              <a:ext cx="50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endPara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59" name="Text Box 17"/>
            <p:cNvSpPr txBox="1"/>
            <p:nvPr/>
          </p:nvSpPr>
          <p:spPr>
            <a:xfrm>
              <a:off x="3072" y="48"/>
              <a:ext cx="50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</a:t>
              </a:r>
              <a:endPara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0" name="Text Box 18"/>
            <p:cNvSpPr txBox="1"/>
            <p:nvPr/>
          </p:nvSpPr>
          <p:spPr>
            <a:xfrm>
              <a:off x="4080" y="0"/>
              <a:ext cx="940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zh-CN" altLang="en-US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 </a:t>
              </a:r>
              <a:r>
                <a:rPr lang="zh-CN" altLang="en-US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对应的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十进制整数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1" name="Rectangle 19"/>
            <p:cNvSpPr/>
            <p:nvPr/>
          </p:nvSpPr>
          <p:spPr>
            <a:xfrm>
              <a:off x="0" y="0"/>
              <a:ext cx="5184" cy="321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2" name="Line 20"/>
            <p:cNvSpPr/>
            <p:nvPr/>
          </p:nvSpPr>
          <p:spPr>
            <a:xfrm>
              <a:off x="0" y="480"/>
              <a:ext cx="51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63" name="Line 21"/>
            <p:cNvSpPr/>
            <p:nvPr/>
          </p:nvSpPr>
          <p:spPr>
            <a:xfrm>
              <a:off x="1296" y="0"/>
              <a:ext cx="0" cy="32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64" name="Line 22"/>
            <p:cNvSpPr/>
            <p:nvPr/>
          </p:nvSpPr>
          <p:spPr>
            <a:xfrm>
              <a:off x="2592" y="0"/>
              <a:ext cx="0" cy="32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65" name="Line 23"/>
            <p:cNvSpPr/>
            <p:nvPr/>
          </p:nvSpPr>
          <p:spPr>
            <a:xfrm>
              <a:off x="3888" y="0"/>
              <a:ext cx="0" cy="32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7412" name="Text Box 24"/>
          <p:cNvSpPr txBox="1"/>
          <p:nvPr/>
        </p:nvSpPr>
        <p:spPr>
          <a:xfrm>
            <a:off x="2133600" y="349250"/>
            <a:ext cx="6781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(3) 真值、补码和移码的对照表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413" name="Group 25"/>
          <p:cNvGrpSpPr/>
          <p:nvPr/>
        </p:nvGrpSpPr>
        <p:grpSpPr>
          <a:xfrm>
            <a:off x="9048750" y="2133600"/>
            <a:ext cx="685800" cy="4149725"/>
            <a:chOff x="0" y="0"/>
            <a:chExt cx="432" cy="2614"/>
          </a:xfrm>
        </p:grpSpPr>
        <p:sp>
          <p:nvSpPr>
            <p:cNvPr id="17445" name="Text Box 26"/>
            <p:cNvSpPr txBox="1"/>
            <p:nvPr/>
          </p:nvSpPr>
          <p:spPr>
            <a:xfrm>
              <a:off x="83" y="742"/>
              <a:ext cx="3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6" name="Text Box 27"/>
            <p:cNvSpPr txBox="1"/>
            <p:nvPr/>
          </p:nvSpPr>
          <p:spPr>
            <a:xfrm>
              <a:off x="83" y="1905"/>
              <a:ext cx="3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7447" name="Group 28"/>
            <p:cNvGrpSpPr/>
            <p:nvPr/>
          </p:nvGrpSpPr>
          <p:grpSpPr>
            <a:xfrm>
              <a:off x="0" y="0"/>
              <a:ext cx="308" cy="2614"/>
              <a:chOff x="0" y="0"/>
              <a:chExt cx="308" cy="2614"/>
            </a:xfrm>
          </p:grpSpPr>
          <p:sp>
            <p:nvSpPr>
              <p:cNvPr id="17448" name="Text Box 29"/>
              <p:cNvSpPr txBox="1"/>
              <p:nvPr/>
            </p:nvSpPr>
            <p:spPr>
              <a:xfrm>
                <a:off x="76" y="0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49" name="Text Box 30"/>
              <p:cNvSpPr txBox="1"/>
              <p:nvPr/>
            </p:nvSpPr>
            <p:spPr>
              <a:xfrm>
                <a:off x="76" y="240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0" name="Text Box 31"/>
              <p:cNvSpPr txBox="1"/>
              <p:nvPr/>
            </p:nvSpPr>
            <p:spPr>
              <a:xfrm>
                <a:off x="76" y="502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1" name="Text Box 32"/>
              <p:cNvSpPr txBox="1"/>
              <p:nvPr/>
            </p:nvSpPr>
            <p:spPr>
              <a:xfrm>
                <a:off x="0" y="923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2" name="Text Box 33"/>
              <p:cNvSpPr txBox="1"/>
              <p:nvPr/>
            </p:nvSpPr>
            <p:spPr>
              <a:xfrm>
                <a:off x="0" y="1174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32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3" name="Text Box 34"/>
              <p:cNvSpPr txBox="1"/>
              <p:nvPr/>
            </p:nvSpPr>
            <p:spPr>
              <a:xfrm>
                <a:off x="0" y="1414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33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4" name="Text Box 35"/>
              <p:cNvSpPr txBox="1"/>
              <p:nvPr/>
            </p:nvSpPr>
            <p:spPr>
              <a:xfrm>
                <a:off x="0" y="1654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34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5" name="Text Box 36"/>
              <p:cNvSpPr txBox="1"/>
              <p:nvPr/>
            </p:nvSpPr>
            <p:spPr>
              <a:xfrm>
                <a:off x="0" y="2086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62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6" name="Text Box 37"/>
              <p:cNvSpPr txBox="1"/>
              <p:nvPr/>
            </p:nvSpPr>
            <p:spPr>
              <a:xfrm>
                <a:off x="0" y="2326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63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7414" name="Group 38"/>
          <p:cNvGrpSpPr/>
          <p:nvPr/>
        </p:nvGrpSpPr>
        <p:grpSpPr>
          <a:xfrm>
            <a:off x="6553200" y="2098675"/>
            <a:ext cx="1479550" cy="4149725"/>
            <a:chOff x="0" y="0"/>
            <a:chExt cx="932" cy="2614"/>
          </a:xfrm>
        </p:grpSpPr>
        <p:sp>
          <p:nvSpPr>
            <p:cNvPr id="17434" name="Text Box 39"/>
            <p:cNvSpPr txBox="1"/>
            <p:nvPr/>
          </p:nvSpPr>
          <p:spPr>
            <a:xfrm>
              <a:off x="333" y="742"/>
              <a:ext cx="3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5" name="Text Box 40"/>
            <p:cNvSpPr txBox="1"/>
            <p:nvPr/>
          </p:nvSpPr>
          <p:spPr>
            <a:xfrm>
              <a:off x="333" y="1905"/>
              <a:ext cx="3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6" name="Text Box 41"/>
            <p:cNvSpPr txBox="1"/>
            <p:nvPr/>
          </p:nvSpPr>
          <p:spPr>
            <a:xfrm>
              <a:off x="0" y="0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0 0 0 0 0 0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7" name="Text Box 42"/>
            <p:cNvSpPr txBox="1"/>
            <p:nvPr/>
          </p:nvSpPr>
          <p:spPr>
            <a:xfrm>
              <a:off x="0" y="502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0 0 0 0 1 0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8" name="Text Box 43"/>
            <p:cNvSpPr txBox="1"/>
            <p:nvPr/>
          </p:nvSpPr>
          <p:spPr>
            <a:xfrm>
              <a:off x="0" y="240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0 0 0 0 0 1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9" name="Text Box 44"/>
            <p:cNvSpPr txBox="1"/>
            <p:nvPr/>
          </p:nvSpPr>
          <p:spPr>
            <a:xfrm>
              <a:off x="0" y="923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0 1 1 1 1 1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0" name="Text Box 45"/>
            <p:cNvSpPr txBox="1"/>
            <p:nvPr/>
          </p:nvSpPr>
          <p:spPr>
            <a:xfrm>
              <a:off x="0" y="1174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1 0 0 0 0 0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1" name="Text Box 46"/>
            <p:cNvSpPr txBox="1"/>
            <p:nvPr/>
          </p:nvSpPr>
          <p:spPr>
            <a:xfrm>
              <a:off x="0" y="1414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1 0 0 0 0 1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2" name="Text Box 47"/>
            <p:cNvSpPr txBox="1"/>
            <p:nvPr/>
          </p:nvSpPr>
          <p:spPr>
            <a:xfrm>
              <a:off x="0" y="1654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1 0 0 0 1 0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3" name="Text Box 48"/>
            <p:cNvSpPr txBox="1"/>
            <p:nvPr/>
          </p:nvSpPr>
          <p:spPr>
            <a:xfrm>
              <a:off x="0" y="2086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1 1 1 1 1 0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4" name="Text Box 49"/>
            <p:cNvSpPr txBox="1"/>
            <p:nvPr/>
          </p:nvSpPr>
          <p:spPr>
            <a:xfrm>
              <a:off x="0" y="2326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1 1 1 1 1 1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15" name="Group 50"/>
          <p:cNvGrpSpPr/>
          <p:nvPr/>
        </p:nvGrpSpPr>
        <p:grpSpPr>
          <a:xfrm>
            <a:off x="4495800" y="2098675"/>
            <a:ext cx="1479550" cy="4149725"/>
            <a:chOff x="0" y="0"/>
            <a:chExt cx="932" cy="2614"/>
          </a:xfrm>
        </p:grpSpPr>
        <p:sp>
          <p:nvSpPr>
            <p:cNvPr id="17423" name="Text Box 51"/>
            <p:cNvSpPr txBox="1"/>
            <p:nvPr/>
          </p:nvSpPr>
          <p:spPr>
            <a:xfrm>
              <a:off x="333" y="721"/>
              <a:ext cx="3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4" name="Text Box 52"/>
            <p:cNvSpPr txBox="1"/>
            <p:nvPr/>
          </p:nvSpPr>
          <p:spPr>
            <a:xfrm>
              <a:off x="333" y="1884"/>
              <a:ext cx="3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5" name="Text Box 53"/>
            <p:cNvSpPr txBox="1"/>
            <p:nvPr/>
          </p:nvSpPr>
          <p:spPr>
            <a:xfrm>
              <a:off x="0" y="2326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0 1 1 1 1 1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6" name="Text Box 54"/>
            <p:cNvSpPr txBox="1"/>
            <p:nvPr/>
          </p:nvSpPr>
          <p:spPr>
            <a:xfrm>
              <a:off x="0" y="2086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0 1 1 1 1 0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7" name="Text Box 55"/>
            <p:cNvSpPr txBox="1"/>
            <p:nvPr/>
          </p:nvSpPr>
          <p:spPr>
            <a:xfrm>
              <a:off x="0" y="1654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0 0 0 0 1 0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8" name="Text Box 56"/>
            <p:cNvSpPr txBox="1"/>
            <p:nvPr/>
          </p:nvSpPr>
          <p:spPr>
            <a:xfrm>
              <a:off x="0" y="1414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0 0 0 0 0 1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9" name="Text Box 57"/>
            <p:cNvSpPr txBox="1"/>
            <p:nvPr/>
          </p:nvSpPr>
          <p:spPr>
            <a:xfrm>
              <a:off x="0" y="1174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0 0 0 0 0 0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0" name="Text Box 58"/>
            <p:cNvSpPr txBox="1"/>
            <p:nvPr/>
          </p:nvSpPr>
          <p:spPr>
            <a:xfrm>
              <a:off x="0" y="923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1 1 1 1 1 1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1" name="Text Box 59"/>
            <p:cNvSpPr txBox="1"/>
            <p:nvPr/>
          </p:nvSpPr>
          <p:spPr>
            <a:xfrm>
              <a:off x="0" y="502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1 0 0 0 1 0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2" name="Text Box 60"/>
            <p:cNvSpPr txBox="1"/>
            <p:nvPr/>
          </p:nvSpPr>
          <p:spPr>
            <a:xfrm>
              <a:off x="0" y="240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1 0 0 0 0 1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3" name="Text Box 61"/>
            <p:cNvSpPr txBox="1"/>
            <p:nvPr/>
          </p:nvSpPr>
          <p:spPr>
            <a:xfrm>
              <a:off x="0" y="0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1 0 0 0 0 0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16" name="Text Box 62"/>
          <p:cNvSpPr txBox="1"/>
          <p:nvPr/>
        </p:nvSpPr>
        <p:spPr>
          <a:xfrm>
            <a:off x="2303463" y="2105025"/>
            <a:ext cx="165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- 1 0 0 0 0 0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7" name="Text Box 63"/>
          <p:cNvSpPr txBox="1"/>
          <p:nvPr/>
        </p:nvSpPr>
        <p:spPr>
          <a:xfrm>
            <a:off x="2195513" y="3962400"/>
            <a:ext cx="17668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±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0 0 0 0 0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8" name="Text Box 64"/>
          <p:cNvSpPr txBox="1"/>
          <p:nvPr/>
        </p:nvSpPr>
        <p:spPr>
          <a:xfrm>
            <a:off x="2300288" y="5791200"/>
            <a:ext cx="16525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  1 1 1 1 1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9" name="Text Box 65"/>
          <p:cNvSpPr txBox="1"/>
          <p:nvPr/>
        </p:nvSpPr>
        <p:spPr>
          <a:xfrm>
            <a:off x="6553200" y="2105025"/>
            <a:ext cx="1479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0 0 0 0 0 0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0" name="Text Box 66"/>
          <p:cNvSpPr txBox="1"/>
          <p:nvPr/>
        </p:nvSpPr>
        <p:spPr>
          <a:xfrm>
            <a:off x="6553200" y="5791200"/>
            <a:ext cx="1479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1 1 1 1 1 1</a:t>
            </a:r>
            <a:endParaRPr lang="en-US" altLang="zh-CN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1" name="Text Box 67"/>
          <p:cNvSpPr txBox="1"/>
          <p:nvPr/>
        </p:nvSpPr>
        <p:spPr>
          <a:xfrm>
            <a:off x="4495800" y="3962400"/>
            <a:ext cx="1479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0 0 0 0 0 0</a:t>
            </a:r>
            <a:endParaRPr lang="en-US" altLang="zh-CN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2" name="Text Box 68"/>
          <p:cNvSpPr txBox="1"/>
          <p:nvPr/>
        </p:nvSpPr>
        <p:spPr>
          <a:xfrm>
            <a:off x="6553200" y="3962400"/>
            <a:ext cx="1479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1 0 0 0 0 0</a:t>
            </a:r>
            <a:endParaRPr lang="en-US" altLang="zh-CN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 Box 2"/>
          <p:cNvSpPr txBox="1"/>
          <p:nvPr/>
        </p:nvSpPr>
        <p:spPr>
          <a:xfrm>
            <a:off x="2438400" y="914400"/>
            <a:ext cx="249078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zh-CN" altLang="en-US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0 时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Text Box 3"/>
          <p:cNvSpPr txBox="1"/>
          <p:nvPr/>
        </p:nvSpPr>
        <p:spPr>
          <a:xfrm>
            <a:off x="4860925" y="914400"/>
            <a:ext cx="25415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[+0]</a:t>
            </a:r>
            <a:r>
              <a:rPr lang="zh-CN" altLang="en-US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移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r>
              <a:rPr lang="zh-CN" altLang="en-US" sz="3200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+ 0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6" name="Text Box 4"/>
          <p:cNvSpPr txBox="1"/>
          <p:nvPr/>
        </p:nvSpPr>
        <p:spPr>
          <a:xfrm>
            <a:off x="2438400" y="3200400"/>
            <a:ext cx="25146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zh-CN" altLang="en-US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5 时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7" name="Text Box 5"/>
          <p:cNvSpPr txBox="1"/>
          <p:nvPr/>
        </p:nvSpPr>
        <p:spPr>
          <a:xfrm>
            <a:off x="3870325" y="4667250"/>
            <a:ext cx="54356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可见，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最小真值的移码为全 0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8" name="Text Box 6"/>
          <p:cNvSpPr txBox="1"/>
          <p:nvPr/>
        </p:nvSpPr>
        <p:spPr>
          <a:xfrm>
            <a:off x="1905000" y="152400"/>
            <a:ext cx="4038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(4) 移码的特点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9" name="Text Box 7"/>
          <p:cNvSpPr txBox="1"/>
          <p:nvPr/>
        </p:nvSpPr>
        <p:spPr>
          <a:xfrm>
            <a:off x="3209925" y="5334000"/>
            <a:ext cx="467201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用移码表示浮点数的阶码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0" name="Text Box 8"/>
          <p:cNvSpPr txBox="1"/>
          <p:nvPr/>
        </p:nvSpPr>
        <p:spPr>
          <a:xfrm>
            <a:off x="3225800" y="5913438"/>
            <a:ext cx="58959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能方便地判断浮点数的阶码大小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1" name="Text Box 9"/>
          <p:cNvSpPr txBox="1"/>
          <p:nvPr/>
        </p:nvSpPr>
        <p:spPr>
          <a:xfrm>
            <a:off x="7467600" y="914400"/>
            <a:ext cx="18383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1,00000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2" name="Text Box 10"/>
          <p:cNvSpPr txBox="1"/>
          <p:nvPr/>
        </p:nvSpPr>
        <p:spPr>
          <a:xfrm>
            <a:off x="7467600" y="1477963"/>
            <a:ext cx="18383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1,00000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3" name="Text Box 11"/>
          <p:cNvSpPr txBox="1"/>
          <p:nvPr/>
        </p:nvSpPr>
        <p:spPr>
          <a:xfrm>
            <a:off x="8169275" y="3840163"/>
            <a:ext cx="21748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  000000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444" name="Group 12"/>
          <p:cNvGrpSpPr/>
          <p:nvPr/>
        </p:nvGrpSpPr>
        <p:grpSpPr>
          <a:xfrm>
            <a:off x="4876800" y="1530350"/>
            <a:ext cx="2281238" cy="579438"/>
            <a:chOff x="0" y="0"/>
            <a:chExt cx="1437" cy="365"/>
          </a:xfrm>
        </p:grpSpPr>
        <p:sp>
          <p:nvSpPr>
            <p:cNvPr id="18460" name="Text Box 14"/>
            <p:cNvSpPr txBox="1"/>
            <p:nvPr/>
          </p:nvSpPr>
          <p:spPr>
            <a:xfrm>
              <a:off x="0" y="0"/>
              <a:ext cx="143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  0]</a:t>
              </a:r>
              <a:r>
                <a:rPr lang="zh-CN" altLang="en-US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2</a:t>
              </a:r>
              <a:r>
                <a:rPr lang="zh-CN" altLang="en-US" sz="3200" b="1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61" name="Line 15"/>
            <p:cNvSpPr/>
            <p:nvPr/>
          </p:nvSpPr>
          <p:spPr>
            <a:xfrm>
              <a:off x="133" y="19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62" name="Line 16"/>
            <p:cNvSpPr/>
            <p:nvPr/>
          </p:nvSpPr>
          <p:spPr>
            <a:xfrm>
              <a:off x="1131" y="19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8445" name="Group 16"/>
          <p:cNvGrpSpPr/>
          <p:nvPr/>
        </p:nvGrpSpPr>
        <p:grpSpPr>
          <a:xfrm>
            <a:off x="4367213" y="2205038"/>
            <a:ext cx="3048000" cy="584200"/>
            <a:chOff x="0" y="0"/>
            <a:chExt cx="1920" cy="368"/>
          </a:xfrm>
        </p:grpSpPr>
        <p:sp>
          <p:nvSpPr>
            <p:cNvPr id="18458" name="Text Box 18"/>
            <p:cNvSpPr txBox="1"/>
            <p:nvPr/>
          </p:nvSpPr>
          <p:spPr>
            <a:xfrm>
              <a:off x="0" y="0"/>
              <a:ext cx="192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∴ [+0]</a:t>
              </a:r>
              <a:r>
                <a:rPr lang="zh-CN" altLang="en-US" sz="3200" b="1" baseline="-2500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移 </a:t>
              </a:r>
              <a:r>
                <a:rPr lang="zh-CN" altLang="en-US" sz="32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[  0]</a:t>
              </a:r>
              <a:r>
                <a:rPr lang="zh-CN" altLang="en-US" sz="3200" b="1" baseline="-25000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移</a:t>
              </a:r>
              <a:endParaRPr lang="zh-CN" altLang="en-US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9" name="Line 19"/>
            <p:cNvSpPr/>
            <p:nvPr/>
          </p:nvSpPr>
          <p:spPr>
            <a:xfrm>
              <a:off x="1322" y="205"/>
              <a:ext cx="96" cy="0"/>
            </a:xfrm>
            <a:prstGeom prst="line">
              <a:avLst/>
            </a:prstGeom>
            <a:ln w="28575" cap="flat" cmpd="sng">
              <a:solidFill>
                <a:srgbClr val="6600CC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8446" name="Group 19"/>
          <p:cNvGrpSpPr/>
          <p:nvPr/>
        </p:nvGrpSpPr>
        <p:grpSpPr>
          <a:xfrm>
            <a:off x="3810000" y="3840163"/>
            <a:ext cx="2322513" cy="579437"/>
            <a:chOff x="0" y="0"/>
            <a:chExt cx="1463" cy="365"/>
          </a:xfrm>
        </p:grpSpPr>
        <p:sp>
          <p:nvSpPr>
            <p:cNvPr id="18456" name="Text Box 21"/>
            <p:cNvSpPr txBox="1"/>
            <p:nvPr/>
          </p:nvSpPr>
          <p:spPr>
            <a:xfrm>
              <a:off x="0" y="0"/>
              <a:ext cx="14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100000]</a:t>
              </a:r>
              <a:r>
                <a:rPr lang="zh-CN" altLang="en-US" sz="32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7" name="Line 22"/>
            <p:cNvSpPr/>
            <p:nvPr/>
          </p:nvSpPr>
          <p:spPr>
            <a:xfrm>
              <a:off x="149" y="195"/>
              <a:ext cx="10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8447" name="Group 22"/>
          <p:cNvGrpSpPr/>
          <p:nvPr/>
        </p:nvGrpSpPr>
        <p:grpSpPr>
          <a:xfrm>
            <a:off x="5962650" y="3840163"/>
            <a:ext cx="2363788" cy="584200"/>
            <a:chOff x="0" y="0"/>
            <a:chExt cx="1489" cy="368"/>
          </a:xfrm>
        </p:grpSpPr>
        <p:sp>
          <p:nvSpPr>
            <p:cNvPr id="18454" name="Text Box 24"/>
            <p:cNvSpPr txBox="1"/>
            <p:nvPr/>
          </p:nvSpPr>
          <p:spPr>
            <a:xfrm>
              <a:off x="0" y="0"/>
              <a:ext cx="1489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2</a:t>
              </a:r>
              <a:r>
                <a:rPr lang="en-US" altLang="zh-CN" sz="3200" b="1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100000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5" name="Line 25"/>
            <p:cNvSpPr/>
            <p:nvPr/>
          </p:nvSpPr>
          <p:spPr>
            <a:xfrm>
              <a:off x="538" y="195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8448" name="Group 25"/>
          <p:cNvGrpSpPr/>
          <p:nvPr/>
        </p:nvGrpSpPr>
        <p:grpSpPr>
          <a:xfrm>
            <a:off x="4953000" y="3200400"/>
            <a:ext cx="3305175" cy="584200"/>
            <a:chOff x="0" y="0"/>
            <a:chExt cx="2082" cy="368"/>
          </a:xfrm>
        </p:grpSpPr>
        <p:sp>
          <p:nvSpPr>
            <p:cNvPr id="18452" name="Text Box 27"/>
            <p:cNvSpPr txBox="1"/>
            <p:nvPr/>
          </p:nvSpPr>
          <p:spPr>
            <a:xfrm>
              <a:off x="0" y="0"/>
              <a:ext cx="208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最小的真值为   2</a:t>
              </a:r>
              <a:r>
                <a:rPr lang="zh-CN" altLang="en-US" sz="3200" b="1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zh-CN" altLang="en-US" sz="3200" b="1" baseline="4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3" name="Line 28"/>
            <p:cNvSpPr/>
            <p:nvPr/>
          </p:nvSpPr>
          <p:spPr>
            <a:xfrm>
              <a:off x="1673" y="189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8449" name="Group 28"/>
          <p:cNvGrpSpPr/>
          <p:nvPr/>
        </p:nvGrpSpPr>
        <p:grpSpPr>
          <a:xfrm>
            <a:off x="8169275" y="3200400"/>
            <a:ext cx="2133600" cy="579438"/>
            <a:chOff x="0" y="0"/>
            <a:chExt cx="1344" cy="365"/>
          </a:xfrm>
        </p:grpSpPr>
        <p:sp>
          <p:nvSpPr>
            <p:cNvPr id="18450" name="Text Box 30"/>
            <p:cNvSpPr txBox="1"/>
            <p:nvPr/>
          </p:nvSpPr>
          <p:spPr>
            <a:xfrm>
              <a:off x="0" y="0"/>
              <a:ext cx="13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100000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1" name="Line 31"/>
            <p:cNvSpPr/>
            <p:nvPr/>
          </p:nvSpPr>
          <p:spPr>
            <a:xfrm>
              <a:off x="257" y="189"/>
              <a:ext cx="10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04200" cy="838200"/>
          </a:xfrm>
          <a:ln/>
        </p:spPr>
        <p:txBody>
          <a:bodyPr vert="horz" wrap="square" lIns="91440" tIns="45720" rIns="91440" bIns="45720" anchor="ctr" anchorCtr="0"/>
          <a:p>
            <a:pPr algn="just"/>
            <a:r>
              <a:rPr lang="zh-CN" altLang="en-US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定点整数表示范围：</a:t>
            </a:r>
            <a:endParaRPr lang="zh-CN" altLang="en-US" b="1" dirty="0"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59" name="Line 3"/>
          <p:cNvSpPr/>
          <p:nvPr/>
        </p:nvSpPr>
        <p:spPr>
          <a:xfrm>
            <a:off x="2208213" y="2492375"/>
            <a:ext cx="815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460" name="Oval 4"/>
          <p:cNvSpPr/>
          <p:nvPr/>
        </p:nvSpPr>
        <p:spPr>
          <a:xfrm>
            <a:off x="6600825" y="2420938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1" name="Text Box 5"/>
          <p:cNvSpPr txBox="1"/>
          <p:nvPr/>
        </p:nvSpPr>
        <p:spPr>
          <a:xfrm>
            <a:off x="1524000" y="3962400"/>
            <a:ext cx="8778875" cy="2800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二进制原码             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11111111    10000001  </a:t>
            </a:r>
            <a:r>
              <a:rPr lang="en-US" altLang="zh-CN" sz="16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10000000  </a:t>
            </a:r>
            <a:r>
              <a:rPr lang="en-US" altLang="zh-CN" sz="16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00000001        01111111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     </a:t>
            </a:r>
            <a:endParaRPr lang="en-US" altLang="zh-CN" sz="1600" b="1" dirty="0"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二进制补码        </a:t>
            </a:r>
            <a:r>
              <a:rPr lang="zh-CN" altLang="en-US" sz="16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10000000</a:t>
            </a:r>
            <a:r>
              <a:rPr lang="en-US" altLang="zh-CN" sz="16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     11111111  </a:t>
            </a:r>
            <a:r>
              <a:rPr lang="en-US" altLang="zh-CN" sz="16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00000000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 00000001         01111111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二进制反码             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10000000    11111110   </a:t>
            </a:r>
            <a:r>
              <a:rPr lang="en-US" altLang="zh-CN" sz="16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11111111</a:t>
            </a:r>
            <a:r>
              <a:rPr lang="en-US" altLang="zh-CN" sz="1600" b="1" dirty="0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00000001         01111111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    </a:t>
            </a:r>
            <a:endParaRPr lang="en-US" altLang="zh-CN" sz="16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 b="1" dirty="0"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二进制移码         </a:t>
            </a:r>
            <a:r>
              <a:rPr lang="en-US" altLang="zh-CN" sz="16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00000000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01111111  </a:t>
            </a:r>
            <a:r>
              <a:rPr lang="en-US" altLang="zh-CN" sz="16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10000000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 10000001         11111111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62" name="Text Box 6"/>
          <p:cNvSpPr txBox="1"/>
          <p:nvPr/>
        </p:nvSpPr>
        <p:spPr>
          <a:xfrm>
            <a:off x="6499225" y="3194050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63" name="Text Box 7"/>
          <p:cNvSpPr txBox="1"/>
          <p:nvPr/>
        </p:nvSpPr>
        <p:spPr>
          <a:xfrm>
            <a:off x="1919288" y="1773238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最小负数     最大负数     最小正数   最大正数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9464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3198813"/>
            <a:ext cx="9144000" cy="53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5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538" y="2852738"/>
            <a:ext cx="1697037" cy="442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6" name="矩形 1"/>
          <p:cNvSpPr/>
          <p:nvPr/>
        </p:nvSpPr>
        <p:spPr>
          <a:xfrm>
            <a:off x="6300788" y="3771900"/>
            <a:ext cx="1006475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00000000</a:t>
            </a:r>
            <a:endParaRPr lang="en-US" altLang="zh-CN" sz="1600" b="1" dirty="0"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67" name="矩形 2"/>
          <p:cNvSpPr/>
          <p:nvPr/>
        </p:nvSpPr>
        <p:spPr>
          <a:xfrm>
            <a:off x="6369050" y="4897438"/>
            <a:ext cx="1004888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00000000</a:t>
            </a:r>
            <a:endParaRPr lang="en-US" altLang="zh-CN" sz="1600" b="1" dirty="0"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68" name="左大括号 3"/>
          <p:cNvSpPr/>
          <p:nvPr/>
        </p:nvSpPr>
        <p:spPr>
          <a:xfrm>
            <a:off x="6256338" y="3833813"/>
            <a:ext cx="150812" cy="431800"/>
          </a:xfrm>
          <a:prstGeom prst="leftBrace">
            <a:avLst>
              <a:gd name="adj1" fmla="val 8324"/>
              <a:gd name="adj2" fmla="val 50000"/>
            </a:avLst>
          </a:prstGeom>
          <a:noFill/>
          <a:ln w="9525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9" name="左大括号 12"/>
          <p:cNvSpPr/>
          <p:nvPr/>
        </p:nvSpPr>
        <p:spPr>
          <a:xfrm>
            <a:off x="6294438" y="4940300"/>
            <a:ext cx="150812" cy="431800"/>
          </a:xfrm>
          <a:prstGeom prst="leftBrace">
            <a:avLst>
              <a:gd name="adj1" fmla="val 8324"/>
              <a:gd name="adj2" fmla="val 50000"/>
            </a:avLst>
          </a:prstGeom>
          <a:noFill/>
          <a:ln w="9525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04200" cy="838200"/>
          </a:xfrm>
          <a:ln/>
        </p:spPr>
        <p:txBody>
          <a:bodyPr vert="horz" wrap="square" lIns="91440" tIns="45720" rIns="91440" bIns="45720" anchor="ctr" anchorCtr="0"/>
          <a:p>
            <a:pPr algn="just"/>
            <a:r>
              <a:rPr lang="zh-CN" altLang="en-US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定点小数表示范围：</a:t>
            </a:r>
            <a:endParaRPr lang="zh-CN" altLang="en-US" b="1" dirty="0"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483" name="Line 3"/>
          <p:cNvSpPr/>
          <p:nvPr/>
        </p:nvSpPr>
        <p:spPr>
          <a:xfrm>
            <a:off x="2057400" y="2895600"/>
            <a:ext cx="815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84" name="Oval 4"/>
          <p:cNvSpPr/>
          <p:nvPr/>
        </p:nvSpPr>
        <p:spPr>
          <a:xfrm>
            <a:off x="6959600" y="292417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5" name="Text Box 5"/>
          <p:cNvSpPr txBox="1"/>
          <p:nvPr/>
        </p:nvSpPr>
        <p:spPr>
          <a:xfrm>
            <a:off x="1524000" y="3657600"/>
            <a:ext cx="8778875" cy="2778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二进制原码           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1.1111111    1.0000001  </a:t>
            </a: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1.0000000</a:t>
            </a:r>
            <a:r>
              <a:rPr lang="en-US" altLang="zh-CN" sz="16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0.0000001     0.1111111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0.0000000</a:t>
            </a:r>
            <a:endParaRPr lang="en-US" altLang="zh-CN" sz="1600" b="1" dirty="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 b="1" dirty="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二进制补码 </a:t>
            </a:r>
            <a:r>
              <a:rPr lang="en-US" altLang="zh-CN" sz="16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1.0000000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1.0000001    1.1111111    </a:t>
            </a:r>
            <a:r>
              <a:rPr lang="en-US" altLang="zh-CN" sz="16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0.0000000</a:t>
            </a: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0.0000001     0.1111111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二进制反码           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1.0000000    1.1111110    </a:t>
            </a:r>
            <a:r>
              <a:rPr lang="en-US" altLang="zh-CN" sz="16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1.1111111</a:t>
            </a: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600" b="1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0.0000001     0.1111111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0.0000000</a:t>
            </a:r>
            <a:endParaRPr lang="en-US" altLang="zh-CN" sz="1600" b="1" dirty="0">
              <a:solidFill>
                <a:srgbClr val="3333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二进制移码 </a:t>
            </a:r>
            <a:r>
              <a:rPr lang="en-US" altLang="zh-CN" sz="16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0.0000000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0.0000001    0.1111111    </a:t>
            </a:r>
            <a:r>
              <a:rPr lang="en-US" altLang="zh-CN" sz="1600" b="1" dirty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1.0000000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1.0000001     1.1111111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48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588" y="3141663"/>
            <a:ext cx="9523412" cy="53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3" y="3141663"/>
            <a:ext cx="1143000" cy="45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8" name="Text Box 8"/>
          <p:cNvSpPr txBox="1"/>
          <p:nvPr/>
        </p:nvSpPr>
        <p:spPr>
          <a:xfrm>
            <a:off x="6816725" y="3141663"/>
            <a:ext cx="304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489" name="Text Box 9"/>
          <p:cNvSpPr txBox="1"/>
          <p:nvPr/>
        </p:nvSpPr>
        <p:spPr>
          <a:xfrm>
            <a:off x="1905000" y="2209800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最小负数     最大负数     最小正数   最大正数</a:t>
            </a:r>
            <a:endParaRPr lang="zh-CN" altLang="en-US" sz="2400" b="1" dirty="0">
              <a:solidFill>
                <a:srgbClr val="0000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 txBox="1"/>
          <p:nvPr/>
        </p:nvSpPr>
        <p:spPr>
          <a:xfrm>
            <a:off x="2279650" y="357188"/>
            <a:ext cx="7793038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  问题</a:t>
            </a:r>
            <a:endParaRPr lang="zh-CN" altLang="en-US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 txBox="1"/>
          <p:nvPr/>
        </p:nvSpPr>
        <p:spPr>
          <a:xfrm>
            <a:off x="1541463" y="1844675"/>
            <a:ext cx="9937750" cy="44894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algn="just" defTabSz="457200">
              <a:lnSpc>
                <a:spcPct val="100000"/>
              </a:lnSpc>
              <a:spcBef>
                <a:spcPct val="20000"/>
              </a:spcBef>
              <a:buClr>
                <a:srgbClr val="008080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在机器数 </a:t>
            </a:r>
            <a:r>
              <a:rPr lang="zh-CN" altLang="en-US" b="1" dirty="0">
                <a:latin typeface="Verdana" panose="020B0604030504040204" pitchFamily="34" charset="0"/>
                <a:ea typeface="宋体" panose="02010600030101010101" pitchFamily="2" charset="-122"/>
              </a:rPr>
              <a:t>___，___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中，零的表示形式是唯一的。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 defTabSz="457200">
              <a:lnSpc>
                <a:spcPct val="100000"/>
              </a:lnSpc>
              <a:spcBef>
                <a:spcPct val="20000"/>
              </a:spcBef>
              <a:buClr>
                <a:srgbClr val="008080"/>
              </a:buClr>
              <a:buFont typeface="Wingdings" panose="05000000000000000000" pitchFamily="2" charset="2"/>
              <a:buNone/>
            </a:pPr>
            <a:endParaRPr lang="zh-CN" altLang="en-US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342900" lvl="0" indent="-342900" algn="just" defTabSz="457200">
              <a:lnSpc>
                <a:spcPct val="100000"/>
              </a:lnSpc>
              <a:spcBef>
                <a:spcPct val="20000"/>
              </a:spcBef>
              <a:buClr>
                <a:srgbClr val="00808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2.机器码80H：若表示真值0，则为（）；若表示-128，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algn="just" defTabSz="457200">
              <a:lnSpc>
                <a:spcPct val="100000"/>
              </a:lnSpc>
              <a:spcBef>
                <a:spcPct val="20000"/>
              </a:spcBef>
              <a:buClr>
                <a:srgbClr val="00808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则为（）；若表示-127，则为（）；若表示-0，则为（ ）</a:t>
            </a:r>
            <a:endParaRPr lang="en-US" altLang="zh-CN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342900" lvl="0" indent="-342900" algn="just" defTabSz="457200">
              <a:lnSpc>
                <a:spcPct val="100000"/>
              </a:lnSpc>
              <a:spcBef>
                <a:spcPct val="20000"/>
              </a:spcBef>
              <a:buClr>
                <a:srgbClr val="008080"/>
              </a:buClr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lvl="0" indent="-342900" algn="just" defTabSz="457200">
              <a:lnSpc>
                <a:spcPct val="100000"/>
              </a:lnSpc>
              <a:spcBef>
                <a:spcPct val="20000"/>
              </a:spcBef>
              <a:buClr>
                <a:srgbClr val="008080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A.原码</a:t>
            </a:r>
            <a:r>
              <a:rPr lang="en-US" altLang="zh-CN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66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B.反码	 C.补码 	D.移码</a:t>
            </a:r>
            <a:endParaRPr lang="zh-CN" altLang="en-US" b="1" dirty="0">
              <a:solidFill>
                <a:srgbClr val="6600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342900" lvl="0" indent="-342900" defTabSz="457200">
              <a:lnSpc>
                <a:spcPct val="100000"/>
              </a:lnSpc>
              <a:spcBef>
                <a:spcPct val="20000"/>
              </a:spcBef>
              <a:buClr>
                <a:srgbClr val="008080"/>
              </a:buClr>
              <a:buFontTx/>
              <a:buChar char="•"/>
            </a:pPr>
            <a:endParaRPr lang="zh-CN" altLang="en-US" b="1" dirty="0">
              <a:solidFill>
                <a:schemeClr val="folHlink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342900" lvl="0" indent="-342900" defTabSz="457200">
              <a:lnSpc>
                <a:spcPct val="100000"/>
              </a:lnSpc>
              <a:spcBef>
                <a:spcPct val="20000"/>
              </a:spcBef>
              <a:buClr>
                <a:srgbClr val="008080"/>
              </a:buClr>
              <a:buFontTx/>
              <a:buChar char="•"/>
            </a:pPr>
            <a:endParaRPr lang="zh-CN" altLang="en-US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279650" y="620713"/>
            <a:ext cx="8047038" cy="483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 defTabSz="457200" eaLnBrk="1" fontAlgn="auto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若寄存器内容为 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1000 0000</a:t>
            </a: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， 若它等于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-0</a:t>
            </a: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，则为（）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marR="0" indent="-457200" defTabSz="457200" eaLnBrk="1" fontAlgn="auto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若寄存器内容为 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1111 1111</a:t>
            </a: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， 若它等于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+127</a:t>
            </a: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，则为（）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marR="0" indent="-457200" defTabSz="457200" eaLnBrk="1" fontAlgn="auto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若寄存器内容为 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1111 1111</a:t>
            </a: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， 若它等于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-1</a:t>
            </a: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，则为（）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marR="0" indent="-457200" defTabSz="457200" eaLnBrk="1" fontAlgn="auto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若寄存器内容为 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0000 0000</a:t>
            </a: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， 若它等于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-128</a:t>
            </a: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，则为（）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indent="-34290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kumimoji="0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marR="0" indent="-34290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endParaRPr kumimoji="0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algn="ctr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原码 反码 补码 移码</a:t>
            </a:r>
            <a:endParaRPr kumimoji="0" lang="en-US" altLang="zh-CN" sz="28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208213" y="1835150"/>
          <a:ext cx="7775575" cy="4786313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295929"/>
                <a:gridCol w="1295929"/>
                <a:gridCol w="1295929"/>
                <a:gridCol w="1295929"/>
                <a:gridCol w="1295929"/>
                <a:gridCol w="1295929"/>
              </a:tblGrid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十六进制</a:t>
                      </a:r>
                      <a:endParaRPr lang="zh-CN" altLang="en-US" sz="1300" dirty="0"/>
                    </a:p>
                  </a:txBody>
                  <a:tcPr marL="91425" marR="91425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无符号数</a:t>
                      </a:r>
                      <a:endParaRPr lang="zh-CN" altLang="en-US" sz="1300" dirty="0"/>
                    </a:p>
                  </a:txBody>
                  <a:tcPr marL="91425" marR="91425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原码</a:t>
                      </a:r>
                      <a:endParaRPr lang="zh-CN" altLang="en-US" sz="1300" dirty="0"/>
                    </a:p>
                  </a:txBody>
                  <a:tcPr marL="91425" marR="91425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补码</a:t>
                      </a:r>
                      <a:endParaRPr lang="zh-CN" altLang="en-US" sz="1300" dirty="0"/>
                    </a:p>
                  </a:txBody>
                  <a:tcPr marL="91425" marR="91425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反码</a:t>
                      </a:r>
                      <a:endParaRPr lang="zh-CN" altLang="en-US" sz="1300" dirty="0"/>
                    </a:p>
                  </a:txBody>
                  <a:tcPr marL="91425" marR="91425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移码</a:t>
                      </a:r>
                      <a:endParaRPr lang="zh-CN" altLang="en-US" sz="1300" dirty="0"/>
                    </a:p>
                  </a:txBody>
                  <a:tcPr marL="91425" marR="91425" marT="45719" marB="45719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00H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+0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+-0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+0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dirty="0"/>
                    </a:p>
                  </a:txBody>
                  <a:tcPr marL="91425" marR="91425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05H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5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+5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+5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+5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dirty="0"/>
                    </a:p>
                  </a:txBody>
                  <a:tcPr marL="91425" marR="91425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7FH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127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+127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+127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+127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dirty="0"/>
                    </a:p>
                  </a:txBody>
                  <a:tcPr marL="91425" marR="91425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80H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128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-0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-128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-127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dirty="0"/>
                    </a:p>
                  </a:txBody>
                  <a:tcPr marL="91425" marR="91425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85H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133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-5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-123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-122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dirty="0"/>
                    </a:p>
                  </a:txBody>
                  <a:tcPr marL="91425" marR="91425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FEH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254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-126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-2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dirty="0"/>
                    </a:p>
                  </a:txBody>
                  <a:tcPr marL="91425" marR="91425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FFH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255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-127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-0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dirty="0"/>
                    </a:p>
                  </a:txBody>
                  <a:tcPr marL="91425" marR="91425" marT="45719" marB="45719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03388" y="236538"/>
            <a:ext cx="89931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marR="0" indent="-28575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latin typeface="+mn-lt"/>
                <a:ea typeface="+mn-ea"/>
                <a:cs typeface="+mn-cs"/>
              </a:rPr>
              <a:t>给定下列十六进制数，若将此数分别视为无符号数，源码，补码，反码表示</a:t>
            </a:r>
            <a:r>
              <a:rPr kumimoji="0" lang="en-US" altLang="zh-CN" sz="2000" kern="1200" cap="none" spc="0" normalizeH="0" baseline="0" noProof="0" dirty="0">
                <a:latin typeface="+mn-lt"/>
                <a:ea typeface="+mn-ea"/>
                <a:cs typeface="+mn-cs"/>
              </a:rPr>
              <a:t>,</a:t>
            </a:r>
            <a:endParaRPr kumimoji="0" lang="en-US" altLang="zh-CN" sz="20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+mn-lt"/>
                <a:ea typeface="+mn-ea"/>
                <a:cs typeface="+mn-cs"/>
              </a:rPr>
              <a:t>请写出对应的真值（十进制）</a:t>
            </a:r>
            <a:endParaRPr kumimoji="0" lang="en-US" altLang="zh-CN" sz="20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85750" marR="0" indent="-28575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kern="1200" cap="none" spc="0" normalizeH="0" baseline="0" noProof="0" dirty="0">
                <a:latin typeface="+mn-lt"/>
                <a:ea typeface="+mn-ea"/>
                <a:cs typeface="+mn-cs"/>
              </a:rPr>
              <a:t>00H, 05H, 7FH, 80H, 85H, FEH, FFH</a:t>
            </a:r>
            <a:endParaRPr kumimoji="0" lang="en-US" altLang="zh-CN" sz="200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703388" y="236538"/>
            <a:ext cx="89931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marR="0" indent="-28575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latin typeface="+mn-lt"/>
                <a:ea typeface="+mn-ea"/>
                <a:cs typeface="+mn-cs"/>
              </a:rPr>
              <a:t>给定下列十六进制数，若将此数分别视为无符号数，原码，补码，反码表示</a:t>
            </a:r>
            <a:r>
              <a:rPr kumimoji="0" lang="en-US" altLang="zh-CN" sz="2000" kern="1200" cap="none" spc="0" normalizeH="0" baseline="0" noProof="0" dirty="0">
                <a:latin typeface="+mn-lt"/>
                <a:ea typeface="+mn-ea"/>
                <a:cs typeface="+mn-cs"/>
              </a:rPr>
              <a:t>,</a:t>
            </a:r>
            <a:endParaRPr kumimoji="0" lang="en-US" altLang="zh-CN" sz="20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+mn-lt"/>
                <a:ea typeface="+mn-ea"/>
                <a:cs typeface="+mn-cs"/>
              </a:rPr>
              <a:t>请写出对应的真值（十进制）</a:t>
            </a:r>
            <a:endParaRPr kumimoji="0" lang="en-US" altLang="zh-CN" sz="20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85750" marR="0" indent="-28575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kern="1200" cap="none" spc="0" normalizeH="0" baseline="0" noProof="0" dirty="0">
                <a:latin typeface="+mn-lt"/>
                <a:ea typeface="+mn-ea"/>
                <a:cs typeface="+mn-cs"/>
              </a:rPr>
              <a:t>00H, 05H, 7FH, 80H, 85H, FEH, FFH</a:t>
            </a:r>
            <a:endParaRPr kumimoji="0" lang="en-US" altLang="zh-CN" sz="200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表格 4"/>
          <p:cNvGraphicFramePr>
            <a:graphicFrameLocks noGrp="1"/>
          </p:cNvGraphicFramePr>
          <p:nvPr/>
        </p:nvGraphicFramePr>
        <p:xfrm>
          <a:off x="2959100" y="1844675"/>
          <a:ext cx="6481763" cy="4786313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296353"/>
                <a:gridCol w="1296353"/>
                <a:gridCol w="1296353"/>
                <a:gridCol w="1296353"/>
                <a:gridCol w="1296353"/>
              </a:tblGrid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十六进制</a:t>
                      </a:r>
                      <a:endParaRPr lang="zh-CN" altLang="en-US" sz="1300" dirty="0"/>
                    </a:p>
                  </a:txBody>
                  <a:tcPr marL="91455" marR="91455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无符号数</a:t>
                      </a:r>
                      <a:endParaRPr lang="zh-CN" altLang="en-US" sz="1300" dirty="0"/>
                    </a:p>
                  </a:txBody>
                  <a:tcPr marL="91455" marR="91455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原码</a:t>
                      </a:r>
                      <a:endParaRPr lang="zh-CN" altLang="en-US" sz="1300" dirty="0"/>
                    </a:p>
                  </a:txBody>
                  <a:tcPr marL="91455" marR="91455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补码</a:t>
                      </a:r>
                      <a:endParaRPr lang="zh-CN" altLang="en-US" sz="1300" dirty="0"/>
                    </a:p>
                  </a:txBody>
                  <a:tcPr marL="91455" marR="91455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反码</a:t>
                      </a:r>
                      <a:endParaRPr lang="zh-CN" altLang="en-US" sz="1300" dirty="0"/>
                    </a:p>
                  </a:txBody>
                  <a:tcPr marL="91455" marR="91455" marT="45719" marB="45719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00H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+0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+-0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+0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05H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5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+5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+5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+5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7FH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127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+127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+127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+127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80H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128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-0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-128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-127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85H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133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-5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-123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-122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FEH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254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-126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-2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FFH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255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-127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-0</a:t>
                      </a:r>
                      <a:endParaRPr lang="zh-CN" altLang="en-US" sz="1300" dirty="0"/>
                    </a:p>
                  </a:txBody>
                  <a:tcPr marL="91455" marR="91455" marT="45719" marB="45719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208213" y="1835150"/>
          <a:ext cx="7775575" cy="4786313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295929"/>
                <a:gridCol w="1295929"/>
                <a:gridCol w="1295929"/>
                <a:gridCol w="1295929"/>
                <a:gridCol w="1295929"/>
                <a:gridCol w="1295929"/>
              </a:tblGrid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十六进制</a:t>
                      </a:r>
                      <a:endParaRPr lang="zh-CN" altLang="en-US" sz="1300" dirty="0"/>
                    </a:p>
                  </a:txBody>
                  <a:tcPr marL="91425" marR="91425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无符号数</a:t>
                      </a:r>
                      <a:endParaRPr lang="zh-CN" altLang="en-US" sz="1300" dirty="0"/>
                    </a:p>
                  </a:txBody>
                  <a:tcPr marL="91425" marR="91425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原码</a:t>
                      </a:r>
                      <a:endParaRPr lang="zh-CN" altLang="en-US" sz="1300" dirty="0"/>
                    </a:p>
                  </a:txBody>
                  <a:tcPr marL="91425" marR="91425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补码</a:t>
                      </a:r>
                      <a:endParaRPr lang="zh-CN" altLang="en-US" sz="1300" dirty="0"/>
                    </a:p>
                  </a:txBody>
                  <a:tcPr marL="91425" marR="91425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反码</a:t>
                      </a:r>
                      <a:endParaRPr lang="zh-CN" altLang="en-US" sz="1300" dirty="0"/>
                    </a:p>
                  </a:txBody>
                  <a:tcPr marL="91425" marR="91425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/>
                        <a:t>移码</a:t>
                      </a:r>
                      <a:endParaRPr lang="zh-CN" altLang="en-US" sz="1300" dirty="0"/>
                    </a:p>
                  </a:txBody>
                  <a:tcPr marL="91425" marR="91425" marT="45719" marB="45719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00H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0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+0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+-0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+0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-128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05H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5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+5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+5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+5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-123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7FH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127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+127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+127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+127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80H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128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-0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-128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-127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+-0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85H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133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-5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-123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-122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+5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FEH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254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-126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-2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+126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</a:tr>
              <a:tr h="598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FFH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255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-127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-1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-0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00" dirty="0"/>
                        <a:t>+127</a:t>
                      </a:r>
                      <a:endParaRPr lang="zh-CN" altLang="en-US" sz="1300" dirty="0"/>
                    </a:p>
                  </a:txBody>
                  <a:tcPr marL="91425" marR="91425" marT="45719" marB="45719" anchor="ctr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03388" y="236538"/>
            <a:ext cx="89931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marR="0" indent="-28575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latin typeface="+mn-lt"/>
                <a:ea typeface="+mn-ea"/>
                <a:cs typeface="+mn-cs"/>
              </a:rPr>
              <a:t>给定下列十六进制数，若将此数分别视为无符号数，原码，补码，反码表示</a:t>
            </a:r>
            <a:r>
              <a:rPr kumimoji="0" lang="en-US" altLang="zh-CN" sz="2000" kern="1200" cap="none" spc="0" normalizeH="0" baseline="0" noProof="0" dirty="0">
                <a:latin typeface="+mn-lt"/>
                <a:ea typeface="+mn-ea"/>
                <a:cs typeface="+mn-cs"/>
              </a:rPr>
              <a:t>,</a:t>
            </a:r>
            <a:endParaRPr kumimoji="0" lang="en-US" altLang="zh-CN" sz="20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+mn-lt"/>
                <a:ea typeface="+mn-ea"/>
                <a:cs typeface="+mn-cs"/>
              </a:rPr>
              <a:t>请写出对应的真值（十进制）</a:t>
            </a:r>
            <a:endParaRPr kumimoji="0" lang="en-US" altLang="zh-CN" sz="20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R="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285750" marR="0" indent="-28575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kern="1200" cap="none" spc="0" normalizeH="0" baseline="0" noProof="0" dirty="0">
                <a:latin typeface="+mn-lt"/>
                <a:ea typeface="+mn-ea"/>
                <a:cs typeface="+mn-cs"/>
              </a:rPr>
              <a:t>00H, 05H, 7FH, 80H, 85H, FEH, FFH</a:t>
            </a:r>
            <a:endParaRPr kumimoji="0" lang="en-US" altLang="zh-CN" sz="200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zh-CN" b="1" dirty="0">
                <a:ea typeface="宋体" panose="02010600030101010101" pitchFamily="2" charset="-122"/>
              </a:rPr>
              <a:t>6.2   </a:t>
            </a:r>
            <a:r>
              <a:rPr lang="zh-CN" altLang="en-US" b="1" dirty="0">
                <a:ea typeface="宋体" panose="02010600030101010101" pitchFamily="2" charset="-122"/>
              </a:rPr>
              <a:t>数的定点表示和浮点表示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5603" name="Text Box 3"/>
          <p:cNvSpPr txBox="1"/>
          <p:nvPr/>
        </p:nvSpPr>
        <p:spPr>
          <a:xfrm>
            <a:off x="2117725" y="1295400"/>
            <a:ext cx="42640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小数点按约定方式标出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4" name="Text Box 4"/>
          <p:cNvSpPr txBox="1"/>
          <p:nvPr/>
        </p:nvSpPr>
        <p:spPr>
          <a:xfrm>
            <a:off x="2193925" y="1905000"/>
            <a:ext cx="26320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一、定点表示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605" name="Group 5"/>
          <p:cNvGrpSpPr/>
          <p:nvPr/>
        </p:nvGrpSpPr>
        <p:grpSpPr>
          <a:xfrm>
            <a:off x="2782888" y="2420938"/>
            <a:ext cx="6870700" cy="1687512"/>
            <a:chOff x="0" y="0"/>
            <a:chExt cx="4328" cy="1063"/>
          </a:xfrm>
        </p:grpSpPr>
        <p:sp>
          <p:nvSpPr>
            <p:cNvPr id="25618" name="Text Box 6"/>
            <p:cNvSpPr txBox="1"/>
            <p:nvPr/>
          </p:nvSpPr>
          <p:spPr>
            <a:xfrm>
              <a:off x="86" y="105"/>
              <a:ext cx="13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 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9" name="Text Box 7"/>
            <p:cNvSpPr txBox="1"/>
            <p:nvPr/>
          </p:nvSpPr>
          <p:spPr>
            <a:xfrm>
              <a:off x="816" y="9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0" name="Rectangle 8"/>
            <p:cNvSpPr/>
            <p:nvPr/>
          </p:nvSpPr>
          <p:spPr>
            <a:xfrm>
              <a:off x="48" y="144"/>
              <a:ext cx="1344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1" name="Line 9"/>
            <p:cNvSpPr/>
            <p:nvPr/>
          </p:nvSpPr>
          <p:spPr>
            <a:xfrm>
              <a:off x="384" y="144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2" name="Line 10"/>
            <p:cNvSpPr/>
            <p:nvPr/>
          </p:nvSpPr>
          <p:spPr>
            <a:xfrm flipV="1">
              <a:off x="384" y="432"/>
              <a:ext cx="0" cy="43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23" name="Text Box 11"/>
            <p:cNvSpPr txBox="1"/>
            <p:nvPr/>
          </p:nvSpPr>
          <p:spPr>
            <a:xfrm>
              <a:off x="57" y="451"/>
              <a:ext cx="310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数符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4" name="Text Box 12"/>
            <p:cNvSpPr txBox="1"/>
            <p:nvPr/>
          </p:nvSpPr>
          <p:spPr>
            <a:xfrm>
              <a:off x="536" y="518"/>
              <a:ext cx="767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数值部分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5" name="Text Box 13"/>
            <p:cNvSpPr txBox="1"/>
            <p:nvPr/>
          </p:nvSpPr>
          <p:spPr>
            <a:xfrm>
              <a:off x="0" y="811"/>
              <a:ext cx="9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小数点位置</a:t>
              </a:r>
              <a:endPara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6" name="Text Box 14"/>
            <p:cNvSpPr txBox="1"/>
            <p:nvPr/>
          </p:nvSpPr>
          <p:spPr>
            <a:xfrm>
              <a:off x="2476" y="96"/>
              <a:ext cx="13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 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7" name="Text Box 15"/>
            <p:cNvSpPr txBox="1"/>
            <p:nvPr/>
          </p:nvSpPr>
          <p:spPr>
            <a:xfrm>
              <a:off x="3206" y="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8" name="Rectangle 16"/>
            <p:cNvSpPr/>
            <p:nvPr/>
          </p:nvSpPr>
          <p:spPr>
            <a:xfrm>
              <a:off x="2438" y="135"/>
              <a:ext cx="1344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9" name="Line 17"/>
            <p:cNvSpPr/>
            <p:nvPr/>
          </p:nvSpPr>
          <p:spPr>
            <a:xfrm>
              <a:off x="2774" y="135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30" name="Line 18"/>
            <p:cNvSpPr/>
            <p:nvPr/>
          </p:nvSpPr>
          <p:spPr>
            <a:xfrm flipV="1">
              <a:off x="3783" y="423"/>
              <a:ext cx="0" cy="43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631" name="Text Box 19"/>
            <p:cNvSpPr txBox="1"/>
            <p:nvPr/>
          </p:nvSpPr>
          <p:spPr>
            <a:xfrm>
              <a:off x="2447" y="442"/>
              <a:ext cx="310" cy="377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数符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2" name="Text Box 20"/>
            <p:cNvSpPr txBox="1"/>
            <p:nvPr/>
          </p:nvSpPr>
          <p:spPr>
            <a:xfrm>
              <a:off x="2880" y="518"/>
              <a:ext cx="767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数值部分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3" name="Text Box 21"/>
            <p:cNvSpPr txBox="1"/>
            <p:nvPr/>
          </p:nvSpPr>
          <p:spPr>
            <a:xfrm>
              <a:off x="3399" y="807"/>
              <a:ext cx="92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小数点位置</a:t>
              </a:r>
              <a:endPara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4" name="AutoShape 22"/>
            <p:cNvSpPr/>
            <p:nvPr/>
          </p:nvSpPr>
          <p:spPr>
            <a:xfrm rot="-5400000">
              <a:off x="840" y="-24"/>
              <a:ext cx="96" cy="1008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5" name="AutoShape 23"/>
            <p:cNvSpPr/>
            <p:nvPr/>
          </p:nvSpPr>
          <p:spPr>
            <a:xfrm rot="-5400000">
              <a:off x="3240" y="-24"/>
              <a:ext cx="96" cy="1008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36" name="Text Box 24"/>
            <p:cNvSpPr txBox="1"/>
            <p:nvPr/>
          </p:nvSpPr>
          <p:spPr>
            <a:xfrm>
              <a:off x="1718" y="124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或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606" name="Text Box 25"/>
          <p:cNvSpPr txBox="1"/>
          <p:nvPr/>
        </p:nvSpPr>
        <p:spPr>
          <a:xfrm>
            <a:off x="2117725" y="4311650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定点机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7" name="Text Box 26"/>
          <p:cNvSpPr txBox="1"/>
          <p:nvPr/>
        </p:nvSpPr>
        <p:spPr>
          <a:xfrm>
            <a:off x="4278313" y="4311650"/>
            <a:ext cx="19700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小数定点机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8" name="Text Box 27"/>
          <p:cNvSpPr txBox="1"/>
          <p:nvPr/>
        </p:nvSpPr>
        <p:spPr>
          <a:xfrm>
            <a:off x="7554913" y="4311650"/>
            <a:ext cx="19700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整数定点机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9" name="Text Box 28"/>
          <p:cNvSpPr txBox="1"/>
          <p:nvPr/>
        </p:nvSpPr>
        <p:spPr>
          <a:xfrm>
            <a:off x="2117725" y="489585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原码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0" name="Text Box 29"/>
          <p:cNvSpPr txBox="1"/>
          <p:nvPr/>
        </p:nvSpPr>
        <p:spPr>
          <a:xfrm>
            <a:off x="2117725" y="548005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补码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1" name="Text Box 30"/>
          <p:cNvSpPr txBox="1"/>
          <p:nvPr/>
        </p:nvSpPr>
        <p:spPr>
          <a:xfrm>
            <a:off x="2117725" y="606425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反码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2" name="Text Box 31"/>
          <p:cNvSpPr txBox="1"/>
          <p:nvPr/>
        </p:nvSpPr>
        <p:spPr>
          <a:xfrm>
            <a:off x="3581400" y="4895850"/>
            <a:ext cx="325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–(1 – 2</a:t>
            </a:r>
            <a:r>
              <a:rPr lang="en-US" altLang="zh-CN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b="1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 ~ +(1 – 2</a:t>
            </a:r>
            <a:r>
              <a:rPr lang="en-US" altLang="zh-CN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b="1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3" name="Text Box 32"/>
          <p:cNvSpPr txBox="1"/>
          <p:nvPr/>
        </p:nvSpPr>
        <p:spPr>
          <a:xfrm>
            <a:off x="7159625" y="4895850"/>
            <a:ext cx="31273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–(2</a:t>
            </a:r>
            <a:r>
              <a:rPr lang="en-US" altLang="zh-CN" b="1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 1) ~ +( 2</a:t>
            </a:r>
            <a:r>
              <a:rPr lang="en-US" altLang="zh-CN" b="1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 1)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4" name="Text Box 33"/>
          <p:cNvSpPr txBox="1"/>
          <p:nvPr/>
        </p:nvSpPr>
        <p:spPr>
          <a:xfrm>
            <a:off x="4484688" y="5480050"/>
            <a:ext cx="312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 1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~ +(1 – 2</a:t>
            </a:r>
            <a:r>
              <a:rPr lang="en-US" altLang="zh-CN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b="1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5" name="Text Box 34"/>
          <p:cNvSpPr txBox="1"/>
          <p:nvPr/>
        </p:nvSpPr>
        <p:spPr>
          <a:xfrm>
            <a:off x="7807325" y="5480050"/>
            <a:ext cx="35083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 2</a:t>
            </a:r>
            <a:r>
              <a:rPr lang="en-US" altLang="zh-CN" b="1" i="1" baseline="4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~ +( 2</a:t>
            </a:r>
            <a:r>
              <a:rPr lang="en-US" altLang="zh-CN" b="1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 1)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6" name="Text Box 35"/>
          <p:cNvSpPr txBox="1"/>
          <p:nvPr/>
        </p:nvSpPr>
        <p:spPr>
          <a:xfrm>
            <a:off x="3581400" y="6064250"/>
            <a:ext cx="325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–(1 – 2</a:t>
            </a:r>
            <a:r>
              <a:rPr lang="en-US" altLang="zh-CN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b="1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 ~ +(1 – 2</a:t>
            </a:r>
            <a:r>
              <a:rPr lang="en-US" altLang="zh-CN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b="1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7" name="Text Box 36"/>
          <p:cNvSpPr txBox="1"/>
          <p:nvPr/>
        </p:nvSpPr>
        <p:spPr>
          <a:xfrm>
            <a:off x="7177088" y="6064250"/>
            <a:ext cx="35083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–(2</a:t>
            </a:r>
            <a:r>
              <a:rPr lang="en-US" altLang="zh-CN" b="1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1) ~ +( 2</a:t>
            </a:r>
            <a:r>
              <a:rPr lang="en-US" altLang="zh-CN" b="1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 1)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ext Box 2"/>
          <p:cNvSpPr txBox="1"/>
          <p:nvPr/>
        </p:nvSpPr>
        <p:spPr>
          <a:xfrm>
            <a:off x="2279650" y="115888"/>
            <a:ext cx="2500313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二、浮点数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765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6363" y="962025"/>
            <a:ext cx="3671887" cy="2466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1844675"/>
            <a:ext cx="3911600" cy="2609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 Box 2"/>
          <p:cNvSpPr txBox="1"/>
          <p:nvPr/>
        </p:nvSpPr>
        <p:spPr>
          <a:xfrm>
            <a:off x="2193925" y="244475"/>
            <a:ext cx="293687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二、浮点表示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8675" name="Group 3"/>
          <p:cNvGrpSpPr/>
          <p:nvPr/>
        </p:nvGrpSpPr>
        <p:grpSpPr>
          <a:xfrm>
            <a:off x="3216275" y="1052513"/>
            <a:ext cx="5661025" cy="584200"/>
            <a:chOff x="0" y="0"/>
            <a:chExt cx="3566" cy="368"/>
          </a:xfrm>
        </p:grpSpPr>
        <p:sp>
          <p:nvSpPr>
            <p:cNvPr id="28694" name="Text Box 4"/>
            <p:cNvSpPr txBox="1"/>
            <p:nvPr/>
          </p:nvSpPr>
          <p:spPr>
            <a:xfrm>
              <a:off x="0" y="0"/>
              <a:ext cx="1163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32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3200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3200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 </a:t>
              </a:r>
              <a:r>
                <a:rPr lang="en-US" altLang="zh-CN" sz="3200" b="1" i="1" baseline="30000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3200" b="1" i="1" baseline="30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5" name="Text Box 5"/>
            <p:cNvSpPr txBox="1"/>
            <p:nvPr/>
          </p:nvSpPr>
          <p:spPr>
            <a:xfrm>
              <a:off x="1632" y="33"/>
              <a:ext cx="1934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浮点数的一般形式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676" name="Group 6"/>
          <p:cNvGrpSpPr/>
          <p:nvPr/>
        </p:nvGrpSpPr>
        <p:grpSpPr>
          <a:xfrm>
            <a:off x="3181350" y="1614488"/>
            <a:ext cx="5264150" cy="523875"/>
            <a:chOff x="0" y="0"/>
            <a:chExt cx="3316" cy="330"/>
          </a:xfrm>
        </p:grpSpPr>
        <p:sp>
          <p:nvSpPr>
            <p:cNvPr id="28691" name="Text Box 7"/>
            <p:cNvSpPr txBox="1"/>
            <p:nvPr/>
          </p:nvSpPr>
          <p:spPr>
            <a:xfrm>
              <a:off x="0" y="0"/>
              <a:ext cx="75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尾数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2" name="Text Box 8"/>
            <p:cNvSpPr txBox="1"/>
            <p:nvPr/>
          </p:nvSpPr>
          <p:spPr>
            <a:xfrm>
              <a:off x="871" y="0"/>
              <a:ext cx="69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阶码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3" name="Text Box 9"/>
            <p:cNvSpPr txBox="1"/>
            <p:nvPr/>
          </p:nvSpPr>
          <p:spPr>
            <a:xfrm>
              <a:off x="1692" y="0"/>
              <a:ext cx="1624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基数（基值）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677" name="Text Box 10"/>
          <p:cNvSpPr txBox="1"/>
          <p:nvPr/>
        </p:nvSpPr>
        <p:spPr>
          <a:xfrm>
            <a:off x="3200400" y="2286000"/>
            <a:ext cx="61150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计算机中 </a:t>
            </a:r>
            <a:r>
              <a:rPr lang="en-US" altLang="zh-CN" sz="32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取 </a:t>
            </a: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8" name="Text Box 11"/>
          <p:cNvSpPr txBox="1"/>
          <p:nvPr/>
        </p:nvSpPr>
        <p:spPr>
          <a:xfrm>
            <a:off x="3181350" y="2971800"/>
            <a:ext cx="150336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zh-CN" sz="32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endParaRPr lang="en-US" altLang="zh-CN" sz="32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9" name="Text Box 12"/>
          <p:cNvSpPr txBox="1"/>
          <p:nvPr/>
        </p:nvSpPr>
        <p:spPr>
          <a:xfrm>
            <a:off x="5008563" y="2890838"/>
            <a:ext cx="2259012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11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0101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0" name="Text Box 13"/>
          <p:cNvSpPr txBox="1"/>
          <p:nvPr/>
        </p:nvSpPr>
        <p:spPr>
          <a:xfrm>
            <a:off x="5562600" y="3357563"/>
            <a:ext cx="301148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110101×2</a:t>
            </a:r>
            <a:r>
              <a:rPr lang="en-US" altLang="zh-CN" sz="3200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10 </a:t>
            </a:r>
            <a:endParaRPr lang="en-US" altLang="zh-CN" sz="3200" b="1" baseline="4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1" name="Text Box 14"/>
          <p:cNvSpPr txBox="1"/>
          <p:nvPr/>
        </p:nvSpPr>
        <p:spPr>
          <a:xfrm>
            <a:off x="5591175" y="3860800"/>
            <a:ext cx="2703513" cy="7080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10101×2</a:t>
            </a:r>
            <a:r>
              <a:rPr lang="en-US" altLang="zh-CN" sz="3200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endParaRPr lang="en-US" altLang="zh-CN" sz="3200" b="1" baseline="4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2" name="Text Box 15"/>
          <p:cNvSpPr txBox="1"/>
          <p:nvPr/>
        </p:nvSpPr>
        <p:spPr>
          <a:xfrm>
            <a:off x="4987925" y="4327525"/>
            <a:ext cx="2897188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1101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01×2</a:t>
            </a:r>
            <a:r>
              <a:rPr lang="en-US" altLang="zh-CN" sz="3200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-10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b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3" name="Text Box 16"/>
          <p:cNvSpPr txBox="1"/>
          <p:nvPr/>
        </p:nvSpPr>
        <p:spPr>
          <a:xfrm>
            <a:off x="5578475" y="4808538"/>
            <a:ext cx="3549650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00110</a:t>
            </a:r>
            <a:r>
              <a:rPr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×2</a:t>
            </a:r>
            <a:r>
              <a:rPr lang="en-US" altLang="zh-CN" sz="3200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b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4" name="Text Box 17"/>
          <p:cNvSpPr txBox="1"/>
          <p:nvPr/>
        </p:nvSpPr>
        <p:spPr>
          <a:xfrm>
            <a:off x="2855913" y="5589588"/>
            <a:ext cx="69500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计算机中    </a:t>
            </a:r>
            <a:r>
              <a:rPr lang="en-US" altLang="zh-CN" sz="32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小数</a:t>
            </a:r>
            <a:r>
              <a:rPr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、可正可负</a:t>
            </a:r>
            <a:endParaRPr lang="zh-CN" altLang="en-US" sz="32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5" name="Text Box 18"/>
          <p:cNvSpPr txBox="1"/>
          <p:nvPr/>
        </p:nvSpPr>
        <p:spPr>
          <a:xfrm>
            <a:off x="5008563" y="6115050"/>
            <a:ext cx="43640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整数、可正可负</a:t>
            </a:r>
            <a:endParaRPr lang="zh-CN" altLang="en-US" sz="32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6" name="Text Box 19"/>
          <p:cNvSpPr txBox="1"/>
          <p:nvPr/>
        </p:nvSpPr>
        <p:spPr>
          <a:xfrm>
            <a:off x="5254625" y="3505200"/>
            <a:ext cx="552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7" name="Text Box 21"/>
          <p:cNvSpPr txBox="1"/>
          <p:nvPr/>
        </p:nvSpPr>
        <p:spPr>
          <a:xfrm>
            <a:off x="8550275" y="3443288"/>
            <a:ext cx="16271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规格化数</a:t>
            </a:r>
            <a:endParaRPr lang="zh-CN" altLang="en-US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8" name="Text Box 24"/>
          <p:cNvSpPr txBox="1"/>
          <p:nvPr/>
        </p:nvSpPr>
        <p:spPr>
          <a:xfrm>
            <a:off x="8759825" y="2852738"/>
            <a:ext cx="1676400" cy="406400"/>
          </a:xfrm>
          <a:prstGeom prst="rect">
            <a:avLst/>
          </a:prstGeom>
          <a:noFill/>
          <a:ln w="9525" cap="flat" cmpd="sng">
            <a:solidFill>
              <a:srgbClr val="000099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二进制表示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9" name="AutoShape 26">
            <a:hlinkClick r:id="rId1" action="ppaction://hlinksldjump"/>
          </p:cNvPr>
          <p:cNvSpPr/>
          <p:nvPr/>
        </p:nvSpPr>
        <p:spPr>
          <a:xfrm>
            <a:off x="10469563" y="6453188"/>
            <a:ext cx="184150" cy="460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90" name="Line 28"/>
          <p:cNvSpPr/>
          <p:nvPr/>
        </p:nvSpPr>
        <p:spPr>
          <a:xfrm flipH="1">
            <a:off x="8472488" y="3284538"/>
            <a:ext cx="287337" cy="288925"/>
          </a:xfrm>
          <a:prstGeom prst="line">
            <a:avLst/>
          </a:prstGeom>
          <a:ln w="57150" cap="flat" cmpd="sng">
            <a:solidFill>
              <a:srgbClr val="000099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9698" name="Text Box 2"/>
          <p:cNvSpPr txBox="1"/>
          <p:nvPr/>
        </p:nvSpPr>
        <p:spPr>
          <a:xfrm>
            <a:off x="2063750" y="836613"/>
            <a:ext cx="4352925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浮点数的表示形式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9" name="Text Box 3"/>
          <p:cNvSpPr txBox="1"/>
          <p:nvPr/>
        </p:nvSpPr>
        <p:spPr>
          <a:xfrm>
            <a:off x="3122613" y="4010025"/>
            <a:ext cx="38227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代表浮点数的符号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0" name="Text Box 4"/>
          <p:cNvSpPr txBox="1"/>
          <p:nvPr/>
        </p:nvSpPr>
        <p:spPr>
          <a:xfrm>
            <a:off x="3122613" y="4648200"/>
            <a:ext cx="47593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其位数反映浮点数的精度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1" name="Text Box 5"/>
          <p:cNvSpPr txBox="1"/>
          <p:nvPr/>
        </p:nvSpPr>
        <p:spPr>
          <a:xfrm>
            <a:off x="3122613" y="5286375"/>
            <a:ext cx="53689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其位数反映浮点数的表示范围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2" name="Text Box 6"/>
          <p:cNvSpPr txBox="1"/>
          <p:nvPr/>
        </p:nvSpPr>
        <p:spPr>
          <a:xfrm>
            <a:off x="3122613" y="5924550"/>
            <a:ext cx="60975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i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共同表示小数点的实际位置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9703" name="Group 7"/>
          <p:cNvGrpSpPr/>
          <p:nvPr/>
        </p:nvGrpSpPr>
        <p:grpSpPr>
          <a:xfrm>
            <a:off x="3068638" y="1557338"/>
            <a:ext cx="6257925" cy="1981200"/>
            <a:chOff x="-2" y="0"/>
            <a:chExt cx="3942" cy="1248"/>
          </a:xfrm>
        </p:grpSpPr>
        <p:sp>
          <p:nvSpPr>
            <p:cNvPr id="29708" name="Text Box 10"/>
            <p:cNvSpPr txBox="1"/>
            <p:nvPr/>
          </p:nvSpPr>
          <p:spPr>
            <a:xfrm>
              <a:off x="42" y="282"/>
              <a:ext cx="38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b="1" baseline="-25000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9" name="Rectangle 11"/>
            <p:cNvSpPr/>
            <p:nvPr/>
          </p:nvSpPr>
          <p:spPr>
            <a:xfrm>
              <a:off x="4" y="288"/>
              <a:ext cx="3936" cy="336"/>
            </a:xfrm>
            <a:prstGeom prst="rect">
              <a:avLst/>
            </a:prstGeom>
            <a:noFill/>
            <a:ln w="28575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0" name="Line 12"/>
            <p:cNvSpPr/>
            <p:nvPr/>
          </p:nvSpPr>
          <p:spPr>
            <a:xfrm>
              <a:off x="292" y="288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1" name="Line 13"/>
            <p:cNvSpPr/>
            <p:nvPr/>
          </p:nvSpPr>
          <p:spPr>
            <a:xfrm>
              <a:off x="1684" y="288"/>
              <a:ext cx="0" cy="336"/>
            </a:xfrm>
            <a:prstGeom prst="line">
              <a:avLst/>
            </a:prstGeom>
            <a:ln w="57150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2" name="Line 14"/>
            <p:cNvSpPr/>
            <p:nvPr/>
          </p:nvSpPr>
          <p:spPr>
            <a:xfrm>
              <a:off x="2020" y="288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3" name="Text Box 15"/>
            <p:cNvSpPr txBox="1"/>
            <p:nvPr/>
          </p:nvSpPr>
          <p:spPr>
            <a:xfrm>
              <a:off x="1000" y="240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4" name="Text Box 16"/>
            <p:cNvSpPr txBox="1"/>
            <p:nvPr/>
          </p:nvSpPr>
          <p:spPr>
            <a:xfrm>
              <a:off x="2788" y="240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5" name="Line 17"/>
            <p:cNvSpPr/>
            <p:nvPr/>
          </p:nvSpPr>
          <p:spPr>
            <a:xfrm>
              <a:off x="4" y="96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6" name="Line 18"/>
            <p:cNvSpPr/>
            <p:nvPr/>
          </p:nvSpPr>
          <p:spPr>
            <a:xfrm>
              <a:off x="1684" y="96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7" name="Line 19"/>
            <p:cNvSpPr/>
            <p:nvPr/>
          </p:nvSpPr>
          <p:spPr>
            <a:xfrm>
              <a:off x="3940" y="96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8" name="Line 20"/>
            <p:cNvSpPr/>
            <p:nvPr/>
          </p:nvSpPr>
          <p:spPr>
            <a:xfrm flipH="1">
              <a:off x="4" y="192"/>
              <a:ext cx="56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9719" name="Line 21"/>
            <p:cNvSpPr/>
            <p:nvPr/>
          </p:nvSpPr>
          <p:spPr>
            <a:xfrm flipH="1">
              <a:off x="1684" y="192"/>
              <a:ext cx="72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9720" name="Line 22"/>
            <p:cNvSpPr/>
            <p:nvPr/>
          </p:nvSpPr>
          <p:spPr>
            <a:xfrm rot="-10800000" flipH="1">
              <a:off x="1252" y="191"/>
              <a:ext cx="431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9721" name="Line 23"/>
            <p:cNvSpPr/>
            <p:nvPr/>
          </p:nvSpPr>
          <p:spPr>
            <a:xfrm rot="-10800000" flipH="1">
              <a:off x="3214" y="190"/>
              <a:ext cx="72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9722" name="Text Box 24"/>
            <p:cNvSpPr txBox="1"/>
            <p:nvPr/>
          </p:nvSpPr>
          <p:spPr>
            <a:xfrm>
              <a:off x="628" y="0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阶码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3" name="Text Box 25"/>
            <p:cNvSpPr txBox="1"/>
            <p:nvPr/>
          </p:nvSpPr>
          <p:spPr>
            <a:xfrm>
              <a:off x="2500" y="0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尾数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4" name="Text Box 26"/>
            <p:cNvSpPr txBox="1"/>
            <p:nvPr/>
          </p:nvSpPr>
          <p:spPr>
            <a:xfrm>
              <a:off x="-2" y="682"/>
              <a:ext cx="31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阶符</a:t>
              </a:r>
              <a:endPara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5" name="Text Box 27"/>
            <p:cNvSpPr txBox="1"/>
            <p:nvPr/>
          </p:nvSpPr>
          <p:spPr>
            <a:xfrm>
              <a:off x="1710" y="682"/>
              <a:ext cx="310" cy="56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数符</a:t>
              </a:r>
              <a:endPara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6" name="Text Box 28"/>
            <p:cNvSpPr txBox="1"/>
            <p:nvPr/>
          </p:nvSpPr>
          <p:spPr>
            <a:xfrm>
              <a:off x="700" y="710"/>
              <a:ext cx="984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阶码的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数值部分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7" name="Text Box 29"/>
            <p:cNvSpPr txBox="1"/>
            <p:nvPr/>
          </p:nvSpPr>
          <p:spPr>
            <a:xfrm>
              <a:off x="2281" y="768"/>
              <a:ext cx="151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尾数的数值部分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8" name="AutoShape 30"/>
            <p:cNvSpPr/>
            <p:nvPr/>
          </p:nvSpPr>
          <p:spPr>
            <a:xfrm rot="-5400000">
              <a:off x="940" y="-24"/>
              <a:ext cx="96" cy="1392"/>
            </a:xfrm>
            <a:prstGeom prst="leftBrace">
              <a:avLst>
                <a:gd name="adj1" fmla="val 120833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9" name="AutoShape 31"/>
            <p:cNvSpPr/>
            <p:nvPr/>
          </p:nvSpPr>
          <p:spPr>
            <a:xfrm rot="-5400000">
              <a:off x="2932" y="-288"/>
              <a:ext cx="96" cy="1920"/>
            </a:xfrm>
            <a:prstGeom prst="leftBrace">
              <a:avLst>
                <a:gd name="adj1" fmla="val 166666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704" name="Line 32"/>
          <p:cNvSpPr/>
          <p:nvPr/>
        </p:nvSpPr>
        <p:spPr>
          <a:xfrm flipV="1">
            <a:off x="5732463" y="2651125"/>
            <a:ext cx="0" cy="6858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9705" name="Line 33"/>
          <p:cNvSpPr/>
          <p:nvPr/>
        </p:nvSpPr>
        <p:spPr>
          <a:xfrm flipV="1">
            <a:off x="6308725" y="2651125"/>
            <a:ext cx="0" cy="68580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29706" name="Text Box 34"/>
          <p:cNvSpPr txBox="1"/>
          <p:nvPr/>
        </p:nvSpPr>
        <p:spPr>
          <a:xfrm>
            <a:off x="5334000" y="3317875"/>
            <a:ext cx="147478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小数点位置</a:t>
            </a:r>
            <a:endParaRPr lang="zh-CN" altLang="en-US" sz="20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7" name="AutoShape 35">
            <a:hlinkClick r:id="rId1" action="ppaction://hlinksldjump"/>
          </p:cNvPr>
          <p:cNvSpPr/>
          <p:nvPr/>
        </p:nvSpPr>
        <p:spPr>
          <a:xfrm>
            <a:off x="10469563" y="6453188"/>
            <a:ext cx="184150" cy="460375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 Box 2"/>
          <p:cNvSpPr txBox="1"/>
          <p:nvPr/>
        </p:nvSpPr>
        <p:spPr>
          <a:xfrm>
            <a:off x="2117725" y="228600"/>
            <a:ext cx="43116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浮点数的表示范围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3" name="Text Box 3"/>
          <p:cNvSpPr txBox="1"/>
          <p:nvPr/>
        </p:nvSpPr>
        <p:spPr>
          <a:xfrm>
            <a:off x="2057400" y="3756025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 (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4" name="Text Box 4"/>
          <p:cNvSpPr txBox="1"/>
          <p:nvPr/>
        </p:nvSpPr>
        <p:spPr>
          <a:xfrm>
            <a:off x="4343400" y="5789613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 2</a:t>
            </a:r>
            <a:r>
              <a:rPr lang="en-US" altLang="zh-CN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="1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400" b="1" i="1" baseline="4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5" name="Text Box 5"/>
          <p:cNvSpPr txBox="1"/>
          <p:nvPr/>
        </p:nvSpPr>
        <p:spPr>
          <a:xfrm>
            <a:off x="8001000" y="3778250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 (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10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="1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6" name="Text Box 6"/>
          <p:cNvSpPr txBox="1"/>
          <p:nvPr/>
        </p:nvSpPr>
        <p:spPr>
          <a:xfrm>
            <a:off x="5729288" y="4514850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 2</a:t>
            </a:r>
            <a:r>
              <a:rPr lang="en-US" altLang="zh-CN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="1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400" b="1" i="1" baseline="4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27" name="Group 7"/>
          <p:cNvGrpSpPr/>
          <p:nvPr/>
        </p:nvGrpSpPr>
        <p:grpSpPr>
          <a:xfrm>
            <a:off x="2640013" y="2997200"/>
            <a:ext cx="1422400" cy="842963"/>
            <a:chOff x="0" y="0"/>
            <a:chExt cx="775" cy="531"/>
          </a:xfrm>
        </p:grpSpPr>
        <p:sp>
          <p:nvSpPr>
            <p:cNvPr id="30766" name="Text Box 8"/>
            <p:cNvSpPr txBox="1"/>
            <p:nvPr/>
          </p:nvSpPr>
          <p:spPr>
            <a:xfrm>
              <a:off x="0" y="240"/>
              <a:ext cx="775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最小负数</a:t>
              </a:r>
              <a:endPara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7" name="Line 9"/>
            <p:cNvSpPr/>
            <p:nvPr/>
          </p:nvSpPr>
          <p:spPr>
            <a:xfrm flipV="1">
              <a:off x="384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30728" name="Group 10"/>
          <p:cNvGrpSpPr/>
          <p:nvPr/>
        </p:nvGrpSpPr>
        <p:grpSpPr>
          <a:xfrm>
            <a:off x="4686300" y="2971800"/>
            <a:ext cx="1422400" cy="2884488"/>
            <a:chOff x="0" y="0"/>
            <a:chExt cx="896" cy="1817"/>
          </a:xfrm>
        </p:grpSpPr>
        <p:sp>
          <p:nvSpPr>
            <p:cNvPr id="30764" name="Text Box 11"/>
            <p:cNvSpPr txBox="1"/>
            <p:nvPr/>
          </p:nvSpPr>
          <p:spPr>
            <a:xfrm>
              <a:off x="0" y="1526"/>
              <a:ext cx="89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最大负数</a:t>
              </a:r>
              <a:endPara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5" name="Freeform 12"/>
            <p:cNvSpPr/>
            <p:nvPr/>
          </p:nvSpPr>
          <p:spPr>
            <a:xfrm>
              <a:off x="456" y="0"/>
              <a:ext cx="1" cy="1524"/>
            </a:xfrm>
            <a:custGeom>
              <a:avLst/>
              <a:gdLst>
                <a:gd name="txL" fmla="*/ 0 w 1"/>
                <a:gd name="txT" fmla="*/ 0 h 1524"/>
                <a:gd name="txR" fmla="*/ 1 w 1"/>
                <a:gd name="txB" fmla="*/ 1524 h 1524"/>
              </a:gdLst>
              <a:ahLst/>
              <a:cxnLst>
                <a:cxn ang="0">
                  <a:pos x="0" y="1524"/>
                </a:cxn>
                <a:cxn ang="0">
                  <a:pos x="1" y="0"/>
                </a:cxn>
              </a:cxnLst>
              <a:rect l="txL" t="txT" r="txR" b="txB"/>
              <a:pathLst>
                <a:path w="1" h="1524">
                  <a:moveTo>
                    <a:pt x="0" y="1524"/>
                  </a:move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bevel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0729" name="Group 13"/>
          <p:cNvGrpSpPr/>
          <p:nvPr/>
        </p:nvGrpSpPr>
        <p:grpSpPr>
          <a:xfrm>
            <a:off x="8256588" y="2997200"/>
            <a:ext cx="1568450" cy="838200"/>
            <a:chOff x="0" y="0"/>
            <a:chExt cx="888" cy="528"/>
          </a:xfrm>
        </p:grpSpPr>
        <p:sp>
          <p:nvSpPr>
            <p:cNvPr id="30762" name="Text Box 14"/>
            <p:cNvSpPr txBox="1"/>
            <p:nvPr/>
          </p:nvSpPr>
          <p:spPr>
            <a:xfrm>
              <a:off x="0" y="240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最大正数</a:t>
              </a:r>
              <a:endPara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3" name="Line 15"/>
            <p:cNvSpPr/>
            <p:nvPr/>
          </p:nvSpPr>
          <p:spPr>
            <a:xfrm flipV="1">
              <a:off x="312" y="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30730" name="Group 16"/>
          <p:cNvGrpSpPr/>
          <p:nvPr/>
        </p:nvGrpSpPr>
        <p:grpSpPr>
          <a:xfrm>
            <a:off x="5951538" y="2997200"/>
            <a:ext cx="1422400" cy="1528763"/>
            <a:chOff x="0" y="0"/>
            <a:chExt cx="896" cy="963"/>
          </a:xfrm>
        </p:grpSpPr>
        <p:sp>
          <p:nvSpPr>
            <p:cNvPr id="30760" name="Text Box 17"/>
            <p:cNvSpPr txBox="1"/>
            <p:nvPr/>
          </p:nvSpPr>
          <p:spPr>
            <a:xfrm>
              <a:off x="0" y="672"/>
              <a:ext cx="89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最小正数</a:t>
              </a:r>
              <a:endPara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1" name="Freeform 18"/>
            <p:cNvSpPr/>
            <p:nvPr/>
          </p:nvSpPr>
          <p:spPr>
            <a:xfrm>
              <a:off x="480" y="0"/>
              <a:ext cx="1" cy="687"/>
            </a:xfrm>
            <a:custGeom>
              <a:avLst/>
              <a:gdLst>
                <a:gd name="txL" fmla="*/ 0 w 1"/>
                <a:gd name="txT" fmla="*/ 0 h 687"/>
                <a:gd name="txR" fmla="*/ 1 w 1"/>
                <a:gd name="txB" fmla="*/ 687 h 687"/>
              </a:gdLst>
              <a:ahLst/>
              <a:cxnLst>
                <a:cxn ang="0">
                  <a:pos x="0" y="687"/>
                </a:cxn>
                <a:cxn ang="0">
                  <a:pos x="1" y="0"/>
                </a:cxn>
              </a:cxnLst>
              <a:rect l="txL" t="txT" r="txR" b="txB"/>
              <a:pathLst>
                <a:path w="1" h="687">
                  <a:moveTo>
                    <a:pt x="0" y="687"/>
                  </a:move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bevel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0731" name="Group 19"/>
          <p:cNvGrpSpPr/>
          <p:nvPr/>
        </p:nvGrpSpPr>
        <p:grpSpPr>
          <a:xfrm>
            <a:off x="2135188" y="1773238"/>
            <a:ext cx="7848600" cy="1822450"/>
            <a:chOff x="0" y="0"/>
            <a:chExt cx="4944" cy="1148"/>
          </a:xfrm>
        </p:grpSpPr>
        <p:grpSp>
          <p:nvGrpSpPr>
            <p:cNvPr id="30742" name="Group 20"/>
            <p:cNvGrpSpPr/>
            <p:nvPr/>
          </p:nvGrpSpPr>
          <p:grpSpPr>
            <a:xfrm>
              <a:off x="0" y="332"/>
              <a:ext cx="4944" cy="525"/>
              <a:chOff x="0" y="0"/>
              <a:chExt cx="4944" cy="525"/>
            </a:xfrm>
          </p:grpSpPr>
          <p:grpSp>
            <p:nvGrpSpPr>
              <p:cNvPr id="30753" name="Group 21"/>
              <p:cNvGrpSpPr/>
              <p:nvPr/>
            </p:nvGrpSpPr>
            <p:grpSpPr>
              <a:xfrm>
                <a:off x="0" y="0"/>
                <a:ext cx="4944" cy="525"/>
                <a:chOff x="0" y="0"/>
                <a:chExt cx="4944" cy="525"/>
              </a:xfrm>
            </p:grpSpPr>
            <p:grpSp>
              <p:nvGrpSpPr>
                <p:cNvPr id="30755" name="Group 22"/>
                <p:cNvGrpSpPr/>
                <p:nvPr/>
              </p:nvGrpSpPr>
              <p:grpSpPr>
                <a:xfrm>
                  <a:off x="720" y="0"/>
                  <a:ext cx="1752" cy="525"/>
                  <a:chOff x="0" y="0"/>
                  <a:chExt cx="1752" cy="525"/>
                </a:xfrm>
              </p:grpSpPr>
              <p:sp>
                <p:nvSpPr>
                  <p:cNvPr id="30758" name="Line 23"/>
                  <p:cNvSpPr/>
                  <p:nvPr/>
                </p:nvSpPr>
                <p:spPr>
                  <a:xfrm flipV="1">
                    <a:off x="1752" y="432"/>
                    <a:ext cx="0" cy="93"/>
                  </a:xfrm>
                  <a:prstGeom prst="line">
                    <a:avLst/>
                  </a:prstGeom>
                  <a:ln w="28575" cap="flat" cmpd="sng">
                    <a:solidFill>
                      <a:schemeClr val="folHlink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0759" name="Line 24"/>
                  <p:cNvSpPr/>
                  <p:nvPr/>
                </p:nvSpPr>
                <p:spPr>
                  <a:xfrm>
                    <a:off x="0" y="0"/>
                    <a:ext cx="0" cy="432"/>
                  </a:xfrm>
                  <a:prstGeom prst="line">
                    <a:avLst/>
                  </a:prstGeom>
                  <a:ln w="38100" cap="flat" cmpd="sng">
                    <a:solidFill>
                      <a:schemeClr val="folHlink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30756" name="Line 25"/>
                <p:cNvSpPr/>
                <p:nvPr/>
              </p:nvSpPr>
              <p:spPr>
                <a:xfrm>
                  <a:off x="2880" y="0"/>
                  <a:ext cx="0" cy="43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757" name="Line 26"/>
                <p:cNvSpPr/>
                <p:nvPr/>
              </p:nvSpPr>
              <p:spPr>
                <a:xfrm>
                  <a:off x="0" y="432"/>
                  <a:ext cx="49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0754" name="Line 27"/>
              <p:cNvSpPr/>
              <p:nvPr/>
            </p:nvSpPr>
            <p:spPr>
              <a:xfrm>
                <a:off x="4224" y="0"/>
                <a:ext cx="0" cy="432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0743" name="Group 28"/>
            <p:cNvGrpSpPr/>
            <p:nvPr/>
          </p:nvGrpSpPr>
          <p:grpSpPr>
            <a:xfrm>
              <a:off x="0" y="0"/>
              <a:ext cx="4944" cy="1148"/>
              <a:chOff x="0" y="0"/>
              <a:chExt cx="4944" cy="1148"/>
            </a:xfrm>
          </p:grpSpPr>
          <p:sp>
            <p:nvSpPr>
              <p:cNvPr id="30744" name="Rectangle 29"/>
              <p:cNvSpPr/>
              <p:nvPr/>
            </p:nvSpPr>
            <p:spPr>
              <a:xfrm>
                <a:off x="0" y="332"/>
                <a:ext cx="720" cy="432"/>
              </a:xfrm>
              <a:prstGeom prst="rect">
                <a:avLst/>
              </a:prstGeom>
              <a:solidFill>
                <a:srgbClr val="99FF33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5" name="Line 30"/>
              <p:cNvSpPr/>
              <p:nvPr/>
            </p:nvSpPr>
            <p:spPr>
              <a:xfrm>
                <a:off x="2064" y="332"/>
                <a:ext cx="0" cy="43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46" name="Rectangle 31"/>
              <p:cNvSpPr/>
              <p:nvPr/>
            </p:nvSpPr>
            <p:spPr>
              <a:xfrm>
                <a:off x="4224" y="332"/>
                <a:ext cx="720" cy="432"/>
              </a:xfrm>
              <a:prstGeom prst="rect">
                <a:avLst/>
              </a:prstGeom>
              <a:solidFill>
                <a:srgbClr val="99FF33">
                  <a:alpha val="50195"/>
                </a:srgbClr>
              </a:solidFill>
              <a:ln w="9525">
                <a:noFill/>
              </a:ln>
            </p:spPr>
            <p:txBody>
              <a:bodyPr wrap="none" anchor="ctr" anchorCtr="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32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7" name="Text Box 32"/>
              <p:cNvSpPr txBox="1"/>
              <p:nvPr/>
            </p:nvSpPr>
            <p:spPr>
              <a:xfrm>
                <a:off x="937" y="413"/>
                <a:ext cx="798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负数区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8" name="Text Box 33"/>
              <p:cNvSpPr txBox="1"/>
              <p:nvPr/>
            </p:nvSpPr>
            <p:spPr>
              <a:xfrm>
                <a:off x="3097" y="413"/>
                <a:ext cx="798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正数区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49" name="Text Box 34"/>
              <p:cNvSpPr txBox="1"/>
              <p:nvPr/>
            </p:nvSpPr>
            <p:spPr>
              <a:xfrm>
                <a:off x="2154" y="413"/>
                <a:ext cx="571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rgbClr val="99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下溢</a:t>
                </a:r>
                <a:endParaRPr lang="zh-CN" altLang="en-US" b="1" dirty="0">
                  <a:solidFill>
                    <a:srgbClr val="99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50" name="Text Box 35"/>
              <p:cNvSpPr txBox="1"/>
              <p:nvPr/>
            </p:nvSpPr>
            <p:spPr>
              <a:xfrm>
                <a:off x="2350" y="783"/>
                <a:ext cx="24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200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3200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51" name="Text Box 36"/>
              <p:cNvSpPr txBox="1"/>
              <p:nvPr/>
            </p:nvSpPr>
            <p:spPr>
              <a:xfrm>
                <a:off x="48" y="0"/>
                <a:ext cx="571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上溢</a:t>
                </a:r>
                <a:endParaRPr lang="zh-CN" altLang="en-US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52" name="Text Box 37"/>
              <p:cNvSpPr txBox="1"/>
              <p:nvPr/>
            </p:nvSpPr>
            <p:spPr>
              <a:xfrm>
                <a:off x="4224" y="0"/>
                <a:ext cx="571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上溢</a:t>
                </a:r>
                <a:endParaRPr lang="zh-CN" altLang="en-US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7660" name="Text Box 38"/>
          <p:cNvSpPr txBox="1"/>
          <p:nvPr/>
        </p:nvSpPr>
        <p:spPr>
          <a:xfrm>
            <a:off x="2438400" y="4221163"/>
            <a:ext cx="2590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baseline="50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sz="3200" b="1" baseline="30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(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0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9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baseline="50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400" b="1" baseline="50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200" b="1" baseline="30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b="1" baseline="30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1" name="Text Box 39"/>
          <p:cNvSpPr txBox="1"/>
          <p:nvPr/>
        </p:nvSpPr>
        <p:spPr>
          <a:xfrm>
            <a:off x="4767263" y="6202363"/>
            <a:ext cx="2209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baseline="40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400" b="1" baseline="50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sz="3200" b="1" baseline="30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baseline="30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2</a:t>
            </a:r>
            <a:r>
              <a:rPr lang="en-US" altLang="zh-CN" sz="3200" b="1" baseline="40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400" b="1" baseline="50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3200" b="1" baseline="30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b="1" baseline="30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2" name="Text Box 40"/>
          <p:cNvSpPr txBox="1"/>
          <p:nvPr/>
        </p:nvSpPr>
        <p:spPr>
          <a:xfrm>
            <a:off x="8418513" y="4221163"/>
            <a:ext cx="2590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baseline="50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sz="3200" b="1" baseline="30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×( 1</a:t>
            </a:r>
            <a:r>
              <a:rPr lang="en-US" altLang="zh-CN" sz="10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10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baseline="40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400" b="1" baseline="50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200" b="1" baseline="30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b="1" baseline="30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3" name="Text Box 42"/>
          <p:cNvSpPr txBox="1"/>
          <p:nvPr/>
        </p:nvSpPr>
        <p:spPr>
          <a:xfrm>
            <a:off x="8375650" y="438150"/>
            <a:ext cx="37417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设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阶码数值位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4</a:t>
            </a:r>
            <a:endParaRPr lang="en-US" altLang="zh-CN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4" name="Text Box 43"/>
          <p:cNvSpPr txBox="1"/>
          <p:nvPr/>
        </p:nvSpPr>
        <p:spPr>
          <a:xfrm>
            <a:off x="9102725" y="838200"/>
            <a:ext cx="31273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尾数数值位</a:t>
            </a:r>
            <a:r>
              <a:rPr lang="en-US" altLang="zh-CN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=10</a:t>
            </a:r>
            <a:endParaRPr lang="en-US" altLang="zh-CN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7" name="Text Box 44"/>
          <p:cNvSpPr txBox="1"/>
          <p:nvPr/>
        </p:nvSpPr>
        <p:spPr>
          <a:xfrm>
            <a:off x="3048000" y="1062038"/>
            <a:ext cx="6781800" cy="866775"/>
          </a:xfrm>
          <a:prstGeom prst="rect">
            <a:avLst/>
          </a:prstGeom>
          <a:noFill/>
          <a:ln w="9525">
            <a:noFill/>
          </a:ln>
        </p:spPr>
        <p:txBody>
          <a:bodyPr tIns="7200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上溢   阶码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最大阶码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下溢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阶码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&lt;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最小阶码   按 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机器零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处理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6" name="Text Box 47"/>
          <p:cNvSpPr txBox="1"/>
          <p:nvPr/>
        </p:nvSpPr>
        <p:spPr>
          <a:xfrm>
            <a:off x="6165850" y="4943475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400" b="1" baseline="500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 2</a:t>
            </a:r>
            <a:r>
              <a:rPr lang="en-US" altLang="zh-CN" sz="3200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400" b="1" baseline="50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b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9" name="AutoShape 49"/>
          <p:cNvSpPr/>
          <p:nvPr/>
        </p:nvSpPr>
        <p:spPr>
          <a:xfrm rot="-5400000">
            <a:off x="4116388" y="2817813"/>
            <a:ext cx="504825" cy="1152525"/>
          </a:xfrm>
          <a:prstGeom prst="leftBrace">
            <a:avLst>
              <a:gd name="adj1" fmla="val 19025"/>
              <a:gd name="adj2" fmla="val 46255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0" name="AutoShape 50"/>
          <p:cNvSpPr/>
          <p:nvPr/>
        </p:nvSpPr>
        <p:spPr>
          <a:xfrm rot="-5400000">
            <a:off x="7356475" y="2817813"/>
            <a:ext cx="504825" cy="1152525"/>
          </a:xfrm>
          <a:prstGeom prst="leftBrace">
            <a:avLst>
              <a:gd name="adj1" fmla="val 19025"/>
              <a:gd name="adj2" fmla="val 46255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1" name="Text Box 4"/>
          <p:cNvSpPr txBox="1"/>
          <p:nvPr/>
        </p:nvSpPr>
        <p:spPr>
          <a:xfrm>
            <a:off x="8229600" y="6072188"/>
            <a:ext cx="184785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32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 sz="3200" b="1" i="1" baseline="30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44380" y="1499235"/>
            <a:ext cx="1780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上溢报错，下溢按机器</a:t>
            </a:r>
            <a:r>
              <a:rPr lang="en-US" altLang="zh-CN">
                <a:highlight>
                  <a:srgbClr val="FFFF00"/>
                </a:highlight>
              </a:rPr>
              <a:t>0</a:t>
            </a:r>
            <a:r>
              <a:rPr lang="zh-CN" altLang="en-US">
                <a:highlight>
                  <a:srgbClr val="FFFF00"/>
                </a:highlight>
              </a:rPr>
              <a:t>处理</a:t>
            </a:r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/>
      <p:bldP spid="27661" grpId="0"/>
      <p:bldP spid="27662" grpId="0"/>
      <p:bldP spid="27663" grpId="0"/>
      <p:bldP spid="27664" grpId="0"/>
      <p:bldP spid="2766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ext Box 2"/>
          <p:cNvSpPr txBox="1"/>
          <p:nvPr/>
        </p:nvSpPr>
        <p:spPr>
          <a:xfrm>
            <a:off x="2057400" y="304800"/>
            <a:ext cx="100806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练习</a:t>
            </a:r>
            <a:endParaRPr lang="zh-CN" altLang="en-US" sz="32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7" name="Text Box 3"/>
          <p:cNvSpPr txBox="1"/>
          <p:nvPr/>
        </p:nvSpPr>
        <p:spPr>
          <a:xfrm>
            <a:off x="2057400" y="1036638"/>
            <a:ext cx="8610600" cy="1649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设机器数字长为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24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位，欲表示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±3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万的十进制数，试问在保证数的最大精度的前提下，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除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阶符、数符各 取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，阶码、尾数各取几位？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8" name="Text Box 4"/>
          <p:cNvSpPr txBox="1"/>
          <p:nvPr/>
        </p:nvSpPr>
        <p:spPr>
          <a:xfrm>
            <a:off x="2819400" y="5943600"/>
            <a:ext cx="6705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满足 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最大精度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可取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4</a:t>
            </a:r>
            <a:r>
              <a:rPr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18</a:t>
            </a:r>
            <a:endParaRPr lang="en-US" altLang="zh-CN" sz="32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9" name="Text Box 5"/>
          <p:cNvSpPr txBox="1"/>
          <p:nvPr/>
        </p:nvSpPr>
        <p:spPr>
          <a:xfrm>
            <a:off x="2133600" y="2743200"/>
            <a:ext cx="10001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750" name="Group 6"/>
          <p:cNvGrpSpPr/>
          <p:nvPr/>
        </p:nvGrpSpPr>
        <p:grpSpPr>
          <a:xfrm>
            <a:off x="3719513" y="4221163"/>
            <a:ext cx="3100387" cy="1676400"/>
            <a:chOff x="0" y="0"/>
            <a:chExt cx="1953" cy="1056"/>
          </a:xfrm>
        </p:grpSpPr>
        <p:sp>
          <p:nvSpPr>
            <p:cNvPr id="31764" name="Text Box 7"/>
            <p:cNvSpPr txBox="1"/>
            <p:nvPr/>
          </p:nvSpPr>
          <p:spPr>
            <a:xfrm>
              <a:off x="1581" y="643"/>
              <a:ext cx="3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1765" name="Group 8"/>
            <p:cNvGrpSpPr/>
            <p:nvPr/>
          </p:nvGrpSpPr>
          <p:grpSpPr>
            <a:xfrm>
              <a:off x="0" y="0"/>
              <a:ext cx="1800" cy="1056"/>
              <a:chOff x="0" y="0"/>
              <a:chExt cx="1800" cy="1056"/>
            </a:xfrm>
          </p:grpSpPr>
          <p:sp>
            <p:nvSpPr>
              <p:cNvPr id="31766" name="Text Box 9"/>
              <p:cNvSpPr txBox="1"/>
              <p:nvPr/>
            </p:nvSpPr>
            <p:spPr>
              <a:xfrm>
                <a:off x="0" y="691"/>
                <a:ext cx="1800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2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4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endPara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7" name="AutoShape 10"/>
              <p:cNvSpPr/>
              <p:nvPr/>
            </p:nvSpPr>
            <p:spPr>
              <a:xfrm>
                <a:off x="57" y="0"/>
                <a:ext cx="240" cy="240"/>
              </a:xfrm>
              <a:prstGeom prst="wedgeRoundRectCallout">
                <a:avLst>
                  <a:gd name="adj1" fmla="val 11250"/>
                  <a:gd name="adj2" fmla="val 280000"/>
                  <a:gd name="adj3" fmla="val 16667"/>
                </a:avLst>
              </a:prstGeom>
              <a:noFill/>
              <a:ln w="28575" cap="flat" cmpd="sng">
                <a:solidFill>
                  <a:srgbClr val="0000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1751" name="Group 11"/>
          <p:cNvGrpSpPr/>
          <p:nvPr/>
        </p:nvGrpSpPr>
        <p:grpSpPr>
          <a:xfrm>
            <a:off x="1524000" y="3500438"/>
            <a:ext cx="9283700" cy="579437"/>
            <a:chOff x="0" y="0"/>
            <a:chExt cx="5848" cy="365"/>
          </a:xfrm>
        </p:grpSpPr>
        <p:sp>
          <p:nvSpPr>
            <p:cNvPr id="31762" name="Text Box 12"/>
            <p:cNvSpPr txBox="1"/>
            <p:nvPr/>
          </p:nvSpPr>
          <p:spPr>
            <a:xfrm>
              <a:off x="395" y="30"/>
              <a:ext cx="545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位二进制数（阶码）可反映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±3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万之间的十进制数 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3" name="Text Box 13"/>
            <p:cNvSpPr txBox="1"/>
            <p:nvPr/>
          </p:nvSpPr>
          <p:spPr>
            <a:xfrm>
              <a:off x="0" y="0"/>
              <a:ext cx="62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∴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752" name="Group 14"/>
          <p:cNvGrpSpPr/>
          <p:nvPr/>
        </p:nvGrpSpPr>
        <p:grpSpPr>
          <a:xfrm>
            <a:off x="3124200" y="2819400"/>
            <a:ext cx="5532438" cy="584200"/>
            <a:chOff x="0" y="0"/>
            <a:chExt cx="3485" cy="368"/>
          </a:xfrm>
        </p:grpSpPr>
        <p:sp>
          <p:nvSpPr>
            <p:cNvPr id="31759" name="Text Box 15"/>
            <p:cNvSpPr txBox="1"/>
            <p:nvPr/>
          </p:nvSpPr>
          <p:spPr>
            <a:xfrm>
              <a:off x="2208" y="0"/>
              <a:ext cx="1277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baseline="5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r>
                <a:rPr lang="en-US" altLang="zh-CN" sz="3200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32768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0" name="Text Box 16"/>
            <p:cNvSpPr txBox="1"/>
            <p:nvPr/>
          </p:nvSpPr>
          <p:spPr>
            <a:xfrm>
              <a:off x="528" y="0"/>
              <a:ext cx="1277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baseline="5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r>
                <a:rPr lang="en-US" altLang="zh-CN" sz="3200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16384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1" name="Text Box 17"/>
            <p:cNvSpPr txBox="1"/>
            <p:nvPr/>
          </p:nvSpPr>
          <p:spPr>
            <a:xfrm>
              <a:off x="0" y="0"/>
              <a:ext cx="48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∵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753" name="Group 19"/>
          <p:cNvGrpSpPr/>
          <p:nvPr/>
        </p:nvGrpSpPr>
        <p:grpSpPr>
          <a:xfrm>
            <a:off x="3565525" y="4121150"/>
            <a:ext cx="4892675" cy="1255713"/>
            <a:chOff x="0" y="0"/>
            <a:chExt cx="3082" cy="791"/>
          </a:xfrm>
        </p:grpSpPr>
        <p:grpSp>
          <p:nvGrpSpPr>
            <p:cNvPr id="31754" name="Group 20"/>
            <p:cNvGrpSpPr/>
            <p:nvPr/>
          </p:nvGrpSpPr>
          <p:grpSpPr>
            <a:xfrm>
              <a:off x="0" y="56"/>
              <a:ext cx="3082" cy="735"/>
              <a:chOff x="0" y="0"/>
              <a:chExt cx="3082" cy="735"/>
            </a:xfrm>
          </p:grpSpPr>
          <p:sp>
            <p:nvSpPr>
              <p:cNvPr id="31756" name="Text Box 22"/>
              <p:cNvSpPr txBox="1"/>
              <p:nvPr/>
            </p:nvSpPr>
            <p:spPr>
              <a:xfrm>
                <a:off x="0" y="0"/>
                <a:ext cx="308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400" b="1" baseline="5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15</a:t>
                </a:r>
                <a:r>
                  <a:rPr lang="en-US" altLang="zh-CN" sz="3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× 0.</a:t>
                </a: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××× </a:t>
                </a:r>
                <a:r>
                  <a: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　 　          </a:t>
                </a: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×××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57" name="AutoShape 23"/>
              <p:cNvSpPr/>
              <p:nvPr/>
            </p:nvSpPr>
            <p:spPr>
              <a:xfrm rot="5380329">
                <a:off x="1761" y="-421"/>
                <a:ext cx="144" cy="1632"/>
              </a:xfrm>
              <a:prstGeom prst="rightBrace">
                <a:avLst>
                  <a:gd name="adj1" fmla="val 94444"/>
                  <a:gd name="adj2" fmla="val 5000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r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58" name="Text Box 24"/>
              <p:cNvSpPr txBox="1"/>
              <p:nvPr/>
            </p:nvSpPr>
            <p:spPr>
              <a:xfrm>
                <a:off x="1594" y="447"/>
                <a:ext cx="9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18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位</a:t>
                </a:r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755" name="Text Box 25"/>
            <p:cNvSpPr txBox="1"/>
            <p:nvPr/>
          </p:nvSpPr>
          <p:spPr>
            <a:xfrm>
              <a:off x="1648" y="0"/>
              <a:ext cx="5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2770" name="Text Box 2"/>
          <p:cNvSpPr txBox="1"/>
          <p:nvPr/>
        </p:nvSpPr>
        <p:spPr>
          <a:xfrm>
            <a:off x="2209800" y="228600"/>
            <a:ext cx="5257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浮点数的规格化形式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Text Box 3"/>
          <p:cNvSpPr txBox="1"/>
          <p:nvPr/>
        </p:nvSpPr>
        <p:spPr>
          <a:xfrm>
            <a:off x="5880100" y="908050"/>
            <a:ext cx="1736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2" name="Text Box 4"/>
          <p:cNvSpPr txBox="1"/>
          <p:nvPr/>
        </p:nvSpPr>
        <p:spPr>
          <a:xfrm>
            <a:off x="7010400" y="765175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尾数最高位为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3" name="Text Box 5"/>
          <p:cNvSpPr txBox="1"/>
          <p:nvPr/>
        </p:nvSpPr>
        <p:spPr>
          <a:xfrm>
            <a:off x="5880100" y="1341438"/>
            <a:ext cx="25749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4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4" name="Text Box 6"/>
          <p:cNvSpPr txBox="1"/>
          <p:nvPr/>
        </p:nvSpPr>
        <p:spPr>
          <a:xfrm>
            <a:off x="7086600" y="1341438"/>
            <a:ext cx="3581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尾数最高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位不全为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5" name="Text Box 7"/>
          <p:cNvSpPr txBox="1"/>
          <p:nvPr/>
        </p:nvSpPr>
        <p:spPr>
          <a:xfrm>
            <a:off x="5880100" y="1844675"/>
            <a:ext cx="13557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8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6" name="Text Box 8"/>
          <p:cNvSpPr txBox="1"/>
          <p:nvPr/>
        </p:nvSpPr>
        <p:spPr>
          <a:xfrm>
            <a:off x="7032625" y="1844675"/>
            <a:ext cx="33115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尾数最高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位不全为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7" name="Text Box 9"/>
          <p:cNvSpPr txBox="1"/>
          <p:nvPr/>
        </p:nvSpPr>
        <p:spPr>
          <a:xfrm>
            <a:off x="1774825" y="2349500"/>
            <a:ext cx="347821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浮点数的规格化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8" name="Text Box 10"/>
          <p:cNvSpPr txBox="1"/>
          <p:nvPr/>
        </p:nvSpPr>
        <p:spPr>
          <a:xfrm>
            <a:off x="2819400" y="2941638"/>
            <a:ext cx="7810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9" name="Text Box 11"/>
          <p:cNvSpPr txBox="1"/>
          <p:nvPr/>
        </p:nvSpPr>
        <p:spPr>
          <a:xfrm>
            <a:off x="4038600" y="2941638"/>
            <a:ext cx="46212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左规       尾数左移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位，阶码减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0" name="Text Box 12"/>
          <p:cNvSpPr txBox="1"/>
          <p:nvPr/>
        </p:nvSpPr>
        <p:spPr>
          <a:xfrm>
            <a:off x="4038600" y="3416300"/>
            <a:ext cx="46212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右规       尾数右移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位，阶码加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1" name="Text Box 13"/>
          <p:cNvSpPr txBox="1"/>
          <p:nvPr/>
        </p:nvSpPr>
        <p:spPr>
          <a:xfrm>
            <a:off x="2835275" y="3890963"/>
            <a:ext cx="7810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4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2" name="Text Box 14"/>
          <p:cNvSpPr txBox="1"/>
          <p:nvPr/>
        </p:nvSpPr>
        <p:spPr>
          <a:xfrm>
            <a:off x="4038600" y="3890963"/>
            <a:ext cx="46212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左规       尾数左移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位，阶码减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3" name="Text Box 15"/>
          <p:cNvSpPr txBox="1"/>
          <p:nvPr/>
        </p:nvSpPr>
        <p:spPr>
          <a:xfrm>
            <a:off x="4038600" y="4365625"/>
            <a:ext cx="46212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右规       尾数右移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位，阶码加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4" name="Text Box 16"/>
          <p:cNvSpPr txBox="1"/>
          <p:nvPr/>
        </p:nvSpPr>
        <p:spPr>
          <a:xfrm>
            <a:off x="2835275" y="4840288"/>
            <a:ext cx="7810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8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5" name="Text Box 17"/>
          <p:cNvSpPr txBox="1"/>
          <p:nvPr/>
        </p:nvSpPr>
        <p:spPr>
          <a:xfrm>
            <a:off x="4038600" y="4840288"/>
            <a:ext cx="46212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左规       尾数左移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位，阶码减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6" name="Text Box 18"/>
          <p:cNvSpPr txBox="1"/>
          <p:nvPr/>
        </p:nvSpPr>
        <p:spPr>
          <a:xfrm>
            <a:off x="4038600" y="5314950"/>
            <a:ext cx="46212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右规       尾数右移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位，阶码加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7" name="Text Box 19"/>
          <p:cNvSpPr txBox="1"/>
          <p:nvPr/>
        </p:nvSpPr>
        <p:spPr>
          <a:xfrm>
            <a:off x="4008438" y="5805488"/>
            <a:ext cx="5975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基数 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越大，可表示的浮点数的范围越大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8" name="AutoShape 20"/>
          <p:cNvSpPr/>
          <p:nvPr/>
        </p:nvSpPr>
        <p:spPr>
          <a:xfrm>
            <a:off x="1919288" y="765175"/>
            <a:ext cx="3173412" cy="1144588"/>
          </a:xfrm>
          <a:prstGeom prst="wedgeRoundRectCallout">
            <a:avLst>
              <a:gd name="adj1" fmla="val 63106"/>
              <a:gd name="adj2" fmla="val 21431"/>
              <a:gd name="adj3" fmla="val 16667"/>
            </a:avLst>
          </a:prstGeom>
          <a:noFill/>
          <a:ln w="28575" cap="flat" cmpd="sng">
            <a:solidFill>
              <a:srgbClr val="0000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基数不同，浮点数的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规格化形式不同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9" name="Rectangle 24"/>
          <p:cNvSpPr/>
          <p:nvPr/>
        </p:nvSpPr>
        <p:spPr>
          <a:xfrm>
            <a:off x="7032625" y="188913"/>
            <a:ext cx="3024188" cy="5873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32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</a:t>
            </a:r>
            <a:r>
              <a:rPr lang="en-US" altLang="zh-CN" sz="32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3200" b="1" i="1" baseline="30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zh-CN" altLang="en-US" sz="3200" b="1" i="1" baseline="30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90" name="AutoShape 25"/>
          <p:cNvSpPr/>
          <p:nvPr/>
        </p:nvSpPr>
        <p:spPr>
          <a:xfrm>
            <a:off x="5591175" y="981075"/>
            <a:ext cx="288925" cy="1439863"/>
          </a:xfrm>
          <a:prstGeom prst="leftBrace">
            <a:avLst>
              <a:gd name="adj1" fmla="val 41529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3794" name="Text Box 2"/>
          <p:cNvSpPr txBox="1"/>
          <p:nvPr/>
        </p:nvSpPr>
        <p:spPr>
          <a:xfrm>
            <a:off x="1828800" y="304800"/>
            <a:ext cx="1560513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例如：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5" name="Text Box 3"/>
          <p:cNvSpPr txBox="1"/>
          <p:nvPr/>
        </p:nvSpPr>
        <p:spPr>
          <a:xfrm>
            <a:off x="1752600" y="1676400"/>
            <a:ext cx="20399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最大正数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6" name="Text Box 4"/>
          <p:cNvSpPr txBox="1"/>
          <p:nvPr/>
        </p:nvSpPr>
        <p:spPr>
          <a:xfrm>
            <a:off x="7608888" y="1700213"/>
            <a:ext cx="255746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en-US" altLang="zh-CN" sz="24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×( 1–2</a:t>
            </a:r>
            <a:r>
              <a:rPr lang="en-US" altLang="zh-CN" sz="24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–10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)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797" name="Group 5"/>
          <p:cNvGrpSpPr/>
          <p:nvPr/>
        </p:nvGrpSpPr>
        <p:grpSpPr>
          <a:xfrm>
            <a:off x="3648075" y="1700213"/>
            <a:ext cx="3292475" cy="1082675"/>
            <a:chOff x="0" y="0"/>
            <a:chExt cx="2074" cy="682"/>
          </a:xfrm>
        </p:grpSpPr>
        <p:sp>
          <p:nvSpPr>
            <p:cNvPr id="33823" name="Text Box 6"/>
            <p:cNvSpPr txBox="1"/>
            <p:nvPr/>
          </p:nvSpPr>
          <p:spPr>
            <a:xfrm>
              <a:off x="0" y="0"/>
              <a:ext cx="2069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+1111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× 0.1111111111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24" name="AutoShape 7"/>
            <p:cNvSpPr/>
            <p:nvPr/>
          </p:nvSpPr>
          <p:spPr>
            <a:xfrm rot="-5400000">
              <a:off x="1469" y="-173"/>
              <a:ext cx="144" cy="1066"/>
            </a:xfrm>
            <a:prstGeom prst="leftBrace">
              <a:avLst>
                <a:gd name="adj1" fmla="val 61689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25" name="Text Box 8"/>
            <p:cNvSpPr txBox="1"/>
            <p:nvPr/>
          </p:nvSpPr>
          <p:spPr>
            <a:xfrm>
              <a:off x="1162" y="432"/>
              <a:ext cx="59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个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798" name="Text Box 9"/>
          <p:cNvSpPr txBox="1"/>
          <p:nvPr/>
        </p:nvSpPr>
        <p:spPr>
          <a:xfrm>
            <a:off x="1768475" y="2971800"/>
            <a:ext cx="19510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最小正数</a:t>
            </a:r>
            <a:endParaRPr lang="zh-CN" altLang="en-US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9" name="Text Box 10"/>
          <p:cNvSpPr txBox="1"/>
          <p:nvPr/>
        </p:nvSpPr>
        <p:spPr>
          <a:xfrm>
            <a:off x="1768475" y="4267200"/>
            <a:ext cx="20240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最大负数</a:t>
            </a:r>
            <a:endParaRPr lang="zh-CN" altLang="en-US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0" name="Text Box 11"/>
          <p:cNvSpPr txBox="1"/>
          <p:nvPr/>
        </p:nvSpPr>
        <p:spPr>
          <a:xfrm>
            <a:off x="1768475" y="5500688"/>
            <a:ext cx="20240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最小负数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1" name="Text Box 12"/>
          <p:cNvSpPr txBox="1"/>
          <p:nvPr/>
        </p:nvSpPr>
        <p:spPr>
          <a:xfrm>
            <a:off x="7620000" y="2971800"/>
            <a:ext cx="17859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en-US" altLang="zh-CN" sz="24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–15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×2</a:t>
            </a:r>
            <a:r>
              <a:rPr lang="en-US" altLang="zh-CN" sz="24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2" name="Text Box 13"/>
          <p:cNvSpPr txBox="1"/>
          <p:nvPr/>
        </p:nvSpPr>
        <p:spPr>
          <a:xfrm>
            <a:off x="7610475" y="5500688"/>
            <a:ext cx="27860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 –2</a:t>
            </a:r>
            <a:r>
              <a:rPr lang="en-US" altLang="zh-CN" sz="24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×( 1–2</a:t>
            </a:r>
            <a:r>
              <a:rPr lang="en-US" altLang="zh-CN" sz="24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– 10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)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3" name="Text Box 14"/>
          <p:cNvSpPr txBox="1"/>
          <p:nvPr/>
        </p:nvSpPr>
        <p:spPr>
          <a:xfrm>
            <a:off x="9461500" y="2971800"/>
            <a:ext cx="9588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en-US" altLang="zh-CN" sz="24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–16</a:t>
            </a:r>
            <a:endParaRPr lang="en-US" altLang="zh-CN" sz="2400" b="1" baseline="4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4" name="Text Box 15"/>
          <p:cNvSpPr txBox="1"/>
          <p:nvPr/>
        </p:nvSpPr>
        <p:spPr>
          <a:xfrm>
            <a:off x="7620000" y="4281488"/>
            <a:ext cx="19637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 –2</a:t>
            </a:r>
            <a:r>
              <a:rPr lang="en-US" altLang="zh-CN" sz="24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–15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×2</a:t>
            </a:r>
            <a:r>
              <a:rPr lang="en-US" altLang="zh-CN" sz="24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5" name="Text Box 16"/>
          <p:cNvSpPr txBox="1"/>
          <p:nvPr/>
        </p:nvSpPr>
        <p:spPr>
          <a:xfrm>
            <a:off x="9461500" y="4281488"/>
            <a:ext cx="11366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 –2</a:t>
            </a:r>
            <a:r>
              <a:rPr lang="en-US" altLang="zh-CN" sz="24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–16</a:t>
            </a:r>
            <a:endParaRPr lang="en-US" altLang="zh-CN" sz="2400" b="1" baseline="4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806" name="Group 17"/>
          <p:cNvGrpSpPr/>
          <p:nvPr/>
        </p:nvGrpSpPr>
        <p:grpSpPr>
          <a:xfrm>
            <a:off x="3648075" y="2924175"/>
            <a:ext cx="3416300" cy="1057275"/>
            <a:chOff x="0" y="0"/>
            <a:chExt cx="2152" cy="666"/>
          </a:xfrm>
        </p:grpSpPr>
        <p:sp>
          <p:nvSpPr>
            <p:cNvPr id="33820" name="Text Box 18"/>
            <p:cNvSpPr txBox="1"/>
            <p:nvPr/>
          </p:nvSpPr>
          <p:spPr>
            <a:xfrm>
              <a:off x="0" y="0"/>
              <a:ext cx="21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-1111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×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0.1000000000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21" name="AutoShape 19"/>
            <p:cNvSpPr/>
            <p:nvPr/>
          </p:nvSpPr>
          <p:spPr>
            <a:xfrm rot="-5400000">
              <a:off x="1512" y="-136"/>
              <a:ext cx="144" cy="960"/>
            </a:xfrm>
            <a:prstGeom prst="leftBrace">
              <a:avLst>
                <a:gd name="adj1" fmla="val 55555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22" name="Text Box 20"/>
            <p:cNvSpPr txBox="1"/>
            <p:nvPr/>
          </p:nvSpPr>
          <p:spPr>
            <a:xfrm>
              <a:off x="1248" y="416"/>
              <a:ext cx="51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9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个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807" name="Group 21"/>
          <p:cNvGrpSpPr/>
          <p:nvPr/>
        </p:nvGrpSpPr>
        <p:grpSpPr>
          <a:xfrm>
            <a:off x="3648075" y="4292600"/>
            <a:ext cx="3832225" cy="1082675"/>
            <a:chOff x="0" y="0"/>
            <a:chExt cx="2414" cy="682"/>
          </a:xfrm>
        </p:grpSpPr>
        <p:sp>
          <p:nvSpPr>
            <p:cNvPr id="33817" name="Text Box 22"/>
            <p:cNvSpPr txBox="1"/>
            <p:nvPr/>
          </p:nvSpPr>
          <p:spPr>
            <a:xfrm>
              <a:off x="0" y="0"/>
              <a:ext cx="24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-1111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×(– 0.1000000000)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8" name="AutoShape 23"/>
            <p:cNvSpPr/>
            <p:nvPr/>
          </p:nvSpPr>
          <p:spPr>
            <a:xfrm rot="-5400000">
              <a:off x="1709" y="-125"/>
              <a:ext cx="134" cy="960"/>
            </a:xfrm>
            <a:prstGeom prst="leftBrace">
              <a:avLst>
                <a:gd name="adj1" fmla="val 59701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9" name="Text Box 24"/>
            <p:cNvSpPr txBox="1"/>
            <p:nvPr/>
          </p:nvSpPr>
          <p:spPr>
            <a:xfrm>
              <a:off x="1499" y="432"/>
              <a:ext cx="51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9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个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808" name="Group 25"/>
          <p:cNvGrpSpPr/>
          <p:nvPr/>
        </p:nvGrpSpPr>
        <p:grpSpPr>
          <a:xfrm>
            <a:off x="3657600" y="5500688"/>
            <a:ext cx="3703638" cy="1052512"/>
            <a:chOff x="0" y="0"/>
            <a:chExt cx="2333" cy="663"/>
          </a:xfrm>
        </p:grpSpPr>
        <p:sp>
          <p:nvSpPr>
            <p:cNvPr id="33814" name="Text Box 26"/>
            <p:cNvSpPr txBox="1"/>
            <p:nvPr/>
          </p:nvSpPr>
          <p:spPr>
            <a:xfrm>
              <a:off x="0" y="0"/>
              <a:ext cx="233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+1111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×(– 0.1111111111)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5" name="AutoShape 27"/>
            <p:cNvSpPr/>
            <p:nvPr/>
          </p:nvSpPr>
          <p:spPr>
            <a:xfrm rot="-5400000">
              <a:off x="1693" y="-230"/>
              <a:ext cx="134" cy="1056"/>
            </a:xfrm>
            <a:prstGeom prst="leftBrace">
              <a:avLst>
                <a:gd name="adj1" fmla="val 65671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6" name="Text Box 28"/>
            <p:cNvSpPr txBox="1"/>
            <p:nvPr/>
          </p:nvSpPr>
          <p:spPr>
            <a:xfrm>
              <a:off x="1440" y="413"/>
              <a:ext cx="59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个 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809" name="Text Box 29"/>
          <p:cNvSpPr txBox="1"/>
          <p:nvPr/>
        </p:nvSpPr>
        <p:spPr>
          <a:xfrm>
            <a:off x="3171825" y="381000"/>
            <a:ext cx="52292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4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10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0" name="Text Box 30"/>
          <p:cNvSpPr txBox="1"/>
          <p:nvPr/>
        </p:nvSpPr>
        <p:spPr>
          <a:xfrm>
            <a:off x="3143250" y="1125538"/>
            <a:ext cx="52339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尾数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规格化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后的浮点数表示范围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1" name="Rectangle 33"/>
          <p:cNvSpPr/>
          <p:nvPr/>
        </p:nvSpPr>
        <p:spPr>
          <a:xfrm>
            <a:off x="7032625" y="188913"/>
            <a:ext cx="3024188" cy="5873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32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</a:t>
            </a:r>
            <a:r>
              <a:rPr lang="en-US" altLang="zh-CN" sz="32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3200" b="1" i="1" baseline="30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zh-CN" altLang="en-US" sz="3200" b="1" i="1" baseline="30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2" name="Text Box 34"/>
          <p:cNvSpPr txBox="1"/>
          <p:nvPr/>
        </p:nvSpPr>
        <p:spPr>
          <a:xfrm>
            <a:off x="9920288" y="0"/>
            <a:ext cx="747712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13" name="Text Box 35"/>
          <p:cNvSpPr txBox="1"/>
          <p:nvPr/>
        </p:nvSpPr>
        <p:spPr>
          <a:xfrm>
            <a:off x="8431213" y="692150"/>
            <a:ext cx="661987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4818" name="Text Box 2"/>
          <p:cNvSpPr txBox="1"/>
          <p:nvPr/>
        </p:nvSpPr>
        <p:spPr>
          <a:xfrm>
            <a:off x="1965325" y="228600"/>
            <a:ext cx="33385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6.13</a:t>
            </a:r>
            <a:endParaRPr lang="zh-CN" altLang="en-US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Text Box 4"/>
          <p:cNvSpPr txBox="1"/>
          <p:nvPr/>
        </p:nvSpPr>
        <p:spPr>
          <a:xfrm>
            <a:off x="1981200" y="771525"/>
            <a:ext cx="8686800" cy="1501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将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+     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写成二进制定点数、浮点数及在定点机和浮点机中的机器数形式。其中数值部分均取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10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位，数符取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位，浮点数阶码取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位（含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位阶符）。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4820" name="Group 4"/>
          <p:cNvGrpSpPr/>
          <p:nvPr/>
        </p:nvGrpSpPr>
        <p:grpSpPr>
          <a:xfrm>
            <a:off x="3432175" y="692150"/>
            <a:ext cx="565150" cy="712788"/>
            <a:chOff x="0" y="0"/>
            <a:chExt cx="356" cy="449"/>
          </a:xfrm>
        </p:grpSpPr>
        <p:sp>
          <p:nvSpPr>
            <p:cNvPr id="34843" name="Line 6"/>
            <p:cNvSpPr/>
            <p:nvPr/>
          </p:nvSpPr>
          <p:spPr>
            <a:xfrm>
              <a:off x="0" y="216"/>
              <a:ext cx="29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4" name="Text Box 7"/>
            <p:cNvSpPr txBox="1"/>
            <p:nvPr/>
          </p:nvSpPr>
          <p:spPr>
            <a:xfrm>
              <a:off x="38" y="0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19</a:t>
              </a:r>
              <a:endPara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5" name="Text Box 8"/>
            <p:cNvSpPr txBox="1"/>
            <p:nvPr/>
          </p:nvSpPr>
          <p:spPr>
            <a:xfrm>
              <a:off x="0" y="199"/>
              <a:ext cx="3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128</a:t>
              </a:r>
              <a:endParaRPr lang="en-US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821" name="Text Box 9"/>
          <p:cNvSpPr txBox="1"/>
          <p:nvPr/>
        </p:nvSpPr>
        <p:spPr>
          <a:xfrm>
            <a:off x="2438400" y="2316163"/>
            <a:ext cx="10001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4822" name="Group 9"/>
          <p:cNvGrpSpPr/>
          <p:nvPr/>
        </p:nvGrpSpPr>
        <p:grpSpPr>
          <a:xfrm>
            <a:off x="3432175" y="2276475"/>
            <a:ext cx="2105025" cy="712788"/>
            <a:chOff x="0" y="0"/>
            <a:chExt cx="1326" cy="449"/>
          </a:xfrm>
        </p:grpSpPr>
        <p:sp>
          <p:nvSpPr>
            <p:cNvPr id="34838" name="Text Box 11"/>
            <p:cNvSpPr txBox="1"/>
            <p:nvPr/>
          </p:nvSpPr>
          <p:spPr>
            <a:xfrm>
              <a:off x="0" y="29"/>
              <a:ext cx="95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+</a:t>
              </a:r>
              <a:endPara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4839" name="Group 11"/>
            <p:cNvGrpSpPr/>
            <p:nvPr/>
          </p:nvGrpSpPr>
          <p:grpSpPr>
            <a:xfrm>
              <a:off x="970" y="0"/>
              <a:ext cx="356" cy="449"/>
              <a:chOff x="0" y="0"/>
              <a:chExt cx="356" cy="449"/>
            </a:xfrm>
          </p:grpSpPr>
          <p:sp>
            <p:nvSpPr>
              <p:cNvPr id="34840" name="Line 13"/>
              <p:cNvSpPr/>
              <p:nvPr/>
            </p:nvSpPr>
            <p:spPr>
              <a:xfrm>
                <a:off x="0" y="216"/>
                <a:ext cx="29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841" name="Text Box 14"/>
              <p:cNvSpPr txBox="1"/>
              <p:nvPr/>
            </p:nvSpPr>
            <p:spPr>
              <a:xfrm>
                <a:off x="38" y="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19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842" name="Text Box 15"/>
              <p:cNvSpPr txBox="1"/>
              <p:nvPr/>
            </p:nvSpPr>
            <p:spPr>
              <a:xfrm>
                <a:off x="0" y="199"/>
                <a:ext cx="35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128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4823" name="Text Box 16"/>
          <p:cNvSpPr txBox="1"/>
          <p:nvPr/>
        </p:nvSpPr>
        <p:spPr>
          <a:xfrm>
            <a:off x="2438400" y="2979738"/>
            <a:ext cx="25050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二进制形式</a:t>
            </a:r>
            <a:endParaRPr lang="zh-CN" altLang="en-US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4" name="Text Box 17"/>
          <p:cNvSpPr txBox="1"/>
          <p:nvPr/>
        </p:nvSpPr>
        <p:spPr>
          <a:xfrm>
            <a:off x="2438400" y="3509963"/>
            <a:ext cx="22891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定点表示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5" name="Text Box 18"/>
          <p:cNvSpPr txBox="1"/>
          <p:nvPr/>
        </p:nvSpPr>
        <p:spPr>
          <a:xfrm>
            <a:off x="2438400" y="4041775"/>
            <a:ext cx="26844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浮点规格化形式</a:t>
            </a:r>
            <a:endParaRPr lang="zh-CN" altLang="en-US" b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6" name="Text Box 19"/>
          <p:cNvSpPr txBox="1"/>
          <p:nvPr/>
        </p:nvSpPr>
        <p:spPr>
          <a:xfrm>
            <a:off x="4800600" y="5157788"/>
            <a:ext cx="55435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1, 0010;  0. 1001100000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7" name="Text Box 20"/>
          <p:cNvSpPr txBox="1"/>
          <p:nvPr/>
        </p:nvSpPr>
        <p:spPr>
          <a:xfrm>
            <a:off x="4824413" y="5699125"/>
            <a:ext cx="55197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1, 1110;  0. 1001100000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8" name="Text Box 21"/>
          <p:cNvSpPr txBox="1"/>
          <p:nvPr/>
        </p:nvSpPr>
        <p:spPr>
          <a:xfrm>
            <a:off x="4824413" y="6262688"/>
            <a:ext cx="53752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1, 1101;  0. 1001100000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9" name="Text Box 22"/>
          <p:cNvSpPr txBox="1"/>
          <p:nvPr/>
        </p:nvSpPr>
        <p:spPr>
          <a:xfrm>
            <a:off x="2438400" y="4549775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定点机中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30" name="Text Box 23"/>
          <p:cNvSpPr txBox="1"/>
          <p:nvPr/>
        </p:nvSpPr>
        <p:spPr>
          <a:xfrm>
            <a:off x="2438400" y="5103813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浮点机中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31" name="Text Box 24"/>
          <p:cNvSpPr txBox="1"/>
          <p:nvPr/>
        </p:nvSpPr>
        <p:spPr>
          <a:xfrm>
            <a:off x="7359650" y="3509963"/>
            <a:ext cx="717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</a:t>
            </a:r>
            <a:endParaRPr lang="en-US" altLang="zh-CN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32" name="Text Box 25"/>
          <p:cNvSpPr txBox="1"/>
          <p:nvPr/>
        </p:nvSpPr>
        <p:spPr>
          <a:xfrm>
            <a:off x="5257800" y="2979738"/>
            <a:ext cx="2254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0.0010011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33" name="Text Box 26"/>
          <p:cNvSpPr txBox="1"/>
          <p:nvPr/>
        </p:nvSpPr>
        <p:spPr>
          <a:xfrm>
            <a:off x="5232400" y="3500438"/>
            <a:ext cx="2254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0.0010011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34" name="Text Box 27"/>
          <p:cNvSpPr txBox="1"/>
          <p:nvPr/>
        </p:nvSpPr>
        <p:spPr>
          <a:xfrm>
            <a:off x="5257800" y="4041775"/>
            <a:ext cx="4654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0.1001100000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-10</a:t>
            </a:r>
            <a:endParaRPr lang="en-US" altLang="zh-CN" b="1" baseline="4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35" name="Text Box 28"/>
          <p:cNvSpPr txBox="1"/>
          <p:nvPr/>
        </p:nvSpPr>
        <p:spPr>
          <a:xfrm>
            <a:off x="4824413" y="4549775"/>
            <a:ext cx="55197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0.0010011000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4836" name="直接连接符 2"/>
          <p:cNvCxnSpPr/>
          <p:nvPr/>
        </p:nvCxnSpPr>
        <p:spPr>
          <a:xfrm>
            <a:off x="6122988" y="3963988"/>
            <a:ext cx="1871662" cy="22225"/>
          </a:xfrm>
          <a:prstGeom prst="line">
            <a:avLst/>
          </a:prstGeom>
          <a:ln w="28575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4837" name="文本框 3"/>
          <p:cNvSpPr txBox="1"/>
          <p:nvPr/>
        </p:nvSpPr>
        <p:spPr>
          <a:xfrm>
            <a:off x="8112125" y="3516313"/>
            <a:ext cx="8191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n=10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dirty="0">
                <a:ea typeface="等线 Light" panose="02010600030101010101" pitchFamily="2" charset="-122"/>
              </a:rPr>
              <a:t>所学知识点复习</a:t>
            </a:r>
            <a:endParaRPr lang="zh-CN" altLang="en-US" dirty="0">
              <a:ea typeface="等线 Light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将高级语言源程序转换为机器级目标代码文件的程序是（    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汇编程序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链接程序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C.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编译程序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D.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解释程序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想要用定点整数表示十进制数据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-134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并存于寄存器中，则寄存器至少要（    ）位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A.8 	B. 9	 C.10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D. 16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某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位寄存器用于存放补码表示的整型机器数，若将十进制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放入其内，则该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位寄存器中的数据为 （    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(08)H    B.(88)H    C. (F8)H   D. (18)H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5842" name="Text Box 2"/>
          <p:cNvSpPr txBox="1"/>
          <p:nvPr/>
        </p:nvSpPr>
        <p:spPr>
          <a:xfrm>
            <a:off x="5995988" y="3048000"/>
            <a:ext cx="37576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–         111010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Text Box 3"/>
          <p:cNvSpPr txBox="1"/>
          <p:nvPr/>
        </p:nvSpPr>
        <p:spPr>
          <a:xfrm>
            <a:off x="6781800" y="30480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</a:t>
            </a:r>
            <a:endParaRPr lang="en-US" altLang="zh-CN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4" name="Text Box 4"/>
          <p:cNvSpPr txBox="1"/>
          <p:nvPr/>
        </p:nvSpPr>
        <p:spPr>
          <a:xfrm>
            <a:off x="1676400" y="228600"/>
            <a:ext cx="1571625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6.14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5" name="Text Box 5"/>
          <p:cNvSpPr txBox="1"/>
          <p:nvPr/>
        </p:nvSpPr>
        <p:spPr>
          <a:xfrm>
            <a:off x="1676400" y="228600"/>
            <a:ext cx="8747125" cy="1563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将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–58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表示成二进制定点数和浮点数，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并写出它在定点机和浮点机中的三种机器数及阶码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为移码、尾数为补码的形式（其他要求同上例）。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6" name="Text Box 6"/>
          <p:cNvSpPr txBox="1"/>
          <p:nvPr/>
        </p:nvSpPr>
        <p:spPr>
          <a:xfrm>
            <a:off x="2270125" y="1828800"/>
            <a:ext cx="10001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7" name="Text Box 7"/>
          <p:cNvSpPr txBox="1"/>
          <p:nvPr/>
        </p:nvSpPr>
        <p:spPr>
          <a:xfrm>
            <a:off x="3260725" y="1828800"/>
            <a:ext cx="41306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–58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8" name="Text Box 8"/>
          <p:cNvSpPr txBox="1"/>
          <p:nvPr/>
        </p:nvSpPr>
        <p:spPr>
          <a:xfrm>
            <a:off x="3240088" y="2482850"/>
            <a:ext cx="23987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二进制形式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9" name="Text Box 9"/>
          <p:cNvSpPr txBox="1"/>
          <p:nvPr/>
        </p:nvSpPr>
        <p:spPr>
          <a:xfrm>
            <a:off x="3240088" y="3078163"/>
            <a:ext cx="21701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定点表示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0" name="Text Box 10"/>
          <p:cNvSpPr txBox="1"/>
          <p:nvPr/>
        </p:nvSpPr>
        <p:spPr>
          <a:xfrm>
            <a:off x="3240088" y="3671888"/>
            <a:ext cx="31607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浮点规格化形式</a:t>
            </a:r>
            <a:endParaRPr lang="zh-CN" altLang="en-US" b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1" name="Text Box 11"/>
          <p:cNvSpPr txBox="1"/>
          <p:nvPr/>
        </p:nvSpPr>
        <p:spPr>
          <a:xfrm>
            <a:off x="1978025" y="4724400"/>
            <a:ext cx="3203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1, 0000111010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2" name="Text Box 12"/>
          <p:cNvSpPr txBox="1"/>
          <p:nvPr/>
        </p:nvSpPr>
        <p:spPr>
          <a:xfrm>
            <a:off x="1978025" y="5181600"/>
            <a:ext cx="33559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1, 1111000110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3" name="Text Box 13"/>
          <p:cNvSpPr txBox="1"/>
          <p:nvPr/>
        </p:nvSpPr>
        <p:spPr>
          <a:xfrm>
            <a:off x="1978025" y="5638800"/>
            <a:ext cx="33559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1, 1111000101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4" name="Text Box 14"/>
          <p:cNvSpPr txBox="1"/>
          <p:nvPr/>
        </p:nvSpPr>
        <p:spPr>
          <a:xfrm>
            <a:off x="5562600" y="472440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0, 0110; 1. 1110100000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5" name="Text Box 15"/>
          <p:cNvSpPr txBox="1"/>
          <p:nvPr/>
        </p:nvSpPr>
        <p:spPr>
          <a:xfrm>
            <a:off x="5562600" y="5181600"/>
            <a:ext cx="457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0, 0110; 1. 0001100000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6" name="Text Box 16"/>
          <p:cNvSpPr txBox="1"/>
          <p:nvPr/>
        </p:nvSpPr>
        <p:spPr>
          <a:xfrm>
            <a:off x="5562600" y="5638800"/>
            <a:ext cx="457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0, 0110; 1. 0001011111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7" name="Text Box 17"/>
          <p:cNvSpPr txBox="1"/>
          <p:nvPr/>
        </p:nvSpPr>
        <p:spPr>
          <a:xfrm>
            <a:off x="2578100" y="4267200"/>
            <a:ext cx="16271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定点机中</a:t>
            </a:r>
            <a:endParaRPr lang="zh-CN" altLang="en-US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8" name="Text Box 18"/>
          <p:cNvSpPr txBox="1"/>
          <p:nvPr/>
        </p:nvSpPr>
        <p:spPr>
          <a:xfrm>
            <a:off x="6464300" y="4267200"/>
            <a:ext cx="16271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浮点机中</a:t>
            </a:r>
            <a:endParaRPr lang="zh-CN" altLang="en-US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9" name="Text Box 19"/>
          <p:cNvSpPr txBox="1"/>
          <p:nvPr/>
        </p:nvSpPr>
        <p:spPr>
          <a:xfrm>
            <a:off x="5562600" y="6096000"/>
            <a:ext cx="510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阶移、尾补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1, 0110; 1. 0001100000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60" name="Text Box 20"/>
          <p:cNvSpPr txBox="1"/>
          <p:nvPr/>
        </p:nvSpPr>
        <p:spPr>
          <a:xfrm>
            <a:off x="5995988" y="2482850"/>
            <a:ext cx="36814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– 111010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61" name="Text Box 21"/>
          <p:cNvSpPr txBox="1"/>
          <p:nvPr/>
        </p:nvSpPr>
        <p:spPr>
          <a:xfrm>
            <a:off x="5995988" y="3671888"/>
            <a:ext cx="467201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– (0.1110100000)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110</a:t>
            </a:r>
            <a:endParaRPr lang="en-US" altLang="zh-CN" b="1" baseline="4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6866" name="Text Box 2"/>
          <p:cNvSpPr txBox="1"/>
          <p:nvPr/>
        </p:nvSpPr>
        <p:spPr>
          <a:xfrm>
            <a:off x="1757363" y="228600"/>
            <a:ext cx="1443037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6.15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7" name="Text Box 3"/>
          <p:cNvSpPr txBox="1"/>
          <p:nvPr/>
        </p:nvSpPr>
        <p:spPr>
          <a:xfrm>
            <a:off x="1433513" y="400050"/>
            <a:ext cx="87630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写出对应下图所示的浮点数的补码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形式。 设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10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 阶符、数符各取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6868" name="Group 4"/>
          <p:cNvGrpSpPr/>
          <p:nvPr/>
        </p:nvGrpSpPr>
        <p:grpSpPr>
          <a:xfrm>
            <a:off x="2063750" y="1341438"/>
            <a:ext cx="8239125" cy="2881312"/>
            <a:chOff x="0" y="0"/>
            <a:chExt cx="5190" cy="1815"/>
          </a:xfrm>
        </p:grpSpPr>
        <p:sp>
          <p:nvSpPr>
            <p:cNvPr id="36887" name="Line 5"/>
            <p:cNvSpPr/>
            <p:nvPr/>
          </p:nvSpPr>
          <p:spPr>
            <a:xfrm flipV="1">
              <a:off x="2520" y="575"/>
              <a:ext cx="0" cy="62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8" name="Line 6"/>
            <p:cNvSpPr/>
            <p:nvPr/>
          </p:nvSpPr>
          <p:spPr>
            <a:xfrm>
              <a:off x="768" y="289"/>
              <a:ext cx="0" cy="286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9" name="Line 7"/>
            <p:cNvSpPr/>
            <p:nvPr/>
          </p:nvSpPr>
          <p:spPr>
            <a:xfrm>
              <a:off x="2928" y="289"/>
              <a:ext cx="0" cy="28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0" name="Line 8"/>
            <p:cNvSpPr/>
            <p:nvPr/>
          </p:nvSpPr>
          <p:spPr>
            <a:xfrm>
              <a:off x="48" y="575"/>
              <a:ext cx="49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1" name="Line 9"/>
            <p:cNvSpPr/>
            <p:nvPr/>
          </p:nvSpPr>
          <p:spPr>
            <a:xfrm>
              <a:off x="4272" y="289"/>
              <a:ext cx="0" cy="286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2" name="Rectangle 10"/>
            <p:cNvSpPr/>
            <p:nvPr/>
          </p:nvSpPr>
          <p:spPr>
            <a:xfrm>
              <a:off x="48" y="289"/>
              <a:ext cx="720" cy="286"/>
            </a:xfrm>
            <a:prstGeom prst="rect">
              <a:avLst/>
            </a:prstGeom>
            <a:solidFill>
              <a:srgbClr val="99FF33">
                <a:alpha val="50195"/>
              </a:srgbClr>
            </a:solidFill>
            <a:ln w="9525">
              <a:noFill/>
            </a:ln>
          </p:spPr>
          <p:txBody>
            <a:bodyPr wrap="none"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3" name="Line 11"/>
            <p:cNvSpPr/>
            <p:nvPr/>
          </p:nvSpPr>
          <p:spPr>
            <a:xfrm>
              <a:off x="2112" y="289"/>
              <a:ext cx="0" cy="28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4" name="Rectangle 12"/>
            <p:cNvSpPr/>
            <p:nvPr/>
          </p:nvSpPr>
          <p:spPr>
            <a:xfrm>
              <a:off x="4272" y="289"/>
              <a:ext cx="720" cy="286"/>
            </a:xfrm>
            <a:prstGeom prst="rect">
              <a:avLst/>
            </a:prstGeom>
            <a:solidFill>
              <a:srgbClr val="99FF33">
                <a:alpha val="50195"/>
              </a:srgbClr>
            </a:solidFill>
            <a:ln w="9525">
              <a:noFill/>
            </a:ln>
          </p:spPr>
          <p:txBody>
            <a:bodyPr wrap="none"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32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5" name="Text Box 13"/>
            <p:cNvSpPr txBox="1"/>
            <p:nvPr/>
          </p:nvSpPr>
          <p:spPr>
            <a:xfrm>
              <a:off x="985" y="273"/>
              <a:ext cx="70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负数区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6" name="Text Box 14"/>
            <p:cNvSpPr txBox="1"/>
            <p:nvPr/>
          </p:nvSpPr>
          <p:spPr>
            <a:xfrm>
              <a:off x="3145" y="273"/>
              <a:ext cx="70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正数区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7" name="Text Box 15"/>
            <p:cNvSpPr txBox="1"/>
            <p:nvPr/>
          </p:nvSpPr>
          <p:spPr>
            <a:xfrm>
              <a:off x="2202" y="273"/>
              <a:ext cx="50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下溢</a:t>
              </a:r>
              <a:endPara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8" name="Text Box 16"/>
            <p:cNvSpPr txBox="1"/>
            <p:nvPr/>
          </p:nvSpPr>
          <p:spPr>
            <a:xfrm>
              <a:off x="2398" y="588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9" name="Text Box 17"/>
            <p:cNvSpPr txBox="1"/>
            <p:nvPr/>
          </p:nvSpPr>
          <p:spPr>
            <a:xfrm>
              <a:off x="96" y="0"/>
              <a:ext cx="50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上溢</a:t>
              </a:r>
              <a:endPara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0" name="Text Box 18"/>
            <p:cNvSpPr txBox="1"/>
            <p:nvPr/>
          </p:nvSpPr>
          <p:spPr>
            <a:xfrm>
              <a:off x="4272" y="0"/>
              <a:ext cx="50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上溢</a:t>
              </a:r>
              <a:endPara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1" name="Text Box 19"/>
            <p:cNvSpPr txBox="1"/>
            <p:nvPr/>
          </p:nvSpPr>
          <p:spPr>
            <a:xfrm>
              <a:off x="0" y="921"/>
              <a:ext cx="16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 </a:t>
              </a:r>
              <a:r>
                <a:rPr lang="en-US" altLang="zh-CN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i="1" baseline="6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1)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×( 1</a:t>
              </a:r>
              <a:r>
                <a:rPr lang="en-US" altLang="zh-CN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b="1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2" name="Text Box 20"/>
            <p:cNvSpPr txBox="1"/>
            <p:nvPr/>
          </p:nvSpPr>
          <p:spPr>
            <a:xfrm>
              <a:off x="3744" y="923"/>
              <a:ext cx="14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 </a:t>
              </a:r>
              <a:r>
                <a:rPr lang="en-US" altLang="zh-CN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i="1" baseline="6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1)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×(1</a:t>
              </a:r>
              <a:r>
                <a:rPr lang="en-US" altLang="zh-CN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b="1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3" name="Text Box 21"/>
            <p:cNvSpPr txBox="1"/>
            <p:nvPr/>
          </p:nvSpPr>
          <p:spPr>
            <a:xfrm>
              <a:off x="2208" y="1097"/>
              <a:ext cx="11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 </a:t>
              </a:r>
              <a:r>
                <a:rPr lang="en-US" altLang="zh-CN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i="1" baseline="6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1)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×2</a:t>
              </a:r>
              <a:r>
                <a:rPr lang="en-US" altLang="zh-CN" sz="24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b="1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 i="1" baseline="4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4" name="Text Box 22"/>
            <p:cNvSpPr txBox="1"/>
            <p:nvPr/>
          </p:nvSpPr>
          <p:spPr>
            <a:xfrm>
              <a:off x="384" y="724"/>
              <a:ext cx="767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最小负数</a:t>
              </a:r>
              <a:endPara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5" name="Line 23"/>
            <p:cNvSpPr/>
            <p:nvPr/>
          </p:nvSpPr>
          <p:spPr>
            <a:xfrm flipV="1">
              <a:off x="768" y="531"/>
              <a:ext cx="0" cy="1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6906" name="Text Box 24"/>
            <p:cNvSpPr txBox="1"/>
            <p:nvPr/>
          </p:nvSpPr>
          <p:spPr>
            <a:xfrm>
              <a:off x="3960" y="724"/>
              <a:ext cx="767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最大正数</a:t>
              </a:r>
              <a:endPara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7" name="Line 25"/>
            <p:cNvSpPr/>
            <p:nvPr/>
          </p:nvSpPr>
          <p:spPr>
            <a:xfrm flipV="1">
              <a:off x="4272" y="531"/>
              <a:ext cx="0" cy="1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6908" name="Text Box 26"/>
            <p:cNvSpPr txBox="1"/>
            <p:nvPr/>
          </p:nvSpPr>
          <p:spPr>
            <a:xfrm>
              <a:off x="2448" y="849"/>
              <a:ext cx="767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最小正数</a:t>
              </a:r>
              <a:endPara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9" name="Freeform 27"/>
            <p:cNvSpPr/>
            <p:nvPr/>
          </p:nvSpPr>
          <p:spPr>
            <a:xfrm>
              <a:off x="2914" y="576"/>
              <a:ext cx="1" cy="308"/>
            </a:xfrm>
            <a:custGeom>
              <a:avLst/>
              <a:gdLst>
                <a:gd name="txL" fmla="*/ 0 w 1"/>
                <a:gd name="txT" fmla="*/ 0 h 308"/>
                <a:gd name="txR" fmla="*/ 1 w 1"/>
                <a:gd name="txB" fmla="*/ 308 h 308"/>
              </a:gdLst>
              <a:ahLst/>
              <a:cxnLst>
                <a:cxn ang="0">
                  <a:pos x="0" y="308"/>
                </a:cxn>
                <a:cxn ang="0">
                  <a:pos x="1" y="0"/>
                </a:cxn>
              </a:cxnLst>
              <a:rect l="txL" t="txT" r="txR" b="txB"/>
              <a:pathLst>
                <a:path w="1" h="308">
                  <a:moveTo>
                    <a:pt x="0" y="308"/>
                  </a:move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bevel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910" name="Text Box 28"/>
            <p:cNvSpPr txBox="1"/>
            <p:nvPr/>
          </p:nvSpPr>
          <p:spPr>
            <a:xfrm>
              <a:off x="1440" y="1488"/>
              <a:ext cx="12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 </a:t>
              </a:r>
              <a:r>
                <a:rPr lang="en-US" altLang="zh-CN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i="1" baseline="6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1)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×2</a:t>
              </a:r>
              <a:r>
                <a:rPr lang="en-US" altLang="zh-CN" sz="2400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b="1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 i="1" baseline="4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11" name="Text Box 29"/>
            <p:cNvSpPr txBox="1"/>
            <p:nvPr/>
          </p:nvSpPr>
          <p:spPr>
            <a:xfrm>
              <a:off x="1656" y="1281"/>
              <a:ext cx="767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最大负数</a:t>
              </a:r>
              <a:endParaRPr lang="zh-CN" altLang="en-US" sz="20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12" name="Freeform 30"/>
            <p:cNvSpPr/>
            <p:nvPr/>
          </p:nvSpPr>
          <p:spPr>
            <a:xfrm>
              <a:off x="2112" y="576"/>
              <a:ext cx="1" cy="712"/>
            </a:xfrm>
            <a:custGeom>
              <a:avLst/>
              <a:gdLst>
                <a:gd name="txL" fmla="*/ 0 w 1"/>
                <a:gd name="txT" fmla="*/ 0 h 712"/>
                <a:gd name="txR" fmla="*/ 1 w 1"/>
                <a:gd name="txB" fmla="*/ 712 h 712"/>
              </a:gdLst>
              <a:ahLst/>
              <a:cxnLst>
                <a:cxn ang="0">
                  <a:pos x="0" y="712"/>
                </a:cxn>
                <a:cxn ang="0">
                  <a:pos x="1" y="0"/>
                </a:cxn>
              </a:cxnLst>
              <a:rect l="txL" t="txT" r="txR" b="txB"/>
              <a:pathLst>
                <a:path w="1" h="712">
                  <a:moveTo>
                    <a:pt x="0" y="712"/>
                  </a:move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bevel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6869" name="Text Box 31"/>
          <p:cNvSpPr txBox="1"/>
          <p:nvPr/>
        </p:nvSpPr>
        <p:spPr>
          <a:xfrm>
            <a:off x="1828800" y="4138613"/>
            <a:ext cx="10001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0" name="Text Box 32"/>
          <p:cNvSpPr txBox="1"/>
          <p:nvPr/>
        </p:nvSpPr>
        <p:spPr>
          <a:xfrm>
            <a:off x="4511675" y="41687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真值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1" name="Text Box 33"/>
          <p:cNvSpPr txBox="1"/>
          <p:nvPr/>
        </p:nvSpPr>
        <p:spPr>
          <a:xfrm>
            <a:off x="2362200" y="4776788"/>
            <a:ext cx="1717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最大正数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2" name="Text Box 34"/>
          <p:cNvSpPr txBox="1"/>
          <p:nvPr/>
        </p:nvSpPr>
        <p:spPr>
          <a:xfrm>
            <a:off x="2362200" y="5267325"/>
            <a:ext cx="16462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最小正数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3" name="Text Box 35"/>
          <p:cNvSpPr txBox="1"/>
          <p:nvPr/>
        </p:nvSpPr>
        <p:spPr>
          <a:xfrm>
            <a:off x="2362200" y="5757863"/>
            <a:ext cx="1717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最大负数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4" name="Text Box 36"/>
          <p:cNvSpPr txBox="1"/>
          <p:nvPr/>
        </p:nvSpPr>
        <p:spPr>
          <a:xfrm>
            <a:off x="2362200" y="6248400"/>
            <a:ext cx="1717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最小负数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5" name="Text Box 37"/>
          <p:cNvSpPr txBox="1"/>
          <p:nvPr/>
        </p:nvSpPr>
        <p:spPr>
          <a:xfrm>
            <a:off x="4059238" y="4724400"/>
            <a:ext cx="26463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×(1</a:t>
            </a: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baseline="47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6" name="Text Box 38"/>
          <p:cNvSpPr txBox="1"/>
          <p:nvPr/>
        </p:nvSpPr>
        <p:spPr>
          <a:xfrm>
            <a:off x="3962400" y="5214938"/>
            <a:ext cx="16335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baseline="47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× 2</a:t>
            </a:r>
            <a:r>
              <a:rPr lang="en-US" altLang="zh-CN" b="1" baseline="47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7" name="Text Box 39"/>
          <p:cNvSpPr txBox="1"/>
          <p:nvPr/>
        </p:nvSpPr>
        <p:spPr>
          <a:xfrm>
            <a:off x="3810000" y="5705475"/>
            <a:ext cx="180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–2</a:t>
            </a:r>
            <a:r>
              <a:rPr lang="en-US" altLang="zh-CN" b="1" baseline="47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× 2</a:t>
            </a:r>
            <a:r>
              <a:rPr lang="en-US" altLang="zh-CN" b="1" baseline="47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en-US" altLang="zh-CN" sz="2400" b="1" baseline="4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8" name="Text Box 40"/>
          <p:cNvSpPr txBox="1"/>
          <p:nvPr/>
        </p:nvSpPr>
        <p:spPr>
          <a:xfrm>
            <a:off x="3810000" y="6196013"/>
            <a:ext cx="2819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–2</a:t>
            </a:r>
            <a:r>
              <a:rPr lang="en-US" altLang="zh-CN" sz="24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×(1</a:t>
            </a: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baseline="47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9" name="Text Box 41"/>
          <p:cNvSpPr txBox="1"/>
          <p:nvPr/>
        </p:nvSpPr>
        <p:spPr>
          <a:xfrm>
            <a:off x="6781800" y="4724400"/>
            <a:ext cx="32083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0,1111; 0.1111111111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80" name="Text Box 42"/>
          <p:cNvSpPr txBox="1"/>
          <p:nvPr/>
        </p:nvSpPr>
        <p:spPr>
          <a:xfrm>
            <a:off x="6781800" y="5214938"/>
            <a:ext cx="34147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1,0001; 0.0000000001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81" name="Text Box 43"/>
          <p:cNvSpPr txBox="1"/>
          <p:nvPr/>
        </p:nvSpPr>
        <p:spPr>
          <a:xfrm>
            <a:off x="6781800" y="5705475"/>
            <a:ext cx="32686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1,0001; 1.1111111111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82" name="Text Box 44"/>
          <p:cNvSpPr txBox="1"/>
          <p:nvPr/>
        </p:nvSpPr>
        <p:spPr>
          <a:xfrm>
            <a:off x="6781800" y="6196013"/>
            <a:ext cx="34147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0,1111; 1.0000000001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83" name="Text Box 45"/>
          <p:cNvSpPr txBox="1"/>
          <p:nvPr/>
        </p:nvSpPr>
        <p:spPr>
          <a:xfrm>
            <a:off x="8001000" y="4168775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补码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84" name="Text Box 34"/>
          <p:cNvSpPr txBox="1"/>
          <p:nvPr/>
        </p:nvSpPr>
        <p:spPr>
          <a:xfrm>
            <a:off x="9956800" y="528638"/>
            <a:ext cx="755650" cy="4635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85" name="Text Box 35"/>
          <p:cNvSpPr txBox="1"/>
          <p:nvPr/>
        </p:nvSpPr>
        <p:spPr>
          <a:xfrm>
            <a:off x="8943975" y="520700"/>
            <a:ext cx="661988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86" name="Rectangle 33"/>
          <p:cNvSpPr/>
          <p:nvPr/>
        </p:nvSpPr>
        <p:spPr>
          <a:xfrm>
            <a:off x="8440738" y="9525"/>
            <a:ext cx="2095500" cy="5873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32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</a:t>
            </a:r>
            <a:r>
              <a:rPr lang="en-US" altLang="zh-CN" sz="32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3200" b="1" i="1" baseline="30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zh-CN" altLang="en-US" sz="3200" b="1" i="1" baseline="30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ext Box 2"/>
          <p:cNvSpPr txBox="1"/>
          <p:nvPr/>
        </p:nvSpPr>
        <p:spPr>
          <a:xfrm>
            <a:off x="2346325" y="990600"/>
            <a:ext cx="832167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当浮点数 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尾数为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时，不论其阶码为何值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按机器零处理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Text Box 3"/>
          <p:cNvSpPr txBox="1"/>
          <p:nvPr/>
        </p:nvSpPr>
        <p:spPr>
          <a:xfrm>
            <a:off x="2193925" y="244475"/>
            <a:ext cx="36734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机器零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2" name="Text Box 4"/>
          <p:cNvSpPr txBox="1"/>
          <p:nvPr/>
        </p:nvSpPr>
        <p:spPr>
          <a:xfrm>
            <a:off x="2346325" y="1981200"/>
            <a:ext cx="755967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当浮点数 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阶码等于或小于它所表示的最小</a:t>
            </a:r>
            <a:endParaRPr lang="zh-CN" altLang="en-US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数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时，不论尾数为何值，按机器零处理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3" name="Text Box 5"/>
          <p:cNvSpPr txBox="1"/>
          <p:nvPr/>
        </p:nvSpPr>
        <p:spPr>
          <a:xfrm>
            <a:off x="2879725" y="2971800"/>
            <a:ext cx="3902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 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4       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10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4" name="Text Box 6"/>
          <p:cNvSpPr txBox="1"/>
          <p:nvPr/>
        </p:nvSpPr>
        <p:spPr>
          <a:xfrm>
            <a:off x="2473325" y="5181600"/>
            <a:ext cx="7327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当阶码用移码，尾数用补码表示时，机器零为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7895" name="Group 7"/>
          <p:cNvGrpSpPr/>
          <p:nvPr/>
        </p:nvGrpSpPr>
        <p:grpSpPr>
          <a:xfrm>
            <a:off x="4224338" y="5589588"/>
            <a:ext cx="4225925" cy="600075"/>
            <a:chOff x="0" y="0"/>
            <a:chExt cx="2662" cy="378"/>
          </a:xfrm>
        </p:grpSpPr>
        <p:sp>
          <p:nvSpPr>
            <p:cNvPr id="37908" name="Text Box 8"/>
            <p:cNvSpPr txBox="1"/>
            <p:nvPr/>
          </p:nvSpPr>
          <p:spPr>
            <a:xfrm>
              <a:off x="0" y="48"/>
              <a:ext cx="266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0, 0 0 0 0</a:t>
              </a:r>
              <a:r>
                <a:rPr lang="zh-CN" altLang="en-US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；</a:t>
              </a:r>
              <a:r>
                <a:rPr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0. 0 0               0</a:t>
              </a:r>
              <a:endPara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9" name="Text Box 9"/>
            <p:cNvSpPr txBox="1"/>
            <p:nvPr/>
          </p:nvSpPr>
          <p:spPr>
            <a:xfrm>
              <a:off x="1782" y="0"/>
              <a:ext cx="6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896" name="Group 10"/>
          <p:cNvGrpSpPr/>
          <p:nvPr/>
        </p:nvGrpSpPr>
        <p:grpSpPr>
          <a:xfrm>
            <a:off x="4098925" y="4403725"/>
            <a:ext cx="5883275" cy="625475"/>
            <a:chOff x="0" y="0"/>
            <a:chExt cx="3706" cy="394"/>
          </a:xfrm>
        </p:grpSpPr>
        <p:sp>
          <p:nvSpPr>
            <p:cNvPr id="37906" name="Text Box 11"/>
            <p:cNvSpPr txBox="1"/>
            <p:nvPr/>
          </p:nvSpPr>
          <p:spPr>
            <a:xfrm>
              <a:off x="0" y="67"/>
              <a:ext cx="37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1,  0  0  0  0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； 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×.××               ×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7" name="Text Box 12"/>
            <p:cNvSpPr txBox="1"/>
            <p:nvPr/>
          </p:nvSpPr>
          <p:spPr>
            <a:xfrm>
              <a:off x="2358" y="0"/>
              <a:ext cx="6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897" name="Group 13"/>
          <p:cNvGrpSpPr/>
          <p:nvPr/>
        </p:nvGrpSpPr>
        <p:grpSpPr>
          <a:xfrm>
            <a:off x="4079875" y="3933825"/>
            <a:ext cx="5959475" cy="627063"/>
            <a:chOff x="0" y="0"/>
            <a:chExt cx="3754" cy="395"/>
          </a:xfrm>
        </p:grpSpPr>
        <p:sp>
          <p:nvSpPr>
            <p:cNvPr id="37904" name="Text Box 14"/>
            <p:cNvSpPr txBox="1"/>
            <p:nvPr/>
          </p:nvSpPr>
          <p:spPr>
            <a:xfrm>
              <a:off x="0" y="68"/>
              <a:ext cx="37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×, × × × ×</a:t>
              </a:r>
              <a:r>
                <a:rPr lang="zh-CN" altLang="en-US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；   </a:t>
              </a:r>
              <a:r>
                <a:rPr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0. 0  0              0</a:t>
              </a:r>
              <a:endPara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5" name="Text Box 15"/>
            <p:cNvSpPr txBox="1"/>
            <p:nvPr/>
          </p:nvSpPr>
          <p:spPr>
            <a:xfrm>
              <a:off x="2362" y="0"/>
              <a:ext cx="6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2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7898" name="Text Box 16"/>
          <p:cNvSpPr txBox="1"/>
          <p:nvPr/>
        </p:nvSpPr>
        <p:spPr>
          <a:xfrm>
            <a:off x="2473325" y="6172200"/>
            <a:ext cx="69754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有利于机器中“ 判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0 ”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电路的实现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9" name="Text Box 17"/>
          <p:cNvSpPr txBox="1"/>
          <p:nvPr/>
        </p:nvSpPr>
        <p:spPr>
          <a:xfrm>
            <a:off x="2473325" y="3505200"/>
            <a:ext cx="75088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当阶码和尾数都用补码表示时，机器零为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7900" name="Group 18"/>
          <p:cNvGrpSpPr/>
          <p:nvPr/>
        </p:nvGrpSpPr>
        <p:grpSpPr>
          <a:xfrm>
            <a:off x="1703388" y="4508500"/>
            <a:ext cx="3087687" cy="519113"/>
            <a:chOff x="0" y="0"/>
            <a:chExt cx="1945" cy="327"/>
          </a:xfrm>
        </p:grpSpPr>
        <p:sp>
          <p:nvSpPr>
            <p:cNvPr id="37902" name="Text Box 20"/>
            <p:cNvSpPr txBox="1"/>
            <p:nvPr/>
          </p:nvSpPr>
          <p:spPr>
            <a:xfrm>
              <a:off x="0" y="0"/>
              <a:ext cx="19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（阶码 </a:t>
              </a:r>
              <a:r>
                <a:rPr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  16</a:t>
              </a:r>
              <a:r>
                <a:rPr lang="zh-CN" altLang="en-US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03" name="Line 21"/>
            <p:cNvSpPr/>
            <p:nvPr/>
          </p:nvSpPr>
          <p:spPr>
            <a:xfrm>
              <a:off x="985" y="171"/>
              <a:ext cx="96" cy="0"/>
            </a:xfrm>
            <a:prstGeom prst="line">
              <a:avLst/>
            </a:prstGeom>
            <a:ln w="28575" cap="flat" cmpd="sng">
              <a:solidFill>
                <a:srgbClr val="000099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7901" name="Rectangle 33"/>
          <p:cNvSpPr/>
          <p:nvPr/>
        </p:nvSpPr>
        <p:spPr>
          <a:xfrm>
            <a:off x="8024813" y="214313"/>
            <a:ext cx="2095500" cy="5873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32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 </a:t>
            </a:r>
            <a:r>
              <a:rPr lang="en-US" altLang="zh-CN" sz="32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3200" b="1" i="1" baseline="30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zh-CN" altLang="en-US" sz="3200" b="1" i="1" baseline="30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8914" name="Text Box 2"/>
          <p:cNvSpPr txBox="1"/>
          <p:nvPr/>
        </p:nvSpPr>
        <p:spPr>
          <a:xfrm>
            <a:off x="1828800" y="273050"/>
            <a:ext cx="4800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四、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IEEE 754 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标准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8915" name="Group 3"/>
          <p:cNvGrpSpPr/>
          <p:nvPr/>
        </p:nvGrpSpPr>
        <p:grpSpPr>
          <a:xfrm>
            <a:off x="1847850" y="4494213"/>
            <a:ext cx="2447925" cy="1830387"/>
            <a:chOff x="0" y="0"/>
            <a:chExt cx="1016" cy="1153"/>
          </a:xfrm>
        </p:grpSpPr>
        <p:sp>
          <p:nvSpPr>
            <p:cNvPr id="38936" name="Text Box 4"/>
            <p:cNvSpPr txBox="1"/>
            <p:nvPr/>
          </p:nvSpPr>
          <p:spPr>
            <a:xfrm>
              <a:off x="0" y="0"/>
              <a:ext cx="52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短实数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7" name="Text Box 5"/>
            <p:cNvSpPr txBox="1"/>
            <p:nvPr/>
          </p:nvSpPr>
          <p:spPr>
            <a:xfrm>
              <a:off x="0" y="394"/>
              <a:ext cx="52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长实数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8" name="Text Box 6"/>
            <p:cNvSpPr txBox="1"/>
            <p:nvPr/>
          </p:nvSpPr>
          <p:spPr>
            <a:xfrm>
              <a:off x="0" y="826"/>
              <a:ext cx="10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临时实数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916" name="Text Box 7"/>
          <p:cNvSpPr txBox="1"/>
          <p:nvPr/>
        </p:nvSpPr>
        <p:spPr>
          <a:xfrm>
            <a:off x="4079875" y="4127500"/>
            <a:ext cx="61483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符号位 </a:t>
            </a:r>
            <a:r>
              <a: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阶码  偏移量      尾数         总位数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7" name="Text Box 8"/>
          <p:cNvSpPr txBox="1"/>
          <p:nvPr/>
        </p:nvSpPr>
        <p:spPr>
          <a:xfrm>
            <a:off x="4479925" y="4494213"/>
            <a:ext cx="56562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1            8     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7FH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23               32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8" name="Text Box 9"/>
          <p:cNvSpPr txBox="1"/>
          <p:nvPr/>
        </p:nvSpPr>
        <p:spPr>
          <a:xfrm>
            <a:off x="4495800" y="5119688"/>
            <a:ext cx="5607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1           11   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3FFH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52               64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9" name="Text Box 10"/>
          <p:cNvSpPr txBox="1"/>
          <p:nvPr/>
        </p:nvSpPr>
        <p:spPr>
          <a:xfrm>
            <a:off x="4495800" y="5805488"/>
            <a:ext cx="579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       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15   </a:t>
            </a:r>
            <a:r>
              <a:rPr lang="en-US" altLang="zh-CN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3FFFH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64     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80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8920" name="Group 11"/>
          <p:cNvGrpSpPr/>
          <p:nvPr/>
        </p:nvGrpSpPr>
        <p:grpSpPr>
          <a:xfrm>
            <a:off x="2495550" y="1916113"/>
            <a:ext cx="6781800" cy="1092200"/>
            <a:chOff x="0" y="0"/>
            <a:chExt cx="4272" cy="688"/>
          </a:xfrm>
        </p:grpSpPr>
        <p:grpSp>
          <p:nvGrpSpPr>
            <p:cNvPr id="38927" name="Group 12"/>
            <p:cNvGrpSpPr/>
            <p:nvPr/>
          </p:nvGrpSpPr>
          <p:grpSpPr>
            <a:xfrm>
              <a:off x="48" y="0"/>
              <a:ext cx="4224" cy="327"/>
              <a:chOff x="0" y="0"/>
              <a:chExt cx="4224" cy="327"/>
            </a:xfrm>
          </p:grpSpPr>
          <p:sp>
            <p:nvSpPr>
              <p:cNvPr id="38932" name="Text Box 13"/>
              <p:cNvSpPr txBox="1"/>
              <p:nvPr/>
            </p:nvSpPr>
            <p:spPr>
              <a:xfrm>
                <a:off x="38" y="0"/>
                <a:ext cx="394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阶码（含阶符）              尾          数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33" name="Rectangle 14"/>
              <p:cNvSpPr/>
              <p:nvPr/>
            </p:nvSpPr>
            <p:spPr>
              <a:xfrm>
                <a:off x="0" y="6"/>
                <a:ext cx="4224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r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934" name="Line 15"/>
              <p:cNvSpPr/>
              <p:nvPr/>
            </p:nvSpPr>
            <p:spPr>
              <a:xfrm>
                <a:off x="288" y="6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35" name="Line 16"/>
              <p:cNvSpPr/>
              <p:nvPr/>
            </p:nvSpPr>
            <p:spPr>
              <a:xfrm>
                <a:off x="2256" y="6"/>
                <a:ext cx="0" cy="28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928" name="Text Box 17"/>
            <p:cNvSpPr txBox="1"/>
            <p:nvPr/>
          </p:nvSpPr>
          <p:spPr>
            <a:xfrm>
              <a:off x="0" y="438"/>
              <a:ext cx="4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数符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9" name="Text Box 18"/>
            <p:cNvSpPr txBox="1"/>
            <p:nvPr/>
          </p:nvSpPr>
          <p:spPr>
            <a:xfrm>
              <a:off x="1959" y="438"/>
              <a:ext cx="92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小数点位置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30" name="Line 19"/>
            <p:cNvSpPr/>
            <p:nvPr/>
          </p:nvSpPr>
          <p:spPr>
            <a:xfrm flipV="1">
              <a:off x="198" y="294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8931" name="Line 20"/>
            <p:cNvSpPr/>
            <p:nvPr/>
          </p:nvSpPr>
          <p:spPr>
            <a:xfrm flipV="1">
              <a:off x="2304" y="294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38921" name="Text Box 21"/>
          <p:cNvSpPr txBox="1"/>
          <p:nvPr/>
        </p:nvSpPr>
        <p:spPr>
          <a:xfrm>
            <a:off x="2855913" y="2997200"/>
            <a:ext cx="53689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尾数为规格化表示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2" name="Text Box 22"/>
          <p:cNvSpPr txBox="1"/>
          <p:nvPr/>
        </p:nvSpPr>
        <p:spPr>
          <a:xfrm>
            <a:off x="2782888" y="3429000"/>
            <a:ext cx="73136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非 “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0”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的有效位最高位为 “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1”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（隐含）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3" name="Text Box 23"/>
          <p:cNvSpPr txBox="1"/>
          <p:nvPr/>
        </p:nvSpPr>
        <p:spPr>
          <a:xfrm>
            <a:off x="3503613" y="908050"/>
            <a:ext cx="395763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IEEE(</a:t>
            </a:r>
            <a:r>
              <a:rPr lang="zh-CN" altLang="en-US" sz="2400" dirty="0">
                <a:latin typeface="Tahoma" panose="020B0604030504040204" pitchFamily="34" charset="0"/>
                <a:ea typeface="宋体" panose="02010600030101010101" pitchFamily="2" charset="-122"/>
              </a:rPr>
              <a:t>电气电子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工程师协会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24" name="Rectangle 24"/>
          <p:cNvSpPr/>
          <p:nvPr/>
        </p:nvSpPr>
        <p:spPr>
          <a:xfrm>
            <a:off x="3484563" y="1322388"/>
            <a:ext cx="503078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Institute </a:t>
            </a: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of Electrical and Electronics </a:t>
            </a: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Engineers</a:t>
            </a:r>
            <a:r>
              <a:rPr lang="zh-CN" altLang="en-US" sz="18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18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8925" name="文本框 1"/>
          <p:cNvSpPr txBox="1"/>
          <p:nvPr/>
        </p:nvSpPr>
        <p:spPr>
          <a:xfrm>
            <a:off x="3987800" y="2435225"/>
            <a:ext cx="8001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移码</a:t>
            </a:r>
            <a:endParaRPr lang="zh-CN" altLang="en-US" sz="2400" b="1" dirty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926" name="文本框 25"/>
          <p:cNvSpPr txBox="1"/>
          <p:nvPr/>
        </p:nvSpPr>
        <p:spPr>
          <a:xfrm>
            <a:off x="7824788" y="2419350"/>
            <a:ext cx="8032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原码</a:t>
            </a:r>
            <a:endParaRPr lang="zh-CN" altLang="en-US" sz="2400" b="1" dirty="0">
              <a:solidFill>
                <a:srgbClr val="0000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04200" cy="838200"/>
          </a:xfrm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IEEE754 </a:t>
            </a:r>
            <a:r>
              <a:rPr lang="zh-CN" altLang="en-US" sz="3200" b="1" dirty="0">
                <a:solidFill>
                  <a:srgbClr val="000099"/>
                </a:solidFill>
                <a:ea typeface="宋体" panose="02010600030101010101" pitchFamily="2" charset="-122"/>
              </a:rPr>
              <a:t>表示  </a:t>
            </a:r>
            <a:r>
              <a:rPr lang="en-US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178.125</a:t>
            </a:r>
            <a:endParaRPr lang="en-US" altLang="zh-CN" sz="3200" b="1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>
          <a:xfrm>
            <a:off x="4013200" y="1109663"/>
            <a:ext cx="8178800" cy="56388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FontTx/>
              <a:buNone/>
            </a:pPr>
            <a:r>
              <a:rPr lang="zh-CN" altLang="en-US" sz="3600" dirty="0">
                <a:ea typeface="宋体" panose="02010600030101010101" pitchFamily="2" charset="-122"/>
              </a:rPr>
              <a:t>二进制：    </a:t>
            </a:r>
            <a:r>
              <a:rPr lang="en-US" altLang="zh-CN" sz="3600" dirty="0">
                <a:ea typeface="宋体" panose="02010600030101010101" pitchFamily="2" charset="-122"/>
              </a:rPr>
              <a:t>10110010.001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3600" dirty="0">
                <a:ea typeface="宋体" panose="02010600030101010101" pitchFamily="2" charset="-122"/>
              </a:rPr>
              <a:t>二进制浮点表示：</a:t>
            </a:r>
            <a:endParaRPr lang="zh-CN" altLang="en-US" sz="36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3600" dirty="0">
                <a:ea typeface="宋体" panose="02010600030101010101" pitchFamily="2" charset="-122"/>
              </a:rPr>
              <a:t>      1.0110010001  ×2</a:t>
            </a:r>
            <a:r>
              <a:rPr lang="en-US" altLang="zh-CN" sz="3600" baseline="30000" dirty="0">
                <a:ea typeface="宋体" panose="02010600030101010101" pitchFamily="2" charset="-122"/>
              </a:rPr>
              <a:t>111</a:t>
            </a:r>
            <a:endParaRPr lang="en-US" altLang="zh-CN" sz="3600" baseline="30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ea typeface="宋体" panose="02010600030101010101" pitchFamily="2" charset="-122"/>
              </a:rPr>
              <a:t>短实数阶码                            </a:t>
            </a:r>
            <a:endParaRPr lang="zh-CN" altLang="en-US" sz="3600" dirty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3600" dirty="0">
                <a:ea typeface="宋体" panose="02010600030101010101" pitchFamily="2" charset="-122"/>
              </a:rPr>
              <a:t>        00000111 +</a:t>
            </a:r>
            <a:r>
              <a:rPr lang="en-US" altLang="zh-CN" sz="3600" dirty="0">
                <a:solidFill>
                  <a:srgbClr val="3333FF"/>
                </a:solidFill>
                <a:ea typeface="宋体" panose="02010600030101010101" pitchFamily="2" charset="-122"/>
              </a:rPr>
              <a:t>0111 1111</a:t>
            </a:r>
            <a:endParaRPr lang="en-US" altLang="zh-CN" sz="3600" dirty="0">
              <a:solidFill>
                <a:srgbClr val="3333FF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3600" dirty="0">
                <a:ea typeface="宋体" panose="02010600030101010101" pitchFamily="2" charset="-122"/>
              </a:rPr>
              <a:t>     =10000110 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>
                <a:ea typeface="宋体" panose="02010600030101010101" pitchFamily="2" charset="-122"/>
              </a:rPr>
              <a:t>尾数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3600" dirty="0">
                <a:solidFill>
                  <a:srgbClr val="3333FF"/>
                </a:solidFill>
                <a:ea typeface="宋体" panose="02010600030101010101" pitchFamily="2" charset="-122"/>
              </a:rPr>
              <a:t>1</a:t>
            </a:r>
            <a:r>
              <a:rPr lang="en-US" altLang="zh-CN" sz="3600" dirty="0">
                <a:ea typeface="宋体" panose="02010600030101010101" pitchFamily="2" charset="-122"/>
              </a:rPr>
              <a:t>  01100100010000000000000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36868" name="左大括号 3"/>
          <p:cNvSpPr/>
          <p:nvPr/>
        </p:nvSpPr>
        <p:spPr>
          <a:xfrm rot="-5400000">
            <a:off x="4143375" y="3332163"/>
            <a:ext cx="390525" cy="2159000"/>
          </a:xfrm>
          <a:prstGeom prst="leftBrace">
            <a:avLst>
              <a:gd name="adj1" fmla="val 40516"/>
              <a:gd name="adj2" fmla="val 4781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9" name="矩形 4"/>
          <p:cNvSpPr/>
          <p:nvPr/>
        </p:nvSpPr>
        <p:spPr>
          <a:xfrm>
            <a:off x="4572000" y="4287838"/>
            <a:ext cx="338138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0" name="左大括号 5"/>
          <p:cNvSpPr/>
          <p:nvPr/>
        </p:nvSpPr>
        <p:spPr>
          <a:xfrm rot="-5400000">
            <a:off x="5489575" y="2792413"/>
            <a:ext cx="428625" cy="5519737"/>
          </a:xfrm>
          <a:prstGeom prst="leftBrace">
            <a:avLst>
              <a:gd name="adj1" fmla="val 40600"/>
              <a:gd name="adj2" fmla="val 51051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1" name="矩形 6"/>
          <p:cNvSpPr/>
          <p:nvPr/>
        </p:nvSpPr>
        <p:spPr>
          <a:xfrm>
            <a:off x="6070600" y="5500688"/>
            <a:ext cx="4921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2" name="矩形 7"/>
          <p:cNvSpPr/>
          <p:nvPr/>
        </p:nvSpPr>
        <p:spPr>
          <a:xfrm>
            <a:off x="1952625" y="6000750"/>
            <a:ext cx="85725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40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10000110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</a:rPr>
              <a:t> 01100100010000000000000</a:t>
            </a:r>
            <a:endParaRPr lang="zh-CN" altLang="en-US" sz="40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5" name="椭圆形标注 2"/>
          <p:cNvSpPr/>
          <p:nvPr/>
        </p:nvSpPr>
        <p:spPr>
          <a:xfrm>
            <a:off x="8121650" y="2716213"/>
            <a:ext cx="1584325" cy="431800"/>
          </a:xfrm>
          <a:prstGeom prst="wedgeEllipseCallout">
            <a:avLst>
              <a:gd name="adj1" fmla="val -64667"/>
              <a:gd name="adj2" fmla="val 74176"/>
            </a:avLst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偏移量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7F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6" name="椭圆形标注 10"/>
          <p:cNvSpPr/>
          <p:nvPr/>
        </p:nvSpPr>
        <p:spPr>
          <a:xfrm>
            <a:off x="5418138" y="2673350"/>
            <a:ext cx="1584325" cy="447675"/>
          </a:xfrm>
          <a:prstGeom prst="wedgeEllipseCallout">
            <a:avLst>
              <a:gd name="adj1" fmla="val -64667"/>
              <a:gd name="adj2" fmla="val 74176"/>
            </a:avLst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阶码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5" name="矩形 3"/>
          <p:cNvSpPr/>
          <p:nvPr/>
        </p:nvSpPr>
        <p:spPr>
          <a:xfrm>
            <a:off x="1797050" y="5307013"/>
            <a:ext cx="800100" cy="387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隐含</a:t>
            </a:r>
            <a:endParaRPr lang="en-US" altLang="zh-CN" sz="24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6" name="矩形 12"/>
          <p:cNvSpPr/>
          <p:nvPr/>
        </p:nvSpPr>
        <p:spPr>
          <a:xfrm>
            <a:off x="1673225" y="5807075"/>
            <a:ext cx="800100" cy="387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数符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7" name="文本框 4"/>
          <p:cNvSpPr txBox="1"/>
          <p:nvPr/>
        </p:nvSpPr>
        <p:spPr>
          <a:xfrm>
            <a:off x="5668963" y="3776663"/>
            <a:ext cx="8032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移码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8" name="矩形 5"/>
          <p:cNvSpPr/>
          <p:nvPr/>
        </p:nvSpPr>
        <p:spPr>
          <a:xfrm>
            <a:off x="3032125" y="5711825"/>
            <a:ext cx="8001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阶码</a:t>
            </a:r>
            <a:endParaRPr lang="zh-CN" altLang="en-US" sz="24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9" name="矩形 6"/>
          <p:cNvSpPr/>
          <p:nvPr/>
        </p:nvSpPr>
        <p:spPr>
          <a:xfrm>
            <a:off x="5116513" y="5732463"/>
            <a:ext cx="800100" cy="387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尾数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/>
      <p:bldP spid="36869" grpId="0"/>
      <p:bldP spid="36870" grpId="0" animBg="1"/>
      <p:bldP spid="36871" grpId="0"/>
      <p:bldP spid="36872" grpId="0"/>
      <p:bldP spid="36875" grpId="0"/>
      <p:bldP spid="36876" grpId="0"/>
      <p:bldP spid="36877" grpId="0"/>
      <p:bldP spid="36878" grpId="0"/>
      <p:bldP spid="3687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矩形 2"/>
          <p:cNvSpPr/>
          <p:nvPr/>
        </p:nvSpPr>
        <p:spPr>
          <a:xfrm>
            <a:off x="1703388" y="404813"/>
            <a:ext cx="89646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-27/64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表示成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IEEE754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标准的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位浮点规格化数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矩形 3"/>
          <p:cNvSpPr/>
          <p:nvPr/>
        </p:nvSpPr>
        <p:spPr>
          <a:xfrm>
            <a:off x="2640013" y="5187950"/>
            <a:ext cx="8281987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01111101 </a:t>
            </a:r>
            <a:r>
              <a:rPr lang="en-US" altLang="zh-CN" sz="36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10110000000000000000000</a:t>
            </a:r>
            <a:endParaRPr lang="zh-CN" altLang="en-US" sz="36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4" name="矩形 4"/>
          <p:cNvSpPr/>
          <p:nvPr/>
        </p:nvSpPr>
        <p:spPr>
          <a:xfrm>
            <a:off x="2608263" y="1112838"/>
            <a:ext cx="7993062" cy="3970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-27/64 = -11011/1000000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= </a:t>
            </a:r>
            <a:r>
              <a:rPr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36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1011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1 0 0 0 0 0 1 0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原码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-2)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1 1 1 1 1 1 1 0 (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补码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</a:t>
            </a:r>
            <a:r>
              <a:rPr lang="en-US" altLang="zh-CN" sz="3600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0 1 1 1  1 1 1 1</a:t>
            </a:r>
            <a:endParaRPr lang="en-US" altLang="zh-CN" sz="36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0 1 1 1  1 1 0 1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5" name="矩形标注 1"/>
          <p:cNvSpPr/>
          <p:nvPr/>
        </p:nvSpPr>
        <p:spPr>
          <a:xfrm>
            <a:off x="8037513" y="1631950"/>
            <a:ext cx="2520950" cy="571500"/>
          </a:xfrm>
          <a:prstGeom prst="wedgeRectCallout">
            <a:avLst>
              <a:gd name="adj1" fmla="val -62810"/>
              <a:gd name="adj2" fmla="val 58745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阶码部分（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位）</a:t>
            </a:r>
            <a:endParaRPr lang="zh-CN" altLang="en-US" sz="24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6" name="矩形标注 5"/>
          <p:cNvSpPr/>
          <p:nvPr/>
        </p:nvSpPr>
        <p:spPr>
          <a:xfrm>
            <a:off x="8667750" y="3505200"/>
            <a:ext cx="1873250" cy="955675"/>
          </a:xfrm>
          <a:prstGeom prst="wedgeRectCallout">
            <a:avLst>
              <a:gd name="adj1" fmla="val -57875"/>
              <a:gd name="adj2" fmla="val -29454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加偏移量</a:t>
            </a: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7F</a:t>
            </a:r>
            <a:endParaRPr lang="zh-CN" altLang="en-US" sz="24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7" name="左大括号 5"/>
          <p:cNvSpPr/>
          <p:nvPr/>
        </p:nvSpPr>
        <p:spPr>
          <a:xfrm rot="-5400000">
            <a:off x="7302500" y="3471863"/>
            <a:ext cx="539750" cy="5111750"/>
          </a:xfrm>
          <a:prstGeom prst="leftBrace">
            <a:avLst>
              <a:gd name="adj1" fmla="val 40688"/>
              <a:gd name="adj2" fmla="val 51051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8" name="矩形 6"/>
          <p:cNvSpPr/>
          <p:nvPr/>
        </p:nvSpPr>
        <p:spPr>
          <a:xfrm>
            <a:off x="7897813" y="6100763"/>
            <a:ext cx="4921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0969" name="直接箭头连接符 4"/>
          <p:cNvCxnSpPr/>
          <p:nvPr/>
        </p:nvCxnSpPr>
        <p:spPr>
          <a:xfrm flipH="1">
            <a:off x="2867025" y="2651125"/>
            <a:ext cx="1512888" cy="2565400"/>
          </a:xfrm>
          <a:prstGeom prst="straightConnector1">
            <a:avLst/>
          </a:prstGeom>
          <a:ln w="9525" cap="flat" cmpd="sng">
            <a:solidFill>
              <a:srgbClr val="3333FF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0970" name="左右箭头 8"/>
          <p:cNvSpPr/>
          <p:nvPr/>
        </p:nvSpPr>
        <p:spPr>
          <a:xfrm rot="-1103591" flipV="1">
            <a:off x="4340225" y="4694238"/>
            <a:ext cx="2711450" cy="190500"/>
          </a:xfrm>
          <a:prstGeom prst="leftRightArrow">
            <a:avLst>
              <a:gd name="adj1" fmla="val 50000"/>
              <a:gd name="adj2" fmla="val 50080"/>
            </a:avLst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1" name="矩形 1"/>
          <p:cNvSpPr/>
          <p:nvPr/>
        </p:nvSpPr>
        <p:spPr>
          <a:xfrm>
            <a:off x="7897813" y="1200150"/>
            <a:ext cx="1408112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-0.011011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2" name="文本框 2"/>
          <p:cNvSpPr txBox="1"/>
          <p:nvPr/>
        </p:nvSpPr>
        <p:spPr>
          <a:xfrm>
            <a:off x="7562850" y="1254125"/>
            <a:ext cx="3587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2"/>
          <p:cNvSpPr txBox="1"/>
          <p:nvPr/>
        </p:nvSpPr>
        <p:spPr>
          <a:xfrm>
            <a:off x="1828800" y="404813"/>
            <a:ext cx="7596188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原码、补码和反码三种机器数的小结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Text Box 3"/>
          <p:cNvSpPr txBox="1"/>
          <p:nvPr/>
        </p:nvSpPr>
        <p:spPr>
          <a:xfrm>
            <a:off x="2362200" y="3059113"/>
            <a:ext cx="60229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对于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正数，原码 = 补码 = 反码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148" name="Group 4"/>
          <p:cNvGrpSpPr/>
          <p:nvPr/>
        </p:nvGrpSpPr>
        <p:grpSpPr>
          <a:xfrm>
            <a:off x="2362200" y="4005263"/>
            <a:ext cx="8305800" cy="1963737"/>
            <a:chOff x="0" y="0"/>
            <a:chExt cx="5232" cy="1237"/>
          </a:xfrm>
        </p:grpSpPr>
        <p:sp>
          <p:nvSpPr>
            <p:cNvPr id="6152" name="Text Box 5"/>
            <p:cNvSpPr txBox="1"/>
            <p:nvPr/>
          </p:nvSpPr>
          <p:spPr>
            <a:xfrm>
              <a:off x="0" y="0"/>
              <a:ext cx="49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对于</a:t>
              </a:r>
              <a:r>
                <a:rPr lang="zh-CN" altLang="en-US" sz="32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负数 ，符号位为 1</a:t>
              </a:r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其 </a:t>
              </a:r>
              <a:r>
                <a:rPr lang="zh-CN" altLang="en-US" sz="32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数值部分</a:t>
              </a:r>
              <a:endPara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3" name="Text Box 6"/>
            <p:cNvSpPr txBox="1"/>
            <p:nvPr/>
          </p:nvSpPr>
          <p:spPr>
            <a:xfrm>
              <a:off x="246" y="436"/>
              <a:ext cx="498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原码除符号位外每位取反末位加 1      补码</a:t>
              </a:r>
              <a:endPara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4" name="Text Box 7"/>
            <p:cNvSpPr txBox="1"/>
            <p:nvPr/>
          </p:nvSpPr>
          <p:spPr>
            <a:xfrm>
              <a:off x="246" y="872"/>
              <a:ext cx="431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原码除符号位外每位取反      反码</a:t>
              </a:r>
              <a:endPara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5" name="Line 8"/>
            <p:cNvSpPr/>
            <p:nvPr/>
          </p:nvSpPr>
          <p:spPr>
            <a:xfrm>
              <a:off x="3168" y="1045"/>
              <a:ext cx="288" cy="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6156" name="Line 9"/>
            <p:cNvSpPr/>
            <p:nvPr/>
          </p:nvSpPr>
          <p:spPr>
            <a:xfrm>
              <a:off x="4128" y="613"/>
              <a:ext cx="288" cy="0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6149" name="Group 10"/>
          <p:cNvGrpSpPr/>
          <p:nvPr/>
        </p:nvGrpSpPr>
        <p:grpSpPr>
          <a:xfrm>
            <a:off x="2362200" y="1447800"/>
            <a:ext cx="8131175" cy="1274763"/>
            <a:chOff x="0" y="0"/>
            <a:chExt cx="5122" cy="803"/>
          </a:xfrm>
        </p:grpSpPr>
        <p:sp>
          <p:nvSpPr>
            <p:cNvPr id="6150" name="Text Box 11"/>
            <p:cNvSpPr txBox="1"/>
            <p:nvPr/>
          </p:nvSpPr>
          <p:spPr>
            <a:xfrm>
              <a:off x="0" y="0"/>
              <a:ext cx="512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 typeface="Wingdings" panose="05000000000000000000" pitchFamily="2" charset="2"/>
                <a:buChar char="Ø"/>
              </a:pPr>
              <a:r>
                <a:rPr lang="zh-CN" altLang="en-US" sz="32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b="1" dirty="0">
                  <a:solidFill>
                    <a:srgbClr val="0000CC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宋体" panose="02010600030101010101" pitchFamily="2" charset="-122"/>
                </a:rPr>
                <a:t>最高位为符号位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，书写上用“,”（整数）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1" name="Text Box 12"/>
            <p:cNvSpPr txBox="1"/>
            <p:nvPr/>
          </p:nvSpPr>
          <p:spPr>
            <a:xfrm>
              <a:off x="246" y="435"/>
              <a:ext cx="485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或“.”（小数）将数值部分和符号位隔开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1752600" y="182563"/>
            <a:ext cx="1404938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例6.11 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195" name="Group 3"/>
          <p:cNvGrpSpPr/>
          <p:nvPr/>
        </p:nvGrpSpPr>
        <p:grpSpPr>
          <a:xfrm>
            <a:off x="2057400" y="2381250"/>
            <a:ext cx="1420813" cy="4043363"/>
            <a:chOff x="0" y="0"/>
            <a:chExt cx="895" cy="2547"/>
          </a:xfrm>
        </p:grpSpPr>
        <p:sp>
          <p:nvSpPr>
            <p:cNvPr id="8273" name="Text Box 4"/>
            <p:cNvSpPr txBox="1"/>
            <p:nvPr/>
          </p:nvSpPr>
          <p:spPr>
            <a:xfrm>
              <a:off x="0" y="0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00000000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74" name="Text Box 5"/>
            <p:cNvSpPr txBox="1"/>
            <p:nvPr/>
          </p:nvSpPr>
          <p:spPr>
            <a:xfrm>
              <a:off x="11" y="194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00000001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75" name="Text Box 6"/>
            <p:cNvSpPr txBox="1"/>
            <p:nvPr/>
          </p:nvSpPr>
          <p:spPr>
            <a:xfrm>
              <a:off x="0" y="388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00000010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76" name="Text Box 7"/>
            <p:cNvSpPr txBox="1"/>
            <p:nvPr/>
          </p:nvSpPr>
          <p:spPr>
            <a:xfrm>
              <a:off x="333" y="662"/>
              <a:ext cx="3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77" name="Text Box 8"/>
            <p:cNvSpPr txBox="1"/>
            <p:nvPr/>
          </p:nvSpPr>
          <p:spPr>
            <a:xfrm>
              <a:off x="0" y="912"/>
              <a:ext cx="82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01111111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78" name="Text Box 9"/>
            <p:cNvSpPr txBox="1"/>
            <p:nvPr/>
          </p:nvSpPr>
          <p:spPr>
            <a:xfrm>
              <a:off x="0" y="1104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10000000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79" name="Text Box 10"/>
            <p:cNvSpPr txBox="1"/>
            <p:nvPr/>
          </p:nvSpPr>
          <p:spPr>
            <a:xfrm>
              <a:off x="0" y="1296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10000001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80" name="Text Box 11"/>
            <p:cNvSpPr txBox="1"/>
            <p:nvPr/>
          </p:nvSpPr>
          <p:spPr>
            <a:xfrm>
              <a:off x="0" y="1872"/>
              <a:ext cx="83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11111101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81" name="Text Box 12"/>
            <p:cNvSpPr txBox="1"/>
            <p:nvPr/>
          </p:nvSpPr>
          <p:spPr>
            <a:xfrm>
              <a:off x="0" y="2064"/>
              <a:ext cx="82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11111110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82" name="Text Box 13"/>
            <p:cNvSpPr txBox="1"/>
            <p:nvPr/>
          </p:nvSpPr>
          <p:spPr>
            <a:xfrm>
              <a:off x="0" y="2256"/>
              <a:ext cx="817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11111111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83" name="Text Box 14"/>
            <p:cNvSpPr txBox="1"/>
            <p:nvPr/>
          </p:nvSpPr>
          <p:spPr>
            <a:xfrm>
              <a:off x="334" y="1632"/>
              <a:ext cx="3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196" name="Group 15"/>
          <p:cNvGrpSpPr/>
          <p:nvPr/>
        </p:nvGrpSpPr>
        <p:grpSpPr>
          <a:xfrm>
            <a:off x="4098925" y="4133850"/>
            <a:ext cx="641350" cy="762000"/>
            <a:chOff x="0" y="0"/>
            <a:chExt cx="404" cy="480"/>
          </a:xfrm>
        </p:grpSpPr>
        <p:sp>
          <p:nvSpPr>
            <p:cNvPr id="8271" name="Text Box 16"/>
            <p:cNvSpPr txBox="1"/>
            <p:nvPr/>
          </p:nvSpPr>
          <p:spPr>
            <a:xfrm>
              <a:off x="0" y="0"/>
              <a:ext cx="4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128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72" name="Text Box 17"/>
            <p:cNvSpPr txBox="1"/>
            <p:nvPr/>
          </p:nvSpPr>
          <p:spPr>
            <a:xfrm>
              <a:off x="0" y="192"/>
              <a:ext cx="4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129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197" name="Text Box 18"/>
          <p:cNvSpPr txBox="1"/>
          <p:nvPr/>
        </p:nvSpPr>
        <p:spPr>
          <a:xfrm>
            <a:off x="5943600" y="413385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8" name="Text Box 19"/>
          <p:cNvSpPr txBox="1"/>
          <p:nvPr/>
        </p:nvSpPr>
        <p:spPr>
          <a:xfrm>
            <a:off x="5959475" y="443865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9" name="Text Box 20"/>
          <p:cNvSpPr txBox="1"/>
          <p:nvPr/>
        </p:nvSpPr>
        <p:spPr>
          <a:xfrm>
            <a:off x="7456488" y="4133850"/>
            <a:ext cx="74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-128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0" name="Text Box 21"/>
          <p:cNvSpPr txBox="1"/>
          <p:nvPr/>
        </p:nvSpPr>
        <p:spPr>
          <a:xfrm>
            <a:off x="7464425" y="4437063"/>
            <a:ext cx="74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-127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1" name="Text Box 22"/>
          <p:cNvSpPr txBox="1"/>
          <p:nvPr/>
        </p:nvSpPr>
        <p:spPr>
          <a:xfrm>
            <a:off x="8986838" y="4133850"/>
            <a:ext cx="74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-127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2" name="Text Box 23"/>
          <p:cNvSpPr txBox="1"/>
          <p:nvPr/>
        </p:nvSpPr>
        <p:spPr>
          <a:xfrm>
            <a:off x="8986838" y="4438650"/>
            <a:ext cx="74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-126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203" name="Group 24"/>
          <p:cNvGrpSpPr/>
          <p:nvPr/>
        </p:nvGrpSpPr>
        <p:grpSpPr>
          <a:xfrm>
            <a:off x="1905000" y="1752600"/>
            <a:ext cx="8382000" cy="4667250"/>
            <a:chOff x="0" y="0"/>
            <a:chExt cx="5280" cy="2940"/>
          </a:xfrm>
        </p:grpSpPr>
        <p:sp>
          <p:nvSpPr>
            <p:cNvPr id="8258" name="Freeform 25"/>
            <p:cNvSpPr/>
            <p:nvPr/>
          </p:nvSpPr>
          <p:spPr>
            <a:xfrm>
              <a:off x="12" y="444"/>
              <a:ext cx="5268" cy="1"/>
            </a:xfrm>
            <a:custGeom>
              <a:avLst/>
              <a:gdLst>
                <a:gd name="txL" fmla="*/ 0 w 5268"/>
                <a:gd name="txT" fmla="*/ 0 h 1"/>
                <a:gd name="txR" fmla="*/ 5268 w 5268"/>
                <a:gd name="txB" fmla="*/ 1 h 1"/>
              </a:gdLst>
              <a:ahLst/>
              <a:cxnLst>
                <a:cxn ang="0">
                  <a:pos x="0" y="0"/>
                </a:cxn>
                <a:cxn ang="0">
                  <a:pos x="5268" y="1"/>
                </a:cxn>
              </a:cxnLst>
              <a:rect l="txL" t="txT" r="txR" b="txB"/>
              <a:pathLst>
                <a:path w="5268" h="1">
                  <a:moveTo>
                    <a:pt x="0" y="0"/>
                  </a:moveTo>
                  <a:lnTo>
                    <a:pt x="5268" y="1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259" name="Group 26"/>
            <p:cNvGrpSpPr/>
            <p:nvPr/>
          </p:nvGrpSpPr>
          <p:grpSpPr>
            <a:xfrm>
              <a:off x="0" y="0"/>
              <a:ext cx="5280" cy="2940"/>
              <a:chOff x="0" y="0"/>
              <a:chExt cx="5280" cy="2940"/>
            </a:xfrm>
          </p:grpSpPr>
          <p:sp>
            <p:nvSpPr>
              <p:cNvPr id="8260" name="Freeform 27"/>
              <p:cNvSpPr/>
              <p:nvPr/>
            </p:nvSpPr>
            <p:spPr>
              <a:xfrm>
                <a:off x="1056" y="12"/>
                <a:ext cx="1" cy="2928"/>
              </a:xfrm>
              <a:custGeom>
                <a:avLst/>
                <a:gdLst>
                  <a:gd name="txL" fmla="*/ 0 w 1"/>
                  <a:gd name="txT" fmla="*/ 0 h 3744"/>
                  <a:gd name="txR" fmla="*/ 1 w 1"/>
                  <a:gd name="txB" fmla="*/ 3744 h 3744"/>
                </a:gdLst>
                <a:ahLst/>
                <a:cxnLst>
                  <a:cxn ang="0">
                    <a:pos x="0" y="0"/>
                  </a:cxn>
                  <a:cxn ang="0">
                    <a:pos x="0" y="4"/>
                  </a:cxn>
                </a:cxnLst>
                <a:rect l="txL" t="txT" r="txR" b="txB"/>
                <a:pathLst>
                  <a:path w="1" h="3744">
                    <a:moveTo>
                      <a:pt x="0" y="0"/>
                    </a:moveTo>
                    <a:lnTo>
                      <a:pt x="0" y="374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61" name="Freeform 28"/>
              <p:cNvSpPr/>
              <p:nvPr/>
            </p:nvSpPr>
            <p:spPr>
              <a:xfrm>
                <a:off x="2112" y="12"/>
                <a:ext cx="1" cy="2928"/>
              </a:xfrm>
              <a:custGeom>
                <a:avLst/>
                <a:gdLst>
                  <a:gd name="txL" fmla="*/ 0 w 1"/>
                  <a:gd name="txT" fmla="*/ 0 h 3744"/>
                  <a:gd name="txR" fmla="*/ 1 w 1"/>
                  <a:gd name="txB" fmla="*/ 3744 h 3744"/>
                </a:gdLst>
                <a:ahLst/>
                <a:cxnLst>
                  <a:cxn ang="0">
                    <a:pos x="0" y="0"/>
                  </a:cxn>
                  <a:cxn ang="0">
                    <a:pos x="0" y="4"/>
                  </a:cxn>
                </a:cxnLst>
                <a:rect l="txL" t="txT" r="txR" b="txB"/>
                <a:pathLst>
                  <a:path w="1" h="3744">
                    <a:moveTo>
                      <a:pt x="0" y="0"/>
                    </a:moveTo>
                    <a:lnTo>
                      <a:pt x="0" y="374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62" name="Freeform 29"/>
              <p:cNvSpPr/>
              <p:nvPr/>
            </p:nvSpPr>
            <p:spPr>
              <a:xfrm>
                <a:off x="3168" y="12"/>
                <a:ext cx="4" cy="2928"/>
              </a:xfrm>
              <a:custGeom>
                <a:avLst/>
                <a:gdLst>
                  <a:gd name="txL" fmla="*/ 0 w 4"/>
                  <a:gd name="txT" fmla="*/ 0 h 3744"/>
                  <a:gd name="txR" fmla="*/ 4 w 4"/>
                  <a:gd name="txB" fmla="*/ 3744 h 3744"/>
                </a:gdLst>
                <a:ahLst/>
                <a:cxnLst>
                  <a:cxn ang="0">
                    <a:pos x="0" y="0"/>
                  </a:cxn>
                  <a:cxn ang="0">
                    <a:pos x="4" y="4"/>
                  </a:cxn>
                </a:cxnLst>
                <a:rect l="txL" t="txT" r="txR" b="txB"/>
                <a:pathLst>
                  <a:path w="4" h="3744">
                    <a:moveTo>
                      <a:pt x="0" y="0"/>
                    </a:moveTo>
                    <a:lnTo>
                      <a:pt x="4" y="374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263" name="Freeform 30"/>
              <p:cNvSpPr/>
              <p:nvPr/>
            </p:nvSpPr>
            <p:spPr>
              <a:xfrm>
                <a:off x="4224" y="12"/>
                <a:ext cx="1" cy="2928"/>
              </a:xfrm>
              <a:custGeom>
                <a:avLst/>
                <a:gdLst>
                  <a:gd name="txL" fmla="*/ 0 w 1"/>
                  <a:gd name="txT" fmla="*/ 0 h 3744"/>
                  <a:gd name="txR" fmla="*/ 1 w 1"/>
                  <a:gd name="txB" fmla="*/ 3744 h 3744"/>
                </a:gdLst>
                <a:ahLst/>
                <a:cxnLst>
                  <a:cxn ang="0">
                    <a:pos x="0" y="0"/>
                  </a:cxn>
                  <a:cxn ang="0">
                    <a:pos x="0" y="4"/>
                  </a:cxn>
                </a:cxnLst>
                <a:rect l="txL" t="txT" r="txR" b="txB"/>
                <a:pathLst>
                  <a:path w="1" h="3744">
                    <a:moveTo>
                      <a:pt x="0" y="0"/>
                    </a:moveTo>
                    <a:lnTo>
                      <a:pt x="0" y="374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8264" name="Group 31"/>
              <p:cNvGrpSpPr/>
              <p:nvPr/>
            </p:nvGrpSpPr>
            <p:grpSpPr>
              <a:xfrm>
                <a:off x="0" y="0"/>
                <a:ext cx="5280" cy="2940"/>
                <a:chOff x="0" y="0"/>
                <a:chExt cx="5280" cy="2940"/>
              </a:xfrm>
            </p:grpSpPr>
            <p:sp>
              <p:nvSpPr>
                <p:cNvPr id="8265" name="Text Box 32"/>
                <p:cNvSpPr txBox="1"/>
                <p:nvPr/>
              </p:nvSpPr>
              <p:spPr>
                <a:xfrm>
                  <a:off x="48" y="108"/>
                  <a:ext cx="921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57200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二进制代码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66" name="Text Box 33"/>
                <p:cNvSpPr txBox="1"/>
                <p:nvPr/>
              </p:nvSpPr>
              <p:spPr>
                <a:xfrm>
                  <a:off x="1152" y="0"/>
                  <a:ext cx="921" cy="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57200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无符号数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marL="0" lvl="0" indent="0" defTabSz="457200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对应的真值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67" name="Text Box 34"/>
                <p:cNvSpPr txBox="1"/>
                <p:nvPr/>
              </p:nvSpPr>
              <p:spPr>
                <a:xfrm>
                  <a:off x="2256" y="2"/>
                  <a:ext cx="760" cy="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57200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原码对应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marL="0" lvl="0" indent="0" defTabSz="457200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的真值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68" name="Text Box 35"/>
                <p:cNvSpPr txBox="1"/>
                <p:nvPr/>
              </p:nvSpPr>
              <p:spPr>
                <a:xfrm>
                  <a:off x="3294" y="2"/>
                  <a:ext cx="760" cy="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57200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补码对应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marL="0" lvl="0" indent="0" defTabSz="457200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的真值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69" name="Text Box 36"/>
                <p:cNvSpPr txBox="1"/>
                <p:nvPr/>
              </p:nvSpPr>
              <p:spPr>
                <a:xfrm>
                  <a:off x="4328" y="2"/>
                  <a:ext cx="760" cy="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57200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反码对应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marL="0" lvl="0" indent="0" defTabSz="457200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的真值</a:t>
                  </a:r>
                  <a:endPara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70" name="Rectangle 37"/>
                <p:cNvSpPr/>
                <p:nvPr/>
              </p:nvSpPr>
              <p:spPr>
                <a:xfrm>
                  <a:off x="0" y="12"/>
                  <a:ext cx="5280" cy="2928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r" defTabSz="457200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8204" name="Group 38"/>
          <p:cNvGrpSpPr/>
          <p:nvPr/>
        </p:nvGrpSpPr>
        <p:grpSpPr>
          <a:xfrm>
            <a:off x="4098925" y="2381250"/>
            <a:ext cx="681038" cy="1905000"/>
            <a:chOff x="0" y="0"/>
            <a:chExt cx="429" cy="1200"/>
          </a:xfrm>
        </p:grpSpPr>
        <p:grpSp>
          <p:nvGrpSpPr>
            <p:cNvPr id="8252" name="Group 39"/>
            <p:cNvGrpSpPr/>
            <p:nvPr/>
          </p:nvGrpSpPr>
          <p:grpSpPr>
            <a:xfrm>
              <a:off x="0" y="0"/>
              <a:ext cx="404" cy="1200"/>
              <a:chOff x="0" y="0"/>
              <a:chExt cx="404" cy="1200"/>
            </a:xfrm>
          </p:grpSpPr>
          <p:sp>
            <p:nvSpPr>
              <p:cNvPr id="8254" name="Text Box 40"/>
              <p:cNvSpPr txBox="1"/>
              <p:nvPr/>
            </p:nvSpPr>
            <p:spPr>
              <a:xfrm>
                <a:off x="86" y="0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55" name="Text Box 41"/>
              <p:cNvSpPr txBox="1"/>
              <p:nvPr/>
            </p:nvSpPr>
            <p:spPr>
              <a:xfrm>
                <a:off x="86" y="194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56" name="Text Box 42"/>
              <p:cNvSpPr txBox="1"/>
              <p:nvPr/>
            </p:nvSpPr>
            <p:spPr>
              <a:xfrm>
                <a:off x="86" y="388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57" name="Text Box 43"/>
              <p:cNvSpPr txBox="1"/>
              <p:nvPr/>
            </p:nvSpPr>
            <p:spPr>
              <a:xfrm>
                <a:off x="0" y="912"/>
                <a:ext cx="40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127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53" name="Text Box 44"/>
            <p:cNvSpPr txBox="1"/>
            <p:nvPr/>
          </p:nvSpPr>
          <p:spPr>
            <a:xfrm>
              <a:off x="41" y="666"/>
              <a:ext cx="388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05" name="Group 45"/>
          <p:cNvGrpSpPr/>
          <p:nvPr/>
        </p:nvGrpSpPr>
        <p:grpSpPr>
          <a:xfrm>
            <a:off x="4098925" y="4962525"/>
            <a:ext cx="701675" cy="1457325"/>
            <a:chOff x="0" y="0"/>
            <a:chExt cx="442" cy="918"/>
          </a:xfrm>
        </p:grpSpPr>
        <p:grpSp>
          <p:nvGrpSpPr>
            <p:cNvPr id="8247" name="Group 46"/>
            <p:cNvGrpSpPr/>
            <p:nvPr/>
          </p:nvGrpSpPr>
          <p:grpSpPr>
            <a:xfrm>
              <a:off x="0" y="246"/>
              <a:ext cx="404" cy="672"/>
              <a:chOff x="0" y="0"/>
              <a:chExt cx="404" cy="672"/>
            </a:xfrm>
          </p:grpSpPr>
          <p:sp>
            <p:nvSpPr>
              <p:cNvPr id="8249" name="Text Box 47"/>
              <p:cNvSpPr txBox="1"/>
              <p:nvPr/>
            </p:nvSpPr>
            <p:spPr>
              <a:xfrm>
                <a:off x="0" y="0"/>
                <a:ext cx="40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253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50" name="Text Box 48"/>
              <p:cNvSpPr txBox="1"/>
              <p:nvPr/>
            </p:nvSpPr>
            <p:spPr>
              <a:xfrm>
                <a:off x="0" y="192"/>
                <a:ext cx="40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254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51" name="Text Box 49"/>
              <p:cNvSpPr txBox="1"/>
              <p:nvPr/>
            </p:nvSpPr>
            <p:spPr>
              <a:xfrm>
                <a:off x="0" y="384"/>
                <a:ext cx="40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255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48" name="Text Box 50"/>
            <p:cNvSpPr txBox="1"/>
            <p:nvPr/>
          </p:nvSpPr>
          <p:spPr>
            <a:xfrm>
              <a:off x="54" y="0"/>
              <a:ext cx="388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06" name="Group 51"/>
          <p:cNvGrpSpPr/>
          <p:nvPr/>
        </p:nvGrpSpPr>
        <p:grpSpPr>
          <a:xfrm>
            <a:off x="5715000" y="4962525"/>
            <a:ext cx="854075" cy="1457325"/>
            <a:chOff x="0" y="0"/>
            <a:chExt cx="538" cy="918"/>
          </a:xfrm>
        </p:grpSpPr>
        <p:grpSp>
          <p:nvGrpSpPr>
            <p:cNvPr id="8242" name="Group 52"/>
            <p:cNvGrpSpPr/>
            <p:nvPr/>
          </p:nvGrpSpPr>
          <p:grpSpPr>
            <a:xfrm>
              <a:off x="0" y="246"/>
              <a:ext cx="468" cy="672"/>
              <a:chOff x="0" y="0"/>
              <a:chExt cx="468" cy="672"/>
            </a:xfrm>
          </p:grpSpPr>
          <p:sp>
            <p:nvSpPr>
              <p:cNvPr id="8244" name="Text Box 53"/>
              <p:cNvSpPr txBox="1"/>
              <p:nvPr/>
            </p:nvSpPr>
            <p:spPr>
              <a:xfrm>
                <a:off x="0" y="0"/>
                <a:ext cx="4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-125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45" name="Text Box 54"/>
              <p:cNvSpPr txBox="1"/>
              <p:nvPr/>
            </p:nvSpPr>
            <p:spPr>
              <a:xfrm>
                <a:off x="0" y="192"/>
                <a:ext cx="4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-126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46" name="Text Box 55"/>
              <p:cNvSpPr txBox="1"/>
              <p:nvPr/>
            </p:nvSpPr>
            <p:spPr>
              <a:xfrm>
                <a:off x="0" y="384"/>
                <a:ext cx="4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-127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43" name="Text Box 56"/>
            <p:cNvSpPr txBox="1"/>
            <p:nvPr/>
          </p:nvSpPr>
          <p:spPr>
            <a:xfrm>
              <a:off x="150" y="0"/>
              <a:ext cx="388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07" name="Text Box 57"/>
          <p:cNvSpPr txBox="1"/>
          <p:nvPr/>
        </p:nvSpPr>
        <p:spPr>
          <a:xfrm>
            <a:off x="7639050" y="535305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-3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8" name="Text Box 58"/>
          <p:cNvSpPr txBox="1"/>
          <p:nvPr/>
        </p:nvSpPr>
        <p:spPr>
          <a:xfrm>
            <a:off x="7639050" y="565785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9" name="Text Box 59"/>
          <p:cNvSpPr txBox="1"/>
          <p:nvPr/>
        </p:nvSpPr>
        <p:spPr>
          <a:xfrm>
            <a:off x="7639050" y="596265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10" name="Text Box 60"/>
          <p:cNvSpPr txBox="1"/>
          <p:nvPr/>
        </p:nvSpPr>
        <p:spPr>
          <a:xfrm>
            <a:off x="7689850" y="4962525"/>
            <a:ext cx="615950" cy="450850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211" name="Group 61"/>
          <p:cNvGrpSpPr/>
          <p:nvPr/>
        </p:nvGrpSpPr>
        <p:grpSpPr>
          <a:xfrm>
            <a:off x="9163050" y="4962525"/>
            <a:ext cx="666750" cy="1457325"/>
            <a:chOff x="0" y="0"/>
            <a:chExt cx="420" cy="918"/>
          </a:xfrm>
        </p:grpSpPr>
        <p:grpSp>
          <p:nvGrpSpPr>
            <p:cNvPr id="8237" name="Group 62"/>
            <p:cNvGrpSpPr/>
            <p:nvPr/>
          </p:nvGrpSpPr>
          <p:grpSpPr>
            <a:xfrm>
              <a:off x="0" y="246"/>
              <a:ext cx="276" cy="672"/>
              <a:chOff x="0" y="0"/>
              <a:chExt cx="276" cy="672"/>
            </a:xfrm>
          </p:grpSpPr>
          <p:sp>
            <p:nvSpPr>
              <p:cNvPr id="8239" name="Text Box 63"/>
              <p:cNvSpPr txBox="1"/>
              <p:nvPr/>
            </p:nvSpPr>
            <p:spPr>
              <a:xfrm>
                <a:off x="0" y="0"/>
                <a:ext cx="27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-2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40" name="Text Box 64"/>
              <p:cNvSpPr txBox="1"/>
              <p:nvPr/>
            </p:nvSpPr>
            <p:spPr>
              <a:xfrm>
                <a:off x="0" y="192"/>
                <a:ext cx="27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41" name="Text Box 65"/>
              <p:cNvSpPr txBox="1"/>
              <p:nvPr/>
            </p:nvSpPr>
            <p:spPr>
              <a:xfrm>
                <a:off x="0" y="384"/>
                <a:ext cx="27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-0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38" name="Text Box 66"/>
            <p:cNvSpPr txBox="1"/>
            <p:nvPr/>
          </p:nvSpPr>
          <p:spPr>
            <a:xfrm>
              <a:off x="32" y="0"/>
              <a:ext cx="388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12" name="Group 67"/>
          <p:cNvGrpSpPr/>
          <p:nvPr/>
        </p:nvGrpSpPr>
        <p:grpSpPr>
          <a:xfrm>
            <a:off x="7391400" y="2349500"/>
            <a:ext cx="920750" cy="1905000"/>
            <a:chOff x="0" y="0"/>
            <a:chExt cx="580" cy="1200"/>
          </a:xfrm>
        </p:grpSpPr>
        <p:grpSp>
          <p:nvGrpSpPr>
            <p:cNvPr id="8231" name="Group 68"/>
            <p:cNvGrpSpPr/>
            <p:nvPr/>
          </p:nvGrpSpPr>
          <p:grpSpPr>
            <a:xfrm>
              <a:off x="0" y="0"/>
              <a:ext cx="513" cy="1200"/>
              <a:chOff x="0" y="0"/>
              <a:chExt cx="513" cy="1200"/>
            </a:xfrm>
          </p:grpSpPr>
          <p:sp>
            <p:nvSpPr>
              <p:cNvPr id="8233" name="Text Box 69"/>
              <p:cNvSpPr txBox="1"/>
              <p:nvPr/>
            </p:nvSpPr>
            <p:spPr>
              <a:xfrm>
                <a:off x="80" y="0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+0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34" name="Text Box 70"/>
              <p:cNvSpPr txBox="1"/>
              <p:nvPr/>
            </p:nvSpPr>
            <p:spPr>
              <a:xfrm>
                <a:off x="80" y="194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+1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35" name="Text Box 71"/>
              <p:cNvSpPr txBox="1"/>
              <p:nvPr/>
            </p:nvSpPr>
            <p:spPr>
              <a:xfrm>
                <a:off x="80" y="388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+2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36" name="Text Box 72"/>
              <p:cNvSpPr txBox="1"/>
              <p:nvPr/>
            </p:nvSpPr>
            <p:spPr>
              <a:xfrm>
                <a:off x="0" y="912"/>
                <a:ext cx="5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+127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32" name="Text Box 73"/>
            <p:cNvSpPr txBox="1"/>
            <p:nvPr/>
          </p:nvSpPr>
          <p:spPr>
            <a:xfrm>
              <a:off x="192" y="666"/>
              <a:ext cx="388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13" name="Group 74"/>
          <p:cNvGrpSpPr/>
          <p:nvPr/>
        </p:nvGrpSpPr>
        <p:grpSpPr>
          <a:xfrm>
            <a:off x="8939213" y="2381250"/>
            <a:ext cx="892175" cy="1905000"/>
            <a:chOff x="0" y="0"/>
            <a:chExt cx="562" cy="1200"/>
          </a:xfrm>
        </p:grpSpPr>
        <p:grpSp>
          <p:nvGrpSpPr>
            <p:cNvPr id="8225" name="Group 75"/>
            <p:cNvGrpSpPr/>
            <p:nvPr/>
          </p:nvGrpSpPr>
          <p:grpSpPr>
            <a:xfrm>
              <a:off x="0" y="0"/>
              <a:ext cx="513" cy="1200"/>
              <a:chOff x="0" y="0"/>
              <a:chExt cx="513" cy="1200"/>
            </a:xfrm>
          </p:grpSpPr>
          <p:sp>
            <p:nvSpPr>
              <p:cNvPr id="8227" name="Text Box 76"/>
              <p:cNvSpPr txBox="1"/>
              <p:nvPr/>
            </p:nvSpPr>
            <p:spPr>
              <a:xfrm>
                <a:off x="96" y="0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+0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28" name="Text Box 77"/>
              <p:cNvSpPr txBox="1"/>
              <p:nvPr/>
            </p:nvSpPr>
            <p:spPr>
              <a:xfrm>
                <a:off x="96" y="194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+1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29" name="Text Box 78"/>
              <p:cNvSpPr txBox="1"/>
              <p:nvPr/>
            </p:nvSpPr>
            <p:spPr>
              <a:xfrm>
                <a:off x="96" y="388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+2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30" name="Text Box 79"/>
              <p:cNvSpPr txBox="1"/>
              <p:nvPr/>
            </p:nvSpPr>
            <p:spPr>
              <a:xfrm>
                <a:off x="0" y="912"/>
                <a:ext cx="5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+127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26" name="Text Box 80"/>
            <p:cNvSpPr txBox="1"/>
            <p:nvPr/>
          </p:nvSpPr>
          <p:spPr>
            <a:xfrm>
              <a:off x="174" y="666"/>
              <a:ext cx="388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14" name="Group 81"/>
          <p:cNvGrpSpPr/>
          <p:nvPr/>
        </p:nvGrpSpPr>
        <p:grpSpPr>
          <a:xfrm>
            <a:off x="5715000" y="2381250"/>
            <a:ext cx="854075" cy="1905000"/>
            <a:chOff x="0" y="0"/>
            <a:chExt cx="538" cy="1200"/>
          </a:xfrm>
        </p:grpSpPr>
        <p:grpSp>
          <p:nvGrpSpPr>
            <p:cNvPr id="8219" name="Group 82"/>
            <p:cNvGrpSpPr/>
            <p:nvPr/>
          </p:nvGrpSpPr>
          <p:grpSpPr>
            <a:xfrm>
              <a:off x="0" y="0"/>
              <a:ext cx="513" cy="1200"/>
              <a:chOff x="0" y="0"/>
              <a:chExt cx="513" cy="1200"/>
            </a:xfrm>
          </p:grpSpPr>
          <p:sp>
            <p:nvSpPr>
              <p:cNvPr id="8221" name="Text Box 83"/>
              <p:cNvSpPr txBox="1"/>
              <p:nvPr/>
            </p:nvSpPr>
            <p:spPr>
              <a:xfrm>
                <a:off x="86" y="0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+0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22" name="Text Box 84"/>
              <p:cNvSpPr txBox="1"/>
              <p:nvPr/>
            </p:nvSpPr>
            <p:spPr>
              <a:xfrm>
                <a:off x="86" y="194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+1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23" name="Text Box 85"/>
              <p:cNvSpPr txBox="1"/>
              <p:nvPr/>
            </p:nvSpPr>
            <p:spPr>
              <a:xfrm>
                <a:off x="86" y="388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+2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24" name="Text Box 86"/>
              <p:cNvSpPr txBox="1"/>
              <p:nvPr/>
            </p:nvSpPr>
            <p:spPr>
              <a:xfrm>
                <a:off x="0" y="912"/>
                <a:ext cx="5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+127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20" name="Text Box 87"/>
            <p:cNvSpPr txBox="1"/>
            <p:nvPr/>
          </p:nvSpPr>
          <p:spPr>
            <a:xfrm>
              <a:off x="150" y="666"/>
              <a:ext cx="388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215" name="Group 88"/>
          <p:cNvGrpSpPr/>
          <p:nvPr/>
        </p:nvGrpSpPr>
        <p:grpSpPr>
          <a:xfrm>
            <a:off x="7535863" y="2349500"/>
            <a:ext cx="509587" cy="457200"/>
            <a:chOff x="0" y="0"/>
            <a:chExt cx="321" cy="288"/>
          </a:xfrm>
        </p:grpSpPr>
        <p:sp>
          <p:nvSpPr>
            <p:cNvPr id="8217" name="Text Box 90"/>
            <p:cNvSpPr txBox="1"/>
            <p:nvPr/>
          </p:nvSpPr>
          <p:spPr>
            <a:xfrm>
              <a:off x="0" y="0"/>
              <a:ext cx="3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+0</a:t>
              </a:r>
              <a:endPara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8" name="Line 91"/>
            <p:cNvSpPr/>
            <p:nvPr/>
          </p:nvSpPr>
          <p:spPr>
            <a:xfrm>
              <a:off x="68" y="228"/>
              <a:ext cx="96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216" name="Text Box 92"/>
          <p:cNvSpPr txBox="1"/>
          <p:nvPr/>
        </p:nvSpPr>
        <p:spPr>
          <a:xfrm>
            <a:off x="1847850" y="476250"/>
            <a:ext cx="8293100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设机器数字长为 8 位（其中１位为符号位）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对于整数，无符号数、原码、补码和反码时，范围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 Box 5"/>
          <p:cNvSpPr txBox="1"/>
          <p:nvPr/>
        </p:nvSpPr>
        <p:spPr>
          <a:xfrm>
            <a:off x="2057400" y="228600"/>
            <a:ext cx="15573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例6.12 </a:t>
            </a:r>
            <a:endParaRPr lang="zh-CN" altLang="en-US" sz="36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Text Box 6"/>
          <p:cNvSpPr txBox="1"/>
          <p:nvPr/>
        </p:nvSpPr>
        <p:spPr>
          <a:xfrm>
            <a:off x="2590800" y="838200"/>
            <a:ext cx="10001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220" name="Group 7"/>
          <p:cNvGrpSpPr/>
          <p:nvPr/>
        </p:nvGrpSpPr>
        <p:grpSpPr>
          <a:xfrm>
            <a:off x="3738563" y="258763"/>
            <a:ext cx="4948237" cy="579437"/>
            <a:chOff x="0" y="0"/>
            <a:chExt cx="3117" cy="365"/>
          </a:xfrm>
        </p:grpSpPr>
        <p:sp>
          <p:nvSpPr>
            <p:cNvPr id="9284" name="Text Box 8"/>
            <p:cNvSpPr txBox="1"/>
            <p:nvPr/>
          </p:nvSpPr>
          <p:spPr>
            <a:xfrm>
              <a:off x="0" y="0"/>
              <a:ext cx="31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已知 [</a:t>
              </a:r>
              <a:r>
                <a:rPr lang="zh-CN" altLang="en-US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求[  </a:t>
              </a:r>
              <a:r>
                <a:rPr lang="zh-CN" altLang="en-US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85" name="Line 9"/>
            <p:cNvSpPr/>
            <p:nvPr/>
          </p:nvSpPr>
          <p:spPr>
            <a:xfrm>
              <a:off x="1939" y="22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221" name="Group 10"/>
          <p:cNvGrpSpPr/>
          <p:nvPr/>
        </p:nvGrpSpPr>
        <p:grpSpPr>
          <a:xfrm>
            <a:off x="2430463" y="1476375"/>
            <a:ext cx="5253037" cy="546100"/>
            <a:chOff x="161" y="0"/>
            <a:chExt cx="3309" cy="344"/>
          </a:xfrm>
        </p:grpSpPr>
        <p:sp>
          <p:nvSpPr>
            <p:cNvPr id="9282" name="Text Box 11"/>
            <p:cNvSpPr txBox="1"/>
            <p:nvPr/>
          </p:nvSpPr>
          <p:spPr>
            <a:xfrm>
              <a:off x="161" y="3"/>
              <a:ext cx="3309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&lt;Ⅰ&gt;      [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0.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zh-CN" altLang="en-US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83" name="Text Box 12"/>
            <p:cNvSpPr txBox="1"/>
            <p:nvPr/>
          </p:nvSpPr>
          <p:spPr>
            <a:xfrm>
              <a:off x="2370" y="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22" name="Group 13"/>
          <p:cNvGrpSpPr/>
          <p:nvPr/>
        </p:nvGrpSpPr>
        <p:grpSpPr>
          <a:xfrm>
            <a:off x="4362450" y="2011363"/>
            <a:ext cx="2449513" cy="519112"/>
            <a:chOff x="0" y="0"/>
            <a:chExt cx="1543" cy="327"/>
          </a:xfrm>
        </p:grpSpPr>
        <p:sp>
          <p:nvSpPr>
            <p:cNvPr id="9280" name="Text Box 14"/>
            <p:cNvSpPr txBox="1"/>
            <p:nvPr/>
          </p:nvSpPr>
          <p:spPr>
            <a:xfrm>
              <a:off x="0" y="0"/>
              <a:ext cx="154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0.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81" name="Text Box 15"/>
            <p:cNvSpPr txBox="1"/>
            <p:nvPr/>
          </p:nvSpPr>
          <p:spPr>
            <a:xfrm>
              <a:off x="996" y="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23" name="Group 16"/>
          <p:cNvGrpSpPr/>
          <p:nvPr/>
        </p:nvGrpSpPr>
        <p:grpSpPr>
          <a:xfrm>
            <a:off x="4257675" y="2547938"/>
            <a:ext cx="2743200" cy="519112"/>
            <a:chOff x="0" y="0"/>
            <a:chExt cx="1728" cy="327"/>
          </a:xfrm>
        </p:grpSpPr>
        <p:sp>
          <p:nvSpPr>
            <p:cNvPr id="9276" name="Text Box 17"/>
            <p:cNvSpPr txBox="1"/>
            <p:nvPr/>
          </p:nvSpPr>
          <p:spPr>
            <a:xfrm>
              <a:off x="67" y="0"/>
              <a:ext cx="16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   0. 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77" name="Text Box 18"/>
            <p:cNvSpPr txBox="1"/>
            <p:nvPr/>
          </p:nvSpPr>
          <p:spPr>
            <a:xfrm>
              <a:off x="1206" y="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78" name="Line 19"/>
            <p:cNvSpPr/>
            <p:nvPr/>
          </p:nvSpPr>
          <p:spPr>
            <a:xfrm>
              <a:off x="451" y="192"/>
              <a:ext cx="12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9" name="Line 20"/>
            <p:cNvSpPr/>
            <p:nvPr/>
          </p:nvSpPr>
          <p:spPr>
            <a:xfrm>
              <a:off x="0" y="192"/>
              <a:ext cx="12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224" name="Group 21"/>
          <p:cNvGrpSpPr/>
          <p:nvPr/>
        </p:nvGrpSpPr>
        <p:grpSpPr>
          <a:xfrm>
            <a:off x="3643313" y="3082925"/>
            <a:ext cx="3914775" cy="542925"/>
            <a:chOff x="0" y="0"/>
            <a:chExt cx="2466" cy="342"/>
          </a:xfrm>
        </p:grpSpPr>
        <p:sp>
          <p:nvSpPr>
            <p:cNvPr id="9270" name="Text Box 22"/>
            <p:cNvSpPr txBox="1"/>
            <p:nvPr/>
          </p:nvSpPr>
          <p:spPr>
            <a:xfrm>
              <a:off x="0" y="15"/>
              <a:ext cx="24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  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1.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+ 2</a:t>
              </a:r>
              <a:r>
                <a:rPr lang="zh-CN" altLang="en-US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zh-CN" altLang="en-US" b="1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zh-CN" altLang="en-US" b="1" i="1" baseline="4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71" name="Line 23"/>
            <p:cNvSpPr/>
            <p:nvPr/>
          </p:nvSpPr>
          <p:spPr>
            <a:xfrm>
              <a:off x="144" y="207"/>
              <a:ext cx="12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2" name="Text Box 24"/>
            <p:cNvSpPr txBox="1"/>
            <p:nvPr/>
          </p:nvSpPr>
          <p:spPr>
            <a:xfrm>
              <a:off x="1449" y="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73" name="Line 25"/>
            <p:cNvSpPr/>
            <p:nvPr/>
          </p:nvSpPr>
          <p:spPr>
            <a:xfrm>
              <a:off x="969" y="102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4" name="Line 26"/>
            <p:cNvSpPr/>
            <p:nvPr/>
          </p:nvSpPr>
          <p:spPr>
            <a:xfrm>
              <a:off x="1209" y="102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5" name="Line 27"/>
            <p:cNvSpPr/>
            <p:nvPr/>
          </p:nvSpPr>
          <p:spPr>
            <a:xfrm>
              <a:off x="1725" y="102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225" name="Group 28"/>
          <p:cNvGrpSpPr/>
          <p:nvPr/>
        </p:nvGrpSpPr>
        <p:grpSpPr>
          <a:xfrm>
            <a:off x="2640013" y="3860800"/>
            <a:ext cx="4195762" cy="581025"/>
            <a:chOff x="0" y="0"/>
            <a:chExt cx="2643" cy="366"/>
          </a:xfrm>
        </p:grpSpPr>
        <p:sp>
          <p:nvSpPr>
            <p:cNvPr id="9268" name="Text Box 29"/>
            <p:cNvSpPr txBox="1"/>
            <p:nvPr/>
          </p:nvSpPr>
          <p:spPr>
            <a:xfrm>
              <a:off x="0" y="39"/>
              <a:ext cx="264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&lt;Ⅱ&gt;     [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1.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zh-CN" altLang="en-US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69" name="Text Box 30"/>
            <p:cNvSpPr txBox="1"/>
            <p:nvPr/>
          </p:nvSpPr>
          <p:spPr>
            <a:xfrm>
              <a:off x="2095" y="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26" name="Group 31"/>
          <p:cNvGrpSpPr/>
          <p:nvPr/>
        </p:nvGrpSpPr>
        <p:grpSpPr>
          <a:xfrm>
            <a:off x="3792538" y="4437063"/>
            <a:ext cx="4446587" cy="595312"/>
            <a:chOff x="0" y="0"/>
            <a:chExt cx="2801" cy="375"/>
          </a:xfrm>
        </p:grpSpPr>
        <p:sp>
          <p:nvSpPr>
            <p:cNvPr id="9263" name="Text Box 32"/>
            <p:cNvSpPr txBox="1"/>
            <p:nvPr/>
          </p:nvSpPr>
          <p:spPr>
            <a:xfrm>
              <a:off x="0" y="48"/>
              <a:ext cx="280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1.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+ 2</a:t>
              </a:r>
              <a:r>
                <a:rPr lang="zh-CN" altLang="en-US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zh-CN" altLang="en-US" b="1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zh-CN" altLang="en-US" b="1" i="1" baseline="4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64" name="Text Box 33"/>
            <p:cNvSpPr txBox="1"/>
            <p:nvPr/>
          </p:nvSpPr>
          <p:spPr>
            <a:xfrm>
              <a:off x="1344" y="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65" name="Line 34"/>
            <p:cNvSpPr/>
            <p:nvPr/>
          </p:nvSpPr>
          <p:spPr>
            <a:xfrm>
              <a:off x="932" y="135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6" name="Line 35"/>
            <p:cNvSpPr/>
            <p:nvPr/>
          </p:nvSpPr>
          <p:spPr>
            <a:xfrm>
              <a:off x="1159" y="135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7" name="Line 36"/>
            <p:cNvSpPr/>
            <p:nvPr/>
          </p:nvSpPr>
          <p:spPr>
            <a:xfrm>
              <a:off x="1658" y="135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227" name="Group 37"/>
          <p:cNvGrpSpPr/>
          <p:nvPr/>
        </p:nvGrpSpPr>
        <p:grpSpPr>
          <a:xfrm>
            <a:off x="4065588" y="5053013"/>
            <a:ext cx="4478337" cy="581025"/>
            <a:chOff x="0" y="0"/>
            <a:chExt cx="2821" cy="366"/>
          </a:xfrm>
        </p:grpSpPr>
        <p:sp>
          <p:nvSpPr>
            <p:cNvPr id="9257" name="Text Box 38"/>
            <p:cNvSpPr txBox="1"/>
            <p:nvPr/>
          </p:nvSpPr>
          <p:spPr>
            <a:xfrm>
              <a:off x="0" y="39"/>
              <a:ext cx="282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  （0.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+ 2</a:t>
              </a:r>
              <a:r>
                <a:rPr lang="zh-CN" altLang="en-US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zh-CN" altLang="en-US" b="1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b="1" baseline="3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58" name="Text Box 39"/>
            <p:cNvSpPr txBox="1"/>
            <p:nvPr/>
          </p:nvSpPr>
          <p:spPr>
            <a:xfrm>
              <a:off x="1519" y="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59" name="Line 40"/>
            <p:cNvSpPr/>
            <p:nvPr/>
          </p:nvSpPr>
          <p:spPr>
            <a:xfrm>
              <a:off x="1134" y="126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0" name="Line 41"/>
            <p:cNvSpPr/>
            <p:nvPr/>
          </p:nvSpPr>
          <p:spPr>
            <a:xfrm>
              <a:off x="1361" y="126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1" name="Line 42"/>
            <p:cNvSpPr/>
            <p:nvPr/>
          </p:nvSpPr>
          <p:spPr>
            <a:xfrm>
              <a:off x="1860" y="126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62" name="Line 43"/>
            <p:cNvSpPr/>
            <p:nvPr/>
          </p:nvSpPr>
          <p:spPr>
            <a:xfrm>
              <a:off x="624" y="222"/>
              <a:ext cx="12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228" name="Group 44"/>
          <p:cNvGrpSpPr/>
          <p:nvPr/>
        </p:nvGrpSpPr>
        <p:grpSpPr>
          <a:xfrm>
            <a:off x="4078288" y="5649913"/>
            <a:ext cx="4465637" cy="533400"/>
            <a:chOff x="0" y="0"/>
            <a:chExt cx="2813" cy="336"/>
          </a:xfrm>
        </p:grpSpPr>
        <p:sp>
          <p:nvSpPr>
            <p:cNvPr id="9251" name="Text Box 45"/>
            <p:cNvSpPr txBox="1"/>
            <p:nvPr/>
          </p:nvSpPr>
          <p:spPr>
            <a:xfrm>
              <a:off x="0" y="9"/>
              <a:ext cx="281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1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0.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+ 2</a:t>
              </a:r>
              <a:r>
                <a:rPr lang="zh-CN" altLang="en-US" b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zh-CN" altLang="en-US" b="1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zh-CN" altLang="en-US" b="1" i="1" baseline="4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52" name="Text Box 46"/>
            <p:cNvSpPr txBox="1"/>
            <p:nvPr/>
          </p:nvSpPr>
          <p:spPr>
            <a:xfrm>
              <a:off x="1223" y="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53" name="Line 47"/>
            <p:cNvSpPr/>
            <p:nvPr/>
          </p:nvSpPr>
          <p:spPr>
            <a:xfrm>
              <a:off x="763" y="96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4" name="Line 48"/>
            <p:cNvSpPr/>
            <p:nvPr/>
          </p:nvSpPr>
          <p:spPr>
            <a:xfrm>
              <a:off x="1036" y="96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5" name="Line 49"/>
            <p:cNvSpPr/>
            <p:nvPr/>
          </p:nvSpPr>
          <p:spPr>
            <a:xfrm>
              <a:off x="1517" y="96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56" name="Line 50"/>
            <p:cNvSpPr/>
            <p:nvPr/>
          </p:nvSpPr>
          <p:spPr>
            <a:xfrm>
              <a:off x="97" y="192"/>
              <a:ext cx="12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229" name="Group 51"/>
          <p:cNvGrpSpPr/>
          <p:nvPr/>
        </p:nvGrpSpPr>
        <p:grpSpPr>
          <a:xfrm>
            <a:off x="3854450" y="6165850"/>
            <a:ext cx="4156075" cy="555625"/>
            <a:chOff x="144" y="0"/>
            <a:chExt cx="2273" cy="350"/>
          </a:xfrm>
        </p:grpSpPr>
        <p:grpSp>
          <p:nvGrpSpPr>
            <p:cNvPr id="9244" name="Group 52"/>
            <p:cNvGrpSpPr/>
            <p:nvPr/>
          </p:nvGrpSpPr>
          <p:grpSpPr>
            <a:xfrm>
              <a:off x="144" y="20"/>
              <a:ext cx="2273" cy="330"/>
              <a:chOff x="144" y="-19"/>
              <a:chExt cx="2273" cy="330"/>
            </a:xfrm>
          </p:grpSpPr>
          <p:sp>
            <p:nvSpPr>
              <p:cNvPr id="9246" name="Text Box 53"/>
              <p:cNvSpPr txBox="1"/>
              <p:nvPr/>
            </p:nvSpPr>
            <p:spPr>
              <a:xfrm>
                <a:off x="145" y="-19"/>
                <a:ext cx="2272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57200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[  </a:t>
                </a: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]</a:t>
                </a:r>
                <a:r>
                  <a:rPr lang="zh-CN" altLang="en-US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补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1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= 0. </a:t>
                </a:r>
                <a:r>
                  <a:rPr lang="zh-CN" altLang="en-US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zh-CN" altLang="en-US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zh-CN" altLang="en-US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zh-CN" altLang="en-US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</a:t>
                </a:r>
                <a:r>
                  <a:rPr lang="zh-CN" altLang="en-US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zh-CN" altLang="en-US" sz="2400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+ 2</a:t>
                </a:r>
                <a:r>
                  <a:rPr lang="zh-CN" altLang="en-US" b="1" baseline="4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  <a:r>
                  <a:rPr lang="zh-CN" altLang="en-US" b="1" i="1" baseline="4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zh-CN" altLang="en-US" b="1" i="1" baseline="4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47" name="Line 54"/>
              <p:cNvSpPr/>
              <p:nvPr/>
            </p:nvSpPr>
            <p:spPr>
              <a:xfrm>
                <a:off x="144" y="192"/>
                <a:ext cx="122" cy="0"/>
              </a:xfrm>
              <a:prstGeom prst="line">
                <a:avLst/>
              </a:prstGeom>
              <a:ln w="28575">
                <a:noFill/>
              </a:ln>
            </p:spPr>
          </p:sp>
          <p:sp>
            <p:nvSpPr>
              <p:cNvPr id="9248" name="Line 55"/>
              <p:cNvSpPr/>
              <p:nvPr/>
            </p:nvSpPr>
            <p:spPr>
              <a:xfrm>
                <a:off x="1037" y="87"/>
                <a:ext cx="190" cy="0"/>
              </a:xfrm>
              <a:prstGeom prst="line">
                <a:avLst/>
              </a:prstGeom>
              <a:ln w="28575">
                <a:noFill/>
              </a:ln>
            </p:spPr>
          </p:sp>
          <p:sp>
            <p:nvSpPr>
              <p:cNvPr id="9249" name="Line 56"/>
              <p:cNvSpPr/>
              <p:nvPr/>
            </p:nvSpPr>
            <p:spPr>
              <a:xfrm>
                <a:off x="1273" y="87"/>
                <a:ext cx="190" cy="0"/>
              </a:xfrm>
              <a:prstGeom prst="line">
                <a:avLst/>
              </a:prstGeom>
              <a:ln w="28575">
                <a:noFill/>
              </a:ln>
            </p:spPr>
          </p:sp>
          <p:sp>
            <p:nvSpPr>
              <p:cNvPr id="9250" name="Line 57"/>
              <p:cNvSpPr/>
              <p:nvPr/>
            </p:nvSpPr>
            <p:spPr>
              <a:xfrm>
                <a:off x="1791" y="87"/>
                <a:ext cx="190" cy="0"/>
              </a:xfrm>
              <a:prstGeom prst="line">
                <a:avLst/>
              </a:prstGeom>
              <a:ln w="28575">
                <a:noFill/>
              </a:ln>
            </p:spPr>
          </p:sp>
        </p:grpSp>
        <p:sp>
          <p:nvSpPr>
            <p:cNvPr id="9245" name="Text Box 58"/>
            <p:cNvSpPr txBox="1"/>
            <p:nvPr/>
          </p:nvSpPr>
          <p:spPr>
            <a:xfrm>
              <a:off x="1497" y="0"/>
              <a:ext cx="297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30" name="Group 59"/>
          <p:cNvGrpSpPr/>
          <p:nvPr/>
        </p:nvGrpSpPr>
        <p:grpSpPr>
          <a:xfrm>
            <a:off x="3455988" y="893763"/>
            <a:ext cx="3514725" cy="584200"/>
            <a:chOff x="0" y="0"/>
            <a:chExt cx="2214" cy="368"/>
          </a:xfrm>
        </p:grpSpPr>
        <p:sp>
          <p:nvSpPr>
            <p:cNvPr id="9242" name="Text Box 60"/>
            <p:cNvSpPr txBox="1"/>
            <p:nvPr/>
          </p:nvSpPr>
          <p:spPr>
            <a:xfrm>
              <a:off x="0" y="0"/>
              <a:ext cx="221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 [</a:t>
              </a:r>
              <a:r>
                <a:rPr lang="zh-CN" altLang="en-US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y</a:t>
              </a:r>
              <a:r>
                <a:rPr lang="zh-CN" altLang="en-US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zh-CN" altLang="en-US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zh-CN" altLang="en-US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3" name="Text Box 61"/>
            <p:cNvSpPr txBox="1"/>
            <p:nvPr/>
          </p:nvSpPr>
          <p:spPr>
            <a:xfrm>
              <a:off x="1663" y="13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31" name="Group 62"/>
          <p:cNvGrpSpPr/>
          <p:nvPr/>
        </p:nvGrpSpPr>
        <p:grpSpPr>
          <a:xfrm>
            <a:off x="3648075" y="1557338"/>
            <a:ext cx="3886200" cy="2074862"/>
            <a:chOff x="0" y="0"/>
            <a:chExt cx="2448" cy="1307"/>
          </a:xfrm>
        </p:grpSpPr>
        <p:sp>
          <p:nvSpPr>
            <p:cNvPr id="9240" name="AutoShape 72"/>
            <p:cNvSpPr/>
            <p:nvPr/>
          </p:nvSpPr>
          <p:spPr>
            <a:xfrm>
              <a:off x="131" y="0"/>
              <a:ext cx="1872" cy="288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1" name="AutoShape 73"/>
            <p:cNvSpPr/>
            <p:nvPr/>
          </p:nvSpPr>
          <p:spPr>
            <a:xfrm>
              <a:off x="0" y="971"/>
              <a:ext cx="2448" cy="336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00B0F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32" name="圆角矩形 1"/>
          <p:cNvSpPr/>
          <p:nvPr/>
        </p:nvSpPr>
        <p:spPr>
          <a:xfrm>
            <a:off x="3643313" y="6197600"/>
            <a:ext cx="4684712" cy="52387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33" name="Line 47"/>
          <p:cNvSpPr/>
          <p:nvPr/>
        </p:nvSpPr>
        <p:spPr>
          <a:xfrm>
            <a:off x="5632450" y="6365875"/>
            <a:ext cx="301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4" name="Line 47"/>
          <p:cNvSpPr/>
          <p:nvPr/>
        </p:nvSpPr>
        <p:spPr>
          <a:xfrm>
            <a:off x="6016625" y="6365875"/>
            <a:ext cx="301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5" name="Line 47"/>
          <p:cNvSpPr/>
          <p:nvPr/>
        </p:nvSpPr>
        <p:spPr>
          <a:xfrm>
            <a:off x="6770688" y="6365875"/>
            <a:ext cx="301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6" name="右弧形箭头 67"/>
          <p:cNvSpPr/>
          <p:nvPr/>
        </p:nvSpPr>
        <p:spPr>
          <a:xfrm>
            <a:off x="7427913" y="1144588"/>
            <a:ext cx="712787" cy="3260725"/>
          </a:xfrm>
          <a:prstGeom prst="curvedLeftArrow">
            <a:avLst>
              <a:gd name="adj1" fmla="val 24972"/>
              <a:gd name="adj2" fmla="val 49959"/>
              <a:gd name="adj3" fmla="val 2500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37" name="AutoShape 72"/>
          <p:cNvSpPr/>
          <p:nvPr/>
        </p:nvSpPr>
        <p:spPr>
          <a:xfrm>
            <a:off x="3857625" y="3989388"/>
            <a:ext cx="2971800" cy="457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38" name="右弧形箭头 1"/>
          <p:cNvSpPr/>
          <p:nvPr/>
        </p:nvSpPr>
        <p:spPr>
          <a:xfrm>
            <a:off x="7251700" y="1144588"/>
            <a:ext cx="555625" cy="777875"/>
          </a:xfrm>
          <a:prstGeom prst="curvedLeftArrow">
            <a:avLst>
              <a:gd name="adj1" fmla="val 24974"/>
              <a:gd name="adj2" fmla="val 49953"/>
              <a:gd name="adj3" fmla="val 2500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虚尾箭头 2"/>
          <p:cNvSpPr/>
          <p:nvPr/>
        </p:nvSpPr>
        <p:spPr bwMode="auto">
          <a:xfrm rot="5400000">
            <a:off x="5355431" y="748506"/>
            <a:ext cx="393700" cy="192088"/>
          </a:xfrm>
          <a:prstGeom prst="strip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266" name="Text Box 2"/>
          <p:cNvSpPr txBox="1"/>
          <p:nvPr/>
        </p:nvSpPr>
        <p:spPr>
          <a:xfrm>
            <a:off x="2209800" y="228600"/>
            <a:ext cx="293528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5. 移码表示法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184526" y="914401"/>
            <a:ext cx="5541963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补码表示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很难直接判断其真值大小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8" name="Text Box 4"/>
          <p:cNvSpPr txBox="1"/>
          <p:nvPr/>
        </p:nvSpPr>
        <p:spPr>
          <a:xfrm>
            <a:off x="2574925" y="14478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9" name="Text Box 5"/>
          <p:cNvSpPr txBox="1"/>
          <p:nvPr/>
        </p:nvSpPr>
        <p:spPr>
          <a:xfrm>
            <a:off x="3200400" y="1447800"/>
            <a:ext cx="12668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十进制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270" name="Group 6"/>
          <p:cNvGrpSpPr/>
          <p:nvPr/>
        </p:nvGrpSpPr>
        <p:grpSpPr>
          <a:xfrm>
            <a:off x="3276600" y="2012950"/>
            <a:ext cx="1346200" cy="2163763"/>
            <a:chOff x="0" y="0"/>
            <a:chExt cx="848" cy="1363"/>
          </a:xfrm>
        </p:grpSpPr>
        <p:sp>
          <p:nvSpPr>
            <p:cNvPr id="11310" name="Text Box 7"/>
            <p:cNvSpPr txBox="1"/>
            <p:nvPr/>
          </p:nvSpPr>
          <p:spPr>
            <a:xfrm>
              <a:off x="0" y="0"/>
              <a:ext cx="8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+21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11" name="Text Box 8"/>
            <p:cNvSpPr txBox="1"/>
            <p:nvPr/>
          </p:nvSpPr>
          <p:spPr>
            <a:xfrm>
              <a:off x="10" y="351"/>
              <a:ext cx="8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–21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12" name="Text Box 9"/>
            <p:cNvSpPr txBox="1"/>
            <p:nvPr/>
          </p:nvSpPr>
          <p:spPr>
            <a:xfrm>
              <a:off x="10" y="687"/>
              <a:ext cx="83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9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+31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13" name="Text Box 10"/>
            <p:cNvSpPr txBox="1"/>
            <p:nvPr/>
          </p:nvSpPr>
          <p:spPr>
            <a:xfrm>
              <a:off x="10" y="1036"/>
              <a:ext cx="8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–31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71" name="Text Box 11"/>
          <p:cNvSpPr txBox="1"/>
          <p:nvPr/>
        </p:nvSpPr>
        <p:spPr>
          <a:xfrm>
            <a:off x="2743200" y="4191000"/>
            <a:ext cx="116998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baseline="40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3200" b="1" baseline="4000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2" name="Text Box 12"/>
          <p:cNvSpPr txBox="1"/>
          <p:nvPr/>
        </p:nvSpPr>
        <p:spPr>
          <a:xfrm>
            <a:off x="3505200" y="4572000"/>
            <a:ext cx="272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+10101 + 100000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3" name="Text Box 13"/>
          <p:cNvSpPr txBox="1"/>
          <p:nvPr/>
        </p:nvSpPr>
        <p:spPr>
          <a:xfrm>
            <a:off x="3517900" y="5648325"/>
            <a:ext cx="272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+11111 + 100000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274" name="Group 14"/>
          <p:cNvGrpSpPr/>
          <p:nvPr/>
        </p:nvGrpSpPr>
        <p:grpSpPr>
          <a:xfrm>
            <a:off x="3609975" y="5110163"/>
            <a:ext cx="2638425" cy="519112"/>
            <a:chOff x="0" y="0"/>
            <a:chExt cx="1662" cy="327"/>
          </a:xfrm>
        </p:grpSpPr>
        <p:sp>
          <p:nvSpPr>
            <p:cNvPr id="11308" name="Text Box 15"/>
            <p:cNvSpPr txBox="1"/>
            <p:nvPr/>
          </p:nvSpPr>
          <p:spPr>
            <a:xfrm>
              <a:off x="74" y="0"/>
              <a:ext cx="15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10101 + 100000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9" name="Line 16"/>
            <p:cNvSpPr/>
            <p:nvPr/>
          </p:nvSpPr>
          <p:spPr>
            <a:xfrm>
              <a:off x="0" y="183"/>
              <a:ext cx="12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1275" name="Group 17"/>
          <p:cNvGrpSpPr/>
          <p:nvPr/>
        </p:nvGrpSpPr>
        <p:grpSpPr>
          <a:xfrm>
            <a:off x="3616325" y="6186488"/>
            <a:ext cx="2632075" cy="519112"/>
            <a:chOff x="0" y="0"/>
            <a:chExt cx="1658" cy="327"/>
          </a:xfrm>
        </p:grpSpPr>
        <p:sp>
          <p:nvSpPr>
            <p:cNvPr id="11306" name="Text Box 18"/>
            <p:cNvSpPr txBox="1"/>
            <p:nvPr/>
          </p:nvSpPr>
          <p:spPr>
            <a:xfrm>
              <a:off x="70" y="0"/>
              <a:ext cx="15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11111 + 100000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7" name="Line 19"/>
            <p:cNvSpPr/>
            <p:nvPr/>
          </p:nvSpPr>
          <p:spPr>
            <a:xfrm>
              <a:off x="0" y="183"/>
              <a:ext cx="12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1276" name="Group 20"/>
          <p:cNvGrpSpPr/>
          <p:nvPr/>
        </p:nvGrpSpPr>
        <p:grpSpPr>
          <a:xfrm>
            <a:off x="9336088" y="2133600"/>
            <a:ext cx="858837" cy="766763"/>
            <a:chOff x="0" y="0"/>
            <a:chExt cx="541" cy="483"/>
          </a:xfrm>
        </p:grpSpPr>
        <p:sp>
          <p:nvSpPr>
            <p:cNvPr id="11304" name="AutoShape 21"/>
            <p:cNvSpPr/>
            <p:nvPr/>
          </p:nvSpPr>
          <p:spPr>
            <a:xfrm rot="-5400000">
              <a:off x="-120" y="120"/>
              <a:ext cx="432" cy="192"/>
            </a:xfrm>
            <a:prstGeom prst="curvedUpArrow">
              <a:avLst>
                <a:gd name="adj1" fmla="val 45000"/>
                <a:gd name="adj2" fmla="val 90000"/>
                <a:gd name="adj3" fmla="val 33333"/>
              </a:avLst>
            </a:prstGeom>
            <a:solidFill>
              <a:srgbClr val="99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5" name="Text Box 22"/>
            <p:cNvSpPr txBox="1"/>
            <p:nvPr/>
          </p:nvSpPr>
          <p:spPr>
            <a:xfrm>
              <a:off x="230" y="192"/>
              <a:ext cx="311" cy="291"/>
            </a:xfrm>
            <a:prstGeom prst="rect">
              <a:avLst/>
            </a:prstGeom>
            <a:solidFill>
              <a:srgbClr val="99FF99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大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77" name="Group 23"/>
          <p:cNvGrpSpPr/>
          <p:nvPr/>
        </p:nvGrpSpPr>
        <p:grpSpPr>
          <a:xfrm>
            <a:off x="9336088" y="3357563"/>
            <a:ext cx="842962" cy="766762"/>
            <a:chOff x="0" y="0"/>
            <a:chExt cx="531" cy="483"/>
          </a:xfrm>
        </p:grpSpPr>
        <p:sp>
          <p:nvSpPr>
            <p:cNvPr id="11302" name="AutoShape 24"/>
            <p:cNvSpPr/>
            <p:nvPr/>
          </p:nvSpPr>
          <p:spPr>
            <a:xfrm rot="-5400000">
              <a:off x="-120" y="120"/>
              <a:ext cx="432" cy="192"/>
            </a:xfrm>
            <a:prstGeom prst="curvedUpArrow">
              <a:avLst>
                <a:gd name="adj1" fmla="val 45000"/>
                <a:gd name="adj2" fmla="val 90000"/>
                <a:gd name="adj3" fmla="val 33333"/>
              </a:avLst>
            </a:prstGeom>
            <a:solidFill>
              <a:srgbClr val="99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3" name="Text Box 25"/>
            <p:cNvSpPr txBox="1"/>
            <p:nvPr/>
          </p:nvSpPr>
          <p:spPr>
            <a:xfrm>
              <a:off x="220" y="192"/>
              <a:ext cx="311" cy="291"/>
            </a:xfrm>
            <a:prstGeom prst="rect">
              <a:avLst/>
            </a:prstGeom>
            <a:solidFill>
              <a:srgbClr val="99FF99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大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78" name="Text Box 26"/>
          <p:cNvSpPr txBox="1"/>
          <p:nvPr/>
        </p:nvSpPr>
        <p:spPr>
          <a:xfrm>
            <a:off x="9923463" y="2033588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错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9" name="Text Box 27"/>
          <p:cNvSpPr txBox="1"/>
          <p:nvPr/>
        </p:nvSpPr>
        <p:spPr>
          <a:xfrm>
            <a:off x="9923463" y="320675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错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280" name="Group 28"/>
          <p:cNvGrpSpPr/>
          <p:nvPr/>
        </p:nvGrpSpPr>
        <p:grpSpPr>
          <a:xfrm>
            <a:off x="7680325" y="4581525"/>
            <a:ext cx="950913" cy="914400"/>
            <a:chOff x="0" y="0"/>
            <a:chExt cx="599" cy="576"/>
          </a:xfrm>
        </p:grpSpPr>
        <p:sp>
          <p:nvSpPr>
            <p:cNvPr id="11300" name="AutoShape 29"/>
            <p:cNvSpPr/>
            <p:nvPr/>
          </p:nvSpPr>
          <p:spPr>
            <a:xfrm rot="5400000">
              <a:off x="-96" y="240"/>
              <a:ext cx="432" cy="240"/>
            </a:xfrm>
            <a:prstGeom prst="curvedDownArrow">
              <a:avLst>
                <a:gd name="adj1" fmla="val 36000"/>
                <a:gd name="adj2" fmla="val 72000"/>
                <a:gd name="adj3" fmla="val 33333"/>
              </a:avLst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01" name="Text Box 30"/>
            <p:cNvSpPr txBox="1"/>
            <p:nvPr/>
          </p:nvSpPr>
          <p:spPr>
            <a:xfrm>
              <a:off x="288" y="0"/>
              <a:ext cx="311" cy="291"/>
            </a:xfrm>
            <a:prstGeom prst="rect">
              <a:avLst/>
            </a:prstGeom>
            <a:solidFill>
              <a:srgbClr val="00CCFF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大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281" name="Group 31"/>
          <p:cNvGrpSpPr/>
          <p:nvPr/>
        </p:nvGrpSpPr>
        <p:grpSpPr>
          <a:xfrm>
            <a:off x="7680325" y="5734050"/>
            <a:ext cx="950913" cy="838200"/>
            <a:chOff x="0" y="0"/>
            <a:chExt cx="599" cy="528"/>
          </a:xfrm>
        </p:grpSpPr>
        <p:sp>
          <p:nvSpPr>
            <p:cNvPr id="11298" name="Text Box 32"/>
            <p:cNvSpPr txBox="1"/>
            <p:nvPr/>
          </p:nvSpPr>
          <p:spPr>
            <a:xfrm>
              <a:off x="288" y="0"/>
              <a:ext cx="311" cy="291"/>
            </a:xfrm>
            <a:prstGeom prst="rect">
              <a:avLst/>
            </a:prstGeom>
            <a:solidFill>
              <a:srgbClr val="00CCFF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大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9" name="AutoShape 33"/>
            <p:cNvSpPr/>
            <p:nvPr/>
          </p:nvSpPr>
          <p:spPr>
            <a:xfrm rot="5400000">
              <a:off x="-96" y="192"/>
              <a:ext cx="432" cy="240"/>
            </a:xfrm>
            <a:prstGeom prst="curvedDownArrow">
              <a:avLst>
                <a:gd name="adj1" fmla="val 36000"/>
                <a:gd name="adj2" fmla="val 72000"/>
                <a:gd name="adj3" fmla="val 33333"/>
              </a:avLst>
            </a:pr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82" name="Text Box 34"/>
          <p:cNvSpPr txBox="1"/>
          <p:nvPr/>
        </p:nvSpPr>
        <p:spPr>
          <a:xfrm>
            <a:off x="8616950" y="4797425"/>
            <a:ext cx="8032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3" name="Text Box 35"/>
          <p:cNvSpPr txBox="1"/>
          <p:nvPr/>
        </p:nvSpPr>
        <p:spPr>
          <a:xfrm>
            <a:off x="8610600" y="5943600"/>
            <a:ext cx="8032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4" name="Text Box 36"/>
          <p:cNvSpPr txBox="1"/>
          <p:nvPr/>
        </p:nvSpPr>
        <p:spPr>
          <a:xfrm>
            <a:off x="8001000" y="2012950"/>
            <a:ext cx="13398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0,10101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5" name="Text Box 37"/>
          <p:cNvSpPr txBox="1"/>
          <p:nvPr/>
        </p:nvSpPr>
        <p:spPr>
          <a:xfrm>
            <a:off x="8001000" y="2570163"/>
            <a:ext cx="13398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1,01011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6" name="Text Box 38"/>
          <p:cNvSpPr txBox="1"/>
          <p:nvPr/>
        </p:nvSpPr>
        <p:spPr>
          <a:xfrm>
            <a:off x="8001000" y="3103563"/>
            <a:ext cx="12731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0,11111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7" name="Text Box 39"/>
          <p:cNvSpPr txBox="1"/>
          <p:nvPr/>
        </p:nvSpPr>
        <p:spPr>
          <a:xfrm>
            <a:off x="8001000" y="3657600"/>
            <a:ext cx="13398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1,00001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8" name="Text Box 40"/>
          <p:cNvSpPr txBox="1"/>
          <p:nvPr/>
        </p:nvSpPr>
        <p:spPr>
          <a:xfrm>
            <a:off x="5638800" y="2012950"/>
            <a:ext cx="1276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+10101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89" name="Text Box 41"/>
          <p:cNvSpPr txBox="1"/>
          <p:nvPr/>
        </p:nvSpPr>
        <p:spPr>
          <a:xfrm>
            <a:off x="5638800" y="2570163"/>
            <a:ext cx="1276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10101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90" name="Text Box 42"/>
          <p:cNvSpPr txBox="1"/>
          <p:nvPr/>
        </p:nvSpPr>
        <p:spPr>
          <a:xfrm>
            <a:off x="5638800" y="3103563"/>
            <a:ext cx="12080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+11111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91" name="Text Box 43"/>
          <p:cNvSpPr txBox="1"/>
          <p:nvPr/>
        </p:nvSpPr>
        <p:spPr>
          <a:xfrm>
            <a:off x="5638800" y="3657600"/>
            <a:ext cx="12080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11111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92" name="Text Box 44"/>
          <p:cNvSpPr txBox="1"/>
          <p:nvPr/>
        </p:nvSpPr>
        <p:spPr>
          <a:xfrm>
            <a:off x="6172200" y="4572000"/>
            <a:ext cx="1543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10101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93" name="Text Box 45"/>
          <p:cNvSpPr txBox="1"/>
          <p:nvPr/>
        </p:nvSpPr>
        <p:spPr>
          <a:xfrm>
            <a:off x="6172200" y="5110163"/>
            <a:ext cx="1543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001011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94" name="Text Box 46"/>
          <p:cNvSpPr txBox="1"/>
          <p:nvPr/>
        </p:nvSpPr>
        <p:spPr>
          <a:xfrm>
            <a:off x="6172200" y="5648325"/>
            <a:ext cx="14573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11111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95" name="Text Box 47"/>
          <p:cNvSpPr txBox="1"/>
          <p:nvPr/>
        </p:nvSpPr>
        <p:spPr>
          <a:xfrm>
            <a:off x="6172200" y="6186488"/>
            <a:ext cx="1543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000001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96" name="Text Box 48"/>
          <p:cNvSpPr txBox="1"/>
          <p:nvPr/>
        </p:nvSpPr>
        <p:spPr>
          <a:xfrm>
            <a:off x="5638800" y="14478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二进制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97" name="Text Box 49"/>
          <p:cNvSpPr txBox="1"/>
          <p:nvPr/>
        </p:nvSpPr>
        <p:spPr>
          <a:xfrm>
            <a:off x="8229600" y="14478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 Box 2"/>
          <p:cNvSpPr txBox="1"/>
          <p:nvPr/>
        </p:nvSpPr>
        <p:spPr>
          <a:xfrm>
            <a:off x="2057400" y="228600"/>
            <a:ext cx="495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移码定义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Text Box 3"/>
          <p:cNvSpPr txBox="1"/>
          <p:nvPr/>
        </p:nvSpPr>
        <p:spPr>
          <a:xfrm>
            <a:off x="3032125" y="1571625"/>
            <a:ext cx="55784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为真值，</a:t>
            </a:r>
            <a:r>
              <a:rPr lang="zh-CN" altLang="en-US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为 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整数的位数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2" name="Text Box 4"/>
          <p:cNvSpPr txBox="1"/>
          <p:nvPr/>
        </p:nvSpPr>
        <p:spPr>
          <a:xfrm>
            <a:off x="3794125" y="2159000"/>
            <a:ext cx="33988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移码在数轴上的表示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3" name="Line 6"/>
          <p:cNvSpPr/>
          <p:nvPr/>
        </p:nvSpPr>
        <p:spPr>
          <a:xfrm>
            <a:off x="4792663" y="3165475"/>
            <a:ext cx="3173412" cy="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12294" name="Line 7"/>
          <p:cNvSpPr/>
          <p:nvPr/>
        </p:nvSpPr>
        <p:spPr>
          <a:xfrm>
            <a:off x="4079875" y="3927475"/>
            <a:ext cx="3200400" cy="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12295" name="Freeform 8"/>
          <p:cNvSpPr/>
          <p:nvPr/>
        </p:nvSpPr>
        <p:spPr>
          <a:xfrm>
            <a:off x="4598988" y="3165475"/>
            <a:ext cx="776287" cy="771525"/>
          </a:xfrm>
          <a:custGeom>
            <a:avLst/>
            <a:gdLst>
              <a:gd name="txL" fmla="*/ 0 w 489"/>
              <a:gd name="txT" fmla="*/ 0 h 486"/>
              <a:gd name="txR" fmla="*/ 489 w 489"/>
              <a:gd name="txB" fmla="*/ 486 h 486"/>
            </a:gdLst>
            <a:ahLst/>
            <a:cxnLst>
              <a:cxn ang="0">
                <a:pos x="2147483646" y="0"/>
              </a:cxn>
              <a:cxn ang="0">
                <a:pos x="0" y="2147483646"/>
              </a:cxn>
            </a:cxnLst>
            <a:rect l="txL" t="txT" r="txR" b="txB"/>
            <a:pathLst>
              <a:path w="489" h="486">
                <a:moveTo>
                  <a:pt x="489" y="0"/>
                </a:moveTo>
                <a:lnTo>
                  <a:pt x="0" y="486"/>
                </a:lnTo>
              </a:path>
            </a:pathLst>
          </a:custGeom>
          <a:noFill/>
          <a:ln w="28575" cap="flat" cmpd="sng">
            <a:solidFill>
              <a:srgbClr val="0000CC">
                <a:alpha val="100000"/>
              </a:srgbClr>
            </a:solidFill>
            <a:prstDash val="solid"/>
            <a:miter lim="800000"/>
            <a:headEnd type="oval" w="sm" len="sm"/>
            <a:tailEnd type="oval" w="sm" len="sm"/>
          </a:ln>
        </p:spPr>
        <p:txBody>
          <a:bodyPr/>
          <a:p>
            <a:endParaRPr lang="zh-CN" altLang="en-US"/>
          </a:p>
        </p:txBody>
      </p:sp>
      <p:sp>
        <p:nvSpPr>
          <p:cNvPr id="12296" name="Freeform 9"/>
          <p:cNvSpPr/>
          <p:nvPr/>
        </p:nvSpPr>
        <p:spPr>
          <a:xfrm>
            <a:off x="5665788" y="3165475"/>
            <a:ext cx="776287" cy="771525"/>
          </a:xfrm>
          <a:custGeom>
            <a:avLst/>
            <a:gdLst>
              <a:gd name="txL" fmla="*/ 0 w 489"/>
              <a:gd name="txT" fmla="*/ 0 h 486"/>
              <a:gd name="txR" fmla="*/ 489 w 489"/>
              <a:gd name="txB" fmla="*/ 486 h 486"/>
            </a:gdLst>
            <a:ahLst/>
            <a:cxnLst>
              <a:cxn ang="0">
                <a:pos x="2147483646" y="0"/>
              </a:cxn>
              <a:cxn ang="0">
                <a:pos x="0" y="2147483646"/>
              </a:cxn>
            </a:cxnLst>
            <a:rect l="txL" t="txT" r="txR" b="txB"/>
            <a:pathLst>
              <a:path w="489" h="486">
                <a:moveTo>
                  <a:pt x="489" y="0"/>
                </a:moveTo>
                <a:lnTo>
                  <a:pt x="0" y="486"/>
                </a:lnTo>
              </a:path>
            </a:pathLst>
          </a:custGeom>
          <a:noFill/>
          <a:ln w="28575" cap="flat" cmpd="sng">
            <a:solidFill>
              <a:srgbClr val="0000CC">
                <a:alpha val="100000"/>
              </a:srgbClr>
            </a:solidFill>
            <a:prstDash val="solid"/>
            <a:miter lim="800000"/>
            <a:headEnd type="oval" w="sm" len="sm"/>
            <a:tailEnd type="oval" w="sm" len="sm"/>
          </a:ln>
        </p:spPr>
        <p:txBody>
          <a:bodyPr/>
          <a:p>
            <a:endParaRPr lang="zh-CN" altLang="en-US"/>
          </a:p>
        </p:txBody>
      </p:sp>
      <p:sp>
        <p:nvSpPr>
          <p:cNvPr id="12297" name="Freeform 10"/>
          <p:cNvSpPr/>
          <p:nvPr/>
        </p:nvSpPr>
        <p:spPr>
          <a:xfrm>
            <a:off x="6746875" y="3165475"/>
            <a:ext cx="776288" cy="771525"/>
          </a:xfrm>
          <a:custGeom>
            <a:avLst/>
            <a:gdLst>
              <a:gd name="txL" fmla="*/ 0 w 489"/>
              <a:gd name="txT" fmla="*/ 0 h 486"/>
              <a:gd name="txR" fmla="*/ 489 w 489"/>
              <a:gd name="txB" fmla="*/ 486 h 486"/>
            </a:gdLst>
            <a:ahLst/>
            <a:cxnLst>
              <a:cxn ang="0">
                <a:pos x="2147483646" y="0"/>
              </a:cxn>
              <a:cxn ang="0">
                <a:pos x="0" y="2147483646"/>
              </a:cxn>
            </a:cxnLst>
            <a:rect l="txL" t="txT" r="txR" b="txB"/>
            <a:pathLst>
              <a:path w="489" h="486">
                <a:moveTo>
                  <a:pt x="489" y="0"/>
                </a:moveTo>
                <a:lnTo>
                  <a:pt x="0" y="486"/>
                </a:lnTo>
              </a:path>
            </a:pathLst>
          </a:custGeom>
          <a:noFill/>
          <a:ln w="28575" cap="flat" cmpd="sng">
            <a:solidFill>
              <a:srgbClr val="0000CC">
                <a:alpha val="100000"/>
              </a:srgbClr>
            </a:solidFill>
            <a:prstDash val="solid"/>
            <a:miter lim="800000"/>
            <a:headEnd type="oval" w="sm" len="sm"/>
            <a:tailEnd type="oval" w="sm" len="sm"/>
          </a:ln>
        </p:spPr>
        <p:txBody>
          <a:bodyPr/>
          <a:p>
            <a:endParaRPr lang="zh-CN" altLang="en-US"/>
          </a:p>
        </p:txBody>
      </p:sp>
      <p:sp>
        <p:nvSpPr>
          <p:cNvPr id="12298" name="Text Box 11"/>
          <p:cNvSpPr txBox="1"/>
          <p:nvPr/>
        </p:nvSpPr>
        <p:spPr>
          <a:xfrm>
            <a:off x="8328025" y="2924175"/>
            <a:ext cx="8874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移码</a:t>
            </a:r>
            <a:endParaRPr lang="zh-CN" altLang="en-US" sz="20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9" name="Text Box 12"/>
          <p:cNvSpPr txBox="1"/>
          <p:nvPr/>
        </p:nvSpPr>
        <p:spPr>
          <a:xfrm>
            <a:off x="7175500" y="2708275"/>
            <a:ext cx="109061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0" name="Text Box 13"/>
          <p:cNvSpPr txBox="1"/>
          <p:nvPr/>
        </p:nvSpPr>
        <p:spPr>
          <a:xfrm>
            <a:off x="6383338" y="2708275"/>
            <a:ext cx="49053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3200" b="1" i="1" baseline="4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1" name="Text Box 14"/>
          <p:cNvSpPr txBox="1"/>
          <p:nvPr/>
        </p:nvSpPr>
        <p:spPr>
          <a:xfrm>
            <a:off x="6456363" y="4005263"/>
            <a:ext cx="849312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2" name="Text Box 15"/>
          <p:cNvSpPr txBox="1"/>
          <p:nvPr/>
        </p:nvSpPr>
        <p:spPr>
          <a:xfrm>
            <a:off x="4367213" y="4005263"/>
            <a:ext cx="6445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–2</a:t>
            </a:r>
            <a:r>
              <a:rPr lang="en-US" altLang="zh-CN" sz="3200" b="1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3200" b="1" i="1" baseline="4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3" name="Text Box 16"/>
          <p:cNvSpPr txBox="1"/>
          <p:nvPr/>
        </p:nvSpPr>
        <p:spPr>
          <a:xfrm>
            <a:off x="5519738" y="40052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4" name="Text Box 17"/>
          <p:cNvSpPr txBox="1"/>
          <p:nvPr/>
        </p:nvSpPr>
        <p:spPr>
          <a:xfrm>
            <a:off x="5303838" y="2708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5" name="Text Box 18"/>
          <p:cNvSpPr txBox="1"/>
          <p:nvPr/>
        </p:nvSpPr>
        <p:spPr>
          <a:xfrm>
            <a:off x="7319963" y="3716338"/>
            <a:ext cx="7000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真值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6" name="Text Box 19"/>
          <p:cNvSpPr txBox="1"/>
          <p:nvPr/>
        </p:nvSpPr>
        <p:spPr>
          <a:xfrm>
            <a:off x="2514600" y="4352925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7" name="Text Box 20"/>
          <p:cNvSpPr txBox="1"/>
          <p:nvPr/>
        </p:nvSpPr>
        <p:spPr>
          <a:xfrm>
            <a:off x="3575050" y="4365625"/>
            <a:ext cx="70929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10100        </a:t>
            </a:r>
            <a:endParaRPr lang="zh-CN" altLang="en-US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8" name="Text Box 21"/>
          <p:cNvSpPr txBox="1"/>
          <p:nvPr/>
        </p:nvSpPr>
        <p:spPr>
          <a:xfrm>
            <a:off x="3048000" y="4906963"/>
            <a:ext cx="3733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移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r>
              <a:rPr lang="zh-CN" altLang="en-US" sz="3200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+ 10100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9" name="Text Box 22"/>
          <p:cNvSpPr txBox="1"/>
          <p:nvPr/>
        </p:nvSpPr>
        <p:spPr>
          <a:xfrm>
            <a:off x="8077200" y="5273675"/>
            <a:ext cx="25908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逗号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将符号位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和数值部分隔开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10" name="Text Box 23"/>
          <p:cNvSpPr txBox="1"/>
          <p:nvPr/>
        </p:nvSpPr>
        <p:spPr>
          <a:xfrm>
            <a:off x="3546475" y="54864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–10100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11" name="Text Box 24"/>
          <p:cNvSpPr txBox="1"/>
          <p:nvPr/>
        </p:nvSpPr>
        <p:spPr>
          <a:xfrm>
            <a:off x="3048000" y="6030913"/>
            <a:ext cx="3352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移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r>
              <a:rPr lang="zh-CN" altLang="en-US" sz="3200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– 10100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312" name="Group 24"/>
          <p:cNvGrpSpPr/>
          <p:nvPr/>
        </p:nvGrpSpPr>
        <p:grpSpPr>
          <a:xfrm>
            <a:off x="2933700" y="914400"/>
            <a:ext cx="5032375" cy="579438"/>
            <a:chOff x="0" y="0"/>
            <a:chExt cx="3258" cy="365"/>
          </a:xfrm>
        </p:grpSpPr>
        <p:sp>
          <p:nvSpPr>
            <p:cNvPr id="12319" name="Text Box 26"/>
            <p:cNvSpPr txBox="1"/>
            <p:nvPr/>
          </p:nvSpPr>
          <p:spPr>
            <a:xfrm>
              <a:off x="0" y="0"/>
              <a:ext cx="32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5720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zh-CN" altLang="en-US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2</a:t>
              </a:r>
              <a:r>
                <a:rPr lang="zh-CN" altLang="en-US" sz="3200" b="1" i="1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zh-CN" altLang="en-US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（2</a:t>
              </a:r>
              <a:r>
                <a:rPr lang="zh-CN" altLang="en-US" sz="3200" b="1" i="1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＞</a:t>
              </a:r>
              <a:r>
                <a:rPr lang="zh-CN" altLang="en-US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≥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2</a:t>
              </a:r>
              <a:r>
                <a:rPr lang="zh-CN" altLang="en-US" sz="3200" b="1" i="1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20" name="Line 27"/>
            <p:cNvSpPr/>
            <p:nvPr/>
          </p:nvSpPr>
          <p:spPr>
            <a:xfrm>
              <a:off x="2602" y="192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313" name="Text Box 28"/>
          <p:cNvSpPr txBox="1"/>
          <p:nvPr/>
        </p:nvSpPr>
        <p:spPr>
          <a:xfrm>
            <a:off x="5759450" y="4906963"/>
            <a:ext cx="163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1,10100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14" name="Text Box 29"/>
          <p:cNvSpPr txBox="1"/>
          <p:nvPr/>
        </p:nvSpPr>
        <p:spPr>
          <a:xfrm>
            <a:off x="5759450" y="6030913"/>
            <a:ext cx="163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0,01100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15" name="Freeform 30"/>
          <p:cNvSpPr/>
          <p:nvPr/>
        </p:nvSpPr>
        <p:spPr>
          <a:xfrm>
            <a:off x="6330950" y="5360988"/>
            <a:ext cx="1746250" cy="430212"/>
          </a:xfrm>
          <a:custGeom>
            <a:avLst/>
            <a:gdLst>
              <a:gd name="txL" fmla="*/ 0 w 1152"/>
              <a:gd name="txT" fmla="*/ 0 h 240"/>
              <a:gd name="txR" fmla="*/ 1152 w 1152"/>
              <a:gd name="txB" fmla="*/ 240 h 240"/>
            </a:gdLst>
            <a:ahLst/>
            <a:cxnLst>
              <a:cxn ang="0">
                <a:pos x="0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1152" h="240">
                <a:moveTo>
                  <a:pt x="0" y="0"/>
                </a:moveTo>
                <a:lnTo>
                  <a:pt x="0" y="240"/>
                </a:lnTo>
                <a:lnTo>
                  <a:pt x="1152" y="24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16" name="Freeform 31"/>
          <p:cNvSpPr/>
          <p:nvPr/>
        </p:nvSpPr>
        <p:spPr>
          <a:xfrm>
            <a:off x="6364288" y="6224588"/>
            <a:ext cx="2819400" cy="533400"/>
          </a:xfrm>
          <a:custGeom>
            <a:avLst/>
            <a:gdLst>
              <a:gd name="txL" fmla="*/ 0 w 1776"/>
              <a:gd name="txT" fmla="*/ 0 h 336"/>
              <a:gd name="txR" fmla="*/ 1776 w 1776"/>
              <a:gd name="txB" fmla="*/ 336 h 336"/>
            </a:gdLst>
            <a:ahLst/>
            <a:cxnLst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1776" h="336">
                <a:moveTo>
                  <a:pt x="0" y="192"/>
                </a:moveTo>
                <a:lnTo>
                  <a:pt x="0" y="336"/>
                </a:lnTo>
                <a:lnTo>
                  <a:pt x="1776" y="336"/>
                </a:lnTo>
                <a:lnTo>
                  <a:pt x="1776" y="0"/>
                </a:ln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317" name="Text Box 31"/>
          <p:cNvSpPr txBox="1"/>
          <p:nvPr/>
        </p:nvSpPr>
        <p:spPr>
          <a:xfrm>
            <a:off x="2324100" y="5518150"/>
            <a:ext cx="8032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又如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18" name="矩形 1"/>
          <p:cNvSpPr/>
          <p:nvPr/>
        </p:nvSpPr>
        <p:spPr>
          <a:xfrm>
            <a:off x="2790825" y="6510338"/>
            <a:ext cx="35401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【怎样相对于补码求移码？】</a:t>
            </a:r>
            <a:endParaRPr lang="zh-CN" altLang="en-US" sz="2000" b="1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 Box 2"/>
          <p:cNvSpPr txBox="1"/>
          <p:nvPr/>
        </p:nvSpPr>
        <p:spPr>
          <a:xfrm>
            <a:off x="2098675" y="296863"/>
            <a:ext cx="51212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移码和补码的比较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Text Box 3"/>
          <p:cNvSpPr txBox="1"/>
          <p:nvPr/>
        </p:nvSpPr>
        <p:spPr>
          <a:xfrm>
            <a:off x="2667000" y="1466850"/>
            <a:ext cx="35956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       </a:t>
            </a:r>
            <a:r>
              <a:rPr lang="zh-CN" altLang="en-US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+1100100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6" name="Text Box 4"/>
          <p:cNvSpPr txBox="1"/>
          <p:nvPr/>
        </p:nvSpPr>
        <p:spPr>
          <a:xfrm>
            <a:off x="3276600" y="2133600"/>
            <a:ext cx="352901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移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r>
              <a:rPr lang="zh-CN" altLang="en-US" sz="3200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+ 1100100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7" name="Text Box 5"/>
          <p:cNvSpPr txBox="1"/>
          <p:nvPr/>
        </p:nvSpPr>
        <p:spPr>
          <a:xfrm>
            <a:off x="3276600" y="2895600"/>
            <a:ext cx="30622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0,1100100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8" name="Text Box 6"/>
          <p:cNvSpPr txBox="1"/>
          <p:nvPr/>
        </p:nvSpPr>
        <p:spPr>
          <a:xfrm>
            <a:off x="2667000" y="3744913"/>
            <a:ext cx="3567113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       </a:t>
            </a:r>
            <a:r>
              <a:rPr lang="zh-CN" altLang="en-US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–1100100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9" name="Text Box 7"/>
          <p:cNvSpPr txBox="1"/>
          <p:nvPr/>
        </p:nvSpPr>
        <p:spPr>
          <a:xfrm>
            <a:off x="3276600" y="4411663"/>
            <a:ext cx="3500438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移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r>
              <a:rPr lang="zh-CN" altLang="en-US" sz="3200" b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– 1100100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0" name="Text Box 8"/>
          <p:cNvSpPr txBox="1"/>
          <p:nvPr/>
        </p:nvSpPr>
        <p:spPr>
          <a:xfrm>
            <a:off x="3276600" y="5105400"/>
            <a:ext cx="30622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1,0011100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1" name="Text Box 9"/>
          <p:cNvSpPr txBox="1"/>
          <p:nvPr/>
        </p:nvSpPr>
        <p:spPr>
          <a:xfrm>
            <a:off x="2727325" y="5897563"/>
            <a:ext cx="512762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补码与移码只差一个符号位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2" name="Text Box 10"/>
          <p:cNvSpPr txBox="1"/>
          <p:nvPr/>
        </p:nvSpPr>
        <p:spPr>
          <a:xfrm>
            <a:off x="6781800" y="2133600"/>
            <a:ext cx="22447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1,1100100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3" name="Text Box 11"/>
          <p:cNvSpPr txBox="1"/>
          <p:nvPr/>
        </p:nvSpPr>
        <p:spPr>
          <a:xfrm>
            <a:off x="6781800" y="4411663"/>
            <a:ext cx="22447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0,0011100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4" name="Text Box 12"/>
          <p:cNvSpPr txBox="1"/>
          <p:nvPr/>
        </p:nvSpPr>
        <p:spPr>
          <a:xfrm>
            <a:off x="7119938" y="2133600"/>
            <a:ext cx="45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2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5" name="Text Box 13"/>
          <p:cNvSpPr txBox="1"/>
          <p:nvPr/>
        </p:nvSpPr>
        <p:spPr>
          <a:xfrm>
            <a:off x="4430713" y="2895600"/>
            <a:ext cx="45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32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6" name="Text Box 14"/>
          <p:cNvSpPr txBox="1"/>
          <p:nvPr/>
        </p:nvSpPr>
        <p:spPr>
          <a:xfrm>
            <a:off x="7119938" y="4419600"/>
            <a:ext cx="45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32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27" name="Text Box 15"/>
          <p:cNvSpPr txBox="1"/>
          <p:nvPr/>
        </p:nvSpPr>
        <p:spPr>
          <a:xfrm>
            <a:off x="4430713" y="5105400"/>
            <a:ext cx="45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2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GMyYWJlYzBmMDE3NDA1OWZhMmNmMjgzNjBkNzQ5ZmI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8256</Words>
  <Application>WPS 演示</Application>
  <PresentationFormat/>
  <Paragraphs>1495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Calibri Light</vt:lpstr>
      <vt:lpstr>Times New Roman</vt:lpstr>
      <vt:lpstr>等线</vt:lpstr>
      <vt:lpstr>等线 Light</vt:lpstr>
      <vt:lpstr>Tahoma</vt:lpstr>
      <vt:lpstr>Arial Black</vt:lpstr>
      <vt:lpstr>Verdana</vt:lpstr>
      <vt:lpstr>楷体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Sunshine</cp:lastModifiedBy>
  <cp:revision>177</cp:revision>
  <dcterms:created xsi:type="dcterms:W3CDTF">1998-09-03T13:41:33Z</dcterms:created>
  <dcterms:modified xsi:type="dcterms:W3CDTF">2024-03-08T14:29:54Z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r8>1</vt:r8>
  </property>
  <property fmtid="{D5CDD505-2E9C-101B-9397-08002B2CF9AE}" pid="3" name="GraphicType">
    <vt:r8>1</vt:r8>
  </property>
  <property fmtid="{D5CDD505-2E9C-101B-9397-08002B2CF9AE}" pid="4" name="Compression">
    <vt:r8>100</vt:r8>
  </property>
  <property fmtid="{D5CDD505-2E9C-101B-9397-08002B2CF9AE}" pid="5" name="ScreenSize">
    <vt:r8>2</vt:r8>
  </property>
  <property fmtid="{D5CDD505-2E9C-101B-9397-08002B2CF9AE}" pid="6" name="ScreenUsage">
    <vt:r8>1</vt:r8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r8>15132390</vt:r8>
  </property>
  <property fmtid="{D5CDD505-2E9C-101B-9397-08002B2CF9AE}" pid="14" name="TextColor">
    <vt:r8>0</vt:r8>
  </property>
  <property fmtid="{D5CDD505-2E9C-101B-9397-08002B2CF9AE}" pid="15" name="LinkColor">
    <vt:r8>16711782</vt:r8>
  </property>
  <property fmtid="{D5CDD505-2E9C-101B-9397-08002B2CF9AE}" pid="16" name="VisitedColor">
    <vt:r8>10040268</vt:r8>
  </property>
  <property fmtid="{D5CDD505-2E9C-101B-9397-08002B2CF9AE}" pid="17" name="TransparentButton">
    <vt:r8>0</vt:r8>
  </property>
  <property fmtid="{D5CDD505-2E9C-101B-9397-08002B2CF9AE}" pid="18" name="ButtonType">
    <vt:r8>3</vt:r8>
  </property>
  <property fmtid="{D5CDD505-2E9C-101B-9397-08002B2CF9AE}" pid="19" name="ShowNotes">
    <vt:bool>false</vt:bool>
  </property>
  <property fmtid="{D5CDD505-2E9C-101B-9397-08002B2CF9AE}" pid="20" name="NavBtnPos">
    <vt:r8>3</vt:r8>
  </property>
  <property fmtid="{D5CDD505-2E9C-101B-9397-08002B2CF9AE}" pid="21" name="OutputDir">
    <vt:lpwstr>H:\Data\Networks\Notes\HTML</vt:lpwstr>
  </property>
  <property fmtid="{D5CDD505-2E9C-101B-9397-08002B2CF9AE}" pid="22" name="KSOProductBuildVer">
    <vt:lpwstr>2052-12.1.0.16388</vt:lpwstr>
  </property>
  <property fmtid="{D5CDD505-2E9C-101B-9397-08002B2CF9AE}" pid="23" name="ICV">
    <vt:lpwstr>6306F99235334C9FBFD70EA6DC0D1324_12</vt:lpwstr>
  </property>
</Properties>
</file>