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37" r:id="rId3"/>
    <p:sldId id="297" r:id="rId4"/>
    <p:sldId id="336" r:id="rId5"/>
    <p:sldId id="298" r:id="rId6"/>
    <p:sldId id="299" r:id="rId7"/>
    <p:sldId id="300" r:id="rId9"/>
    <p:sldId id="301" r:id="rId10"/>
    <p:sldId id="335" r:id="rId11"/>
    <p:sldId id="302" r:id="rId12"/>
    <p:sldId id="303" r:id="rId13"/>
    <p:sldId id="304" r:id="rId14"/>
    <p:sldId id="305" r:id="rId15"/>
    <p:sldId id="306" r:id="rId16"/>
    <p:sldId id="333" r:id="rId17"/>
    <p:sldId id="307" r:id="rId18"/>
    <p:sldId id="308" r:id="rId19"/>
    <p:sldId id="330" r:id="rId20"/>
    <p:sldId id="332" r:id="rId21"/>
    <p:sldId id="309" r:id="rId2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等线" panose="02010600030101010101" pitchFamily="2" charset="-122"/>
        <a:ea typeface="等线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C SYSTEM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576" y="82"/>
      </p:cViewPr>
      <p:guideLst>
        <p:guide orient="horz" pos="212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ctr" anchorCtr="0" compatLnSpc="1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ctr" anchorCtr="0" compatLnSpc="1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Grp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ChangeArrowheads="1" noTextEdit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        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      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b" anchorCtr="0" compatLnSpc="1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0000" tIns="46800" rIns="90000" bIns="4680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0000" tIns="46800" rIns="90000" bIns="46800" anchor="ctr" anchorCtr="0"/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 bwMode="auto"/>
        <p:txBody>
          <a:bodyPr wrap="none" lIns="90000" tIns="46800" rIns="90000" bIns="4680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0000" tIns="46800" rIns="90000" bIns="46800" anchor="ctr" anchorCtr="0"/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 bwMode="auto"/>
        <p:txBody>
          <a:bodyPr wrap="none" lIns="90000" tIns="46800" rIns="90000" bIns="4680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GB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eaLnBrk="1" hangingPunct="1">
              <a:buNone/>
            </a:pPr>
            <a:fld id="{9A0DB2DC-4C9A-4742-B13C-FB6460FD3503}" type="slidenum">
              <a:rPr lang="en-GB" altLang="en-US" dirty="0"/>
            </a:fld>
            <a:endParaRPr lang="en-GB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EAC1A4-D035-4322-BC2A-A5C20AA6C80E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EAC1A4-D035-4322-BC2A-A5C20AA6C80E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EAC1A4-D035-4322-BC2A-A5C20AA6C80E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EAC1A4-D035-4322-BC2A-A5C20AA6C80E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EAC1A4-D035-4322-BC2A-A5C20AA6C80E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EAC1A4-D035-4322-BC2A-A5C20AA6C80E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EAC1A4-D035-4322-BC2A-A5C20AA6C80E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EAC1A4-D035-4322-BC2A-A5C20AA6C80E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EAC1A4-D035-4322-BC2A-A5C20AA6C80E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EAC1A4-D035-4322-BC2A-A5C20AA6C80E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5EAC1A4-D035-4322-BC2A-A5C20AA6C80E}" type="datetimeFigureOut">
              <a:rPr kumimoji="0" lang="zh-CN" alt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9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dirty="0">
                <a:latin typeface="等线" panose="02010600030101010101" pitchFamily="2" charset="-122"/>
              </a:rPr>
            </a:fld>
            <a:endParaRPr lang="zh-CN" altLang="en-US" dirty="0">
              <a:latin typeface="等线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dirty="0"/>
              <a:t>复习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916113"/>
            <a:ext cx="7886700" cy="43513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浮点数的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IEEE754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标准对尾数编码采用的是（  ）码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在浮点数编码表示中，（ 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）是隐含的，在机器数中不出现。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ctr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AutoNum type="alphaUcPeriod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阶码 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B. 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符号 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C. 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尾数 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D. 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基数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采用规格化的浮点数最主要是为了（  ）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A. 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增加数据的表示范围                         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B.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增加数据的表示精度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 Box 2"/>
          <p:cNvSpPr txBox="1"/>
          <p:nvPr/>
        </p:nvSpPr>
        <p:spPr>
          <a:xfrm>
            <a:off x="381000" y="304800"/>
            <a:ext cx="61468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算术移位和逻辑移位的区别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Text Box 3"/>
          <p:cNvSpPr txBox="1"/>
          <p:nvPr/>
        </p:nvSpPr>
        <p:spPr>
          <a:xfrm>
            <a:off x="746125" y="1090613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算术移位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2727325" y="1090613"/>
            <a:ext cx="26844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有符号数的移位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5" name="Text Box 5"/>
          <p:cNvSpPr txBox="1"/>
          <p:nvPr/>
        </p:nvSpPr>
        <p:spPr>
          <a:xfrm>
            <a:off x="746125" y="1798638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逻辑移位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6" name="Text Box 6"/>
          <p:cNvSpPr txBox="1"/>
          <p:nvPr/>
        </p:nvSpPr>
        <p:spPr>
          <a:xfrm>
            <a:off x="2727325" y="1798638"/>
            <a:ext cx="26844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无符号数的移位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7" name="Text Box 7"/>
          <p:cNvSpPr txBox="1"/>
          <p:nvPr/>
        </p:nvSpPr>
        <p:spPr>
          <a:xfrm>
            <a:off x="746125" y="250666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逻辑左移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8" name="Text Box 8"/>
          <p:cNvSpPr txBox="1"/>
          <p:nvPr/>
        </p:nvSpPr>
        <p:spPr>
          <a:xfrm>
            <a:off x="746125" y="3214688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逻辑右移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9" name="Text Box 9"/>
          <p:cNvSpPr txBox="1"/>
          <p:nvPr/>
        </p:nvSpPr>
        <p:spPr>
          <a:xfrm>
            <a:off x="2727325" y="2506663"/>
            <a:ext cx="32956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低位添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，高位移丢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0" name="Text Box 10"/>
          <p:cNvSpPr txBox="1"/>
          <p:nvPr/>
        </p:nvSpPr>
        <p:spPr>
          <a:xfrm>
            <a:off x="2727325" y="3214688"/>
            <a:ext cx="32956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高位添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低位移丢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1" name="Text Box 11"/>
          <p:cNvSpPr txBox="1"/>
          <p:nvPr/>
        </p:nvSpPr>
        <p:spPr>
          <a:xfrm>
            <a:off x="746125" y="3886200"/>
            <a:ext cx="36099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例如            </a:t>
            </a:r>
            <a:r>
              <a:rPr lang="zh-CN" altLang="en-US" sz="1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01010011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2" name="Text Box 12"/>
          <p:cNvSpPr txBox="1"/>
          <p:nvPr/>
        </p:nvSpPr>
        <p:spPr>
          <a:xfrm>
            <a:off x="746125" y="4481513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逻辑左移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3" name="Text Box 13"/>
          <p:cNvSpPr txBox="1"/>
          <p:nvPr/>
        </p:nvSpPr>
        <p:spPr>
          <a:xfrm>
            <a:off x="2574925" y="4481513"/>
            <a:ext cx="19970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1010011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4" name="Text Box 14"/>
          <p:cNvSpPr txBox="1"/>
          <p:nvPr/>
        </p:nvSpPr>
        <p:spPr>
          <a:xfrm>
            <a:off x="4718050" y="4481513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逻辑右移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5" name="Text Box 15"/>
          <p:cNvSpPr txBox="1"/>
          <p:nvPr/>
        </p:nvSpPr>
        <p:spPr>
          <a:xfrm>
            <a:off x="6394450" y="4481513"/>
            <a:ext cx="1606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1011001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6" name="Text Box 16"/>
          <p:cNvSpPr txBox="1"/>
          <p:nvPr/>
        </p:nvSpPr>
        <p:spPr>
          <a:xfrm>
            <a:off x="746125" y="5013325"/>
            <a:ext cx="14097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算术左移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7" name="Text Box 17"/>
          <p:cNvSpPr txBox="1"/>
          <p:nvPr/>
        </p:nvSpPr>
        <p:spPr>
          <a:xfrm>
            <a:off x="4733925" y="5013325"/>
            <a:ext cx="181927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算术右移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8" name="Text Box 18"/>
          <p:cNvSpPr txBox="1"/>
          <p:nvPr/>
        </p:nvSpPr>
        <p:spPr>
          <a:xfrm>
            <a:off x="2574925" y="5013325"/>
            <a:ext cx="1997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0010011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79" name="Text Box 19"/>
          <p:cNvSpPr txBox="1"/>
          <p:nvPr/>
        </p:nvSpPr>
        <p:spPr>
          <a:xfrm>
            <a:off x="6394450" y="5013325"/>
            <a:ext cx="34353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011001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（补码）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380" name="Group 20"/>
          <p:cNvGrpSpPr/>
          <p:nvPr/>
        </p:nvGrpSpPr>
        <p:grpSpPr>
          <a:xfrm>
            <a:off x="6781800" y="2509838"/>
            <a:ext cx="1581150" cy="723900"/>
            <a:chOff x="0" y="0"/>
            <a:chExt cx="996" cy="456"/>
          </a:xfrm>
        </p:grpSpPr>
        <p:sp>
          <p:nvSpPr>
            <p:cNvPr id="15388" name="Rectangle 21"/>
            <p:cNvSpPr/>
            <p:nvPr/>
          </p:nvSpPr>
          <p:spPr>
            <a:xfrm>
              <a:off x="96" y="0"/>
              <a:ext cx="576" cy="21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9" name="未知"/>
            <p:cNvSpPr/>
            <p:nvPr/>
          </p:nvSpPr>
          <p:spPr>
            <a:xfrm>
              <a:off x="0" y="123"/>
              <a:ext cx="96" cy="24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240"/>
                </a:cxn>
              </a:cxnLst>
              <a:pathLst>
                <a:path w="96" h="240">
                  <a:moveTo>
                    <a:pt x="96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90" name="未知"/>
            <p:cNvSpPr/>
            <p:nvPr/>
          </p:nvSpPr>
          <p:spPr>
            <a:xfrm>
              <a:off x="672" y="123"/>
              <a:ext cx="9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240"/>
                </a:cxn>
              </a:cxnLst>
              <a:pathLst>
                <a:path w="96" h="240">
                  <a:moveTo>
                    <a:pt x="0" y="0"/>
                  </a:moveTo>
                  <a:lnTo>
                    <a:pt x="96" y="0"/>
                  </a:lnTo>
                  <a:lnTo>
                    <a:pt x="96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91" name="Text Box 24"/>
            <p:cNvSpPr txBox="1"/>
            <p:nvPr/>
          </p:nvSpPr>
          <p:spPr>
            <a:xfrm>
              <a:off x="768" y="129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92" name="Line 25"/>
            <p:cNvSpPr/>
            <p:nvPr/>
          </p:nvSpPr>
          <p:spPr>
            <a:xfrm flipH="1">
              <a:off x="240" y="96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5381" name="Group 26"/>
          <p:cNvGrpSpPr/>
          <p:nvPr/>
        </p:nvGrpSpPr>
        <p:grpSpPr>
          <a:xfrm>
            <a:off x="6394450" y="3271838"/>
            <a:ext cx="1606550" cy="690562"/>
            <a:chOff x="0" y="0"/>
            <a:chExt cx="1012" cy="435"/>
          </a:xfrm>
        </p:grpSpPr>
        <p:sp>
          <p:nvSpPr>
            <p:cNvPr id="15383" name="Rectangle 27"/>
            <p:cNvSpPr/>
            <p:nvPr/>
          </p:nvSpPr>
          <p:spPr>
            <a:xfrm>
              <a:off x="340" y="0"/>
              <a:ext cx="576" cy="219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4" name="未知"/>
            <p:cNvSpPr/>
            <p:nvPr/>
          </p:nvSpPr>
          <p:spPr>
            <a:xfrm>
              <a:off x="244" y="123"/>
              <a:ext cx="96" cy="240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240"/>
                </a:cxn>
              </a:cxnLst>
              <a:pathLst>
                <a:path w="96" h="240">
                  <a:moveTo>
                    <a:pt x="96" y="0"/>
                  </a:moveTo>
                  <a:lnTo>
                    <a:pt x="0" y="0"/>
                  </a:lnTo>
                  <a:lnTo>
                    <a:pt x="0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85" name="未知"/>
            <p:cNvSpPr/>
            <p:nvPr/>
          </p:nvSpPr>
          <p:spPr>
            <a:xfrm>
              <a:off x="916" y="123"/>
              <a:ext cx="96" cy="24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6" y="0"/>
                </a:cxn>
                <a:cxn ang="0">
                  <a:pos x="96" y="240"/>
                </a:cxn>
              </a:cxnLst>
              <a:pathLst>
                <a:path w="96" h="240">
                  <a:moveTo>
                    <a:pt x="0" y="0"/>
                  </a:moveTo>
                  <a:lnTo>
                    <a:pt x="96" y="0"/>
                  </a:lnTo>
                  <a:lnTo>
                    <a:pt x="96" y="240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86" name="Text Box 30"/>
            <p:cNvSpPr txBox="1"/>
            <p:nvPr/>
          </p:nvSpPr>
          <p:spPr>
            <a:xfrm>
              <a:off x="0" y="108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387" name="Line 31"/>
            <p:cNvSpPr/>
            <p:nvPr/>
          </p:nvSpPr>
          <p:spPr>
            <a:xfrm rot="-10800000" flipH="1">
              <a:off x="484" y="108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sp>
        <p:nvSpPr>
          <p:cNvPr id="15382" name="Text Box 32"/>
          <p:cNvSpPr txBox="1"/>
          <p:nvPr/>
        </p:nvSpPr>
        <p:spPr>
          <a:xfrm>
            <a:off x="6388100" y="388620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10110010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 Box 2"/>
          <p:cNvSpPr txBox="1"/>
          <p:nvPr/>
        </p:nvSpPr>
        <p:spPr>
          <a:xfrm>
            <a:off x="441325" y="196850"/>
            <a:ext cx="3395663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二、加减法运算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Text Box 3"/>
          <p:cNvSpPr txBox="1"/>
          <p:nvPr/>
        </p:nvSpPr>
        <p:spPr>
          <a:xfrm>
            <a:off x="441325" y="990600"/>
            <a:ext cx="3397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补码加减运算公式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/>
          <p:cNvSpPr txBox="1"/>
          <p:nvPr/>
        </p:nvSpPr>
        <p:spPr>
          <a:xfrm>
            <a:off x="1127125" y="1611313"/>
            <a:ext cx="21494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加法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9" name="Text Box 5"/>
          <p:cNvSpPr txBox="1"/>
          <p:nvPr/>
        </p:nvSpPr>
        <p:spPr>
          <a:xfrm>
            <a:off x="1127125" y="3563938"/>
            <a:ext cx="22256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减法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0" name="Text Box 6"/>
          <p:cNvSpPr txBox="1"/>
          <p:nvPr/>
        </p:nvSpPr>
        <p:spPr>
          <a:xfrm>
            <a:off x="762000" y="2254250"/>
            <a:ext cx="984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整数 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1" name="Text Box 7"/>
          <p:cNvSpPr txBox="1"/>
          <p:nvPr/>
        </p:nvSpPr>
        <p:spPr>
          <a:xfrm>
            <a:off x="1663700" y="2276475"/>
            <a:ext cx="19970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2" name="Text Box 8"/>
          <p:cNvSpPr txBox="1"/>
          <p:nvPr/>
        </p:nvSpPr>
        <p:spPr>
          <a:xfrm>
            <a:off x="3549650" y="2276475"/>
            <a:ext cx="36766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mod 2</a:t>
            </a:r>
            <a:r>
              <a:rPr lang="en-US" altLang="zh-CN" sz="2800" b="1" i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3" name="Text Box 9"/>
          <p:cNvSpPr txBox="1"/>
          <p:nvPr/>
        </p:nvSpPr>
        <p:spPr>
          <a:xfrm>
            <a:off x="762000" y="2874963"/>
            <a:ext cx="984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小数 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4" name="Text Box 10"/>
          <p:cNvSpPr txBox="1"/>
          <p:nvPr/>
        </p:nvSpPr>
        <p:spPr>
          <a:xfrm>
            <a:off x="1663700" y="2909888"/>
            <a:ext cx="19970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5" name="Text Box 11"/>
          <p:cNvSpPr txBox="1"/>
          <p:nvPr/>
        </p:nvSpPr>
        <p:spPr>
          <a:xfrm>
            <a:off x="3549650" y="2909888"/>
            <a:ext cx="32829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mod 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396" name="Group 12"/>
          <p:cNvGrpSpPr/>
          <p:nvPr/>
        </p:nvGrpSpPr>
        <p:grpSpPr>
          <a:xfrm>
            <a:off x="2192338" y="4052888"/>
            <a:ext cx="2511425" cy="519112"/>
            <a:chOff x="0" y="0"/>
            <a:chExt cx="1582" cy="327"/>
          </a:xfrm>
        </p:grpSpPr>
        <p:sp>
          <p:nvSpPr>
            <p:cNvPr id="16408" name="Text Box 13"/>
            <p:cNvSpPr txBox="1"/>
            <p:nvPr/>
          </p:nvSpPr>
          <p:spPr>
            <a:xfrm>
              <a:off x="0" y="0"/>
              <a:ext cx="5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09" name="Text Box 14"/>
            <p:cNvSpPr txBox="1"/>
            <p:nvPr/>
          </p:nvSpPr>
          <p:spPr>
            <a:xfrm>
              <a:off x="538" y="0"/>
              <a:ext cx="10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+(–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)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97" name="Text Box 15"/>
          <p:cNvSpPr txBox="1"/>
          <p:nvPr/>
        </p:nvSpPr>
        <p:spPr>
          <a:xfrm>
            <a:off x="762000" y="4737100"/>
            <a:ext cx="984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整数 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8" name="Text Box 16"/>
          <p:cNvSpPr txBox="1"/>
          <p:nvPr/>
        </p:nvSpPr>
        <p:spPr>
          <a:xfrm>
            <a:off x="1663700" y="4714875"/>
            <a:ext cx="1492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9" name="Text Box 17"/>
          <p:cNvSpPr txBox="1"/>
          <p:nvPr/>
        </p:nvSpPr>
        <p:spPr>
          <a:xfrm>
            <a:off x="3022600" y="4714875"/>
            <a:ext cx="21367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+(–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)]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0" name="Text Box 18"/>
          <p:cNvSpPr txBox="1"/>
          <p:nvPr/>
        </p:nvSpPr>
        <p:spPr>
          <a:xfrm>
            <a:off x="4973638" y="4714875"/>
            <a:ext cx="35607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[</a:t>
            </a: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1" name="Text Box 19"/>
          <p:cNvSpPr txBox="1"/>
          <p:nvPr/>
        </p:nvSpPr>
        <p:spPr>
          <a:xfrm>
            <a:off x="7456488" y="4776788"/>
            <a:ext cx="15224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(mod 2</a:t>
            </a:r>
            <a:r>
              <a:rPr lang="en-US" altLang="zh-CN" sz="2400" b="1" i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450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2" name="Text Box 20"/>
          <p:cNvSpPr txBox="1"/>
          <p:nvPr/>
        </p:nvSpPr>
        <p:spPr>
          <a:xfrm>
            <a:off x="762000" y="5357813"/>
            <a:ext cx="984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小数 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3" name="Text Box 21"/>
          <p:cNvSpPr txBox="1"/>
          <p:nvPr/>
        </p:nvSpPr>
        <p:spPr>
          <a:xfrm>
            <a:off x="1663700" y="5335588"/>
            <a:ext cx="14922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4" name="Text Box 22"/>
          <p:cNvSpPr txBox="1"/>
          <p:nvPr/>
        </p:nvSpPr>
        <p:spPr>
          <a:xfrm>
            <a:off x="3022600" y="5335588"/>
            <a:ext cx="21367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+(–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)]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5" name="Text Box 23"/>
          <p:cNvSpPr txBox="1"/>
          <p:nvPr/>
        </p:nvSpPr>
        <p:spPr>
          <a:xfrm>
            <a:off x="7456488" y="5397500"/>
            <a:ext cx="11922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(mod 2)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6" name="Text Box 24"/>
          <p:cNvSpPr txBox="1"/>
          <p:nvPr/>
        </p:nvSpPr>
        <p:spPr>
          <a:xfrm>
            <a:off x="762000" y="5957888"/>
            <a:ext cx="8007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连同符号位一起相加，符号位产生的进位自然丢掉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07" name="Text Box 25"/>
          <p:cNvSpPr txBox="1"/>
          <p:nvPr/>
        </p:nvSpPr>
        <p:spPr>
          <a:xfrm>
            <a:off x="4973638" y="5348288"/>
            <a:ext cx="34845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[</a:t>
            </a: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</a:t>
            </a:r>
            <a:r>
              <a:rPr lang="en-US" altLang="zh-CN" sz="1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7410" name="Text Box 2"/>
          <p:cNvSpPr txBox="1"/>
          <p:nvPr/>
        </p:nvSpPr>
        <p:spPr>
          <a:xfrm>
            <a:off x="365125" y="152400"/>
            <a:ext cx="155892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举例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Text Box 3"/>
          <p:cNvSpPr txBox="1"/>
          <p:nvPr/>
        </p:nvSpPr>
        <p:spPr>
          <a:xfrm>
            <a:off x="1463675" y="1774825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2" name="Text Box 4"/>
          <p:cNvSpPr txBox="1"/>
          <p:nvPr/>
        </p:nvSpPr>
        <p:spPr>
          <a:xfrm>
            <a:off x="2522538" y="1774825"/>
            <a:ext cx="90011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3" name="Text Box 5"/>
          <p:cNvSpPr txBox="1"/>
          <p:nvPr/>
        </p:nvSpPr>
        <p:spPr>
          <a:xfrm>
            <a:off x="2543175" y="2279650"/>
            <a:ext cx="9017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4" name="Text Box 6"/>
          <p:cNvSpPr txBox="1"/>
          <p:nvPr/>
        </p:nvSpPr>
        <p:spPr>
          <a:xfrm>
            <a:off x="1408113" y="2743200"/>
            <a:ext cx="19970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5" name="Line 7"/>
          <p:cNvSpPr/>
          <p:nvPr/>
        </p:nvSpPr>
        <p:spPr>
          <a:xfrm>
            <a:off x="1447800" y="2782888"/>
            <a:ext cx="464978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16" name="Text Box 8"/>
          <p:cNvSpPr txBox="1"/>
          <p:nvPr/>
        </p:nvSpPr>
        <p:spPr>
          <a:xfrm>
            <a:off x="2279650" y="2286000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7" name="Text Box 9"/>
          <p:cNvSpPr txBox="1"/>
          <p:nvPr/>
        </p:nvSpPr>
        <p:spPr>
          <a:xfrm>
            <a:off x="3505200" y="1774825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   0 . 1 0 1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8" name="Text Box 10"/>
          <p:cNvSpPr txBox="1"/>
          <p:nvPr/>
        </p:nvSpPr>
        <p:spPr>
          <a:xfrm>
            <a:off x="3505200" y="2279650"/>
            <a:ext cx="2667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   1 . 1 0 1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9" name="Text Box 11"/>
          <p:cNvSpPr txBox="1"/>
          <p:nvPr/>
        </p:nvSpPr>
        <p:spPr>
          <a:xfrm>
            <a:off x="3505200" y="2743200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0 . 0 1 1 0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0" name="Text Box 12"/>
          <p:cNvSpPr txBox="1"/>
          <p:nvPr/>
        </p:nvSpPr>
        <p:spPr>
          <a:xfrm>
            <a:off x="5559425" y="2743200"/>
            <a:ext cx="180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1" name="Text Box 13"/>
          <p:cNvSpPr txBox="1"/>
          <p:nvPr/>
        </p:nvSpPr>
        <p:spPr>
          <a:xfrm>
            <a:off x="6629400" y="137160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验证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422" name="Group 14"/>
          <p:cNvGrpSpPr/>
          <p:nvPr/>
        </p:nvGrpSpPr>
        <p:grpSpPr>
          <a:xfrm>
            <a:off x="669925" y="762000"/>
            <a:ext cx="5908675" cy="1025525"/>
            <a:chOff x="0" y="0"/>
            <a:chExt cx="3722" cy="646"/>
          </a:xfrm>
        </p:grpSpPr>
        <p:grpSp>
          <p:nvGrpSpPr>
            <p:cNvPr id="17450" name="Group 15"/>
            <p:cNvGrpSpPr/>
            <p:nvPr/>
          </p:nvGrpSpPr>
          <p:grpSpPr>
            <a:xfrm>
              <a:off x="0" y="0"/>
              <a:ext cx="3722" cy="327"/>
              <a:chOff x="0" y="0"/>
              <a:chExt cx="3722" cy="327"/>
            </a:xfrm>
          </p:grpSpPr>
          <p:sp>
            <p:nvSpPr>
              <p:cNvPr id="17452" name="Text Box 16"/>
              <p:cNvSpPr txBox="1"/>
              <p:nvPr/>
            </p:nvSpPr>
            <p:spPr>
              <a:xfrm>
                <a:off x="0" y="0"/>
                <a:ext cx="67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例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6.8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3" name="Text Box 17"/>
              <p:cNvSpPr txBox="1"/>
              <p:nvPr/>
            </p:nvSpPr>
            <p:spPr>
              <a:xfrm>
                <a:off x="960" y="0"/>
                <a:ext cx="276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设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0.1011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–</a:t>
                </a:r>
                <a:r>
                  <a:rPr lang="en-US" altLang="zh-CN" sz="1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0.0101</a:t>
                </a:r>
                <a:endPara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7451" name="Text Box 18"/>
            <p:cNvSpPr txBox="1"/>
            <p:nvPr/>
          </p:nvSpPr>
          <p:spPr>
            <a:xfrm>
              <a:off x="970" y="319"/>
              <a:ext cx="12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23" name="Text Box 19"/>
          <p:cNvSpPr txBox="1"/>
          <p:nvPr/>
        </p:nvSpPr>
        <p:spPr>
          <a:xfrm>
            <a:off x="7680325" y="2057400"/>
            <a:ext cx="1022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0.1011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4" name="Text Box 20"/>
          <p:cNvSpPr txBox="1"/>
          <p:nvPr/>
        </p:nvSpPr>
        <p:spPr>
          <a:xfrm>
            <a:off x="7451725" y="2362200"/>
            <a:ext cx="12509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 0.0101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5" name="Line 21"/>
          <p:cNvSpPr/>
          <p:nvPr/>
        </p:nvSpPr>
        <p:spPr>
          <a:xfrm>
            <a:off x="7239000" y="2743200"/>
            <a:ext cx="1676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6" name="Text Box 22"/>
          <p:cNvSpPr txBox="1"/>
          <p:nvPr/>
        </p:nvSpPr>
        <p:spPr>
          <a:xfrm>
            <a:off x="7680325" y="2667000"/>
            <a:ext cx="1022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0.0110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7" name="Text Box 23"/>
          <p:cNvSpPr txBox="1"/>
          <p:nvPr/>
        </p:nvSpPr>
        <p:spPr>
          <a:xfrm>
            <a:off x="2051050" y="3284538"/>
            <a:ext cx="45402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   0 . 0 1 1 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8" name="Text Box 24"/>
          <p:cNvSpPr txBox="1"/>
          <p:nvPr/>
        </p:nvSpPr>
        <p:spPr>
          <a:xfrm>
            <a:off x="2522538" y="4808538"/>
            <a:ext cx="900112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29" name="Text Box 25"/>
          <p:cNvSpPr txBox="1"/>
          <p:nvPr/>
        </p:nvSpPr>
        <p:spPr>
          <a:xfrm>
            <a:off x="2522538" y="5313363"/>
            <a:ext cx="9017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0" name="Text Box 26"/>
          <p:cNvSpPr txBox="1"/>
          <p:nvPr/>
        </p:nvSpPr>
        <p:spPr>
          <a:xfrm>
            <a:off x="1408113" y="5819775"/>
            <a:ext cx="19970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1" name="Line 27"/>
          <p:cNvSpPr/>
          <p:nvPr/>
        </p:nvSpPr>
        <p:spPr>
          <a:xfrm>
            <a:off x="1447800" y="5867400"/>
            <a:ext cx="4648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32" name="Text Box 28"/>
          <p:cNvSpPr txBox="1"/>
          <p:nvPr/>
        </p:nvSpPr>
        <p:spPr>
          <a:xfrm>
            <a:off x="2279650" y="5334000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3" name="Text Box 29"/>
          <p:cNvSpPr txBox="1"/>
          <p:nvPr/>
        </p:nvSpPr>
        <p:spPr>
          <a:xfrm>
            <a:off x="3505200" y="4808538"/>
            <a:ext cx="3352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   1 ,  0 1 1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4" name="Text Box 30"/>
          <p:cNvSpPr txBox="1"/>
          <p:nvPr/>
        </p:nvSpPr>
        <p:spPr>
          <a:xfrm>
            <a:off x="3505200" y="5313363"/>
            <a:ext cx="3200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   1 ,  1 0 1 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5" name="Text Box 31"/>
          <p:cNvSpPr txBox="1"/>
          <p:nvPr/>
        </p:nvSpPr>
        <p:spPr>
          <a:xfrm>
            <a:off x="3505200" y="5819775"/>
            <a:ext cx="22542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1 ,  0 0 1 0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6" name="Text Box 32"/>
          <p:cNvSpPr txBox="1"/>
          <p:nvPr/>
        </p:nvSpPr>
        <p:spPr>
          <a:xfrm>
            <a:off x="5635625" y="5819775"/>
            <a:ext cx="180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7" name="Text Box 33"/>
          <p:cNvSpPr txBox="1"/>
          <p:nvPr/>
        </p:nvSpPr>
        <p:spPr>
          <a:xfrm>
            <a:off x="6629400" y="4343400"/>
            <a:ext cx="7969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验证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8" name="Text Box 34"/>
          <p:cNvSpPr txBox="1"/>
          <p:nvPr/>
        </p:nvSpPr>
        <p:spPr>
          <a:xfrm>
            <a:off x="7527925" y="5094288"/>
            <a:ext cx="1022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 1001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39" name="Line 35"/>
          <p:cNvSpPr/>
          <p:nvPr/>
        </p:nvSpPr>
        <p:spPr>
          <a:xfrm>
            <a:off x="7086600" y="5867400"/>
            <a:ext cx="16764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40" name="Text Box 36"/>
          <p:cNvSpPr txBox="1"/>
          <p:nvPr/>
        </p:nvSpPr>
        <p:spPr>
          <a:xfrm>
            <a:off x="7527925" y="5791200"/>
            <a:ext cx="1022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– 1110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441" name="Group 37"/>
          <p:cNvGrpSpPr/>
          <p:nvPr/>
        </p:nvGrpSpPr>
        <p:grpSpPr>
          <a:xfrm>
            <a:off x="7262813" y="5410200"/>
            <a:ext cx="1287462" cy="457200"/>
            <a:chOff x="0" y="0"/>
            <a:chExt cx="811" cy="288"/>
          </a:xfrm>
        </p:grpSpPr>
        <p:sp>
          <p:nvSpPr>
            <p:cNvPr id="17448" name="Text Box 38"/>
            <p:cNvSpPr txBox="1"/>
            <p:nvPr/>
          </p:nvSpPr>
          <p:spPr>
            <a:xfrm>
              <a:off x="167" y="0"/>
              <a:ext cx="6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– 0101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9" name="Text Box 39"/>
            <p:cNvSpPr txBox="1"/>
            <p:nvPr/>
          </p:nvSpPr>
          <p:spPr>
            <a:xfrm>
              <a:off x="0" y="0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42" name="Group 40"/>
          <p:cNvGrpSpPr/>
          <p:nvPr/>
        </p:nvGrpSpPr>
        <p:grpSpPr>
          <a:xfrm>
            <a:off x="669925" y="3797300"/>
            <a:ext cx="4914900" cy="1023938"/>
            <a:chOff x="0" y="0"/>
            <a:chExt cx="3096" cy="645"/>
          </a:xfrm>
        </p:grpSpPr>
        <p:sp>
          <p:nvSpPr>
            <p:cNvPr id="17445" name="Text Box 41"/>
            <p:cNvSpPr txBox="1"/>
            <p:nvPr/>
          </p:nvSpPr>
          <p:spPr>
            <a:xfrm>
              <a:off x="0" y="0"/>
              <a:ext cx="6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例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6.9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6" name="Text Box 42"/>
            <p:cNvSpPr txBox="1"/>
            <p:nvPr/>
          </p:nvSpPr>
          <p:spPr>
            <a:xfrm>
              <a:off x="970" y="0"/>
              <a:ext cx="212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–9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–5     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47" name="Text Box 43"/>
            <p:cNvSpPr txBox="1"/>
            <p:nvPr/>
          </p:nvSpPr>
          <p:spPr>
            <a:xfrm>
              <a:off x="970" y="318"/>
              <a:ext cx="11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endPara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43" name="Text Box 44"/>
          <p:cNvSpPr txBox="1"/>
          <p:nvPr/>
        </p:nvSpPr>
        <p:spPr>
          <a:xfrm>
            <a:off x="1463675" y="4808538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44" name="Text Box 45"/>
          <p:cNvSpPr txBox="1"/>
          <p:nvPr/>
        </p:nvSpPr>
        <p:spPr>
          <a:xfrm>
            <a:off x="2071688" y="6324600"/>
            <a:ext cx="28670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– 1110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8434" name="Text Box 2"/>
          <p:cNvSpPr txBox="1"/>
          <p:nvPr/>
        </p:nvSpPr>
        <p:spPr>
          <a:xfrm>
            <a:off x="815975" y="806450"/>
            <a:ext cx="12636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6.10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Text Box 3"/>
          <p:cNvSpPr txBox="1"/>
          <p:nvPr/>
        </p:nvSpPr>
        <p:spPr>
          <a:xfrm>
            <a:off x="2051050" y="765175"/>
            <a:ext cx="6229350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设机器数字长为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位（含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位符号位）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且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15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24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补码求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6" name="Text Box 4"/>
          <p:cNvSpPr txBox="1"/>
          <p:nvPr/>
        </p:nvSpPr>
        <p:spPr>
          <a:xfrm>
            <a:off x="611188" y="1773238"/>
            <a:ext cx="895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437" name="Group 5"/>
          <p:cNvGrpSpPr/>
          <p:nvPr/>
        </p:nvGrpSpPr>
        <p:grpSpPr>
          <a:xfrm>
            <a:off x="2092325" y="1843088"/>
            <a:ext cx="2921000" cy="530225"/>
            <a:chOff x="26" y="-137"/>
            <a:chExt cx="1840" cy="334"/>
          </a:xfrm>
        </p:grpSpPr>
        <p:sp>
          <p:nvSpPr>
            <p:cNvPr id="18454" name="Text Box 6"/>
            <p:cNvSpPr txBox="1"/>
            <p:nvPr/>
          </p:nvSpPr>
          <p:spPr>
            <a:xfrm>
              <a:off x="26" y="-137"/>
              <a:ext cx="89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15   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5" name="Text Box 7"/>
            <p:cNvSpPr txBox="1"/>
            <p:nvPr/>
          </p:nvSpPr>
          <p:spPr>
            <a:xfrm>
              <a:off x="726" y="-130"/>
              <a:ext cx="11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 0001111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38" name="Group 8"/>
          <p:cNvGrpSpPr/>
          <p:nvPr/>
        </p:nvGrpSpPr>
        <p:grpSpPr>
          <a:xfrm>
            <a:off x="2060575" y="2433638"/>
            <a:ext cx="2968625" cy="519112"/>
            <a:chOff x="0" y="0"/>
            <a:chExt cx="1870" cy="327"/>
          </a:xfrm>
        </p:grpSpPr>
        <p:sp>
          <p:nvSpPr>
            <p:cNvPr id="18452" name="Text Box 9"/>
            <p:cNvSpPr txBox="1"/>
            <p:nvPr/>
          </p:nvSpPr>
          <p:spPr>
            <a:xfrm>
              <a:off x="0" y="0"/>
              <a:ext cx="72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24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3" name="Text Box 10"/>
            <p:cNvSpPr txBox="1"/>
            <p:nvPr/>
          </p:nvSpPr>
          <p:spPr>
            <a:xfrm>
              <a:off x="730" y="0"/>
              <a:ext cx="11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 0011000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39" name="Text Box 11"/>
          <p:cNvSpPr txBox="1"/>
          <p:nvPr/>
        </p:nvSpPr>
        <p:spPr>
          <a:xfrm>
            <a:off x="831850" y="4221163"/>
            <a:ext cx="22637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[–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0" name="Text Box 12"/>
          <p:cNvSpPr txBox="1"/>
          <p:nvPr/>
        </p:nvSpPr>
        <p:spPr>
          <a:xfrm>
            <a:off x="1654175" y="3778250"/>
            <a:ext cx="38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441" name="Group 13"/>
          <p:cNvGrpSpPr/>
          <p:nvPr/>
        </p:nvGrpSpPr>
        <p:grpSpPr>
          <a:xfrm>
            <a:off x="2211388" y="3203575"/>
            <a:ext cx="3087687" cy="519113"/>
            <a:chOff x="0" y="0"/>
            <a:chExt cx="1945" cy="327"/>
          </a:xfrm>
        </p:grpSpPr>
        <p:sp>
          <p:nvSpPr>
            <p:cNvPr id="18450" name="Text Box 14"/>
            <p:cNvSpPr txBox="1"/>
            <p:nvPr/>
          </p:nvSpPr>
          <p:spPr>
            <a:xfrm>
              <a:off x="0" y="0"/>
              <a:ext cx="56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endPara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1" name="Text Box 15"/>
            <p:cNvSpPr txBox="1"/>
            <p:nvPr/>
          </p:nvSpPr>
          <p:spPr>
            <a:xfrm>
              <a:off x="581" y="0"/>
              <a:ext cx="13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 0, 0001111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442" name="Group 16"/>
          <p:cNvGrpSpPr/>
          <p:nvPr/>
        </p:nvGrpSpPr>
        <p:grpSpPr>
          <a:xfrm>
            <a:off x="1949450" y="3713163"/>
            <a:ext cx="3349625" cy="519112"/>
            <a:chOff x="0" y="0"/>
            <a:chExt cx="2110" cy="327"/>
          </a:xfrm>
        </p:grpSpPr>
        <p:sp>
          <p:nvSpPr>
            <p:cNvPr id="18448" name="Text Box 17"/>
            <p:cNvSpPr txBox="1"/>
            <p:nvPr/>
          </p:nvSpPr>
          <p:spPr>
            <a:xfrm>
              <a:off x="0" y="0"/>
              <a:ext cx="7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[–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endPara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9" name="Text Box 18"/>
            <p:cNvSpPr txBox="1"/>
            <p:nvPr/>
          </p:nvSpPr>
          <p:spPr>
            <a:xfrm>
              <a:off x="746" y="0"/>
              <a:ext cx="13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 1, 1101000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43" name="Text Box 19"/>
          <p:cNvSpPr txBox="1"/>
          <p:nvPr/>
        </p:nvSpPr>
        <p:spPr>
          <a:xfrm>
            <a:off x="3182938" y="4183063"/>
            <a:ext cx="2438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 1, 1110111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4" name="Text Box 20"/>
          <p:cNvSpPr txBox="1"/>
          <p:nvPr/>
        </p:nvSpPr>
        <p:spPr>
          <a:xfrm>
            <a:off x="5364163" y="4195763"/>
            <a:ext cx="1784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28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5" name="Text Box 21"/>
          <p:cNvSpPr txBox="1"/>
          <p:nvPr/>
        </p:nvSpPr>
        <p:spPr>
          <a:xfrm>
            <a:off x="5845175" y="3203575"/>
            <a:ext cx="288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0, 0011000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6" name="Text Box 22"/>
          <p:cNvSpPr txBox="1"/>
          <p:nvPr/>
        </p:nvSpPr>
        <p:spPr>
          <a:xfrm>
            <a:off x="1692275" y="5126038"/>
            <a:ext cx="441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∴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– 1001 = –9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7" name="Line 23"/>
          <p:cNvSpPr/>
          <p:nvPr/>
        </p:nvSpPr>
        <p:spPr>
          <a:xfrm>
            <a:off x="755650" y="4221163"/>
            <a:ext cx="67056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19458" name="Group 2"/>
          <p:cNvGrpSpPr/>
          <p:nvPr/>
        </p:nvGrpSpPr>
        <p:grpSpPr>
          <a:xfrm>
            <a:off x="827088" y="765175"/>
            <a:ext cx="6786562" cy="735013"/>
            <a:chOff x="0" y="0"/>
            <a:chExt cx="4275" cy="463"/>
          </a:xfrm>
        </p:grpSpPr>
        <p:grpSp>
          <p:nvGrpSpPr>
            <p:cNvPr id="19487" name="Group 3"/>
            <p:cNvGrpSpPr/>
            <p:nvPr/>
          </p:nvGrpSpPr>
          <p:grpSpPr>
            <a:xfrm>
              <a:off x="0" y="49"/>
              <a:ext cx="4275" cy="327"/>
              <a:chOff x="0" y="0"/>
              <a:chExt cx="4275" cy="327"/>
            </a:xfrm>
          </p:grpSpPr>
          <p:sp>
            <p:nvSpPr>
              <p:cNvPr id="19496" name="Text Box 4"/>
              <p:cNvSpPr txBox="1"/>
              <p:nvPr/>
            </p:nvSpPr>
            <p:spPr>
              <a:xfrm>
                <a:off x="0" y="0"/>
                <a:ext cx="73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练习 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97" name="Text Box 5"/>
              <p:cNvSpPr txBox="1"/>
              <p:nvPr/>
            </p:nvSpPr>
            <p:spPr>
              <a:xfrm>
                <a:off x="833" y="0"/>
                <a:ext cx="344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设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       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=        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，用补码求 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r>
                  <a:rPr lang="en-US" altLang="zh-CN" sz="28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endPara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488" name="Group 6"/>
            <p:cNvGrpSpPr/>
            <p:nvPr/>
          </p:nvGrpSpPr>
          <p:grpSpPr>
            <a:xfrm>
              <a:off x="1546" y="0"/>
              <a:ext cx="299" cy="457"/>
              <a:chOff x="0" y="0"/>
              <a:chExt cx="299" cy="457"/>
            </a:xfrm>
          </p:grpSpPr>
          <p:sp>
            <p:nvSpPr>
              <p:cNvPr id="19493" name="Text Box 7"/>
              <p:cNvSpPr txBox="1"/>
              <p:nvPr/>
            </p:nvSpPr>
            <p:spPr>
              <a:xfrm>
                <a:off x="92" y="0"/>
                <a:ext cx="19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9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94" name="Text Box 8"/>
              <p:cNvSpPr txBox="1"/>
              <p:nvPr/>
            </p:nvSpPr>
            <p:spPr>
              <a:xfrm>
                <a:off x="12" y="207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16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95" name="Line 9"/>
              <p:cNvSpPr/>
              <p:nvPr/>
            </p:nvSpPr>
            <p:spPr>
              <a:xfrm>
                <a:off x="0" y="231"/>
                <a:ext cx="29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9489" name="Group 10"/>
            <p:cNvGrpSpPr/>
            <p:nvPr/>
          </p:nvGrpSpPr>
          <p:grpSpPr>
            <a:xfrm>
              <a:off x="2351" y="6"/>
              <a:ext cx="299" cy="457"/>
              <a:chOff x="0" y="0"/>
              <a:chExt cx="299" cy="457"/>
            </a:xfrm>
          </p:grpSpPr>
          <p:sp>
            <p:nvSpPr>
              <p:cNvPr id="19490" name="Text Box 11"/>
              <p:cNvSpPr txBox="1"/>
              <p:nvPr/>
            </p:nvSpPr>
            <p:spPr>
              <a:xfrm>
                <a:off x="23" y="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11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91" name="Text Box 12"/>
              <p:cNvSpPr txBox="1"/>
              <p:nvPr/>
            </p:nvSpPr>
            <p:spPr>
              <a:xfrm>
                <a:off x="23" y="207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16</a:t>
                </a:r>
                <a:endParaRPr lang="en-US" altLang="zh-CN" sz="20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92" name="Line 13"/>
              <p:cNvSpPr/>
              <p:nvPr/>
            </p:nvSpPr>
            <p:spPr>
              <a:xfrm>
                <a:off x="0" y="225"/>
                <a:ext cx="299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19459" name="Group 14"/>
          <p:cNvGrpSpPr/>
          <p:nvPr/>
        </p:nvGrpSpPr>
        <p:grpSpPr>
          <a:xfrm>
            <a:off x="2411413" y="2708275"/>
            <a:ext cx="3521075" cy="725488"/>
            <a:chOff x="0" y="0"/>
            <a:chExt cx="2218" cy="457"/>
          </a:xfrm>
        </p:grpSpPr>
        <p:sp>
          <p:nvSpPr>
            <p:cNvPr id="19481" name="Text Box 15"/>
            <p:cNvSpPr txBox="1"/>
            <p:nvPr/>
          </p:nvSpPr>
          <p:spPr>
            <a:xfrm>
              <a:off x="0" y="50"/>
              <a:ext cx="177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+ </a:t>
              </a:r>
              <a:r>
                <a:rPr lang="en-US" altLang="zh-CN" sz="28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– 0.1100 =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9482" name="Group 16"/>
            <p:cNvGrpSpPr/>
            <p:nvPr/>
          </p:nvGrpSpPr>
          <p:grpSpPr>
            <a:xfrm>
              <a:off x="1919" y="0"/>
              <a:ext cx="299" cy="457"/>
              <a:chOff x="0" y="0"/>
              <a:chExt cx="299" cy="457"/>
            </a:xfrm>
          </p:grpSpPr>
          <p:sp>
            <p:nvSpPr>
              <p:cNvPr id="19484" name="Text Box 17"/>
              <p:cNvSpPr txBox="1"/>
              <p:nvPr/>
            </p:nvSpPr>
            <p:spPr>
              <a:xfrm>
                <a:off x="23" y="0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12</a:t>
                </a:r>
                <a:endPara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5" name="Text Box 18"/>
              <p:cNvSpPr txBox="1"/>
              <p:nvPr/>
            </p:nvSpPr>
            <p:spPr>
              <a:xfrm>
                <a:off x="23" y="207"/>
                <a:ext cx="27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0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16</a:t>
                </a:r>
                <a:endPara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6" name="Line 19"/>
              <p:cNvSpPr/>
              <p:nvPr/>
            </p:nvSpPr>
            <p:spPr>
              <a:xfrm>
                <a:off x="0" y="225"/>
                <a:ext cx="299" cy="0"/>
              </a:xfrm>
              <a:prstGeom prst="line">
                <a:avLst/>
              </a:prstGeom>
              <a:ln w="2857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9483" name="Text Box 20"/>
            <p:cNvSpPr txBox="1"/>
            <p:nvPr/>
          </p:nvSpPr>
          <p:spPr>
            <a:xfrm>
              <a:off x="1717" y="25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460" name="Text Box 21"/>
          <p:cNvSpPr txBox="1"/>
          <p:nvPr/>
        </p:nvSpPr>
        <p:spPr>
          <a:xfrm>
            <a:off x="755650" y="3429000"/>
            <a:ext cx="7473950" cy="946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练习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设机器数字长为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位（含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位符号位）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且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– 97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+41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，用补码求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1" name="Text Box 22"/>
          <p:cNvSpPr txBox="1"/>
          <p:nvPr/>
        </p:nvSpPr>
        <p:spPr>
          <a:xfrm>
            <a:off x="4211638" y="6092825"/>
            <a:ext cx="41370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– </a:t>
            </a:r>
            <a:r>
              <a:rPr lang="en-US" altLang="zh-CN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+ 1110110 = + 118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2" name="Text Box 24"/>
          <p:cNvSpPr txBox="1"/>
          <p:nvPr/>
        </p:nvSpPr>
        <p:spPr>
          <a:xfrm>
            <a:off x="2843213" y="1484313"/>
            <a:ext cx="1158875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0.1001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3" name="Text Box 25"/>
          <p:cNvSpPr txBox="1"/>
          <p:nvPr/>
        </p:nvSpPr>
        <p:spPr>
          <a:xfrm>
            <a:off x="2847975" y="1938338"/>
            <a:ext cx="1158875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0.1011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4" name="Text Box 26"/>
          <p:cNvSpPr txBox="1"/>
          <p:nvPr/>
        </p:nvSpPr>
        <p:spPr>
          <a:xfrm>
            <a:off x="2844800" y="2349500"/>
            <a:ext cx="1689100" cy="51911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1.0100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补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5" name="Text Box 27"/>
          <p:cNvSpPr txBox="1"/>
          <p:nvPr/>
        </p:nvSpPr>
        <p:spPr>
          <a:xfrm>
            <a:off x="2411413" y="4403725"/>
            <a:ext cx="1400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11100001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6" name="Text Box 28"/>
          <p:cNvSpPr txBox="1"/>
          <p:nvPr/>
        </p:nvSpPr>
        <p:spPr>
          <a:xfrm>
            <a:off x="2339975" y="4868863"/>
            <a:ext cx="1400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10011111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7" name="Text Box 29"/>
          <p:cNvSpPr txBox="1"/>
          <p:nvPr/>
        </p:nvSpPr>
        <p:spPr>
          <a:xfrm>
            <a:off x="4067175" y="4437063"/>
            <a:ext cx="1400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00101001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8" name="Text Box 30"/>
          <p:cNvSpPr txBox="1"/>
          <p:nvPr/>
        </p:nvSpPr>
        <p:spPr>
          <a:xfrm>
            <a:off x="4068763" y="5013325"/>
            <a:ext cx="2363787" cy="4587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11010111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[-B]补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9" name="Text Box 31"/>
          <p:cNvSpPr txBox="1"/>
          <p:nvPr/>
        </p:nvSpPr>
        <p:spPr>
          <a:xfrm>
            <a:off x="2268538" y="5373688"/>
            <a:ext cx="1400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10011111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0" name="Text Box 32"/>
          <p:cNvSpPr txBox="1"/>
          <p:nvPr/>
        </p:nvSpPr>
        <p:spPr>
          <a:xfrm>
            <a:off x="2116138" y="6400800"/>
            <a:ext cx="15525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 eaLnBrk="1" hangingPunct="1"/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01110110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1" name="Text Box 33"/>
          <p:cNvSpPr txBox="1"/>
          <p:nvPr/>
        </p:nvSpPr>
        <p:spPr>
          <a:xfrm>
            <a:off x="2268538" y="5805488"/>
            <a:ext cx="14001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11010111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2" name="Rectangle 34"/>
          <p:cNvSpPr/>
          <p:nvPr/>
        </p:nvSpPr>
        <p:spPr>
          <a:xfrm>
            <a:off x="1042988" y="4365625"/>
            <a:ext cx="11207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[– 97]</a:t>
            </a: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3" name="Rectangle 35"/>
          <p:cNvSpPr/>
          <p:nvPr/>
        </p:nvSpPr>
        <p:spPr>
          <a:xfrm>
            <a:off x="1116013" y="4868863"/>
            <a:ext cx="1120775" cy="45720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p>
            <a:pPr algn="r" eaLnBrk="1" hangingPunct="1"/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[– 97]</a:t>
            </a: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endParaRPr lang="zh-CN" altLang="en-US" sz="1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4" name="Text Box 36"/>
          <p:cNvSpPr txBox="1"/>
          <p:nvPr/>
        </p:nvSpPr>
        <p:spPr>
          <a:xfrm>
            <a:off x="6084888" y="2852738"/>
            <a:ext cx="15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5" name="Text Box 37"/>
          <p:cNvSpPr txBox="1"/>
          <p:nvPr/>
        </p:nvSpPr>
        <p:spPr>
          <a:xfrm>
            <a:off x="8029575" y="5661025"/>
            <a:ext cx="152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？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76" name="Text Box 38"/>
          <p:cNvSpPr txBox="1"/>
          <p:nvPr/>
        </p:nvSpPr>
        <p:spPr>
          <a:xfrm>
            <a:off x="5148263" y="260350"/>
            <a:ext cx="34559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/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完整的运算</a:t>
            </a:r>
            <a:endParaRPr lang="zh-CN" altLang="en-US" sz="2400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9477" name="曲线连接符 2"/>
          <p:cNvCxnSpPr>
            <a:endCxn id="19469" idx="3"/>
          </p:cNvCxnSpPr>
          <p:nvPr/>
        </p:nvCxnSpPr>
        <p:spPr>
          <a:xfrm rot="5400000">
            <a:off x="3532188" y="5378450"/>
            <a:ext cx="360362" cy="87313"/>
          </a:xfrm>
          <a:prstGeom prst="curvedConnector2">
            <a:avLst/>
          </a:prstGeom>
          <a:ln w="9525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19478" name="曲线连接符 4"/>
          <p:cNvCxnSpPr>
            <a:endCxn id="19471" idx="3"/>
          </p:cNvCxnSpPr>
          <p:nvPr/>
        </p:nvCxnSpPr>
        <p:spPr>
          <a:xfrm rot="-10800000" flipV="1">
            <a:off x="3668713" y="5422900"/>
            <a:ext cx="1098550" cy="611188"/>
          </a:xfrm>
          <a:prstGeom prst="curvedConnector3">
            <a:avLst>
              <a:gd name="adj1" fmla="val 50000"/>
            </a:avLst>
          </a:prstGeom>
          <a:ln w="9525" cap="flat" cmpd="sng">
            <a:solidFill>
              <a:srgbClr val="C0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19479" name="文本框 5"/>
          <p:cNvSpPr txBox="1"/>
          <p:nvPr/>
        </p:nvSpPr>
        <p:spPr>
          <a:xfrm>
            <a:off x="2012950" y="5788025"/>
            <a:ext cx="357188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9480" name="直接连接符 7"/>
          <p:cNvCxnSpPr/>
          <p:nvPr/>
        </p:nvCxnSpPr>
        <p:spPr>
          <a:xfrm flipV="1">
            <a:off x="1676400" y="6248400"/>
            <a:ext cx="2174875" cy="142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Text Box 2"/>
          <p:cNvSpPr txBox="1"/>
          <p:nvPr/>
        </p:nvSpPr>
        <p:spPr>
          <a:xfrm>
            <a:off x="517525" y="273050"/>
            <a:ext cx="247650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溢出判断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3" name="Text Box 3"/>
          <p:cNvSpPr txBox="1"/>
          <p:nvPr/>
        </p:nvSpPr>
        <p:spPr>
          <a:xfrm>
            <a:off x="457200" y="1096963"/>
            <a:ext cx="5257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一位符号位判溢出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4" name="Text Box 4"/>
          <p:cNvSpPr txBox="1"/>
          <p:nvPr/>
        </p:nvSpPr>
        <p:spPr>
          <a:xfrm>
            <a:off x="1066800" y="1698625"/>
            <a:ext cx="7740650" cy="18208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参加操作的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两个数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（减法时即为被减数和“求补”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以后的减数）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符号相同，其结果的符号与原操作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数的符号不同，即为溢出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5" name="Text Box 5"/>
          <p:cNvSpPr txBox="1"/>
          <p:nvPr/>
        </p:nvSpPr>
        <p:spPr>
          <a:xfrm>
            <a:off x="457200" y="365760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硬件实现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486" name="Group 6"/>
          <p:cNvGrpSpPr/>
          <p:nvPr/>
        </p:nvGrpSpPr>
        <p:grpSpPr>
          <a:xfrm>
            <a:off x="1042988" y="4221163"/>
            <a:ext cx="6353175" cy="528637"/>
            <a:chOff x="0" y="0"/>
            <a:chExt cx="4002" cy="333"/>
          </a:xfrm>
        </p:grpSpPr>
        <p:sp>
          <p:nvSpPr>
            <p:cNvPr id="20503" name="Text Box 7"/>
            <p:cNvSpPr txBox="1"/>
            <p:nvPr/>
          </p:nvSpPr>
          <p:spPr>
            <a:xfrm>
              <a:off x="0" y="0"/>
              <a:ext cx="4002" cy="333"/>
            </a:xfrm>
            <a:prstGeom prst="rect">
              <a:avLst/>
            </a:prstGeom>
            <a:noFill/>
            <a:ln w="9525" cap="flat" cmpd="sng">
              <a:solidFill>
                <a:srgbClr val="00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最高有效位的进位       符号位的进位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1</a:t>
              </a:r>
              <a:endPara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4" name="AutoShape 8"/>
            <p:cNvSpPr/>
            <p:nvPr/>
          </p:nvSpPr>
          <p:spPr>
            <a:xfrm>
              <a:off x="1968" y="54"/>
              <a:ext cx="192" cy="192"/>
            </a:xfrm>
            <a:prstGeom prst="flowChartOr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487" name="Text Box 9"/>
          <p:cNvSpPr txBox="1"/>
          <p:nvPr/>
        </p:nvSpPr>
        <p:spPr>
          <a:xfrm>
            <a:off x="1447800" y="4768850"/>
            <a:ext cx="539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488" name="Group 10"/>
          <p:cNvGrpSpPr/>
          <p:nvPr/>
        </p:nvGrpSpPr>
        <p:grpSpPr>
          <a:xfrm>
            <a:off x="2819400" y="4800600"/>
            <a:ext cx="1543050" cy="981075"/>
            <a:chOff x="0" y="0"/>
            <a:chExt cx="972" cy="618"/>
          </a:xfrm>
        </p:grpSpPr>
        <p:sp>
          <p:nvSpPr>
            <p:cNvPr id="20499" name="AutoShape 11"/>
            <p:cNvSpPr/>
            <p:nvPr/>
          </p:nvSpPr>
          <p:spPr>
            <a:xfrm>
              <a:off x="240" y="87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0" name="Text Box 12"/>
            <p:cNvSpPr txBox="1"/>
            <p:nvPr/>
          </p:nvSpPr>
          <p:spPr>
            <a:xfrm>
              <a:off x="0" y="0"/>
              <a:ext cx="9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  0 = 1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1" name="AutoShape 13"/>
            <p:cNvSpPr/>
            <p:nvPr/>
          </p:nvSpPr>
          <p:spPr>
            <a:xfrm>
              <a:off x="240" y="375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2" name="Text Box 14"/>
            <p:cNvSpPr txBox="1"/>
            <p:nvPr/>
          </p:nvSpPr>
          <p:spPr>
            <a:xfrm>
              <a:off x="0" y="291"/>
              <a:ext cx="9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 1 = 1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489" name="Text Box 15"/>
          <p:cNvSpPr txBox="1"/>
          <p:nvPr/>
        </p:nvSpPr>
        <p:spPr>
          <a:xfrm>
            <a:off x="4479925" y="5059363"/>
            <a:ext cx="19208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溢出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490" name="Group 16"/>
          <p:cNvGrpSpPr/>
          <p:nvPr/>
        </p:nvGrpSpPr>
        <p:grpSpPr>
          <a:xfrm>
            <a:off x="2819400" y="5724525"/>
            <a:ext cx="1543050" cy="981075"/>
            <a:chOff x="0" y="0"/>
            <a:chExt cx="972" cy="618"/>
          </a:xfrm>
        </p:grpSpPr>
        <p:sp>
          <p:nvSpPr>
            <p:cNvPr id="20495" name="AutoShape 17"/>
            <p:cNvSpPr/>
            <p:nvPr/>
          </p:nvSpPr>
          <p:spPr>
            <a:xfrm>
              <a:off x="240" y="87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6" name="Text Box 18"/>
            <p:cNvSpPr txBox="1"/>
            <p:nvPr/>
          </p:nvSpPr>
          <p:spPr>
            <a:xfrm>
              <a:off x="0" y="0"/>
              <a:ext cx="9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     0 = 0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7" name="AutoShape 19"/>
            <p:cNvSpPr/>
            <p:nvPr/>
          </p:nvSpPr>
          <p:spPr>
            <a:xfrm>
              <a:off x="240" y="375"/>
              <a:ext cx="147" cy="147"/>
            </a:xfrm>
            <a:prstGeom prst="flowChartOr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98" name="Text Box 20"/>
            <p:cNvSpPr txBox="1"/>
            <p:nvPr/>
          </p:nvSpPr>
          <p:spPr>
            <a:xfrm>
              <a:off x="0" y="291"/>
              <a:ext cx="9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  1 = 0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491" name="Text Box 21"/>
          <p:cNvSpPr txBox="1"/>
          <p:nvPr/>
        </p:nvSpPr>
        <p:spPr>
          <a:xfrm>
            <a:off x="4479925" y="5957888"/>
            <a:ext cx="19208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溢出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2" name="AutoShape 22"/>
          <p:cNvSpPr/>
          <p:nvPr/>
        </p:nvSpPr>
        <p:spPr>
          <a:xfrm>
            <a:off x="4343400" y="50292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3" name="AutoShape 23"/>
          <p:cNvSpPr/>
          <p:nvPr/>
        </p:nvSpPr>
        <p:spPr>
          <a:xfrm>
            <a:off x="4343400" y="59436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94" name="Text Box 24"/>
          <p:cNvSpPr txBox="1"/>
          <p:nvPr/>
        </p:nvSpPr>
        <p:spPr>
          <a:xfrm>
            <a:off x="7772400" y="4257675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溢出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Text Box 2"/>
          <p:cNvSpPr txBox="1"/>
          <p:nvPr/>
        </p:nvSpPr>
        <p:spPr>
          <a:xfrm>
            <a:off x="381000" y="304800"/>
            <a:ext cx="5257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两位符号位判溢出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507" name="Group 3"/>
          <p:cNvGrpSpPr/>
          <p:nvPr/>
        </p:nvGrpSpPr>
        <p:grpSpPr>
          <a:xfrm>
            <a:off x="1143000" y="1209675"/>
            <a:ext cx="6645275" cy="1052513"/>
            <a:chOff x="0" y="0"/>
            <a:chExt cx="4186" cy="663"/>
          </a:xfrm>
        </p:grpSpPr>
        <p:sp>
          <p:nvSpPr>
            <p:cNvPr id="21521" name="Text Box 4"/>
            <p:cNvSpPr txBox="1"/>
            <p:nvPr/>
          </p:nvSpPr>
          <p:spPr>
            <a:xfrm>
              <a:off x="0" y="144"/>
              <a:ext cx="66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[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]</a:t>
              </a:r>
              <a:r>
                <a:rPr lang="zh-CN" altLang="en-US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补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'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2" name="Text Box 5"/>
            <p:cNvSpPr txBox="1"/>
            <p:nvPr/>
          </p:nvSpPr>
          <p:spPr>
            <a:xfrm>
              <a:off x="528" y="150"/>
              <a:ext cx="2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3" name="Text Box 6"/>
            <p:cNvSpPr txBox="1"/>
            <p:nvPr/>
          </p:nvSpPr>
          <p:spPr>
            <a:xfrm>
              <a:off x="816" y="0"/>
              <a:ext cx="279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1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＞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≥ 0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4" name="Text Box 7"/>
            <p:cNvSpPr txBox="1"/>
            <p:nvPr/>
          </p:nvSpPr>
          <p:spPr>
            <a:xfrm>
              <a:off x="816" y="336"/>
              <a:ext cx="337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 +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0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＞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≥ –1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mod 4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5" name="AutoShape 8"/>
            <p:cNvSpPr/>
            <p:nvPr/>
          </p:nvSpPr>
          <p:spPr>
            <a:xfrm>
              <a:off x="772" y="150"/>
              <a:ext cx="96" cy="384"/>
            </a:xfrm>
            <a:prstGeom prst="leftBrace">
              <a:avLst>
                <a:gd name="adj1" fmla="val 33333"/>
                <a:gd name="adj2" fmla="val 50000"/>
              </a:avLst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08" name="Text Box 9"/>
          <p:cNvSpPr txBox="1"/>
          <p:nvPr/>
        </p:nvSpPr>
        <p:spPr>
          <a:xfrm>
            <a:off x="1143000" y="2514600"/>
            <a:ext cx="55530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[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mod 4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9" name="Text Box 10"/>
          <p:cNvSpPr txBox="1"/>
          <p:nvPr/>
        </p:nvSpPr>
        <p:spPr>
          <a:xfrm>
            <a:off x="1158875" y="3376613"/>
            <a:ext cx="552767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–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+ [–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mod 4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0" name="Text Box 11"/>
          <p:cNvSpPr txBox="1"/>
          <p:nvPr/>
        </p:nvSpPr>
        <p:spPr>
          <a:xfrm>
            <a:off x="1143000" y="4205288"/>
            <a:ext cx="5251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结果的双符号位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相同        未溢出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1" name="Text Box 12"/>
          <p:cNvSpPr txBox="1"/>
          <p:nvPr/>
        </p:nvSpPr>
        <p:spPr>
          <a:xfrm>
            <a:off x="1143000" y="5129213"/>
            <a:ext cx="5715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结果的双符号位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不同        溢出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2" name="Text Box 13"/>
          <p:cNvSpPr txBox="1"/>
          <p:nvPr/>
        </p:nvSpPr>
        <p:spPr>
          <a:xfrm>
            <a:off x="1143000" y="6034088"/>
            <a:ext cx="518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最高符号位</a:t>
            </a:r>
            <a:r>
              <a:rPr lang="zh-CN" altLang="en-US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代表其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真正的符号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513" name="Group 14"/>
          <p:cNvGrpSpPr/>
          <p:nvPr/>
        </p:nvGrpSpPr>
        <p:grpSpPr>
          <a:xfrm>
            <a:off x="6613525" y="4129088"/>
            <a:ext cx="2249488" cy="900112"/>
            <a:chOff x="0" y="0"/>
            <a:chExt cx="1417" cy="567"/>
          </a:xfrm>
        </p:grpSpPr>
        <p:sp>
          <p:nvSpPr>
            <p:cNvPr id="21519" name="Text Box 15"/>
            <p:cNvSpPr txBox="1"/>
            <p:nvPr/>
          </p:nvSpPr>
          <p:spPr>
            <a:xfrm>
              <a:off x="0" y="0"/>
              <a:ext cx="14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00.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×××××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20" name="Text Box 16"/>
            <p:cNvSpPr txBox="1"/>
            <p:nvPr/>
          </p:nvSpPr>
          <p:spPr>
            <a:xfrm>
              <a:off x="0" y="240"/>
              <a:ext cx="14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11.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×××××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514" name="Group 17"/>
          <p:cNvGrpSpPr/>
          <p:nvPr/>
        </p:nvGrpSpPr>
        <p:grpSpPr>
          <a:xfrm>
            <a:off x="6659563" y="4149725"/>
            <a:ext cx="2241550" cy="900113"/>
            <a:chOff x="0" y="0"/>
            <a:chExt cx="1412" cy="567"/>
          </a:xfrm>
        </p:grpSpPr>
        <p:sp>
          <p:nvSpPr>
            <p:cNvPr id="21517" name="Text Box 18"/>
            <p:cNvSpPr txBox="1"/>
            <p:nvPr/>
          </p:nvSpPr>
          <p:spPr>
            <a:xfrm>
              <a:off x="0" y="0"/>
              <a:ext cx="14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8" name="Text Box 19"/>
            <p:cNvSpPr txBox="1"/>
            <p:nvPr/>
          </p:nvSpPr>
          <p:spPr>
            <a:xfrm>
              <a:off x="0" y="240"/>
              <a:ext cx="14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515" name="Text Box 20"/>
          <p:cNvSpPr txBox="1"/>
          <p:nvPr/>
        </p:nvSpPr>
        <p:spPr>
          <a:xfrm>
            <a:off x="6588125" y="5084763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0.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×××××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6" name="Text Box 21"/>
          <p:cNvSpPr txBox="1"/>
          <p:nvPr/>
        </p:nvSpPr>
        <p:spPr>
          <a:xfrm>
            <a:off x="6659563" y="5516563"/>
            <a:ext cx="22415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×××××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2530" name="Rectangle 2"/>
          <p:cNvSpPr/>
          <p:nvPr/>
        </p:nvSpPr>
        <p:spPr>
          <a:xfrm>
            <a:off x="179388" y="188913"/>
            <a:ext cx="9144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Char char="•"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补码运算的二进制加法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减法器的逻辑结构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/>
          <p:nvPr/>
        </p:nvSpPr>
        <p:spPr>
          <a:xfrm>
            <a:off x="1938338" y="19002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0" y="1700213"/>
          <a:ext cx="8820150" cy="511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7200900" imgH="4171950" progId="Paint.Picture">
                  <p:embed/>
                </p:oleObj>
              </mc:Choice>
              <mc:Fallback>
                <p:oleObj name="" r:id="rId1" imgW="7200900" imgH="417195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700213"/>
                        <a:ext cx="8820150" cy="511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Rectangle 5"/>
          <p:cNvSpPr/>
          <p:nvPr/>
        </p:nvSpPr>
        <p:spPr>
          <a:xfrm>
            <a:off x="884238" y="1049338"/>
            <a:ext cx="13271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进位判断法</a:t>
            </a:r>
            <a:endParaRPr lang="zh-CN" altLang="en-US" b="1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4" name="Text Box 6"/>
          <p:cNvSpPr txBox="1"/>
          <p:nvPr/>
        </p:nvSpPr>
        <p:spPr>
          <a:xfrm>
            <a:off x="2268538" y="1052513"/>
            <a:ext cx="191293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b="1" dirty="0">
                <a:latin typeface="Verdana" panose="020B0604030504040204" pitchFamily="34" charset="0"/>
                <a:ea typeface="宋体" panose="02010600030101010101" pitchFamily="2" charset="-122"/>
              </a:rPr>
              <a:t>V= Cn </a:t>
            </a:r>
            <a:r>
              <a:rPr lang="en-US" altLang="zh-CN" b="1" dirty="0">
                <a:latin typeface="Verdana" panose="020B0604030504040204" pitchFamily="34" charset="0"/>
                <a:ea typeface="宋体" panose="02010600030101010101" pitchFamily="2" charset="-122"/>
                <a:sym typeface="Symbol" panose="05050102010706020507" pitchFamily="18" charset="2"/>
              </a:rPr>
              <a:t> </a:t>
            </a:r>
            <a:r>
              <a:rPr lang="en-US" altLang="zh-CN" b="1" dirty="0">
                <a:latin typeface="Verdana" panose="020B0604030504040204" pitchFamily="34" charset="0"/>
                <a:ea typeface="宋体" panose="02010600030101010101" pitchFamily="2" charset="-122"/>
              </a:rPr>
              <a:t>Cn-1</a:t>
            </a:r>
            <a:endParaRPr lang="en-US" altLang="zh-CN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5" name="Rectangle 7"/>
          <p:cNvSpPr/>
          <p:nvPr/>
        </p:nvSpPr>
        <p:spPr>
          <a:xfrm>
            <a:off x="4716463" y="1052513"/>
            <a:ext cx="287972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latin typeface="Verdana" panose="020B0604030504040204" pitchFamily="34" charset="0"/>
                <a:ea typeface="宋体" panose="02010600030101010101" pitchFamily="2" charset="-122"/>
              </a:rPr>
              <a:t>若</a:t>
            </a:r>
            <a:r>
              <a:rPr lang="en-US" altLang="zh-CN" b="1" dirty="0">
                <a:latin typeface="Verdana" panose="020B0604030504040204" pitchFamily="34" charset="0"/>
                <a:ea typeface="宋体" panose="02010600030101010101" pitchFamily="2" charset="-122"/>
              </a:rPr>
              <a:t>V=1</a:t>
            </a:r>
            <a:r>
              <a:rPr lang="zh-CN" altLang="en-US" b="1" dirty="0">
                <a:latin typeface="Verdana" panose="020B0604030504040204" pitchFamily="34" charset="0"/>
                <a:ea typeface="宋体" panose="02010600030101010101" pitchFamily="2" charset="-122"/>
              </a:rPr>
              <a:t>，则有溢出发生；</a:t>
            </a:r>
            <a:endParaRPr lang="zh-CN" altLang="en-US" b="1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b="1" dirty="0">
                <a:latin typeface="Verdana" panose="020B0604030504040204" pitchFamily="34" charset="0"/>
                <a:ea typeface="宋体" panose="02010600030101010101" pitchFamily="2" charset="-122"/>
              </a:rPr>
              <a:t>若</a:t>
            </a:r>
            <a:r>
              <a:rPr lang="en-US" altLang="zh-CN" b="1" dirty="0">
                <a:latin typeface="Verdana" panose="020B0604030504040204" pitchFamily="34" charset="0"/>
                <a:ea typeface="宋体" panose="02010600030101010101" pitchFamily="2" charset="-122"/>
              </a:rPr>
              <a:t>V=0</a:t>
            </a:r>
            <a:r>
              <a:rPr lang="zh-CN" altLang="en-US" b="1" dirty="0">
                <a:latin typeface="Verdana" panose="020B0604030504040204" pitchFamily="34" charset="0"/>
                <a:ea typeface="宋体" panose="02010600030101010101" pitchFamily="2" charset="-122"/>
              </a:rPr>
              <a:t>，则无溢出发生；</a:t>
            </a:r>
            <a:endParaRPr lang="zh-CN" altLang="en-US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/>
          <p:nvPr/>
        </p:nvSpPr>
        <p:spPr>
          <a:xfrm>
            <a:off x="179388" y="188913"/>
            <a:ext cx="9144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Char char="•"/>
            </a:pP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补码运算的二进制加法</a:t>
            </a:r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32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减法器的逻辑结构</a:t>
            </a:r>
            <a:endParaRPr lang="zh-CN" altLang="en-US" sz="32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3"/>
          <p:cNvSpPr/>
          <p:nvPr/>
        </p:nvSpPr>
        <p:spPr>
          <a:xfrm>
            <a:off x="1938338" y="19002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 eaLnBrk="1" hangingPunct="1"/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6" name="Rectangle 4"/>
          <p:cNvSpPr/>
          <p:nvPr/>
        </p:nvSpPr>
        <p:spPr>
          <a:xfrm>
            <a:off x="323850" y="1196975"/>
            <a:ext cx="29273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双符号位法（变形补码法）</a:t>
            </a:r>
            <a:endParaRPr lang="zh-CN" altLang="en-US" b="1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2355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1628775"/>
            <a:ext cx="8675687" cy="48212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 Box 2"/>
          <p:cNvSpPr txBox="1"/>
          <p:nvPr/>
        </p:nvSpPr>
        <p:spPr>
          <a:xfrm>
            <a:off x="611188" y="260350"/>
            <a:ext cx="52133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4.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补码加减法的硬件配置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579" name="Group 3"/>
          <p:cNvGrpSpPr/>
          <p:nvPr/>
        </p:nvGrpSpPr>
        <p:grpSpPr>
          <a:xfrm>
            <a:off x="1066800" y="1752600"/>
            <a:ext cx="7010400" cy="3352800"/>
            <a:chOff x="0" y="0"/>
            <a:chExt cx="4416" cy="2112"/>
          </a:xfrm>
        </p:grpSpPr>
        <p:sp>
          <p:nvSpPr>
            <p:cNvPr id="24583" name="Rectangle 4"/>
            <p:cNvSpPr/>
            <p:nvPr/>
          </p:nvSpPr>
          <p:spPr>
            <a:xfrm>
              <a:off x="48" y="192"/>
              <a:ext cx="384" cy="3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4" name="Rectangle 5"/>
            <p:cNvSpPr/>
            <p:nvPr/>
          </p:nvSpPr>
          <p:spPr>
            <a:xfrm>
              <a:off x="1008" y="192"/>
              <a:ext cx="1584" cy="3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5" name="Rectangle 6"/>
            <p:cNvSpPr/>
            <p:nvPr/>
          </p:nvSpPr>
          <p:spPr>
            <a:xfrm>
              <a:off x="3072" y="192"/>
              <a:ext cx="384" cy="3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6" name="Rectangle 7"/>
            <p:cNvSpPr/>
            <p:nvPr/>
          </p:nvSpPr>
          <p:spPr>
            <a:xfrm>
              <a:off x="3696" y="192"/>
              <a:ext cx="384" cy="3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7" name="Rectangle 8"/>
            <p:cNvSpPr/>
            <p:nvPr/>
          </p:nvSpPr>
          <p:spPr>
            <a:xfrm>
              <a:off x="1008" y="888"/>
              <a:ext cx="1584" cy="3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加法器（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8" name="Rectangle 9"/>
            <p:cNvSpPr/>
            <p:nvPr/>
          </p:nvSpPr>
          <p:spPr>
            <a:xfrm>
              <a:off x="0" y="864"/>
              <a:ext cx="624" cy="62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溢出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判断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9" name="Rectangle 10"/>
            <p:cNvSpPr/>
            <p:nvPr/>
          </p:nvSpPr>
          <p:spPr>
            <a:xfrm>
              <a:off x="3072" y="864"/>
              <a:ext cx="1104" cy="62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求补控制 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逻  辑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0" name="Rectangle 11"/>
            <p:cNvSpPr/>
            <p:nvPr/>
          </p:nvSpPr>
          <p:spPr>
            <a:xfrm>
              <a:off x="1008" y="1584"/>
              <a:ext cx="1584" cy="33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1" name="Line 12"/>
            <p:cNvSpPr/>
            <p:nvPr/>
          </p:nvSpPr>
          <p:spPr>
            <a:xfrm flipV="1">
              <a:off x="240" y="528"/>
              <a:ext cx="0" cy="3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4592" name="AutoShape 13"/>
            <p:cNvSpPr/>
            <p:nvPr/>
          </p:nvSpPr>
          <p:spPr>
            <a:xfrm>
              <a:off x="1344" y="540"/>
              <a:ext cx="144" cy="338"/>
            </a:xfrm>
            <a:prstGeom prst="upArrow">
              <a:avLst>
                <a:gd name="adj1" fmla="val 50000"/>
                <a:gd name="adj2" fmla="val 5868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3" name="AutoShape 14"/>
            <p:cNvSpPr/>
            <p:nvPr/>
          </p:nvSpPr>
          <p:spPr>
            <a:xfrm rot="10800000">
              <a:off x="2112" y="528"/>
              <a:ext cx="144" cy="360"/>
            </a:xfrm>
            <a:prstGeom prst="upArrow">
              <a:avLst>
                <a:gd name="adj1" fmla="val 50000"/>
                <a:gd name="adj2" fmla="val 625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4" name="AutoShape 15"/>
            <p:cNvSpPr/>
            <p:nvPr/>
          </p:nvSpPr>
          <p:spPr>
            <a:xfrm>
              <a:off x="1728" y="1236"/>
              <a:ext cx="144" cy="338"/>
            </a:xfrm>
            <a:prstGeom prst="upArrow">
              <a:avLst>
                <a:gd name="adj1" fmla="val 50000"/>
                <a:gd name="adj2" fmla="val 5868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5" name="Line 16"/>
            <p:cNvSpPr/>
            <p:nvPr/>
          </p:nvSpPr>
          <p:spPr>
            <a:xfrm flipH="1">
              <a:off x="2592" y="1056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24596" name="未知"/>
            <p:cNvSpPr/>
            <p:nvPr/>
          </p:nvSpPr>
          <p:spPr>
            <a:xfrm>
              <a:off x="2205" y="1056"/>
              <a:ext cx="627" cy="1056"/>
            </a:xfrm>
            <a:custGeom>
              <a:avLst/>
              <a:gdLst/>
              <a:ahLst/>
              <a:cxnLst>
                <a:cxn ang="0">
                  <a:pos x="627" y="0"/>
                </a:cxn>
                <a:cxn ang="0">
                  <a:pos x="627" y="1056"/>
                </a:cxn>
                <a:cxn ang="0">
                  <a:pos x="3" y="1056"/>
                </a:cxn>
                <a:cxn ang="0">
                  <a:pos x="0" y="873"/>
                </a:cxn>
              </a:cxnLst>
              <a:pathLst>
                <a:path w="627" h="1056">
                  <a:moveTo>
                    <a:pt x="627" y="0"/>
                  </a:moveTo>
                  <a:lnTo>
                    <a:pt x="627" y="1056"/>
                  </a:lnTo>
                  <a:lnTo>
                    <a:pt x="3" y="1056"/>
                  </a:lnTo>
                  <a:lnTo>
                    <a:pt x="0" y="873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oval" w="sm" len="sm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7" name="未知"/>
            <p:cNvSpPr/>
            <p:nvPr/>
          </p:nvSpPr>
          <p:spPr>
            <a:xfrm>
              <a:off x="3888" y="0"/>
              <a:ext cx="528" cy="1200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0" y="0"/>
                </a:cxn>
                <a:cxn ang="0">
                  <a:pos x="528" y="0"/>
                </a:cxn>
                <a:cxn ang="0">
                  <a:pos x="528" y="1200"/>
                </a:cxn>
                <a:cxn ang="0">
                  <a:pos x="288" y="1200"/>
                </a:cxn>
              </a:cxnLst>
              <a:pathLst>
                <a:path w="528" h="1200">
                  <a:moveTo>
                    <a:pt x="0" y="192"/>
                  </a:moveTo>
                  <a:lnTo>
                    <a:pt x="0" y="0"/>
                  </a:lnTo>
                  <a:lnTo>
                    <a:pt x="528" y="0"/>
                  </a:lnTo>
                  <a:lnTo>
                    <a:pt x="528" y="1200"/>
                  </a:lnTo>
                  <a:lnTo>
                    <a:pt x="288" y="1200"/>
                  </a:lnTo>
                </a:path>
              </a:pathLst>
            </a:custGeom>
            <a:noFill/>
            <a:ln w="3810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8" name="Line 19"/>
            <p:cNvSpPr/>
            <p:nvPr/>
          </p:nvSpPr>
          <p:spPr>
            <a:xfrm flipH="1">
              <a:off x="624" y="1056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24580" name="Group 20"/>
          <p:cNvGrpSpPr/>
          <p:nvPr/>
        </p:nvGrpSpPr>
        <p:grpSpPr>
          <a:xfrm>
            <a:off x="1279525" y="5451475"/>
            <a:ext cx="4056063" cy="990600"/>
            <a:chOff x="0" y="0"/>
            <a:chExt cx="2555" cy="624"/>
          </a:xfrm>
        </p:grpSpPr>
        <p:sp>
          <p:nvSpPr>
            <p:cNvPr id="24581" name="Text Box 21"/>
            <p:cNvSpPr txBox="1"/>
            <p:nvPr/>
          </p:nvSpPr>
          <p:spPr>
            <a:xfrm>
              <a:off x="0" y="0"/>
              <a:ext cx="142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均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+1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2" name="Text Box 22"/>
            <p:cNvSpPr txBox="1"/>
            <p:nvPr/>
          </p:nvSpPr>
          <p:spPr>
            <a:xfrm>
              <a:off x="0" y="336"/>
              <a:ext cx="255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用减法标记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控制求补逻辑</a:t>
              </a:r>
              <a:endPara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xfrm>
            <a:off x="539750" y="-239712"/>
            <a:ext cx="7772400" cy="1139825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200" b="1" dirty="0">
                <a:solidFill>
                  <a:srgbClr val="000099"/>
                </a:solidFill>
                <a:ea typeface="宋体" panose="02010600030101010101" pitchFamily="2" charset="-122"/>
              </a:rPr>
              <a:t>6.3   </a:t>
            </a:r>
            <a:r>
              <a:rPr lang="zh-CN" altLang="en-US" sz="3200" b="1" dirty="0">
                <a:solidFill>
                  <a:srgbClr val="000099"/>
                </a:solidFill>
                <a:ea typeface="宋体" panose="02010600030101010101" pitchFamily="2" charset="-122"/>
              </a:rPr>
              <a:t>定 点 运 算</a:t>
            </a:r>
            <a:endParaRPr lang="zh-CN" altLang="en-US" sz="3200" b="1" dirty="0">
              <a:solidFill>
                <a:srgbClr val="000099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Text Box 3"/>
          <p:cNvSpPr txBox="1"/>
          <p:nvPr/>
        </p:nvSpPr>
        <p:spPr>
          <a:xfrm>
            <a:off x="288925" y="1143000"/>
            <a:ext cx="293687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一、移位运算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4" name="Text Box 4"/>
          <p:cNvSpPr txBox="1"/>
          <p:nvPr/>
        </p:nvSpPr>
        <p:spPr>
          <a:xfrm>
            <a:off x="838200" y="1905000"/>
            <a:ext cx="26304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移位的意义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5" name="Text Box 5"/>
          <p:cNvSpPr txBox="1"/>
          <p:nvPr/>
        </p:nvSpPr>
        <p:spPr>
          <a:xfrm>
            <a:off x="1524000" y="2566988"/>
            <a:ext cx="28273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15  m = 1500  cm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6" name="Text Box 6"/>
          <p:cNvSpPr txBox="1"/>
          <p:nvPr/>
        </p:nvSpPr>
        <p:spPr>
          <a:xfrm>
            <a:off x="1812925" y="3170238"/>
            <a:ext cx="267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小数点右移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位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7" name="Text Box 7"/>
          <p:cNvSpPr txBox="1"/>
          <p:nvPr/>
        </p:nvSpPr>
        <p:spPr>
          <a:xfrm>
            <a:off x="974725" y="3824288"/>
            <a:ext cx="16129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机器用语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28" name="Group 8"/>
          <p:cNvGrpSpPr/>
          <p:nvPr/>
        </p:nvGrpSpPr>
        <p:grpSpPr>
          <a:xfrm>
            <a:off x="3116263" y="3824288"/>
            <a:ext cx="4273550" cy="1109662"/>
            <a:chOff x="0" y="0"/>
            <a:chExt cx="2692" cy="699"/>
          </a:xfrm>
        </p:grpSpPr>
        <p:sp>
          <p:nvSpPr>
            <p:cNvPr id="5135" name="Text Box 9"/>
            <p:cNvSpPr txBox="1"/>
            <p:nvPr/>
          </p:nvSpPr>
          <p:spPr>
            <a:xfrm>
              <a:off x="0" y="0"/>
              <a:ext cx="26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15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相对于小数点 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左移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6" name="Text Box 10"/>
            <p:cNvSpPr txBox="1"/>
            <p:nvPr/>
          </p:nvSpPr>
          <p:spPr>
            <a:xfrm>
              <a:off x="240" y="372"/>
              <a:ext cx="180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 小数点不动 ）</a:t>
              </a:r>
              <a:endPara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129" name="Group 11"/>
          <p:cNvGrpSpPr/>
          <p:nvPr/>
        </p:nvGrpSpPr>
        <p:grpSpPr>
          <a:xfrm>
            <a:off x="1908175" y="2565400"/>
            <a:ext cx="1847850" cy="579438"/>
            <a:chOff x="0" y="0"/>
            <a:chExt cx="1164" cy="365"/>
          </a:xfrm>
        </p:grpSpPr>
        <p:sp>
          <p:nvSpPr>
            <p:cNvPr id="5133" name="Text Box 12"/>
            <p:cNvSpPr txBox="1"/>
            <p:nvPr/>
          </p:nvSpPr>
          <p:spPr>
            <a:xfrm>
              <a:off x="0" y="0"/>
              <a:ext cx="18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34" name="Text Box 13"/>
            <p:cNvSpPr txBox="1"/>
            <p:nvPr/>
          </p:nvSpPr>
          <p:spPr>
            <a:xfrm>
              <a:off x="984" y="0"/>
              <a:ext cx="18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</a:t>
              </a:r>
              <a:endPara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130" name="Text Box 14"/>
          <p:cNvSpPr txBox="1"/>
          <p:nvPr/>
        </p:nvSpPr>
        <p:spPr>
          <a:xfrm>
            <a:off x="1584325" y="5005388"/>
            <a:ext cx="35734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左移          绝对值扩大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1" name="Text Box 15"/>
          <p:cNvSpPr txBox="1"/>
          <p:nvPr/>
        </p:nvSpPr>
        <p:spPr>
          <a:xfrm>
            <a:off x="1600200" y="5595938"/>
            <a:ext cx="35734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右移          绝对值缩小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32" name="Text Box 16"/>
          <p:cNvSpPr txBox="1"/>
          <p:nvPr/>
        </p:nvSpPr>
        <p:spPr>
          <a:xfrm>
            <a:off x="685800" y="6186488"/>
            <a:ext cx="845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在计算机中，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移位与加减配合，能够实现乘除运算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一、移位运算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算术移位   操作对象是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有符号数  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逻辑移位  操作对象是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无符号数 （逻辑代码）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算术移位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514350" marR="0" lvl="1" indent="-171450" algn="l" defTabSz="685800" rtl="0" eaLnBrk="0" fontAlgn="base" latinLnBrk="0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移位过程中符号位保持不变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514350" marR="0" lvl="1" indent="-171450" algn="l" defTabSz="685800" rtl="0" eaLnBrk="0" fontAlgn="base" latinLnBrk="0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不论是正数还是负数，移位后其符号位均不变，且移动后都相当于真值补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，但是根据负数的补码、反码的特性，填补代码时会有区别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514350" marR="0" lvl="1" indent="-171450" algn="l" defTabSz="685800" rtl="0" eaLnBrk="0" fontAlgn="base" latinLnBrk="0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514350" marR="0" lvl="1" indent="-171450" algn="l" defTabSz="685800" rtl="0" eaLnBrk="0" fontAlgn="base" latinLnBrk="0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2"/>
          <p:cNvSpPr txBox="1"/>
          <p:nvPr/>
        </p:nvSpPr>
        <p:spPr>
          <a:xfrm>
            <a:off x="457200" y="381000"/>
            <a:ext cx="339407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算术移位规则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/>
          <p:nvPr/>
        </p:nvSpPr>
        <p:spPr>
          <a:xfrm>
            <a:off x="6300788" y="5210175"/>
            <a:ext cx="1700212" cy="6778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4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Rectangle 4"/>
          <p:cNvSpPr/>
          <p:nvPr/>
        </p:nvSpPr>
        <p:spPr>
          <a:xfrm>
            <a:off x="6300788" y="4533900"/>
            <a:ext cx="1700212" cy="676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右移</a:t>
            </a:r>
            <a:r>
              <a:rPr lang="zh-CN" altLang="en-US" sz="2400" b="1" dirty="0">
                <a:solidFill>
                  <a:schemeClr val="fol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添 </a:t>
            </a:r>
            <a:r>
              <a:rPr lang="en-US" altLang="zh-CN" sz="24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Rectangle 5"/>
          <p:cNvSpPr/>
          <p:nvPr/>
        </p:nvSpPr>
        <p:spPr>
          <a:xfrm>
            <a:off x="6300788" y="3856038"/>
            <a:ext cx="1700212" cy="67786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左移</a:t>
            </a:r>
            <a:r>
              <a:rPr lang="zh-CN" altLang="en-US" sz="2400" b="1" dirty="0">
                <a:solidFill>
                  <a:schemeClr val="fol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添 </a:t>
            </a:r>
            <a:r>
              <a:rPr lang="en-US" altLang="zh-CN" sz="24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4" name="Rectangle 6"/>
          <p:cNvSpPr/>
          <p:nvPr/>
        </p:nvSpPr>
        <p:spPr>
          <a:xfrm>
            <a:off x="6300788" y="3140075"/>
            <a:ext cx="1700212" cy="715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4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5" name="Rectangle 7"/>
          <p:cNvSpPr/>
          <p:nvPr/>
        </p:nvSpPr>
        <p:spPr>
          <a:xfrm>
            <a:off x="2981325" y="5210175"/>
            <a:ext cx="3319463" cy="6778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反       码</a:t>
            </a:r>
            <a:endParaRPr lang="zh-CN" altLang="en-US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6" name="Rectangle 8"/>
          <p:cNvSpPr/>
          <p:nvPr/>
        </p:nvSpPr>
        <p:spPr>
          <a:xfrm>
            <a:off x="2981325" y="3856038"/>
            <a:ext cx="3319463" cy="1354137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补       码</a:t>
            </a:r>
            <a:endParaRPr lang="zh-CN" altLang="en-US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7" name="Rectangle 9"/>
          <p:cNvSpPr/>
          <p:nvPr/>
        </p:nvSpPr>
        <p:spPr>
          <a:xfrm>
            <a:off x="2981325" y="3140075"/>
            <a:ext cx="3319463" cy="715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原       码</a:t>
            </a:r>
            <a:endParaRPr lang="zh-CN" altLang="en-US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8" name="Rectangle 10"/>
          <p:cNvSpPr/>
          <p:nvPr/>
        </p:nvSpPr>
        <p:spPr>
          <a:xfrm>
            <a:off x="1524000" y="3140075"/>
            <a:ext cx="1457325" cy="2747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负数</a:t>
            </a:r>
            <a:endParaRPr lang="zh-CN" altLang="en-US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9" name="Rectangle 11"/>
          <p:cNvSpPr/>
          <p:nvPr/>
        </p:nvSpPr>
        <p:spPr>
          <a:xfrm>
            <a:off x="6300788" y="2463800"/>
            <a:ext cx="1700212" cy="676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4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80" name="Rectangle 12"/>
          <p:cNvSpPr/>
          <p:nvPr/>
        </p:nvSpPr>
        <p:spPr>
          <a:xfrm>
            <a:off x="2981325" y="2463800"/>
            <a:ext cx="3319463" cy="676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原码、补码、反码</a:t>
            </a:r>
            <a:endParaRPr lang="zh-CN" altLang="en-US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81" name="Rectangle 13"/>
          <p:cNvSpPr/>
          <p:nvPr/>
        </p:nvSpPr>
        <p:spPr>
          <a:xfrm>
            <a:off x="1524000" y="2463800"/>
            <a:ext cx="1457325" cy="676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正数</a:t>
            </a:r>
            <a:endParaRPr lang="zh-CN" altLang="en-US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82" name="Text Box 14"/>
          <p:cNvSpPr txBox="1"/>
          <p:nvPr/>
        </p:nvSpPr>
        <p:spPr>
          <a:xfrm>
            <a:off x="1584325" y="1187450"/>
            <a:ext cx="1970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符号位不变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183" name="Group 15"/>
          <p:cNvGrpSpPr/>
          <p:nvPr/>
        </p:nvGrpSpPr>
        <p:grpSpPr>
          <a:xfrm>
            <a:off x="1509713" y="1773238"/>
            <a:ext cx="6491287" cy="4114800"/>
            <a:chOff x="0" y="0"/>
            <a:chExt cx="4089" cy="2592"/>
          </a:xfrm>
        </p:grpSpPr>
        <p:grpSp>
          <p:nvGrpSpPr>
            <p:cNvPr id="7184" name="Group 16"/>
            <p:cNvGrpSpPr/>
            <p:nvPr/>
          </p:nvGrpSpPr>
          <p:grpSpPr>
            <a:xfrm>
              <a:off x="9" y="19"/>
              <a:ext cx="4080" cy="2573"/>
              <a:chOff x="0" y="0"/>
              <a:chExt cx="4080" cy="2573"/>
            </a:xfrm>
          </p:grpSpPr>
          <p:sp>
            <p:nvSpPr>
              <p:cNvPr id="7189" name="Rectangle 17"/>
              <p:cNvSpPr/>
              <p:nvPr/>
            </p:nvSpPr>
            <p:spPr>
              <a:xfrm>
                <a:off x="0" y="0"/>
                <a:ext cx="918" cy="4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p>
                <a:pPr eaLnBrk="1" hangingPunct="1">
                  <a:spcBef>
                    <a:spcPct val="20000"/>
                  </a:spcBef>
                  <a:buClr>
                    <a:srgbClr val="008080"/>
                  </a:buClr>
                </a:pPr>
                <a:endParaRPr lang="zh-CN" altLang="en-US" sz="2400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0" name="Line 18"/>
              <p:cNvSpPr/>
              <p:nvPr/>
            </p:nvSpPr>
            <p:spPr>
              <a:xfrm>
                <a:off x="0" y="0"/>
                <a:ext cx="40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91" name="Line 19"/>
              <p:cNvSpPr/>
              <p:nvPr/>
            </p:nvSpPr>
            <p:spPr>
              <a:xfrm>
                <a:off x="0" y="416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92" name="Line 20"/>
              <p:cNvSpPr/>
              <p:nvPr/>
            </p:nvSpPr>
            <p:spPr>
              <a:xfrm>
                <a:off x="0" y="842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93" name="Line 21"/>
              <p:cNvSpPr/>
              <p:nvPr/>
            </p:nvSpPr>
            <p:spPr>
              <a:xfrm>
                <a:off x="0" y="2573"/>
                <a:ext cx="40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94" name="Line 22"/>
              <p:cNvSpPr/>
              <p:nvPr/>
            </p:nvSpPr>
            <p:spPr>
              <a:xfrm>
                <a:off x="0" y="0"/>
                <a:ext cx="0" cy="257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95" name="Line 23"/>
              <p:cNvSpPr/>
              <p:nvPr/>
            </p:nvSpPr>
            <p:spPr>
              <a:xfrm>
                <a:off x="918" y="0"/>
                <a:ext cx="0" cy="257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96" name="Line 24"/>
              <p:cNvSpPr/>
              <p:nvPr/>
            </p:nvSpPr>
            <p:spPr>
              <a:xfrm>
                <a:off x="3009" y="0"/>
                <a:ext cx="0" cy="257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97" name="Line 25"/>
              <p:cNvSpPr/>
              <p:nvPr/>
            </p:nvSpPr>
            <p:spPr>
              <a:xfrm>
                <a:off x="4080" y="0"/>
                <a:ext cx="0" cy="257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98" name="Line 26"/>
              <p:cNvSpPr/>
              <p:nvPr/>
            </p:nvSpPr>
            <p:spPr>
              <a:xfrm>
                <a:off x="918" y="1293"/>
                <a:ext cx="316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199" name="Line 27"/>
              <p:cNvSpPr/>
              <p:nvPr/>
            </p:nvSpPr>
            <p:spPr>
              <a:xfrm>
                <a:off x="918" y="2146"/>
                <a:ext cx="316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200" name="Line 28"/>
              <p:cNvSpPr/>
              <p:nvPr/>
            </p:nvSpPr>
            <p:spPr>
              <a:xfrm>
                <a:off x="3009" y="1720"/>
                <a:ext cx="1071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185" name="Group 29"/>
            <p:cNvGrpSpPr/>
            <p:nvPr/>
          </p:nvGrpSpPr>
          <p:grpSpPr>
            <a:xfrm>
              <a:off x="0" y="0"/>
              <a:ext cx="4089" cy="435"/>
              <a:chOff x="0" y="0"/>
              <a:chExt cx="4089" cy="435"/>
            </a:xfrm>
          </p:grpSpPr>
          <p:sp>
            <p:nvSpPr>
              <p:cNvPr id="7186" name="Rectangle 30"/>
              <p:cNvSpPr/>
              <p:nvPr/>
            </p:nvSpPr>
            <p:spPr>
              <a:xfrm>
                <a:off x="3018" y="19"/>
                <a:ext cx="1071" cy="4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p>
                <a:pPr eaLnBrk="1" hangingPunct="1">
                  <a:spcBef>
                    <a:spcPct val="20000"/>
                  </a:spcBef>
                  <a:buClr>
                    <a:srgbClr val="008080"/>
                  </a:buClr>
                </a:pPr>
                <a:r>
                  <a:rPr lang="zh-CN" altLang="en-US" sz="2400" b="1" dirty="0">
                    <a:latin typeface="Verdana" panose="020B0604030504040204" pitchFamily="34" charset="0"/>
                    <a:ea typeface="宋体" panose="02010600030101010101" pitchFamily="2" charset="-122"/>
                  </a:rPr>
                  <a:t>添补代码</a:t>
                </a:r>
                <a:endParaRPr lang="zh-CN" altLang="en-US" sz="2400" b="1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7" name="Rectangle 31"/>
              <p:cNvSpPr/>
              <p:nvPr/>
            </p:nvSpPr>
            <p:spPr>
              <a:xfrm>
                <a:off x="927" y="19"/>
                <a:ext cx="2091" cy="4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p>
                <a:pPr eaLnBrk="1" hangingPunct="1">
                  <a:spcBef>
                    <a:spcPct val="20000"/>
                  </a:spcBef>
                  <a:buClr>
                    <a:srgbClr val="008080"/>
                  </a:buClr>
                </a:pPr>
                <a:r>
                  <a:rPr lang="zh-CN" altLang="en-US" sz="2400" b="1" dirty="0">
                    <a:latin typeface="Verdana" panose="020B0604030504040204" pitchFamily="34" charset="0"/>
                    <a:ea typeface="宋体" panose="02010600030101010101" pitchFamily="2" charset="-122"/>
                  </a:rPr>
                  <a:t>码     制</a:t>
                </a:r>
                <a:endParaRPr lang="zh-CN" altLang="en-US" sz="2400" b="1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8" name="Rectangle 32"/>
              <p:cNvSpPr/>
              <p:nvPr/>
            </p:nvSpPr>
            <p:spPr>
              <a:xfrm>
                <a:off x="0" y="0"/>
                <a:ext cx="918" cy="4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p>
                <a:pPr eaLnBrk="1" hangingPunct="1">
                  <a:spcBef>
                    <a:spcPct val="20000"/>
                  </a:spcBef>
                  <a:buClr>
                    <a:srgbClr val="008080"/>
                  </a:buClr>
                </a:pPr>
                <a:r>
                  <a:rPr lang="zh-CN" altLang="en-US" sz="2400" b="1" dirty="0">
                    <a:latin typeface="Verdana" panose="020B0604030504040204" pitchFamily="34" charset="0"/>
                    <a:ea typeface="宋体" panose="02010600030101010101" pitchFamily="2" charset="-122"/>
                  </a:rPr>
                  <a:t>真值</a:t>
                </a:r>
                <a:endParaRPr lang="zh-CN" altLang="en-US" sz="2400" b="1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381000" y="228600"/>
            <a:ext cx="14430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6.16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" name="Text Box 3"/>
          <p:cNvSpPr txBox="1"/>
          <p:nvPr/>
        </p:nvSpPr>
        <p:spPr>
          <a:xfrm>
            <a:off x="609600" y="838200"/>
            <a:ext cx="81534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设机器数字长为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位（含１位符号位），写出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+26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时，三种机器数左、右移一位和两位后的表示形式及对应的真值，并分析结果的正确性。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" name="Text Box 4"/>
          <p:cNvSpPr txBox="1"/>
          <p:nvPr/>
        </p:nvSpPr>
        <p:spPr>
          <a:xfrm>
            <a:off x="898525" y="220980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7" name="Text Box 5"/>
          <p:cNvSpPr txBox="1"/>
          <p:nvPr/>
        </p:nvSpPr>
        <p:spPr>
          <a:xfrm>
            <a:off x="2422525" y="2209800"/>
            <a:ext cx="13604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+26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8" name="Text Box 6"/>
          <p:cNvSpPr txBox="1"/>
          <p:nvPr/>
        </p:nvSpPr>
        <p:spPr>
          <a:xfrm>
            <a:off x="1854200" y="2681288"/>
            <a:ext cx="599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则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补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[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lang="zh-CN" altLang="en-US" sz="24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反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0,0011010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9" name="Rectangle 7"/>
          <p:cNvSpPr/>
          <p:nvPr/>
        </p:nvSpPr>
        <p:spPr>
          <a:xfrm>
            <a:off x="5943600" y="6021388"/>
            <a:ext cx="20574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700" b="1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6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00" name="Rectangle 8"/>
          <p:cNvSpPr/>
          <p:nvPr/>
        </p:nvSpPr>
        <p:spPr>
          <a:xfrm>
            <a:off x="3556000" y="6021388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0,</a:t>
            </a:r>
            <a:r>
              <a:rPr lang="en-US" altLang="zh-CN" sz="20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00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00110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01" name="Rectangle 9"/>
          <p:cNvSpPr/>
          <p:nvPr/>
        </p:nvSpPr>
        <p:spPr>
          <a:xfrm>
            <a:off x="1524000" y="6021388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endParaRPr lang="zh-CN" altLang="en-US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02" name="Rectangle 10"/>
          <p:cNvSpPr/>
          <p:nvPr/>
        </p:nvSpPr>
        <p:spPr>
          <a:xfrm>
            <a:off x="5943600" y="5565775"/>
            <a:ext cx="20574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+13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03" name="Rectangle 11"/>
          <p:cNvSpPr/>
          <p:nvPr/>
        </p:nvSpPr>
        <p:spPr>
          <a:xfrm>
            <a:off x="3556000" y="5565775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0,</a:t>
            </a:r>
            <a:r>
              <a:rPr lang="en-US" altLang="zh-CN" sz="20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001101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04" name="Rectangle 12"/>
          <p:cNvSpPr/>
          <p:nvPr/>
        </p:nvSpPr>
        <p:spPr>
          <a:xfrm>
            <a:off x="5943600" y="5110163"/>
            <a:ext cx="20574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+104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05" name="Rectangle 13"/>
          <p:cNvSpPr/>
          <p:nvPr/>
        </p:nvSpPr>
        <p:spPr>
          <a:xfrm>
            <a:off x="3556000" y="5110163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0,11010</a:t>
            </a:r>
            <a:r>
              <a:rPr lang="en-US" altLang="zh-CN" sz="20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00</a:t>
            </a:r>
            <a:endParaRPr lang="en-US" altLang="zh-CN" sz="2000" b="1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06" name="Rectangle 14"/>
          <p:cNvSpPr/>
          <p:nvPr/>
        </p:nvSpPr>
        <p:spPr>
          <a:xfrm>
            <a:off x="1524000" y="5110163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endParaRPr lang="zh-CN" altLang="en-US" sz="2000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07" name="Rectangle 15"/>
          <p:cNvSpPr/>
          <p:nvPr/>
        </p:nvSpPr>
        <p:spPr>
          <a:xfrm>
            <a:off x="5943600" y="4654550"/>
            <a:ext cx="20574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700" b="1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52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08" name="Rectangle 16"/>
          <p:cNvSpPr/>
          <p:nvPr/>
        </p:nvSpPr>
        <p:spPr>
          <a:xfrm>
            <a:off x="3556000" y="4654550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0,011010</a:t>
            </a:r>
            <a:r>
              <a:rPr lang="en-US" altLang="zh-CN" sz="20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000" b="1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09" name="Rectangle 17"/>
          <p:cNvSpPr/>
          <p:nvPr/>
        </p:nvSpPr>
        <p:spPr>
          <a:xfrm>
            <a:off x="5943600" y="4198938"/>
            <a:ext cx="20574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+26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10" name="Rectangle 18"/>
          <p:cNvSpPr/>
          <p:nvPr/>
        </p:nvSpPr>
        <p:spPr>
          <a:xfrm>
            <a:off x="3556000" y="4198938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0,0011010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11" name="Rectangle 19"/>
          <p:cNvSpPr/>
          <p:nvPr/>
        </p:nvSpPr>
        <p:spPr>
          <a:xfrm>
            <a:off x="1524000" y="4198938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移位前</a:t>
            </a:r>
            <a:endParaRPr lang="zh-CN" altLang="en-US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8212" name="Group 20"/>
          <p:cNvGrpSpPr/>
          <p:nvPr/>
        </p:nvGrpSpPr>
        <p:grpSpPr>
          <a:xfrm>
            <a:off x="576263" y="3287713"/>
            <a:ext cx="7991475" cy="3189287"/>
            <a:chOff x="0" y="0"/>
            <a:chExt cx="4080" cy="2009"/>
          </a:xfrm>
        </p:grpSpPr>
        <p:sp>
          <p:nvSpPr>
            <p:cNvPr id="8218" name="Rectangle 21"/>
            <p:cNvSpPr/>
            <p:nvPr/>
          </p:nvSpPr>
          <p:spPr>
            <a:xfrm>
              <a:off x="1280" y="287"/>
              <a:ext cx="150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p>
              <a:pPr eaLnBrk="1" hangingPunct="1">
                <a:spcBef>
                  <a:spcPct val="20000"/>
                </a:spcBef>
                <a:buClr>
                  <a:srgbClr val="008080"/>
                </a:buClr>
              </a:pPr>
              <a:r>
                <a:rPr lang="en-US" altLang="zh-CN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[</a:t>
              </a:r>
              <a:r>
                <a:rPr lang="en-US" altLang="zh-CN" sz="2000" b="1" i="1" dirty="0"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]</a:t>
              </a:r>
              <a:r>
                <a:rPr lang="zh-CN" altLang="en-US" b="1" baseline="-25000" dirty="0">
                  <a:latin typeface="Verdana" panose="020B0604030504040204" pitchFamily="34" charset="0"/>
                  <a:ea typeface="宋体" panose="02010600030101010101" pitchFamily="2" charset="-122"/>
                </a:rPr>
                <a:t>原</a:t>
              </a:r>
              <a:r>
                <a:rPr lang="en-US" altLang="zh-CN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=[</a:t>
              </a:r>
              <a:r>
                <a:rPr lang="en-US" altLang="zh-CN" sz="2000" b="1" i="1" dirty="0"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]</a:t>
              </a:r>
              <a:r>
                <a:rPr lang="zh-CN" altLang="en-US" b="1" baseline="-25000" dirty="0">
                  <a:latin typeface="Verdana" panose="020B0604030504040204" pitchFamily="34" charset="0"/>
                  <a:ea typeface="宋体" panose="02010600030101010101" pitchFamily="2" charset="-122"/>
                </a:rPr>
                <a:t>补</a:t>
              </a:r>
              <a:r>
                <a:rPr lang="en-US" altLang="zh-CN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=[</a:t>
              </a:r>
              <a:r>
                <a:rPr lang="en-US" altLang="zh-CN" sz="2000" b="1" i="1" dirty="0">
                  <a:latin typeface="Verdana" panose="020B0604030504040204" pitchFamily="34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]</a:t>
              </a:r>
              <a:r>
                <a:rPr lang="zh-CN" altLang="en-US" b="1" baseline="-25000" dirty="0">
                  <a:latin typeface="Verdana" panose="020B0604030504040204" pitchFamily="34" charset="0"/>
                  <a:ea typeface="宋体" panose="02010600030101010101" pitchFamily="2" charset="-122"/>
                </a:rPr>
                <a:t>反</a:t>
              </a:r>
              <a:endParaRPr lang="zh-CN" altLang="en-US" b="1" baseline="-25000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19" name="Rectangle 22"/>
            <p:cNvSpPr/>
            <p:nvPr/>
          </p:nvSpPr>
          <p:spPr>
            <a:xfrm>
              <a:off x="2784" y="0"/>
              <a:ext cx="1296" cy="5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p>
              <a:pPr eaLnBrk="1" hangingPunct="1">
                <a:spcBef>
                  <a:spcPct val="20000"/>
                </a:spcBef>
                <a:buClr>
                  <a:srgbClr val="008080"/>
                </a:buClr>
              </a:pPr>
              <a:r>
                <a:rPr lang="zh-CN" altLang="en-US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对应的真值</a:t>
              </a:r>
              <a:endPara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0" name="Rectangle 23"/>
            <p:cNvSpPr/>
            <p:nvPr/>
          </p:nvSpPr>
          <p:spPr>
            <a:xfrm>
              <a:off x="1280" y="0"/>
              <a:ext cx="150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p>
              <a:pPr eaLnBrk="1" hangingPunct="1">
                <a:spcBef>
                  <a:spcPct val="20000"/>
                </a:spcBef>
                <a:buClr>
                  <a:srgbClr val="008080"/>
                </a:buClr>
              </a:pPr>
              <a:r>
                <a:rPr lang="zh-CN" altLang="en-US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机    器    数</a:t>
              </a:r>
              <a:endPara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21" name="Rectangle 24"/>
            <p:cNvSpPr/>
            <p:nvPr/>
          </p:nvSpPr>
          <p:spPr>
            <a:xfrm>
              <a:off x="0" y="0"/>
              <a:ext cx="1280" cy="5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p>
              <a:pPr eaLnBrk="1" hangingPunct="1">
                <a:spcBef>
                  <a:spcPct val="20000"/>
                </a:spcBef>
                <a:buClr>
                  <a:srgbClr val="008080"/>
                </a:buClr>
              </a:pPr>
              <a:r>
                <a:rPr lang="zh-CN" altLang="en-US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移位操作</a:t>
              </a:r>
              <a:endPara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8222" name="Group 25"/>
            <p:cNvGrpSpPr/>
            <p:nvPr/>
          </p:nvGrpSpPr>
          <p:grpSpPr>
            <a:xfrm>
              <a:off x="0" y="0"/>
              <a:ext cx="4080" cy="2009"/>
              <a:chOff x="0" y="0"/>
              <a:chExt cx="4080" cy="2009"/>
            </a:xfrm>
          </p:grpSpPr>
          <p:sp>
            <p:nvSpPr>
              <p:cNvPr id="8223" name="Line 26"/>
              <p:cNvSpPr/>
              <p:nvPr/>
            </p:nvSpPr>
            <p:spPr>
              <a:xfrm>
                <a:off x="0" y="0"/>
                <a:ext cx="40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24" name="Line 27"/>
              <p:cNvSpPr/>
              <p:nvPr/>
            </p:nvSpPr>
            <p:spPr>
              <a:xfrm>
                <a:off x="0" y="574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25" name="Line 28"/>
              <p:cNvSpPr/>
              <p:nvPr/>
            </p:nvSpPr>
            <p:spPr>
              <a:xfrm>
                <a:off x="0" y="861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26" name="Line 29"/>
              <p:cNvSpPr/>
              <p:nvPr/>
            </p:nvSpPr>
            <p:spPr>
              <a:xfrm>
                <a:off x="0" y="1148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27" name="Line 30"/>
              <p:cNvSpPr/>
              <p:nvPr/>
            </p:nvSpPr>
            <p:spPr>
              <a:xfrm>
                <a:off x="0" y="1435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28" name="Line 31"/>
              <p:cNvSpPr/>
              <p:nvPr/>
            </p:nvSpPr>
            <p:spPr>
              <a:xfrm>
                <a:off x="0" y="1722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29" name="Line 32"/>
              <p:cNvSpPr/>
              <p:nvPr/>
            </p:nvSpPr>
            <p:spPr>
              <a:xfrm>
                <a:off x="0" y="2009"/>
                <a:ext cx="40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30" name="Line 33"/>
              <p:cNvSpPr/>
              <p:nvPr/>
            </p:nvSpPr>
            <p:spPr>
              <a:xfrm>
                <a:off x="0" y="0"/>
                <a:ext cx="0" cy="2009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31" name="Line 34"/>
              <p:cNvSpPr/>
              <p:nvPr/>
            </p:nvSpPr>
            <p:spPr>
              <a:xfrm>
                <a:off x="1280" y="0"/>
                <a:ext cx="0" cy="200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32" name="Line 35"/>
              <p:cNvSpPr/>
              <p:nvPr/>
            </p:nvSpPr>
            <p:spPr>
              <a:xfrm>
                <a:off x="2784" y="0"/>
                <a:ext cx="0" cy="200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33" name="Line 36"/>
              <p:cNvSpPr/>
              <p:nvPr/>
            </p:nvSpPr>
            <p:spPr>
              <a:xfrm>
                <a:off x="4080" y="0"/>
                <a:ext cx="0" cy="2009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34" name="Line 37"/>
              <p:cNvSpPr/>
              <p:nvPr/>
            </p:nvSpPr>
            <p:spPr>
              <a:xfrm>
                <a:off x="1280" y="287"/>
                <a:ext cx="1504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8213" name="Text Box 38"/>
          <p:cNvSpPr txBox="1"/>
          <p:nvPr/>
        </p:nvSpPr>
        <p:spPr>
          <a:xfrm>
            <a:off x="3730625" y="2209800"/>
            <a:ext cx="1657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+11010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14" name="Rectangle 40"/>
          <p:cNvSpPr/>
          <p:nvPr/>
        </p:nvSpPr>
        <p:spPr>
          <a:xfrm>
            <a:off x="1519238" y="4638675"/>
            <a:ext cx="20320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左移一位</a:t>
            </a:r>
            <a:endParaRPr lang="zh-CN" altLang="en-US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15" name="Rectangle 41"/>
          <p:cNvSpPr/>
          <p:nvPr/>
        </p:nvSpPr>
        <p:spPr>
          <a:xfrm>
            <a:off x="1519238" y="5084763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左移两位</a:t>
            </a:r>
            <a:endParaRPr lang="zh-CN" altLang="en-US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16" name="Rectangle 42"/>
          <p:cNvSpPr/>
          <p:nvPr/>
        </p:nvSpPr>
        <p:spPr>
          <a:xfrm>
            <a:off x="1519238" y="5561013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右移一位</a:t>
            </a:r>
            <a:endParaRPr lang="zh-CN" altLang="en-US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217" name="Rectangle 43"/>
          <p:cNvSpPr/>
          <p:nvPr/>
        </p:nvSpPr>
        <p:spPr>
          <a:xfrm>
            <a:off x="1519238" y="5992813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右移两位</a:t>
            </a:r>
            <a:endParaRPr lang="zh-CN" altLang="en-US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42" name="Text Box 2"/>
          <p:cNvSpPr txBox="1"/>
          <p:nvPr/>
        </p:nvSpPr>
        <p:spPr>
          <a:xfrm>
            <a:off x="381000" y="228600"/>
            <a:ext cx="14430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6.17</a:t>
            </a:r>
            <a:endParaRPr lang="en-US" altLang="zh-CN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3" name="Text Box 3"/>
          <p:cNvSpPr txBox="1"/>
          <p:nvPr/>
        </p:nvSpPr>
        <p:spPr>
          <a:xfrm>
            <a:off x="609600" y="838200"/>
            <a:ext cx="8153400" cy="1692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5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设机器数字长为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8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位（含１位符号位），写出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–26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时，三种机器数左、右移一位和两位后的表示形式及对应的真值，并分析结果的正确性。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4" name="Text Box 4"/>
          <p:cNvSpPr txBox="1"/>
          <p:nvPr/>
        </p:nvSpPr>
        <p:spPr>
          <a:xfrm>
            <a:off x="898525" y="267176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5" name="Text Box 5"/>
          <p:cNvSpPr txBox="1"/>
          <p:nvPr/>
        </p:nvSpPr>
        <p:spPr>
          <a:xfrm>
            <a:off x="2422525" y="2671763"/>
            <a:ext cx="19208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– 26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6" name="Rectangle 6"/>
          <p:cNvSpPr/>
          <p:nvPr/>
        </p:nvSpPr>
        <p:spPr>
          <a:xfrm>
            <a:off x="5853113" y="5783263"/>
            <a:ext cx="22098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– 6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7" name="Rectangle 7"/>
          <p:cNvSpPr/>
          <p:nvPr/>
        </p:nvSpPr>
        <p:spPr>
          <a:xfrm>
            <a:off x="3556000" y="5783263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00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00110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8" name="Rectangle 8"/>
          <p:cNvSpPr/>
          <p:nvPr/>
        </p:nvSpPr>
        <p:spPr>
          <a:xfrm>
            <a:off x="5810250" y="5327650"/>
            <a:ext cx="22098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– 13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9" name="Rectangle 9"/>
          <p:cNvSpPr/>
          <p:nvPr/>
        </p:nvSpPr>
        <p:spPr>
          <a:xfrm>
            <a:off x="3556000" y="5327650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001101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50" name="Rectangle 10"/>
          <p:cNvSpPr/>
          <p:nvPr/>
        </p:nvSpPr>
        <p:spPr>
          <a:xfrm>
            <a:off x="5734050" y="4872038"/>
            <a:ext cx="2286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– 104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51" name="Rectangle 11"/>
          <p:cNvSpPr/>
          <p:nvPr/>
        </p:nvSpPr>
        <p:spPr>
          <a:xfrm>
            <a:off x="3556000" y="4872038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1,11010</a:t>
            </a:r>
            <a:r>
              <a:rPr lang="en-US" altLang="zh-CN" sz="20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00</a:t>
            </a:r>
            <a:endParaRPr lang="en-US" altLang="zh-CN" sz="2000" b="1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52" name="Rectangle 12"/>
          <p:cNvSpPr/>
          <p:nvPr/>
        </p:nvSpPr>
        <p:spPr>
          <a:xfrm>
            <a:off x="5791200" y="4419600"/>
            <a:ext cx="22098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– 52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53" name="Rectangle 13"/>
          <p:cNvSpPr/>
          <p:nvPr/>
        </p:nvSpPr>
        <p:spPr>
          <a:xfrm>
            <a:off x="3556000" y="4416425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1,011010</a:t>
            </a:r>
            <a:r>
              <a:rPr lang="en-US" altLang="zh-CN" sz="20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000" b="1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54" name="Rectangle 14"/>
          <p:cNvSpPr/>
          <p:nvPr/>
        </p:nvSpPr>
        <p:spPr>
          <a:xfrm>
            <a:off x="5734050" y="3960813"/>
            <a:ext cx="2286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– 26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55" name="Rectangle 15"/>
          <p:cNvSpPr/>
          <p:nvPr/>
        </p:nvSpPr>
        <p:spPr>
          <a:xfrm>
            <a:off x="3556000" y="3960813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1,0011010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56" name="Rectangle 16"/>
          <p:cNvSpPr/>
          <p:nvPr/>
        </p:nvSpPr>
        <p:spPr>
          <a:xfrm>
            <a:off x="1524000" y="3960813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移位前</a:t>
            </a:r>
            <a:endParaRPr lang="zh-CN" altLang="en-US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57" name="Group 17"/>
          <p:cNvGrpSpPr/>
          <p:nvPr/>
        </p:nvGrpSpPr>
        <p:grpSpPr>
          <a:xfrm>
            <a:off x="1524000" y="3419475"/>
            <a:ext cx="6477000" cy="2828925"/>
            <a:chOff x="0" y="0"/>
            <a:chExt cx="4080" cy="1782"/>
          </a:xfrm>
        </p:grpSpPr>
        <p:grpSp>
          <p:nvGrpSpPr>
            <p:cNvPr id="10264" name="Group 18"/>
            <p:cNvGrpSpPr/>
            <p:nvPr/>
          </p:nvGrpSpPr>
          <p:grpSpPr>
            <a:xfrm>
              <a:off x="0" y="0"/>
              <a:ext cx="4080" cy="1782"/>
              <a:chOff x="0" y="0"/>
              <a:chExt cx="4080" cy="1782"/>
            </a:xfrm>
          </p:grpSpPr>
          <p:sp>
            <p:nvSpPr>
              <p:cNvPr id="10266" name="Rectangle 19"/>
              <p:cNvSpPr/>
              <p:nvPr/>
            </p:nvSpPr>
            <p:spPr>
              <a:xfrm>
                <a:off x="2784" y="43"/>
                <a:ext cx="1296" cy="29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p>
                <a:pPr eaLnBrk="1" hangingPunct="1">
                  <a:spcBef>
                    <a:spcPct val="20000"/>
                  </a:spcBef>
                  <a:buClr>
                    <a:srgbClr val="008080"/>
                  </a:buClr>
                </a:pPr>
                <a:r>
                  <a:rPr lang="zh-CN" altLang="en-US" sz="2000" b="1" dirty="0">
                    <a:latin typeface="Verdana" panose="020B0604030504040204" pitchFamily="34" charset="0"/>
                    <a:ea typeface="宋体" panose="02010600030101010101" pitchFamily="2" charset="-122"/>
                  </a:rPr>
                  <a:t>对应的真值</a:t>
                </a:r>
                <a:endParaRPr lang="zh-CN" altLang="en-US" sz="2000" b="1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67" name="Rectangle 20"/>
              <p:cNvSpPr/>
              <p:nvPr/>
            </p:nvSpPr>
            <p:spPr>
              <a:xfrm>
                <a:off x="1280" y="49"/>
                <a:ext cx="1504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p>
                <a:pPr eaLnBrk="1" hangingPunct="1">
                  <a:spcBef>
                    <a:spcPct val="20000"/>
                  </a:spcBef>
                  <a:buClr>
                    <a:srgbClr val="008080"/>
                  </a:buClr>
                </a:pPr>
                <a:r>
                  <a:rPr lang="zh-CN" altLang="en-US" sz="2000" b="1" dirty="0">
                    <a:latin typeface="Verdana" panose="020B0604030504040204" pitchFamily="34" charset="0"/>
                    <a:ea typeface="宋体" panose="02010600030101010101" pitchFamily="2" charset="-122"/>
                  </a:rPr>
                  <a:t>机    器    数</a:t>
                </a:r>
                <a:endParaRPr lang="zh-CN" altLang="en-US" sz="2000" b="1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68" name="Rectangle 21"/>
              <p:cNvSpPr/>
              <p:nvPr/>
            </p:nvSpPr>
            <p:spPr>
              <a:xfrm>
                <a:off x="0" y="48"/>
                <a:ext cx="1280" cy="24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p>
                <a:pPr eaLnBrk="1" hangingPunct="1">
                  <a:spcBef>
                    <a:spcPct val="20000"/>
                  </a:spcBef>
                  <a:buClr>
                    <a:srgbClr val="008080"/>
                  </a:buClr>
                </a:pPr>
                <a:r>
                  <a:rPr lang="zh-CN" altLang="en-US" sz="2000" b="1" dirty="0">
                    <a:latin typeface="Verdana" panose="020B0604030504040204" pitchFamily="34" charset="0"/>
                    <a:ea typeface="宋体" panose="02010600030101010101" pitchFamily="2" charset="-122"/>
                  </a:rPr>
                  <a:t>移位操作</a:t>
                </a:r>
                <a:endParaRPr lang="zh-CN" altLang="en-US" sz="2000" b="1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0269" name="Group 22"/>
              <p:cNvGrpSpPr/>
              <p:nvPr/>
            </p:nvGrpSpPr>
            <p:grpSpPr>
              <a:xfrm>
                <a:off x="0" y="0"/>
                <a:ext cx="4080" cy="1782"/>
                <a:chOff x="0" y="0"/>
                <a:chExt cx="4080" cy="1782"/>
              </a:xfrm>
            </p:grpSpPr>
            <p:sp>
              <p:nvSpPr>
                <p:cNvPr id="10270" name="Line 23"/>
                <p:cNvSpPr/>
                <p:nvPr/>
              </p:nvSpPr>
              <p:spPr>
                <a:xfrm>
                  <a:off x="0" y="0"/>
                  <a:ext cx="4080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71" name="Line 24"/>
                <p:cNvSpPr/>
                <p:nvPr/>
              </p:nvSpPr>
              <p:spPr>
                <a:xfrm>
                  <a:off x="0" y="341"/>
                  <a:ext cx="408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72" name="Line 25"/>
                <p:cNvSpPr/>
                <p:nvPr/>
              </p:nvSpPr>
              <p:spPr>
                <a:xfrm>
                  <a:off x="0" y="628"/>
                  <a:ext cx="408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73" name="Line 26"/>
                <p:cNvSpPr/>
                <p:nvPr/>
              </p:nvSpPr>
              <p:spPr>
                <a:xfrm>
                  <a:off x="0" y="915"/>
                  <a:ext cx="408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74" name="Line 27"/>
                <p:cNvSpPr/>
                <p:nvPr/>
              </p:nvSpPr>
              <p:spPr>
                <a:xfrm>
                  <a:off x="0" y="1202"/>
                  <a:ext cx="408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75" name="Line 28"/>
                <p:cNvSpPr/>
                <p:nvPr/>
              </p:nvSpPr>
              <p:spPr>
                <a:xfrm>
                  <a:off x="0" y="1489"/>
                  <a:ext cx="4080" cy="0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76" name="Line 29"/>
                <p:cNvSpPr/>
                <p:nvPr/>
              </p:nvSpPr>
              <p:spPr>
                <a:xfrm>
                  <a:off x="0" y="1776"/>
                  <a:ext cx="4080" cy="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77" name="Line 30"/>
                <p:cNvSpPr/>
                <p:nvPr/>
              </p:nvSpPr>
              <p:spPr>
                <a:xfrm>
                  <a:off x="0" y="0"/>
                  <a:ext cx="0" cy="1782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78" name="Line 31"/>
                <p:cNvSpPr/>
                <p:nvPr/>
              </p:nvSpPr>
              <p:spPr>
                <a:xfrm>
                  <a:off x="1280" y="0"/>
                  <a:ext cx="0" cy="178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0279" name="Line 32"/>
                <p:cNvSpPr/>
                <p:nvPr/>
              </p:nvSpPr>
              <p:spPr>
                <a:xfrm>
                  <a:off x="2784" y="0"/>
                  <a:ext cx="0" cy="1782"/>
                </a:xfrm>
                <a:prstGeom prst="line">
                  <a:avLst/>
                </a:prstGeom>
                <a:ln w="127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0265" name="Line 33"/>
            <p:cNvSpPr/>
            <p:nvPr/>
          </p:nvSpPr>
          <p:spPr>
            <a:xfrm>
              <a:off x="4080" y="0"/>
              <a:ext cx="0" cy="178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258" name="Text Box 34"/>
          <p:cNvSpPr txBox="1"/>
          <p:nvPr/>
        </p:nvSpPr>
        <p:spPr>
          <a:xfrm>
            <a:off x="609600" y="3357563"/>
            <a:ext cx="8985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原码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59" name="Text Box 35"/>
          <p:cNvSpPr txBox="1"/>
          <p:nvPr/>
        </p:nvSpPr>
        <p:spPr>
          <a:xfrm>
            <a:off x="3765550" y="2671763"/>
            <a:ext cx="17208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– 11010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60" name="Rectangle 37"/>
          <p:cNvSpPr/>
          <p:nvPr/>
        </p:nvSpPr>
        <p:spPr>
          <a:xfrm>
            <a:off x="1519238" y="4395788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左移一位</a:t>
            </a:r>
            <a:endParaRPr lang="zh-CN" altLang="en-US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61" name="Rectangle 38"/>
          <p:cNvSpPr/>
          <p:nvPr/>
        </p:nvSpPr>
        <p:spPr>
          <a:xfrm>
            <a:off x="1519238" y="4841875"/>
            <a:ext cx="20320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左移两位</a:t>
            </a:r>
            <a:endParaRPr lang="zh-CN" altLang="en-US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62" name="Rectangle 39"/>
          <p:cNvSpPr/>
          <p:nvPr/>
        </p:nvSpPr>
        <p:spPr>
          <a:xfrm>
            <a:off x="1519238" y="5303838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右移一位</a:t>
            </a:r>
            <a:endParaRPr lang="zh-CN" altLang="en-US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63" name="Rectangle 40"/>
          <p:cNvSpPr/>
          <p:nvPr/>
        </p:nvSpPr>
        <p:spPr>
          <a:xfrm>
            <a:off x="1519238" y="5762625"/>
            <a:ext cx="20320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右移两位</a:t>
            </a:r>
            <a:endParaRPr lang="zh-CN" altLang="en-US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266" name="Rectangle 2"/>
          <p:cNvSpPr/>
          <p:nvPr/>
        </p:nvSpPr>
        <p:spPr>
          <a:xfrm>
            <a:off x="5753100" y="6330950"/>
            <a:ext cx="20574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– 6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/>
          <p:nvPr/>
        </p:nvSpPr>
        <p:spPr>
          <a:xfrm>
            <a:off x="3367088" y="6330950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11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11001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Rectangle 4"/>
          <p:cNvSpPr/>
          <p:nvPr/>
        </p:nvSpPr>
        <p:spPr>
          <a:xfrm>
            <a:off x="5734050" y="5875338"/>
            <a:ext cx="20574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– 13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Rectangle 5"/>
          <p:cNvSpPr/>
          <p:nvPr/>
        </p:nvSpPr>
        <p:spPr>
          <a:xfrm>
            <a:off x="3346450" y="5875338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110010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70" name="Rectangle 6"/>
          <p:cNvSpPr/>
          <p:nvPr/>
        </p:nvSpPr>
        <p:spPr>
          <a:xfrm>
            <a:off x="5543550" y="5419725"/>
            <a:ext cx="22860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– 104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71" name="Rectangle 7"/>
          <p:cNvSpPr/>
          <p:nvPr/>
        </p:nvSpPr>
        <p:spPr>
          <a:xfrm>
            <a:off x="3346450" y="5419725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1,00101</a:t>
            </a:r>
            <a:r>
              <a:rPr lang="en-US" altLang="zh-CN" sz="20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11</a:t>
            </a:r>
            <a:endParaRPr lang="en-US" altLang="zh-CN" sz="2000" b="1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72" name="Rectangle 8"/>
          <p:cNvSpPr/>
          <p:nvPr/>
        </p:nvSpPr>
        <p:spPr>
          <a:xfrm>
            <a:off x="5734050" y="4964113"/>
            <a:ext cx="20574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– 52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73" name="Rectangle 9"/>
          <p:cNvSpPr/>
          <p:nvPr/>
        </p:nvSpPr>
        <p:spPr>
          <a:xfrm>
            <a:off x="3346450" y="4964113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1,100101</a:t>
            </a:r>
            <a:r>
              <a:rPr lang="en-US" altLang="zh-CN" sz="20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2000" b="1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74" name="Rectangle 10"/>
          <p:cNvSpPr/>
          <p:nvPr/>
        </p:nvSpPr>
        <p:spPr>
          <a:xfrm>
            <a:off x="5753100" y="4508500"/>
            <a:ext cx="20574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– 26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75" name="Rectangle 11"/>
          <p:cNvSpPr/>
          <p:nvPr/>
        </p:nvSpPr>
        <p:spPr>
          <a:xfrm>
            <a:off x="3346450" y="4508500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1,1100101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76" name="Rectangle 12"/>
          <p:cNvSpPr/>
          <p:nvPr/>
        </p:nvSpPr>
        <p:spPr>
          <a:xfrm>
            <a:off x="1314450" y="4508500"/>
            <a:ext cx="20320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移位前</a:t>
            </a:r>
            <a:endParaRPr lang="zh-CN" altLang="en-US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277" name="Group 13"/>
          <p:cNvGrpSpPr/>
          <p:nvPr/>
        </p:nvGrpSpPr>
        <p:grpSpPr>
          <a:xfrm>
            <a:off x="1314450" y="3967163"/>
            <a:ext cx="6477000" cy="2828925"/>
            <a:chOff x="0" y="0"/>
            <a:chExt cx="4080" cy="1782"/>
          </a:xfrm>
        </p:grpSpPr>
        <p:sp>
          <p:nvSpPr>
            <p:cNvPr id="11316" name="Rectangle 14"/>
            <p:cNvSpPr/>
            <p:nvPr/>
          </p:nvSpPr>
          <p:spPr>
            <a:xfrm>
              <a:off x="2784" y="43"/>
              <a:ext cx="1296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p>
              <a:pPr eaLnBrk="1" hangingPunct="1">
                <a:spcBef>
                  <a:spcPct val="20000"/>
                </a:spcBef>
                <a:buClr>
                  <a:srgbClr val="008080"/>
                </a:buClr>
              </a:pPr>
              <a:r>
                <a:rPr lang="zh-CN" altLang="en-US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对应的真值</a:t>
              </a:r>
              <a:endPara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17" name="Rectangle 15"/>
            <p:cNvSpPr/>
            <p:nvPr/>
          </p:nvSpPr>
          <p:spPr>
            <a:xfrm>
              <a:off x="1280" y="49"/>
              <a:ext cx="150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p>
              <a:pPr eaLnBrk="1" hangingPunct="1">
                <a:spcBef>
                  <a:spcPct val="20000"/>
                </a:spcBef>
                <a:buClr>
                  <a:srgbClr val="008080"/>
                </a:buClr>
              </a:pPr>
              <a:r>
                <a:rPr lang="zh-CN" altLang="en-US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机    器    数</a:t>
              </a:r>
              <a:endPara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18" name="Rectangle 16"/>
            <p:cNvSpPr/>
            <p:nvPr/>
          </p:nvSpPr>
          <p:spPr>
            <a:xfrm>
              <a:off x="0" y="48"/>
              <a:ext cx="1280" cy="24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p>
              <a:pPr eaLnBrk="1" hangingPunct="1">
                <a:spcBef>
                  <a:spcPct val="20000"/>
                </a:spcBef>
                <a:buClr>
                  <a:srgbClr val="008080"/>
                </a:buClr>
              </a:pPr>
              <a:r>
                <a:rPr lang="zh-CN" altLang="en-US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移位操作</a:t>
              </a:r>
              <a:endPara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319" name="Group 17"/>
            <p:cNvGrpSpPr/>
            <p:nvPr/>
          </p:nvGrpSpPr>
          <p:grpSpPr>
            <a:xfrm>
              <a:off x="0" y="0"/>
              <a:ext cx="4080" cy="1782"/>
              <a:chOff x="0" y="0"/>
              <a:chExt cx="4080" cy="1782"/>
            </a:xfrm>
          </p:grpSpPr>
          <p:sp>
            <p:nvSpPr>
              <p:cNvPr id="11320" name="Line 18"/>
              <p:cNvSpPr/>
              <p:nvPr/>
            </p:nvSpPr>
            <p:spPr>
              <a:xfrm>
                <a:off x="0" y="0"/>
                <a:ext cx="40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1" name="Line 19"/>
              <p:cNvSpPr/>
              <p:nvPr/>
            </p:nvSpPr>
            <p:spPr>
              <a:xfrm>
                <a:off x="0" y="341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2" name="Line 20"/>
              <p:cNvSpPr/>
              <p:nvPr/>
            </p:nvSpPr>
            <p:spPr>
              <a:xfrm>
                <a:off x="0" y="628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3" name="Line 21"/>
              <p:cNvSpPr/>
              <p:nvPr/>
            </p:nvSpPr>
            <p:spPr>
              <a:xfrm>
                <a:off x="0" y="915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4" name="Line 22"/>
              <p:cNvSpPr/>
              <p:nvPr/>
            </p:nvSpPr>
            <p:spPr>
              <a:xfrm>
                <a:off x="0" y="1202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5" name="Line 23"/>
              <p:cNvSpPr/>
              <p:nvPr/>
            </p:nvSpPr>
            <p:spPr>
              <a:xfrm>
                <a:off x="0" y="1489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6" name="Line 24"/>
              <p:cNvSpPr/>
              <p:nvPr/>
            </p:nvSpPr>
            <p:spPr>
              <a:xfrm>
                <a:off x="0" y="1776"/>
                <a:ext cx="40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7" name="Line 25"/>
              <p:cNvSpPr/>
              <p:nvPr/>
            </p:nvSpPr>
            <p:spPr>
              <a:xfrm>
                <a:off x="0" y="0"/>
                <a:ext cx="0" cy="178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8" name="Line 26"/>
              <p:cNvSpPr/>
              <p:nvPr/>
            </p:nvSpPr>
            <p:spPr>
              <a:xfrm>
                <a:off x="1280" y="0"/>
                <a:ext cx="0" cy="178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9" name="Line 27"/>
              <p:cNvSpPr/>
              <p:nvPr/>
            </p:nvSpPr>
            <p:spPr>
              <a:xfrm>
                <a:off x="2784" y="0"/>
                <a:ext cx="0" cy="178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0" name="Line 28"/>
              <p:cNvSpPr/>
              <p:nvPr/>
            </p:nvSpPr>
            <p:spPr>
              <a:xfrm>
                <a:off x="4080" y="0"/>
                <a:ext cx="0" cy="178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1278" name="Rectangle 29"/>
          <p:cNvSpPr/>
          <p:nvPr/>
        </p:nvSpPr>
        <p:spPr>
          <a:xfrm>
            <a:off x="5686425" y="2432050"/>
            <a:ext cx="20574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– 7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79" name="Rectangle 30"/>
          <p:cNvSpPr/>
          <p:nvPr/>
        </p:nvSpPr>
        <p:spPr>
          <a:xfrm>
            <a:off x="3279775" y="2432050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11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11001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80" name="Rectangle 31"/>
          <p:cNvSpPr/>
          <p:nvPr/>
        </p:nvSpPr>
        <p:spPr>
          <a:xfrm>
            <a:off x="5676900" y="1951038"/>
            <a:ext cx="20574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– 13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81" name="Rectangle 32"/>
          <p:cNvSpPr/>
          <p:nvPr/>
        </p:nvSpPr>
        <p:spPr>
          <a:xfrm>
            <a:off x="3279775" y="1976438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,</a:t>
            </a:r>
            <a:r>
              <a:rPr lang="en-US" altLang="zh-CN" sz="20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110011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82" name="Rectangle 33"/>
          <p:cNvSpPr/>
          <p:nvPr/>
        </p:nvSpPr>
        <p:spPr>
          <a:xfrm>
            <a:off x="5476875" y="1520825"/>
            <a:ext cx="22860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– 104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83" name="Rectangle 34"/>
          <p:cNvSpPr/>
          <p:nvPr/>
        </p:nvSpPr>
        <p:spPr>
          <a:xfrm>
            <a:off x="3279775" y="1520825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1,00110</a:t>
            </a:r>
            <a:r>
              <a:rPr lang="en-US" altLang="zh-CN" sz="20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00</a:t>
            </a:r>
            <a:endParaRPr lang="en-US" altLang="zh-CN" sz="2000" b="1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84" name="Rectangle 35"/>
          <p:cNvSpPr/>
          <p:nvPr/>
        </p:nvSpPr>
        <p:spPr>
          <a:xfrm>
            <a:off x="5667375" y="1065213"/>
            <a:ext cx="20574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– 52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85" name="Rectangle 36"/>
          <p:cNvSpPr/>
          <p:nvPr/>
        </p:nvSpPr>
        <p:spPr>
          <a:xfrm>
            <a:off x="3279775" y="1065213"/>
            <a:ext cx="23876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1,100110</a:t>
            </a:r>
            <a:r>
              <a:rPr lang="en-US" altLang="zh-CN" sz="20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000" b="1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86" name="Rectangle 37"/>
          <p:cNvSpPr/>
          <p:nvPr/>
        </p:nvSpPr>
        <p:spPr>
          <a:xfrm>
            <a:off x="5686425" y="609600"/>
            <a:ext cx="20574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– 26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87" name="Rectangle 38"/>
          <p:cNvSpPr/>
          <p:nvPr/>
        </p:nvSpPr>
        <p:spPr>
          <a:xfrm>
            <a:off x="3279775" y="609600"/>
            <a:ext cx="23876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000" b="1" dirty="0">
                <a:latin typeface="Verdana" panose="020B0604030504040204" pitchFamily="34" charset="0"/>
                <a:ea typeface="宋体" panose="02010600030101010101" pitchFamily="2" charset="-122"/>
              </a:rPr>
              <a:t>1,1100110</a:t>
            </a:r>
            <a:endParaRPr lang="en-US" altLang="zh-CN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88" name="Rectangle 39"/>
          <p:cNvSpPr/>
          <p:nvPr/>
        </p:nvSpPr>
        <p:spPr>
          <a:xfrm>
            <a:off x="1247775" y="609600"/>
            <a:ext cx="20320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移位前</a:t>
            </a:r>
            <a:endParaRPr lang="zh-CN" altLang="en-US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11289" name="Group 40"/>
          <p:cNvGrpSpPr/>
          <p:nvPr/>
        </p:nvGrpSpPr>
        <p:grpSpPr>
          <a:xfrm>
            <a:off x="1247775" y="68263"/>
            <a:ext cx="6477000" cy="2828925"/>
            <a:chOff x="0" y="0"/>
            <a:chExt cx="4080" cy="1782"/>
          </a:xfrm>
        </p:grpSpPr>
        <p:sp>
          <p:nvSpPr>
            <p:cNvPr id="11301" name="Rectangle 41"/>
            <p:cNvSpPr/>
            <p:nvPr/>
          </p:nvSpPr>
          <p:spPr>
            <a:xfrm>
              <a:off x="2784" y="43"/>
              <a:ext cx="1296" cy="29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p>
              <a:pPr eaLnBrk="1" hangingPunct="1">
                <a:spcBef>
                  <a:spcPct val="20000"/>
                </a:spcBef>
                <a:buClr>
                  <a:srgbClr val="008080"/>
                </a:buClr>
              </a:pPr>
              <a:r>
                <a:rPr lang="zh-CN" altLang="en-US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对应的真值</a:t>
              </a:r>
              <a:endPara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2" name="Rectangle 42"/>
            <p:cNvSpPr/>
            <p:nvPr/>
          </p:nvSpPr>
          <p:spPr>
            <a:xfrm>
              <a:off x="1280" y="49"/>
              <a:ext cx="150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p>
              <a:pPr eaLnBrk="1" hangingPunct="1">
                <a:spcBef>
                  <a:spcPct val="20000"/>
                </a:spcBef>
                <a:buClr>
                  <a:srgbClr val="008080"/>
                </a:buClr>
              </a:pPr>
              <a:r>
                <a:rPr lang="zh-CN" altLang="en-US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机    器    数</a:t>
              </a:r>
              <a:endPara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303" name="Rectangle 43"/>
            <p:cNvSpPr/>
            <p:nvPr/>
          </p:nvSpPr>
          <p:spPr>
            <a:xfrm>
              <a:off x="0" y="48"/>
              <a:ext cx="1280" cy="24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1"/>
            <a:p>
              <a:pPr eaLnBrk="1" hangingPunct="1">
                <a:spcBef>
                  <a:spcPct val="20000"/>
                </a:spcBef>
                <a:buClr>
                  <a:srgbClr val="008080"/>
                </a:buClr>
              </a:pPr>
              <a:r>
                <a:rPr lang="zh-CN" altLang="en-US" sz="2000" b="1" dirty="0">
                  <a:latin typeface="Verdana" panose="020B0604030504040204" pitchFamily="34" charset="0"/>
                  <a:ea typeface="宋体" panose="02010600030101010101" pitchFamily="2" charset="-122"/>
                </a:rPr>
                <a:t>移位操作</a:t>
              </a:r>
              <a:endPara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1304" name="Group 44"/>
            <p:cNvGrpSpPr/>
            <p:nvPr/>
          </p:nvGrpSpPr>
          <p:grpSpPr>
            <a:xfrm>
              <a:off x="0" y="0"/>
              <a:ext cx="4080" cy="1782"/>
              <a:chOff x="0" y="0"/>
              <a:chExt cx="4080" cy="1782"/>
            </a:xfrm>
          </p:grpSpPr>
          <p:sp>
            <p:nvSpPr>
              <p:cNvPr id="11305" name="Line 45"/>
              <p:cNvSpPr/>
              <p:nvPr/>
            </p:nvSpPr>
            <p:spPr>
              <a:xfrm>
                <a:off x="0" y="0"/>
                <a:ext cx="40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6" name="Line 46"/>
              <p:cNvSpPr/>
              <p:nvPr/>
            </p:nvSpPr>
            <p:spPr>
              <a:xfrm>
                <a:off x="0" y="341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7" name="Line 47"/>
              <p:cNvSpPr/>
              <p:nvPr/>
            </p:nvSpPr>
            <p:spPr>
              <a:xfrm>
                <a:off x="0" y="628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8" name="Line 48"/>
              <p:cNvSpPr/>
              <p:nvPr/>
            </p:nvSpPr>
            <p:spPr>
              <a:xfrm>
                <a:off x="0" y="915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09" name="Line 49"/>
              <p:cNvSpPr/>
              <p:nvPr/>
            </p:nvSpPr>
            <p:spPr>
              <a:xfrm>
                <a:off x="0" y="1202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0" name="Line 50"/>
              <p:cNvSpPr/>
              <p:nvPr/>
            </p:nvSpPr>
            <p:spPr>
              <a:xfrm>
                <a:off x="0" y="1489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1" name="Line 51"/>
              <p:cNvSpPr/>
              <p:nvPr/>
            </p:nvSpPr>
            <p:spPr>
              <a:xfrm>
                <a:off x="0" y="1776"/>
                <a:ext cx="40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2" name="Line 52"/>
              <p:cNvSpPr/>
              <p:nvPr/>
            </p:nvSpPr>
            <p:spPr>
              <a:xfrm>
                <a:off x="0" y="0"/>
                <a:ext cx="0" cy="178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3" name="Line 53"/>
              <p:cNvSpPr/>
              <p:nvPr/>
            </p:nvSpPr>
            <p:spPr>
              <a:xfrm>
                <a:off x="1280" y="0"/>
                <a:ext cx="0" cy="178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4" name="Line 54"/>
              <p:cNvSpPr/>
              <p:nvPr/>
            </p:nvSpPr>
            <p:spPr>
              <a:xfrm>
                <a:off x="2784" y="0"/>
                <a:ext cx="0" cy="178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15" name="Line 55"/>
              <p:cNvSpPr/>
              <p:nvPr/>
            </p:nvSpPr>
            <p:spPr>
              <a:xfrm>
                <a:off x="4080" y="0"/>
                <a:ext cx="0" cy="178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1290" name="Text Box 56"/>
          <p:cNvSpPr txBox="1"/>
          <p:nvPr/>
        </p:nvSpPr>
        <p:spPr>
          <a:xfrm>
            <a:off x="196850" y="8255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补码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91" name="Text Box 57"/>
          <p:cNvSpPr txBox="1"/>
          <p:nvPr/>
        </p:nvSpPr>
        <p:spPr>
          <a:xfrm>
            <a:off x="263525" y="3981450"/>
            <a:ext cx="89852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反码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92" name="Rectangle 59"/>
          <p:cNvSpPr/>
          <p:nvPr/>
        </p:nvSpPr>
        <p:spPr>
          <a:xfrm>
            <a:off x="1209675" y="1044575"/>
            <a:ext cx="20320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左移一位</a:t>
            </a:r>
            <a:endParaRPr lang="zh-CN" altLang="en-US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93" name="Rectangle 60"/>
          <p:cNvSpPr/>
          <p:nvPr/>
        </p:nvSpPr>
        <p:spPr>
          <a:xfrm>
            <a:off x="1209675" y="1504950"/>
            <a:ext cx="20320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左移两位</a:t>
            </a:r>
            <a:endParaRPr lang="zh-CN" altLang="en-US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94" name="Rectangle 61"/>
          <p:cNvSpPr/>
          <p:nvPr/>
        </p:nvSpPr>
        <p:spPr>
          <a:xfrm>
            <a:off x="1209675" y="1965325"/>
            <a:ext cx="2032000" cy="455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右移一位</a:t>
            </a:r>
            <a:endParaRPr lang="zh-CN" altLang="en-US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95" name="Rectangle 62"/>
          <p:cNvSpPr/>
          <p:nvPr/>
        </p:nvSpPr>
        <p:spPr>
          <a:xfrm>
            <a:off x="1209675" y="2398713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右移两位</a:t>
            </a:r>
            <a:endParaRPr lang="zh-CN" altLang="en-US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96" name="Rectangle 63"/>
          <p:cNvSpPr/>
          <p:nvPr/>
        </p:nvSpPr>
        <p:spPr>
          <a:xfrm>
            <a:off x="1276350" y="4948238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左移一位</a:t>
            </a:r>
            <a:endParaRPr lang="zh-CN" altLang="en-US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97" name="Rectangle 64"/>
          <p:cNvSpPr/>
          <p:nvPr/>
        </p:nvSpPr>
        <p:spPr>
          <a:xfrm>
            <a:off x="1276350" y="5408613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左移两位</a:t>
            </a:r>
            <a:endParaRPr lang="zh-CN" altLang="en-US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98" name="Rectangle 65"/>
          <p:cNvSpPr/>
          <p:nvPr/>
        </p:nvSpPr>
        <p:spPr>
          <a:xfrm>
            <a:off x="1276350" y="5846763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右移一位</a:t>
            </a:r>
            <a:endParaRPr lang="zh-CN" altLang="en-US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99" name="Rectangle 66"/>
          <p:cNvSpPr/>
          <p:nvPr/>
        </p:nvSpPr>
        <p:spPr>
          <a:xfrm>
            <a:off x="1276350" y="6316663"/>
            <a:ext cx="2032000" cy="45561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latin typeface="Verdana" panose="020B0604030504040204" pitchFamily="34" charset="0"/>
                <a:ea typeface="宋体" panose="02010600030101010101" pitchFamily="2" charset="-122"/>
              </a:rPr>
              <a:t>右移两位</a:t>
            </a:r>
            <a:endParaRPr lang="zh-CN" altLang="en-US" sz="20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300" name="文本框 66"/>
          <p:cNvSpPr txBox="1"/>
          <p:nvPr/>
        </p:nvSpPr>
        <p:spPr>
          <a:xfrm>
            <a:off x="1692275" y="2895600"/>
            <a:ext cx="6659563" cy="1139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原码                  </a:t>
            </a:r>
            <a:r>
              <a:rPr lang="en-US" altLang="zh-CN" sz="20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1,0011010</a:t>
            </a:r>
            <a:endParaRPr lang="en-US" altLang="zh-CN" sz="2000" b="1" dirty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反码                  </a:t>
            </a:r>
            <a:r>
              <a:rPr lang="en-US" altLang="zh-CN" sz="20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1,1100101</a:t>
            </a:r>
            <a:endParaRPr lang="en-US" altLang="zh-CN" sz="2000" b="1" dirty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0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补码                  </a:t>
            </a:r>
            <a:r>
              <a:rPr lang="en-US" altLang="zh-CN" sz="2000" b="1" dirty="0">
                <a:solidFill>
                  <a:srgbClr val="FF0000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1,1100110</a:t>
            </a:r>
            <a:endParaRPr lang="en-US" altLang="zh-CN" sz="2000" b="1" dirty="0">
              <a:solidFill>
                <a:srgbClr val="FF0000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 Box 2"/>
          <p:cNvSpPr txBox="1"/>
          <p:nvPr/>
        </p:nvSpPr>
        <p:spPr>
          <a:xfrm>
            <a:off x="457200" y="381000"/>
            <a:ext cx="3394075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算术移位规则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5" name="Rectangle 3"/>
          <p:cNvSpPr/>
          <p:nvPr/>
        </p:nvSpPr>
        <p:spPr>
          <a:xfrm>
            <a:off x="6300788" y="5210175"/>
            <a:ext cx="1700212" cy="6778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4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16" name="Rectangle 4"/>
          <p:cNvSpPr/>
          <p:nvPr/>
        </p:nvSpPr>
        <p:spPr>
          <a:xfrm>
            <a:off x="6300788" y="4533900"/>
            <a:ext cx="1700212" cy="676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右移</a:t>
            </a:r>
            <a:r>
              <a:rPr lang="zh-CN" altLang="en-US" sz="2400" b="1" dirty="0">
                <a:solidFill>
                  <a:schemeClr val="fol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添 </a:t>
            </a:r>
            <a:r>
              <a:rPr lang="en-US" altLang="zh-CN" sz="24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17" name="Rectangle 5"/>
          <p:cNvSpPr/>
          <p:nvPr/>
        </p:nvSpPr>
        <p:spPr>
          <a:xfrm>
            <a:off x="6300788" y="3856038"/>
            <a:ext cx="1700212" cy="677862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4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左移</a:t>
            </a:r>
            <a:r>
              <a:rPr lang="zh-CN" altLang="en-US" sz="2400" b="1" dirty="0">
                <a:solidFill>
                  <a:schemeClr val="folHlink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添 </a:t>
            </a:r>
            <a:r>
              <a:rPr lang="en-US" altLang="zh-CN" sz="24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18" name="Rectangle 6"/>
          <p:cNvSpPr/>
          <p:nvPr/>
        </p:nvSpPr>
        <p:spPr>
          <a:xfrm>
            <a:off x="6300788" y="3140075"/>
            <a:ext cx="1700212" cy="715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4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19" name="Rectangle 7"/>
          <p:cNvSpPr/>
          <p:nvPr/>
        </p:nvSpPr>
        <p:spPr>
          <a:xfrm>
            <a:off x="2981325" y="5210175"/>
            <a:ext cx="3319463" cy="6778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反       码</a:t>
            </a:r>
            <a:endParaRPr lang="zh-CN" altLang="en-US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20" name="Rectangle 8"/>
          <p:cNvSpPr/>
          <p:nvPr/>
        </p:nvSpPr>
        <p:spPr>
          <a:xfrm>
            <a:off x="2981325" y="3856038"/>
            <a:ext cx="3319463" cy="1354137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补       码</a:t>
            </a:r>
            <a:endParaRPr lang="zh-CN" altLang="en-US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21" name="Rectangle 9"/>
          <p:cNvSpPr/>
          <p:nvPr/>
        </p:nvSpPr>
        <p:spPr>
          <a:xfrm>
            <a:off x="2981325" y="3140075"/>
            <a:ext cx="3319463" cy="715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原       码</a:t>
            </a:r>
            <a:endParaRPr lang="zh-CN" altLang="en-US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22" name="Rectangle 10"/>
          <p:cNvSpPr/>
          <p:nvPr/>
        </p:nvSpPr>
        <p:spPr>
          <a:xfrm>
            <a:off x="1524000" y="3140075"/>
            <a:ext cx="1457325" cy="2747963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负数</a:t>
            </a:r>
            <a:endParaRPr lang="zh-CN" altLang="en-US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23" name="Rectangle 11"/>
          <p:cNvSpPr/>
          <p:nvPr/>
        </p:nvSpPr>
        <p:spPr>
          <a:xfrm>
            <a:off x="6300788" y="2463800"/>
            <a:ext cx="1700212" cy="676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en-US" altLang="zh-CN" sz="2400" b="1" dirty="0">
                <a:solidFill>
                  <a:srgbClr val="0000FF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  <a:endParaRPr lang="en-US" altLang="zh-CN" sz="2400" b="1" dirty="0">
              <a:solidFill>
                <a:srgbClr val="0000FF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24" name="Rectangle 12"/>
          <p:cNvSpPr/>
          <p:nvPr/>
        </p:nvSpPr>
        <p:spPr>
          <a:xfrm>
            <a:off x="2981325" y="2463800"/>
            <a:ext cx="3319463" cy="676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原码、补码、反码</a:t>
            </a:r>
            <a:endParaRPr lang="zh-CN" altLang="en-US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25" name="Rectangle 13"/>
          <p:cNvSpPr/>
          <p:nvPr/>
        </p:nvSpPr>
        <p:spPr>
          <a:xfrm>
            <a:off x="1524000" y="2463800"/>
            <a:ext cx="1457325" cy="676275"/>
          </a:xfrm>
          <a:prstGeom prst="rect">
            <a:avLst/>
          </a:prstGeom>
          <a:noFill/>
          <a:ln w="9525">
            <a:noFill/>
          </a:ln>
        </p:spPr>
        <p:txBody>
          <a:bodyPr anchor="ctr" anchorCtr="1"/>
          <a:p>
            <a:pPr eaLnBrk="1" hangingPunct="1">
              <a:spcBef>
                <a:spcPct val="20000"/>
              </a:spcBef>
              <a:buClr>
                <a:srgbClr val="008080"/>
              </a:buClr>
            </a:pPr>
            <a:r>
              <a:rPr lang="zh-CN" altLang="en-US" sz="2400" b="1" dirty="0">
                <a:latin typeface="Verdana" panose="020B0604030504040204" pitchFamily="34" charset="0"/>
                <a:ea typeface="宋体" panose="02010600030101010101" pitchFamily="2" charset="-122"/>
              </a:rPr>
              <a:t>正数</a:t>
            </a:r>
            <a:endParaRPr lang="zh-CN" altLang="en-US" sz="2400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26" name="Text Box 14"/>
          <p:cNvSpPr txBox="1"/>
          <p:nvPr/>
        </p:nvSpPr>
        <p:spPr>
          <a:xfrm>
            <a:off x="1584325" y="1187450"/>
            <a:ext cx="19700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符号位不变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27" name="Group 15"/>
          <p:cNvGrpSpPr/>
          <p:nvPr/>
        </p:nvGrpSpPr>
        <p:grpSpPr>
          <a:xfrm>
            <a:off x="1509713" y="1773238"/>
            <a:ext cx="6491287" cy="4114800"/>
            <a:chOff x="0" y="0"/>
            <a:chExt cx="4089" cy="2592"/>
          </a:xfrm>
        </p:grpSpPr>
        <p:grpSp>
          <p:nvGrpSpPr>
            <p:cNvPr id="13328" name="Group 16"/>
            <p:cNvGrpSpPr/>
            <p:nvPr/>
          </p:nvGrpSpPr>
          <p:grpSpPr>
            <a:xfrm>
              <a:off x="9" y="19"/>
              <a:ext cx="4080" cy="2573"/>
              <a:chOff x="0" y="0"/>
              <a:chExt cx="4080" cy="2573"/>
            </a:xfrm>
          </p:grpSpPr>
          <p:sp>
            <p:nvSpPr>
              <p:cNvPr id="13333" name="Rectangle 17"/>
              <p:cNvSpPr/>
              <p:nvPr/>
            </p:nvSpPr>
            <p:spPr>
              <a:xfrm>
                <a:off x="0" y="0"/>
                <a:ext cx="918" cy="4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p>
                <a:pPr eaLnBrk="1" hangingPunct="1">
                  <a:spcBef>
                    <a:spcPct val="20000"/>
                  </a:spcBef>
                  <a:buClr>
                    <a:srgbClr val="008080"/>
                  </a:buClr>
                </a:pPr>
                <a:endParaRPr lang="zh-CN" altLang="en-US" sz="2400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34" name="Line 18"/>
              <p:cNvSpPr/>
              <p:nvPr/>
            </p:nvSpPr>
            <p:spPr>
              <a:xfrm>
                <a:off x="0" y="0"/>
                <a:ext cx="40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5" name="Line 19"/>
              <p:cNvSpPr/>
              <p:nvPr/>
            </p:nvSpPr>
            <p:spPr>
              <a:xfrm>
                <a:off x="0" y="416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6" name="Line 20"/>
              <p:cNvSpPr/>
              <p:nvPr/>
            </p:nvSpPr>
            <p:spPr>
              <a:xfrm>
                <a:off x="0" y="842"/>
                <a:ext cx="4080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7" name="Line 21"/>
              <p:cNvSpPr/>
              <p:nvPr/>
            </p:nvSpPr>
            <p:spPr>
              <a:xfrm>
                <a:off x="0" y="2573"/>
                <a:ext cx="4080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8" name="Line 22"/>
              <p:cNvSpPr/>
              <p:nvPr/>
            </p:nvSpPr>
            <p:spPr>
              <a:xfrm>
                <a:off x="0" y="0"/>
                <a:ext cx="0" cy="257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39" name="Line 23"/>
              <p:cNvSpPr/>
              <p:nvPr/>
            </p:nvSpPr>
            <p:spPr>
              <a:xfrm>
                <a:off x="918" y="0"/>
                <a:ext cx="0" cy="257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40" name="Line 24"/>
              <p:cNvSpPr/>
              <p:nvPr/>
            </p:nvSpPr>
            <p:spPr>
              <a:xfrm>
                <a:off x="3009" y="0"/>
                <a:ext cx="0" cy="2573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41" name="Line 25"/>
              <p:cNvSpPr/>
              <p:nvPr/>
            </p:nvSpPr>
            <p:spPr>
              <a:xfrm>
                <a:off x="4080" y="0"/>
                <a:ext cx="0" cy="257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42" name="Line 26"/>
              <p:cNvSpPr/>
              <p:nvPr/>
            </p:nvSpPr>
            <p:spPr>
              <a:xfrm>
                <a:off x="918" y="1293"/>
                <a:ext cx="316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43" name="Line 27"/>
              <p:cNvSpPr/>
              <p:nvPr/>
            </p:nvSpPr>
            <p:spPr>
              <a:xfrm>
                <a:off x="918" y="2146"/>
                <a:ext cx="316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3344" name="Line 28"/>
              <p:cNvSpPr/>
              <p:nvPr/>
            </p:nvSpPr>
            <p:spPr>
              <a:xfrm>
                <a:off x="3009" y="1720"/>
                <a:ext cx="1071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3329" name="Group 29"/>
            <p:cNvGrpSpPr/>
            <p:nvPr/>
          </p:nvGrpSpPr>
          <p:grpSpPr>
            <a:xfrm>
              <a:off x="0" y="0"/>
              <a:ext cx="4089" cy="435"/>
              <a:chOff x="0" y="0"/>
              <a:chExt cx="4089" cy="435"/>
            </a:xfrm>
          </p:grpSpPr>
          <p:sp>
            <p:nvSpPr>
              <p:cNvPr id="13330" name="Rectangle 30"/>
              <p:cNvSpPr/>
              <p:nvPr/>
            </p:nvSpPr>
            <p:spPr>
              <a:xfrm>
                <a:off x="3018" y="19"/>
                <a:ext cx="1071" cy="4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p>
                <a:pPr eaLnBrk="1" hangingPunct="1">
                  <a:spcBef>
                    <a:spcPct val="20000"/>
                  </a:spcBef>
                  <a:buClr>
                    <a:srgbClr val="008080"/>
                  </a:buClr>
                </a:pPr>
                <a:r>
                  <a:rPr lang="zh-CN" altLang="en-US" sz="2400" b="1" dirty="0">
                    <a:latin typeface="Verdana" panose="020B0604030504040204" pitchFamily="34" charset="0"/>
                    <a:ea typeface="宋体" panose="02010600030101010101" pitchFamily="2" charset="-122"/>
                  </a:rPr>
                  <a:t>添补代码</a:t>
                </a:r>
                <a:endParaRPr lang="zh-CN" altLang="en-US" sz="2400" b="1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31" name="Rectangle 31"/>
              <p:cNvSpPr/>
              <p:nvPr/>
            </p:nvSpPr>
            <p:spPr>
              <a:xfrm>
                <a:off x="927" y="19"/>
                <a:ext cx="2091" cy="41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p>
                <a:pPr eaLnBrk="1" hangingPunct="1">
                  <a:spcBef>
                    <a:spcPct val="20000"/>
                  </a:spcBef>
                  <a:buClr>
                    <a:srgbClr val="008080"/>
                  </a:buClr>
                </a:pPr>
                <a:r>
                  <a:rPr lang="zh-CN" altLang="en-US" sz="2400" b="1" dirty="0">
                    <a:latin typeface="Verdana" panose="020B0604030504040204" pitchFamily="34" charset="0"/>
                    <a:ea typeface="宋体" panose="02010600030101010101" pitchFamily="2" charset="-122"/>
                  </a:rPr>
                  <a:t>码     制</a:t>
                </a:r>
                <a:endParaRPr lang="zh-CN" altLang="en-US" sz="2400" b="1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32" name="Rectangle 32"/>
              <p:cNvSpPr/>
              <p:nvPr/>
            </p:nvSpPr>
            <p:spPr>
              <a:xfrm>
                <a:off x="0" y="0"/>
                <a:ext cx="918" cy="4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ctr" anchorCtr="1"/>
              <a:p>
                <a:pPr eaLnBrk="1" hangingPunct="1">
                  <a:spcBef>
                    <a:spcPct val="20000"/>
                  </a:spcBef>
                  <a:buClr>
                    <a:srgbClr val="008080"/>
                  </a:buClr>
                </a:pPr>
                <a:r>
                  <a:rPr lang="zh-CN" altLang="en-US" sz="2400" b="1" dirty="0">
                    <a:latin typeface="Verdana" panose="020B0604030504040204" pitchFamily="34" charset="0"/>
                    <a:ea typeface="宋体" panose="02010600030101010101" pitchFamily="2" charset="-122"/>
                  </a:rPr>
                  <a:t>真值</a:t>
                </a:r>
                <a:endParaRPr lang="zh-CN" altLang="en-US" sz="2400" b="1" dirty="0"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ext Box 2"/>
          <p:cNvSpPr txBox="1"/>
          <p:nvPr/>
        </p:nvSpPr>
        <p:spPr>
          <a:xfrm>
            <a:off x="384175" y="304800"/>
            <a:ext cx="4770438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算术移位的硬件实现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9" name="Text Box 3"/>
          <p:cNvSpPr txBox="1"/>
          <p:nvPr/>
        </p:nvSpPr>
        <p:spPr>
          <a:xfrm>
            <a:off x="555625" y="4689475"/>
            <a:ext cx="20351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真值为正 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0" name="Text Box 4"/>
          <p:cNvSpPr txBox="1"/>
          <p:nvPr/>
        </p:nvSpPr>
        <p:spPr>
          <a:xfrm>
            <a:off x="2535238" y="4689475"/>
            <a:ext cx="22447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负数的原码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1" name="Text Box 5"/>
          <p:cNvSpPr txBox="1"/>
          <p:nvPr/>
        </p:nvSpPr>
        <p:spPr>
          <a:xfrm>
            <a:off x="4724400" y="4689475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负数的补码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2" name="Text Box 6"/>
          <p:cNvSpPr txBox="1"/>
          <p:nvPr/>
        </p:nvSpPr>
        <p:spPr>
          <a:xfrm>
            <a:off x="6877050" y="4689475"/>
            <a:ext cx="22447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负数的反码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343" name="Group 7"/>
          <p:cNvGrpSpPr/>
          <p:nvPr/>
        </p:nvGrpSpPr>
        <p:grpSpPr>
          <a:xfrm>
            <a:off x="323850" y="1557338"/>
            <a:ext cx="2174875" cy="1281112"/>
            <a:chOff x="0" y="0"/>
            <a:chExt cx="1370" cy="807"/>
          </a:xfrm>
        </p:grpSpPr>
        <p:grpSp>
          <p:nvGrpSpPr>
            <p:cNvPr id="14419" name="Group 8"/>
            <p:cNvGrpSpPr/>
            <p:nvPr/>
          </p:nvGrpSpPr>
          <p:grpSpPr>
            <a:xfrm>
              <a:off x="0" y="0"/>
              <a:ext cx="1370" cy="807"/>
              <a:chOff x="0" y="0"/>
              <a:chExt cx="1370" cy="807"/>
            </a:xfrm>
          </p:grpSpPr>
          <p:sp>
            <p:nvSpPr>
              <p:cNvPr id="14421" name="Rectangle 9"/>
              <p:cNvSpPr/>
              <p:nvPr/>
            </p:nvSpPr>
            <p:spPr>
              <a:xfrm>
                <a:off x="144" y="0"/>
                <a:ext cx="192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22" name="Rectangle 10"/>
              <p:cNvSpPr/>
              <p:nvPr/>
            </p:nvSpPr>
            <p:spPr>
              <a:xfrm>
                <a:off x="528" y="0"/>
                <a:ext cx="576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23" name="未知"/>
              <p:cNvSpPr/>
              <p:nvPr/>
            </p:nvSpPr>
            <p:spPr>
              <a:xfrm>
                <a:off x="0" y="162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24" name="未知"/>
              <p:cNvSpPr/>
              <p:nvPr/>
            </p:nvSpPr>
            <p:spPr>
              <a:xfrm>
                <a:off x="432" y="144"/>
                <a:ext cx="100" cy="38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0"/>
                  </a:cxn>
                  <a:cxn ang="0">
                    <a:pos x="0" y="384"/>
                  </a:cxn>
                </a:cxnLst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25" name="未知"/>
              <p:cNvSpPr/>
              <p:nvPr/>
            </p:nvSpPr>
            <p:spPr>
              <a:xfrm>
                <a:off x="1104" y="144"/>
                <a:ext cx="141" cy="384"/>
              </a:xfrm>
              <a:custGeom>
                <a:avLst/>
                <a:gdLst/>
                <a:ahLst/>
                <a:cxnLst>
                  <a:cxn ang="0">
                    <a:pos x="965" y="384"/>
                  </a:cxn>
                  <a:cxn ang="0">
                    <a:pos x="965" y="0"/>
                  </a:cxn>
                  <a:cxn ang="0">
                    <a:pos x="0" y="0"/>
                  </a:cxn>
                </a:cxnLst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26" name="Text Box 14"/>
              <p:cNvSpPr txBox="1"/>
              <p:nvPr/>
            </p:nvSpPr>
            <p:spPr>
              <a:xfrm>
                <a:off x="1142" y="480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420" name="Line 15"/>
            <p:cNvSpPr/>
            <p:nvPr/>
          </p:nvSpPr>
          <p:spPr>
            <a:xfrm flipH="1">
              <a:off x="672" y="144"/>
              <a:ext cx="288" cy="0"/>
            </a:xfrm>
            <a:prstGeom prst="line">
              <a:avLst/>
            </a:prstGeom>
            <a:ln w="76200" cap="flat" cmpd="sng">
              <a:solidFill>
                <a:srgbClr val="0000FF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4344" name="Group 16"/>
          <p:cNvGrpSpPr/>
          <p:nvPr/>
        </p:nvGrpSpPr>
        <p:grpSpPr>
          <a:xfrm>
            <a:off x="2555875" y="1557338"/>
            <a:ext cx="2174875" cy="1281112"/>
            <a:chOff x="0" y="0"/>
            <a:chExt cx="1370" cy="807"/>
          </a:xfrm>
        </p:grpSpPr>
        <p:grpSp>
          <p:nvGrpSpPr>
            <p:cNvPr id="14411" name="Group 17"/>
            <p:cNvGrpSpPr/>
            <p:nvPr/>
          </p:nvGrpSpPr>
          <p:grpSpPr>
            <a:xfrm>
              <a:off x="0" y="0"/>
              <a:ext cx="1370" cy="807"/>
              <a:chOff x="0" y="0"/>
              <a:chExt cx="1370" cy="807"/>
            </a:xfrm>
          </p:grpSpPr>
          <p:sp>
            <p:nvSpPr>
              <p:cNvPr id="14413" name="Rectangle 18"/>
              <p:cNvSpPr/>
              <p:nvPr/>
            </p:nvSpPr>
            <p:spPr>
              <a:xfrm>
                <a:off x="144" y="0"/>
                <a:ext cx="192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14" name="Rectangle 19"/>
              <p:cNvSpPr/>
              <p:nvPr/>
            </p:nvSpPr>
            <p:spPr>
              <a:xfrm>
                <a:off x="528" y="0"/>
                <a:ext cx="576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15" name="未知"/>
              <p:cNvSpPr/>
              <p:nvPr/>
            </p:nvSpPr>
            <p:spPr>
              <a:xfrm>
                <a:off x="0" y="162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16" name="未知"/>
              <p:cNvSpPr/>
              <p:nvPr/>
            </p:nvSpPr>
            <p:spPr>
              <a:xfrm>
                <a:off x="435" y="144"/>
                <a:ext cx="100" cy="38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0"/>
                  </a:cxn>
                  <a:cxn ang="0">
                    <a:pos x="0" y="384"/>
                  </a:cxn>
                </a:cxnLst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17" name="未知"/>
              <p:cNvSpPr/>
              <p:nvPr/>
            </p:nvSpPr>
            <p:spPr>
              <a:xfrm>
                <a:off x="1107" y="144"/>
                <a:ext cx="141" cy="384"/>
              </a:xfrm>
              <a:custGeom>
                <a:avLst/>
                <a:gdLst/>
                <a:ahLst/>
                <a:cxnLst>
                  <a:cxn ang="0">
                    <a:pos x="965" y="384"/>
                  </a:cxn>
                  <a:cxn ang="0">
                    <a:pos x="965" y="0"/>
                  </a:cxn>
                  <a:cxn ang="0">
                    <a:pos x="0" y="0"/>
                  </a:cxn>
                </a:cxnLst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18" name="Text Box 23"/>
              <p:cNvSpPr txBox="1"/>
              <p:nvPr/>
            </p:nvSpPr>
            <p:spPr>
              <a:xfrm>
                <a:off x="1142" y="480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412" name="Line 24"/>
            <p:cNvSpPr/>
            <p:nvPr/>
          </p:nvSpPr>
          <p:spPr>
            <a:xfrm flipH="1">
              <a:off x="672" y="144"/>
              <a:ext cx="288" cy="0"/>
            </a:xfrm>
            <a:prstGeom prst="line">
              <a:avLst/>
            </a:prstGeom>
            <a:ln w="76200" cap="flat" cmpd="sng">
              <a:solidFill>
                <a:srgbClr val="0000FF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4345" name="Group 25"/>
          <p:cNvGrpSpPr/>
          <p:nvPr/>
        </p:nvGrpSpPr>
        <p:grpSpPr>
          <a:xfrm>
            <a:off x="4716463" y="1557338"/>
            <a:ext cx="2133600" cy="1281112"/>
            <a:chOff x="0" y="0"/>
            <a:chExt cx="1344" cy="807"/>
          </a:xfrm>
        </p:grpSpPr>
        <p:grpSp>
          <p:nvGrpSpPr>
            <p:cNvPr id="14403" name="Group 26"/>
            <p:cNvGrpSpPr/>
            <p:nvPr/>
          </p:nvGrpSpPr>
          <p:grpSpPr>
            <a:xfrm>
              <a:off x="0" y="0"/>
              <a:ext cx="1344" cy="807"/>
              <a:chOff x="0" y="0"/>
              <a:chExt cx="1344" cy="807"/>
            </a:xfrm>
          </p:grpSpPr>
          <p:sp>
            <p:nvSpPr>
              <p:cNvPr id="14405" name="Rectangle 27"/>
              <p:cNvSpPr/>
              <p:nvPr/>
            </p:nvSpPr>
            <p:spPr>
              <a:xfrm>
                <a:off x="144" y="0"/>
                <a:ext cx="192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06" name="Rectangle 28"/>
              <p:cNvSpPr/>
              <p:nvPr/>
            </p:nvSpPr>
            <p:spPr>
              <a:xfrm>
                <a:off x="528" y="0"/>
                <a:ext cx="576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07" name="未知"/>
              <p:cNvSpPr/>
              <p:nvPr/>
            </p:nvSpPr>
            <p:spPr>
              <a:xfrm>
                <a:off x="0" y="162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08" name="未知"/>
              <p:cNvSpPr/>
              <p:nvPr/>
            </p:nvSpPr>
            <p:spPr>
              <a:xfrm>
                <a:off x="435" y="144"/>
                <a:ext cx="100" cy="38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0"/>
                  </a:cxn>
                  <a:cxn ang="0">
                    <a:pos x="0" y="384"/>
                  </a:cxn>
                </a:cxnLst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09" name="未知"/>
              <p:cNvSpPr/>
              <p:nvPr/>
            </p:nvSpPr>
            <p:spPr>
              <a:xfrm>
                <a:off x="1107" y="144"/>
                <a:ext cx="141" cy="384"/>
              </a:xfrm>
              <a:custGeom>
                <a:avLst/>
                <a:gdLst/>
                <a:ahLst/>
                <a:cxnLst>
                  <a:cxn ang="0">
                    <a:pos x="965" y="384"/>
                  </a:cxn>
                  <a:cxn ang="0">
                    <a:pos x="965" y="0"/>
                  </a:cxn>
                  <a:cxn ang="0">
                    <a:pos x="0" y="0"/>
                  </a:cxn>
                </a:cxnLst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10" name="Text Box 32"/>
              <p:cNvSpPr txBox="1"/>
              <p:nvPr/>
            </p:nvSpPr>
            <p:spPr>
              <a:xfrm>
                <a:off x="1116" y="480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404" name="Line 33"/>
            <p:cNvSpPr/>
            <p:nvPr/>
          </p:nvSpPr>
          <p:spPr>
            <a:xfrm flipH="1">
              <a:off x="672" y="144"/>
              <a:ext cx="288" cy="0"/>
            </a:xfrm>
            <a:prstGeom prst="line">
              <a:avLst/>
            </a:prstGeom>
            <a:ln w="76200" cap="flat" cmpd="sng">
              <a:solidFill>
                <a:srgbClr val="0000FF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4346" name="Group 34"/>
          <p:cNvGrpSpPr/>
          <p:nvPr/>
        </p:nvGrpSpPr>
        <p:grpSpPr>
          <a:xfrm>
            <a:off x="6953250" y="1557338"/>
            <a:ext cx="2190750" cy="1281112"/>
            <a:chOff x="0" y="0"/>
            <a:chExt cx="1380" cy="807"/>
          </a:xfrm>
        </p:grpSpPr>
        <p:grpSp>
          <p:nvGrpSpPr>
            <p:cNvPr id="14395" name="Group 35"/>
            <p:cNvGrpSpPr/>
            <p:nvPr/>
          </p:nvGrpSpPr>
          <p:grpSpPr>
            <a:xfrm>
              <a:off x="0" y="0"/>
              <a:ext cx="1380" cy="807"/>
              <a:chOff x="0" y="0"/>
              <a:chExt cx="1380" cy="807"/>
            </a:xfrm>
          </p:grpSpPr>
          <p:sp>
            <p:nvSpPr>
              <p:cNvPr id="14397" name="Rectangle 36"/>
              <p:cNvSpPr/>
              <p:nvPr/>
            </p:nvSpPr>
            <p:spPr>
              <a:xfrm>
                <a:off x="144" y="0"/>
                <a:ext cx="192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98" name="Rectangle 37"/>
              <p:cNvSpPr/>
              <p:nvPr/>
            </p:nvSpPr>
            <p:spPr>
              <a:xfrm>
                <a:off x="528" y="0"/>
                <a:ext cx="576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99" name="未知"/>
              <p:cNvSpPr/>
              <p:nvPr/>
            </p:nvSpPr>
            <p:spPr>
              <a:xfrm>
                <a:off x="0" y="162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00" name="未知"/>
              <p:cNvSpPr/>
              <p:nvPr/>
            </p:nvSpPr>
            <p:spPr>
              <a:xfrm>
                <a:off x="435" y="144"/>
                <a:ext cx="100" cy="38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0"/>
                  </a:cxn>
                  <a:cxn ang="0">
                    <a:pos x="0" y="384"/>
                  </a:cxn>
                </a:cxnLst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01" name="未知"/>
              <p:cNvSpPr/>
              <p:nvPr/>
            </p:nvSpPr>
            <p:spPr>
              <a:xfrm>
                <a:off x="1107" y="144"/>
                <a:ext cx="141" cy="384"/>
              </a:xfrm>
              <a:custGeom>
                <a:avLst/>
                <a:gdLst/>
                <a:ahLst/>
                <a:cxnLst>
                  <a:cxn ang="0">
                    <a:pos x="965" y="384"/>
                  </a:cxn>
                  <a:cxn ang="0">
                    <a:pos x="965" y="0"/>
                  </a:cxn>
                  <a:cxn ang="0">
                    <a:pos x="0" y="0"/>
                  </a:cxn>
                </a:cxnLst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402" name="Text Box 41"/>
              <p:cNvSpPr txBox="1"/>
              <p:nvPr/>
            </p:nvSpPr>
            <p:spPr>
              <a:xfrm>
                <a:off x="1152" y="480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396" name="Line 42"/>
            <p:cNvSpPr/>
            <p:nvPr/>
          </p:nvSpPr>
          <p:spPr>
            <a:xfrm flipH="1">
              <a:off x="672" y="144"/>
              <a:ext cx="288" cy="0"/>
            </a:xfrm>
            <a:prstGeom prst="line">
              <a:avLst/>
            </a:prstGeom>
            <a:ln w="76200" cap="flat" cmpd="sng">
              <a:solidFill>
                <a:srgbClr val="0000FF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4347" name="Group 43"/>
          <p:cNvGrpSpPr/>
          <p:nvPr/>
        </p:nvGrpSpPr>
        <p:grpSpPr>
          <a:xfrm>
            <a:off x="6948488" y="3284538"/>
            <a:ext cx="1981200" cy="866775"/>
            <a:chOff x="0" y="0"/>
            <a:chExt cx="1248" cy="546"/>
          </a:xfrm>
        </p:grpSpPr>
        <p:grpSp>
          <p:nvGrpSpPr>
            <p:cNvPr id="14388" name="Group 44"/>
            <p:cNvGrpSpPr/>
            <p:nvPr/>
          </p:nvGrpSpPr>
          <p:grpSpPr>
            <a:xfrm>
              <a:off x="0" y="0"/>
              <a:ext cx="1248" cy="546"/>
              <a:chOff x="0" y="0"/>
              <a:chExt cx="1248" cy="546"/>
            </a:xfrm>
          </p:grpSpPr>
          <p:sp>
            <p:nvSpPr>
              <p:cNvPr id="14390" name="Rectangle 45"/>
              <p:cNvSpPr/>
              <p:nvPr/>
            </p:nvSpPr>
            <p:spPr>
              <a:xfrm>
                <a:off x="144" y="0"/>
                <a:ext cx="192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91" name="Rectangle 46"/>
              <p:cNvSpPr/>
              <p:nvPr/>
            </p:nvSpPr>
            <p:spPr>
              <a:xfrm>
                <a:off x="528" y="0"/>
                <a:ext cx="576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92" name="未知"/>
              <p:cNvSpPr/>
              <p:nvPr/>
            </p:nvSpPr>
            <p:spPr>
              <a:xfrm>
                <a:off x="0" y="162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93" name="未知"/>
              <p:cNvSpPr/>
              <p:nvPr/>
            </p:nvSpPr>
            <p:spPr>
              <a:xfrm>
                <a:off x="1107" y="144"/>
                <a:ext cx="141" cy="384"/>
              </a:xfrm>
              <a:custGeom>
                <a:avLst/>
                <a:gdLst/>
                <a:ahLst/>
                <a:cxnLst>
                  <a:cxn ang="0">
                    <a:pos x="965" y="384"/>
                  </a:cxn>
                  <a:cxn ang="0">
                    <a:pos x="965" y="0"/>
                  </a:cxn>
                  <a:cxn ang="0">
                    <a:pos x="0" y="0"/>
                  </a:cxn>
                </a:cxnLst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stealth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94" name="Line 49"/>
              <p:cNvSpPr/>
              <p:nvPr/>
            </p:nvSpPr>
            <p:spPr>
              <a:xfrm>
                <a:off x="336" y="144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</p:grpSp>
        <p:sp>
          <p:nvSpPr>
            <p:cNvPr id="14389" name="Line 50"/>
            <p:cNvSpPr/>
            <p:nvPr/>
          </p:nvSpPr>
          <p:spPr>
            <a:xfrm rot="-10800000" flipH="1">
              <a:off x="720" y="144"/>
              <a:ext cx="288" cy="0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4348" name="Group 51"/>
          <p:cNvGrpSpPr/>
          <p:nvPr/>
        </p:nvGrpSpPr>
        <p:grpSpPr>
          <a:xfrm>
            <a:off x="4716463" y="3284538"/>
            <a:ext cx="1981200" cy="866775"/>
            <a:chOff x="0" y="0"/>
            <a:chExt cx="1248" cy="546"/>
          </a:xfrm>
        </p:grpSpPr>
        <p:grpSp>
          <p:nvGrpSpPr>
            <p:cNvPr id="14381" name="Group 52"/>
            <p:cNvGrpSpPr/>
            <p:nvPr/>
          </p:nvGrpSpPr>
          <p:grpSpPr>
            <a:xfrm>
              <a:off x="0" y="0"/>
              <a:ext cx="1248" cy="546"/>
              <a:chOff x="0" y="0"/>
              <a:chExt cx="1248" cy="546"/>
            </a:xfrm>
          </p:grpSpPr>
          <p:sp>
            <p:nvSpPr>
              <p:cNvPr id="14383" name="Rectangle 53"/>
              <p:cNvSpPr/>
              <p:nvPr/>
            </p:nvSpPr>
            <p:spPr>
              <a:xfrm>
                <a:off x="144" y="0"/>
                <a:ext cx="192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84" name="Rectangle 54"/>
              <p:cNvSpPr/>
              <p:nvPr/>
            </p:nvSpPr>
            <p:spPr>
              <a:xfrm>
                <a:off x="528" y="0"/>
                <a:ext cx="576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85" name="未知"/>
              <p:cNvSpPr/>
              <p:nvPr/>
            </p:nvSpPr>
            <p:spPr>
              <a:xfrm>
                <a:off x="0" y="162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86" name="未知"/>
              <p:cNvSpPr/>
              <p:nvPr/>
            </p:nvSpPr>
            <p:spPr>
              <a:xfrm>
                <a:off x="1107" y="144"/>
                <a:ext cx="141" cy="384"/>
              </a:xfrm>
              <a:custGeom>
                <a:avLst/>
                <a:gdLst/>
                <a:ahLst/>
                <a:cxnLst>
                  <a:cxn ang="0">
                    <a:pos x="965" y="384"/>
                  </a:cxn>
                  <a:cxn ang="0">
                    <a:pos x="965" y="0"/>
                  </a:cxn>
                  <a:cxn ang="0">
                    <a:pos x="0" y="0"/>
                  </a:cxn>
                </a:cxnLst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stealth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87" name="Line 57"/>
              <p:cNvSpPr/>
              <p:nvPr/>
            </p:nvSpPr>
            <p:spPr>
              <a:xfrm>
                <a:off x="336" y="144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stealth" w="med" len="med"/>
              </a:ln>
            </p:spPr>
          </p:sp>
        </p:grpSp>
        <p:sp>
          <p:nvSpPr>
            <p:cNvPr id="14382" name="Line 58"/>
            <p:cNvSpPr/>
            <p:nvPr/>
          </p:nvSpPr>
          <p:spPr>
            <a:xfrm rot="-10800000" flipH="1">
              <a:off x="672" y="144"/>
              <a:ext cx="288" cy="0"/>
            </a:xfrm>
            <a:prstGeom prst="line">
              <a:avLst/>
            </a:prstGeom>
            <a:ln w="57150" cap="flat" cmpd="sng">
              <a:solidFill>
                <a:srgbClr val="0000FF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4349" name="Group 59"/>
          <p:cNvGrpSpPr/>
          <p:nvPr/>
        </p:nvGrpSpPr>
        <p:grpSpPr>
          <a:xfrm>
            <a:off x="2555875" y="3284538"/>
            <a:ext cx="1981200" cy="1271587"/>
            <a:chOff x="0" y="0"/>
            <a:chExt cx="1248" cy="801"/>
          </a:xfrm>
        </p:grpSpPr>
        <p:grpSp>
          <p:nvGrpSpPr>
            <p:cNvPr id="14373" name="Group 60"/>
            <p:cNvGrpSpPr/>
            <p:nvPr/>
          </p:nvGrpSpPr>
          <p:grpSpPr>
            <a:xfrm>
              <a:off x="0" y="0"/>
              <a:ext cx="1248" cy="801"/>
              <a:chOff x="0" y="0"/>
              <a:chExt cx="1248" cy="801"/>
            </a:xfrm>
          </p:grpSpPr>
          <p:sp>
            <p:nvSpPr>
              <p:cNvPr id="14375" name="Rectangle 61"/>
              <p:cNvSpPr/>
              <p:nvPr/>
            </p:nvSpPr>
            <p:spPr>
              <a:xfrm>
                <a:off x="144" y="0"/>
                <a:ext cx="192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76" name="Rectangle 62"/>
              <p:cNvSpPr/>
              <p:nvPr/>
            </p:nvSpPr>
            <p:spPr>
              <a:xfrm>
                <a:off x="528" y="0"/>
                <a:ext cx="576" cy="315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r" eaLnBrk="1" hangingPunct="1"/>
                <a:endParaRPr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77" name="未知"/>
              <p:cNvSpPr/>
              <p:nvPr/>
            </p:nvSpPr>
            <p:spPr>
              <a:xfrm>
                <a:off x="0" y="162"/>
                <a:ext cx="240" cy="384"/>
              </a:xfrm>
              <a:custGeom>
                <a:avLst/>
                <a:gdLst/>
                <a:ahLst/>
                <a:cxnLst>
                  <a:cxn ang="0">
                    <a:pos x="144" y="0"/>
                  </a:cxn>
                  <a:cxn ang="0">
                    <a:pos x="0" y="0"/>
                  </a:cxn>
                  <a:cxn ang="0">
                    <a:pos x="0" y="384"/>
                  </a:cxn>
                  <a:cxn ang="0">
                    <a:pos x="240" y="384"/>
                  </a:cxn>
                  <a:cxn ang="0">
                    <a:pos x="240" y="144"/>
                  </a:cxn>
                </a:cxnLst>
                <a:pathLst>
                  <a:path w="240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  <a:lnTo>
                      <a:pt x="240" y="384"/>
                    </a:lnTo>
                    <a:lnTo>
                      <a:pt x="240" y="14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stealth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78" name="未知"/>
              <p:cNvSpPr/>
              <p:nvPr/>
            </p:nvSpPr>
            <p:spPr>
              <a:xfrm>
                <a:off x="435" y="144"/>
                <a:ext cx="100" cy="38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0" y="0"/>
                  </a:cxn>
                  <a:cxn ang="0">
                    <a:pos x="0" y="384"/>
                  </a:cxn>
                </a:cxnLst>
                <a:pathLst>
                  <a:path w="144" h="384">
                    <a:moveTo>
                      <a:pt x="144" y="0"/>
                    </a:moveTo>
                    <a:lnTo>
                      <a:pt x="0" y="0"/>
                    </a:lnTo>
                    <a:lnTo>
                      <a:pt x="0" y="384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stealth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79" name="未知"/>
              <p:cNvSpPr/>
              <p:nvPr/>
            </p:nvSpPr>
            <p:spPr>
              <a:xfrm>
                <a:off x="1107" y="144"/>
                <a:ext cx="141" cy="384"/>
              </a:xfrm>
              <a:custGeom>
                <a:avLst/>
                <a:gdLst/>
                <a:ahLst/>
                <a:cxnLst>
                  <a:cxn ang="0">
                    <a:pos x="965" y="384"/>
                  </a:cxn>
                  <a:cxn ang="0">
                    <a:pos x="965" y="0"/>
                  </a:cxn>
                  <a:cxn ang="0">
                    <a:pos x="0" y="0"/>
                  </a:cxn>
                </a:cxnLst>
                <a:pathLst>
                  <a:path w="96" h="384">
                    <a:moveTo>
                      <a:pt x="96" y="384"/>
                    </a:moveTo>
                    <a:lnTo>
                      <a:pt x="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stealth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380" name="Text Box 66"/>
              <p:cNvSpPr txBox="1"/>
              <p:nvPr/>
            </p:nvSpPr>
            <p:spPr>
              <a:xfrm>
                <a:off x="326" y="474"/>
                <a:ext cx="2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pPr eaLnBrk="1" hangingPunct="1"/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4374" name="Line 67"/>
            <p:cNvSpPr/>
            <p:nvPr/>
          </p:nvSpPr>
          <p:spPr>
            <a:xfrm rot="-10800000" flipH="1">
              <a:off x="672" y="144"/>
              <a:ext cx="288" cy="0"/>
            </a:xfrm>
            <a:prstGeom prst="line">
              <a:avLst/>
            </a:prstGeom>
            <a:ln w="76200" cap="flat" cmpd="sng">
              <a:solidFill>
                <a:srgbClr val="0000FF"/>
              </a:solidFill>
              <a:prstDash val="solid"/>
              <a:headEnd type="none" w="med" len="med"/>
              <a:tailEnd type="stealth" w="med" len="med"/>
            </a:ln>
          </p:spPr>
        </p:sp>
      </p:grpSp>
      <p:grpSp>
        <p:nvGrpSpPr>
          <p:cNvPr id="14350" name="Group 68"/>
          <p:cNvGrpSpPr/>
          <p:nvPr/>
        </p:nvGrpSpPr>
        <p:grpSpPr>
          <a:xfrm>
            <a:off x="250825" y="5157788"/>
            <a:ext cx="914400" cy="457200"/>
            <a:chOff x="0" y="0"/>
            <a:chExt cx="576" cy="288"/>
          </a:xfrm>
        </p:grpSpPr>
        <p:sp>
          <p:nvSpPr>
            <p:cNvPr id="14371" name="Line 69"/>
            <p:cNvSpPr/>
            <p:nvPr/>
          </p:nvSpPr>
          <p:spPr>
            <a:xfrm flipH="1">
              <a:off x="0" y="144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4372" name="Text Box 70"/>
            <p:cNvSpPr txBox="1"/>
            <p:nvPr/>
          </p:nvSpPr>
          <p:spPr>
            <a:xfrm>
              <a:off x="155" y="0"/>
              <a:ext cx="4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丢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351" name="Group 71"/>
          <p:cNvGrpSpPr/>
          <p:nvPr/>
        </p:nvGrpSpPr>
        <p:grpSpPr>
          <a:xfrm>
            <a:off x="250825" y="5661025"/>
            <a:ext cx="914400" cy="457200"/>
            <a:chOff x="0" y="0"/>
            <a:chExt cx="576" cy="288"/>
          </a:xfrm>
        </p:grpSpPr>
        <p:sp>
          <p:nvSpPr>
            <p:cNvPr id="14369" name="Line 72"/>
            <p:cNvSpPr/>
            <p:nvPr/>
          </p:nvSpPr>
          <p:spPr>
            <a:xfrm rot="-10800000" flipH="1">
              <a:off x="0" y="144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  <p:sp>
          <p:nvSpPr>
            <p:cNvPr id="14370" name="Text Box 73"/>
            <p:cNvSpPr txBox="1"/>
            <p:nvPr/>
          </p:nvSpPr>
          <p:spPr>
            <a:xfrm>
              <a:off x="155" y="0"/>
              <a:ext cx="42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eaLnBrk="1" hangingPunct="1"/>
              <a:r>
                <a:rPr lang="zh-CN" altLang="en-US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丢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52" name="Text Box 74"/>
          <p:cNvSpPr txBox="1"/>
          <p:nvPr/>
        </p:nvSpPr>
        <p:spPr>
          <a:xfrm>
            <a:off x="1508125" y="5181600"/>
            <a:ext cx="6953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出错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3" name="Text Box 75"/>
          <p:cNvSpPr txBox="1"/>
          <p:nvPr/>
        </p:nvSpPr>
        <p:spPr>
          <a:xfrm>
            <a:off x="1295400" y="5699125"/>
            <a:ext cx="12065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影响精度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4" name="Text Box 76"/>
          <p:cNvSpPr txBox="1"/>
          <p:nvPr/>
        </p:nvSpPr>
        <p:spPr>
          <a:xfrm>
            <a:off x="3806825" y="5199063"/>
            <a:ext cx="819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出错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5" name="Text Box 77"/>
          <p:cNvSpPr txBox="1"/>
          <p:nvPr/>
        </p:nvSpPr>
        <p:spPr>
          <a:xfrm>
            <a:off x="3635375" y="5751513"/>
            <a:ext cx="1327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影响精度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6" name="Text Box 78"/>
          <p:cNvSpPr txBox="1"/>
          <p:nvPr/>
        </p:nvSpPr>
        <p:spPr>
          <a:xfrm>
            <a:off x="5711825" y="5199063"/>
            <a:ext cx="13684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0(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错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7" name="Text Box 79"/>
          <p:cNvSpPr txBox="1"/>
          <p:nvPr/>
        </p:nvSpPr>
        <p:spPr>
          <a:xfrm>
            <a:off x="5499100" y="5716588"/>
            <a:ext cx="1327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影响精度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8" name="Text Box 80"/>
          <p:cNvSpPr txBox="1"/>
          <p:nvPr/>
        </p:nvSpPr>
        <p:spPr>
          <a:xfrm>
            <a:off x="7756525" y="5181600"/>
            <a:ext cx="6953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59" name="Text Box 81"/>
          <p:cNvSpPr txBox="1"/>
          <p:nvPr/>
        </p:nvSpPr>
        <p:spPr>
          <a:xfrm>
            <a:off x="7766050" y="5699125"/>
            <a:ext cx="692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正确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4360" name="Group 82"/>
          <p:cNvGrpSpPr/>
          <p:nvPr/>
        </p:nvGrpSpPr>
        <p:grpSpPr>
          <a:xfrm>
            <a:off x="323850" y="3284538"/>
            <a:ext cx="1976438" cy="866775"/>
            <a:chOff x="0" y="0"/>
            <a:chExt cx="1245" cy="546"/>
          </a:xfrm>
        </p:grpSpPr>
        <p:grpSp>
          <p:nvGrpSpPr>
            <p:cNvPr id="14361" name="Group 83"/>
            <p:cNvGrpSpPr/>
            <p:nvPr/>
          </p:nvGrpSpPr>
          <p:grpSpPr>
            <a:xfrm>
              <a:off x="528" y="0"/>
              <a:ext cx="717" cy="528"/>
              <a:chOff x="0" y="0"/>
              <a:chExt cx="717" cy="528"/>
            </a:xfrm>
          </p:grpSpPr>
          <p:grpSp>
            <p:nvGrpSpPr>
              <p:cNvPr id="14365" name="Group 84"/>
              <p:cNvGrpSpPr/>
              <p:nvPr/>
            </p:nvGrpSpPr>
            <p:grpSpPr>
              <a:xfrm>
                <a:off x="0" y="0"/>
                <a:ext cx="717" cy="528"/>
                <a:chOff x="0" y="0"/>
                <a:chExt cx="717" cy="528"/>
              </a:xfrm>
            </p:grpSpPr>
            <p:sp>
              <p:nvSpPr>
                <p:cNvPr id="14367" name="Rectangle 85"/>
                <p:cNvSpPr/>
                <p:nvPr/>
              </p:nvSpPr>
              <p:spPr>
                <a:xfrm>
                  <a:off x="0" y="0"/>
                  <a:ext cx="576" cy="315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algn="r" eaLnBrk="1" hangingPunct="1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68" name="未知"/>
                <p:cNvSpPr/>
                <p:nvPr/>
              </p:nvSpPr>
              <p:spPr>
                <a:xfrm>
                  <a:off x="576" y="144"/>
                  <a:ext cx="141" cy="384"/>
                </a:xfrm>
                <a:custGeom>
                  <a:avLst/>
                  <a:gdLst/>
                  <a:ahLst/>
                  <a:cxnLst>
                    <a:cxn ang="0">
                      <a:pos x="965" y="384"/>
                    </a:cxn>
                    <a:cxn ang="0">
                      <a:pos x="965" y="0"/>
                    </a:cxn>
                    <a:cxn ang="0">
                      <a:pos x="0" y="0"/>
                    </a:cxn>
                  </a:cxnLst>
                  <a:pathLst>
                    <a:path w="96" h="384">
                      <a:moveTo>
                        <a:pt x="96" y="384"/>
                      </a:moveTo>
                      <a:lnTo>
                        <a:pt x="9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tx1">
                      <a:alpha val="100000"/>
                    </a:schemeClr>
                  </a:solidFill>
                  <a:prstDash val="solid"/>
                  <a:round/>
                  <a:headEnd type="stealth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14366" name="Line 87"/>
              <p:cNvSpPr/>
              <p:nvPr/>
            </p:nvSpPr>
            <p:spPr>
              <a:xfrm rot="-10800000" flipH="1">
                <a:off x="192" y="144"/>
                <a:ext cx="288" cy="0"/>
              </a:xfrm>
              <a:prstGeom prst="line">
                <a:avLst/>
              </a:prstGeom>
              <a:ln w="76200" cap="flat" cmpd="sng">
                <a:solidFill>
                  <a:srgbClr val="0000FF"/>
                </a:solidFill>
                <a:prstDash val="solid"/>
                <a:headEnd type="none" w="med" len="med"/>
                <a:tailEnd type="stealth" w="med" len="med"/>
              </a:ln>
            </p:spPr>
          </p:sp>
        </p:grpSp>
        <p:sp>
          <p:nvSpPr>
            <p:cNvPr id="14362" name="Rectangle 88"/>
            <p:cNvSpPr/>
            <p:nvPr/>
          </p:nvSpPr>
          <p:spPr>
            <a:xfrm>
              <a:off x="144" y="0"/>
              <a:ext cx="192" cy="315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r" eaLnBrk="1" hangingPunct="1"/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63" name="未知"/>
            <p:cNvSpPr/>
            <p:nvPr/>
          </p:nvSpPr>
          <p:spPr>
            <a:xfrm>
              <a:off x="0" y="162"/>
              <a:ext cx="240" cy="384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0" y="0"/>
                </a:cxn>
                <a:cxn ang="0">
                  <a:pos x="0" y="384"/>
                </a:cxn>
                <a:cxn ang="0">
                  <a:pos x="240" y="384"/>
                </a:cxn>
                <a:cxn ang="0">
                  <a:pos x="240" y="144"/>
                </a:cxn>
              </a:cxnLst>
              <a:pathLst>
                <a:path w="240" h="384">
                  <a:moveTo>
                    <a:pt x="144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240" y="384"/>
                  </a:lnTo>
                  <a:lnTo>
                    <a:pt x="240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64" name="Line 90"/>
            <p:cNvSpPr/>
            <p:nvPr/>
          </p:nvSpPr>
          <p:spPr>
            <a:xfrm>
              <a:off x="336" y="144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stealth" w="med" len="med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3186</Words>
  <Application>WPS 演示</Application>
  <PresentationFormat/>
  <Paragraphs>682</Paragraphs>
  <Slides>19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等线</vt:lpstr>
      <vt:lpstr>等线 Light</vt:lpstr>
      <vt:lpstr>Times New Roman</vt:lpstr>
      <vt:lpstr>Verdana</vt:lpstr>
      <vt:lpstr>Symbol</vt:lpstr>
      <vt:lpstr>微软雅黑</vt:lpstr>
      <vt:lpstr>Arial Unicode MS</vt:lpstr>
      <vt:lpstr>Office 主题​​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Sunshine</cp:lastModifiedBy>
  <cp:revision>127</cp:revision>
  <dcterms:created xsi:type="dcterms:W3CDTF">1998-09-03T13:41:33Z</dcterms:created>
  <dcterms:modified xsi:type="dcterms:W3CDTF">2024-03-09T10:16:05Z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r8>1</vt:r8>
  </property>
  <property fmtid="{D5CDD505-2E9C-101B-9397-08002B2CF9AE}" pid="3" name="GraphicType">
    <vt:r8>1</vt:r8>
  </property>
  <property fmtid="{D5CDD505-2E9C-101B-9397-08002B2CF9AE}" pid="4" name="Compression">
    <vt:r8>100</vt:r8>
  </property>
  <property fmtid="{D5CDD505-2E9C-101B-9397-08002B2CF9AE}" pid="5" name="ScreenSize">
    <vt:r8>2</vt:r8>
  </property>
  <property fmtid="{D5CDD505-2E9C-101B-9397-08002B2CF9AE}" pid="6" name="ScreenUsage">
    <vt:r8>1</vt:r8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r8>15132390</vt:r8>
  </property>
  <property fmtid="{D5CDD505-2E9C-101B-9397-08002B2CF9AE}" pid="14" name="TextColor">
    <vt:r8>0</vt:r8>
  </property>
  <property fmtid="{D5CDD505-2E9C-101B-9397-08002B2CF9AE}" pid="15" name="LinkColor">
    <vt:r8>16711782</vt:r8>
  </property>
  <property fmtid="{D5CDD505-2E9C-101B-9397-08002B2CF9AE}" pid="16" name="VisitedColor">
    <vt:r8>10040268</vt:r8>
  </property>
  <property fmtid="{D5CDD505-2E9C-101B-9397-08002B2CF9AE}" pid="17" name="TransparentButton">
    <vt:r8>0</vt:r8>
  </property>
  <property fmtid="{D5CDD505-2E9C-101B-9397-08002B2CF9AE}" pid="18" name="ButtonType">
    <vt:r8>3</vt:r8>
  </property>
  <property fmtid="{D5CDD505-2E9C-101B-9397-08002B2CF9AE}" pid="19" name="ShowNotes">
    <vt:bool>false</vt:bool>
  </property>
  <property fmtid="{D5CDD505-2E9C-101B-9397-08002B2CF9AE}" pid="20" name="NavBtnPos">
    <vt:r8>3</vt:r8>
  </property>
  <property fmtid="{D5CDD505-2E9C-101B-9397-08002B2CF9AE}" pid="21" name="OutputDir">
    <vt:lpwstr>H:\Data\Networks\Notes\HTML</vt:lpwstr>
  </property>
  <property fmtid="{D5CDD505-2E9C-101B-9397-08002B2CF9AE}" pid="22" name="KSOProductBuildVer">
    <vt:lpwstr>2052-12.1.0.16388</vt:lpwstr>
  </property>
  <property fmtid="{D5CDD505-2E9C-101B-9397-08002B2CF9AE}" pid="23" name="ICV">
    <vt:lpwstr>68E98A9D7C5A4FE194E27B54471C4BDC_13</vt:lpwstr>
  </property>
</Properties>
</file>