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10" r:id="rId3"/>
    <p:sldId id="331" r:id="rId5"/>
    <p:sldId id="311" r:id="rId6"/>
    <p:sldId id="312" r:id="rId7"/>
    <p:sldId id="926" r:id="rId8"/>
    <p:sldId id="927" r:id="rId9"/>
    <p:sldId id="928" r:id="rId10"/>
    <p:sldId id="929" r:id="rId11"/>
    <p:sldId id="317" r:id="rId12"/>
    <p:sldId id="318" r:id="rId13"/>
    <p:sldId id="932" r:id="rId14"/>
    <p:sldId id="933" r:id="rId15"/>
    <p:sldId id="337" r:id="rId16"/>
    <p:sldId id="934" r:id="rId17"/>
    <p:sldId id="935" r:id="rId18"/>
    <p:sldId id="936" r:id="rId19"/>
  </p:sldIdLst>
  <p:sldSz cx="9144000" cy="6858000" type="screen4x3"/>
  <p:notesSz cx="6858000" cy="9144000"/>
  <p:custDataLst>
    <p:tags r:id="rId23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3" userDrawn="1">
          <p15:clr>
            <a:srgbClr val="A4A3A4"/>
          </p15:clr>
        </p15:guide>
        <p15:guide id="2" pos="28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79" d="100"/>
          <a:sy n="79" d="100"/>
        </p:scale>
        <p:origin x="1440" y="82"/>
      </p:cViewPr>
      <p:guideLst>
        <p:guide orient="horz" pos="2163"/>
        <p:guide pos="286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gs" Target="tags/tag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0000" tIns="46800" rIns="90000" bIns="46800" numCol="1" anchor="ctr" anchorCtr="0" compatLnSpc="1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0000" tIns="46800" rIns="90000" bIns="46800" numCol="1" anchor="ctr" anchorCtr="0" compatLnSpc="1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316" name="Rectangle 4"/>
          <p:cNvSpPr>
            <a:spLocks noGrp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Rectangle 5"/>
          <p:cNvSpPr>
            <a:spLocks noGrp="1" noChangeArrowheads="1" noTextEdit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0000" tIns="46800" rIns="90000" bIns="4680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0000" tIns="46800" rIns="90000" bIns="46800" numCol="1" anchor="b" anchorCtr="0" compatLnSpc="1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0000" tIns="46800" rIns="90000" bIns="4680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/>
        <p:txBody>
          <a:bodyPr wrap="none" lIns="90000" tIns="46800" rIns="90000" bIns="46800" anchor="ctr" anchorCtr="0"/>
          <a:p>
            <a:pPr lvl="0"/>
            <a:endParaRPr lang="zh-CN" altLang="en-US" dirty="0"/>
          </a:p>
        </p:txBody>
      </p:sp>
      <p:sp>
        <p:nvSpPr>
          <p:cNvPr id="153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eaLnBrk="1" hangingPunct="1">
              <a:buNone/>
            </a:pPr>
            <a:fld id="{9A0DB2DC-4C9A-4742-B13C-FB6460FD3503}" type="slidenum">
              <a:rPr lang="en-GB" altLang="en-US" dirty="0">
                <a:solidFill>
                  <a:srgbClr val="898989"/>
                </a:solidFill>
              </a:rPr>
            </a:fld>
            <a:endParaRPr lang="en-GB" altLang="en-US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AC6B820-DC48-4F73-B2A3-43AFA875E66F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solidFill>
                  <a:srgbClr val="898989"/>
                </a:solidFill>
              </a:rPr>
            </a:fld>
            <a:endParaRPr lang="zh-CN" altLang="en-US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D9AF510-0C45-45CC-B672-44C547A93F25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D9AF510-0C45-45CC-B672-44C547A93F25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D6EA42-C439-4A56-967F-670FE26DD69C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solidFill>
                  <a:srgbClr val="898989"/>
                </a:solidFill>
              </a:rPr>
            </a:fld>
            <a:endParaRPr lang="zh-CN" altLang="en-US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F881BFA-DCCB-4D7B-8C4B-B8E143BCDE9C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solidFill>
                  <a:srgbClr val="898989"/>
                </a:solidFill>
              </a:rPr>
            </a:fld>
            <a:endParaRPr lang="zh-CN" altLang="en-US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97E23D1-59CD-4C10-A2A1-539264B9F6D4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solidFill>
                  <a:srgbClr val="898989"/>
                </a:solidFill>
              </a:rPr>
            </a:fld>
            <a:endParaRPr lang="zh-CN" altLang="en-US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96C5D83-DD38-497E-9C88-EFBEC6464D43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solidFill>
                  <a:srgbClr val="898989"/>
                </a:solidFill>
              </a:rPr>
            </a:fld>
            <a:endParaRPr lang="zh-CN" altLang="en-US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7732F17-92E3-44D6-8735-586116C57052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solidFill>
                  <a:srgbClr val="898989"/>
                </a:solidFill>
              </a:rPr>
            </a:fld>
            <a:endParaRPr lang="zh-CN" altLang="en-US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7787314-0345-46C4-9681-36E997C6AAC7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solidFill>
                  <a:srgbClr val="898989"/>
                </a:solidFill>
              </a:rPr>
            </a:fld>
            <a:endParaRPr lang="zh-CN" altLang="en-US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008B74D-949A-40A4-A798-5D963789EDF8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solidFill>
                  <a:srgbClr val="898989"/>
                </a:solidFill>
              </a:rPr>
            </a:fld>
            <a:endParaRPr lang="zh-CN" altLang="en-US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B67EC8C-0565-4299-B461-3FC857C9984C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solidFill>
                  <a:srgbClr val="898989"/>
                </a:solidFill>
              </a:rPr>
            </a:fld>
            <a:endParaRPr lang="zh-CN" altLang="en-US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D9AF510-0C45-45CC-B672-44C547A93F25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Text Box 2"/>
          <p:cNvSpPr txBox="1"/>
          <p:nvPr/>
        </p:nvSpPr>
        <p:spPr>
          <a:xfrm>
            <a:off x="746125" y="320675"/>
            <a:ext cx="2936875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三、乘法运算</a:t>
            </a:r>
            <a:endParaRPr lang="zh-CN" altLang="en-US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9" name="Text Box 3"/>
          <p:cNvSpPr txBox="1"/>
          <p:nvPr/>
        </p:nvSpPr>
        <p:spPr>
          <a:xfrm>
            <a:off x="1279525" y="1066800"/>
            <a:ext cx="26828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分析笔算乘法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40" name="Text Box 4"/>
          <p:cNvSpPr txBox="1"/>
          <p:nvPr/>
        </p:nvSpPr>
        <p:spPr>
          <a:xfrm>
            <a:off x="1812925" y="1752600"/>
            <a:ext cx="57308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– 0.1101      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0.1011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41" name="Text Box 5"/>
          <p:cNvSpPr txBox="1"/>
          <p:nvPr/>
        </p:nvSpPr>
        <p:spPr>
          <a:xfrm>
            <a:off x="1812925" y="2362200"/>
            <a:ext cx="39020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– 0.10001111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42" name="Text Box 6"/>
          <p:cNvSpPr txBox="1"/>
          <p:nvPr/>
        </p:nvSpPr>
        <p:spPr>
          <a:xfrm>
            <a:off x="1393825" y="2886075"/>
            <a:ext cx="16065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0 . 1 1 0 1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43" name="Text Box 7"/>
          <p:cNvSpPr txBox="1"/>
          <p:nvPr/>
        </p:nvSpPr>
        <p:spPr>
          <a:xfrm>
            <a:off x="1403350" y="3357563"/>
            <a:ext cx="16065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0 . 1 0 1 1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44" name="Text Box 8"/>
          <p:cNvSpPr txBox="1"/>
          <p:nvPr/>
        </p:nvSpPr>
        <p:spPr>
          <a:xfrm>
            <a:off x="1838325" y="3808413"/>
            <a:ext cx="11620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1 1 0 1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45" name="Text Box 9"/>
          <p:cNvSpPr txBox="1"/>
          <p:nvPr/>
        </p:nvSpPr>
        <p:spPr>
          <a:xfrm>
            <a:off x="1581150" y="4270375"/>
            <a:ext cx="11620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1 1 0 1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46" name="Text Box 10"/>
          <p:cNvSpPr txBox="1"/>
          <p:nvPr/>
        </p:nvSpPr>
        <p:spPr>
          <a:xfrm>
            <a:off x="1276350" y="4732338"/>
            <a:ext cx="11620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0 0 0 0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47" name="Text Box 11"/>
          <p:cNvSpPr txBox="1"/>
          <p:nvPr/>
        </p:nvSpPr>
        <p:spPr>
          <a:xfrm>
            <a:off x="1047750" y="5192713"/>
            <a:ext cx="11620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1 1 0 1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48" name="Text Box 12"/>
          <p:cNvSpPr txBox="1"/>
          <p:nvPr/>
        </p:nvSpPr>
        <p:spPr>
          <a:xfrm>
            <a:off x="327025" y="5653088"/>
            <a:ext cx="2673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0 . 1 0 0 0 1 1 1 1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49" name="Line 13"/>
          <p:cNvSpPr/>
          <p:nvPr/>
        </p:nvSpPr>
        <p:spPr>
          <a:xfrm>
            <a:off x="990600" y="3886200"/>
            <a:ext cx="21336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50" name="Line 14"/>
          <p:cNvSpPr/>
          <p:nvPr/>
        </p:nvSpPr>
        <p:spPr>
          <a:xfrm>
            <a:off x="381000" y="5715000"/>
            <a:ext cx="2667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51" name="Text Box 15"/>
          <p:cNvSpPr txBox="1"/>
          <p:nvPr/>
        </p:nvSpPr>
        <p:spPr>
          <a:xfrm>
            <a:off x="3879850" y="3436938"/>
            <a:ext cx="2673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buFont typeface="Wingdings" panose="05000000000000000000" pitchFamily="2" charset="2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符号位单独处理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52" name="Text Box 16"/>
          <p:cNvSpPr txBox="1"/>
          <p:nvPr/>
        </p:nvSpPr>
        <p:spPr>
          <a:xfrm>
            <a:off x="3883025" y="3935413"/>
            <a:ext cx="518477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buFont typeface="Wingdings" panose="05000000000000000000" pitchFamily="2" charset="2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乘数的某一位决定是否加被乘数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53" name="Text Box 17"/>
          <p:cNvSpPr txBox="1"/>
          <p:nvPr/>
        </p:nvSpPr>
        <p:spPr>
          <a:xfrm>
            <a:off x="3883025" y="4603750"/>
            <a:ext cx="295116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个位积一起相加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54" name="Text Box 18"/>
          <p:cNvSpPr txBox="1"/>
          <p:nvPr/>
        </p:nvSpPr>
        <p:spPr>
          <a:xfrm>
            <a:off x="3883025" y="5272088"/>
            <a:ext cx="33845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buFont typeface="Wingdings" panose="05000000000000000000" pitchFamily="2" charset="2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乘积的位数扩大一倍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55" name="Text Box 19"/>
          <p:cNvSpPr txBox="1"/>
          <p:nvPr/>
        </p:nvSpPr>
        <p:spPr>
          <a:xfrm>
            <a:off x="1033463" y="3367088"/>
            <a:ext cx="541337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56" name="Text Box 20"/>
          <p:cNvSpPr txBox="1"/>
          <p:nvPr/>
        </p:nvSpPr>
        <p:spPr>
          <a:xfrm>
            <a:off x="5135563" y="2362200"/>
            <a:ext cx="33845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乘积的符号心算求得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57" name="Text Box 23"/>
          <p:cNvSpPr txBox="1"/>
          <p:nvPr/>
        </p:nvSpPr>
        <p:spPr>
          <a:xfrm>
            <a:off x="3387725" y="4616450"/>
            <a:ext cx="5413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？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58" name="Text Box 24"/>
          <p:cNvSpPr txBox="1"/>
          <p:nvPr/>
        </p:nvSpPr>
        <p:spPr>
          <a:xfrm>
            <a:off x="3421063" y="5272088"/>
            <a:ext cx="541337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？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59" name="Text Box 23"/>
          <p:cNvSpPr txBox="1"/>
          <p:nvPr/>
        </p:nvSpPr>
        <p:spPr>
          <a:xfrm>
            <a:off x="3387725" y="3994150"/>
            <a:ext cx="5413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？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60" name="Text Box 23"/>
          <p:cNvSpPr txBox="1"/>
          <p:nvPr/>
        </p:nvSpPr>
        <p:spPr>
          <a:xfrm>
            <a:off x="3397250" y="3406775"/>
            <a:ext cx="5413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？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61" name="Text Box 23"/>
          <p:cNvSpPr txBox="1"/>
          <p:nvPr/>
        </p:nvSpPr>
        <p:spPr>
          <a:xfrm>
            <a:off x="4833938" y="5953125"/>
            <a:ext cx="3160712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在计算机中呢 ？？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Text Box 2"/>
          <p:cNvSpPr txBox="1"/>
          <p:nvPr/>
        </p:nvSpPr>
        <p:spPr>
          <a:xfrm>
            <a:off x="517525" y="273050"/>
            <a:ext cx="6188075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(3) 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原码一位乘的硬件配置</a:t>
            </a:r>
            <a:endParaRPr lang="zh-CN" altLang="en-US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4579" name="Group 3"/>
          <p:cNvGrpSpPr/>
          <p:nvPr/>
        </p:nvGrpSpPr>
        <p:grpSpPr>
          <a:xfrm>
            <a:off x="822325" y="5562600"/>
            <a:ext cx="3554413" cy="1044575"/>
            <a:chOff x="0" y="0"/>
            <a:chExt cx="2239" cy="658"/>
          </a:xfrm>
        </p:grpSpPr>
        <p:sp>
          <p:nvSpPr>
            <p:cNvPr id="24606" name="Text Box 4"/>
            <p:cNvSpPr txBox="1"/>
            <p:nvPr/>
          </p:nvSpPr>
          <p:spPr>
            <a:xfrm>
              <a:off x="0" y="0"/>
              <a:ext cx="176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、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、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Q </a:t>
              </a: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均 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+1 </a:t>
              </a: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位</a:t>
              </a:r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07" name="Text Box 5"/>
            <p:cNvSpPr txBox="1"/>
            <p:nvPr/>
          </p:nvSpPr>
          <p:spPr>
            <a:xfrm>
              <a:off x="0" y="370"/>
              <a:ext cx="223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移位和加受末位乘数控制</a:t>
              </a:r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4580" name="Rectangle 6"/>
          <p:cNvSpPr/>
          <p:nvPr/>
        </p:nvSpPr>
        <p:spPr>
          <a:xfrm>
            <a:off x="1692275" y="1531938"/>
            <a:ext cx="2514600" cy="5334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1" hangingPunct="1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A         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sz="2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1" name="Rectangle 7"/>
          <p:cNvSpPr/>
          <p:nvPr/>
        </p:nvSpPr>
        <p:spPr>
          <a:xfrm>
            <a:off x="1692275" y="2636838"/>
            <a:ext cx="2514600" cy="5334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1" hangingPunct="1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加   法   器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2" name="Rectangle 8"/>
          <p:cNvSpPr/>
          <p:nvPr/>
        </p:nvSpPr>
        <p:spPr>
          <a:xfrm>
            <a:off x="1692275" y="3741738"/>
            <a:ext cx="2514600" cy="5334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1" hangingPunct="1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控   制   门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3" name="AutoShape 9"/>
          <p:cNvSpPr/>
          <p:nvPr/>
        </p:nvSpPr>
        <p:spPr>
          <a:xfrm>
            <a:off x="2759075" y="2084388"/>
            <a:ext cx="228600" cy="536575"/>
          </a:xfrm>
          <a:prstGeom prst="upArrow">
            <a:avLst>
              <a:gd name="adj1" fmla="val 50000"/>
              <a:gd name="adj2" fmla="val 58680"/>
            </a:avLst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 anchorCtr="0"/>
          <a:p>
            <a:pPr algn="r" eaLnBrk="1" hangingPunct="1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4" name="AutoShape 10"/>
          <p:cNvSpPr/>
          <p:nvPr/>
        </p:nvSpPr>
        <p:spPr>
          <a:xfrm rot="10800000">
            <a:off x="2225675" y="2065338"/>
            <a:ext cx="228600" cy="571500"/>
          </a:xfrm>
          <a:prstGeom prst="upArrow">
            <a:avLst>
              <a:gd name="adj1" fmla="val 50000"/>
              <a:gd name="adj2" fmla="val 62500"/>
            </a:avLst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 anchorCtr="0"/>
          <a:p>
            <a:pPr algn="r" eaLnBrk="1" hangingPunct="1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5" name="AutoShape 11"/>
          <p:cNvSpPr/>
          <p:nvPr/>
        </p:nvSpPr>
        <p:spPr>
          <a:xfrm>
            <a:off x="2835275" y="3189288"/>
            <a:ext cx="228600" cy="536575"/>
          </a:xfrm>
          <a:prstGeom prst="upArrow">
            <a:avLst>
              <a:gd name="adj1" fmla="val 50000"/>
              <a:gd name="adj2" fmla="val 58680"/>
            </a:avLst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 anchorCtr="0"/>
          <a:p>
            <a:pPr algn="r" eaLnBrk="1" hangingPunct="1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6" name="Rectangle 12"/>
          <p:cNvSpPr/>
          <p:nvPr/>
        </p:nvSpPr>
        <p:spPr>
          <a:xfrm>
            <a:off x="1692275" y="4884738"/>
            <a:ext cx="2514600" cy="5334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1" hangingPunct="1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X         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sz="24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7" name="AutoShape 13"/>
          <p:cNvSpPr/>
          <p:nvPr/>
        </p:nvSpPr>
        <p:spPr>
          <a:xfrm>
            <a:off x="2835275" y="4332288"/>
            <a:ext cx="228600" cy="536575"/>
          </a:xfrm>
          <a:prstGeom prst="upArrow">
            <a:avLst>
              <a:gd name="adj1" fmla="val 50000"/>
              <a:gd name="adj2" fmla="val 58680"/>
            </a:avLst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 anchorCtr="0"/>
          <a:p>
            <a:pPr algn="r" eaLnBrk="1" hangingPunct="1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8" name="Rectangle 14"/>
          <p:cNvSpPr/>
          <p:nvPr/>
        </p:nvSpPr>
        <p:spPr>
          <a:xfrm>
            <a:off x="4968875" y="1531938"/>
            <a:ext cx="2514600" cy="5334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1" hangingPunct="1"/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9" name="Line 15"/>
          <p:cNvSpPr/>
          <p:nvPr/>
        </p:nvSpPr>
        <p:spPr>
          <a:xfrm>
            <a:off x="6950075" y="1531938"/>
            <a:ext cx="0" cy="5334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4590" name="Rectangle 16"/>
          <p:cNvSpPr/>
          <p:nvPr/>
        </p:nvSpPr>
        <p:spPr>
          <a:xfrm>
            <a:off x="4968875" y="2636838"/>
            <a:ext cx="2514600" cy="5334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1" hangingPunct="1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移位和加控制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91" name="未知"/>
          <p:cNvSpPr/>
          <p:nvPr/>
        </p:nvSpPr>
        <p:spPr>
          <a:xfrm>
            <a:off x="3216275" y="2065338"/>
            <a:ext cx="3048000" cy="5715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</a:cxnLst>
            <a:pathLst>
              <a:path w="1920" h="360">
                <a:moveTo>
                  <a:pt x="1920" y="360"/>
                </a:moveTo>
                <a:lnTo>
                  <a:pt x="1920" y="240"/>
                </a:lnTo>
                <a:lnTo>
                  <a:pt x="0" y="240"/>
                </a:lnTo>
                <a:lnTo>
                  <a:pt x="384" y="0"/>
                </a:ln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p>
            <a:endParaRPr lang="zh-CN" altLang="en-US"/>
          </a:p>
        </p:txBody>
      </p:sp>
      <p:sp>
        <p:nvSpPr>
          <p:cNvPr id="24592" name="Line 18"/>
          <p:cNvSpPr/>
          <p:nvPr/>
        </p:nvSpPr>
        <p:spPr>
          <a:xfrm flipV="1">
            <a:off x="5045075" y="2065338"/>
            <a:ext cx="609600" cy="381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24593" name="Line 19"/>
          <p:cNvSpPr/>
          <p:nvPr/>
        </p:nvSpPr>
        <p:spPr>
          <a:xfrm flipH="1">
            <a:off x="4206875" y="2903538"/>
            <a:ext cx="762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24594" name="未知"/>
          <p:cNvSpPr/>
          <p:nvPr/>
        </p:nvSpPr>
        <p:spPr>
          <a:xfrm>
            <a:off x="7254875" y="1227138"/>
            <a:ext cx="533400" cy="169545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336" h="1068">
                <a:moveTo>
                  <a:pt x="0" y="192"/>
                </a:moveTo>
                <a:lnTo>
                  <a:pt x="0" y="0"/>
                </a:lnTo>
                <a:lnTo>
                  <a:pt x="336" y="0"/>
                </a:lnTo>
                <a:lnTo>
                  <a:pt x="336" y="1068"/>
                </a:lnTo>
                <a:lnTo>
                  <a:pt x="144" y="1068"/>
                </a:ln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p>
            <a:endParaRPr lang="zh-CN" altLang="en-US"/>
          </a:p>
        </p:txBody>
      </p:sp>
      <p:sp>
        <p:nvSpPr>
          <p:cNvPr id="24595" name="Line 21"/>
          <p:cNvSpPr/>
          <p:nvPr/>
        </p:nvSpPr>
        <p:spPr>
          <a:xfrm>
            <a:off x="4206875" y="1836738"/>
            <a:ext cx="762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grpSp>
        <p:nvGrpSpPr>
          <p:cNvPr id="24596" name="Group 22"/>
          <p:cNvGrpSpPr/>
          <p:nvPr/>
        </p:nvGrpSpPr>
        <p:grpSpPr>
          <a:xfrm>
            <a:off x="4435475" y="4884738"/>
            <a:ext cx="1524000" cy="533400"/>
            <a:chOff x="0" y="0"/>
            <a:chExt cx="960" cy="336"/>
          </a:xfrm>
        </p:grpSpPr>
        <p:sp>
          <p:nvSpPr>
            <p:cNvPr id="24604" name="Rectangle 23"/>
            <p:cNvSpPr/>
            <p:nvPr/>
          </p:nvSpPr>
          <p:spPr>
            <a:xfrm>
              <a:off x="0" y="0"/>
              <a:ext cx="960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 eaLnBrk="1" hangingPunct="1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05" name="Text Box 24"/>
            <p:cNvSpPr txBox="1"/>
            <p:nvPr/>
          </p:nvSpPr>
          <p:spPr>
            <a:xfrm>
              <a:off x="96" y="48"/>
              <a:ext cx="75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计数器 </a:t>
              </a: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4597" name="Group 25"/>
          <p:cNvGrpSpPr/>
          <p:nvPr/>
        </p:nvGrpSpPr>
        <p:grpSpPr>
          <a:xfrm>
            <a:off x="6264275" y="4884738"/>
            <a:ext cx="457200" cy="533400"/>
            <a:chOff x="0" y="0"/>
            <a:chExt cx="288" cy="336"/>
          </a:xfrm>
        </p:grpSpPr>
        <p:sp>
          <p:nvSpPr>
            <p:cNvPr id="24602" name="Rectangle 26"/>
            <p:cNvSpPr/>
            <p:nvPr/>
          </p:nvSpPr>
          <p:spPr>
            <a:xfrm>
              <a:off x="48" y="38"/>
              <a:ext cx="20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03" name="Rectangle 27"/>
            <p:cNvSpPr/>
            <p:nvPr/>
          </p:nvSpPr>
          <p:spPr>
            <a:xfrm>
              <a:off x="0" y="0"/>
              <a:ext cx="288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 eaLnBrk="1" hangingPunct="1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4598" name="Text Box 28"/>
          <p:cNvSpPr txBox="1"/>
          <p:nvPr/>
        </p:nvSpPr>
        <p:spPr>
          <a:xfrm>
            <a:off x="4968875" y="1608138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99" name="Text Box 29"/>
          <p:cNvSpPr txBox="1"/>
          <p:nvPr/>
        </p:nvSpPr>
        <p:spPr>
          <a:xfrm>
            <a:off x="5959475" y="1546225"/>
            <a:ext cx="14303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Q      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sz="2800" b="1" i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600" name="Text Box 30"/>
          <p:cNvSpPr txBox="1"/>
          <p:nvPr/>
        </p:nvSpPr>
        <p:spPr>
          <a:xfrm>
            <a:off x="5578475" y="2065338"/>
            <a:ext cx="1066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右移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601" name="未知"/>
          <p:cNvSpPr/>
          <p:nvPr/>
        </p:nvSpPr>
        <p:spPr>
          <a:xfrm>
            <a:off x="4206875" y="3186113"/>
            <a:ext cx="2057400" cy="838200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</a:cxnLst>
            <a:pathLst>
              <a:path w="1296" h="528">
                <a:moveTo>
                  <a:pt x="1296" y="0"/>
                </a:moveTo>
                <a:lnTo>
                  <a:pt x="1296" y="528"/>
                </a:lnTo>
                <a:lnTo>
                  <a:pt x="0" y="528"/>
                </a:ln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Text Box 2"/>
          <p:cNvSpPr txBox="1"/>
          <p:nvPr/>
        </p:nvSpPr>
        <p:spPr>
          <a:xfrm>
            <a:off x="593725" y="273050"/>
            <a:ext cx="3902075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(4) 原码两位乘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0355" name="Text Box 3"/>
          <p:cNvSpPr txBox="1"/>
          <p:nvPr/>
        </p:nvSpPr>
        <p:spPr>
          <a:xfrm>
            <a:off x="1279525" y="1035050"/>
            <a:ext cx="18446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原码乘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0356" name="Text Box 4"/>
          <p:cNvSpPr txBox="1"/>
          <p:nvPr/>
        </p:nvSpPr>
        <p:spPr>
          <a:xfrm>
            <a:off x="3108325" y="1035050"/>
            <a:ext cx="54260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dirty="0">
                <a:solidFill>
                  <a:schemeClr val="folHlink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符号位 </a:t>
            </a:r>
            <a:r>
              <a:rPr lang="zh-CN" altLang="en-US" sz="2800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和 </a:t>
            </a:r>
            <a:r>
              <a:rPr lang="zh-CN" altLang="en-US" sz="2800" dirty="0">
                <a:solidFill>
                  <a:schemeClr val="folHlink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数值位 </a:t>
            </a:r>
            <a:r>
              <a:rPr lang="zh-CN" altLang="en-US" sz="2800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部分 </a:t>
            </a:r>
            <a:r>
              <a:rPr lang="zh-CN" altLang="en-US" sz="2800" dirty="0">
                <a:solidFill>
                  <a:schemeClr val="folHlink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分开运算</a:t>
            </a:r>
            <a:endParaRPr lang="zh-CN" altLang="en-US" sz="2800" dirty="0">
              <a:solidFill>
                <a:schemeClr val="folHlink"/>
              </a:solidFill>
              <a:highlight>
                <a:srgbClr val="FFFF00"/>
              </a:highligh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0357" name="Text Box 5"/>
          <p:cNvSpPr txBox="1"/>
          <p:nvPr/>
        </p:nvSpPr>
        <p:spPr>
          <a:xfrm>
            <a:off x="1279525" y="1720850"/>
            <a:ext cx="16922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两位乘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0358" name="Text Box 6"/>
          <p:cNvSpPr txBox="1"/>
          <p:nvPr/>
        </p:nvSpPr>
        <p:spPr>
          <a:xfrm>
            <a:off x="3184525" y="1743075"/>
            <a:ext cx="5730875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每次用 </a:t>
            </a:r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乘数的 2 位判断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原部分积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是否加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和 </a:t>
            </a:r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如何加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被乘数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0359" name="Rectangle 7"/>
          <p:cNvSpPr/>
          <p:nvPr/>
        </p:nvSpPr>
        <p:spPr>
          <a:xfrm>
            <a:off x="1514475" y="4799013"/>
            <a:ext cx="1897063" cy="455612"/>
          </a:xfrm>
          <a:prstGeom prst="rect">
            <a:avLst/>
          </a:prstGeom>
          <a:noFill/>
          <a:ln w="9525">
            <a:noFill/>
          </a:ln>
        </p:spPr>
        <p:txBody>
          <a:bodyPr lIns="19050" rIns="19050" anchor="ctr" anchorCtr="1"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1 1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0360" name="Rectangle 8"/>
          <p:cNvSpPr/>
          <p:nvPr/>
        </p:nvSpPr>
        <p:spPr>
          <a:xfrm>
            <a:off x="1514475" y="4343400"/>
            <a:ext cx="1897063" cy="455613"/>
          </a:xfrm>
          <a:prstGeom prst="rect">
            <a:avLst/>
          </a:prstGeom>
          <a:noFill/>
          <a:ln w="9525">
            <a:noFill/>
          </a:ln>
        </p:spPr>
        <p:txBody>
          <a:bodyPr lIns="19050" rIns="19050" anchor="ctr" anchorCtr="1"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1 0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0361" name="Rectangle 9"/>
          <p:cNvSpPr/>
          <p:nvPr/>
        </p:nvSpPr>
        <p:spPr>
          <a:xfrm>
            <a:off x="1514475" y="3883025"/>
            <a:ext cx="1897063" cy="460375"/>
          </a:xfrm>
          <a:prstGeom prst="rect">
            <a:avLst/>
          </a:prstGeom>
          <a:noFill/>
          <a:ln w="9525">
            <a:noFill/>
          </a:ln>
        </p:spPr>
        <p:txBody>
          <a:bodyPr lIns="19050" rIns="19050" anchor="ctr" anchorCtr="1"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0 1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0362" name="Rectangle 10"/>
          <p:cNvSpPr/>
          <p:nvPr/>
        </p:nvSpPr>
        <p:spPr>
          <a:xfrm>
            <a:off x="1514475" y="3427413"/>
            <a:ext cx="1897063" cy="455612"/>
          </a:xfrm>
          <a:prstGeom prst="rect">
            <a:avLst/>
          </a:prstGeom>
          <a:noFill/>
          <a:ln w="9525">
            <a:noFill/>
          </a:ln>
        </p:spPr>
        <p:txBody>
          <a:bodyPr lIns="19050" rIns="19050" anchor="ctr" anchorCtr="1"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0 0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40401" name="Group 49"/>
          <p:cNvGrpSpPr/>
          <p:nvPr/>
        </p:nvGrpSpPr>
        <p:grpSpPr>
          <a:xfrm>
            <a:off x="3160713" y="3429000"/>
            <a:ext cx="4960937" cy="455613"/>
            <a:chOff x="1991" y="2160"/>
            <a:chExt cx="3125" cy="287"/>
          </a:xfrm>
        </p:grpSpPr>
        <p:sp>
          <p:nvSpPr>
            <p:cNvPr id="25643" name="Rectangle 12"/>
            <p:cNvSpPr/>
            <p:nvPr/>
          </p:nvSpPr>
          <p:spPr>
            <a:xfrm>
              <a:off x="1991" y="2160"/>
              <a:ext cx="3125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9050" rIns="19050" anchor="ctr" anchorCtr="1"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加 “0”       2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44" name="Line 13"/>
            <p:cNvSpPr/>
            <p:nvPr/>
          </p:nvSpPr>
          <p:spPr>
            <a:xfrm>
              <a:off x="3680" y="2304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med" len="med"/>
            </a:ln>
          </p:spPr>
        </p:sp>
      </p:grpSp>
      <p:grpSp>
        <p:nvGrpSpPr>
          <p:cNvPr id="740404" name="Group 52"/>
          <p:cNvGrpSpPr/>
          <p:nvPr/>
        </p:nvGrpSpPr>
        <p:grpSpPr>
          <a:xfrm>
            <a:off x="3200400" y="3883025"/>
            <a:ext cx="4960938" cy="460375"/>
            <a:chOff x="2016" y="2446"/>
            <a:chExt cx="3125" cy="290"/>
          </a:xfrm>
        </p:grpSpPr>
        <p:sp>
          <p:nvSpPr>
            <p:cNvPr id="25641" name="Rectangle 15"/>
            <p:cNvSpPr/>
            <p:nvPr/>
          </p:nvSpPr>
          <p:spPr>
            <a:xfrm>
              <a:off x="2016" y="2446"/>
              <a:ext cx="3125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9050" rIns="19050" anchor="ctr" anchorCtr="1"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加 1 倍的被乘数        2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42" name="Line 16"/>
            <p:cNvSpPr/>
            <p:nvPr/>
          </p:nvSpPr>
          <p:spPr>
            <a:xfrm>
              <a:off x="4085" y="2592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med" len="med"/>
            </a:ln>
          </p:spPr>
        </p:sp>
      </p:grpSp>
      <p:grpSp>
        <p:nvGrpSpPr>
          <p:cNvPr id="740403" name="Group 51"/>
          <p:cNvGrpSpPr/>
          <p:nvPr/>
        </p:nvGrpSpPr>
        <p:grpSpPr>
          <a:xfrm>
            <a:off x="3200400" y="4343400"/>
            <a:ext cx="4960938" cy="455613"/>
            <a:chOff x="2016" y="2736"/>
            <a:chExt cx="3125" cy="287"/>
          </a:xfrm>
        </p:grpSpPr>
        <p:sp>
          <p:nvSpPr>
            <p:cNvPr id="25639" name="Rectangle 18"/>
            <p:cNvSpPr/>
            <p:nvPr/>
          </p:nvSpPr>
          <p:spPr>
            <a:xfrm>
              <a:off x="2016" y="2736"/>
              <a:ext cx="3125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9050" rIns="19050" anchor="ctr" anchorCtr="1"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加 2 倍的被乘数        2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40" name="Line 19"/>
            <p:cNvSpPr/>
            <p:nvPr/>
          </p:nvSpPr>
          <p:spPr>
            <a:xfrm>
              <a:off x="4085" y="2880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med" len="med"/>
            </a:ln>
          </p:spPr>
        </p:sp>
      </p:grpSp>
      <p:grpSp>
        <p:nvGrpSpPr>
          <p:cNvPr id="740402" name="Group 50"/>
          <p:cNvGrpSpPr/>
          <p:nvPr/>
        </p:nvGrpSpPr>
        <p:grpSpPr>
          <a:xfrm>
            <a:off x="3200400" y="4799013"/>
            <a:ext cx="4960938" cy="455612"/>
            <a:chOff x="2016" y="3023"/>
            <a:chExt cx="3125" cy="287"/>
          </a:xfrm>
        </p:grpSpPr>
        <p:sp>
          <p:nvSpPr>
            <p:cNvPr id="25637" name="Rectangle 21"/>
            <p:cNvSpPr/>
            <p:nvPr/>
          </p:nvSpPr>
          <p:spPr>
            <a:xfrm>
              <a:off x="2016" y="3023"/>
              <a:ext cx="3125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9050" rIns="19050" anchor="ctr" anchorCtr="1"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加 3 倍的被乘数        2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38" name="Line 22"/>
            <p:cNvSpPr/>
            <p:nvPr/>
          </p:nvSpPr>
          <p:spPr>
            <a:xfrm>
              <a:off x="4085" y="3168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med" len="med"/>
            </a:ln>
          </p:spPr>
        </p:sp>
      </p:grpSp>
      <p:sp>
        <p:nvSpPr>
          <p:cNvPr id="740375" name="Text Box 23"/>
          <p:cNvSpPr txBox="1"/>
          <p:nvPr/>
        </p:nvSpPr>
        <p:spPr>
          <a:xfrm>
            <a:off x="1676400" y="5576888"/>
            <a:ext cx="80803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 ？</a:t>
            </a:r>
            <a:endParaRPr lang="zh-CN" altLang="en-US" sz="28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0376" name="Text Box 24"/>
          <p:cNvSpPr txBox="1"/>
          <p:nvPr/>
        </p:nvSpPr>
        <p:spPr>
          <a:xfrm>
            <a:off x="5013325" y="5530850"/>
            <a:ext cx="4130675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先  </a:t>
            </a:r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减 1 倍 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的被乘数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再  </a:t>
            </a:r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加 4 倍 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的被乘数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40377" name="Group 25"/>
          <p:cNvGrpSpPr/>
          <p:nvPr/>
        </p:nvGrpSpPr>
        <p:grpSpPr>
          <a:xfrm>
            <a:off x="2495550" y="5324475"/>
            <a:ext cx="704850" cy="1357313"/>
            <a:chOff x="1572" y="3354"/>
            <a:chExt cx="444" cy="855"/>
          </a:xfrm>
        </p:grpSpPr>
        <p:sp>
          <p:nvSpPr>
            <p:cNvPr id="25633" name="Text Box 26"/>
            <p:cNvSpPr txBox="1"/>
            <p:nvPr/>
          </p:nvSpPr>
          <p:spPr>
            <a:xfrm>
              <a:off x="1718" y="3354"/>
              <a:ext cx="2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34" name="Text Box 27"/>
            <p:cNvSpPr txBox="1"/>
            <p:nvPr/>
          </p:nvSpPr>
          <p:spPr>
            <a:xfrm>
              <a:off x="1572" y="3618"/>
              <a:ext cx="39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buNone/>
              </a:pP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– 1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35" name="Text Box 28"/>
            <p:cNvSpPr txBox="1"/>
            <p:nvPr/>
          </p:nvSpPr>
          <p:spPr>
            <a:xfrm>
              <a:off x="1718" y="3882"/>
              <a:ext cx="2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36" name="Line 29"/>
            <p:cNvSpPr/>
            <p:nvPr/>
          </p:nvSpPr>
          <p:spPr>
            <a:xfrm>
              <a:off x="1632" y="3888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740382" name="Group 30"/>
          <p:cNvGrpSpPr/>
          <p:nvPr/>
        </p:nvGrpSpPr>
        <p:grpSpPr>
          <a:xfrm>
            <a:off x="3489325" y="5324475"/>
            <a:ext cx="806450" cy="1357313"/>
            <a:chOff x="2198" y="3354"/>
            <a:chExt cx="508" cy="855"/>
          </a:xfrm>
        </p:grpSpPr>
        <p:sp>
          <p:nvSpPr>
            <p:cNvPr id="25629" name="Text Box 31"/>
            <p:cNvSpPr txBox="1"/>
            <p:nvPr/>
          </p:nvSpPr>
          <p:spPr>
            <a:xfrm>
              <a:off x="2254" y="3354"/>
              <a:ext cx="45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100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30" name="Text Box 32"/>
            <p:cNvSpPr txBox="1"/>
            <p:nvPr/>
          </p:nvSpPr>
          <p:spPr>
            <a:xfrm>
              <a:off x="2198" y="3618"/>
              <a:ext cx="50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buNone/>
              </a:pP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– 01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31" name="Text Box 33"/>
            <p:cNvSpPr txBox="1"/>
            <p:nvPr/>
          </p:nvSpPr>
          <p:spPr>
            <a:xfrm>
              <a:off x="2366" y="3882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32" name="Line 34"/>
            <p:cNvSpPr/>
            <p:nvPr/>
          </p:nvSpPr>
          <p:spPr>
            <a:xfrm>
              <a:off x="2208" y="3888"/>
              <a:ext cx="47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740400" name="Group 48"/>
          <p:cNvGrpSpPr/>
          <p:nvPr/>
        </p:nvGrpSpPr>
        <p:grpSpPr>
          <a:xfrm>
            <a:off x="1446213" y="2962275"/>
            <a:ext cx="6510337" cy="2305050"/>
            <a:chOff x="911" y="1866"/>
            <a:chExt cx="4101" cy="1452"/>
          </a:xfrm>
        </p:grpSpPr>
        <p:sp>
          <p:nvSpPr>
            <p:cNvPr id="25620" name="Line 37"/>
            <p:cNvSpPr/>
            <p:nvPr/>
          </p:nvSpPr>
          <p:spPr>
            <a:xfrm>
              <a:off x="912" y="3310"/>
              <a:ext cx="4094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grpSp>
          <p:nvGrpSpPr>
            <p:cNvPr id="25621" name="Group 47"/>
            <p:cNvGrpSpPr/>
            <p:nvPr/>
          </p:nvGrpSpPr>
          <p:grpSpPr>
            <a:xfrm>
              <a:off x="912" y="1872"/>
              <a:ext cx="4094" cy="1438"/>
              <a:chOff x="912" y="1872"/>
              <a:chExt cx="4094" cy="1438"/>
            </a:xfrm>
          </p:grpSpPr>
          <p:sp>
            <p:nvSpPr>
              <p:cNvPr id="25624" name="Rectangle 39"/>
              <p:cNvSpPr/>
              <p:nvPr/>
            </p:nvSpPr>
            <p:spPr>
              <a:xfrm>
                <a:off x="2203" y="1872"/>
                <a:ext cx="2718" cy="28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rIns="19050" anchor="ctr" anchorCtr="1"/>
              <a:p>
                <a:pPr eaLnBrk="1" hangingPunct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新的部分积</a:t>
                </a: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25" name="Rectangle 40"/>
              <p:cNvSpPr/>
              <p:nvPr/>
            </p:nvSpPr>
            <p:spPr>
              <a:xfrm>
                <a:off x="1008" y="1872"/>
                <a:ext cx="1195" cy="28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9050" rIns="19050" anchor="ctr" anchorCtr="1"/>
              <a:p>
                <a:pPr eaLnBrk="1" hangingPunct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乘数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y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-1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y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endParaRPr lang="en-US" altLang="zh-CN" sz="2400" i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26" name="Line 41"/>
              <p:cNvSpPr/>
              <p:nvPr/>
            </p:nvSpPr>
            <p:spPr>
              <a:xfrm>
                <a:off x="912" y="1872"/>
                <a:ext cx="4094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5627" name="Line 42"/>
              <p:cNvSpPr/>
              <p:nvPr/>
            </p:nvSpPr>
            <p:spPr>
              <a:xfrm>
                <a:off x="912" y="2159"/>
                <a:ext cx="409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5628" name="Line 43"/>
              <p:cNvSpPr/>
              <p:nvPr/>
            </p:nvSpPr>
            <p:spPr>
              <a:xfrm>
                <a:off x="2203" y="1872"/>
                <a:ext cx="0" cy="143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sp>
          <p:nvSpPr>
            <p:cNvPr id="25622" name="Line 44"/>
            <p:cNvSpPr/>
            <p:nvPr/>
          </p:nvSpPr>
          <p:spPr>
            <a:xfrm>
              <a:off x="911" y="1866"/>
              <a:ext cx="0" cy="145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23" name="Line 45"/>
            <p:cNvSpPr/>
            <p:nvPr/>
          </p:nvSpPr>
          <p:spPr>
            <a:xfrm>
              <a:off x="5012" y="1866"/>
              <a:ext cx="0" cy="145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740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40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40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40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4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4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40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4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40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40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40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40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40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355" grpId="0"/>
      <p:bldP spid="740356" grpId="0"/>
      <p:bldP spid="740357" grpId="0"/>
      <p:bldP spid="740358" grpId="0"/>
      <p:bldP spid="740359" grpId="0"/>
      <p:bldP spid="740360" grpId="0"/>
      <p:bldP spid="740361" grpId="0"/>
      <p:bldP spid="740362" grpId="0"/>
      <p:bldP spid="740375" grpId="0"/>
      <p:bldP spid="74037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Text Box 2"/>
          <p:cNvSpPr txBox="1"/>
          <p:nvPr/>
        </p:nvSpPr>
        <p:spPr>
          <a:xfrm>
            <a:off x="822325" y="349250"/>
            <a:ext cx="5654675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(5) 原码两位乘运算规则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41379" name="Group 3"/>
          <p:cNvGrpSpPr/>
          <p:nvPr/>
        </p:nvGrpSpPr>
        <p:grpSpPr>
          <a:xfrm>
            <a:off x="762000" y="3651250"/>
            <a:ext cx="4038600" cy="1822450"/>
            <a:chOff x="480" y="2300"/>
            <a:chExt cx="2544" cy="1148"/>
          </a:xfrm>
        </p:grpSpPr>
        <p:sp>
          <p:nvSpPr>
            <p:cNvPr id="26695" name="Rectangle 4"/>
            <p:cNvSpPr/>
            <p:nvPr/>
          </p:nvSpPr>
          <p:spPr>
            <a:xfrm>
              <a:off x="1824" y="3161"/>
              <a:ext cx="1200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9050" rIns="19050" anchor="ctr" anchorCtr="1"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96" name="Rectangle 5"/>
            <p:cNvSpPr/>
            <p:nvPr/>
          </p:nvSpPr>
          <p:spPr>
            <a:xfrm>
              <a:off x="480" y="3161"/>
              <a:ext cx="1344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9050" rIns="19050" anchor="ctr" anchorCtr="1"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1 1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97" name="Rectangle 6"/>
            <p:cNvSpPr/>
            <p:nvPr/>
          </p:nvSpPr>
          <p:spPr>
            <a:xfrm>
              <a:off x="1824" y="2874"/>
              <a:ext cx="1200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9050" rIns="19050" anchor="ctr" anchorCtr="1"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98" name="Rectangle 7"/>
            <p:cNvSpPr/>
            <p:nvPr/>
          </p:nvSpPr>
          <p:spPr>
            <a:xfrm>
              <a:off x="480" y="2874"/>
              <a:ext cx="1344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9050" rIns="19050" anchor="ctr" anchorCtr="1"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1 0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99" name="Rectangle 8"/>
            <p:cNvSpPr/>
            <p:nvPr/>
          </p:nvSpPr>
          <p:spPr>
            <a:xfrm>
              <a:off x="1824" y="2587"/>
              <a:ext cx="1200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9050" rIns="19050" anchor="ctr" anchorCtr="1"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700" name="Rectangle 9"/>
            <p:cNvSpPr/>
            <p:nvPr/>
          </p:nvSpPr>
          <p:spPr>
            <a:xfrm>
              <a:off x="480" y="2587"/>
              <a:ext cx="1344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9050" rIns="19050" anchor="ctr" anchorCtr="1"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0 1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701" name="Rectangle 10"/>
            <p:cNvSpPr/>
            <p:nvPr/>
          </p:nvSpPr>
          <p:spPr>
            <a:xfrm>
              <a:off x="1824" y="2300"/>
              <a:ext cx="1200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9050" rIns="19050" anchor="ctr" anchorCtr="1"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702" name="Rectangle 11"/>
            <p:cNvSpPr/>
            <p:nvPr/>
          </p:nvSpPr>
          <p:spPr>
            <a:xfrm>
              <a:off x="480" y="2300"/>
              <a:ext cx="1344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9050" rIns="19050" anchor="ctr" anchorCtr="1"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0 0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41388" name="Group 12"/>
          <p:cNvGrpSpPr/>
          <p:nvPr/>
        </p:nvGrpSpPr>
        <p:grpSpPr>
          <a:xfrm>
            <a:off x="762000" y="1828800"/>
            <a:ext cx="4038600" cy="1822450"/>
            <a:chOff x="480" y="1152"/>
            <a:chExt cx="2544" cy="1148"/>
          </a:xfrm>
        </p:grpSpPr>
        <p:sp>
          <p:nvSpPr>
            <p:cNvPr id="26687" name="Rectangle 13"/>
            <p:cNvSpPr/>
            <p:nvPr/>
          </p:nvSpPr>
          <p:spPr>
            <a:xfrm>
              <a:off x="1824" y="2013"/>
              <a:ext cx="1200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9050" rIns="19050" anchor="ctr" anchorCtr="1"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88" name="Rectangle 14"/>
            <p:cNvSpPr/>
            <p:nvPr/>
          </p:nvSpPr>
          <p:spPr>
            <a:xfrm>
              <a:off x="480" y="2013"/>
              <a:ext cx="1344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9050" rIns="19050" anchor="ctr" anchorCtr="1"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1 1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89" name="Rectangle 15"/>
            <p:cNvSpPr/>
            <p:nvPr/>
          </p:nvSpPr>
          <p:spPr>
            <a:xfrm>
              <a:off x="1824" y="1726"/>
              <a:ext cx="1200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9050" rIns="19050" anchor="ctr" anchorCtr="1"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90" name="Rectangle 16"/>
            <p:cNvSpPr/>
            <p:nvPr/>
          </p:nvSpPr>
          <p:spPr>
            <a:xfrm>
              <a:off x="480" y="1726"/>
              <a:ext cx="1344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9050" rIns="19050" anchor="ctr" anchorCtr="1"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1 0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91" name="Rectangle 17"/>
            <p:cNvSpPr/>
            <p:nvPr/>
          </p:nvSpPr>
          <p:spPr>
            <a:xfrm>
              <a:off x="1824" y="1439"/>
              <a:ext cx="1200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9050" rIns="19050" anchor="ctr" anchorCtr="1"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92" name="Rectangle 18"/>
            <p:cNvSpPr/>
            <p:nvPr/>
          </p:nvSpPr>
          <p:spPr>
            <a:xfrm>
              <a:off x="480" y="1439"/>
              <a:ext cx="1344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9050" rIns="19050" anchor="ctr" anchorCtr="1"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0 1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93" name="Rectangle 19"/>
            <p:cNvSpPr/>
            <p:nvPr/>
          </p:nvSpPr>
          <p:spPr>
            <a:xfrm>
              <a:off x="1824" y="1152"/>
              <a:ext cx="1200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9050" rIns="19050" anchor="ctr" anchorCtr="1"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94" name="Rectangle 20"/>
            <p:cNvSpPr/>
            <p:nvPr/>
          </p:nvSpPr>
          <p:spPr>
            <a:xfrm>
              <a:off x="480" y="1152"/>
              <a:ext cx="1344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9050" rIns="19050" anchor="ctr" anchorCtr="1"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0 0 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41397" name="Group 21"/>
          <p:cNvGrpSpPr/>
          <p:nvPr/>
        </p:nvGrpSpPr>
        <p:grpSpPr>
          <a:xfrm>
            <a:off x="762000" y="1397000"/>
            <a:ext cx="8001000" cy="4100513"/>
            <a:chOff x="480" y="880"/>
            <a:chExt cx="5040" cy="2583"/>
          </a:xfrm>
        </p:grpSpPr>
        <p:sp>
          <p:nvSpPr>
            <p:cNvPr id="26669" name="Rectangle 22"/>
            <p:cNvSpPr/>
            <p:nvPr/>
          </p:nvSpPr>
          <p:spPr>
            <a:xfrm>
              <a:off x="3024" y="880"/>
              <a:ext cx="2496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9050" rIns="19050" anchor="ctr" anchorCtr="1"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操 作 内 容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70" name="Rectangle 23"/>
            <p:cNvSpPr/>
            <p:nvPr/>
          </p:nvSpPr>
          <p:spPr>
            <a:xfrm>
              <a:off x="1824" y="880"/>
              <a:ext cx="1200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9050" rIns="19050" anchor="ctr" anchorCtr="1"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标志位 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endPara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71" name="Rectangle 24"/>
            <p:cNvSpPr/>
            <p:nvPr/>
          </p:nvSpPr>
          <p:spPr>
            <a:xfrm>
              <a:off x="480" y="880"/>
              <a:ext cx="1344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9050" rIns="19050" anchor="ctr" anchorCtr="1"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乘数判断位 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6672" name="Group 25"/>
            <p:cNvGrpSpPr/>
            <p:nvPr/>
          </p:nvGrpSpPr>
          <p:grpSpPr>
            <a:xfrm>
              <a:off x="480" y="880"/>
              <a:ext cx="5040" cy="2583"/>
              <a:chOff x="480" y="880"/>
              <a:chExt cx="5040" cy="2583"/>
            </a:xfrm>
          </p:grpSpPr>
          <p:sp>
            <p:nvSpPr>
              <p:cNvPr id="26673" name="Line 26"/>
              <p:cNvSpPr/>
              <p:nvPr/>
            </p:nvSpPr>
            <p:spPr>
              <a:xfrm>
                <a:off x="480" y="880"/>
                <a:ext cx="5040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6674" name="Line 27"/>
              <p:cNvSpPr/>
              <p:nvPr/>
            </p:nvSpPr>
            <p:spPr>
              <a:xfrm>
                <a:off x="480" y="1167"/>
                <a:ext cx="504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6675" name="Line 28"/>
              <p:cNvSpPr/>
              <p:nvPr/>
            </p:nvSpPr>
            <p:spPr>
              <a:xfrm>
                <a:off x="480" y="1454"/>
                <a:ext cx="504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6676" name="Line 29"/>
              <p:cNvSpPr/>
              <p:nvPr/>
            </p:nvSpPr>
            <p:spPr>
              <a:xfrm>
                <a:off x="480" y="1741"/>
                <a:ext cx="504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6677" name="Line 30"/>
              <p:cNvSpPr/>
              <p:nvPr/>
            </p:nvSpPr>
            <p:spPr>
              <a:xfrm>
                <a:off x="480" y="2028"/>
                <a:ext cx="504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6678" name="Line 31"/>
              <p:cNvSpPr/>
              <p:nvPr/>
            </p:nvSpPr>
            <p:spPr>
              <a:xfrm>
                <a:off x="480" y="2315"/>
                <a:ext cx="504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6679" name="Line 32"/>
              <p:cNvSpPr/>
              <p:nvPr/>
            </p:nvSpPr>
            <p:spPr>
              <a:xfrm>
                <a:off x="480" y="2602"/>
                <a:ext cx="504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6680" name="Line 33"/>
              <p:cNvSpPr/>
              <p:nvPr/>
            </p:nvSpPr>
            <p:spPr>
              <a:xfrm>
                <a:off x="480" y="2889"/>
                <a:ext cx="504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6681" name="Line 34"/>
              <p:cNvSpPr/>
              <p:nvPr/>
            </p:nvSpPr>
            <p:spPr>
              <a:xfrm>
                <a:off x="480" y="3176"/>
                <a:ext cx="504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6682" name="Line 35"/>
              <p:cNvSpPr/>
              <p:nvPr/>
            </p:nvSpPr>
            <p:spPr>
              <a:xfrm>
                <a:off x="480" y="3463"/>
                <a:ext cx="5040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6683" name="Line 36"/>
              <p:cNvSpPr/>
              <p:nvPr/>
            </p:nvSpPr>
            <p:spPr>
              <a:xfrm>
                <a:off x="480" y="880"/>
                <a:ext cx="0" cy="2583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6684" name="Line 37"/>
              <p:cNvSpPr/>
              <p:nvPr/>
            </p:nvSpPr>
            <p:spPr>
              <a:xfrm>
                <a:off x="1824" y="880"/>
                <a:ext cx="0" cy="2583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6685" name="Line 38"/>
              <p:cNvSpPr/>
              <p:nvPr/>
            </p:nvSpPr>
            <p:spPr>
              <a:xfrm>
                <a:off x="3024" y="880"/>
                <a:ext cx="0" cy="2583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6686" name="Line 39"/>
              <p:cNvSpPr/>
              <p:nvPr/>
            </p:nvSpPr>
            <p:spPr>
              <a:xfrm>
                <a:off x="5520" y="880"/>
                <a:ext cx="0" cy="2583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741416" name="Group 40"/>
          <p:cNvGrpSpPr/>
          <p:nvPr/>
        </p:nvGrpSpPr>
        <p:grpSpPr>
          <a:xfrm>
            <a:off x="4800600" y="1852613"/>
            <a:ext cx="3962400" cy="455612"/>
            <a:chOff x="3024" y="1167"/>
            <a:chExt cx="2496" cy="287"/>
          </a:xfrm>
        </p:grpSpPr>
        <p:sp>
          <p:nvSpPr>
            <p:cNvPr id="26666" name="Rectangle 41"/>
            <p:cNvSpPr/>
            <p:nvPr/>
          </p:nvSpPr>
          <p:spPr>
            <a:xfrm>
              <a:off x="3024" y="1167"/>
              <a:ext cx="2496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9050" rIns="19050" anchor="ctr" anchorCtr="1"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2, 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*   2, C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保持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“0”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67" name="Line 42"/>
            <p:cNvSpPr/>
            <p:nvPr/>
          </p:nvSpPr>
          <p:spPr>
            <a:xfrm>
              <a:off x="3535" y="1344"/>
              <a:ext cx="14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med" len="med"/>
            </a:ln>
          </p:spPr>
        </p:sp>
        <p:sp>
          <p:nvSpPr>
            <p:cNvPr id="26668" name="Line 43"/>
            <p:cNvSpPr/>
            <p:nvPr/>
          </p:nvSpPr>
          <p:spPr>
            <a:xfrm>
              <a:off x="4031" y="1344"/>
              <a:ext cx="14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med" len="med"/>
            </a:ln>
          </p:spPr>
        </p:sp>
      </p:grpSp>
      <p:grpSp>
        <p:nvGrpSpPr>
          <p:cNvPr id="741420" name="Group 44"/>
          <p:cNvGrpSpPr/>
          <p:nvPr/>
        </p:nvGrpSpPr>
        <p:grpSpPr>
          <a:xfrm>
            <a:off x="4800600" y="5029200"/>
            <a:ext cx="3962400" cy="455613"/>
            <a:chOff x="3024" y="3168"/>
            <a:chExt cx="2496" cy="287"/>
          </a:xfrm>
        </p:grpSpPr>
        <p:sp>
          <p:nvSpPr>
            <p:cNvPr id="26663" name="Rectangle 45"/>
            <p:cNvSpPr/>
            <p:nvPr/>
          </p:nvSpPr>
          <p:spPr>
            <a:xfrm>
              <a:off x="3024" y="3168"/>
              <a:ext cx="2496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9050" rIns="19050" anchor="ctr" anchorCtr="1"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2, 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*   2, C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保持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“1”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64" name="Line 46"/>
            <p:cNvSpPr/>
            <p:nvPr/>
          </p:nvSpPr>
          <p:spPr>
            <a:xfrm>
              <a:off x="4049" y="3328"/>
              <a:ext cx="14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med" len="med"/>
            </a:ln>
          </p:spPr>
        </p:sp>
        <p:sp>
          <p:nvSpPr>
            <p:cNvPr id="26665" name="Line 47"/>
            <p:cNvSpPr/>
            <p:nvPr/>
          </p:nvSpPr>
          <p:spPr>
            <a:xfrm>
              <a:off x="3522" y="3328"/>
              <a:ext cx="14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med" len="med"/>
            </a:ln>
          </p:spPr>
        </p:sp>
      </p:grpSp>
      <p:grpSp>
        <p:nvGrpSpPr>
          <p:cNvPr id="741424" name="Group 48"/>
          <p:cNvGrpSpPr/>
          <p:nvPr/>
        </p:nvGrpSpPr>
        <p:grpSpPr>
          <a:xfrm>
            <a:off x="4800600" y="4586288"/>
            <a:ext cx="3962400" cy="455612"/>
            <a:chOff x="3024" y="2889"/>
            <a:chExt cx="2496" cy="287"/>
          </a:xfrm>
        </p:grpSpPr>
        <p:sp>
          <p:nvSpPr>
            <p:cNvPr id="26660" name="Rectangle 49"/>
            <p:cNvSpPr/>
            <p:nvPr/>
          </p:nvSpPr>
          <p:spPr>
            <a:xfrm>
              <a:off x="3024" y="2889"/>
              <a:ext cx="2496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9050" rIns="19050" anchor="ctr" anchorCtr="1"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*    2, 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*   2, C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保持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“1”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61" name="Line 50"/>
            <p:cNvSpPr/>
            <p:nvPr/>
          </p:nvSpPr>
          <p:spPr>
            <a:xfrm>
              <a:off x="4036" y="3048"/>
              <a:ext cx="14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med" len="med"/>
            </a:ln>
          </p:spPr>
        </p:sp>
        <p:sp>
          <p:nvSpPr>
            <p:cNvPr id="26662" name="Line 51"/>
            <p:cNvSpPr/>
            <p:nvPr/>
          </p:nvSpPr>
          <p:spPr>
            <a:xfrm>
              <a:off x="3511" y="3058"/>
              <a:ext cx="14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med" len="med"/>
            </a:ln>
          </p:spPr>
        </p:sp>
      </p:grpSp>
      <p:grpSp>
        <p:nvGrpSpPr>
          <p:cNvPr id="741428" name="Group 52"/>
          <p:cNvGrpSpPr/>
          <p:nvPr/>
        </p:nvGrpSpPr>
        <p:grpSpPr>
          <a:xfrm>
            <a:off x="4572000" y="2763838"/>
            <a:ext cx="4191000" cy="455612"/>
            <a:chOff x="2880" y="1741"/>
            <a:chExt cx="2640" cy="287"/>
          </a:xfrm>
        </p:grpSpPr>
        <p:sp>
          <p:nvSpPr>
            <p:cNvPr id="26657" name="Rectangle 53"/>
            <p:cNvSpPr/>
            <p:nvPr/>
          </p:nvSpPr>
          <p:spPr>
            <a:xfrm>
              <a:off x="2880" y="1741"/>
              <a:ext cx="2640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9050" rIns="19050" anchor="ctr" anchorCtr="1"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+2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*    2, 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*   2, C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保持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“0”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58" name="Line 54"/>
            <p:cNvSpPr/>
            <p:nvPr/>
          </p:nvSpPr>
          <p:spPr>
            <a:xfrm>
              <a:off x="4031" y="1906"/>
              <a:ext cx="15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med" len="med"/>
            </a:ln>
          </p:spPr>
        </p:sp>
        <p:sp>
          <p:nvSpPr>
            <p:cNvPr id="26659" name="Line 55"/>
            <p:cNvSpPr/>
            <p:nvPr/>
          </p:nvSpPr>
          <p:spPr>
            <a:xfrm>
              <a:off x="3511" y="1916"/>
              <a:ext cx="15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med" len="med"/>
            </a:ln>
          </p:spPr>
        </p:sp>
      </p:grpSp>
      <p:grpSp>
        <p:nvGrpSpPr>
          <p:cNvPr id="741432" name="Group 56"/>
          <p:cNvGrpSpPr/>
          <p:nvPr/>
        </p:nvGrpSpPr>
        <p:grpSpPr>
          <a:xfrm>
            <a:off x="4800600" y="2284413"/>
            <a:ext cx="3962400" cy="455612"/>
            <a:chOff x="3024" y="1439"/>
            <a:chExt cx="2496" cy="287"/>
          </a:xfrm>
        </p:grpSpPr>
        <p:sp>
          <p:nvSpPr>
            <p:cNvPr id="26654" name="Rectangle 57"/>
            <p:cNvSpPr/>
            <p:nvPr/>
          </p:nvSpPr>
          <p:spPr>
            <a:xfrm>
              <a:off x="3024" y="1439"/>
              <a:ext cx="2496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9050" rIns="19050" anchor="ctr" anchorCtr="1"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*    2, 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*   2, C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保持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“0”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55" name="Line 58"/>
            <p:cNvSpPr/>
            <p:nvPr/>
          </p:nvSpPr>
          <p:spPr>
            <a:xfrm>
              <a:off x="4020" y="1619"/>
              <a:ext cx="14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med" len="med"/>
            </a:ln>
          </p:spPr>
        </p:sp>
        <p:sp>
          <p:nvSpPr>
            <p:cNvPr id="26656" name="Line 59"/>
            <p:cNvSpPr/>
            <p:nvPr/>
          </p:nvSpPr>
          <p:spPr>
            <a:xfrm>
              <a:off x="3519" y="1617"/>
              <a:ext cx="14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med" len="med"/>
            </a:ln>
          </p:spPr>
        </p:sp>
      </p:grpSp>
      <p:grpSp>
        <p:nvGrpSpPr>
          <p:cNvPr id="741436" name="Group 60"/>
          <p:cNvGrpSpPr/>
          <p:nvPr/>
        </p:nvGrpSpPr>
        <p:grpSpPr>
          <a:xfrm>
            <a:off x="457200" y="5567363"/>
            <a:ext cx="8153400" cy="519112"/>
            <a:chOff x="288" y="3552"/>
            <a:chExt cx="5136" cy="327"/>
          </a:xfrm>
        </p:grpSpPr>
        <p:sp>
          <p:nvSpPr>
            <p:cNvPr id="26652" name="Text Box 61"/>
            <p:cNvSpPr txBox="1"/>
            <p:nvPr/>
          </p:nvSpPr>
          <p:spPr>
            <a:xfrm>
              <a:off x="288" y="3552"/>
              <a:ext cx="51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buNone/>
              </a:pPr>
              <a:r>
                <a:rPr lang="zh-CN" altLang="en-US" sz="28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共有操作    +</a:t>
              </a:r>
              <a:r>
                <a:rPr lang="en-US" altLang="zh-CN" sz="2800" i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*          +2</a:t>
              </a:r>
              <a:r>
                <a:rPr lang="en-US" altLang="zh-CN" sz="2800" i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*            </a:t>
              </a:r>
              <a:r>
                <a:rPr lang="en-US" altLang="zh-CN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r>
                <a:rPr lang="en-US" altLang="zh-CN" sz="2800" i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* </a:t>
              </a:r>
              <a:r>
                <a:rPr lang="en-US" altLang="zh-CN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2</a:t>
              </a:r>
              <a:endParaRPr lang="en-US" altLang="zh-CN" sz="24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53" name="Line 62"/>
            <p:cNvSpPr/>
            <p:nvPr/>
          </p:nvSpPr>
          <p:spPr>
            <a:xfrm>
              <a:off x="4422" y="3747"/>
              <a:ext cx="288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stealth" w="med" len="med"/>
            </a:ln>
          </p:spPr>
        </p:sp>
      </p:grpSp>
      <p:grpSp>
        <p:nvGrpSpPr>
          <p:cNvPr id="741439" name="Group 63"/>
          <p:cNvGrpSpPr/>
          <p:nvPr/>
        </p:nvGrpSpPr>
        <p:grpSpPr>
          <a:xfrm>
            <a:off x="457200" y="6110288"/>
            <a:ext cx="8323263" cy="519112"/>
            <a:chOff x="288" y="3894"/>
            <a:chExt cx="5243" cy="327"/>
          </a:xfrm>
        </p:grpSpPr>
        <p:sp>
          <p:nvSpPr>
            <p:cNvPr id="26650" name="Text Box 64"/>
            <p:cNvSpPr txBox="1"/>
            <p:nvPr/>
          </p:nvSpPr>
          <p:spPr>
            <a:xfrm>
              <a:off x="288" y="3894"/>
              <a:ext cx="524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buNone/>
              </a:pPr>
              <a:r>
                <a:rPr lang="zh-CN" altLang="en-US" sz="28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实际操作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zh-CN" altLang="en-US" sz="28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+[</a:t>
              </a:r>
              <a:r>
                <a:rPr lang="en-US" altLang="zh-CN" sz="2800" i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*]</a:t>
              </a:r>
              <a:r>
                <a:rPr lang="zh-CN" altLang="en-US" sz="2400" baseline="-250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补</a:t>
              </a:r>
              <a:r>
                <a:rPr lang="zh-CN" altLang="en-US" sz="28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+[2</a:t>
              </a:r>
              <a:r>
                <a:rPr lang="en-US" altLang="zh-CN" sz="2800" i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*]</a:t>
              </a:r>
              <a:r>
                <a:rPr lang="zh-CN" altLang="en-US" sz="2400" baseline="-250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补</a:t>
              </a:r>
              <a:r>
                <a:rPr lang="zh-CN" altLang="en-US" sz="28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+[</a:t>
              </a:r>
              <a:r>
                <a:rPr lang="en-US" altLang="zh-CN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r>
                <a:rPr lang="en-US" altLang="zh-CN" sz="2800" i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* </a:t>
              </a:r>
              <a:r>
                <a:rPr lang="en-US" altLang="zh-CN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zh-CN" altLang="en-US" sz="2400" baseline="-250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补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</a:t>
              </a:r>
              <a:r>
                <a:rPr lang="zh-CN" alt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 补码移</a:t>
              </a:r>
              <a:endParaRPr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51" name="Line 65"/>
            <p:cNvSpPr/>
            <p:nvPr/>
          </p:nvSpPr>
          <p:spPr>
            <a:xfrm>
              <a:off x="4422" y="4110"/>
              <a:ext cx="288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stealth" w="med" len="med"/>
            </a:ln>
          </p:spPr>
        </p:sp>
      </p:grpSp>
      <p:grpSp>
        <p:nvGrpSpPr>
          <p:cNvPr id="741456" name="Group 80"/>
          <p:cNvGrpSpPr/>
          <p:nvPr/>
        </p:nvGrpSpPr>
        <p:grpSpPr>
          <a:xfrm>
            <a:off x="4595813" y="3205163"/>
            <a:ext cx="4191000" cy="455612"/>
            <a:chOff x="2880" y="2013"/>
            <a:chExt cx="2640" cy="287"/>
          </a:xfrm>
        </p:grpSpPr>
        <p:sp>
          <p:nvSpPr>
            <p:cNvPr id="26647" name="Rectangle 67"/>
            <p:cNvSpPr/>
            <p:nvPr/>
          </p:nvSpPr>
          <p:spPr>
            <a:xfrm>
              <a:off x="2880" y="2013"/>
              <a:ext cx="2640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9050" rIns="19050" anchor="ctr" anchorCtr="1"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*    2,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y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*   2, C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j </a:t>
              </a: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置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“1” 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48" name="Line 68"/>
            <p:cNvSpPr/>
            <p:nvPr/>
          </p:nvSpPr>
          <p:spPr>
            <a:xfrm>
              <a:off x="4047" y="2188"/>
              <a:ext cx="15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med" len="med"/>
            </a:ln>
          </p:spPr>
        </p:sp>
        <p:sp>
          <p:nvSpPr>
            <p:cNvPr id="26649" name="Line 69"/>
            <p:cNvSpPr/>
            <p:nvPr/>
          </p:nvSpPr>
          <p:spPr>
            <a:xfrm>
              <a:off x="3511" y="2188"/>
              <a:ext cx="15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med" len="med"/>
            </a:ln>
          </p:spPr>
        </p:sp>
      </p:grpSp>
      <p:grpSp>
        <p:nvGrpSpPr>
          <p:cNvPr id="741458" name="Group 82"/>
          <p:cNvGrpSpPr/>
          <p:nvPr/>
        </p:nvGrpSpPr>
        <p:grpSpPr>
          <a:xfrm>
            <a:off x="4572000" y="4114800"/>
            <a:ext cx="4191000" cy="455613"/>
            <a:chOff x="2880" y="2592"/>
            <a:chExt cx="2640" cy="287"/>
          </a:xfrm>
        </p:grpSpPr>
        <p:sp>
          <p:nvSpPr>
            <p:cNvPr id="26644" name="Rectangle 71"/>
            <p:cNvSpPr/>
            <p:nvPr/>
          </p:nvSpPr>
          <p:spPr>
            <a:xfrm>
              <a:off x="2880" y="2592"/>
              <a:ext cx="2640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19050"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z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+2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*    2, 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*   2, C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j </a:t>
              </a: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置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“0” 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45" name="Line 72"/>
            <p:cNvSpPr/>
            <p:nvPr/>
          </p:nvSpPr>
          <p:spPr>
            <a:xfrm>
              <a:off x="3600" y="2755"/>
              <a:ext cx="14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med" len="med"/>
            </a:ln>
          </p:spPr>
        </p:sp>
        <p:sp>
          <p:nvSpPr>
            <p:cNvPr id="26646" name="Line 73"/>
            <p:cNvSpPr/>
            <p:nvPr/>
          </p:nvSpPr>
          <p:spPr>
            <a:xfrm>
              <a:off x="4164" y="2755"/>
              <a:ext cx="14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med" len="med"/>
            </a:ln>
          </p:spPr>
        </p:sp>
      </p:grpSp>
      <p:sp>
        <p:nvSpPr>
          <p:cNvPr id="741450" name="Rectangle 74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6.3</a:t>
            </a:r>
            <a:endParaRPr kumimoji="1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41459" name="Group 83"/>
          <p:cNvGrpSpPr/>
          <p:nvPr/>
        </p:nvGrpSpPr>
        <p:grpSpPr>
          <a:xfrm>
            <a:off x="4572000" y="3659188"/>
            <a:ext cx="4191000" cy="455612"/>
            <a:chOff x="2880" y="2305"/>
            <a:chExt cx="2640" cy="287"/>
          </a:xfrm>
        </p:grpSpPr>
        <p:sp>
          <p:nvSpPr>
            <p:cNvPr id="26641" name="Rectangle 76"/>
            <p:cNvSpPr/>
            <p:nvPr/>
          </p:nvSpPr>
          <p:spPr>
            <a:xfrm>
              <a:off x="2880" y="2305"/>
              <a:ext cx="2640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9050" rIns="19050"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z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*     2, 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*   2, C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j </a:t>
              </a: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置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“0” 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42" name="Line 77"/>
            <p:cNvSpPr/>
            <p:nvPr/>
          </p:nvSpPr>
          <p:spPr>
            <a:xfrm>
              <a:off x="4155" y="2472"/>
              <a:ext cx="15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med" len="med"/>
            </a:ln>
          </p:spPr>
        </p:sp>
        <p:sp>
          <p:nvSpPr>
            <p:cNvPr id="26643" name="Line 78"/>
            <p:cNvSpPr/>
            <p:nvPr/>
          </p:nvSpPr>
          <p:spPr>
            <a:xfrm>
              <a:off x="3591" y="2472"/>
              <a:ext cx="15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4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1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4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4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4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4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4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4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4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4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41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矩形 1"/>
          <p:cNvSpPr/>
          <p:nvPr/>
        </p:nvSpPr>
        <p:spPr>
          <a:xfrm>
            <a:off x="1036638" y="381000"/>
            <a:ext cx="4354512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两位乘数状态分析：</a:t>
            </a:r>
            <a:endParaRPr lang="zh-CN" altLang="en-US" sz="36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1" name="矩形 5"/>
          <p:cNvSpPr/>
          <p:nvPr/>
        </p:nvSpPr>
        <p:spPr>
          <a:xfrm>
            <a:off x="1471613" y="1700213"/>
            <a:ext cx="7199312" cy="83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None/>
            </a:pPr>
            <a:r>
              <a:rPr lang="zh-CN" altLang="en-US" sz="24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两位乘法由于符号位单独处理了，所以计算的是</a:t>
            </a:r>
            <a:r>
              <a:rPr lang="zh-CN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绝对值，所以原码</a:t>
            </a:r>
            <a:r>
              <a:rPr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=</a:t>
            </a:r>
            <a:r>
              <a:rPr lang="zh-CN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补码</a:t>
            </a:r>
            <a:r>
              <a:rPr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-|x|</a:t>
            </a:r>
            <a:r>
              <a:rPr lang="zh-CN" altLang="en-US" sz="2400" dirty="0">
                <a:solidFill>
                  <a:srgbClr val="0000FF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通过加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[-|x|]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补来实现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2" name="矩形 6"/>
          <p:cNvSpPr/>
          <p:nvPr/>
        </p:nvSpPr>
        <p:spPr>
          <a:xfrm>
            <a:off x="1449388" y="3013075"/>
            <a:ext cx="7129462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None/>
            </a:pPr>
            <a:r>
              <a:rPr lang="zh-CN" altLang="zh-CN" sz="2400" b="1" dirty="0">
                <a:latin typeface="Calibri" panose="020F0502020204030204" pitchFamily="34" charset="0"/>
                <a:ea typeface="宋体" panose="02010600030101010101" pitchFamily="2" charset="-122"/>
              </a:rPr>
              <a:t>因为</a:t>
            </a:r>
            <a:r>
              <a:rPr lang="en-US" altLang="zh-CN" sz="2400" b="1" dirty="0">
                <a:latin typeface="Calibri" panose="020F0502020204030204" pitchFamily="34" charset="0"/>
                <a:ea typeface="宋体" panose="02010600030101010101" pitchFamily="2" charset="-122"/>
              </a:rPr>
              <a:t>+2</a:t>
            </a:r>
            <a:r>
              <a:rPr lang="zh-CN" altLang="zh-CN" sz="2400" b="1" dirty="0">
                <a:latin typeface="Calibri" panose="020F0502020204030204" pitchFamily="34" charset="0"/>
                <a:ea typeface="宋体" panose="02010600030101010101" pitchFamily="2" charset="-122"/>
              </a:rPr>
              <a:t>倍被乘数，也就是“</a:t>
            </a:r>
            <a:r>
              <a:rPr lang="en-US" altLang="zh-CN" sz="2400" b="1" dirty="0">
                <a:latin typeface="Calibri" panose="020F0502020204030204" pitchFamily="34" charset="0"/>
                <a:ea typeface="宋体" panose="02010600030101010101" pitchFamily="2" charset="-122"/>
              </a:rPr>
              <a:t>+[2|x|]</a:t>
            </a:r>
            <a:r>
              <a:rPr lang="zh-CN" altLang="zh-CN" sz="2400" b="1" dirty="0">
                <a:latin typeface="Calibri" panose="020F0502020204030204" pitchFamily="34" charset="0"/>
                <a:ea typeface="宋体" panose="02010600030101010101" pitchFamily="2" charset="-122"/>
              </a:rPr>
              <a:t>补”时，使部分积的绝对值大于</a:t>
            </a:r>
            <a:r>
              <a:rPr lang="en-US" altLang="zh-CN" sz="2400" b="1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zh-CN" sz="2400" b="1" dirty="0">
                <a:latin typeface="Calibri" panose="020F0502020204030204" pitchFamily="34" charset="0"/>
                <a:ea typeface="宋体" panose="02010600030101010101" pitchFamily="2" charset="-122"/>
              </a:rPr>
              <a:t>，所以部分积需取</a:t>
            </a:r>
            <a:r>
              <a:rPr lang="en-US" altLang="zh-CN" sz="2400" b="1" dirty="0">
                <a:latin typeface="Calibri" panose="020F0502020204030204" pitchFamily="34" charset="0"/>
                <a:ea typeface="宋体" panose="02010600030101010101" pitchFamily="2" charset="-122"/>
              </a:rPr>
              <a:t>3</a:t>
            </a:r>
            <a:r>
              <a:rPr lang="zh-CN" altLang="zh-CN" sz="2400" b="1" dirty="0">
                <a:latin typeface="Calibri" panose="020F0502020204030204" pitchFamily="34" charset="0"/>
                <a:ea typeface="宋体" panose="02010600030101010101" pitchFamily="2" charset="-122"/>
              </a:rPr>
              <a:t>位符号位并以最高位符号位作真正符号位，才能保证正确运算。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3" name="文本框 8"/>
          <p:cNvSpPr txBox="1"/>
          <p:nvPr/>
        </p:nvSpPr>
        <p:spPr>
          <a:xfrm>
            <a:off x="1027113" y="1884363"/>
            <a:ext cx="35560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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4" name="文本框 9"/>
          <p:cNvSpPr txBox="1"/>
          <p:nvPr/>
        </p:nvSpPr>
        <p:spPr>
          <a:xfrm>
            <a:off x="1093788" y="3433763"/>
            <a:ext cx="35560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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Text Box 2"/>
          <p:cNvSpPr txBox="1"/>
          <p:nvPr/>
        </p:nvSpPr>
        <p:spPr>
          <a:xfrm>
            <a:off x="0" y="207963"/>
            <a:ext cx="1443038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例6.22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2403" name="Text Box 3"/>
          <p:cNvSpPr txBox="1"/>
          <p:nvPr/>
        </p:nvSpPr>
        <p:spPr>
          <a:xfrm>
            <a:off x="1371600" y="284163"/>
            <a:ext cx="66897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已知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0.111111  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– 0.111001 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求[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aseline="2000" dirty="0">
                <a:latin typeface="Times New Roman" panose="02020603050405020304" pitchFamily="18" charset="0"/>
                <a:ea typeface="宋体" panose="02010600030101010101" pitchFamily="2" charset="-122"/>
              </a:rPr>
              <a:t>·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原</a:t>
            </a:r>
            <a:endParaRPr lang="zh-CN" altLang="en-US" sz="28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2404" name="Text Box 4"/>
          <p:cNvSpPr txBox="1"/>
          <p:nvPr/>
        </p:nvSpPr>
        <p:spPr>
          <a:xfrm>
            <a:off x="838200" y="1422400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0 0 0 . 0 0 0 0 0 0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2405" name="Text Box 5"/>
          <p:cNvSpPr txBox="1"/>
          <p:nvPr/>
        </p:nvSpPr>
        <p:spPr>
          <a:xfrm>
            <a:off x="838200" y="1866900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0 0 0 . 1 1 1 1 1 1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2406" name="Text Box 6"/>
          <p:cNvSpPr txBox="1"/>
          <p:nvPr/>
        </p:nvSpPr>
        <p:spPr>
          <a:xfrm>
            <a:off x="838200" y="2311400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0 0 0 . 1 1 1 1 1 1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2407" name="Text Box 7"/>
          <p:cNvSpPr txBox="1"/>
          <p:nvPr/>
        </p:nvSpPr>
        <p:spPr>
          <a:xfrm>
            <a:off x="3489325" y="1422400"/>
            <a:ext cx="20891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0 0 . 1 1 1 0 0 1</a:t>
            </a:r>
            <a:endParaRPr lang="zh-CN" altLang="en-US" sz="24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2408" name="Text Box 8"/>
          <p:cNvSpPr txBox="1"/>
          <p:nvPr/>
        </p:nvSpPr>
        <p:spPr>
          <a:xfrm>
            <a:off x="5851525" y="14224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zh-CN" altLang="en-US" sz="24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2409" name="Text Box 9"/>
          <p:cNvSpPr txBox="1"/>
          <p:nvPr/>
        </p:nvSpPr>
        <p:spPr>
          <a:xfrm>
            <a:off x="6765925" y="1433513"/>
            <a:ext cx="14478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初态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0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= 0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2410" name="Text Box 10"/>
          <p:cNvSpPr txBox="1"/>
          <p:nvPr/>
        </p:nvSpPr>
        <p:spPr>
          <a:xfrm>
            <a:off x="6765925" y="1866900"/>
            <a:ext cx="23780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*，  C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= 0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2411" name="Line 11"/>
          <p:cNvSpPr/>
          <p:nvPr/>
        </p:nvSpPr>
        <p:spPr>
          <a:xfrm>
            <a:off x="762000" y="2338388"/>
            <a:ext cx="8001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42412" name="Line 12"/>
          <p:cNvSpPr/>
          <p:nvPr/>
        </p:nvSpPr>
        <p:spPr>
          <a:xfrm>
            <a:off x="762000" y="3670300"/>
            <a:ext cx="8001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42413" name="Line 13"/>
          <p:cNvSpPr/>
          <p:nvPr/>
        </p:nvSpPr>
        <p:spPr>
          <a:xfrm>
            <a:off x="762000" y="5008563"/>
            <a:ext cx="8001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42414" name="Line 14"/>
          <p:cNvSpPr/>
          <p:nvPr/>
        </p:nvSpPr>
        <p:spPr>
          <a:xfrm>
            <a:off x="762000" y="6248400"/>
            <a:ext cx="8001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grpSp>
        <p:nvGrpSpPr>
          <p:cNvPr id="742415" name="Group 15"/>
          <p:cNvGrpSpPr/>
          <p:nvPr/>
        </p:nvGrpSpPr>
        <p:grpSpPr>
          <a:xfrm>
            <a:off x="838200" y="3644900"/>
            <a:ext cx="3232150" cy="457200"/>
            <a:chOff x="336" y="2296"/>
            <a:chExt cx="2036" cy="288"/>
          </a:xfrm>
        </p:grpSpPr>
        <p:sp>
          <p:nvSpPr>
            <p:cNvPr id="28751" name="Text Box 16"/>
            <p:cNvSpPr txBox="1"/>
            <p:nvPr/>
          </p:nvSpPr>
          <p:spPr>
            <a:xfrm>
              <a:off x="336" y="2296"/>
              <a:ext cx="146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</a:t>
              </a:r>
              <a:r>
                <a:rPr lang="zh-CN" alt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1 0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. 0 0 1 1 0 1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752" name="Text Box 17"/>
            <p:cNvSpPr txBox="1"/>
            <p:nvPr/>
          </p:nvSpPr>
          <p:spPr>
            <a:xfrm>
              <a:off x="2016" y="2296"/>
              <a:ext cx="35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1 1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42418" name="Group 18"/>
          <p:cNvGrpSpPr/>
          <p:nvPr/>
        </p:nvGrpSpPr>
        <p:grpSpPr>
          <a:xfrm>
            <a:off x="838200" y="6248400"/>
            <a:ext cx="4206875" cy="457200"/>
            <a:chOff x="336" y="3974"/>
            <a:chExt cx="2650" cy="288"/>
          </a:xfrm>
        </p:grpSpPr>
        <p:sp>
          <p:nvSpPr>
            <p:cNvPr id="28749" name="Text Box 19"/>
            <p:cNvSpPr txBox="1"/>
            <p:nvPr/>
          </p:nvSpPr>
          <p:spPr>
            <a:xfrm>
              <a:off x="336" y="3974"/>
              <a:ext cx="146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0 0 0 . 1 1 1 0 0 0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750" name="Text Box 20"/>
            <p:cNvSpPr txBox="1"/>
            <p:nvPr/>
          </p:nvSpPr>
          <p:spPr>
            <a:xfrm>
              <a:off x="2006" y="3974"/>
              <a:ext cx="9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0 0 0 1 1 1 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42421" name="Group 21"/>
          <p:cNvGrpSpPr/>
          <p:nvPr/>
        </p:nvGrpSpPr>
        <p:grpSpPr>
          <a:xfrm>
            <a:off x="838200" y="4956175"/>
            <a:ext cx="5197475" cy="477838"/>
            <a:chOff x="336" y="3122"/>
            <a:chExt cx="3274" cy="301"/>
          </a:xfrm>
        </p:grpSpPr>
        <p:sp>
          <p:nvSpPr>
            <p:cNvPr id="28746" name="Text Box 22"/>
            <p:cNvSpPr txBox="1"/>
            <p:nvPr/>
          </p:nvSpPr>
          <p:spPr>
            <a:xfrm>
              <a:off x="336" y="3135"/>
              <a:ext cx="146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</a:t>
              </a:r>
              <a:r>
                <a:rPr lang="zh-CN" alt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1 1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. 1 0 0 1 0 0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747" name="Text Box 23"/>
            <p:cNvSpPr txBox="1"/>
            <p:nvPr/>
          </p:nvSpPr>
          <p:spPr>
            <a:xfrm>
              <a:off x="2006" y="3135"/>
              <a:ext cx="6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0 1 1 1 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748" name="Text Box 24"/>
            <p:cNvSpPr txBox="1"/>
            <p:nvPr/>
          </p:nvSpPr>
          <p:spPr>
            <a:xfrm>
              <a:off x="3494" y="3122"/>
              <a:ext cx="1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endParaRPr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42425" name="Text Box 25"/>
          <p:cNvSpPr txBox="1"/>
          <p:nvPr/>
        </p:nvSpPr>
        <p:spPr>
          <a:xfrm>
            <a:off x="838200" y="3200400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0 0 1 . 1 1 1 1 1 0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2426" name="Text Box 26"/>
          <p:cNvSpPr txBox="1"/>
          <p:nvPr/>
        </p:nvSpPr>
        <p:spPr>
          <a:xfrm>
            <a:off x="6781800" y="3200400"/>
            <a:ext cx="19399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+ 2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*，C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= 0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2427" name="Text Box 27"/>
          <p:cNvSpPr txBox="1"/>
          <p:nvPr/>
        </p:nvSpPr>
        <p:spPr>
          <a:xfrm>
            <a:off x="838200" y="4532313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1 1 1 . 0 0 0 0 0 1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2428" name="Text Box 28"/>
          <p:cNvSpPr txBox="1"/>
          <p:nvPr/>
        </p:nvSpPr>
        <p:spPr>
          <a:xfrm>
            <a:off x="6781800" y="4533900"/>
            <a:ext cx="2362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–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*，  C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= 1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2429" name="Text Box 29"/>
          <p:cNvSpPr txBox="1"/>
          <p:nvPr/>
        </p:nvSpPr>
        <p:spPr>
          <a:xfrm>
            <a:off x="838200" y="5791200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0 0 0 . 1 1 1 1 1 1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2430" name="Text Box 30"/>
          <p:cNvSpPr txBox="1"/>
          <p:nvPr/>
        </p:nvSpPr>
        <p:spPr>
          <a:xfrm>
            <a:off x="6781800" y="5791200"/>
            <a:ext cx="2362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*，  C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= 0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2431" name="Text Box 31"/>
          <p:cNvSpPr txBox="1"/>
          <p:nvPr/>
        </p:nvSpPr>
        <p:spPr>
          <a:xfrm>
            <a:off x="5867400" y="27559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zh-CN" altLang="en-US" sz="24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42432" name="Group 32"/>
          <p:cNvGrpSpPr/>
          <p:nvPr/>
        </p:nvGrpSpPr>
        <p:grpSpPr>
          <a:xfrm>
            <a:off x="838200" y="2755900"/>
            <a:ext cx="6569075" cy="457200"/>
            <a:chOff x="336" y="1736"/>
            <a:chExt cx="4138" cy="288"/>
          </a:xfrm>
        </p:grpSpPr>
        <p:sp>
          <p:nvSpPr>
            <p:cNvPr id="28742" name="Text Box 33"/>
            <p:cNvSpPr txBox="1"/>
            <p:nvPr/>
          </p:nvSpPr>
          <p:spPr>
            <a:xfrm>
              <a:off x="336" y="1736"/>
              <a:ext cx="146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0 0 0 . 0 0 1 1 1 1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743" name="Text Box 34"/>
            <p:cNvSpPr txBox="1"/>
            <p:nvPr/>
          </p:nvSpPr>
          <p:spPr>
            <a:xfrm>
              <a:off x="2006" y="1736"/>
              <a:ext cx="13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1 1   </a:t>
              </a:r>
              <a:r>
                <a:rPr lang="zh-CN" alt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0 0 1 1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1 0</a:t>
              </a:r>
              <a:endParaRPr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744" name="Text Box 35"/>
            <p:cNvSpPr txBox="1"/>
            <p:nvPr/>
          </p:nvSpPr>
          <p:spPr>
            <a:xfrm>
              <a:off x="4262" y="1736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745" name="Line 36"/>
            <p:cNvSpPr/>
            <p:nvPr/>
          </p:nvSpPr>
          <p:spPr>
            <a:xfrm>
              <a:off x="4128" y="1872"/>
              <a:ext cx="144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stealth" w="med" len="med"/>
            </a:ln>
          </p:spPr>
        </p:sp>
      </p:grpSp>
      <p:sp>
        <p:nvSpPr>
          <p:cNvPr id="742437" name="Text Box 37"/>
          <p:cNvSpPr txBox="1"/>
          <p:nvPr/>
        </p:nvSpPr>
        <p:spPr>
          <a:xfrm>
            <a:off x="5867400" y="4087813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zh-CN" altLang="en-US" sz="24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42438" name="Group 38"/>
          <p:cNvGrpSpPr/>
          <p:nvPr/>
        </p:nvGrpSpPr>
        <p:grpSpPr>
          <a:xfrm>
            <a:off x="838200" y="4087813"/>
            <a:ext cx="6569075" cy="458787"/>
            <a:chOff x="336" y="2575"/>
            <a:chExt cx="4138" cy="289"/>
          </a:xfrm>
        </p:grpSpPr>
        <p:sp>
          <p:nvSpPr>
            <p:cNvPr id="28738" name="Text Box 39"/>
            <p:cNvSpPr txBox="1"/>
            <p:nvPr/>
          </p:nvSpPr>
          <p:spPr>
            <a:xfrm>
              <a:off x="336" y="2575"/>
              <a:ext cx="146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0 0 0 . </a:t>
              </a:r>
              <a:r>
                <a:rPr lang="zh-CN" alt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1 0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0 0 1 1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739" name="Text Box 40"/>
            <p:cNvSpPr txBox="1"/>
            <p:nvPr/>
          </p:nvSpPr>
          <p:spPr>
            <a:xfrm>
              <a:off x="2006" y="2575"/>
              <a:ext cx="13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0 1 1 1   </a:t>
              </a:r>
              <a:r>
                <a:rPr lang="zh-CN" alt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0 0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1 1</a:t>
              </a:r>
              <a:endParaRPr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740" name="Text Box 41"/>
            <p:cNvSpPr txBox="1"/>
            <p:nvPr/>
          </p:nvSpPr>
          <p:spPr>
            <a:xfrm>
              <a:off x="4262" y="2576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741" name="Line 42"/>
            <p:cNvSpPr/>
            <p:nvPr/>
          </p:nvSpPr>
          <p:spPr>
            <a:xfrm>
              <a:off x="4128" y="2736"/>
              <a:ext cx="144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stealth" w="med" len="med"/>
            </a:ln>
          </p:spPr>
        </p:sp>
      </p:grpSp>
      <p:sp>
        <p:nvSpPr>
          <p:cNvPr id="742443" name="Text Box 43"/>
          <p:cNvSpPr txBox="1"/>
          <p:nvPr/>
        </p:nvSpPr>
        <p:spPr>
          <a:xfrm>
            <a:off x="5867400" y="5399088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zh-CN" altLang="en-US" sz="24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42444" name="Group 44"/>
          <p:cNvGrpSpPr/>
          <p:nvPr/>
        </p:nvGrpSpPr>
        <p:grpSpPr>
          <a:xfrm>
            <a:off x="838200" y="5399088"/>
            <a:ext cx="6584950" cy="457200"/>
            <a:chOff x="336" y="3401"/>
            <a:chExt cx="4148" cy="288"/>
          </a:xfrm>
        </p:grpSpPr>
        <p:sp>
          <p:nvSpPr>
            <p:cNvPr id="28734" name="Text Box 45"/>
            <p:cNvSpPr txBox="1"/>
            <p:nvPr/>
          </p:nvSpPr>
          <p:spPr>
            <a:xfrm>
              <a:off x="336" y="3401"/>
              <a:ext cx="15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1 1 1 . </a:t>
              </a:r>
              <a:r>
                <a:rPr lang="zh-CN" alt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1 1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1 0 0 1 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735" name="Text Box 46"/>
            <p:cNvSpPr txBox="1"/>
            <p:nvPr/>
          </p:nvSpPr>
          <p:spPr>
            <a:xfrm>
              <a:off x="2006" y="3401"/>
              <a:ext cx="13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0 0 0 1 1 1   </a:t>
              </a:r>
              <a:r>
                <a:rPr lang="zh-CN" alt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0 0</a:t>
              </a:r>
              <a:endParaRPr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736" name="Text Box 47"/>
            <p:cNvSpPr txBox="1"/>
            <p:nvPr/>
          </p:nvSpPr>
          <p:spPr>
            <a:xfrm>
              <a:off x="4272" y="3401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737" name="Line 48"/>
            <p:cNvSpPr/>
            <p:nvPr/>
          </p:nvSpPr>
          <p:spPr>
            <a:xfrm>
              <a:off x="4128" y="3552"/>
              <a:ext cx="144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stealth" w="med" len="med"/>
            </a:ln>
          </p:spPr>
        </p:sp>
      </p:grpSp>
      <p:grpSp>
        <p:nvGrpSpPr>
          <p:cNvPr id="742449" name="Group 49"/>
          <p:cNvGrpSpPr/>
          <p:nvPr/>
        </p:nvGrpSpPr>
        <p:grpSpPr>
          <a:xfrm>
            <a:off x="685800" y="852488"/>
            <a:ext cx="8153400" cy="5776912"/>
            <a:chOff x="432" y="537"/>
            <a:chExt cx="5136" cy="3639"/>
          </a:xfrm>
        </p:grpSpPr>
        <p:sp>
          <p:nvSpPr>
            <p:cNvPr id="28726" name="Line 50"/>
            <p:cNvSpPr/>
            <p:nvPr/>
          </p:nvSpPr>
          <p:spPr>
            <a:xfrm>
              <a:off x="432" y="879"/>
              <a:ext cx="513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grpSp>
          <p:nvGrpSpPr>
            <p:cNvPr id="28727" name="Group 51"/>
            <p:cNvGrpSpPr/>
            <p:nvPr/>
          </p:nvGrpSpPr>
          <p:grpSpPr>
            <a:xfrm>
              <a:off x="912" y="537"/>
              <a:ext cx="4102" cy="327"/>
              <a:chOff x="720" y="537"/>
              <a:chExt cx="4102" cy="327"/>
            </a:xfrm>
          </p:grpSpPr>
          <p:sp>
            <p:nvSpPr>
              <p:cNvPr id="28731" name="Text Box 52"/>
              <p:cNvSpPr txBox="1"/>
              <p:nvPr/>
            </p:nvSpPr>
            <p:spPr>
              <a:xfrm>
                <a:off x="3415" y="537"/>
                <a:ext cx="314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j</a:t>
                </a:r>
                <a:endParaRPr lang="en-US" altLang="zh-CN" sz="2400" i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32" name="Text Box 53"/>
              <p:cNvSpPr txBox="1"/>
              <p:nvPr/>
            </p:nvSpPr>
            <p:spPr>
              <a:xfrm>
                <a:off x="720" y="554"/>
                <a:ext cx="218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部 分 积                    乘 数</a:t>
                </a: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33" name="Text Box 54"/>
              <p:cNvSpPr txBox="1"/>
              <p:nvPr/>
            </p:nvSpPr>
            <p:spPr>
              <a:xfrm>
                <a:off x="4080" y="567"/>
                <a:ext cx="74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说 明</a:t>
                </a: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8728" name="Line 55"/>
            <p:cNvSpPr/>
            <p:nvPr/>
          </p:nvSpPr>
          <p:spPr>
            <a:xfrm>
              <a:off x="2112" y="624"/>
              <a:ext cx="0" cy="355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8729" name="Line 56"/>
            <p:cNvSpPr/>
            <p:nvPr/>
          </p:nvSpPr>
          <p:spPr>
            <a:xfrm>
              <a:off x="3600" y="624"/>
              <a:ext cx="0" cy="355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8730" name="Line 57"/>
            <p:cNvSpPr/>
            <p:nvPr/>
          </p:nvSpPr>
          <p:spPr>
            <a:xfrm>
              <a:off x="4080" y="624"/>
              <a:ext cx="0" cy="350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742458" name="Group 58"/>
          <p:cNvGrpSpPr/>
          <p:nvPr/>
        </p:nvGrpSpPr>
        <p:grpSpPr>
          <a:xfrm>
            <a:off x="5105400" y="1828800"/>
            <a:ext cx="1066800" cy="41275"/>
            <a:chOff x="3024" y="1152"/>
            <a:chExt cx="672" cy="26"/>
          </a:xfrm>
        </p:grpSpPr>
        <p:sp>
          <p:nvSpPr>
            <p:cNvPr id="28724" name="Line 59"/>
            <p:cNvSpPr/>
            <p:nvPr/>
          </p:nvSpPr>
          <p:spPr>
            <a:xfrm>
              <a:off x="3024" y="1152"/>
              <a:ext cx="672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8725" name="Line 60"/>
            <p:cNvSpPr/>
            <p:nvPr/>
          </p:nvSpPr>
          <p:spPr>
            <a:xfrm>
              <a:off x="3024" y="1178"/>
              <a:ext cx="672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742461" name="Group 61"/>
          <p:cNvGrpSpPr/>
          <p:nvPr/>
        </p:nvGrpSpPr>
        <p:grpSpPr>
          <a:xfrm>
            <a:off x="5105400" y="3159125"/>
            <a:ext cx="1066800" cy="41275"/>
            <a:chOff x="3024" y="1152"/>
            <a:chExt cx="672" cy="26"/>
          </a:xfrm>
        </p:grpSpPr>
        <p:sp>
          <p:nvSpPr>
            <p:cNvPr id="28722" name="Line 62"/>
            <p:cNvSpPr/>
            <p:nvPr/>
          </p:nvSpPr>
          <p:spPr>
            <a:xfrm>
              <a:off x="3024" y="1152"/>
              <a:ext cx="672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8723" name="Line 63"/>
            <p:cNvSpPr/>
            <p:nvPr/>
          </p:nvSpPr>
          <p:spPr>
            <a:xfrm>
              <a:off x="3024" y="1178"/>
              <a:ext cx="672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742464" name="Group 64"/>
          <p:cNvGrpSpPr/>
          <p:nvPr/>
        </p:nvGrpSpPr>
        <p:grpSpPr>
          <a:xfrm>
            <a:off x="5105400" y="4495800"/>
            <a:ext cx="1066800" cy="41275"/>
            <a:chOff x="3024" y="1152"/>
            <a:chExt cx="672" cy="26"/>
          </a:xfrm>
        </p:grpSpPr>
        <p:sp>
          <p:nvSpPr>
            <p:cNvPr id="28720" name="Line 65"/>
            <p:cNvSpPr/>
            <p:nvPr/>
          </p:nvSpPr>
          <p:spPr>
            <a:xfrm>
              <a:off x="3024" y="1152"/>
              <a:ext cx="672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8721" name="Line 66"/>
            <p:cNvSpPr/>
            <p:nvPr/>
          </p:nvSpPr>
          <p:spPr>
            <a:xfrm>
              <a:off x="3024" y="1178"/>
              <a:ext cx="672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742467" name="Group 67"/>
          <p:cNvGrpSpPr/>
          <p:nvPr/>
        </p:nvGrpSpPr>
        <p:grpSpPr>
          <a:xfrm>
            <a:off x="5105400" y="5791200"/>
            <a:ext cx="1066800" cy="41275"/>
            <a:chOff x="3024" y="1152"/>
            <a:chExt cx="672" cy="26"/>
          </a:xfrm>
        </p:grpSpPr>
        <p:sp>
          <p:nvSpPr>
            <p:cNvPr id="28718" name="Line 68"/>
            <p:cNvSpPr/>
            <p:nvPr/>
          </p:nvSpPr>
          <p:spPr>
            <a:xfrm>
              <a:off x="3024" y="1152"/>
              <a:ext cx="672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8719" name="Line 69"/>
            <p:cNvSpPr/>
            <p:nvPr/>
          </p:nvSpPr>
          <p:spPr>
            <a:xfrm>
              <a:off x="3024" y="1178"/>
              <a:ext cx="672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742470" name="AutoShape 70"/>
          <p:cNvSpPr/>
          <p:nvPr/>
        </p:nvSpPr>
        <p:spPr>
          <a:xfrm>
            <a:off x="228600" y="3357563"/>
            <a:ext cx="438150" cy="1438275"/>
          </a:xfrm>
          <a:prstGeom prst="wedgeRoundRectCallout">
            <a:avLst>
              <a:gd name="adj1" fmla="val 102537"/>
              <a:gd name="adj2" fmla="val 15894"/>
              <a:gd name="adj3" fmla="val 16667"/>
            </a:avLst>
          </a:prstGeom>
          <a:noFill/>
          <a:ln w="2857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补码右移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2471" name="AutoShape 71"/>
          <p:cNvSpPr/>
          <p:nvPr/>
        </p:nvSpPr>
        <p:spPr>
          <a:xfrm>
            <a:off x="228600" y="5180013"/>
            <a:ext cx="438150" cy="1438275"/>
          </a:xfrm>
          <a:prstGeom prst="wedgeRoundRectCallout">
            <a:avLst>
              <a:gd name="adj1" fmla="val 111231"/>
              <a:gd name="adj2" fmla="val -19426"/>
              <a:gd name="adj3" fmla="val 16667"/>
            </a:avLst>
          </a:prstGeom>
          <a:noFill/>
          <a:ln w="2857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补码右移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2472" name="Rectangle 72"/>
          <p:cNvSpPr>
            <a:spLocks noChangeArrowheads="1"/>
          </p:cNvSpPr>
          <p:nvPr/>
        </p:nvSpPr>
        <p:spPr bwMode="auto">
          <a:xfrm>
            <a:off x="8077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6.3</a:t>
            </a:r>
            <a:endParaRPr kumimoji="1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2473" name="Text Box 73"/>
          <p:cNvSpPr txBox="1"/>
          <p:nvPr/>
        </p:nvSpPr>
        <p:spPr>
          <a:xfrm>
            <a:off x="152400" y="852488"/>
            <a:ext cx="8985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2474" name="Text Box 74"/>
          <p:cNvSpPr txBox="1"/>
          <p:nvPr/>
        </p:nvSpPr>
        <p:spPr>
          <a:xfrm>
            <a:off x="838200" y="852488"/>
            <a:ext cx="4267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数值部分的运算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2475" name="AutoShape 75"/>
          <p:cNvSpPr/>
          <p:nvPr/>
        </p:nvSpPr>
        <p:spPr>
          <a:xfrm>
            <a:off x="212725" y="1603375"/>
            <a:ext cx="438150" cy="1438275"/>
          </a:xfrm>
          <a:prstGeom prst="wedgeRoundRectCallout">
            <a:avLst>
              <a:gd name="adj1" fmla="val 106884"/>
              <a:gd name="adj2" fmla="val 42384"/>
              <a:gd name="adj3" fmla="val 16667"/>
            </a:avLst>
          </a:prstGeom>
          <a:noFill/>
          <a:ln w="2857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补码右移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713" name="AutoShape 76">
            <a:hlinkClick r:id="" action="ppaction://noaction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p>
            <a:pPr eaLnBrk="1" hangingPunct="1">
              <a:spcBef>
                <a:spcPct val="20000"/>
              </a:spcBef>
            </a:pPr>
            <a:endParaRPr lang="zh-CN" altLang="en-US" sz="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42477" name="Text Box 77"/>
          <p:cNvSpPr txBox="1"/>
          <p:nvPr/>
        </p:nvSpPr>
        <p:spPr>
          <a:xfrm>
            <a:off x="611188" y="1844675"/>
            <a:ext cx="5397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42478" name="Text Box 78"/>
          <p:cNvSpPr txBox="1"/>
          <p:nvPr/>
        </p:nvSpPr>
        <p:spPr>
          <a:xfrm>
            <a:off x="611188" y="3187700"/>
            <a:ext cx="5397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42479" name="Text Box 79"/>
          <p:cNvSpPr txBox="1"/>
          <p:nvPr/>
        </p:nvSpPr>
        <p:spPr>
          <a:xfrm>
            <a:off x="611188" y="4508500"/>
            <a:ext cx="5397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42480" name="Text Box 80"/>
          <p:cNvSpPr txBox="1"/>
          <p:nvPr/>
        </p:nvSpPr>
        <p:spPr>
          <a:xfrm>
            <a:off x="611188" y="5780088"/>
            <a:ext cx="5397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24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742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4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4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4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4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742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4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4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74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4" dur="500"/>
                                        <p:tgtEl>
                                          <p:spTgt spid="742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74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742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742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74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9" dur="500"/>
                                        <p:tgtEl>
                                          <p:spTgt spid="742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742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742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74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6" dur="500"/>
                                        <p:tgtEl>
                                          <p:spTgt spid="742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742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742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742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74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1" dur="500"/>
                                        <p:tgtEl>
                                          <p:spTgt spid="742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742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742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74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8" dur="500"/>
                                        <p:tgtEl>
                                          <p:spTgt spid="742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74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742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742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74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3" dur="500"/>
                                        <p:tgtEl>
                                          <p:spTgt spid="74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742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742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74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0" dur="500"/>
                                        <p:tgtEl>
                                          <p:spTgt spid="742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5" dur="500"/>
                                        <p:tgtEl>
                                          <p:spTgt spid="742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2403" grpId="0"/>
      <p:bldP spid="742404" grpId="0"/>
      <p:bldP spid="742405" grpId="0"/>
      <p:bldP spid="742406" grpId="0"/>
      <p:bldP spid="742407" grpId="0"/>
      <p:bldP spid="742408" grpId="0"/>
      <p:bldP spid="742409" grpId="0"/>
      <p:bldP spid="742410" grpId="0"/>
      <p:bldP spid="742425" grpId="0"/>
      <p:bldP spid="742426" grpId="0"/>
      <p:bldP spid="742427" grpId="0"/>
      <p:bldP spid="742428" grpId="0"/>
      <p:bldP spid="742429" grpId="0"/>
      <p:bldP spid="742430" grpId="0"/>
      <p:bldP spid="742431" grpId="0"/>
      <p:bldP spid="742437" grpId="0"/>
      <p:bldP spid="742443" grpId="0"/>
      <p:bldP spid="742470" grpId="0" animBg="1"/>
      <p:bldP spid="742471" grpId="0" animBg="1"/>
      <p:bldP spid="742473" grpId="0"/>
      <p:bldP spid="742474" grpId="0"/>
      <p:bldP spid="742475" grpId="0" animBg="1"/>
      <p:bldP spid="742477" grpId="0"/>
      <p:bldP spid="742478" grpId="0"/>
      <p:bldP spid="742479" grpId="0"/>
      <p:bldP spid="74248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3426" name="Text Box 2"/>
          <p:cNvSpPr txBox="1"/>
          <p:nvPr/>
        </p:nvSpPr>
        <p:spPr>
          <a:xfrm>
            <a:off x="898525" y="2030413"/>
            <a:ext cx="62642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② 数值部分的运算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43427" name="Group 3"/>
          <p:cNvGrpSpPr/>
          <p:nvPr/>
        </p:nvGrpSpPr>
        <p:grpSpPr>
          <a:xfrm>
            <a:off x="898525" y="1173163"/>
            <a:ext cx="7635875" cy="579437"/>
            <a:chOff x="566" y="739"/>
            <a:chExt cx="4810" cy="365"/>
          </a:xfrm>
        </p:grpSpPr>
        <p:sp>
          <p:nvSpPr>
            <p:cNvPr id="29709" name="Text Box 4"/>
            <p:cNvSpPr txBox="1"/>
            <p:nvPr/>
          </p:nvSpPr>
          <p:spPr>
            <a:xfrm>
              <a:off x="566" y="739"/>
              <a:ext cx="481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① 乘积的符号位 </a:t>
              </a:r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32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en-US" altLang="zh-CN" sz="32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0     1 = 1</a:t>
              </a:r>
              <a:endPara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10" name="AutoShape 5"/>
            <p:cNvSpPr/>
            <p:nvPr/>
          </p:nvSpPr>
          <p:spPr>
            <a:xfrm>
              <a:off x="2688" y="871"/>
              <a:ext cx="147" cy="147"/>
            </a:xfrm>
            <a:prstGeom prst="flowChartOr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>
                <a:spcBef>
                  <a:spcPct val="20000"/>
                </a:spcBef>
              </a:pPr>
              <a:endParaRPr lang="zh-CN" altLang="en-US" sz="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9711" name="AutoShape 6"/>
            <p:cNvSpPr/>
            <p:nvPr/>
          </p:nvSpPr>
          <p:spPr>
            <a:xfrm>
              <a:off x="3575" y="868"/>
              <a:ext cx="147" cy="147"/>
            </a:xfrm>
            <a:prstGeom prst="flowChartOr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>
                <a:spcBef>
                  <a:spcPct val="20000"/>
                </a:spcBef>
              </a:pPr>
              <a:endParaRPr lang="zh-CN" altLang="en-US" sz="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743431" name="Text Box 7"/>
          <p:cNvSpPr txBox="1"/>
          <p:nvPr/>
        </p:nvSpPr>
        <p:spPr>
          <a:xfrm>
            <a:off x="1981200" y="2792413"/>
            <a:ext cx="63404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None/>
            </a:pP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•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* = 0. 1 1 1 0 0 0 0 0 0 1 1 1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3432" name="Text Box 8"/>
          <p:cNvSpPr txBox="1"/>
          <p:nvPr/>
        </p:nvSpPr>
        <p:spPr>
          <a:xfrm>
            <a:off x="1371600" y="3543300"/>
            <a:ext cx="6858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则 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•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原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1. 1 1 1 0 0 0 0 0 0 1 1 1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02" name="Text Box 9"/>
          <p:cNvSpPr txBox="1"/>
          <p:nvPr/>
        </p:nvSpPr>
        <p:spPr>
          <a:xfrm>
            <a:off x="457200" y="120650"/>
            <a:ext cx="25844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例6.22  结果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3434" name="Text Box 10"/>
          <p:cNvSpPr txBox="1"/>
          <p:nvPr/>
        </p:nvSpPr>
        <p:spPr>
          <a:xfrm>
            <a:off x="1279525" y="4433888"/>
            <a:ext cx="8985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特点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3435" name="Text Box 11"/>
          <p:cNvSpPr txBox="1"/>
          <p:nvPr/>
        </p:nvSpPr>
        <p:spPr>
          <a:xfrm>
            <a:off x="2514600" y="4427538"/>
            <a:ext cx="30416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绝对值的补码运算</a:t>
            </a:r>
            <a:endParaRPr lang="zh-CN" altLang="en-US" sz="28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3436" name="Text Box 12"/>
          <p:cNvSpPr txBox="1"/>
          <p:nvPr/>
        </p:nvSpPr>
        <p:spPr>
          <a:xfrm>
            <a:off x="2514600" y="6034088"/>
            <a:ext cx="161290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算术移位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3437" name="Text Box 13"/>
          <p:cNvSpPr txBox="1"/>
          <p:nvPr/>
        </p:nvSpPr>
        <p:spPr>
          <a:xfrm>
            <a:off x="2514600" y="5230813"/>
            <a:ext cx="518477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用移位的次数判断乘法是否结束</a:t>
            </a:r>
            <a:endParaRPr lang="zh-CN" altLang="en-US" sz="28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3438" name="Rectangle 14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6.3</a:t>
            </a:r>
            <a:endParaRPr kumimoji="1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08" name="AutoShape 15">
            <a:hlinkClick r:id="" action="ppaction://noaction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p>
            <a:pPr eaLnBrk="1" hangingPunct="1">
              <a:spcBef>
                <a:spcPct val="20000"/>
              </a:spcBef>
            </a:pPr>
            <a:endParaRPr lang="zh-CN" altLang="en-US" sz="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4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4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4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4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3426" grpId="0"/>
      <p:bldP spid="743431" grpId="0"/>
      <p:bldP spid="743432" grpId="0"/>
      <p:bldP spid="743434" grpId="0"/>
      <p:bldP spid="743435" grpId="0"/>
      <p:bldP spid="743436" grpId="0"/>
      <p:bldP spid="7434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Text Box 2"/>
          <p:cNvSpPr txBox="1"/>
          <p:nvPr/>
        </p:nvSpPr>
        <p:spPr>
          <a:xfrm>
            <a:off x="457200" y="304800"/>
            <a:ext cx="73914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(6) 原码两位乘和原码一位乘比较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44451" name="Group 3"/>
          <p:cNvGrpSpPr/>
          <p:nvPr/>
        </p:nvGrpSpPr>
        <p:grpSpPr>
          <a:xfrm>
            <a:off x="533400" y="1806575"/>
            <a:ext cx="2327275" cy="3613150"/>
            <a:chOff x="374" y="1138"/>
            <a:chExt cx="1466" cy="2276"/>
          </a:xfrm>
        </p:grpSpPr>
        <p:sp>
          <p:nvSpPr>
            <p:cNvPr id="30753" name="Text Box 4"/>
            <p:cNvSpPr txBox="1"/>
            <p:nvPr/>
          </p:nvSpPr>
          <p:spPr>
            <a:xfrm>
              <a:off x="374" y="1138"/>
              <a:ext cx="79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符号位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54" name="Text Box 5"/>
            <p:cNvSpPr txBox="1"/>
            <p:nvPr/>
          </p:nvSpPr>
          <p:spPr>
            <a:xfrm>
              <a:off x="374" y="1625"/>
              <a:ext cx="79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操作数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55" name="Text Box 6"/>
            <p:cNvSpPr txBox="1"/>
            <p:nvPr/>
          </p:nvSpPr>
          <p:spPr>
            <a:xfrm>
              <a:off x="374" y="2112"/>
              <a:ext cx="56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移位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56" name="Text Box 7"/>
            <p:cNvSpPr txBox="1"/>
            <p:nvPr/>
          </p:nvSpPr>
          <p:spPr>
            <a:xfrm>
              <a:off x="374" y="2599"/>
              <a:ext cx="101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移位次数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57" name="Text Box 8"/>
            <p:cNvSpPr txBox="1"/>
            <p:nvPr/>
          </p:nvSpPr>
          <p:spPr>
            <a:xfrm>
              <a:off x="374" y="3087"/>
              <a:ext cx="146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最多加法次数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44457" name="Group 9"/>
          <p:cNvGrpSpPr/>
          <p:nvPr/>
        </p:nvGrpSpPr>
        <p:grpSpPr>
          <a:xfrm>
            <a:off x="3429000" y="1752600"/>
            <a:ext cx="1116013" cy="519113"/>
            <a:chOff x="2150" y="1104"/>
            <a:chExt cx="703" cy="327"/>
          </a:xfrm>
        </p:grpSpPr>
        <p:sp>
          <p:nvSpPr>
            <p:cNvPr id="30751" name="Text Box 10"/>
            <p:cNvSpPr txBox="1"/>
            <p:nvPr/>
          </p:nvSpPr>
          <p:spPr>
            <a:xfrm>
              <a:off x="2150" y="1104"/>
              <a:ext cx="70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52" name="AutoShape 11"/>
            <p:cNvSpPr/>
            <p:nvPr/>
          </p:nvSpPr>
          <p:spPr>
            <a:xfrm>
              <a:off x="2445" y="1251"/>
              <a:ext cx="147" cy="147"/>
            </a:xfrm>
            <a:prstGeom prst="flowChartOr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>
                <a:spcBef>
                  <a:spcPct val="20000"/>
                </a:spcBef>
              </a:pPr>
              <a:endParaRPr lang="zh-CN" altLang="en-US" sz="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744460" name="Group 12"/>
          <p:cNvGrpSpPr/>
          <p:nvPr/>
        </p:nvGrpSpPr>
        <p:grpSpPr>
          <a:xfrm>
            <a:off x="6172200" y="1762125"/>
            <a:ext cx="1116013" cy="519113"/>
            <a:chOff x="3888" y="1110"/>
            <a:chExt cx="703" cy="327"/>
          </a:xfrm>
        </p:grpSpPr>
        <p:sp>
          <p:nvSpPr>
            <p:cNvPr id="30749" name="Text Box 13"/>
            <p:cNvSpPr txBox="1"/>
            <p:nvPr/>
          </p:nvSpPr>
          <p:spPr>
            <a:xfrm>
              <a:off x="3888" y="1110"/>
              <a:ext cx="70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50" name="AutoShape 14"/>
            <p:cNvSpPr/>
            <p:nvPr/>
          </p:nvSpPr>
          <p:spPr>
            <a:xfrm>
              <a:off x="4173" y="1257"/>
              <a:ext cx="147" cy="147"/>
            </a:xfrm>
            <a:prstGeom prst="flowChartOr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>
                <a:spcBef>
                  <a:spcPct val="20000"/>
                </a:spcBef>
              </a:pPr>
              <a:endParaRPr lang="zh-CN" altLang="en-US" sz="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744463" name="Text Box 15"/>
          <p:cNvSpPr txBox="1"/>
          <p:nvPr/>
        </p:nvSpPr>
        <p:spPr>
          <a:xfrm>
            <a:off x="3429000" y="2568575"/>
            <a:ext cx="12557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绝对值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4464" name="Text Box 16"/>
          <p:cNvSpPr txBox="1"/>
          <p:nvPr/>
        </p:nvSpPr>
        <p:spPr>
          <a:xfrm>
            <a:off x="6172200" y="2568575"/>
            <a:ext cx="23272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绝对值的补码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4465" name="Text Box 17"/>
          <p:cNvSpPr txBox="1"/>
          <p:nvPr/>
        </p:nvSpPr>
        <p:spPr>
          <a:xfrm>
            <a:off x="3429000" y="3406775"/>
            <a:ext cx="16129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逻辑右移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4466" name="Text Box 18"/>
          <p:cNvSpPr txBox="1"/>
          <p:nvPr/>
        </p:nvSpPr>
        <p:spPr>
          <a:xfrm>
            <a:off x="6172200" y="3406775"/>
            <a:ext cx="16129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算术右移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4467" name="Text Box 19"/>
          <p:cNvSpPr txBox="1"/>
          <p:nvPr/>
        </p:nvSpPr>
        <p:spPr>
          <a:xfrm>
            <a:off x="3429000" y="4125913"/>
            <a:ext cx="38258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sz="28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4468" name="Text Box 20"/>
          <p:cNvSpPr txBox="1"/>
          <p:nvPr/>
        </p:nvSpPr>
        <p:spPr>
          <a:xfrm>
            <a:off x="3429000" y="4900613"/>
            <a:ext cx="38258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sz="28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44469" name="Group 21"/>
          <p:cNvGrpSpPr/>
          <p:nvPr/>
        </p:nvGrpSpPr>
        <p:grpSpPr>
          <a:xfrm>
            <a:off x="6172200" y="4013200"/>
            <a:ext cx="2252663" cy="766763"/>
            <a:chOff x="4214" y="2528"/>
            <a:chExt cx="1419" cy="483"/>
          </a:xfrm>
        </p:grpSpPr>
        <p:grpSp>
          <p:nvGrpSpPr>
            <p:cNvPr id="30744" name="Group 22"/>
            <p:cNvGrpSpPr/>
            <p:nvPr/>
          </p:nvGrpSpPr>
          <p:grpSpPr>
            <a:xfrm>
              <a:off x="4214" y="2528"/>
              <a:ext cx="223" cy="483"/>
              <a:chOff x="4214" y="2618"/>
              <a:chExt cx="223" cy="483"/>
            </a:xfrm>
          </p:grpSpPr>
          <p:sp>
            <p:nvSpPr>
              <p:cNvPr id="30746" name="Text Box 23"/>
              <p:cNvSpPr txBox="1"/>
              <p:nvPr/>
            </p:nvSpPr>
            <p:spPr>
              <a:xfrm>
                <a:off x="4214" y="2618"/>
                <a:ext cx="22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4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endPara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47" name="Text Box 24"/>
              <p:cNvSpPr txBox="1"/>
              <p:nvPr/>
            </p:nvSpPr>
            <p:spPr>
              <a:xfrm>
                <a:off x="4233" y="2832"/>
                <a:ext cx="204" cy="26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zh-CN" altLang="en-US" sz="2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zh-CN" altLang="en-US" sz="22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48" name="Line 25"/>
              <p:cNvSpPr/>
              <p:nvPr/>
            </p:nvSpPr>
            <p:spPr>
              <a:xfrm>
                <a:off x="4224" y="2880"/>
                <a:ext cx="19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sp>
          <p:nvSpPr>
            <p:cNvPr id="30745" name="Text Box 26"/>
            <p:cNvSpPr txBox="1"/>
            <p:nvPr/>
          </p:nvSpPr>
          <p:spPr>
            <a:xfrm>
              <a:off x="4272" y="2599"/>
              <a:ext cx="136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为偶数）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44475" name="Group 27"/>
          <p:cNvGrpSpPr/>
          <p:nvPr/>
        </p:nvGrpSpPr>
        <p:grpSpPr>
          <a:xfrm>
            <a:off x="6172200" y="4733925"/>
            <a:ext cx="2786063" cy="766763"/>
            <a:chOff x="4128" y="2982"/>
            <a:chExt cx="1755" cy="483"/>
          </a:xfrm>
        </p:grpSpPr>
        <p:grpSp>
          <p:nvGrpSpPr>
            <p:cNvPr id="30739" name="Group 28"/>
            <p:cNvGrpSpPr/>
            <p:nvPr/>
          </p:nvGrpSpPr>
          <p:grpSpPr>
            <a:xfrm>
              <a:off x="4128" y="2982"/>
              <a:ext cx="223" cy="483"/>
              <a:chOff x="4214" y="2618"/>
              <a:chExt cx="223" cy="483"/>
            </a:xfrm>
          </p:grpSpPr>
          <p:sp>
            <p:nvSpPr>
              <p:cNvPr id="30741" name="Text Box 29"/>
              <p:cNvSpPr txBox="1"/>
              <p:nvPr/>
            </p:nvSpPr>
            <p:spPr>
              <a:xfrm>
                <a:off x="4214" y="2618"/>
                <a:ext cx="22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4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endPara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42" name="Text Box 30"/>
              <p:cNvSpPr txBox="1"/>
              <p:nvPr/>
            </p:nvSpPr>
            <p:spPr>
              <a:xfrm>
                <a:off x="4233" y="2832"/>
                <a:ext cx="204" cy="26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zh-CN" altLang="en-US" sz="2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zh-CN" altLang="en-US" sz="22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43" name="Line 31"/>
              <p:cNvSpPr/>
              <p:nvPr/>
            </p:nvSpPr>
            <p:spPr>
              <a:xfrm>
                <a:off x="4224" y="2880"/>
                <a:ext cx="19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sp>
          <p:nvSpPr>
            <p:cNvPr id="30740" name="Text Box 32"/>
            <p:cNvSpPr txBox="1"/>
            <p:nvPr/>
          </p:nvSpPr>
          <p:spPr>
            <a:xfrm>
              <a:off x="4282" y="3087"/>
              <a:ext cx="160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+1（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为偶数）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44481" name="Text Box 33"/>
          <p:cNvSpPr txBox="1"/>
          <p:nvPr/>
        </p:nvSpPr>
        <p:spPr>
          <a:xfrm>
            <a:off x="533400" y="5867400"/>
            <a:ext cx="6477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思考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为奇数时，原码两位乘  </a:t>
            </a:r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移 ？次</a:t>
            </a:r>
            <a:endParaRPr lang="zh-CN" altLang="en-US" sz="28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4482" name="Text Box 34"/>
          <p:cNvSpPr txBox="1"/>
          <p:nvPr/>
        </p:nvSpPr>
        <p:spPr>
          <a:xfrm>
            <a:off x="6934200" y="5867400"/>
            <a:ext cx="2209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最多加 ？次</a:t>
            </a:r>
            <a:endParaRPr lang="zh-CN" altLang="en-US" sz="28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44483" name="Group 35"/>
          <p:cNvGrpSpPr/>
          <p:nvPr/>
        </p:nvGrpSpPr>
        <p:grpSpPr>
          <a:xfrm>
            <a:off x="3429000" y="1133475"/>
            <a:ext cx="5029200" cy="519113"/>
            <a:chOff x="2160" y="714"/>
            <a:chExt cx="3168" cy="327"/>
          </a:xfrm>
        </p:grpSpPr>
        <p:sp>
          <p:nvSpPr>
            <p:cNvPr id="30737" name="Text Box 36"/>
            <p:cNvSpPr txBox="1"/>
            <p:nvPr/>
          </p:nvSpPr>
          <p:spPr>
            <a:xfrm>
              <a:off x="2160" y="714"/>
              <a:ext cx="15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8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原码一位乘</a:t>
              </a:r>
              <a:endPara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38" name="Text Box 37"/>
            <p:cNvSpPr txBox="1"/>
            <p:nvPr/>
          </p:nvSpPr>
          <p:spPr>
            <a:xfrm>
              <a:off x="3888" y="714"/>
              <a:ext cx="14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8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原码两位乘</a:t>
              </a:r>
              <a:endPara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4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4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44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44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44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44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44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44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44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44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44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44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4463" grpId="0"/>
      <p:bldP spid="744464" grpId="0"/>
      <p:bldP spid="744465" grpId="0"/>
      <p:bldP spid="744466" grpId="0"/>
      <p:bldP spid="744467" grpId="0"/>
      <p:bldP spid="744468" grpId="0"/>
      <p:bldP spid="744481" grpId="0"/>
      <p:bldP spid="74448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小数点固定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6387" name="Text Box 3"/>
          <p:cNvSpPr txBox="1"/>
          <p:nvPr/>
        </p:nvSpPr>
        <p:spPr>
          <a:xfrm>
            <a:off x="1390650" y="1885950"/>
            <a:ext cx="16065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0 . 1 1 0 1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8" name="Text Box 4"/>
          <p:cNvSpPr txBox="1"/>
          <p:nvPr/>
        </p:nvSpPr>
        <p:spPr>
          <a:xfrm>
            <a:off x="1400175" y="2357438"/>
            <a:ext cx="16065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0 . 1 0 1 1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9" name="Text Box 5"/>
          <p:cNvSpPr txBox="1"/>
          <p:nvPr/>
        </p:nvSpPr>
        <p:spPr>
          <a:xfrm>
            <a:off x="1835150" y="2808288"/>
            <a:ext cx="11620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1 1 0 1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90" name="Text Box 6"/>
          <p:cNvSpPr txBox="1"/>
          <p:nvPr/>
        </p:nvSpPr>
        <p:spPr>
          <a:xfrm>
            <a:off x="1577975" y="3270250"/>
            <a:ext cx="11620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1 1 0 1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91" name="Text Box 7"/>
          <p:cNvSpPr txBox="1"/>
          <p:nvPr/>
        </p:nvSpPr>
        <p:spPr>
          <a:xfrm>
            <a:off x="1273175" y="3732213"/>
            <a:ext cx="11620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0 0 0 0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92" name="Text Box 8"/>
          <p:cNvSpPr txBox="1"/>
          <p:nvPr/>
        </p:nvSpPr>
        <p:spPr>
          <a:xfrm>
            <a:off x="1044575" y="4192588"/>
            <a:ext cx="11620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1 1 0 1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93" name="Text Box 9"/>
          <p:cNvSpPr txBox="1"/>
          <p:nvPr/>
        </p:nvSpPr>
        <p:spPr>
          <a:xfrm>
            <a:off x="323850" y="4652963"/>
            <a:ext cx="2673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0 . 1 0 0 0 1 1 1 1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94" name="Line 10"/>
          <p:cNvSpPr/>
          <p:nvPr/>
        </p:nvSpPr>
        <p:spPr>
          <a:xfrm>
            <a:off x="987425" y="2886075"/>
            <a:ext cx="21336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395" name="Line 11"/>
          <p:cNvSpPr/>
          <p:nvPr/>
        </p:nvSpPr>
        <p:spPr>
          <a:xfrm>
            <a:off x="377825" y="4714875"/>
            <a:ext cx="2667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396" name="Text Box 12"/>
          <p:cNvSpPr txBox="1"/>
          <p:nvPr/>
        </p:nvSpPr>
        <p:spPr>
          <a:xfrm>
            <a:off x="1030288" y="2366963"/>
            <a:ext cx="541337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97" name="Text Box 13"/>
          <p:cNvSpPr txBox="1"/>
          <p:nvPr/>
        </p:nvSpPr>
        <p:spPr>
          <a:xfrm>
            <a:off x="4846638" y="1741488"/>
            <a:ext cx="16065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0 . 1 1 0 1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98" name="Text Box 14"/>
          <p:cNvSpPr txBox="1"/>
          <p:nvPr/>
        </p:nvSpPr>
        <p:spPr>
          <a:xfrm>
            <a:off x="4856163" y="2212975"/>
            <a:ext cx="16065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0 . 1 0 1 1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99" name="Text Box 15"/>
          <p:cNvSpPr txBox="1"/>
          <p:nvPr/>
        </p:nvSpPr>
        <p:spPr>
          <a:xfrm>
            <a:off x="6357938" y="2792413"/>
            <a:ext cx="11620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1 1 0 1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00" name="Text Box 16"/>
          <p:cNvSpPr txBox="1"/>
          <p:nvPr/>
        </p:nvSpPr>
        <p:spPr>
          <a:xfrm>
            <a:off x="6100763" y="3254375"/>
            <a:ext cx="11620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1 1 0 1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01" name="Text Box 17"/>
          <p:cNvSpPr txBox="1"/>
          <p:nvPr/>
        </p:nvSpPr>
        <p:spPr>
          <a:xfrm>
            <a:off x="5795963" y="3716338"/>
            <a:ext cx="11620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0 0 0 0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02" name="Text Box 18"/>
          <p:cNvSpPr txBox="1"/>
          <p:nvPr/>
        </p:nvSpPr>
        <p:spPr>
          <a:xfrm>
            <a:off x="5567363" y="4176713"/>
            <a:ext cx="11620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1 1 0 1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03" name="Text Box 19"/>
          <p:cNvSpPr txBox="1"/>
          <p:nvPr/>
        </p:nvSpPr>
        <p:spPr>
          <a:xfrm>
            <a:off x="4846638" y="4637088"/>
            <a:ext cx="2673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0 . 1 0 0 0 1 1 1 1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04" name="Line 20"/>
          <p:cNvSpPr/>
          <p:nvPr/>
        </p:nvSpPr>
        <p:spPr>
          <a:xfrm>
            <a:off x="4356100" y="2852738"/>
            <a:ext cx="328612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05" name="Line 21"/>
          <p:cNvSpPr/>
          <p:nvPr/>
        </p:nvSpPr>
        <p:spPr>
          <a:xfrm>
            <a:off x="4140200" y="4724400"/>
            <a:ext cx="3459163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06" name="Text Box 22"/>
          <p:cNvSpPr txBox="1"/>
          <p:nvPr/>
        </p:nvSpPr>
        <p:spPr>
          <a:xfrm>
            <a:off x="4486275" y="2222500"/>
            <a:ext cx="5413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07" name="AutoShape 23"/>
          <p:cNvSpPr/>
          <p:nvPr/>
        </p:nvSpPr>
        <p:spPr>
          <a:xfrm rot="-5400000">
            <a:off x="5611813" y="2689225"/>
            <a:ext cx="514350" cy="1008063"/>
          </a:xfrm>
          <a:prstGeom prst="leftBrace">
            <a:avLst>
              <a:gd name="adj1" fmla="val 20315"/>
              <a:gd name="adj2" fmla="val 4875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p>
            <a:pPr algn="r" eaLnBrk="1" hangingPunct="1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08" name="AutoShape 24"/>
          <p:cNvSpPr/>
          <p:nvPr/>
        </p:nvSpPr>
        <p:spPr>
          <a:xfrm rot="10800000">
            <a:off x="7740650" y="3068638"/>
            <a:ext cx="503238" cy="1223962"/>
          </a:xfrm>
          <a:prstGeom prst="leftBrace">
            <a:avLst>
              <a:gd name="adj1" fmla="val 20301"/>
              <a:gd name="adj2" fmla="val 4875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p>
            <a:pPr algn="r" eaLnBrk="1" hangingPunct="1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Text Box 2"/>
          <p:cNvSpPr txBox="1"/>
          <p:nvPr/>
        </p:nvSpPr>
        <p:spPr>
          <a:xfrm>
            <a:off x="593725" y="273050"/>
            <a:ext cx="3394075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笔算乘法改进</a:t>
            </a:r>
            <a:endParaRPr lang="zh-CN" altLang="en-US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1" name="Text Box 3"/>
          <p:cNvSpPr txBox="1"/>
          <p:nvPr/>
        </p:nvSpPr>
        <p:spPr>
          <a:xfrm>
            <a:off x="1751013" y="914400"/>
            <a:ext cx="27781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•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•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0.1011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2" name="Text Box 4"/>
          <p:cNvSpPr txBox="1"/>
          <p:nvPr/>
        </p:nvSpPr>
        <p:spPr>
          <a:xfrm>
            <a:off x="2570163" y="1524000"/>
            <a:ext cx="53213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0.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+ 0.0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+ 0.00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+0.000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28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3" name="Text Box 5"/>
          <p:cNvSpPr txBox="1"/>
          <p:nvPr/>
        </p:nvSpPr>
        <p:spPr>
          <a:xfrm>
            <a:off x="2586038" y="2133600"/>
            <a:ext cx="51149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0.1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+ 0.00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+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0.001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+0.1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4" name="Text Box 6"/>
          <p:cNvSpPr txBox="1"/>
          <p:nvPr/>
        </p:nvSpPr>
        <p:spPr>
          <a:xfrm>
            <a:off x="2586038" y="2743200"/>
            <a:ext cx="55308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0.1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+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0.01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[0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•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+ 0. 1(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+0.1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)]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5" name="Text Box 7"/>
          <p:cNvSpPr txBox="1"/>
          <p:nvPr/>
        </p:nvSpPr>
        <p:spPr>
          <a:xfrm>
            <a:off x="2586038" y="3352800"/>
            <a:ext cx="5365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0.1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+0.1[ 0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•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+0.1(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+ 0.1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)]}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6" name="Text Box 8"/>
          <p:cNvSpPr txBox="1"/>
          <p:nvPr/>
        </p:nvSpPr>
        <p:spPr>
          <a:xfrm>
            <a:off x="2586038" y="3962400"/>
            <a:ext cx="57245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 baseline="45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+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 baseline="45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•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 baseline="45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+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 baseline="45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+0))]}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7417" name="Group 9"/>
          <p:cNvGrpSpPr/>
          <p:nvPr/>
        </p:nvGrpSpPr>
        <p:grpSpPr>
          <a:xfrm>
            <a:off x="7234238" y="4557713"/>
            <a:ext cx="533400" cy="438150"/>
            <a:chOff x="0" y="0"/>
            <a:chExt cx="336" cy="276"/>
          </a:xfrm>
        </p:grpSpPr>
        <p:sp>
          <p:nvSpPr>
            <p:cNvPr id="17437" name="AutoShape 10"/>
            <p:cNvSpPr/>
            <p:nvPr/>
          </p:nvSpPr>
          <p:spPr>
            <a:xfrm rot="-5400000">
              <a:off x="144" y="-144"/>
              <a:ext cx="48" cy="336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 eaLnBrk="1" hangingPunct="1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38" name="Text Box 11"/>
            <p:cNvSpPr txBox="1"/>
            <p:nvPr/>
          </p:nvSpPr>
          <p:spPr>
            <a:xfrm>
              <a:off x="48" y="26"/>
              <a:ext cx="27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①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7418" name="Group 12"/>
          <p:cNvGrpSpPr/>
          <p:nvPr/>
        </p:nvGrpSpPr>
        <p:grpSpPr>
          <a:xfrm>
            <a:off x="6704013" y="4979988"/>
            <a:ext cx="1143000" cy="431800"/>
            <a:chOff x="0" y="0"/>
            <a:chExt cx="720" cy="272"/>
          </a:xfrm>
        </p:grpSpPr>
        <p:sp>
          <p:nvSpPr>
            <p:cNvPr id="17435" name="AutoShape 13"/>
            <p:cNvSpPr/>
            <p:nvPr/>
          </p:nvSpPr>
          <p:spPr>
            <a:xfrm rot="-5400000">
              <a:off x="336" y="-336"/>
              <a:ext cx="48" cy="720"/>
            </a:xfrm>
            <a:prstGeom prst="leftBrace">
              <a:avLst>
                <a:gd name="adj1" fmla="val 125000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vert="eaVert" wrap="none" anchor="ctr" anchorCtr="0"/>
            <a:p>
              <a:pPr algn="ctr" eaLnBrk="1" hangingPunct="1"/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36" name="Text Box 14"/>
            <p:cNvSpPr txBox="1"/>
            <p:nvPr/>
          </p:nvSpPr>
          <p:spPr>
            <a:xfrm>
              <a:off x="238" y="22"/>
              <a:ext cx="27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②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7419" name="Group 15"/>
          <p:cNvGrpSpPr/>
          <p:nvPr/>
        </p:nvGrpSpPr>
        <p:grpSpPr>
          <a:xfrm>
            <a:off x="3119438" y="6096000"/>
            <a:ext cx="5105400" cy="533400"/>
            <a:chOff x="0" y="0"/>
            <a:chExt cx="3216" cy="336"/>
          </a:xfrm>
        </p:grpSpPr>
        <p:sp>
          <p:nvSpPr>
            <p:cNvPr id="17433" name="AutoShape 16"/>
            <p:cNvSpPr/>
            <p:nvPr/>
          </p:nvSpPr>
          <p:spPr>
            <a:xfrm rot="-5400000">
              <a:off x="1560" y="-1560"/>
              <a:ext cx="96" cy="3216"/>
            </a:xfrm>
            <a:prstGeom prst="leftBrace">
              <a:avLst>
                <a:gd name="adj1" fmla="val 279166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vert="eaVert" wrap="none" anchor="ctr" anchorCtr="0"/>
            <a:p>
              <a:pPr algn="ctr" eaLnBrk="1" hangingPunct="1"/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34" name="Text Box 17"/>
            <p:cNvSpPr txBox="1"/>
            <p:nvPr/>
          </p:nvSpPr>
          <p:spPr>
            <a:xfrm>
              <a:off x="1488" y="86"/>
              <a:ext cx="27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⑧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7420" name="Text Box 18"/>
          <p:cNvSpPr txBox="1"/>
          <p:nvPr/>
        </p:nvSpPr>
        <p:spPr>
          <a:xfrm>
            <a:off x="989013" y="4495800"/>
            <a:ext cx="28971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第一步   被乘数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0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21" name="Text Box 19"/>
          <p:cNvSpPr txBox="1"/>
          <p:nvPr/>
        </p:nvSpPr>
        <p:spPr>
          <a:xfrm>
            <a:off x="989013" y="4989513"/>
            <a:ext cx="415925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第二步   右移 一 位，得新的部分积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22" name="Text Box 20"/>
          <p:cNvSpPr txBox="1"/>
          <p:nvPr/>
        </p:nvSpPr>
        <p:spPr>
          <a:xfrm>
            <a:off x="989013" y="6232525"/>
            <a:ext cx="4014787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第八步   右移 一 位，得结果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7423" name="Group 21"/>
          <p:cNvGrpSpPr/>
          <p:nvPr/>
        </p:nvGrpSpPr>
        <p:grpSpPr>
          <a:xfrm>
            <a:off x="5942013" y="5394325"/>
            <a:ext cx="2057400" cy="498475"/>
            <a:chOff x="0" y="0"/>
            <a:chExt cx="1296" cy="314"/>
          </a:xfrm>
        </p:grpSpPr>
        <p:sp>
          <p:nvSpPr>
            <p:cNvPr id="17431" name="AutoShape 22"/>
            <p:cNvSpPr/>
            <p:nvPr/>
          </p:nvSpPr>
          <p:spPr>
            <a:xfrm rot="-5400000">
              <a:off x="600" y="-600"/>
              <a:ext cx="96" cy="1296"/>
            </a:xfrm>
            <a:prstGeom prst="leftBrace">
              <a:avLst>
                <a:gd name="adj1" fmla="val 112500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vert="eaVert" wrap="none" anchor="ctr" anchorCtr="0"/>
            <a:p>
              <a:pPr algn="ctr" eaLnBrk="1" hangingPunct="1"/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32" name="Text Box 23"/>
            <p:cNvSpPr txBox="1"/>
            <p:nvPr/>
          </p:nvSpPr>
          <p:spPr>
            <a:xfrm>
              <a:off x="528" y="64"/>
              <a:ext cx="27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③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7424" name="Text Box 24"/>
          <p:cNvSpPr txBox="1"/>
          <p:nvPr/>
        </p:nvSpPr>
        <p:spPr>
          <a:xfrm>
            <a:off x="989013" y="5422900"/>
            <a:ext cx="38115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第三步   部分积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被乘数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7425" name="Group 25"/>
          <p:cNvGrpSpPr/>
          <p:nvPr/>
        </p:nvGrpSpPr>
        <p:grpSpPr>
          <a:xfrm>
            <a:off x="1295400" y="5592763"/>
            <a:ext cx="2862263" cy="625475"/>
            <a:chOff x="0" y="0"/>
            <a:chExt cx="1803" cy="394"/>
          </a:xfrm>
        </p:grpSpPr>
        <p:sp>
          <p:nvSpPr>
            <p:cNvPr id="17429" name="Text Box 26"/>
            <p:cNvSpPr txBox="1"/>
            <p:nvPr/>
          </p:nvSpPr>
          <p:spPr>
            <a:xfrm>
              <a:off x="1687" y="0"/>
              <a:ext cx="11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30" name="Text Box 27"/>
            <p:cNvSpPr txBox="1"/>
            <p:nvPr/>
          </p:nvSpPr>
          <p:spPr>
            <a:xfrm>
              <a:off x="0" y="144"/>
              <a:ext cx="34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>
              <a:spAutoFit/>
            </a:bodyPr>
            <a:p>
              <a:pPr eaLnBrk="1" hangingPunct="1"/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7426" name="Group 28"/>
          <p:cNvGrpSpPr/>
          <p:nvPr/>
        </p:nvGrpSpPr>
        <p:grpSpPr>
          <a:xfrm>
            <a:off x="900113" y="3429000"/>
            <a:ext cx="2436812" cy="1092200"/>
            <a:chOff x="0" y="0"/>
            <a:chExt cx="1535" cy="688"/>
          </a:xfrm>
        </p:grpSpPr>
        <p:sp>
          <p:nvSpPr>
            <p:cNvPr id="17427" name="AutoShape 29"/>
            <p:cNvSpPr/>
            <p:nvPr/>
          </p:nvSpPr>
          <p:spPr>
            <a:xfrm>
              <a:off x="0" y="0"/>
              <a:ext cx="945" cy="306"/>
            </a:xfrm>
            <a:prstGeom prst="wedgeRoundRectCallout">
              <a:avLst>
                <a:gd name="adj1" fmla="val 90185"/>
                <a:gd name="adj2" fmla="val 73926"/>
                <a:gd name="adj3" fmla="val 16667"/>
              </a:avLst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右移一位</a:t>
              </a:r>
              <a:endPara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28" name="AutoShape 30"/>
            <p:cNvSpPr/>
            <p:nvPr/>
          </p:nvSpPr>
          <p:spPr>
            <a:xfrm>
              <a:off x="1247" y="256"/>
              <a:ext cx="288" cy="432"/>
            </a:xfrm>
            <a:prstGeom prst="wedgeRoundRectCallout">
              <a:avLst>
                <a:gd name="adj1" fmla="val -171181"/>
                <a:gd name="adj2" fmla="val -57176"/>
                <a:gd name="adj3" fmla="val 16667"/>
              </a:avLst>
            </a:prstGeom>
            <a:noFill/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ctr" eaLnBrk="1" hangingPunct="1"/>
              <a:endPara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8434" name="Text Box 2"/>
          <p:cNvSpPr txBox="1"/>
          <p:nvPr/>
        </p:nvSpPr>
        <p:spPr>
          <a:xfrm>
            <a:off x="533400" y="273050"/>
            <a:ext cx="52133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3. 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改进后的笔算乘法过程</a:t>
            </a:r>
            <a:endParaRPr lang="zh-CN" altLang="en-US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5" name="Text Box 3"/>
          <p:cNvSpPr txBox="1"/>
          <p:nvPr/>
        </p:nvSpPr>
        <p:spPr>
          <a:xfrm>
            <a:off x="1000125" y="1524000"/>
            <a:ext cx="16065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0 . 0 0 0 0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6" name="Text Box 4"/>
          <p:cNvSpPr txBox="1"/>
          <p:nvPr/>
        </p:nvSpPr>
        <p:spPr>
          <a:xfrm>
            <a:off x="1000125" y="1917700"/>
            <a:ext cx="16065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0 . 1 1 0 1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7" name="Text Box 5"/>
          <p:cNvSpPr txBox="1"/>
          <p:nvPr/>
        </p:nvSpPr>
        <p:spPr>
          <a:xfrm>
            <a:off x="1000125" y="2309813"/>
            <a:ext cx="16065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0 . 1 1 0 1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8" name="Text Box 6"/>
          <p:cNvSpPr txBox="1"/>
          <p:nvPr/>
        </p:nvSpPr>
        <p:spPr>
          <a:xfrm>
            <a:off x="1000125" y="3095625"/>
            <a:ext cx="16065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0 . 1 1 0 1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9" name="Text Box 7"/>
          <p:cNvSpPr txBox="1"/>
          <p:nvPr/>
        </p:nvSpPr>
        <p:spPr>
          <a:xfrm>
            <a:off x="1000125" y="4275138"/>
            <a:ext cx="16065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0 . 0 0 0 0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40" name="Text Box 8"/>
          <p:cNvSpPr txBox="1"/>
          <p:nvPr/>
        </p:nvSpPr>
        <p:spPr>
          <a:xfrm>
            <a:off x="1000125" y="5453063"/>
            <a:ext cx="16065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0 . 1 1 0 1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41" name="Text Box 9"/>
          <p:cNvSpPr txBox="1"/>
          <p:nvPr/>
        </p:nvSpPr>
        <p:spPr>
          <a:xfrm>
            <a:off x="5651500" y="1628775"/>
            <a:ext cx="2298700" cy="4270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初态，部分积 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0</a:t>
            </a:r>
            <a:endParaRPr lang="en-US" altLang="zh-CN" sz="2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42" name="Text Box 10"/>
          <p:cNvSpPr txBox="1"/>
          <p:nvPr/>
        </p:nvSpPr>
        <p:spPr>
          <a:xfrm>
            <a:off x="5654675" y="2011363"/>
            <a:ext cx="2628900" cy="4270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乘数为 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，加被乘数</a:t>
            </a:r>
            <a:endParaRPr lang="zh-CN" altLang="en-US" sz="2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43" name="Line 11"/>
          <p:cNvSpPr/>
          <p:nvPr/>
        </p:nvSpPr>
        <p:spPr>
          <a:xfrm>
            <a:off x="777875" y="2389188"/>
            <a:ext cx="7694613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44" name="Line 12"/>
          <p:cNvSpPr/>
          <p:nvPr/>
        </p:nvSpPr>
        <p:spPr>
          <a:xfrm>
            <a:off x="777875" y="3581400"/>
            <a:ext cx="7694613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45" name="Line 13"/>
          <p:cNvSpPr/>
          <p:nvPr/>
        </p:nvSpPr>
        <p:spPr>
          <a:xfrm>
            <a:off x="777875" y="4724400"/>
            <a:ext cx="7694613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46" name="Line 14"/>
          <p:cNvSpPr/>
          <p:nvPr/>
        </p:nvSpPr>
        <p:spPr>
          <a:xfrm>
            <a:off x="777875" y="5943600"/>
            <a:ext cx="7694613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47" name="Text Box 15"/>
          <p:cNvSpPr txBox="1"/>
          <p:nvPr/>
        </p:nvSpPr>
        <p:spPr>
          <a:xfrm>
            <a:off x="5654675" y="3119438"/>
            <a:ext cx="2628900" cy="4270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乘数为 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，加被乘数</a:t>
            </a:r>
            <a:endParaRPr lang="zh-CN" altLang="en-US" sz="2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48" name="Text Box 16"/>
          <p:cNvSpPr txBox="1"/>
          <p:nvPr/>
        </p:nvSpPr>
        <p:spPr>
          <a:xfrm>
            <a:off x="5654675" y="4298950"/>
            <a:ext cx="2000250" cy="4270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乘数为 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，加 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8449" name="Group 17"/>
          <p:cNvGrpSpPr/>
          <p:nvPr/>
        </p:nvGrpSpPr>
        <p:grpSpPr>
          <a:xfrm>
            <a:off x="971550" y="3478213"/>
            <a:ext cx="2552700" cy="541337"/>
            <a:chOff x="0" y="0"/>
            <a:chExt cx="1608" cy="341"/>
          </a:xfrm>
        </p:grpSpPr>
        <p:sp>
          <p:nvSpPr>
            <p:cNvPr id="18493" name="Text Box 18"/>
            <p:cNvSpPr txBox="1"/>
            <p:nvPr/>
          </p:nvSpPr>
          <p:spPr>
            <a:xfrm>
              <a:off x="0" y="14"/>
              <a:ext cx="101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1 . 0 0 1 1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94" name="Text Box 19"/>
            <p:cNvSpPr txBox="1"/>
            <p:nvPr/>
          </p:nvSpPr>
          <p:spPr>
            <a:xfrm>
              <a:off x="1492" y="0"/>
              <a:ext cx="11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8450" name="Group 20"/>
          <p:cNvGrpSpPr/>
          <p:nvPr/>
        </p:nvGrpSpPr>
        <p:grpSpPr>
          <a:xfrm>
            <a:off x="971550" y="4630738"/>
            <a:ext cx="2552700" cy="541337"/>
            <a:chOff x="0" y="0"/>
            <a:chExt cx="1608" cy="341"/>
          </a:xfrm>
        </p:grpSpPr>
        <p:sp>
          <p:nvSpPr>
            <p:cNvPr id="18491" name="Text Box 21"/>
            <p:cNvSpPr txBox="1"/>
            <p:nvPr/>
          </p:nvSpPr>
          <p:spPr>
            <a:xfrm>
              <a:off x="0" y="14"/>
              <a:ext cx="101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0 . 1 0 0 1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92" name="Text Box 22"/>
            <p:cNvSpPr txBox="1"/>
            <p:nvPr/>
          </p:nvSpPr>
          <p:spPr>
            <a:xfrm>
              <a:off x="1492" y="0"/>
              <a:ext cx="11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8451" name="Group 23"/>
          <p:cNvGrpSpPr/>
          <p:nvPr/>
        </p:nvGrpSpPr>
        <p:grpSpPr>
          <a:xfrm>
            <a:off x="1000125" y="5870575"/>
            <a:ext cx="3263900" cy="519113"/>
            <a:chOff x="0" y="0"/>
            <a:chExt cx="2056" cy="327"/>
          </a:xfrm>
        </p:grpSpPr>
        <p:sp>
          <p:nvSpPr>
            <p:cNvPr id="18489" name="Text Box 24"/>
            <p:cNvSpPr txBox="1"/>
            <p:nvPr/>
          </p:nvSpPr>
          <p:spPr>
            <a:xfrm>
              <a:off x="0" y="0"/>
              <a:ext cx="101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1 . 0 0 0 1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90" name="Text Box 25"/>
            <p:cNvSpPr txBox="1"/>
            <p:nvPr/>
          </p:nvSpPr>
          <p:spPr>
            <a:xfrm>
              <a:off x="1492" y="0"/>
              <a:ext cx="5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1 1 1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8452" name="Text Box 26"/>
          <p:cNvSpPr txBox="1"/>
          <p:nvPr/>
        </p:nvSpPr>
        <p:spPr>
          <a:xfrm>
            <a:off x="5654675" y="5538788"/>
            <a:ext cx="2698750" cy="4270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乘数为 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，加 被乘数</a:t>
            </a:r>
            <a:endParaRPr lang="zh-CN" altLang="en-US" sz="2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53" name="Text Box 27"/>
          <p:cNvSpPr txBox="1"/>
          <p:nvPr/>
        </p:nvSpPr>
        <p:spPr>
          <a:xfrm>
            <a:off x="971550" y="6338888"/>
            <a:ext cx="16065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. 1 0 0 0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54" name="Text Box 28"/>
          <p:cNvSpPr txBox="1"/>
          <p:nvPr/>
        </p:nvSpPr>
        <p:spPr>
          <a:xfrm>
            <a:off x="3340100" y="6338888"/>
            <a:ext cx="11620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1 1 1 1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55" name="Text Box 29"/>
          <p:cNvSpPr txBox="1"/>
          <p:nvPr/>
        </p:nvSpPr>
        <p:spPr>
          <a:xfrm>
            <a:off x="5940425" y="6413500"/>
            <a:ext cx="1022350" cy="4270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得结果</a:t>
            </a:r>
            <a:endParaRPr lang="zh-CN" altLang="en-US" sz="2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56" name="Line 30"/>
          <p:cNvSpPr/>
          <p:nvPr/>
        </p:nvSpPr>
        <p:spPr>
          <a:xfrm>
            <a:off x="611188" y="6237288"/>
            <a:ext cx="304800" cy="0"/>
          </a:xfrm>
          <a:prstGeom prst="line">
            <a:avLst/>
          </a:prstGeom>
          <a:ln w="57150" cap="flat" cmpd="sng">
            <a:solidFill>
              <a:srgbClr val="0000FF"/>
            </a:solidFill>
            <a:prstDash val="solid"/>
            <a:headEnd type="none" w="med" len="med"/>
            <a:tailEnd type="stealth" w="med" len="med"/>
          </a:ln>
        </p:spPr>
      </p:sp>
      <p:grpSp>
        <p:nvGrpSpPr>
          <p:cNvPr id="18457" name="Group 31"/>
          <p:cNvGrpSpPr/>
          <p:nvPr/>
        </p:nvGrpSpPr>
        <p:grpSpPr>
          <a:xfrm>
            <a:off x="3348038" y="1557338"/>
            <a:ext cx="1225550" cy="738187"/>
            <a:chOff x="0" y="0"/>
            <a:chExt cx="772" cy="465"/>
          </a:xfrm>
        </p:grpSpPr>
        <p:sp>
          <p:nvSpPr>
            <p:cNvPr id="18487" name="Text Box 32"/>
            <p:cNvSpPr txBox="1"/>
            <p:nvPr/>
          </p:nvSpPr>
          <p:spPr>
            <a:xfrm>
              <a:off x="0" y="0"/>
              <a:ext cx="7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1 0 1 1</a:t>
              </a:r>
              <a:endPara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88" name="Text Box 33"/>
            <p:cNvSpPr txBox="1"/>
            <p:nvPr/>
          </p:nvSpPr>
          <p:spPr>
            <a:xfrm>
              <a:off x="528" y="138"/>
              <a:ext cx="24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  <a:endPara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8458" name="Text Box 34"/>
          <p:cNvSpPr txBox="1"/>
          <p:nvPr/>
        </p:nvSpPr>
        <p:spPr>
          <a:xfrm>
            <a:off x="971550" y="2708275"/>
            <a:ext cx="16065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0 . 0 1 1 0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59" name="Text Box 35"/>
          <p:cNvSpPr txBox="1"/>
          <p:nvPr/>
        </p:nvSpPr>
        <p:spPr>
          <a:xfrm>
            <a:off x="5580063" y="2708275"/>
            <a:ext cx="2139950" cy="4270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形成新的部分积</a:t>
            </a:r>
            <a:endParaRPr lang="zh-CN" altLang="en-US" sz="2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60" name="Line 36"/>
          <p:cNvSpPr/>
          <p:nvPr/>
        </p:nvSpPr>
        <p:spPr>
          <a:xfrm>
            <a:off x="611188" y="2636838"/>
            <a:ext cx="304800" cy="0"/>
          </a:xfrm>
          <a:prstGeom prst="line">
            <a:avLst/>
          </a:prstGeom>
          <a:ln w="57150" cap="flat" cmpd="sng">
            <a:solidFill>
              <a:srgbClr val="0000FF"/>
            </a:solidFill>
            <a:prstDash val="solid"/>
            <a:headEnd type="none" w="med" len="med"/>
            <a:tailEnd type="stealth" w="med" len="med"/>
          </a:ln>
        </p:spPr>
      </p:sp>
      <p:grpSp>
        <p:nvGrpSpPr>
          <p:cNvPr id="18461" name="Group 37"/>
          <p:cNvGrpSpPr/>
          <p:nvPr/>
        </p:nvGrpSpPr>
        <p:grpSpPr>
          <a:xfrm>
            <a:off x="3340100" y="2708275"/>
            <a:ext cx="1225550" cy="725488"/>
            <a:chOff x="0" y="0"/>
            <a:chExt cx="772" cy="457"/>
          </a:xfrm>
        </p:grpSpPr>
        <p:sp>
          <p:nvSpPr>
            <p:cNvPr id="18485" name="Text Box 38"/>
            <p:cNvSpPr txBox="1"/>
            <p:nvPr/>
          </p:nvSpPr>
          <p:spPr>
            <a:xfrm>
              <a:off x="0" y="0"/>
              <a:ext cx="7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1 0 1</a:t>
              </a:r>
              <a:endPara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86" name="Text Box 39"/>
            <p:cNvSpPr txBox="1"/>
            <p:nvPr/>
          </p:nvSpPr>
          <p:spPr>
            <a:xfrm>
              <a:off x="528" y="130"/>
              <a:ext cx="24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  <a:endPara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8462" name="Text Box 40"/>
          <p:cNvSpPr txBox="1"/>
          <p:nvPr/>
        </p:nvSpPr>
        <p:spPr>
          <a:xfrm>
            <a:off x="971550" y="3860800"/>
            <a:ext cx="16065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. 1 0 0 1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63" name="Line 41"/>
          <p:cNvSpPr/>
          <p:nvPr/>
        </p:nvSpPr>
        <p:spPr>
          <a:xfrm>
            <a:off x="684213" y="3860800"/>
            <a:ext cx="304800" cy="0"/>
          </a:xfrm>
          <a:prstGeom prst="line">
            <a:avLst/>
          </a:prstGeom>
          <a:ln w="57150" cap="flat" cmpd="sng">
            <a:solidFill>
              <a:srgbClr val="0000FF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18464" name="Text Box 42"/>
          <p:cNvSpPr txBox="1"/>
          <p:nvPr/>
        </p:nvSpPr>
        <p:spPr>
          <a:xfrm>
            <a:off x="5651500" y="3716338"/>
            <a:ext cx="2139950" cy="4270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形成新的部分积</a:t>
            </a:r>
            <a:endParaRPr lang="zh-CN" altLang="en-US" sz="2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65" name="Text Box 43"/>
          <p:cNvSpPr txBox="1"/>
          <p:nvPr/>
        </p:nvSpPr>
        <p:spPr>
          <a:xfrm>
            <a:off x="3340100" y="3860800"/>
            <a:ext cx="11620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1 1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1 0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66" name="Text Box 44"/>
          <p:cNvSpPr txBox="1"/>
          <p:nvPr/>
        </p:nvSpPr>
        <p:spPr>
          <a:xfrm>
            <a:off x="4178300" y="4094163"/>
            <a:ext cx="387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67" name="Text Box 45"/>
          <p:cNvSpPr txBox="1"/>
          <p:nvPr/>
        </p:nvSpPr>
        <p:spPr>
          <a:xfrm>
            <a:off x="971550" y="5084763"/>
            <a:ext cx="16065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0 . 0 1 0 0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68" name="Line 46"/>
          <p:cNvSpPr/>
          <p:nvPr/>
        </p:nvSpPr>
        <p:spPr>
          <a:xfrm>
            <a:off x="611188" y="5013325"/>
            <a:ext cx="304800" cy="0"/>
          </a:xfrm>
          <a:prstGeom prst="line">
            <a:avLst/>
          </a:prstGeom>
          <a:ln w="57150" cap="flat" cmpd="sng">
            <a:solidFill>
              <a:srgbClr val="0000FF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18469" name="Text Box 47"/>
          <p:cNvSpPr txBox="1"/>
          <p:nvPr/>
        </p:nvSpPr>
        <p:spPr>
          <a:xfrm>
            <a:off x="6011863" y="5140325"/>
            <a:ext cx="2139950" cy="4270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形成新的部分积</a:t>
            </a:r>
            <a:endParaRPr lang="zh-CN" altLang="en-US" sz="2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70" name="Text Box 48"/>
          <p:cNvSpPr txBox="1"/>
          <p:nvPr/>
        </p:nvSpPr>
        <p:spPr>
          <a:xfrm>
            <a:off x="3340100" y="5084763"/>
            <a:ext cx="11620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1 1 1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71" name="Text Box 49"/>
          <p:cNvSpPr txBox="1"/>
          <p:nvPr/>
        </p:nvSpPr>
        <p:spPr>
          <a:xfrm>
            <a:off x="4178300" y="5295900"/>
            <a:ext cx="387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8472" name="Group 50"/>
          <p:cNvGrpSpPr/>
          <p:nvPr/>
        </p:nvGrpSpPr>
        <p:grpSpPr>
          <a:xfrm>
            <a:off x="609600" y="1066800"/>
            <a:ext cx="7862888" cy="5715000"/>
            <a:chOff x="0" y="0"/>
            <a:chExt cx="4953" cy="3600"/>
          </a:xfrm>
        </p:grpSpPr>
        <p:sp>
          <p:nvSpPr>
            <p:cNvPr id="18481" name="Text Box 51"/>
            <p:cNvSpPr txBox="1"/>
            <p:nvPr/>
          </p:nvSpPr>
          <p:spPr>
            <a:xfrm>
              <a:off x="0" y="0"/>
              <a:ext cx="420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部 分 积             乘 数                       说 明</a:t>
              </a: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82" name="Line 52"/>
            <p:cNvSpPr/>
            <p:nvPr/>
          </p:nvSpPr>
          <p:spPr>
            <a:xfrm>
              <a:off x="106" y="336"/>
              <a:ext cx="484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83" name="Line 53"/>
            <p:cNvSpPr/>
            <p:nvPr/>
          </p:nvSpPr>
          <p:spPr>
            <a:xfrm>
              <a:off x="1450" y="0"/>
              <a:ext cx="0" cy="360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84" name="Line 54"/>
            <p:cNvSpPr/>
            <p:nvPr/>
          </p:nvSpPr>
          <p:spPr>
            <a:xfrm>
              <a:off x="2842" y="0"/>
              <a:ext cx="0" cy="360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8473" name="Text Box 55"/>
          <p:cNvSpPr txBox="1"/>
          <p:nvPr/>
        </p:nvSpPr>
        <p:spPr>
          <a:xfrm>
            <a:off x="684213" y="1989138"/>
            <a:ext cx="53975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＋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474" name="Text Box 56"/>
          <p:cNvSpPr txBox="1"/>
          <p:nvPr/>
        </p:nvSpPr>
        <p:spPr>
          <a:xfrm>
            <a:off x="684213" y="3141663"/>
            <a:ext cx="53975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＋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475" name="Text Box 57"/>
          <p:cNvSpPr txBox="1"/>
          <p:nvPr/>
        </p:nvSpPr>
        <p:spPr>
          <a:xfrm>
            <a:off x="684213" y="4357688"/>
            <a:ext cx="53975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＋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476" name="Text Box 58"/>
          <p:cNvSpPr txBox="1"/>
          <p:nvPr/>
        </p:nvSpPr>
        <p:spPr>
          <a:xfrm>
            <a:off x="647700" y="5510213"/>
            <a:ext cx="53975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＋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477" name="Text Box 59"/>
          <p:cNvSpPr txBox="1"/>
          <p:nvPr/>
        </p:nvSpPr>
        <p:spPr>
          <a:xfrm>
            <a:off x="7092950" y="0"/>
            <a:ext cx="1625600" cy="53975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0 . 1 1 0 1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78" name="Text Box 60"/>
          <p:cNvSpPr txBox="1"/>
          <p:nvPr/>
        </p:nvSpPr>
        <p:spPr>
          <a:xfrm>
            <a:off x="7164388" y="476250"/>
            <a:ext cx="16065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0 . 1 0 1 1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79" name="Line 61"/>
          <p:cNvSpPr/>
          <p:nvPr/>
        </p:nvSpPr>
        <p:spPr>
          <a:xfrm>
            <a:off x="6751638" y="1000125"/>
            <a:ext cx="21336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80" name="Text Box 62"/>
          <p:cNvSpPr txBox="1"/>
          <p:nvPr/>
        </p:nvSpPr>
        <p:spPr>
          <a:xfrm>
            <a:off x="6794500" y="481013"/>
            <a:ext cx="54133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4211" name="Text Box 3"/>
          <p:cNvSpPr txBox="1"/>
          <p:nvPr/>
        </p:nvSpPr>
        <p:spPr>
          <a:xfrm>
            <a:off x="457200" y="4275138"/>
            <a:ext cx="519906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被乘数只与部分积的高位相加</a:t>
            </a:r>
            <a:endParaRPr lang="zh-CN" altLang="en-US" sz="28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34224" name="Group 16"/>
          <p:cNvGrpSpPr/>
          <p:nvPr/>
        </p:nvGrpSpPr>
        <p:grpSpPr>
          <a:xfrm>
            <a:off x="457200" y="2201863"/>
            <a:ext cx="8362950" cy="1820862"/>
            <a:chOff x="288" y="1387"/>
            <a:chExt cx="5268" cy="1147"/>
          </a:xfrm>
        </p:grpSpPr>
        <p:sp>
          <p:nvSpPr>
            <p:cNvPr id="19464" name="Text Box 5"/>
            <p:cNvSpPr txBox="1"/>
            <p:nvPr/>
          </p:nvSpPr>
          <p:spPr>
            <a:xfrm>
              <a:off x="288" y="1387"/>
              <a:ext cx="5268" cy="114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lnSpc>
                  <a:spcPct val="135000"/>
                </a:lnSpc>
                <a:buFont typeface="Wingdings" panose="05000000000000000000" pitchFamily="2" charset="2"/>
                <a:buChar char="Ø"/>
              </a:pPr>
              <a:r>
                <a:rPr lang="zh-CN" altLang="en-US" sz="28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dirty="0">
                  <a:highlight>
                    <a:srgbClr val="FFFF00"/>
                  </a:highlight>
                  <a:latin typeface="Times New Roman" panose="02020603050405020304" pitchFamily="18" charset="0"/>
                  <a:ea typeface="宋体" panose="02010600030101010101" pitchFamily="2" charset="-122"/>
                </a:rPr>
                <a:t>由乘数的末位决定被乘数是否与原部分积相加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>
                <a:lnSpc>
                  <a:spcPct val="135000"/>
                </a:lnSpc>
                <a:buFont typeface="Wingdings" panose="05000000000000000000" pitchFamily="2" charset="2"/>
              </a:pP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然后      </a:t>
              </a:r>
              <a:r>
                <a:rPr lang="zh-CN" altLang="en-US" sz="28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位形成新的部分积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，同时 </a:t>
              </a:r>
              <a:r>
                <a:rPr lang="zh-CN" altLang="en-US" sz="28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乘数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</a:t>
              </a:r>
              <a:r>
                <a:rPr lang="zh-CN" altLang="en-US" sz="28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zh-CN" altLang="en-US" sz="9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　</a:t>
              </a:r>
              <a:r>
                <a:rPr lang="zh-CN" altLang="en-US" sz="28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位</a:t>
              </a:r>
              <a:endPara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>
                <a:lnSpc>
                  <a:spcPct val="135000"/>
                </a:lnSpc>
                <a:buFont typeface="Wingdings" panose="05000000000000000000" pitchFamily="2" charset="2"/>
              </a:pP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　（末位移丢），空出高位存放部分积的低位。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65" name="Line 6"/>
            <p:cNvSpPr/>
            <p:nvPr/>
          </p:nvSpPr>
          <p:spPr>
            <a:xfrm>
              <a:off x="1104" y="1988"/>
              <a:ext cx="288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stealth" w="med" len="med"/>
            </a:ln>
          </p:spPr>
        </p:sp>
        <p:sp>
          <p:nvSpPr>
            <p:cNvPr id="19466" name="Line 7"/>
            <p:cNvSpPr/>
            <p:nvPr/>
          </p:nvSpPr>
          <p:spPr>
            <a:xfrm>
              <a:off x="4606" y="1988"/>
              <a:ext cx="288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stealth" w="med" len="med"/>
            </a:ln>
          </p:spPr>
        </p:sp>
      </p:grpSp>
      <p:sp>
        <p:nvSpPr>
          <p:cNvPr id="734216" name="Text Box 8"/>
          <p:cNvSpPr txBox="1"/>
          <p:nvPr/>
        </p:nvSpPr>
        <p:spPr>
          <a:xfrm>
            <a:off x="914400" y="5189538"/>
            <a:ext cx="8985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硬件</a:t>
            </a:r>
            <a:endParaRPr lang="zh-CN" altLang="en-US" sz="28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4217" name="Text Box 9"/>
          <p:cNvSpPr txBox="1"/>
          <p:nvPr/>
        </p:nvSpPr>
        <p:spPr>
          <a:xfrm>
            <a:off x="2166938" y="5211763"/>
            <a:ext cx="4405312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900" dirty="0"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个寄存器，具有移位功能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4218" name="Text Box 10"/>
          <p:cNvSpPr txBox="1"/>
          <p:nvPr/>
        </p:nvSpPr>
        <p:spPr>
          <a:xfrm>
            <a:off x="2166938" y="5883275"/>
            <a:ext cx="19050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900" dirty="0"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个全加器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4221" name="Text Box 13"/>
          <p:cNvSpPr txBox="1"/>
          <p:nvPr/>
        </p:nvSpPr>
        <p:spPr>
          <a:xfrm>
            <a:off x="457200" y="1047750"/>
            <a:ext cx="6851650" cy="1158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乘法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运算可用 </a:t>
            </a:r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加和移位实现</a:t>
            </a:r>
            <a:endParaRPr lang="zh-CN" altLang="en-US" sz="28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</a:pPr>
            <a:r>
              <a:rPr lang="zh-CN" altLang="en-US" sz="2800" i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r>
              <a:rPr lang="en-US" altLang="zh-CN" sz="2800" i="1" dirty="0">
                <a:solidFill>
                  <a:schemeClr val="folHlink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solidFill>
                  <a:schemeClr val="folHlink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 = 4</a:t>
            </a:r>
            <a:r>
              <a:rPr lang="en-US" altLang="zh-CN" sz="2800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800" dirty="0">
                <a:solidFill>
                  <a:schemeClr val="folHlink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加 4 次</a:t>
            </a:r>
            <a:r>
              <a:rPr lang="zh-CN" altLang="en-US" sz="2800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800" dirty="0">
                <a:solidFill>
                  <a:schemeClr val="folHlink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移 4 次</a:t>
            </a:r>
            <a:endParaRPr lang="zh-CN" altLang="en-US" sz="2800" dirty="0">
              <a:solidFill>
                <a:schemeClr val="folHlink"/>
              </a:solidFill>
              <a:highlight>
                <a:srgbClr val="FFFF00"/>
              </a:highligh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4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4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3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1" grpId="0"/>
      <p:bldP spid="734216" grpId="0"/>
      <p:bldP spid="734217" grpId="0"/>
      <p:bldP spid="734218" grpId="0"/>
      <p:bldP spid="7342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Text Box 2"/>
          <p:cNvSpPr txBox="1"/>
          <p:nvPr/>
        </p:nvSpPr>
        <p:spPr>
          <a:xfrm>
            <a:off x="647700" y="304800"/>
            <a:ext cx="247650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4. 原码乘法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5235" name="Text Box 3"/>
          <p:cNvSpPr txBox="1"/>
          <p:nvPr/>
        </p:nvSpPr>
        <p:spPr>
          <a:xfrm>
            <a:off x="669925" y="990600"/>
            <a:ext cx="46640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(1) 原码一位乘运算规则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5236" name="Text Box 4"/>
          <p:cNvSpPr txBox="1"/>
          <p:nvPr/>
        </p:nvSpPr>
        <p:spPr>
          <a:xfrm>
            <a:off x="1203325" y="1533525"/>
            <a:ext cx="197008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以小数为例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35237" name="Group 5"/>
          <p:cNvGrpSpPr/>
          <p:nvPr/>
        </p:nvGrpSpPr>
        <p:grpSpPr>
          <a:xfrm>
            <a:off x="1431925" y="2098675"/>
            <a:ext cx="4090988" cy="585788"/>
            <a:chOff x="902" y="1322"/>
            <a:chExt cx="2577" cy="369"/>
          </a:xfrm>
        </p:grpSpPr>
        <p:sp>
          <p:nvSpPr>
            <p:cNvPr id="20508" name="Text Box 6"/>
            <p:cNvSpPr txBox="1"/>
            <p:nvPr/>
          </p:nvSpPr>
          <p:spPr>
            <a:xfrm>
              <a:off x="902" y="1364"/>
              <a:ext cx="257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设[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zh-CN" altLang="en-US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原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.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09" name="Text Box 7"/>
            <p:cNvSpPr txBox="1"/>
            <p:nvPr/>
          </p:nvSpPr>
          <p:spPr>
            <a:xfrm>
              <a:off x="2630" y="1322"/>
              <a:ext cx="39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…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35240" name="Group 8"/>
          <p:cNvGrpSpPr/>
          <p:nvPr/>
        </p:nvGrpSpPr>
        <p:grpSpPr>
          <a:xfrm>
            <a:off x="1822450" y="2722563"/>
            <a:ext cx="3632200" cy="519112"/>
            <a:chOff x="1100" y="1715"/>
            <a:chExt cx="2288" cy="327"/>
          </a:xfrm>
        </p:grpSpPr>
        <p:sp>
          <p:nvSpPr>
            <p:cNvPr id="20506" name="Text Box 9"/>
            <p:cNvSpPr txBox="1"/>
            <p:nvPr/>
          </p:nvSpPr>
          <p:spPr>
            <a:xfrm>
              <a:off x="1100" y="1715"/>
              <a:ext cx="22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[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zh-CN" altLang="en-US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原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.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07" name="Text Box 10"/>
            <p:cNvSpPr txBox="1"/>
            <p:nvPr/>
          </p:nvSpPr>
          <p:spPr>
            <a:xfrm>
              <a:off x="2640" y="1715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35243" name="Group 11"/>
          <p:cNvGrpSpPr/>
          <p:nvPr/>
        </p:nvGrpSpPr>
        <p:grpSpPr>
          <a:xfrm>
            <a:off x="2528888" y="3886200"/>
            <a:ext cx="3948112" cy="519113"/>
            <a:chOff x="1593" y="2448"/>
            <a:chExt cx="2487" cy="327"/>
          </a:xfrm>
        </p:grpSpPr>
        <p:sp>
          <p:nvSpPr>
            <p:cNvPr id="20504" name="Text Box 12"/>
            <p:cNvSpPr txBox="1"/>
            <p:nvPr/>
          </p:nvSpPr>
          <p:spPr>
            <a:xfrm>
              <a:off x="1593" y="2448"/>
              <a:ext cx="248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(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).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*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*</a:t>
              </a:r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05" name="AutoShape 13"/>
            <p:cNvSpPr/>
            <p:nvPr/>
          </p:nvSpPr>
          <p:spPr>
            <a:xfrm>
              <a:off x="2095" y="2547"/>
              <a:ext cx="147" cy="147"/>
            </a:xfrm>
            <a:prstGeom prst="flowChartOr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>
                <a:spcBef>
                  <a:spcPct val="20000"/>
                </a:spcBef>
              </a:pPr>
              <a:endParaRPr lang="zh-CN" altLang="en-US" sz="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735246" name="Group 14"/>
          <p:cNvGrpSpPr/>
          <p:nvPr/>
        </p:nvGrpSpPr>
        <p:grpSpPr>
          <a:xfrm>
            <a:off x="1371600" y="3276600"/>
            <a:ext cx="6721475" cy="550863"/>
            <a:chOff x="864" y="2064"/>
            <a:chExt cx="4234" cy="347"/>
          </a:xfrm>
        </p:grpSpPr>
        <p:sp>
          <p:nvSpPr>
            <p:cNvPr id="20499" name="AutoShape 15"/>
            <p:cNvSpPr/>
            <p:nvPr/>
          </p:nvSpPr>
          <p:spPr>
            <a:xfrm>
              <a:off x="2095" y="2183"/>
              <a:ext cx="147" cy="147"/>
            </a:xfrm>
            <a:prstGeom prst="flowChartOr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>
                <a:spcBef>
                  <a:spcPct val="20000"/>
                </a:spcBef>
              </a:pPr>
              <a:endParaRPr lang="zh-CN" altLang="en-US" sz="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20500" name="Group 16"/>
            <p:cNvGrpSpPr/>
            <p:nvPr/>
          </p:nvGrpSpPr>
          <p:grpSpPr>
            <a:xfrm>
              <a:off x="864" y="2064"/>
              <a:ext cx="4234" cy="347"/>
              <a:chOff x="864" y="2064"/>
              <a:chExt cx="4234" cy="347"/>
            </a:xfrm>
          </p:grpSpPr>
          <p:sp>
            <p:nvSpPr>
              <p:cNvPr id="20501" name="Text Box 17"/>
              <p:cNvSpPr txBox="1"/>
              <p:nvPr/>
            </p:nvSpPr>
            <p:spPr>
              <a:xfrm>
                <a:off x="864" y="2084"/>
                <a:ext cx="4234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buNone/>
                </a:pP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[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• 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y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]</a:t>
                </a:r>
                <a:r>
                  <a:rPr lang="zh-CN" altLang="en-US" sz="2400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原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= (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y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).(0. 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 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)(0.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y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y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y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)</a:t>
                </a:r>
                <a:endPara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02" name="Text Box 18"/>
              <p:cNvSpPr txBox="1"/>
              <p:nvPr/>
            </p:nvSpPr>
            <p:spPr>
              <a:xfrm>
                <a:off x="3195" y="2064"/>
                <a:ext cx="340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  <a:endPara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03" name="Text Box 19"/>
              <p:cNvSpPr txBox="1"/>
              <p:nvPr/>
            </p:nvSpPr>
            <p:spPr>
              <a:xfrm>
                <a:off x="4443" y="2064"/>
                <a:ext cx="340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  <a:endPara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735252" name="Group 20"/>
          <p:cNvGrpSpPr/>
          <p:nvPr/>
        </p:nvGrpSpPr>
        <p:grpSpPr>
          <a:xfrm>
            <a:off x="1295400" y="4357688"/>
            <a:ext cx="6186488" cy="571500"/>
            <a:chOff x="710" y="2745"/>
            <a:chExt cx="3897" cy="360"/>
          </a:xfrm>
        </p:grpSpPr>
        <p:sp>
          <p:nvSpPr>
            <p:cNvPr id="20497" name="Text Box 21"/>
            <p:cNvSpPr txBox="1"/>
            <p:nvPr/>
          </p:nvSpPr>
          <p:spPr>
            <a:xfrm>
              <a:off x="710" y="2778"/>
              <a:ext cx="389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式中  </a:t>
              </a:r>
              <a:r>
                <a:rPr lang="en-US" altLang="zh-CN" sz="2800" i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*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0.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</a:t>
              </a:r>
              <a:r>
                <a:rPr lang="zh-CN" altLang="en-US" sz="28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为 </a:t>
              </a:r>
              <a:r>
                <a:rPr lang="en-US" altLang="zh-CN" sz="2800" i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的绝对值</a:t>
              </a:r>
              <a:endPara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498" name="Text Box 22"/>
            <p:cNvSpPr txBox="1"/>
            <p:nvPr/>
          </p:nvSpPr>
          <p:spPr>
            <a:xfrm>
              <a:off x="2256" y="2745"/>
              <a:ext cx="39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…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35255" name="Group 23"/>
          <p:cNvGrpSpPr/>
          <p:nvPr/>
        </p:nvGrpSpPr>
        <p:grpSpPr>
          <a:xfrm>
            <a:off x="2190750" y="4914900"/>
            <a:ext cx="5283200" cy="571500"/>
            <a:chOff x="1292" y="3096"/>
            <a:chExt cx="3328" cy="360"/>
          </a:xfrm>
        </p:grpSpPr>
        <p:sp>
          <p:nvSpPr>
            <p:cNvPr id="20495" name="Text Box 24"/>
            <p:cNvSpPr txBox="1"/>
            <p:nvPr/>
          </p:nvSpPr>
          <p:spPr>
            <a:xfrm>
              <a:off x="1292" y="3129"/>
              <a:ext cx="33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i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8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*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0</a:t>
              </a:r>
              <a:r>
                <a:rPr lang="en-US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.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</a:t>
              </a:r>
              <a:r>
                <a:rPr lang="zh-CN" altLang="en-US" sz="28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为 </a:t>
              </a:r>
              <a:r>
                <a:rPr lang="en-US" altLang="zh-CN" sz="2800" i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8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的绝对值</a:t>
              </a:r>
              <a:endPara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496" name="Text Box 25"/>
            <p:cNvSpPr txBox="1"/>
            <p:nvPr/>
          </p:nvSpPr>
          <p:spPr>
            <a:xfrm>
              <a:off x="2256" y="3096"/>
              <a:ext cx="39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…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35258" name="Group 26"/>
          <p:cNvGrpSpPr/>
          <p:nvPr/>
        </p:nvGrpSpPr>
        <p:grpSpPr>
          <a:xfrm>
            <a:off x="1196975" y="5576888"/>
            <a:ext cx="4722813" cy="519112"/>
            <a:chOff x="754" y="3513"/>
            <a:chExt cx="2975" cy="327"/>
          </a:xfrm>
        </p:grpSpPr>
        <p:sp>
          <p:nvSpPr>
            <p:cNvPr id="20493" name="Text Box 27"/>
            <p:cNvSpPr txBox="1"/>
            <p:nvPr/>
          </p:nvSpPr>
          <p:spPr>
            <a:xfrm>
              <a:off x="754" y="3513"/>
              <a:ext cx="297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8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乘积的符号位单独处理 </a:t>
              </a:r>
              <a:r>
                <a:rPr lang="en-US" altLang="zh-CN" sz="2800" i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baseline="-250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8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en-US" altLang="zh-CN" sz="2800" i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400" baseline="-250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494" name="AutoShape 28"/>
            <p:cNvSpPr/>
            <p:nvPr/>
          </p:nvSpPr>
          <p:spPr>
            <a:xfrm>
              <a:off x="3312" y="3609"/>
              <a:ext cx="147" cy="147"/>
            </a:xfrm>
            <a:prstGeom prst="flowChartOr">
              <a:avLst/>
            </a:prstGeom>
            <a:noFill/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>
                <a:spcBef>
                  <a:spcPct val="20000"/>
                </a:spcBef>
              </a:pPr>
              <a:endParaRPr lang="zh-CN" altLang="en-US" sz="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735261" name="Text Box 29"/>
          <p:cNvSpPr txBox="1"/>
          <p:nvPr/>
        </p:nvSpPr>
        <p:spPr>
          <a:xfrm>
            <a:off x="1196975" y="6162675"/>
            <a:ext cx="48037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buNone/>
            </a:pPr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数值部分为绝对值相乘 </a:t>
            </a:r>
            <a:r>
              <a:rPr lang="en-US" altLang="zh-CN" sz="2800" i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 </a:t>
            </a:r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•</a:t>
            </a:r>
            <a:r>
              <a:rPr lang="en-US" altLang="zh-CN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endParaRPr lang="en-US" altLang="zh-CN" sz="28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3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35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3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35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35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235" grpId="0"/>
      <p:bldP spid="735236" grpId="0"/>
      <p:bldP spid="7352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Text Box 2"/>
          <p:cNvSpPr txBox="1"/>
          <p:nvPr/>
        </p:nvSpPr>
        <p:spPr>
          <a:xfrm>
            <a:off x="304800" y="381000"/>
            <a:ext cx="5791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(2) 原码一位乘递推公式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36259" name="Group 3"/>
          <p:cNvGrpSpPr/>
          <p:nvPr/>
        </p:nvGrpSpPr>
        <p:grpSpPr>
          <a:xfrm>
            <a:off x="974725" y="1057275"/>
            <a:ext cx="4664075" cy="519113"/>
            <a:chOff x="614" y="666"/>
            <a:chExt cx="2938" cy="327"/>
          </a:xfrm>
        </p:grpSpPr>
        <p:sp>
          <p:nvSpPr>
            <p:cNvPr id="21530" name="Text Box 4"/>
            <p:cNvSpPr txBox="1"/>
            <p:nvPr/>
          </p:nvSpPr>
          <p:spPr>
            <a:xfrm>
              <a:off x="614" y="666"/>
              <a:ext cx="293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buNone/>
              </a:pP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*</a:t>
              </a:r>
              <a:r>
                <a:rPr lang="en-US" altLang="zh-CN" sz="1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•</a:t>
              </a:r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* =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*(0.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31" name="Text Box 5"/>
            <p:cNvSpPr txBox="1"/>
            <p:nvPr/>
          </p:nvSpPr>
          <p:spPr>
            <a:xfrm>
              <a:off x="2245" y="666"/>
              <a:ext cx="80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36262" name="Group 6"/>
          <p:cNvGrpSpPr/>
          <p:nvPr/>
        </p:nvGrpSpPr>
        <p:grpSpPr>
          <a:xfrm>
            <a:off x="1898650" y="1725613"/>
            <a:ext cx="5049838" cy="585787"/>
            <a:chOff x="1196" y="1087"/>
            <a:chExt cx="3181" cy="369"/>
          </a:xfrm>
        </p:grpSpPr>
        <p:sp>
          <p:nvSpPr>
            <p:cNvPr id="21528" name="Text Box 7"/>
            <p:cNvSpPr txBox="1"/>
            <p:nvPr/>
          </p:nvSpPr>
          <p:spPr>
            <a:xfrm>
              <a:off x="1196" y="1129"/>
              <a:ext cx="318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*(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400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400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-2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        +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400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</a:t>
              </a:r>
              <a:r>
                <a:rPr lang="en-US" altLang="zh-CN" sz="2400" i="1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29" name="Text Box 8"/>
            <p:cNvSpPr txBox="1"/>
            <p:nvPr/>
          </p:nvSpPr>
          <p:spPr>
            <a:xfrm>
              <a:off x="2835" y="1087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36265" name="Group 9"/>
          <p:cNvGrpSpPr/>
          <p:nvPr/>
        </p:nvGrpSpPr>
        <p:grpSpPr>
          <a:xfrm>
            <a:off x="1898650" y="2462213"/>
            <a:ext cx="6705600" cy="585787"/>
            <a:chOff x="1196" y="1551"/>
            <a:chExt cx="4224" cy="369"/>
          </a:xfrm>
        </p:grpSpPr>
        <p:sp>
          <p:nvSpPr>
            <p:cNvPr id="21525" name="Text Box 10"/>
            <p:cNvSpPr txBox="1"/>
            <p:nvPr/>
          </p:nvSpPr>
          <p:spPr>
            <a:xfrm>
              <a:off x="1196" y="1593"/>
              <a:ext cx="422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2</a:t>
              </a:r>
              <a:r>
                <a:rPr lang="zh-CN" altLang="en-US" sz="2400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*+2</a:t>
              </a:r>
              <a:r>
                <a:rPr lang="en-US" altLang="zh-CN" sz="2400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*+      2</a:t>
              </a:r>
              <a:r>
                <a:rPr lang="en-US" altLang="zh-CN" sz="2400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* + 0)     ))</a:t>
              </a:r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26" name="Text Box 11"/>
            <p:cNvSpPr txBox="1"/>
            <p:nvPr/>
          </p:nvSpPr>
          <p:spPr>
            <a:xfrm>
              <a:off x="3084" y="1551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27" name="Text Box 12"/>
            <p:cNvSpPr txBox="1"/>
            <p:nvPr/>
          </p:nvSpPr>
          <p:spPr>
            <a:xfrm>
              <a:off x="4514" y="1551"/>
              <a:ext cx="39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 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36269" name="Group 13"/>
          <p:cNvGrpSpPr/>
          <p:nvPr/>
        </p:nvGrpSpPr>
        <p:grpSpPr>
          <a:xfrm>
            <a:off x="5562600" y="3276600"/>
            <a:ext cx="1676400" cy="609600"/>
            <a:chOff x="3504" y="2064"/>
            <a:chExt cx="1056" cy="384"/>
          </a:xfrm>
        </p:grpSpPr>
        <p:sp>
          <p:nvSpPr>
            <p:cNvPr id="21523" name="AutoShape 14"/>
            <p:cNvSpPr/>
            <p:nvPr/>
          </p:nvSpPr>
          <p:spPr>
            <a:xfrm rot="-5400000">
              <a:off x="3960" y="1608"/>
              <a:ext cx="144" cy="1056"/>
            </a:xfrm>
            <a:prstGeom prst="leftBrace">
              <a:avLst>
                <a:gd name="adj1" fmla="val 61111"/>
                <a:gd name="adj2" fmla="val 50000"/>
              </a:avLst>
            </a:prstGeom>
            <a:noFill/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>
                <a:spcBef>
                  <a:spcPct val="20000"/>
                </a:spcBef>
              </a:pPr>
              <a:endParaRPr lang="zh-CN" altLang="en-US" sz="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1524" name="Text Box 15"/>
            <p:cNvSpPr txBox="1"/>
            <p:nvPr/>
          </p:nvSpPr>
          <p:spPr>
            <a:xfrm>
              <a:off x="3933" y="2121"/>
              <a:ext cx="26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i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lang="en-US" altLang="zh-CN" sz="2400" baseline="-250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400" baseline="-250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36272" name="Group 16"/>
          <p:cNvGrpSpPr/>
          <p:nvPr/>
        </p:nvGrpSpPr>
        <p:grpSpPr>
          <a:xfrm>
            <a:off x="2362200" y="3810000"/>
            <a:ext cx="5562600" cy="609600"/>
            <a:chOff x="1488" y="2400"/>
            <a:chExt cx="3504" cy="384"/>
          </a:xfrm>
        </p:grpSpPr>
        <p:sp>
          <p:nvSpPr>
            <p:cNvPr id="21521" name="AutoShape 17"/>
            <p:cNvSpPr/>
            <p:nvPr/>
          </p:nvSpPr>
          <p:spPr>
            <a:xfrm rot="-5400000">
              <a:off x="3168" y="720"/>
              <a:ext cx="144" cy="3504"/>
            </a:xfrm>
            <a:prstGeom prst="leftBrace">
              <a:avLst>
                <a:gd name="adj1" fmla="val 202777"/>
                <a:gd name="adj2" fmla="val 50000"/>
              </a:avLst>
            </a:prstGeom>
            <a:noFill/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 anchorCtr="0"/>
            <a:p>
              <a:pPr algn="ctr" eaLnBrk="1" hangingPunct="1"/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22" name="Text Box 18"/>
            <p:cNvSpPr txBox="1"/>
            <p:nvPr/>
          </p:nvSpPr>
          <p:spPr>
            <a:xfrm>
              <a:off x="3120" y="2457"/>
              <a:ext cx="2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i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lang="en-US" altLang="zh-CN" sz="2800" i="1" baseline="-250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800" i="1" baseline="-250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36275" name="Group 19"/>
          <p:cNvGrpSpPr/>
          <p:nvPr/>
        </p:nvGrpSpPr>
        <p:grpSpPr>
          <a:xfrm>
            <a:off x="1120775" y="4191000"/>
            <a:ext cx="2662238" cy="2286000"/>
            <a:chOff x="706" y="2640"/>
            <a:chExt cx="1677" cy="1440"/>
          </a:xfrm>
        </p:grpSpPr>
        <p:grpSp>
          <p:nvGrpSpPr>
            <p:cNvPr id="21515" name="Group 20"/>
            <p:cNvGrpSpPr/>
            <p:nvPr/>
          </p:nvGrpSpPr>
          <p:grpSpPr>
            <a:xfrm>
              <a:off x="720" y="2640"/>
              <a:ext cx="1663" cy="1440"/>
              <a:chOff x="720" y="2640"/>
              <a:chExt cx="1663" cy="1440"/>
            </a:xfrm>
          </p:grpSpPr>
          <p:sp>
            <p:nvSpPr>
              <p:cNvPr id="21517" name="Text Box 21"/>
              <p:cNvSpPr txBox="1"/>
              <p:nvPr/>
            </p:nvSpPr>
            <p:spPr>
              <a:xfrm>
                <a:off x="720" y="2640"/>
                <a:ext cx="619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z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= 0</a:t>
                </a:r>
                <a:endParaRPr lang="en-US" altLang="zh-CN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18" name="Text Box 22"/>
              <p:cNvSpPr txBox="1"/>
              <p:nvPr/>
            </p:nvSpPr>
            <p:spPr>
              <a:xfrm>
                <a:off x="720" y="2909"/>
                <a:ext cx="1549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buNone/>
                </a:pP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z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= 2</a:t>
                </a:r>
                <a:r>
                  <a:rPr lang="en-US" altLang="zh-CN" sz="2400" baseline="4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-1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(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y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*+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z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)</a:t>
                </a:r>
                <a:endParaRPr lang="en-US" altLang="zh-CN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19" name="Text Box 23"/>
              <p:cNvSpPr txBox="1"/>
              <p:nvPr/>
            </p:nvSpPr>
            <p:spPr>
              <a:xfrm>
                <a:off x="720" y="3177"/>
                <a:ext cx="165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buNone/>
                </a:pP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z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= 2</a:t>
                </a:r>
                <a:r>
                  <a:rPr lang="en-US" altLang="zh-CN" sz="2400" baseline="4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-1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(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y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-1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*+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z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)</a:t>
                </a:r>
                <a:endParaRPr lang="en-US" altLang="zh-CN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20" name="Text Box 24"/>
              <p:cNvSpPr txBox="1"/>
              <p:nvPr/>
            </p:nvSpPr>
            <p:spPr>
              <a:xfrm>
                <a:off x="720" y="3753"/>
                <a:ext cx="1663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buNone/>
                </a:pP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z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= 2</a:t>
                </a:r>
                <a:r>
                  <a:rPr lang="en-US" altLang="zh-CN" sz="2400" baseline="4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-1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(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y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*+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z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-1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)</a:t>
                </a:r>
                <a:endParaRPr lang="en-US" altLang="zh-CN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1516" name="Text Box 25"/>
            <p:cNvSpPr txBox="1"/>
            <p:nvPr/>
          </p:nvSpPr>
          <p:spPr>
            <a:xfrm>
              <a:off x="706" y="3523"/>
              <a:ext cx="385" cy="282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>
              <a:spAutoFit/>
            </a:bodyPr>
            <a:p>
              <a:pPr eaLnBrk="1" hangingPunct="1"/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36282" name="Text Box 26"/>
          <p:cNvSpPr txBox="1"/>
          <p:nvPr/>
        </p:nvSpPr>
        <p:spPr>
          <a:xfrm>
            <a:off x="4859338" y="3352800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endParaRPr lang="zh-CN" altLang="en-US" sz="28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6283" name="Text Box 27"/>
          <p:cNvSpPr txBox="1"/>
          <p:nvPr/>
        </p:nvSpPr>
        <p:spPr>
          <a:xfrm>
            <a:off x="6765925" y="2819400"/>
            <a:ext cx="42386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i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400" baseline="-250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400" baseline="-250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6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736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736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736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36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282" grpId="0"/>
      <p:bldP spid="73628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Text Box 2"/>
          <p:cNvSpPr txBox="1"/>
          <p:nvPr/>
        </p:nvSpPr>
        <p:spPr>
          <a:xfrm>
            <a:off x="152400" y="228600"/>
            <a:ext cx="14414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例6.21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283" name="Text Box 3"/>
          <p:cNvSpPr txBox="1"/>
          <p:nvPr/>
        </p:nvSpPr>
        <p:spPr>
          <a:xfrm>
            <a:off x="1600200" y="304800"/>
            <a:ext cx="6858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已知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– 0.1110  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0.1101  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求[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•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原</a:t>
            </a:r>
            <a:endParaRPr lang="zh-CN" altLang="en-US" sz="24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284" name="Text Box 4"/>
          <p:cNvSpPr txBox="1"/>
          <p:nvPr/>
        </p:nvSpPr>
        <p:spPr>
          <a:xfrm>
            <a:off x="625475" y="852488"/>
            <a:ext cx="8985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286" name="Text Box 6"/>
          <p:cNvSpPr txBox="1"/>
          <p:nvPr/>
        </p:nvSpPr>
        <p:spPr>
          <a:xfrm>
            <a:off x="1752600" y="852488"/>
            <a:ext cx="4267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数值部分的运算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287" name="Text Box 7"/>
          <p:cNvSpPr txBox="1"/>
          <p:nvPr/>
        </p:nvSpPr>
        <p:spPr>
          <a:xfrm>
            <a:off x="1508125" y="1600200"/>
            <a:ext cx="16065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0 . 0 0 0 0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288" name="Text Box 8"/>
          <p:cNvSpPr txBox="1"/>
          <p:nvPr/>
        </p:nvSpPr>
        <p:spPr>
          <a:xfrm>
            <a:off x="1508125" y="1985963"/>
            <a:ext cx="16065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0 . 1 1 1 0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289" name="Text Box 9"/>
          <p:cNvSpPr txBox="1"/>
          <p:nvPr/>
        </p:nvSpPr>
        <p:spPr>
          <a:xfrm>
            <a:off x="1508125" y="2371725"/>
            <a:ext cx="16065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0 . 1 1 1 0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290" name="Text Box 10"/>
          <p:cNvSpPr txBox="1"/>
          <p:nvPr/>
        </p:nvSpPr>
        <p:spPr>
          <a:xfrm>
            <a:off x="1508125" y="3141663"/>
            <a:ext cx="16065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0 . 0 0 0 0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291" name="Text Box 11"/>
          <p:cNvSpPr txBox="1"/>
          <p:nvPr/>
        </p:nvSpPr>
        <p:spPr>
          <a:xfrm>
            <a:off x="1508125" y="4298950"/>
            <a:ext cx="16065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0 . 1 1 1 0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292" name="Text Box 12"/>
          <p:cNvSpPr txBox="1"/>
          <p:nvPr/>
        </p:nvSpPr>
        <p:spPr>
          <a:xfrm>
            <a:off x="1508125" y="5454650"/>
            <a:ext cx="16065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0 . 1 1 1 0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293" name="Text Box 13"/>
          <p:cNvSpPr txBox="1"/>
          <p:nvPr/>
        </p:nvSpPr>
        <p:spPr>
          <a:xfrm>
            <a:off x="5715000" y="1549400"/>
            <a:ext cx="2673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部分积  初态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= 0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37294" name="Group 14"/>
          <p:cNvGrpSpPr/>
          <p:nvPr/>
        </p:nvGrpSpPr>
        <p:grpSpPr>
          <a:xfrm>
            <a:off x="1066800" y="1066800"/>
            <a:ext cx="7620000" cy="5767388"/>
            <a:chOff x="672" y="672"/>
            <a:chExt cx="4896" cy="3633"/>
          </a:xfrm>
        </p:grpSpPr>
        <p:sp>
          <p:nvSpPr>
            <p:cNvPr id="22594" name="Line 15"/>
            <p:cNvSpPr/>
            <p:nvPr/>
          </p:nvSpPr>
          <p:spPr>
            <a:xfrm>
              <a:off x="672" y="1008"/>
              <a:ext cx="48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grpSp>
          <p:nvGrpSpPr>
            <p:cNvPr id="22595" name="Group 16"/>
            <p:cNvGrpSpPr/>
            <p:nvPr/>
          </p:nvGrpSpPr>
          <p:grpSpPr>
            <a:xfrm>
              <a:off x="912" y="672"/>
              <a:ext cx="3790" cy="3633"/>
              <a:chOff x="912" y="672"/>
              <a:chExt cx="3790" cy="3633"/>
            </a:xfrm>
          </p:grpSpPr>
          <p:sp>
            <p:nvSpPr>
              <p:cNvPr id="22596" name="Text Box 17"/>
              <p:cNvSpPr txBox="1"/>
              <p:nvPr/>
            </p:nvSpPr>
            <p:spPr>
              <a:xfrm>
                <a:off x="912" y="713"/>
                <a:ext cx="379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部 分 积                乘 数                        说 明</a:t>
                </a: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97" name="Line 18"/>
              <p:cNvSpPr/>
              <p:nvPr/>
            </p:nvSpPr>
            <p:spPr>
              <a:xfrm>
                <a:off x="2112" y="672"/>
                <a:ext cx="0" cy="3633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2598" name="Line 19"/>
              <p:cNvSpPr/>
              <p:nvPr/>
            </p:nvSpPr>
            <p:spPr>
              <a:xfrm>
                <a:off x="3504" y="672"/>
                <a:ext cx="0" cy="3633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</p:grpSp>
      <p:sp>
        <p:nvSpPr>
          <p:cNvPr id="737300" name="Line 20"/>
          <p:cNvSpPr/>
          <p:nvPr/>
        </p:nvSpPr>
        <p:spPr>
          <a:xfrm>
            <a:off x="1066800" y="2414588"/>
            <a:ext cx="77724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37301" name="Line 21"/>
          <p:cNvSpPr/>
          <p:nvPr/>
        </p:nvSpPr>
        <p:spPr>
          <a:xfrm>
            <a:off x="1066800" y="3573463"/>
            <a:ext cx="77724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37302" name="Line 22"/>
          <p:cNvSpPr/>
          <p:nvPr/>
        </p:nvSpPr>
        <p:spPr>
          <a:xfrm>
            <a:off x="1066800" y="4724400"/>
            <a:ext cx="77724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37303" name="Line 23"/>
          <p:cNvSpPr/>
          <p:nvPr/>
        </p:nvSpPr>
        <p:spPr>
          <a:xfrm>
            <a:off x="1066800" y="5876925"/>
            <a:ext cx="77724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grpSp>
        <p:nvGrpSpPr>
          <p:cNvPr id="737304" name="Group 24"/>
          <p:cNvGrpSpPr/>
          <p:nvPr/>
        </p:nvGrpSpPr>
        <p:grpSpPr>
          <a:xfrm>
            <a:off x="1508125" y="3527425"/>
            <a:ext cx="2644775" cy="519113"/>
            <a:chOff x="950" y="2222"/>
            <a:chExt cx="1666" cy="327"/>
          </a:xfrm>
        </p:grpSpPr>
        <p:sp>
          <p:nvSpPr>
            <p:cNvPr id="22592" name="Text Box 25"/>
            <p:cNvSpPr txBox="1"/>
            <p:nvPr/>
          </p:nvSpPr>
          <p:spPr>
            <a:xfrm>
              <a:off x="950" y="2222"/>
              <a:ext cx="101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0 . 0 1 1 1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93" name="Text Box 26"/>
            <p:cNvSpPr txBox="1"/>
            <p:nvPr/>
          </p:nvSpPr>
          <p:spPr>
            <a:xfrm>
              <a:off x="2388" y="2222"/>
              <a:ext cx="2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37307" name="Group 27"/>
          <p:cNvGrpSpPr/>
          <p:nvPr/>
        </p:nvGrpSpPr>
        <p:grpSpPr>
          <a:xfrm>
            <a:off x="1524000" y="4648200"/>
            <a:ext cx="2911475" cy="519113"/>
            <a:chOff x="950" y="2950"/>
            <a:chExt cx="1834" cy="327"/>
          </a:xfrm>
        </p:grpSpPr>
        <p:sp>
          <p:nvSpPr>
            <p:cNvPr id="22590" name="Text Box 28"/>
            <p:cNvSpPr txBox="1"/>
            <p:nvPr/>
          </p:nvSpPr>
          <p:spPr>
            <a:xfrm>
              <a:off x="950" y="2950"/>
              <a:ext cx="101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1 . 0 0 0 1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91" name="Text Box 29"/>
            <p:cNvSpPr txBox="1"/>
            <p:nvPr/>
          </p:nvSpPr>
          <p:spPr>
            <a:xfrm>
              <a:off x="2388" y="2950"/>
              <a:ext cx="39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1 0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37310" name="Group 30"/>
          <p:cNvGrpSpPr/>
          <p:nvPr/>
        </p:nvGrpSpPr>
        <p:grpSpPr>
          <a:xfrm>
            <a:off x="1508125" y="5840413"/>
            <a:ext cx="3178175" cy="519112"/>
            <a:chOff x="950" y="3679"/>
            <a:chExt cx="2002" cy="327"/>
          </a:xfrm>
        </p:grpSpPr>
        <p:sp>
          <p:nvSpPr>
            <p:cNvPr id="22588" name="Text Box 31"/>
            <p:cNvSpPr txBox="1"/>
            <p:nvPr/>
          </p:nvSpPr>
          <p:spPr>
            <a:xfrm>
              <a:off x="950" y="3679"/>
              <a:ext cx="101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1 . 0 1 1 0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89" name="Text Box 32"/>
            <p:cNvSpPr txBox="1"/>
            <p:nvPr/>
          </p:nvSpPr>
          <p:spPr>
            <a:xfrm>
              <a:off x="2388" y="3679"/>
              <a:ext cx="5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1 1 0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37360" name="Group 80"/>
          <p:cNvGrpSpPr/>
          <p:nvPr/>
        </p:nvGrpSpPr>
        <p:grpSpPr>
          <a:xfrm>
            <a:off x="1508125" y="6186488"/>
            <a:ext cx="6280150" cy="557212"/>
            <a:chOff x="950" y="3897"/>
            <a:chExt cx="3956" cy="351"/>
          </a:xfrm>
        </p:grpSpPr>
        <p:sp>
          <p:nvSpPr>
            <p:cNvPr id="22583" name="Text Box 34"/>
            <p:cNvSpPr txBox="1"/>
            <p:nvPr/>
          </p:nvSpPr>
          <p:spPr>
            <a:xfrm>
              <a:off x="950" y="3921"/>
              <a:ext cx="101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0 . 1 0 1 1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84" name="Text Box 35"/>
            <p:cNvSpPr txBox="1"/>
            <p:nvPr/>
          </p:nvSpPr>
          <p:spPr>
            <a:xfrm>
              <a:off x="2388" y="3921"/>
              <a:ext cx="7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0 1 1 0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2585" name="Group 79"/>
            <p:cNvGrpSpPr/>
            <p:nvPr/>
          </p:nvGrpSpPr>
          <p:grpSpPr>
            <a:xfrm>
              <a:off x="3805" y="3897"/>
              <a:ext cx="1101" cy="327"/>
              <a:chOff x="3805" y="3897"/>
              <a:chExt cx="1101" cy="327"/>
            </a:xfrm>
          </p:grpSpPr>
          <p:sp>
            <p:nvSpPr>
              <p:cNvPr id="22586" name="Text Box 37"/>
              <p:cNvSpPr txBox="1"/>
              <p:nvPr/>
            </p:nvSpPr>
            <p:spPr>
              <a:xfrm>
                <a:off x="4041" y="3897"/>
                <a:ext cx="865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zh-CN" altLang="en-US" sz="2800" dirty="0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，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得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z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  <a:endParaRPr lang="en-US" altLang="zh-CN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87" name="Line 38"/>
              <p:cNvSpPr/>
              <p:nvPr/>
            </p:nvSpPr>
            <p:spPr>
              <a:xfrm>
                <a:off x="3805" y="4047"/>
                <a:ext cx="247" cy="0"/>
              </a:xfrm>
              <a:prstGeom prst="line">
                <a:avLst/>
              </a:prstGeom>
              <a:ln w="28575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stealth" w="med" len="med"/>
              </a:ln>
            </p:spPr>
          </p:sp>
        </p:grpSp>
      </p:grpSp>
      <p:sp>
        <p:nvSpPr>
          <p:cNvPr id="737319" name="AutoShape 39"/>
          <p:cNvSpPr/>
          <p:nvPr/>
        </p:nvSpPr>
        <p:spPr>
          <a:xfrm>
            <a:off x="107950" y="4972050"/>
            <a:ext cx="1317625" cy="450850"/>
          </a:xfrm>
          <a:prstGeom prst="wedgeRoundRectCallout">
            <a:avLst>
              <a:gd name="adj1" fmla="val 58681"/>
              <a:gd name="adj2" fmla="val 31250"/>
              <a:gd name="adj3" fmla="val 16667"/>
            </a:avLst>
          </a:prstGeom>
          <a:noFill/>
          <a:ln w="2857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逻辑右移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321" name="Text Box 41"/>
          <p:cNvSpPr txBox="1"/>
          <p:nvPr/>
        </p:nvSpPr>
        <p:spPr>
          <a:xfrm>
            <a:off x="3810000" y="1600200"/>
            <a:ext cx="11620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1 1 0 1</a:t>
            </a:r>
            <a:endParaRPr lang="zh-CN" altLang="en-US" sz="28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322" name="Text Box 42"/>
          <p:cNvSpPr txBox="1"/>
          <p:nvPr/>
        </p:nvSpPr>
        <p:spPr>
          <a:xfrm>
            <a:off x="4605338" y="1828800"/>
            <a:ext cx="387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endParaRPr lang="zh-CN" altLang="en-US" sz="28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37356" name="Group 76"/>
          <p:cNvGrpSpPr/>
          <p:nvPr/>
        </p:nvGrpSpPr>
        <p:grpSpPr>
          <a:xfrm>
            <a:off x="1508125" y="2757488"/>
            <a:ext cx="6230938" cy="519112"/>
            <a:chOff x="950" y="1737"/>
            <a:chExt cx="3925" cy="327"/>
          </a:xfrm>
        </p:grpSpPr>
        <p:sp>
          <p:nvSpPr>
            <p:cNvPr id="22578" name="Text Box 44"/>
            <p:cNvSpPr txBox="1"/>
            <p:nvPr/>
          </p:nvSpPr>
          <p:spPr>
            <a:xfrm>
              <a:off x="950" y="1737"/>
              <a:ext cx="101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0 . 0 1 1 1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2579" name="Group 75"/>
            <p:cNvGrpSpPr/>
            <p:nvPr/>
          </p:nvGrpSpPr>
          <p:grpSpPr>
            <a:xfrm>
              <a:off x="2388" y="1737"/>
              <a:ext cx="2487" cy="327"/>
              <a:chOff x="2388" y="1737"/>
              <a:chExt cx="2487" cy="327"/>
            </a:xfrm>
          </p:grpSpPr>
          <p:sp>
            <p:nvSpPr>
              <p:cNvPr id="22580" name="Text Box 45"/>
              <p:cNvSpPr txBox="1"/>
              <p:nvPr/>
            </p:nvSpPr>
            <p:spPr>
              <a:xfrm>
                <a:off x="4010" y="1737"/>
                <a:ext cx="865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zh-CN" altLang="en-US" sz="2800" dirty="0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，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得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z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81" name="Line 46"/>
              <p:cNvSpPr/>
              <p:nvPr/>
            </p:nvSpPr>
            <p:spPr>
              <a:xfrm>
                <a:off x="3792" y="1887"/>
                <a:ext cx="247" cy="0"/>
              </a:xfrm>
              <a:prstGeom prst="line">
                <a:avLst/>
              </a:prstGeom>
              <a:ln w="28575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stealth" w="med" len="med"/>
              </a:ln>
            </p:spPr>
          </p:sp>
          <p:sp>
            <p:nvSpPr>
              <p:cNvPr id="22582" name="Text Box 47"/>
              <p:cNvSpPr txBox="1"/>
              <p:nvPr/>
            </p:nvSpPr>
            <p:spPr>
              <a:xfrm>
                <a:off x="2388" y="1737"/>
                <a:ext cx="732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 </a:t>
                </a:r>
                <a:r>
                  <a:rPr lang="zh-CN" altLang="en-US" sz="2800" dirty="0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1 1 0</a:t>
                </a:r>
                <a:endParaRPr lang="zh-CN" altLang="en-US" sz="28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737328" name="Text Box 48"/>
          <p:cNvSpPr txBox="1"/>
          <p:nvPr/>
        </p:nvSpPr>
        <p:spPr>
          <a:xfrm>
            <a:off x="4605338" y="2986088"/>
            <a:ext cx="387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endParaRPr lang="zh-CN" altLang="en-US" sz="28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37357" name="Group 77"/>
          <p:cNvGrpSpPr/>
          <p:nvPr/>
        </p:nvGrpSpPr>
        <p:grpSpPr>
          <a:xfrm>
            <a:off x="1508125" y="3913188"/>
            <a:ext cx="6230938" cy="568325"/>
            <a:chOff x="950" y="2465"/>
            <a:chExt cx="3925" cy="358"/>
          </a:xfrm>
        </p:grpSpPr>
        <p:sp>
          <p:nvSpPr>
            <p:cNvPr id="22574" name="Text Box 50"/>
            <p:cNvSpPr txBox="1"/>
            <p:nvPr/>
          </p:nvSpPr>
          <p:spPr>
            <a:xfrm>
              <a:off x="950" y="2465"/>
              <a:ext cx="101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0 . 0 0 1 1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75" name="Text Box 52"/>
            <p:cNvSpPr txBox="1"/>
            <p:nvPr/>
          </p:nvSpPr>
          <p:spPr>
            <a:xfrm>
              <a:off x="4010" y="2496"/>
              <a:ext cx="86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8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得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lang="en-US" altLang="zh-CN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76" name="Line 53"/>
            <p:cNvSpPr/>
            <p:nvPr/>
          </p:nvSpPr>
          <p:spPr>
            <a:xfrm>
              <a:off x="3792" y="2646"/>
              <a:ext cx="247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stealth" w="med" len="med"/>
            </a:ln>
          </p:spPr>
        </p:sp>
        <p:sp>
          <p:nvSpPr>
            <p:cNvPr id="22577" name="Text Box 55"/>
            <p:cNvSpPr txBox="1"/>
            <p:nvPr/>
          </p:nvSpPr>
          <p:spPr>
            <a:xfrm>
              <a:off x="2388" y="2465"/>
              <a:ext cx="7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1 0 </a:t>
              </a:r>
              <a:r>
                <a:rPr lang="zh-CN" altLang="en-US" sz="28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1 1</a:t>
              </a:r>
              <a:endPara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37336" name="Text Box 56"/>
          <p:cNvSpPr txBox="1"/>
          <p:nvPr/>
        </p:nvSpPr>
        <p:spPr>
          <a:xfrm>
            <a:off x="4605338" y="4129088"/>
            <a:ext cx="387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endParaRPr lang="zh-CN" altLang="en-US" sz="28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37358" name="Group 78"/>
          <p:cNvGrpSpPr/>
          <p:nvPr/>
        </p:nvGrpSpPr>
        <p:grpSpPr>
          <a:xfrm>
            <a:off x="1508125" y="5068888"/>
            <a:ext cx="6280150" cy="569912"/>
            <a:chOff x="950" y="3193"/>
            <a:chExt cx="3956" cy="359"/>
          </a:xfrm>
        </p:grpSpPr>
        <p:sp>
          <p:nvSpPr>
            <p:cNvPr id="22570" name="Text Box 58"/>
            <p:cNvSpPr txBox="1"/>
            <p:nvPr/>
          </p:nvSpPr>
          <p:spPr>
            <a:xfrm>
              <a:off x="950" y="3193"/>
              <a:ext cx="101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0 . 1 0 0 0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71" name="Text Box 59"/>
            <p:cNvSpPr txBox="1"/>
            <p:nvPr/>
          </p:nvSpPr>
          <p:spPr>
            <a:xfrm>
              <a:off x="4041" y="3225"/>
              <a:ext cx="86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8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得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lang="en-US" altLang="zh-CN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72" name="Line 60"/>
            <p:cNvSpPr/>
            <p:nvPr/>
          </p:nvSpPr>
          <p:spPr>
            <a:xfrm>
              <a:off x="3805" y="3375"/>
              <a:ext cx="247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stealth" w="med" len="med"/>
            </a:ln>
          </p:spPr>
        </p:sp>
        <p:sp>
          <p:nvSpPr>
            <p:cNvPr id="22573" name="Text Box 61"/>
            <p:cNvSpPr txBox="1"/>
            <p:nvPr/>
          </p:nvSpPr>
          <p:spPr>
            <a:xfrm>
              <a:off x="2388" y="3193"/>
              <a:ext cx="7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1 1 0 </a:t>
              </a:r>
              <a:r>
                <a:rPr lang="zh-CN" altLang="en-US" sz="28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37342" name="Text Box 62"/>
          <p:cNvSpPr txBox="1"/>
          <p:nvPr/>
        </p:nvSpPr>
        <p:spPr>
          <a:xfrm>
            <a:off x="4605338" y="5272088"/>
            <a:ext cx="387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endParaRPr lang="zh-CN" altLang="en-US" sz="28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343" name="AutoShape 63"/>
          <p:cNvSpPr/>
          <p:nvPr/>
        </p:nvSpPr>
        <p:spPr>
          <a:xfrm>
            <a:off x="107950" y="3808413"/>
            <a:ext cx="1317625" cy="450850"/>
          </a:xfrm>
          <a:prstGeom prst="wedgeRoundRectCallout">
            <a:avLst>
              <a:gd name="adj1" fmla="val 58681"/>
              <a:gd name="adj2" fmla="val 31250"/>
              <a:gd name="adj3" fmla="val 16667"/>
            </a:avLst>
          </a:prstGeom>
          <a:noFill/>
          <a:ln w="2857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逻辑右移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344" name="AutoShape 64"/>
          <p:cNvSpPr/>
          <p:nvPr/>
        </p:nvSpPr>
        <p:spPr>
          <a:xfrm>
            <a:off x="107950" y="2670175"/>
            <a:ext cx="1317625" cy="450850"/>
          </a:xfrm>
          <a:prstGeom prst="wedgeRoundRectCallout">
            <a:avLst>
              <a:gd name="adj1" fmla="val 58681"/>
              <a:gd name="adj2" fmla="val 31250"/>
              <a:gd name="adj3" fmla="val 16667"/>
            </a:avLst>
          </a:prstGeom>
          <a:noFill/>
          <a:ln w="2857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逻辑右移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345" name="AutoShape 65"/>
          <p:cNvSpPr/>
          <p:nvPr/>
        </p:nvSpPr>
        <p:spPr>
          <a:xfrm>
            <a:off x="107950" y="6127750"/>
            <a:ext cx="1317625" cy="450850"/>
          </a:xfrm>
          <a:prstGeom prst="wedgeRoundRectCallout">
            <a:avLst>
              <a:gd name="adj1" fmla="val 58681"/>
              <a:gd name="adj2" fmla="val 31250"/>
              <a:gd name="adj3" fmla="val 16667"/>
            </a:avLst>
          </a:prstGeom>
          <a:noFill/>
          <a:ln w="2857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逻辑右移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347" name="Text Box 67"/>
          <p:cNvSpPr txBox="1"/>
          <p:nvPr/>
        </p:nvSpPr>
        <p:spPr>
          <a:xfrm>
            <a:off x="1187450" y="1989138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37348" name="Text Box 68"/>
          <p:cNvSpPr txBox="1"/>
          <p:nvPr/>
        </p:nvSpPr>
        <p:spPr>
          <a:xfrm>
            <a:off x="1187450" y="3141663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37349" name="Text Box 69"/>
          <p:cNvSpPr txBox="1"/>
          <p:nvPr/>
        </p:nvSpPr>
        <p:spPr>
          <a:xfrm>
            <a:off x="1187450" y="4292600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37350" name="Text Box 70"/>
          <p:cNvSpPr txBox="1"/>
          <p:nvPr/>
        </p:nvSpPr>
        <p:spPr>
          <a:xfrm>
            <a:off x="1187450" y="5445125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37351" name="Text Box 71"/>
          <p:cNvSpPr txBox="1"/>
          <p:nvPr/>
        </p:nvSpPr>
        <p:spPr>
          <a:xfrm>
            <a:off x="5965825" y="1995488"/>
            <a:ext cx="23780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352" name="Text Box 72"/>
          <p:cNvSpPr txBox="1"/>
          <p:nvPr/>
        </p:nvSpPr>
        <p:spPr>
          <a:xfrm>
            <a:off x="5965825" y="3125788"/>
            <a:ext cx="23780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353" name="Text Box 73"/>
          <p:cNvSpPr txBox="1"/>
          <p:nvPr/>
        </p:nvSpPr>
        <p:spPr>
          <a:xfrm>
            <a:off x="5965825" y="4292600"/>
            <a:ext cx="23780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354" name="Text Box 74"/>
          <p:cNvSpPr txBox="1"/>
          <p:nvPr/>
        </p:nvSpPr>
        <p:spPr>
          <a:xfrm>
            <a:off x="5965825" y="5445125"/>
            <a:ext cx="23780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72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737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37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37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737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3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3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3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9" dur="500"/>
                                        <p:tgtEl>
                                          <p:spTgt spid="737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73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73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737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9" dur="500"/>
                                        <p:tgtEl>
                                          <p:spTgt spid="737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73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737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3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6" dur="500"/>
                                        <p:tgtEl>
                                          <p:spTgt spid="737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737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737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737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6" dur="500"/>
                                        <p:tgtEl>
                                          <p:spTgt spid="737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73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737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73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3" dur="500"/>
                                        <p:tgtEl>
                                          <p:spTgt spid="737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737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737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737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3" dur="500"/>
                                        <p:tgtEl>
                                          <p:spTgt spid="737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73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737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73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0" dur="500"/>
                                        <p:tgtEl>
                                          <p:spTgt spid="737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737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737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737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283" grpId="0"/>
      <p:bldP spid="737284" grpId="0"/>
      <p:bldP spid="737286" grpId="0"/>
      <p:bldP spid="737287" grpId="0"/>
      <p:bldP spid="737288" grpId="0"/>
      <p:bldP spid="737289" grpId="0"/>
      <p:bldP spid="737290" grpId="0"/>
      <p:bldP spid="737291" grpId="0"/>
      <p:bldP spid="737292" grpId="0"/>
      <p:bldP spid="737293" grpId="0"/>
      <p:bldP spid="737319" grpId="0" animBg="1"/>
      <p:bldP spid="737321" grpId="0"/>
      <p:bldP spid="737322" grpId="0"/>
      <p:bldP spid="737328" grpId="0"/>
      <p:bldP spid="737336" grpId="0"/>
      <p:bldP spid="737342" grpId="0"/>
      <p:bldP spid="737343" grpId="0" animBg="1"/>
      <p:bldP spid="737344" grpId="0" animBg="1"/>
      <p:bldP spid="737345" grpId="0" animBg="1"/>
      <p:bldP spid="737347" grpId="0"/>
      <p:bldP spid="737348" grpId="0"/>
      <p:bldP spid="737349" grpId="0"/>
      <p:bldP spid="737350" grpId="0"/>
      <p:bldP spid="737351" grpId="0"/>
      <p:bldP spid="737352" grpId="0"/>
      <p:bldP spid="737353" grpId="0"/>
      <p:bldP spid="7373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Text Box 2"/>
          <p:cNvSpPr txBox="1"/>
          <p:nvPr/>
        </p:nvSpPr>
        <p:spPr>
          <a:xfrm>
            <a:off x="898525" y="1836738"/>
            <a:ext cx="679767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②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数值部分按绝对值相乘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3555" name="Group 3"/>
          <p:cNvGrpSpPr/>
          <p:nvPr/>
        </p:nvGrpSpPr>
        <p:grpSpPr>
          <a:xfrm>
            <a:off x="898525" y="1009650"/>
            <a:ext cx="8550275" cy="579438"/>
            <a:chOff x="0" y="0"/>
            <a:chExt cx="5386" cy="365"/>
          </a:xfrm>
        </p:grpSpPr>
        <p:sp>
          <p:nvSpPr>
            <p:cNvPr id="23563" name="Text Box 4"/>
            <p:cNvSpPr txBox="1"/>
            <p:nvPr/>
          </p:nvSpPr>
          <p:spPr>
            <a:xfrm>
              <a:off x="0" y="0"/>
              <a:ext cx="538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① 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乘积的符号位</a:t>
              </a:r>
              <a:r>
                <a:rPr lang="zh-CN" altLang="en-US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32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en-US" altLang="zh-CN" sz="32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1     0 = 1</a:t>
              </a:r>
              <a:endPara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64" name="AutoShape 5"/>
            <p:cNvSpPr/>
            <p:nvPr/>
          </p:nvSpPr>
          <p:spPr>
            <a:xfrm>
              <a:off x="2119" y="132"/>
              <a:ext cx="147" cy="147"/>
            </a:xfrm>
            <a:prstGeom prst="flowChartOr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 eaLnBrk="1" hangingPunct="1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65" name="AutoShape 6"/>
            <p:cNvSpPr/>
            <p:nvPr/>
          </p:nvSpPr>
          <p:spPr>
            <a:xfrm>
              <a:off x="2977" y="129"/>
              <a:ext cx="147" cy="147"/>
            </a:xfrm>
            <a:prstGeom prst="flowChartOr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 eaLnBrk="1" hangingPunct="1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3556" name="Text Box 7"/>
          <p:cNvSpPr txBox="1"/>
          <p:nvPr/>
        </p:nvSpPr>
        <p:spPr>
          <a:xfrm>
            <a:off x="2952750" y="2663825"/>
            <a:ext cx="42862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b="1" i="1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lang="en-US" altLang="zh-CN" sz="2000" b="1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•</a:t>
            </a:r>
            <a:r>
              <a:rPr lang="en-US" altLang="zh-CN" sz="2800" b="1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="1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* = 0. 1 0 1 1 0 1 1 0</a:t>
            </a:r>
            <a:endParaRPr lang="en-US" altLang="zh-CN" sz="2800" b="1" dirty="0">
              <a:highlight>
                <a:srgbClr val="FFFF00"/>
              </a:highligh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7" name="Text Box 8"/>
          <p:cNvSpPr txBox="1"/>
          <p:nvPr/>
        </p:nvSpPr>
        <p:spPr>
          <a:xfrm>
            <a:off x="2286000" y="3432175"/>
            <a:ext cx="5105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则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•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原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1. 1 0 1 1 0 1 1 0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8" name="Text Box 9"/>
          <p:cNvSpPr txBox="1"/>
          <p:nvPr/>
        </p:nvSpPr>
        <p:spPr>
          <a:xfrm>
            <a:off x="1279525" y="4205288"/>
            <a:ext cx="8985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特点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9" name="Text Box 10"/>
          <p:cNvSpPr txBox="1"/>
          <p:nvPr/>
        </p:nvSpPr>
        <p:spPr>
          <a:xfrm>
            <a:off x="2514600" y="4198938"/>
            <a:ext cx="3581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绝对值运算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60" name="Text Box 11"/>
          <p:cNvSpPr txBox="1"/>
          <p:nvPr/>
        </p:nvSpPr>
        <p:spPr>
          <a:xfrm>
            <a:off x="2514600" y="5805488"/>
            <a:ext cx="2438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逻辑移位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61" name="Text Box 12"/>
          <p:cNvSpPr txBox="1"/>
          <p:nvPr/>
        </p:nvSpPr>
        <p:spPr>
          <a:xfrm>
            <a:off x="457200" y="273050"/>
            <a:ext cx="25844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6.21  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结果</a:t>
            </a:r>
            <a:endParaRPr lang="zh-CN" altLang="en-US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62" name="Text Box 13"/>
          <p:cNvSpPr txBox="1"/>
          <p:nvPr/>
        </p:nvSpPr>
        <p:spPr>
          <a:xfrm>
            <a:off x="2514600" y="5002213"/>
            <a:ext cx="5943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用移位的次数判断乘法是否结束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0420" y="241300"/>
            <a:ext cx="3905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ighlight>
                  <a:srgbClr val="FFFF00"/>
                </a:highlight>
              </a:rPr>
              <a:t>注意：千万不要忘了符号位！</a:t>
            </a:r>
            <a:endParaRPr lang="zh-CN" altLang="en-US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GMyYWJlYzBmMDE3NDA1OWZhMmNmMjgzNjBkNzQ5ZmI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3797</Words>
  <Application>WPS 演示</Application>
  <PresentationFormat/>
  <Paragraphs>697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宋体</vt:lpstr>
      <vt:lpstr>Wingdings</vt:lpstr>
      <vt:lpstr>等线</vt:lpstr>
      <vt:lpstr>等线 Light</vt:lpstr>
      <vt:lpstr>Times New Roman</vt:lpstr>
      <vt:lpstr>Calibri</vt:lpstr>
      <vt:lpstr>Wingdings 2</vt:lpstr>
      <vt:lpstr>微软雅黑</vt:lpstr>
      <vt:lpstr>Arial Unicode MS</vt:lpstr>
      <vt:lpstr>Office 主题​​</vt:lpstr>
      <vt:lpstr>PowerPoint 演示文稿</vt:lpstr>
      <vt:lpstr>小数点固定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Intrduction</dc:title>
  <dc:creator>Adrian J Pullin</dc:creator>
  <cp:lastModifiedBy>Sunshine</cp:lastModifiedBy>
  <cp:revision>139</cp:revision>
  <dcterms:created xsi:type="dcterms:W3CDTF">1998-09-03T13:41:00Z</dcterms:created>
  <dcterms:modified xsi:type="dcterms:W3CDTF">2024-03-12T11:30:26Z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r8>1</vt:r8>
  </property>
  <property fmtid="{D5CDD505-2E9C-101B-9397-08002B2CF9AE}" pid="3" name="GraphicType">
    <vt:r8>1</vt:r8>
  </property>
  <property fmtid="{D5CDD505-2E9C-101B-9397-08002B2CF9AE}" pid="4" name="Compression">
    <vt:r8>100</vt:r8>
  </property>
  <property fmtid="{D5CDD505-2E9C-101B-9397-08002B2CF9AE}" pid="5" name="ScreenSize">
    <vt:r8>2</vt:r8>
  </property>
  <property fmtid="{D5CDD505-2E9C-101B-9397-08002B2CF9AE}" pid="6" name="ScreenUsage">
    <vt:r8>1</vt:r8>
  </property>
  <property fmtid="{D5CDD505-2E9C-101B-9397-08002B2CF9AE}" pid="7" name="MailAddress">
    <vt:lpwstr>a.j.pullin@newi.ac.uk</vt:lpwstr>
  </property>
  <property fmtid="{D5CDD505-2E9C-101B-9397-08002B2CF9AE}" pid="8" name="HomePage">
    <vt:lpwstr>http://www.newi.ac.uk/pullina/default.htm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r8>15132390</vt:r8>
  </property>
  <property fmtid="{D5CDD505-2E9C-101B-9397-08002B2CF9AE}" pid="14" name="TextColor">
    <vt:r8>0</vt:r8>
  </property>
  <property fmtid="{D5CDD505-2E9C-101B-9397-08002B2CF9AE}" pid="15" name="LinkColor">
    <vt:r8>16711782</vt:r8>
  </property>
  <property fmtid="{D5CDD505-2E9C-101B-9397-08002B2CF9AE}" pid="16" name="VisitedColor">
    <vt:r8>10040268</vt:r8>
  </property>
  <property fmtid="{D5CDD505-2E9C-101B-9397-08002B2CF9AE}" pid="17" name="TransparentButton">
    <vt:r8>0</vt:r8>
  </property>
  <property fmtid="{D5CDD505-2E9C-101B-9397-08002B2CF9AE}" pid="18" name="ButtonType">
    <vt:r8>3</vt:r8>
  </property>
  <property fmtid="{D5CDD505-2E9C-101B-9397-08002B2CF9AE}" pid="19" name="ShowNotes">
    <vt:bool>false</vt:bool>
  </property>
  <property fmtid="{D5CDD505-2E9C-101B-9397-08002B2CF9AE}" pid="20" name="NavBtnPos">
    <vt:r8>3</vt:r8>
  </property>
  <property fmtid="{D5CDD505-2E9C-101B-9397-08002B2CF9AE}" pid="21" name="OutputDir">
    <vt:lpwstr>H:\Data\Networks\Notes\HTML</vt:lpwstr>
  </property>
  <property fmtid="{D5CDD505-2E9C-101B-9397-08002B2CF9AE}" pid="22" name="KSOProductBuildVer">
    <vt:lpwstr>2052-12.1.0.16388</vt:lpwstr>
  </property>
  <property fmtid="{D5CDD505-2E9C-101B-9397-08002B2CF9AE}" pid="23" name="ICV">
    <vt:lpwstr>012AD3644DEE48FD9F19E3F4F90E285E_13</vt:lpwstr>
  </property>
</Properties>
</file>