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59" r:id="rId3"/>
    <p:sldId id="341" r:id="rId5"/>
    <p:sldId id="360" r:id="rId6"/>
    <p:sldId id="361" r:id="rId7"/>
    <p:sldId id="362" r:id="rId8"/>
    <p:sldId id="363" r:id="rId9"/>
    <p:sldId id="364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3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99"/>
    <a:srgbClr val="00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1440" y="82"/>
      </p:cViewPr>
      <p:guideLst>
        <p:guide orient="horz" pos="2173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3-05T23:20:32.847" idx="1">
    <p:pos x="10" y="10"/>
    <p:text>第一个等号处，y0表示符号位，其值为1和数据的1有不同的含义，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000" tIns="46800" rIns="90000" bIns="46800" numCol="1" anchor="ctr" anchorCtr="0" compatLnSpc="1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000" tIns="46800" rIns="90000" bIns="46800" numCol="1" anchor="ctr" anchorCtr="0" compatLnSpc="1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Grp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 noTextEdit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000" tIns="46800" rIns="90000" bIns="4680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000" tIns="46800" rIns="90000" bIns="46800" numCol="1" anchor="b" anchorCtr="0" compatLnSpc="1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000" tIns="46800" rIns="90000" bIns="4680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0000" tIns="46800" rIns="90000" bIns="46800" anchor="ctr" anchorCtr="0"/>
          <a:p>
            <a:pPr lvl="0"/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hangingPunct="1">
              <a:buNone/>
            </a:pPr>
            <a:fld id="{9A0DB2DC-4C9A-4742-B13C-FB6460FD3503}" type="slidenum">
              <a:rPr lang="en-GB" altLang="en-US" dirty="0"/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B7AD20-4071-4714-B007-70B9E02D4FB6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B7AD20-4071-4714-B007-70B9E02D4FB6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B7AD20-4071-4714-B007-70B9E02D4FB6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B7AD20-4071-4714-B007-70B9E02D4FB6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B7AD20-4071-4714-B007-70B9E02D4FB6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B7AD20-4071-4714-B007-70B9E02D4FB6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B7AD20-4071-4714-B007-70B9E02D4FB6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B7AD20-4071-4714-B007-70B9E02D4FB6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B7AD20-4071-4714-B007-70B9E02D4FB6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B7AD20-4071-4714-B007-70B9E02D4FB6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B7AD20-4071-4714-B007-70B9E02D4FB6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ext Box 2"/>
          <p:cNvSpPr txBox="1"/>
          <p:nvPr/>
        </p:nvSpPr>
        <p:spPr>
          <a:xfrm>
            <a:off x="827088" y="298450"/>
            <a:ext cx="31400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5.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补码乘法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" name="Text Box 3"/>
          <p:cNvSpPr txBox="1"/>
          <p:nvPr/>
        </p:nvSpPr>
        <p:spPr>
          <a:xfrm>
            <a:off x="3289300" y="1614488"/>
            <a:ext cx="2438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 被乘数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0" name="Text Box 4"/>
          <p:cNvSpPr txBox="1"/>
          <p:nvPr/>
        </p:nvSpPr>
        <p:spPr>
          <a:xfrm>
            <a:off x="3741738" y="2147888"/>
            <a:ext cx="1600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乘数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101" name="Group 5"/>
          <p:cNvGrpSpPr/>
          <p:nvPr/>
        </p:nvGrpSpPr>
        <p:grpSpPr>
          <a:xfrm>
            <a:off x="5102225" y="1557338"/>
            <a:ext cx="3290888" cy="544512"/>
            <a:chOff x="0" y="0"/>
            <a:chExt cx="2073" cy="343"/>
          </a:xfrm>
        </p:grpSpPr>
        <p:sp>
          <p:nvSpPr>
            <p:cNvPr id="4114" name="Text Box 6"/>
            <p:cNvSpPr txBox="1"/>
            <p:nvPr/>
          </p:nvSpPr>
          <p:spPr>
            <a:xfrm>
              <a:off x="0" y="16"/>
              <a:ext cx="207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15" name="Text Box 7"/>
            <p:cNvSpPr txBox="1"/>
            <p:nvPr/>
          </p:nvSpPr>
          <p:spPr>
            <a:xfrm>
              <a:off x="1344" y="0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02" name="Group 8"/>
          <p:cNvGrpSpPr/>
          <p:nvPr/>
        </p:nvGrpSpPr>
        <p:grpSpPr>
          <a:xfrm>
            <a:off x="5102225" y="2120900"/>
            <a:ext cx="3187700" cy="546100"/>
            <a:chOff x="0" y="0"/>
            <a:chExt cx="2008" cy="344"/>
          </a:xfrm>
        </p:grpSpPr>
        <p:sp>
          <p:nvSpPr>
            <p:cNvPr id="4112" name="Text Box 9"/>
            <p:cNvSpPr txBox="1"/>
            <p:nvPr/>
          </p:nvSpPr>
          <p:spPr>
            <a:xfrm>
              <a:off x="0" y="17"/>
              <a:ext cx="200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13" name="Text Box 10"/>
            <p:cNvSpPr txBox="1"/>
            <p:nvPr/>
          </p:nvSpPr>
          <p:spPr>
            <a:xfrm>
              <a:off x="1344" y="0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03" name="Text Box 11"/>
          <p:cNvSpPr txBox="1"/>
          <p:nvPr/>
        </p:nvSpPr>
        <p:spPr>
          <a:xfrm>
            <a:off x="1208088" y="2757488"/>
            <a:ext cx="60436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① 被乘数任意，乘数为正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4" name="Text Box 12"/>
          <p:cNvSpPr txBox="1"/>
          <p:nvPr/>
        </p:nvSpPr>
        <p:spPr>
          <a:xfrm>
            <a:off x="1736725" y="3367088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同原码乘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5" name="Text Box 13"/>
          <p:cNvSpPr txBox="1"/>
          <p:nvPr/>
        </p:nvSpPr>
        <p:spPr>
          <a:xfrm>
            <a:off x="3492500" y="3328988"/>
            <a:ext cx="53498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但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按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补码规则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运算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6" name="Text Box 14"/>
          <p:cNvSpPr txBox="1"/>
          <p:nvPr/>
        </p:nvSpPr>
        <p:spPr>
          <a:xfrm>
            <a:off x="3492500" y="3878263"/>
            <a:ext cx="5162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乘积的符号直接由计算结果形成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7" name="Text Box 15"/>
          <p:cNvSpPr txBox="1"/>
          <p:nvPr/>
        </p:nvSpPr>
        <p:spPr>
          <a:xfrm>
            <a:off x="1208088" y="4662488"/>
            <a:ext cx="51165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② 被乘数任意，乘数为负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8" name="Text Box 16"/>
          <p:cNvSpPr txBox="1"/>
          <p:nvPr/>
        </p:nvSpPr>
        <p:spPr>
          <a:xfrm>
            <a:off x="1736725" y="5272088"/>
            <a:ext cx="64928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乘数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去掉符号位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，操作同 ①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9" name="Text Box 17"/>
          <p:cNvSpPr txBox="1"/>
          <p:nvPr/>
        </p:nvSpPr>
        <p:spPr>
          <a:xfrm>
            <a:off x="1736725" y="5934075"/>
            <a:ext cx="37496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最后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[–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，校正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10" name="Text Box 18"/>
          <p:cNvSpPr txBox="1"/>
          <p:nvPr/>
        </p:nvSpPr>
        <p:spPr>
          <a:xfrm>
            <a:off x="636588" y="1011238"/>
            <a:ext cx="47053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补码一位乘运算规则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11" name="Text Box 19"/>
          <p:cNvSpPr txBox="1"/>
          <p:nvPr/>
        </p:nvSpPr>
        <p:spPr>
          <a:xfrm>
            <a:off x="1143000" y="1614488"/>
            <a:ext cx="2667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以小数为例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4338" name="Text Box 2"/>
          <p:cNvSpPr txBox="1"/>
          <p:nvPr/>
        </p:nvSpPr>
        <p:spPr>
          <a:xfrm>
            <a:off x="304800" y="196850"/>
            <a:ext cx="37623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规格化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3"/>
          <p:cNvSpPr txBox="1"/>
          <p:nvPr/>
        </p:nvSpPr>
        <p:spPr>
          <a:xfrm>
            <a:off x="762000" y="904875"/>
            <a:ext cx="388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规格化数的定义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0" name="Text Box 4"/>
          <p:cNvSpPr txBox="1"/>
          <p:nvPr/>
        </p:nvSpPr>
        <p:spPr>
          <a:xfrm>
            <a:off x="755650" y="1989138"/>
            <a:ext cx="4191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规格化数的判断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341" name="Group 5"/>
          <p:cNvGrpSpPr/>
          <p:nvPr/>
        </p:nvGrpSpPr>
        <p:grpSpPr>
          <a:xfrm>
            <a:off x="2195513" y="1341438"/>
            <a:ext cx="3529012" cy="766762"/>
            <a:chOff x="0" y="0"/>
            <a:chExt cx="2068" cy="483"/>
          </a:xfrm>
        </p:grpSpPr>
        <p:sp>
          <p:nvSpPr>
            <p:cNvPr id="14380" name="Text Box 6"/>
            <p:cNvSpPr txBox="1"/>
            <p:nvPr/>
          </p:nvSpPr>
          <p:spPr>
            <a:xfrm>
              <a:off x="0" y="97"/>
              <a:ext cx="20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2           ≤ |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|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＜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81" name="Text Box 7"/>
            <p:cNvSpPr txBox="1"/>
            <p:nvPr/>
          </p:nvSpPr>
          <p:spPr>
            <a:xfrm>
              <a:off x="798" y="0"/>
              <a:ext cx="209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1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82" name="Text Box 8"/>
            <p:cNvSpPr txBox="1"/>
            <p:nvPr/>
          </p:nvSpPr>
          <p:spPr>
            <a:xfrm>
              <a:off x="826" y="214"/>
              <a:ext cx="19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83" name="Line 9"/>
            <p:cNvSpPr/>
            <p:nvPr/>
          </p:nvSpPr>
          <p:spPr>
            <a:xfrm>
              <a:off x="826" y="247"/>
              <a:ext cx="2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4342" name="Text Box 10"/>
          <p:cNvSpPr txBox="1"/>
          <p:nvPr/>
        </p:nvSpPr>
        <p:spPr>
          <a:xfrm>
            <a:off x="1050925" y="2657475"/>
            <a:ext cx="14335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＞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3" name="Text Box 11"/>
          <p:cNvSpPr txBox="1"/>
          <p:nvPr/>
        </p:nvSpPr>
        <p:spPr>
          <a:xfrm>
            <a:off x="990600" y="3124200"/>
            <a:ext cx="15652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真值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4" name="Text Box 12"/>
          <p:cNvSpPr txBox="1"/>
          <p:nvPr/>
        </p:nvSpPr>
        <p:spPr>
          <a:xfrm>
            <a:off x="990600" y="3657600"/>
            <a:ext cx="14938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原码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5" name="Text Box 13"/>
          <p:cNvSpPr txBox="1"/>
          <p:nvPr/>
        </p:nvSpPr>
        <p:spPr>
          <a:xfrm>
            <a:off x="990600" y="4241800"/>
            <a:ext cx="15652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补码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6" name="Text Box 14"/>
          <p:cNvSpPr txBox="1"/>
          <p:nvPr/>
        </p:nvSpPr>
        <p:spPr>
          <a:xfrm>
            <a:off x="990600" y="4800600"/>
            <a:ext cx="12049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反码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7" name="Text Box 15"/>
          <p:cNvSpPr txBox="1"/>
          <p:nvPr/>
        </p:nvSpPr>
        <p:spPr>
          <a:xfrm>
            <a:off x="2346325" y="2635250"/>
            <a:ext cx="23701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规格化形式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8" name="Text Box 16"/>
          <p:cNvSpPr txBox="1"/>
          <p:nvPr/>
        </p:nvSpPr>
        <p:spPr>
          <a:xfrm>
            <a:off x="5013325" y="2657475"/>
            <a:ext cx="13589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＜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9" name="Text Box 17"/>
          <p:cNvSpPr txBox="1"/>
          <p:nvPr/>
        </p:nvSpPr>
        <p:spPr>
          <a:xfrm>
            <a:off x="6477000" y="2605088"/>
            <a:ext cx="24161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规格化形式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0" name="Text Box 18"/>
          <p:cNvSpPr txBox="1"/>
          <p:nvPr/>
        </p:nvSpPr>
        <p:spPr>
          <a:xfrm>
            <a:off x="5045075" y="31242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真值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1" name="Text Box 19"/>
          <p:cNvSpPr txBox="1"/>
          <p:nvPr/>
        </p:nvSpPr>
        <p:spPr>
          <a:xfrm>
            <a:off x="5045075" y="36576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原码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2" name="Text Box 20"/>
          <p:cNvSpPr txBox="1"/>
          <p:nvPr/>
        </p:nvSpPr>
        <p:spPr>
          <a:xfrm>
            <a:off x="5045075" y="42418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补码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3" name="Text Box 21"/>
          <p:cNvSpPr txBox="1"/>
          <p:nvPr/>
        </p:nvSpPr>
        <p:spPr>
          <a:xfrm>
            <a:off x="5045075" y="48006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反码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354" name="Group 22"/>
          <p:cNvGrpSpPr/>
          <p:nvPr/>
        </p:nvGrpSpPr>
        <p:grpSpPr>
          <a:xfrm>
            <a:off x="2438400" y="3090863"/>
            <a:ext cx="1928813" cy="542925"/>
            <a:chOff x="0" y="0"/>
            <a:chExt cx="1215" cy="342"/>
          </a:xfrm>
        </p:grpSpPr>
        <p:sp>
          <p:nvSpPr>
            <p:cNvPr id="14378" name="Text Box 23"/>
            <p:cNvSpPr txBox="1"/>
            <p:nvPr/>
          </p:nvSpPr>
          <p:spPr>
            <a:xfrm>
              <a:off x="0" y="15"/>
              <a:ext cx="12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0.1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××     ×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79" name="Text Box 24"/>
            <p:cNvSpPr txBox="1"/>
            <p:nvPr/>
          </p:nvSpPr>
          <p:spPr>
            <a:xfrm>
              <a:off x="710" y="0"/>
              <a:ext cx="2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54000">
              <a:spAutoFit/>
            </a:bodyPr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355" name="Group 25"/>
          <p:cNvGrpSpPr/>
          <p:nvPr/>
        </p:nvGrpSpPr>
        <p:grpSpPr>
          <a:xfrm>
            <a:off x="2438400" y="3657600"/>
            <a:ext cx="1928813" cy="533400"/>
            <a:chOff x="0" y="0"/>
            <a:chExt cx="1215" cy="336"/>
          </a:xfrm>
        </p:grpSpPr>
        <p:sp>
          <p:nvSpPr>
            <p:cNvPr id="14376" name="Text Box 26"/>
            <p:cNvSpPr txBox="1"/>
            <p:nvPr/>
          </p:nvSpPr>
          <p:spPr>
            <a:xfrm>
              <a:off x="0" y="9"/>
              <a:ext cx="12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0.1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××     ×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77" name="Text Box 27"/>
            <p:cNvSpPr txBox="1"/>
            <p:nvPr/>
          </p:nvSpPr>
          <p:spPr>
            <a:xfrm>
              <a:off x="720" y="0"/>
              <a:ext cx="2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54000">
              <a:spAutoFit/>
            </a:bodyPr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356" name="Group 28"/>
          <p:cNvGrpSpPr/>
          <p:nvPr/>
        </p:nvGrpSpPr>
        <p:grpSpPr>
          <a:xfrm>
            <a:off x="2438400" y="4241800"/>
            <a:ext cx="1928813" cy="533400"/>
            <a:chOff x="0" y="0"/>
            <a:chExt cx="1215" cy="336"/>
          </a:xfrm>
        </p:grpSpPr>
        <p:sp>
          <p:nvSpPr>
            <p:cNvPr id="14374" name="Text Box 29"/>
            <p:cNvSpPr txBox="1"/>
            <p:nvPr/>
          </p:nvSpPr>
          <p:spPr>
            <a:xfrm>
              <a:off x="0" y="9"/>
              <a:ext cx="12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0.1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××     ×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75" name="Text Box 30"/>
            <p:cNvSpPr txBox="1"/>
            <p:nvPr/>
          </p:nvSpPr>
          <p:spPr>
            <a:xfrm>
              <a:off x="720" y="0"/>
              <a:ext cx="2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54000">
              <a:spAutoFit/>
            </a:bodyPr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357" name="Group 31"/>
          <p:cNvGrpSpPr/>
          <p:nvPr/>
        </p:nvGrpSpPr>
        <p:grpSpPr>
          <a:xfrm>
            <a:off x="2438400" y="4800600"/>
            <a:ext cx="1928813" cy="533400"/>
            <a:chOff x="0" y="0"/>
            <a:chExt cx="1215" cy="336"/>
          </a:xfrm>
        </p:grpSpPr>
        <p:sp>
          <p:nvSpPr>
            <p:cNvPr id="14372" name="Text Box 32"/>
            <p:cNvSpPr txBox="1"/>
            <p:nvPr/>
          </p:nvSpPr>
          <p:spPr>
            <a:xfrm>
              <a:off x="0" y="9"/>
              <a:ext cx="12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0.1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××     ×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73" name="Text Box 33"/>
            <p:cNvSpPr txBox="1"/>
            <p:nvPr/>
          </p:nvSpPr>
          <p:spPr>
            <a:xfrm>
              <a:off x="720" y="0"/>
              <a:ext cx="2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54000">
              <a:spAutoFit/>
            </a:bodyPr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58" name="Text Box 34"/>
          <p:cNvSpPr txBox="1"/>
          <p:nvPr/>
        </p:nvSpPr>
        <p:spPr>
          <a:xfrm>
            <a:off x="1431925" y="5553075"/>
            <a:ext cx="68119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原码     不论正数、负数，第一数位为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9" name="Text Box 35"/>
          <p:cNvSpPr txBox="1"/>
          <p:nvPr/>
        </p:nvSpPr>
        <p:spPr>
          <a:xfrm>
            <a:off x="1431925" y="6162675"/>
            <a:ext cx="52276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     符号位和第 一数位不同</a:t>
            </a:r>
            <a:endParaRPr lang="zh-CN" altLang="en-US" sz="28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360" name="Group 36"/>
          <p:cNvGrpSpPr/>
          <p:nvPr/>
        </p:nvGrpSpPr>
        <p:grpSpPr>
          <a:xfrm>
            <a:off x="6400800" y="3048000"/>
            <a:ext cx="2514600" cy="554038"/>
            <a:chOff x="0" y="0"/>
            <a:chExt cx="1584" cy="349"/>
          </a:xfrm>
        </p:grpSpPr>
        <p:sp>
          <p:nvSpPr>
            <p:cNvPr id="14370" name="Text Box 37"/>
            <p:cNvSpPr txBox="1"/>
            <p:nvPr/>
          </p:nvSpPr>
          <p:spPr>
            <a:xfrm>
              <a:off x="0" y="22"/>
              <a:ext cx="15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 0.1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××      </a:t>
              </a:r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71" name="Text Box 38"/>
            <p:cNvSpPr txBox="1"/>
            <p:nvPr/>
          </p:nvSpPr>
          <p:spPr>
            <a:xfrm>
              <a:off x="950" y="0"/>
              <a:ext cx="2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8000">
              <a:spAutoFit/>
            </a:bodyPr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361" name="Group 39"/>
          <p:cNvGrpSpPr/>
          <p:nvPr/>
        </p:nvGrpSpPr>
        <p:grpSpPr>
          <a:xfrm>
            <a:off x="6705600" y="3652838"/>
            <a:ext cx="2005013" cy="538162"/>
            <a:chOff x="0" y="0"/>
            <a:chExt cx="1263" cy="339"/>
          </a:xfrm>
        </p:grpSpPr>
        <p:sp>
          <p:nvSpPr>
            <p:cNvPr id="14368" name="Text Box 40"/>
            <p:cNvSpPr txBox="1"/>
            <p:nvPr/>
          </p:nvSpPr>
          <p:spPr>
            <a:xfrm>
              <a:off x="0" y="12"/>
              <a:ext cx="12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1.1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××      ×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69" name="Text Box 41"/>
            <p:cNvSpPr txBox="1"/>
            <p:nvPr/>
          </p:nvSpPr>
          <p:spPr>
            <a:xfrm>
              <a:off x="758" y="0"/>
              <a:ext cx="2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8000">
              <a:spAutoFit/>
            </a:bodyPr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362" name="Group 42"/>
          <p:cNvGrpSpPr/>
          <p:nvPr/>
        </p:nvGrpSpPr>
        <p:grpSpPr>
          <a:xfrm>
            <a:off x="6705600" y="4162425"/>
            <a:ext cx="2005013" cy="561975"/>
            <a:chOff x="0" y="0"/>
            <a:chExt cx="1263" cy="354"/>
          </a:xfrm>
        </p:grpSpPr>
        <p:sp>
          <p:nvSpPr>
            <p:cNvPr id="14366" name="Text Box 43"/>
            <p:cNvSpPr txBox="1"/>
            <p:nvPr/>
          </p:nvSpPr>
          <p:spPr>
            <a:xfrm>
              <a:off x="0" y="27"/>
              <a:ext cx="12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1.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××      ×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67" name="Text Box 44"/>
            <p:cNvSpPr txBox="1"/>
            <p:nvPr/>
          </p:nvSpPr>
          <p:spPr>
            <a:xfrm>
              <a:off x="758" y="0"/>
              <a:ext cx="2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8000">
              <a:spAutoFit/>
            </a:bodyPr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363" name="Group 45"/>
          <p:cNvGrpSpPr/>
          <p:nvPr/>
        </p:nvGrpSpPr>
        <p:grpSpPr>
          <a:xfrm>
            <a:off x="6705600" y="4781550"/>
            <a:ext cx="2005013" cy="552450"/>
            <a:chOff x="0" y="0"/>
            <a:chExt cx="1263" cy="348"/>
          </a:xfrm>
        </p:grpSpPr>
        <p:sp>
          <p:nvSpPr>
            <p:cNvPr id="14364" name="Text Box 46"/>
            <p:cNvSpPr txBox="1"/>
            <p:nvPr/>
          </p:nvSpPr>
          <p:spPr>
            <a:xfrm>
              <a:off x="0" y="21"/>
              <a:ext cx="12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1.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××      ×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65" name="Text Box 47"/>
            <p:cNvSpPr txBox="1"/>
            <p:nvPr/>
          </p:nvSpPr>
          <p:spPr>
            <a:xfrm>
              <a:off x="758" y="0"/>
              <a:ext cx="2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8000">
              <a:spAutoFit/>
            </a:bodyPr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5362" name="Text Box 2"/>
          <p:cNvSpPr txBox="1"/>
          <p:nvPr/>
        </p:nvSpPr>
        <p:spPr>
          <a:xfrm>
            <a:off x="517525" y="168275"/>
            <a:ext cx="47402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特例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363" name="Group 3"/>
          <p:cNvGrpSpPr/>
          <p:nvPr/>
        </p:nvGrpSpPr>
        <p:grpSpPr>
          <a:xfrm>
            <a:off x="1714500" y="738188"/>
            <a:ext cx="3633788" cy="766762"/>
            <a:chOff x="0" y="0"/>
            <a:chExt cx="2289" cy="483"/>
          </a:xfrm>
        </p:grpSpPr>
        <p:sp>
          <p:nvSpPr>
            <p:cNvPr id="15382" name="Text Box 4"/>
            <p:cNvSpPr txBox="1"/>
            <p:nvPr/>
          </p:nvSpPr>
          <p:spPr>
            <a:xfrm>
              <a:off x="0" y="57"/>
              <a:ext cx="228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= –      = – 0.100      0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5383" name="Group 5"/>
            <p:cNvGrpSpPr/>
            <p:nvPr/>
          </p:nvGrpSpPr>
          <p:grpSpPr>
            <a:xfrm>
              <a:off x="647" y="0"/>
              <a:ext cx="241" cy="483"/>
              <a:chOff x="0" y="0"/>
              <a:chExt cx="241" cy="483"/>
            </a:xfrm>
          </p:grpSpPr>
          <p:sp>
            <p:nvSpPr>
              <p:cNvPr id="15385" name="Text Box 6"/>
              <p:cNvSpPr txBox="1"/>
              <p:nvPr/>
            </p:nvSpPr>
            <p:spPr>
              <a:xfrm>
                <a:off x="0" y="0"/>
                <a:ext cx="224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1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86" name="Text Box 7"/>
              <p:cNvSpPr txBox="1"/>
              <p:nvPr/>
            </p:nvSpPr>
            <p:spPr>
              <a:xfrm>
                <a:off x="28" y="214"/>
                <a:ext cx="204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87" name="Line 8"/>
              <p:cNvSpPr/>
              <p:nvPr/>
            </p:nvSpPr>
            <p:spPr>
              <a:xfrm>
                <a:off x="28" y="247"/>
                <a:ext cx="21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5384" name="Text Box 9"/>
            <p:cNvSpPr txBox="1"/>
            <p:nvPr/>
          </p:nvSpPr>
          <p:spPr>
            <a:xfrm>
              <a:off x="1686" y="9"/>
              <a:ext cx="4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364" name="Group 10"/>
          <p:cNvGrpSpPr/>
          <p:nvPr/>
        </p:nvGrpSpPr>
        <p:grpSpPr>
          <a:xfrm>
            <a:off x="1187450" y="2708275"/>
            <a:ext cx="4448175" cy="741363"/>
            <a:chOff x="0" y="0"/>
            <a:chExt cx="2802" cy="467"/>
          </a:xfrm>
        </p:grpSpPr>
        <p:sp>
          <p:nvSpPr>
            <p:cNvPr id="15378" name="Text Box 11"/>
            <p:cNvSpPr txBox="1"/>
            <p:nvPr/>
          </p:nvSpPr>
          <p:spPr>
            <a:xfrm>
              <a:off x="0" y="58"/>
              <a:ext cx="280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∴</a:t>
              </a:r>
              <a:r>
                <a:rPr lang="zh-CN" altLang="en-US" sz="2800" b="1" dirty="0">
                  <a:solidFill>
                    <a:srgbClr val="000099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800" b="1" dirty="0">
                  <a:solidFill>
                    <a:srgbClr val="000099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宋体" panose="02010600030101010101" pitchFamily="2" charset="-122"/>
                </a:rPr>
                <a:t>[–     ]</a:t>
              </a:r>
              <a:r>
                <a:rPr lang="zh-CN" altLang="en-US" sz="2400" b="1" baseline="-25000" dirty="0">
                  <a:solidFill>
                    <a:srgbClr val="000099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800" b="1" dirty="0">
                  <a:solidFill>
                    <a:srgbClr val="000099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宋体" panose="02010600030101010101" pitchFamily="2" charset="-122"/>
                </a:rPr>
                <a:t> 不是规格化的数</a:t>
              </a:r>
              <a:endParaRPr lang="zh-CN" altLang="en-US" sz="2800" b="1" dirty="0">
                <a:solidFill>
                  <a:srgbClr val="000099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9" name="Text Box 12"/>
            <p:cNvSpPr txBox="1"/>
            <p:nvPr/>
          </p:nvSpPr>
          <p:spPr>
            <a:xfrm>
              <a:off x="672" y="0"/>
              <a:ext cx="20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2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0" name="Text Box 13"/>
            <p:cNvSpPr txBox="1"/>
            <p:nvPr/>
          </p:nvSpPr>
          <p:spPr>
            <a:xfrm>
              <a:off x="682" y="198"/>
              <a:ext cx="20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2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1" name="Line 14"/>
            <p:cNvSpPr/>
            <p:nvPr/>
          </p:nvSpPr>
          <p:spPr>
            <a:xfrm>
              <a:off x="682" y="247"/>
              <a:ext cx="213" cy="0"/>
            </a:xfrm>
            <a:prstGeom prst="line">
              <a:avLst/>
            </a:prstGeom>
            <a:ln w="28575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5365" name="Text Box 15"/>
          <p:cNvSpPr txBox="1"/>
          <p:nvPr/>
        </p:nvSpPr>
        <p:spPr>
          <a:xfrm>
            <a:off x="1866900" y="4105275"/>
            <a:ext cx="12080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–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6" name="Text Box 16"/>
          <p:cNvSpPr txBox="1"/>
          <p:nvPr/>
        </p:nvSpPr>
        <p:spPr>
          <a:xfrm>
            <a:off x="1219200" y="5500688"/>
            <a:ext cx="39147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∴  </a:t>
            </a:r>
            <a:r>
              <a:rPr lang="zh-CN" altLang="en-US" sz="2800" b="1" dirty="0">
                <a:solidFill>
                  <a:srgbClr val="000099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99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[–1]</a:t>
            </a:r>
            <a:r>
              <a:rPr lang="zh-CN" altLang="en-US" sz="2400" b="1" baseline="-25000" dirty="0">
                <a:solidFill>
                  <a:srgbClr val="000099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b="1" dirty="0">
                <a:solidFill>
                  <a:srgbClr val="000099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  是规格化的数</a:t>
            </a:r>
            <a:endParaRPr lang="zh-CN" altLang="en-US" sz="2800" b="1" dirty="0">
              <a:solidFill>
                <a:srgbClr val="000099"/>
              </a:solidFill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367" name="Group 17"/>
          <p:cNvGrpSpPr/>
          <p:nvPr/>
        </p:nvGrpSpPr>
        <p:grpSpPr>
          <a:xfrm>
            <a:off x="1371600" y="1490663"/>
            <a:ext cx="3162300" cy="647700"/>
            <a:chOff x="0" y="0"/>
            <a:chExt cx="1992" cy="408"/>
          </a:xfrm>
        </p:grpSpPr>
        <p:sp>
          <p:nvSpPr>
            <p:cNvPr id="15376" name="Text Box 18"/>
            <p:cNvSpPr txBox="1"/>
            <p:nvPr/>
          </p:nvSpPr>
          <p:spPr>
            <a:xfrm>
              <a:off x="0" y="81"/>
              <a:ext cx="19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原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1 . 1 0 0       0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7" name="Text Box 19"/>
            <p:cNvSpPr txBox="1"/>
            <p:nvPr/>
          </p:nvSpPr>
          <p:spPr>
            <a:xfrm>
              <a:off x="1446" y="0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368" name="Group 20"/>
          <p:cNvGrpSpPr/>
          <p:nvPr/>
        </p:nvGrpSpPr>
        <p:grpSpPr>
          <a:xfrm>
            <a:off x="1371600" y="2105025"/>
            <a:ext cx="3162300" cy="595313"/>
            <a:chOff x="0" y="0"/>
            <a:chExt cx="1992" cy="375"/>
          </a:xfrm>
        </p:grpSpPr>
        <p:sp>
          <p:nvSpPr>
            <p:cNvPr id="15374" name="Text Box 21"/>
            <p:cNvSpPr txBox="1"/>
            <p:nvPr/>
          </p:nvSpPr>
          <p:spPr>
            <a:xfrm>
              <a:off x="0" y="48"/>
              <a:ext cx="19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1 . 1 0 0       0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5" name="Text Box 22"/>
            <p:cNvSpPr txBox="1"/>
            <p:nvPr/>
          </p:nvSpPr>
          <p:spPr>
            <a:xfrm>
              <a:off x="1436" y="0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369" name="Group 23"/>
          <p:cNvGrpSpPr/>
          <p:nvPr/>
        </p:nvGrpSpPr>
        <p:grpSpPr>
          <a:xfrm>
            <a:off x="1371600" y="4764088"/>
            <a:ext cx="3162300" cy="595312"/>
            <a:chOff x="0" y="0"/>
            <a:chExt cx="1992" cy="375"/>
          </a:xfrm>
        </p:grpSpPr>
        <p:sp>
          <p:nvSpPr>
            <p:cNvPr id="15372" name="Text Box 24"/>
            <p:cNvSpPr txBox="1"/>
            <p:nvPr/>
          </p:nvSpPr>
          <p:spPr>
            <a:xfrm>
              <a:off x="0" y="48"/>
              <a:ext cx="19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1 . 0 0 0       0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73" name="Text Box 25"/>
            <p:cNvSpPr txBox="1"/>
            <p:nvPr/>
          </p:nvSpPr>
          <p:spPr>
            <a:xfrm>
              <a:off x="1476" y="0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370" name="AutoShape 26"/>
          <p:cNvSpPr/>
          <p:nvPr/>
        </p:nvSpPr>
        <p:spPr>
          <a:xfrm>
            <a:off x="2484438" y="2276475"/>
            <a:ext cx="609600" cy="381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71" name="AutoShape 27"/>
          <p:cNvSpPr/>
          <p:nvPr/>
        </p:nvSpPr>
        <p:spPr>
          <a:xfrm>
            <a:off x="2484438" y="4868863"/>
            <a:ext cx="609600" cy="45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6386" name="Text Box 2"/>
          <p:cNvSpPr txBox="1"/>
          <p:nvPr/>
        </p:nvSpPr>
        <p:spPr>
          <a:xfrm>
            <a:off x="593725" y="501650"/>
            <a:ext cx="27590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左规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Text Box 3"/>
          <p:cNvSpPr txBox="1"/>
          <p:nvPr/>
        </p:nvSpPr>
        <p:spPr>
          <a:xfrm>
            <a:off x="593725" y="3657600"/>
            <a:ext cx="2911475" cy="609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(4) </a:t>
            </a:r>
            <a:r>
              <a:rPr lang="zh-CN" altLang="en-US" sz="3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右规</a:t>
            </a:r>
            <a:endParaRPr lang="zh-CN" altLang="en-US" sz="3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Text Box 4"/>
          <p:cNvSpPr txBox="1"/>
          <p:nvPr/>
        </p:nvSpPr>
        <p:spPr>
          <a:xfrm>
            <a:off x="395288" y="1387475"/>
            <a:ext cx="8439150" cy="488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6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尾数左移一位，阶码减 </a:t>
            </a:r>
            <a:r>
              <a:rPr lang="en-US" altLang="zh-CN" sz="26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6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，直到数符和第一数位不同为止 </a:t>
            </a:r>
            <a:endParaRPr lang="zh-CN" altLang="en-US" sz="26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9" name="Text Box 5"/>
          <p:cNvSpPr txBox="1"/>
          <p:nvPr/>
        </p:nvSpPr>
        <p:spPr>
          <a:xfrm>
            <a:off x="1508125" y="1971675"/>
            <a:ext cx="69500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上例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00, 11; 11. 1001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0" name="Text Box 6"/>
          <p:cNvSpPr txBox="1"/>
          <p:nvPr/>
        </p:nvSpPr>
        <p:spPr>
          <a:xfrm>
            <a:off x="1185863" y="2528888"/>
            <a:ext cx="66627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左规后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00, 10; 11. 0010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1" name="Text Box 7"/>
          <p:cNvSpPr txBox="1"/>
          <p:nvPr/>
        </p:nvSpPr>
        <p:spPr>
          <a:xfrm>
            <a:off x="2424113" y="3190875"/>
            <a:ext cx="45116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∴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(– 0.1110)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baseline="500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800" b="1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2" name="Text Box 8"/>
          <p:cNvSpPr txBox="1"/>
          <p:nvPr/>
        </p:nvSpPr>
        <p:spPr>
          <a:xfrm>
            <a:off x="1508125" y="4410075"/>
            <a:ext cx="5730875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 </a:t>
            </a:r>
            <a:r>
              <a:rPr lang="zh-CN" altLang="en-US" sz="26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尾数溢出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 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&gt;1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）时，需 </a:t>
            </a:r>
            <a:r>
              <a:rPr lang="zh-CN" altLang="en-US" sz="26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右规</a:t>
            </a:r>
            <a:endParaRPr lang="zh-CN" altLang="en-US" sz="26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393" name="Group 9"/>
          <p:cNvGrpSpPr/>
          <p:nvPr/>
        </p:nvGrpSpPr>
        <p:grpSpPr>
          <a:xfrm>
            <a:off x="1508125" y="4976813"/>
            <a:ext cx="7024688" cy="555625"/>
            <a:chOff x="0" y="0"/>
            <a:chExt cx="4425" cy="350"/>
          </a:xfrm>
        </p:grpSpPr>
        <p:sp>
          <p:nvSpPr>
            <p:cNvPr id="16395" name="Text Box 10"/>
            <p:cNvSpPr txBox="1"/>
            <p:nvPr/>
          </p:nvSpPr>
          <p:spPr>
            <a:xfrm>
              <a:off x="0" y="42"/>
              <a:ext cx="4425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即尾数出现 </a:t>
              </a:r>
              <a:r>
                <a:rPr lang="en-US" altLang="zh-CN" sz="2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01. ××      ×</a:t>
              </a:r>
              <a:r>
                <a:rPr lang="zh-CN" altLang="en-US" sz="2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或 </a:t>
              </a:r>
              <a:r>
                <a:rPr lang="en-US" altLang="zh-CN" sz="2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10. ××      ×</a:t>
              </a:r>
              <a:r>
                <a:rPr lang="zh-CN" altLang="en-US" sz="2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时</a:t>
              </a:r>
              <a:endPara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96" name="Text Box 11"/>
            <p:cNvSpPr txBox="1"/>
            <p:nvPr/>
          </p:nvSpPr>
          <p:spPr>
            <a:xfrm>
              <a:off x="1951" y="0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97" name="Text Box 12"/>
            <p:cNvSpPr txBox="1"/>
            <p:nvPr/>
          </p:nvSpPr>
          <p:spPr>
            <a:xfrm>
              <a:off x="3438" y="0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394" name="Text Box 13"/>
          <p:cNvSpPr txBox="1"/>
          <p:nvPr/>
        </p:nvSpPr>
        <p:spPr>
          <a:xfrm>
            <a:off x="1508125" y="5705475"/>
            <a:ext cx="5008563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6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尾数右移一位，阶码加 </a:t>
            </a:r>
            <a:r>
              <a:rPr lang="en-US" altLang="zh-CN" sz="26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6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7410" name="Text Box 2"/>
          <p:cNvSpPr txBox="1"/>
          <p:nvPr/>
        </p:nvSpPr>
        <p:spPr>
          <a:xfrm>
            <a:off x="152400" y="273050"/>
            <a:ext cx="2286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6.27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411" name="Group 3"/>
          <p:cNvGrpSpPr/>
          <p:nvPr/>
        </p:nvGrpSpPr>
        <p:grpSpPr>
          <a:xfrm>
            <a:off x="1143000" y="247650"/>
            <a:ext cx="7861300" cy="1169988"/>
            <a:chOff x="0" y="0"/>
            <a:chExt cx="4952" cy="737"/>
          </a:xfrm>
        </p:grpSpPr>
        <p:sp>
          <p:nvSpPr>
            <p:cNvPr id="17436" name="Text Box 4"/>
            <p:cNvSpPr txBox="1"/>
            <p:nvPr/>
          </p:nvSpPr>
          <p:spPr>
            <a:xfrm>
              <a:off x="381" y="0"/>
              <a:ext cx="362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0.1101</a:t>
              </a:r>
              <a:r>
                <a:rPr lang="en-US" altLang="zh-CN" sz="3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r>
                <a:rPr lang="en-US" altLang="zh-CN" sz="9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3200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0.1011</a:t>
              </a:r>
              <a:r>
                <a:rPr lang="en-US" altLang="zh-CN" sz="3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r>
                <a:rPr lang="en-US" altLang="zh-CN" sz="9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01</a:t>
              </a:r>
              <a:endParaRPr lang="en-US" altLang="zh-CN" sz="2800" b="1" baseline="4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7" name="Text Box 5"/>
            <p:cNvSpPr txBox="1"/>
            <p:nvPr/>
          </p:nvSpPr>
          <p:spPr>
            <a:xfrm>
              <a:off x="0" y="372"/>
              <a:ext cx="495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求 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1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（除阶符、数符外，阶码取 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位，尾数取 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 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位）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12" name="Text Box 6"/>
          <p:cNvSpPr txBox="1"/>
          <p:nvPr/>
        </p:nvSpPr>
        <p:spPr>
          <a:xfrm>
            <a:off x="898525" y="137477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3" name="Text Box 7"/>
          <p:cNvSpPr txBox="1"/>
          <p:nvPr/>
        </p:nvSpPr>
        <p:spPr>
          <a:xfrm>
            <a:off x="2057400" y="1447800"/>
            <a:ext cx="34940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00, 010; 00. 110100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4" name="Text Box 8"/>
          <p:cNvSpPr txBox="1"/>
          <p:nvPr/>
        </p:nvSpPr>
        <p:spPr>
          <a:xfrm>
            <a:off x="2057400" y="1828800"/>
            <a:ext cx="34766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00, 001; 00. 101100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5" name="Text Box 9"/>
          <p:cNvSpPr txBox="1"/>
          <p:nvPr/>
        </p:nvSpPr>
        <p:spPr>
          <a:xfrm>
            <a:off x="1203325" y="2362200"/>
            <a:ext cx="22256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① 对阶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6" name="Text Box 10"/>
          <p:cNvSpPr txBox="1"/>
          <p:nvPr/>
        </p:nvSpPr>
        <p:spPr>
          <a:xfrm>
            <a:off x="1203325" y="4800600"/>
            <a:ext cx="29114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② 尾数求和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7" name="Text Box 11"/>
          <p:cNvSpPr txBox="1"/>
          <p:nvPr/>
        </p:nvSpPr>
        <p:spPr>
          <a:xfrm>
            <a:off x="1870075" y="2768600"/>
            <a:ext cx="3140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Δ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 [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8" name="Text Box 12"/>
          <p:cNvSpPr txBox="1"/>
          <p:nvPr/>
        </p:nvSpPr>
        <p:spPr>
          <a:xfrm>
            <a:off x="4495800" y="2768600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 00, 010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9" name="Text Box 13"/>
          <p:cNvSpPr txBox="1"/>
          <p:nvPr/>
        </p:nvSpPr>
        <p:spPr>
          <a:xfrm>
            <a:off x="4749800" y="3048000"/>
            <a:ext cx="15716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11, 111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0" name="Text Box 14"/>
          <p:cNvSpPr txBox="1"/>
          <p:nvPr/>
        </p:nvSpPr>
        <p:spPr>
          <a:xfrm>
            <a:off x="4673600" y="34290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100, 001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1" name="AutoShape 15"/>
          <p:cNvSpPr/>
          <p:nvPr/>
        </p:nvSpPr>
        <p:spPr>
          <a:xfrm>
            <a:off x="4643438" y="3500438"/>
            <a:ext cx="288925" cy="339725"/>
          </a:xfrm>
          <a:prstGeom prst="wedgeRoundRectCallout">
            <a:avLst>
              <a:gd name="adj1" fmla="val -139009"/>
              <a:gd name="adj2" fmla="val 50000"/>
              <a:gd name="adj3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2" name="Line 16"/>
          <p:cNvSpPr/>
          <p:nvPr/>
        </p:nvSpPr>
        <p:spPr>
          <a:xfrm>
            <a:off x="4495800" y="3444875"/>
            <a:ext cx="1447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3" name="Text Box 17"/>
          <p:cNvSpPr txBox="1"/>
          <p:nvPr/>
        </p:nvSpPr>
        <p:spPr>
          <a:xfrm>
            <a:off x="1889125" y="3810000"/>
            <a:ext cx="2378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阶差为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424" name="Group 18"/>
          <p:cNvGrpSpPr/>
          <p:nvPr/>
        </p:nvGrpSpPr>
        <p:grpSpPr>
          <a:xfrm>
            <a:off x="3851275" y="3789363"/>
            <a:ext cx="3200400" cy="457200"/>
            <a:chOff x="0" y="0"/>
            <a:chExt cx="2016" cy="288"/>
          </a:xfrm>
        </p:grpSpPr>
        <p:sp>
          <p:nvSpPr>
            <p:cNvPr id="17434" name="Text Box 19"/>
            <p:cNvSpPr txBox="1"/>
            <p:nvPr/>
          </p:nvSpPr>
          <p:spPr>
            <a:xfrm>
              <a:off x="0" y="0"/>
              <a:ext cx="20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∴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1,  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5" name="Line 20"/>
            <p:cNvSpPr/>
            <p:nvPr/>
          </p:nvSpPr>
          <p:spPr>
            <a:xfrm>
              <a:off x="442" y="144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17425" name="Text Box 21"/>
          <p:cNvSpPr txBox="1"/>
          <p:nvPr/>
        </p:nvSpPr>
        <p:spPr>
          <a:xfrm>
            <a:off x="1676400" y="4267200"/>
            <a:ext cx="594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∴ 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000" b="1" baseline="-1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00, 010; 00. 010110</a:t>
            </a: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6" name="Text Box 22"/>
          <p:cNvSpPr txBox="1"/>
          <p:nvPr/>
        </p:nvSpPr>
        <p:spPr>
          <a:xfrm>
            <a:off x="1905000" y="5257800"/>
            <a:ext cx="25542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00. 110100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7" name="Text Box 23"/>
          <p:cNvSpPr txBox="1"/>
          <p:nvPr/>
        </p:nvSpPr>
        <p:spPr>
          <a:xfrm>
            <a:off x="1905000" y="5680075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en-US" altLang="zh-CN" sz="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00. 010110</a:t>
            </a: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8" name="Text Box 24"/>
          <p:cNvSpPr txBox="1"/>
          <p:nvPr/>
        </p:nvSpPr>
        <p:spPr>
          <a:xfrm>
            <a:off x="4860925" y="5729288"/>
            <a:ext cx="36734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对阶后的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endParaRPr lang="en-US" altLang="zh-CN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9" name="Line 25"/>
          <p:cNvSpPr/>
          <p:nvPr/>
        </p:nvSpPr>
        <p:spPr>
          <a:xfrm>
            <a:off x="1371600" y="6172200"/>
            <a:ext cx="3276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30" name="Text Box 26"/>
          <p:cNvSpPr txBox="1"/>
          <p:nvPr/>
        </p:nvSpPr>
        <p:spPr>
          <a:xfrm>
            <a:off x="2911475" y="6172200"/>
            <a:ext cx="155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01. 001010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31" name="Text Box 27"/>
          <p:cNvSpPr txBox="1"/>
          <p:nvPr/>
        </p:nvSpPr>
        <p:spPr>
          <a:xfrm>
            <a:off x="1593850" y="5705475"/>
            <a:ext cx="38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32" name="Text Box 28"/>
          <p:cNvSpPr txBox="1"/>
          <p:nvPr/>
        </p:nvSpPr>
        <p:spPr>
          <a:xfrm>
            <a:off x="4500563" y="3068638"/>
            <a:ext cx="3571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33" name="Text Box 29"/>
          <p:cNvSpPr txBox="1"/>
          <p:nvPr/>
        </p:nvSpPr>
        <p:spPr>
          <a:xfrm>
            <a:off x="4800600" y="6172200"/>
            <a:ext cx="3505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尾数溢出需右规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8434" name="Text Box 2"/>
          <p:cNvSpPr txBox="1"/>
          <p:nvPr/>
        </p:nvSpPr>
        <p:spPr>
          <a:xfrm>
            <a:off x="609600" y="279400"/>
            <a:ext cx="2514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③ 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Text Box 3"/>
          <p:cNvSpPr txBox="1"/>
          <p:nvPr/>
        </p:nvSpPr>
        <p:spPr>
          <a:xfrm>
            <a:off x="2627313" y="333375"/>
            <a:ext cx="62642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9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00, 010; 01. 001010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6" name="Text Box 4"/>
          <p:cNvSpPr txBox="1"/>
          <p:nvPr/>
        </p:nvSpPr>
        <p:spPr>
          <a:xfrm>
            <a:off x="2627313" y="1125538"/>
            <a:ext cx="5791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9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00, 011; 00. 100101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7" name="Text Box 5"/>
          <p:cNvSpPr txBox="1"/>
          <p:nvPr/>
        </p:nvSpPr>
        <p:spPr>
          <a:xfrm>
            <a:off x="971550" y="908050"/>
            <a:ext cx="40544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右规后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8" name="Text Box 6"/>
          <p:cNvSpPr txBox="1"/>
          <p:nvPr/>
        </p:nvSpPr>
        <p:spPr>
          <a:xfrm>
            <a:off x="2117725" y="3016250"/>
            <a:ext cx="18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9" name="Text Box 7"/>
          <p:cNvSpPr txBox="1"/>
          <p:nvPr/>
        </p:nvSpPr>
        <p:spPr>
          <a:xfrm>
            <a:off x="1476375" y="1916113"/>
            <a:ext cx="586740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∴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9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0. 100101</a:t>
            </a:r>
            <a:r>
              <a:rPr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endParaRPr lang="en-US" altLang="zh-CN" sz="2400" b="1" baseline="4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0" name="Text Box 8"/>
          <p:cNvSpPr txBox="1"/>
          <p:nvPr/>
        </p:nvSpPr>
        <p:spPr>
          <a:xfrm>
            <a:off x="539750" y="2708275"/>
            <a:ext cx="32162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舍入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1" name="Text Box 9"/>
          <p:cNvSpPr txBox="1"/>
          <p:nvPr/>
        </p:nvSpPr>
        <p:spPr>
          <a:xfrm>
            <a:off x="838200" y="3357563"/>
            <a:ext cx="8305800" cy="120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对阶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右规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过程中，可能出现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尾数末位丢失</a:t>
            </a:r>
            <a:endParaRPr lang="zh-CN" altLang="en-US" sz="28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引起误差，需考虑舍入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2" name="Text Box 10"/>
          <p:cNvSpPr txBox="1"/>
          <p:nvPr/>
        </p:nvSpPr>
        <p:spPr>
          <a:xfrm>
            <a:off x="1258888" y="4581525"/>
            <a:ext cx="32162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舍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入法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3" name="Text Box 11"/>
          <p:cNvSpPr txBox="1"/>
          <p:nvPr/>
        </p:nvSpPr>
        <p:spPr>
          <a:xfrm>
            <a:off x="1258888" y="5157788"/>
            <a:ext cx="35972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恒置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1”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法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9458" name="Text Box 2"/>
          <p:cNvSpPr txBox="1"/>
          <p:nvPr/>
        </p:nvSpPr>
        <p:spPr>
          <a:xfrm>
            <a:off x="152400" y="460375"/>
            <a:ext cx="155733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 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6.28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Text Box 3"/>
          <p:cNvSpPr txBox="1"/>
          <p:nvPr/>
        </p:nvSpPr>
        <p:spPr>
          <a:xfrm>
            <a:off x="2043113" y="650875"/>
            <a:ext cx="45227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(– —)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-5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(—)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-4 </a:t>
            </a:r>
            <a:endParaRPr lang="en-US" altLang="zh-CN" sz="2800" b="1" baseline="4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0" name="Text Box 4"/>
          <p:cNvSpPr txBox="1"/>
          <p:nvPr/>
        </p:nvSpPr>
        <p:spPr>
          <a:xfrm>
            <a:off x="3052763" y="549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1" name="Text Box 5"/>
          <p:cNvSpPr txBox="1"/>
          <p:nvPr/>
        </p:nvSpPr>
        <p:spPr>
          <a:xfrm>
            <a:off x="3052763" y="8890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2" name="Text Box 6"/>
          <p:cNvSpPr txBox="1"/>
          <p:nvPr/>
        </p:nvSpPr>
        <p:spPr>
          <a:xfrm>
            <a:off x="5202238" y="549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3" name="Text Box 7"/>
          <p:cNvSpPr txBox="1"/>
          <p:nvPr/>
        </p:nvSpPr>
        <p:spPr>
          <a:xfrm>
            <a:off x="5202238" y="8890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4" name="Text Box 8"/>
          <p:cNvSpPr txBox="1"/>
          <p:nvPr/>
        </p:nvSpPr>
        <p:spPr>
          <a:xfrm>
            <a:off x="1544638" y="1235075"/>
            <a:ext cx="759936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9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9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（除阶符、数符外，阶码取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位，尾数取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位）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5" name="Text Box 9"/>
          <p:cNvSpPr txBox="1"/>
          <p:nvPr/>
        </p:nvSpPr>
        <p:spPr>
          <a:xfrm>
            <a:off x="517525" y="17668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6" name="Text Box 10"/>
          <p:cNvSpPr txBox="1"/>
          <p:nvPr/>
        </p:nvSpPr>
        <p:spPr>
          <a:xfrm>
            <a:off x="1295400" y="2438400"/>
            <a:ext cx="34940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11, 011; 11. 011000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7" name="Text Box 11"/>
          <p:cNvSpPr txBox="1"/>
          <p:nvPr/>
        </p:nvSpPr>
        <p:spPr>
          <a:xfrm>
            <a:off x="5105400" y="2438400"/>
            <a:ext cx="34766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11, 100; 00. 111000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8" name="Text Box 12"/>
          <p:cNvSpPr txBox="1"/>
          <p:nvPr/>
        </p:nvSpPr>
        <p:spPr>
          <a:xfrm>
            <a:off x="1203325" y="3073400"/>
            <a:ext cx="11795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① 对阶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9" name="Text Box 13"/>
          <p:cNvSpPr txBox="1"/>
          <p:nvPr/>
        </p:nvSpPr>
        <p:spPr>
          <a:xfrm>
            <a:off x="1812925" y="3632200"/>
            <a:ext cx="26939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Δ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 [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0" name="Text Box 14"/>
          <p:cNvSpPr txBox="1"/>
          <p:nvPr/>
        </p:nvSpPr>
        <p:spPr>
          <a:xfrm>
            <a:off x="4435475" y="3667125"/>
            <a:ext cx="18891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 11, 011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1" name="Text Box 15"/>
          <p:cNvSpPr txBox="1"/>
          <p:nvPr/>
        </p:nvSpPr>
        <p:spPr>
          <a:xfrm>
            <a:off x="4668838" y="4038600"/>
            <a:ext cx="21891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00, 100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2" name="Text Box 16"/>
          <p:cNvSpPr txBox="1"/>
          <p:nvPr/>
        </p:nvSpPr>
        <p:spPr>
          <a:xfrm>
            <a:off x="4684713" y="4495800"/>
            <a:ext cx="16398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11, 111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3" name="Line 17"/>
          <p:cNvSpPr/>
          <p:nvPr/>
        </p:nvSpPr>
        <p:spPr>
          <a:xfrm>
            <a:off x="4419600" y="4495800"/>
            <a:ext cx="1447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74" name="Text Box 18"/>
          <p:cNvSpPr txBox="1"/>
          <p:nvPr/>
        </p:nvSpPr>
        <p:spPr>
          <a:xfrm>
            <a:off x="1889125" y="5181600"/>
            <a:ext cx="1479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阶差为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9475" name="Group 19"/>
          <p:cNvGrpSpPr/>
          <p:nvPr/>
        </p:nvGrpSpPr>
        <p:grpSpPr>
          <a:xfrm>
            <a:off x="3924300" y="5157788"/>
            <a:ext cx="2376488" cy="457200"/>
            <a:chOff x="0" y="0"/>
            <a:chExt cx="1497" cy="288"/>
          </a:xfrm>
        </p:grpSpPr>
        <p:sp>
          <p:nvSpPr>
            <p:cNvPr id="19480" name="Text Box 20"/>
            <p:cNvSpPr txBox="1"/>
            <p:nvPr/>
          </p:nvSpPr>
          <p:spPr>
            <a:xfrm>
              <a:off x="0" y="0"/>
              <a:ext cx="14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∴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1,   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81" name="Line 21"/>
            <p:cNvSpPr/>
            <p:nvPr/>
          </p:nvSpPr>
          <p:spPr>
            <a:xfrm>
              <a:off x="442" y="144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19476" name="Text Box 22"/>
          <p:cNvSpPr txBox="1"/>
          <p:nvPr/>
        </p:nvSpPr>
        <p:spPr>
          <a:xfrm>
            <a:off x="1520825" y="5943600"/>
            <a:ext cx="39227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∴ 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11, 100; 11. 101100</a:t>
            </a: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7" name="Text Box 23"/>
          <p:cNvSpPr txBox="1"/>
          <p:nvPr/>
        </p:nvSpPr>
        <p:spPr>
          <a:xfrm>
            <a:off x="1600200" y="1819275"/>
            <a:ext cx="30972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(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 0.101000)×2</a:t>
            </a:r>
            <a:r>
              <a:rPr lang="en-US" altLang="zh-CN" sz="20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-101</a:t>
            </a:r>
            <a:endParaRPr lang="en-US" altLang="zh-CN" sz="2000" b="1" baseline="4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8" name="Text Box 24"/>
          <p:cNvSpPr txBox="1"/>
          <p:nvPr/>
        </p:nvSpPr>
        <p:spPr>
          <a:xfrm>
            <a:off x="5437188" y="1828800"/>
            <a:ext cx="29225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(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0.111000)×2</a:t>
            </a:r>
            <a:r>
              <a:rPr lang="en-US" altLang="zh-CN" sz="20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-100</a:t>
            </a:r>
            <a:endParaRPr lang="en-US" altLang="zh-CN" sz="2000" b="1" baseline="4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9" name="Text Box 25"/>
          <p:cNvSpPr txBox="1"/>
          <p:nvPr/>
        </p:nvSpPr>
        <p:spPr>
          <a:xfrm>
            <a:off x="4419600" y="4038600"/>
            <a:ext cx="3571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0482" name="Text Box 2"/>
          <p:cNvSpPr txBox="1"/>
          <p:nvPr/>
        </p:nvSpPr>
        <p:spPr>
          <a:xfrm>
            <a:off x="457200" y="511175"/>
            <a:ext cx="375443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② 尾数求和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Text Box 3"/>
          <p:cNvSpPr txBox="1"/>
          <p:nvPr/>
        </p:nvSpPr>
        <p:spPr>
          <a:xfrm>
            <a:off x="3587750" y="715963"/>
            <a:ext cx="30273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´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11. 101100</a:t>
            </a:r>
            <a:endParaRPr lang="en-US" altLang="zh-CN" sz="28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4" name="Text Box 4"/>
          <p:cNvSpPr txBox="1"/>
          <p:nvPr/>
        </p:nvSpPr>
        <p:spPr>
          <a:xfrm>
            <a:off x="3492500" y="1196975"/>
            <a:ext cx="30892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[–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11. 001000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5" name="Line 5"/>
          <p:cNvSpPr/>
          <p:nvPr/>
        </p:nvSpPr>
        <p:spPr>
          <a:xfrm>
            <a:off x="3130550" y="1706563"/>
            <a:ext cx="3403600" cy="95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6" name="Text Box 6"/>
          <p:cNvSpPr txBox="1"/>
          <p:nvPr/>
        </p:nvSpPr>
        <p:spPr>
          <a:xfrm>
            <a:off x="3089275" y="1249363"/>
            <a:ext cx="387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7" name="Text Box 7"/>
          <p:cNvSpPr txBox="1"/>
          <p:nvPr/>
        </p:nvSpPr>
        <p:spPr>
          <a:xfrm>
            <a:off x="4635500" y="1706563"/>
            <a:ext cx="20955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110. 110100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8" name="Text Box 8"/>
          <p:cNvSpPr txBox="1"/>
          <p:nvPr/>
        </p:nvSpPr>
        <p:spPr>
          <a:xfrm>
            <a:off x="457200" y="2590800"/>
            <a:ext cx="289083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③ 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9" name="Text Box 9"/>
          <p:cNvSpPr txBox="1"/>
          <p:nvPr/>
        </p:nvSpPr>
        <p:spPr>
          <a:xfrm>
            <a:off x="2484438" y="2636838"/>
            <a:ext cx="457358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11, 100; 10. 110100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0" name="Text Box 10"/>
          <p:cNvSpPr txBox="1"/>
          <p:nvPr/>
        </p:nvSpPr>
        <p:spPr>
          <a:xfrm>
            <a:off x="2484438" y="3429000"/>
            <a:ext cx="45354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11, 101; 11. 011010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1" name="Text Box 11"/>
          <p:cNvSpPr txBox="1"/>
          <p:nvPr/>
        </p:nvSpPr>
        <p:spPr>
          <a:xfrm>
            <a:off x="827088" y="3357563"/>
            <a:ext cx="1250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右规后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2" name="Text Box 12"/>
          <p:cNvSpPr txBox="1"/>
          <p:nvPr/>
        </p:nvSpPr>
        <p:spPr>
          <a:xfrm>
            <a:off x="2195513" y="4221163"/>
            <a:ext cx="42037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∴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(–0.100110)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-11</a:t>
            </a:r>
            <a:endParaRPr lang="en-US" altLang="zh-CN" sz="2400" b="1" baseline="4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0493" name="Group 13"/>
          <p:cNvGrpSpPr/>
          <p:nvPr/>
        </p:nvGrpSpPr>
        <p:grpSpPr>
          <a:xfrm>
            <a:off x="3348038" y="4797425"/>
            <a:ext cx="2022475" cy="762000"/>
            <a:chOff x="0" y="0"/>
            <a:chExt cx="1274" cy="480"/>
          </a:xfrm>
        </p:grpSpPr>
        <p:sp>
          <p:nvSpPr>
            <p:cNvPr id="20495" name="Text Box 14"/>
            <p:cNvSpPr txBox="1"/>
            <p:nvPr/>
          </p:nvSpPr>
          <p:spPr>
            <a:xfrm>
              <a:off x="0" y="57"/>
              <a:ext cx="127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(– —)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-3</a:t>
              </a:r>
              <a:endParaRPr lang="en-US" altLang="zh-CN" sz="2800" b="1" baseline="4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6" name="Text Box 15"/>
            <p:cNvSpPr txBox="1"/>
            <p:nvPr/>
          </p:nvSpPr>
          <p:spPr>
            <a:xfrm>
              <a:off x="449" y="0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19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7" name="Text Box 16"/>
            <p:cNvSpPr txBox="1"/>
            <p:nvPr/>
          </p:nvSpPr>
          <p:spPr>
            <a:xfrm>
              <a:off x="449" y="192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494" name="AutoShape 17"/>
          <p:cNvSpPr/>
          <p:nvPr/>
        </p:nvSpPr>
        <p:spPr>
          <a:xfrm>
            <a:off x="4656138" y="1787525"/>
            <a:ext cx="228600" cy="339725"/>
          </a:xfrm>
          <a:prstGeom prst="wedgeRoundRectCallout">
            <a:avLst>
              <a:gd name="adj1" fmla="val -150000"/>
              <a:gd name="adj2" fmla="val -11681"/>
              <a:gd name="adj3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1506" name="Text Box 2"/>
          <p:cNvSpPr txBox="1"/>
          <p:nvPr/>
        </p:nvSpPr>
        <p:spPr>
          <a:xfrm>
            <a:off x="457200" y="273050"/>
            <a:ext cx="353853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5.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溢出判断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Text Box 3"/>
          <p:cNvSpPr txBox="1"/>
          <p:nvPr/>
        </p:nvSpPr>
        <p:spPr>
          <a:xfrm>
            <a:off x="395288" y="981075"/>
            <a:ext cx="7981950" cy="1354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1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设机器数为补码，尾数为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规格化形式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并假设阶符取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位，阶码的数值部分取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7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位，数符取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位，尾数取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位，则该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在数轴上的表示为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8" name="Line 4"/>
          <p:cNvSpPr/>
          <p:nvPr/>
        </p:nvSpPr>
        <p:spPr>
          <a:xfrm>
            <a:off x="755650" y="3859213"/>
            <a:ext cx="7315200" cy="0"/>
          </a:xfrm>
          <a:prstGeom prst="line">
            <a:avLst/>
          </a:prstGeom>
          <a:ln w="381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09" name="Rectangle 5"/>
          <p:cNvSpPr/>
          <p:nvPr/>
        </p:nvSpPr>
        <p:spPr>
          <a:xfrm>
            <a:off x="755650" y="3402013"/>
            <a:ext cx="1162050" cy="454025"/>
          </a:xfrm>
          <a:prstGeom prst="rect">
            <a:avLst/>
          </a:prstGeom>
          <a:solidFill>
            <a:srgbClr val="66FF99">
              <a:alpha val="50195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0" name="Rectangle 6"/>
          <p:cNvSpPr/>
          <p:nvPr/>
        </p:nvSpPr>
        <p:spPr>
          <a:xfrm>
            <a:off x="3803650" y="3402013"/>
            <a:ext cx="1162050" cy="454025"/>
          </a:xfrm>
          <a:prstGeom prst="rect">
            <a:avLst/>
          </a:prstGeom>
          <a:solidFill>
            <a:srgbClr val="66FF99">
              <a:alpha val="50195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1" name="Rectangle 7"/>
          <p:cNvSpPr/>
          <p:nvPr/>
        </p:nvSpPr>
        <p:spPr>
          <a:xfrm>
            <a:off x="6851650" y="3405188"/>
            <a:ext cx="1162050" cy="454025"/>
          </a:xfrm>
          <a:prstGeom prst="rect">
            <a:avLst/>
          </a:prstGeom>
          <a:solidFill>
            <a:srgbClr val="66FF99">
              <a:alpha val="50195"/>
            </a:srgbClr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2" name="Text Box 8"/>
          <p:cNvSpPr txBox="1"/>
          <p:nvPr/>
        </p:nvSpPr>
        <p:spPr>
          <a:xfrm>
            <a:off x="900113" y="3357563"/>
            <a:ext cx="692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上溢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3" name="Text Box 9"/>
          <p:cNvSpPr txBox="1"/>
          <p:nvPr/>
        </p:nvSpPr>
        <p:spPr>
          <a:xfrm>
            <a:off x="3995738" y="3357563"/>
            <a:ext cx="692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下溢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4" name="Text Box 10"/>
          <p:cNvSpPr txBox="1"/>
          <p:nvPr/>
        </p:nvSpPr>
        <p:spPr>
          <a:xfrm>
            <a:off x="7019925" y="3357563"/>
            <a:ext cx="692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上溢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5" name="Text Box 11"/>
          <p:cNvSpPr txBox="1"/>
          <p:nvPr/>
        </p:nvSpPr>
        <p:spPr>
          <a:xfrm>
            <a:off x="2203450" y="3087688"/>
            <a:ext cx="1200150" cy="7318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对应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负浮点数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6" name="Text Box 12"/>
          <p:cNvSpPr txBox="1"/>
          <p:nvPr/>
        </p:nvSpPr>
        <p:spPr>
          <a:xfrm>
            <a:off x="5264150" y="3097213"/>
            <a:ext cx="1200150" cy="7318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对应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正浮点数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1517" name="Group 13"/>
          <p:cNvGrpSpPr/>
          <p:nvPr/>
        </p:nvGrpSpPr>
        <p:grpSpPr>
          <a:xfrm>
            <a:off x="762000" y="4595813"/>
            <a:ext cx="2554288" cy="463550"/>
            <a:chOff x="0" y="0"/>
            <a:chExt cx="1609" cy="292"/>
          </a:xfrm>
        </p:grpSpPr>
        <p:sp>
          <p:nvSpPr>
            <p:cNvPr id="21550" name="Text Box 14"/>
            <p:cNvSpPr txBox="1"/>
            <p:nvPr/>
          </p:nvSpPr>
          <p:spPr>
            <a:xfrm>
              <a:off x="0" y="42"/>
              <a:ext cx="160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00,1111111;11.00      0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51" name="Text Box 15"/>
            <p:cNvSpPr txBox="1"/>
            <p:nvPr/>
          </p:nvSpPr>
          <p:spPr>
            <a:xfrm>
              <a:off x="1220" y="0"/>
              <a:ext cx="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518" name="Group 16"/>
          <p:cNvGrpSpPr/>
          <p:nvPr/>
        </p:nvGrpSpPr>
        <p:grpSpPr>
          <a:xfrm>
            <a:off x="6030913" y="4595813"/>
            <a:ext cx="2427287" cy="463550"/>
            <a:chOff x="0" y="0"/>
            <a:chExt cx="1529" cy="292"/>
          </a:xfrm>
        </p:grpSpPr>
        <p:sp>
          <p:nvSpPr>
            <p:cNvPr id="21548" name="Text Box 17"/>
            <p:cNvSpPr txBox="1"/>
            <p:nvPr/>
          </p:nvSpPr>
          <p:spPr>
            <a:xfrm>
              <a:off x="0" y="42"/>
              <a:ext cx="152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00,1111111;00.11    1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49" name="Text Box 18"/>
            <p:cNvSpPr txBox="1"/>
            <p:nvPr/>
          </p:nvSpPr>
          <p:spPr>
            <a:xfrm>
              <a:off x="1157" y="0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519" name="Group 19"/>
          <p:cNvGrpSpPr/>
          <p:nvPr/>
        </p:nvGrpSpPr>
        <p:grpSpPr>
          <a:xfrm>
            <a:off x="1981200" y="6019800"/>
            <a:ext cx="2554288" cy="442913"/>
            <a:chOff x="0" y="0"/>
            <a:chExt cx="1609" cy="279"/>
          </a:xfrm>
        </p:grpSpPr>
        <p:sp>
          <p:nvSpPr>
            <p:cNvPr id="21546" name="Text Box 20"/>
            <p:cNvSpPr txBox="1"/>
            <p:nvPr/>
          </p:nvSpPr>
          <p:spPr>
            <a:xfrm>
              <a:off x="0" y="29"/>
              <a:ext cx="160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11,0000000;11.011    1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47" name="Text Box 21"/>
            <p:cNvSpPr txBox="1"/>
            <p:nvPr/>
          </p:nvSpPr>
          <p:spPr>
            <a:xfrm>
              <a:off x="1260" y="0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520" name="Group 22"/>
          <p:cNvGrpSpPr/>
          <p:nvPr/>
        </p:nvGrpSpPr>
        <p:grpSpPr>
          <a:xfrm>
            <a:off x="4267200" y="5295900"/>
            <a:ext cx="2681288" cy="471488"/>
            <a:chOff x="0" y="0"/>
            <a:chExt cx="1689" cy="297"/>
          </a:xfrm>
        </p:grpSpPr>
        <p:sp>
          <p:nvSpPr>
            <p:cNvPr id="21544" name="Text Box 23"/>
            <p:cNvSpPr txBox="1"/>
            <p:nvPr/>
          </p:nvSpPr>
          <p:spPr>
            <a:xfrm>
              <a:off x="0" y="47"/>
              <a:ext cx="168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11,0000000;00.100      0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45" name="Text Box 24"/>
            <p:cNvSpPr txBox="1"/>
            <p:nvPr/>
          </p:nvSpPr>
          <p:spPr>
            <a:xfrm>
              <a:off x="1296" y="0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521" name="Text Box 25"/>
          <p:cNvSpPr txBox="1"/>
          <p:nvPr/>
        </p:nvSpPr>
        <p:spPr>
          <a:xfrm>
            <a:off x="1279525" y="5029200"/>
            <a:ext cx="12366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127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×(–1)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22" name="Text Box 26"/>
          <p:cNvSpPr txBox="1"/>
          <p:nvPr/>
        </p:nvSpPr>
        <p:spPr>
          <a:xfrm>
            <a:off x="2344738" y="6461125"/>
            <a:ext cx="1976437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 2</a:t>
            </a:r>
            <a:r>
              <a:rPr lang="en-US" altLang="zh-CN" sz="20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-128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×(2</a:t>
            </a:r>
            <a:r>
              <a:rPr lang="en-US" altLang="zh-CN" sz="20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+ 2</a:t>
            </a:r>
            <a:r>
              <a:rPr lang="en-US" altLang="zh-CN" sz="20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000" b="1" i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23" name="Text Box 27"/>
          <p:cNvSpPr txBox="1"/>
          <p:nvPr/>
        </p:nvSpPr>
        <p:spPr>
          <a:xfrm>
            <a:off x="4881563" y="5775325"/>
            <a:ext cx="113506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-128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×2</a:t>
            </a:r>
            <a:r>
              <a:rPr lang="en-US" altLang="zh-CN" sz="20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24" name="Text Box 28"/>
          <p:cNvSpPr txBox="1"/>
          <p:nvPr/>
        </p:nvSpPr>
        <p:spPr>
          <a:xfrm>
            <a:off x="6561138" y="5029200"/>
            <a:ext cx="151130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127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×(1–2</a:t>
            </a:r>
            <a:r>
              <a:rPr lang="en-US" altLang="zh-CN" sz="20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000" b="1" i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1525" name="Group 29"/>
          <p:cNvGrpSpPr/>
          <p:nvPr/>
        </p:nvGrpSpPr>
        <p:grpSpPr>
          <a:xfrm>
            <a:off x="1282700" y="3886200"/>
            <a:ext cx="1841500" cy="838200"/>
            <a:chOff x="0" y="0"/>
            <a:chExt cx="1160" cy="528"/>
          </a:xfrm>
        </p:grpSpPr>
        <p:sp>
          <p:nvSpPr>
            <p:cNvPr id="21542" name="Line 30"/>
            <p:cNvSpPr/>
            <p:nvPr/>
          </p:nvSpPr>
          <p:spPr>
            <a:xfrm flipV="1">
              <a:off x="392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1543" name="Text Box 31"/>
            <p:cNvSpPr txBox="1"/>
            <p:nvPr/>
          </p:nvSpPr>
          <p:spPr>
            <a:xfrm>
              <a:off x="0" y="259"/>
              <a:ext cx="116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最小负数</a:t>
              </a:r>
              <a:endPara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526" name="Group 32"/>
          <p:cNvGrpSpPr/>
          <p:nvPr/>
        </p:nvGrpSpPr>
        <p:grpSpPr>
          <a:xfrm>
            <a:off x="2933700" y="3886200"/>
            <a:ext cx="1308100" cy="2255838"/>
            <a:chOff x="0" y="0"/>
            <a:chExt cx="824" cy="1421"/>
          </a:xfrm>
        </p:grpSpPr>
        <p:sp>
          <p:nvSpPr>
            <p:cNvPr id="21540" name="Line 33"/>
            <p:cNvSpPr/>
            <p:nvPr/>
          </p:nvSpPr>
          <p:spPr>
            <a:xfrm flipV="1">
              <a:off x="552" y="0"/>
              <a:ext cx="0" cy="115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1541" name="Text Box 34"/>
            <p:cNvSpPr txBox="1"/>
            <p:nvPr/>
          </p:nvSpPr>
          <p:spPr>
            <a:xfrm>
              <a:off x="0" y="1152"/>
              <a:ext cx="82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最大负数</a:t>
              </a:r>
              <a:endPara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527" name="Group 35"/>
          <p:cNvGrpSpPr/>
          <p:nvPr/>
        </p:nvGrpSpPr>
        <p:grpSpPr>
          <a:xfrm>
            <a:off x="4584700" y="3886200"/>
            <a:ext cx="1308100" cy="1525588"/>
            <a:chOff x="0" y="0"/>
            <a:chExt cx="824" cy="961"/>
          </a:xfrm>
        </p:grpSpPr>
        <p:sp>
          <p:nvSpPr>
            <p:cNvPr id="21538" name="Line 36"/>
            <p:cNvSpPr/>
            <p:nvPr/>
          </p:nvSpPr>
          <p:spPr>
            <a:xfrm flipV="1">
              <a:off x="232" y="0"/>
              <a:ext cx="0" cy="7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1539" name="Text Box 37"/>
            <p:cNvSpPr txBox="1"/>
            <p:nvPr/>
          </p:nvSpPr>
          <p:spPr>
            <a:xfrm>
              <a:off x="0" y="692"/>
              <a:ext cx="82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最小正数</a:t>
              </a:r>
              <a:endPara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528" name="Group 38"/>
          <p:cNvGrpSpPr/>
          <p:nvPr/>
        </p:nvGrpSpPr>
        <p:grpSpPr>
          <a:xfrm>
            <a:off x="6235700" y="3886200"/>
            <a:ext cx="1308100" cy="838200"/>
            <a:chOff x="0" y="0"/>
            <a:chExt cx="824" cy="528"/>
          </a:xfrm>
        </p:grpSpPr>
        <p:sp>
          <p:nvSpPr>
            <p:cNvPr id="21536" name="Line 39"/>
            <p:cNvSpPr/>
            <p:nvPr/>
          </p:nvSpPr>
          <p:spPr>
            <a:xfrm flipV="1">
              <a:off x="392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1537" name="Text Box 40"/>
            <p:cNvSpPr txBox="1"/>
            <p:nvPr/>
          </p:nvSpPr>
          <p:spPr>
            <a:xfrm>
              <a:off x="0" y="259"/>
              <a:ext cx="82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最大正数</a:t>
              </a:r>
              <a:endPara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529" name="Group 41"/>
          <p:cNvGrpSpPr/>
          <p:nvPr/>
        </p:nvGrpSpPr>
        <p:grpSpPr>
          <a:xfrm>
            <a:off x="4213225" y="3771900"/>
            <a:ext cx="336550" cy="669925"/>
            <a:chOff x="0" y="0"/>
            <a:chExt cx="212" cy="422"/>
          </a:xfrm>
        </p:grpSpPr>
        <p:sp>
          <p:nvSpPr>
            <p:cNvPr id="21534" name="Line 42"/>
            <p:cNvSpPr/>
            <p:nvPr/>
          </p:nvSpPr>
          <p:spPr>
            <a:xfrm>
              <a:off x="94" y="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35" name="Text Box 43"/>
            <p:cNvSpPr txBox="1"/>
            <p:nvPr/>
          </p:nvSpPr>
          <p:spPr>
            <a:xfrm>
              <a:off x="0" y="13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530" name="Text Box 44"/>
          <p:cNvSpPr txBox="1"/>
          <p:nvPr/>
        </p:nvSpPr>
        <p:spPr>
          <a:xfrm>
            <a:off x="38100" y="3581400"/>
            <a:ext cx="163195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阶码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01, ××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···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31" name="Text Box 45"/>
          <p:cNvSpPr txBox="1"/>
          <p:nvPr/>
        </p:nvSpPr>
        <p:spPr>
          <a:xfrm>
            <a:off x="7380288" y="3573463"/>
            <a:ext cx="163195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阶码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01, ××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···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32" name="Text Box 46"/>
          <p:cNvSpPr txBox="1"/>
          <p:nvPr/>
        </p:nvSpPr>
        <p:spPr>
          <a:xfrm>
            <a:off x="3351213" y="2590800"/>
            <a:ext cx="22034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阶码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10, ××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···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33" name="Rectangle 47"/>
          <p:cNvSpPr/>
          <p:nvPr/>
        </p:nvSpPr>
        <p:spPr>
          <a:xfrm>
            <a:off x="5597525" y="2590800"/>
            <a:ext cx="1708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按机器零处理</a:t>
            </a:r>
            <a:endParaRPr lang="zh-CN" altLang="en-US" sz="20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ext Box 2"/>
          <p:cNvSpPr txBox="1"/>
          <p:nvPr/>
        </p:nvSpPr>
        <p:spPr>
          <a:xfrm>
            <a:off x="381000" y="304800"/>
            <a:ext cx="5486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二、浮点乘除运算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Text Box 3"/>
          <p:cNvSpPr txBox="1"/>
          <p:nvPr/>
        </p:nvSpPr>
        <p:spPr>
          <a:xfrm>
            <a:off x="1889125" y="990600"/>
            <a:ext cx="16954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· 2</a:t>
            </a:r>
            <a:r>
              <a:rPr lang="en-US" altLang="zh-CN" sz="2400" b="1" i="1" baseline="600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2400" b="1" i="1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2" name="Text Box 4"/>
          <p:cNvSpPr txBox="1"/>
          <p:nvPr/>
        </p:nvSpPr>
        <p:spPr>
          <a:xfrm>
            <a:off x="3930650" y="1000125"/>
            <a:ext cx="16494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· 2</a:t>
            </a:r>
            <a:r>
              <a:rPr lang="en-US" altLang="zh-CN" sz="2400" b="1" i="1" baseline="600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00" b="1" i="1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3" name="Text Box 5"/>
          <p:cNvSpPr txBox="1"/>
          <p:nvPr/>
        </p:nvSpPr>
        <p:spPr>
          <a:xfrm>
            <a:off x="822325" y="1511300"/>
            <a:ext cx="18780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乘法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4" name="Text Box 6"/>
          <p:cNvSpPr txBox="1"/>
          <p:nvPr/>
        </p:nvSpPr>
        <p:spPr>
          <a:xfrm>
            <a:off x="2346325" y="1905000"/>
            <a:ext cx="49625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·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·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baseline="600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baseline="600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 baseline="600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00" b="1" i="1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5" name="Text Box 7"/>
          <p:cNvSpPr txBox="1"/>
          <p:nvPr/>
        </p:nvSpPr>
        <p:spPr>
          <a:xfrm>
            <a:off x="822325" y="2376488"/>
            <a:ext cx="16621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除法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2536" name="Group 8"/>
          <p:cNvGrpSpPr/>
          <p:nvPr/>
        </p:nvGrpSpPr>
        <p:grpSpPr>
          <a:xfrm>
            <a:off x="2627313" y="2565400"/>
            <a:ext cx="2471737" cy="904875"/>
            <a:chOff x="0" y="0"/>
            <a:chExt cx="1557" cy="570"/>
          </a:xfrm>
        </p:grpSpPr>
        <p:sp>
          <p:nvSpPr>
            <p:cNvPr id="22543" name="Text Box 9"/>
            <p:cNvSpPr txBox="1"/>
            <p:nvPr/>
          </p:nvSpPr>
          <p:spPr>
            <a:xfrm>
              <a:off x="0" y="10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4" name="Text Box 10"/>
            <p:cNvSpPr txBox="1"/>
            <p:nvPr/>
          </p:nvSpPr>
          <p:spPr>
            <a:xfrm>
              <a:off x="0" y="208"/>
              <a:ext cx="2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5" name="Line 11"/>
            <p:cNvSpPr/>
            <p:nvPr/>
          </p:nvSpPr>
          <p:spPr>
            <a:xfrm>
              <a:off x="10" y="304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6" name="Text Box 12"/>
            <p:cNvSpPr txBox="1"/>
            <p:nvPr/>
          </p:nvSpPr>
          <p:spPr>
            <a:xfrm>
              <a:off x="240" y="106"/>
              <a:ext cx="2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7" name="Line 13"/>
            <p:cNvSpPr/>
            <p:nvPr/>
          </p:nvSpPr>
          <p:spPr>
            <a:xfrm>
              <a:off x="523" y="304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8" name="Text Box 14"/>
            <p:cNvSpPr txBox="1"/>
            <p:nvPr/>
          </p:nvSpPr>
          <p:spPr>
            <a:xfrm>
              <a:off x="490" y="0"/>
              <a:ext cx="2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49" name="Text Box 15"/>
            <p:cNvSpPr txBox="1"/>
            <p:nvPr/>
          </p:nvSpPr>
          <p:spPr>
            <a:xfrm>
              <a:off x="490" y="282"/>
              <a:ext cx="2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50" name="Text Box 16"/>
            <p:cNvSpPr txBox="1"/>
            <p:nvPr/>
          </p:nvSpPr>
          <p:spPr>
            <a:xfrm>
              <a:off x="768" y="106"/>
              <a:ext cx="78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i="1" baseline="6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b="1" i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baseline="6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400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 baseline="6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b="1" i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400" b="1" i="1" baseline="30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537" name="Text Box 17"/>
          <p:cNvSpPr txBox="1"/>
          <p:nvPr/>
        </p:nvSpPr>
        <p:spPr>
          <a:xfrm>
            <a:off x="1247775" y="3914775"/>
            <a:ext cx="81248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阶码采用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补码定点加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（乘法）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（除法）运算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8" name="Text Box 18"/>
          <p:cNvSpPr txBox="1"/>
          <p:nvPr/>
        </p:nvSpPr>
        <p:spPr>
          <a:xfrm>
            <a:off x="1263650" y="4502150"/>
            <a:ext cx="52133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尾数乘除同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定点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运算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9" name="Text Box 19"/>
          <p:cNvSpPr txBox="1"/>
          <p:nvPr/>
        </p:nvSpPr>
        <p:spPr>
          <a:xfrm>
            <a:off x="822325" y="5729288"/>
            <a:ext cx="26828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浮点运算部件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0" name="Text Box 20"/>
          <p:cNvSpPr txBox="1"/>
          <p:nvPr/>
        </p:nvSpPr>
        <p:spPr>
          <a:xfrm>
            <a:off x="1889125" y="6186488"/>
            <a:ext cx="48275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阶码运算部件，尾数运算部件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1" name="Text Box 21"/>
          <p:cNvSpPr txBox="1"/>
          <p:nvPr/>
        </p:nvSpPr>
        <p:spPr>
          <a:xfrm>
            <a:off x="838200" y="3443288"/>
            <a:ext cx="20050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步骤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2" name="Text Box 22"/>
          <p:cNvSpPr txBox="1"/>
          <p:nvPr/>
        </p:nvSpPr>
        <p:spPr>
          <a:xfrm>
            <a:off x="1243013" y="5119688"/>
            <a:ext cx="24907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规格化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355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16113"/>
            <a:ext cx="8696325" cy="350520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Group 5"/>
          <p:cNvGrpSpPr/>
          <p:nvPr/>
        </p:nvGrpSpPr>
        <p:grpSpPr>
          <a:xfrm>
            <a:off x="531813" y="1008063"/>
            <a:ext cx="5030787" cy="563562"/>
            <a:chOff x="361" y="1322"/>
            <a:chExt cx="3169" cy="355"/>
          </a:xfrm>
        </p:grpSpPr>
        <p:sp>
          <p:nvSpPr>
            <p:cNvPr id="6160" name="Text Box 6"/>
            <p:cNvSpPr txBox="1"/>
            <p:nvPr/>
          </p:nvSpPr>
          <p:spPr>
            <a:xfrm>
              <a:off x="361" y="1347"/>
              <a:ext cx="3169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          [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61" name="Text Box 7"/>
            <p:cNvSpPr txBox="1"/>
            <p:nvPr/>
          </p:nvSpPr>
          <p:spPr>
            <a:xfrm>
              <a:off x="2630" y="1322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…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147" name="Group 8"/>
          <p:cNvGrpSpPr/>
          <p:nvPr/>
        </p:nvGrpSpPr>
        <p:grpSpPr>
          <a:xfrm>
            <a:off x="1773238" y="1541463"/>
            <a:ext cx="4572000" cy="609600"/>
            <a:chOff x="1095" y="1658"/>
            <a:chExt cx="2880" cy="384"/>
          </a:xfrm>
        </p:grpSpPr>
        <p:sp>
          <p:nvSpPr>
            <p:cNvPr id="6158" name="Text Box 9"/>
            <p:cNvSpPr txBox="1"/>
            <p:nvPr/>
          </p:nvSpPr>
          <p:spPr>
            <a:xfrm>
              <a:off x="1095" y="1658"/>
              <a:ext cx="2880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1.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 + y</a:t>
              </a:r>
              <a:endPara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9" name="Text Box 10"/>
            <p:cNvSpPr txBox="1"/>
            <p:nvPr/>
          </p:nvSpPr>
          <p:spPr>
            <a:xfrm>
              <a:off x="2640" y="1715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48" name="Text Box 9"/>
          <p:cNvSpPr txBox="1"/>
          <p:nvPr/>
        </p:nvSpPr>
        <p:spPr>
          <a:xfrm>
            <a:off x="866775" y="2222500"/>
            <a:ext cx="6227763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- 2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 2</a:t>
            </a:r>
            <a:endParaRPr lang="en-US" altLang="zh-CN" sz="2400" b="1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9" name="Text Box 9"/>
          <p:cNvSpPr txBox="1"/>
          <p:nvPr/>
        </p:nvSpPr>
        <p:spPr>
          <a:xfrm>
            <a:off x="2114550" y="2859088"/>
            <a:ext cx="3963988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0.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 1</a:t>
            </a:r>
            <a:endParaRPr lang="en-US" altLang="zh-CN" sz="2400" b="1" i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0" name="Text Box 10"/>
          <p:cNvSpPr txBox="1"/>
          <p:nvPr/>
        </p:nvSpPr>
        <p:spPr>
          <a:xfrm>
            <a:off x="5322888" y="228758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1" name="Text Box 10"/>
          <p:cNvSpPr txBox="1"/>
          <p:nvPr/>
        </p:nvSpPr>
        <p:spPr>
          <a:xfrm>
            <a:off x="4032250" y="289401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2" name="Text Box 9"/>
          <p:cNvSpPr txBox="1"/>
          <p:nvPr/>
        </p:nvSpPr>
        <p:spPr>
          <a:xfrm>
            <a:off x="1463675" y="3697288"/>
            <a:ext cx="503555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·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(0.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- 1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3" name="Text Box 10"/>
          <p:cNvSpPr txBox="1"/>
          <p:nvPr/>
        </p:nvSpPr>
        <p:spPr>
          <a:xfrm>
            <a:off x="4302125" y="369728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4" name="Text Box 9"/>
          <p:cNvSpPr txBox="1"/>
          <p:nvPr/>
        </p:nvSpPr>
        <p:spPr>
          <a:xfrm>
            <a:off x="1479550" y="4303713"/>
            <a:ext cx="50927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=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(0.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-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24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5" name="Text Box 10"/>
          <p:cNvSpPr txBox="1"/>
          <p:nvPr/>
        </p:nvSpPr>
        <p:spPr>
          <a:xfrm>
            <a:off x="4316413" y="430371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6" name="Text Box 9"/>
          <p:cNvSpPr txBox="1"/>
          <p:nvPr/>
        </p:nvSpPr>
        <p:spPr>
          <a:xfrm>
            <a:off x="788988" y="5127625"/>
            <a:ext cx="81978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·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(0.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[-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en-US" altLang="zh-CN" sz="24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7" name="Text Box 10"/>
          <p:cNvSpPr txBox="1"/>
          <p:nvPr/>
        </p:nvSpPr>
        <p:spPr>
          <a:xfrm>
            <a:off x="5368925" y="516096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/>
          <p:nvPr/>
        </p:nvSpPr>
        <p:spPr>
          <a:xfrm>
            <a:off x="669925" y="273050"/>
            <a:ext cx="38258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③ 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Booth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Text Box 3"/>
          <p:cNvSpPr txBox="1"/>
          <p:nvPr/>
        </p:nvSpPr>
        <p:spPr>
          <a:xfrm>
            <a:off x="3429000" y="319088"/>
            <a:ext cx="50307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（被乘数、乘数符号任意）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172" name="Group 4"/>
          <p:cNvGrpSpPr/>
          <p:nvPr/>
        </p:nvGrpSpPr>
        <p:grpSpPr>
          <a:xfrm>
            <a:off x="381000" y="990600"/>
            <a:ext cx="8007350" cy="595313"/>
            <a:chOff x="0" y="0"/>
            <a:chExt cx="5044" cy="375"/>
          </a:xfrm>
        </p:grpSpPr>
        <p:sp>
          <p:nvSpPr>
            <p:cNvPr id="7210" name="Text Box 5"/>
            <p:cNvSpPr txBox="1"/>
            <p:nvPr/>
          </p:nvSpPr>
          <p:spPr>
            <a:xfrm>
              <a:off x="0" y="48"/>
              <a:ext cx="50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[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11" name="Text Box 6"/>
            <p:cNvSpPr txBox="1"/>
            <p:nvPr/>
          </p:nvSpPr>
          <p:spPr>
            <a:xfrm>
              <a:off x="1536" y="0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12" name="Text Box 7"/>
            <p:cNvSpPr txBox="1"/>
            <p:nvPr/>
          </p:nvSpPr>
          <p:spPr>
            <a:xfrm>
              <a:off x="3547" y="6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73" name="Text Box 8"/>
          <p:cNvSpPr txBox="1"/>
          <p:nvPr/>
        </p:nvSpPr>
        <p:spPr>
          <a:xfrm>
            <a:off x="763588" y="1609725"/>
            <a:ext cx="12573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·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4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174" name="Group 9"/>
          <p:cNvGrpSpPr/>
          <p:nvPr/>
        </p:nvGrpSpPr>
        <p:grpSpPr>
          <a:xfrm>
            <a:off x="474663" y="2081213"/>
            <a:ext cx="4459287" cy="614362"/>
            <a:chOff x="0" y="0"/>
            <a:chExt cx="2809" cy="387"/>
          </a:xfrm>
        </p:grpSpPr>
        <p:sp>
          <p:nvSpPr>
            <p:cNvPr id="7208" name="Text Box 10"/>
            <p:cNvSpPr txBox="1"/>
            <p:nvPr/>
          </p:nvSpPr>
          <p:spPr>
            <a:xfrm>
              <a:off x="0" y="60"/>
              <a:ext cx="280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[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( 0.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) – [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·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9" name="Text Box 11"/>
            <p:cNvSpPr txBox="1"/>
            <p:nvPr/>
          </p:nvSpPr>
          <p:spPr>
            <a:xfrm>
              <a:off x="1141" y="0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5" name="Group 12"/>
          <p:cNvGrpSpPr/>
          <p:nvPr/>
        </p:nvGrpSpPr>
        <p:grpSpPr>
          <a:xfrm>
            <a:off x="474663" y="2725738"/>
            <a:ext cx="6035675" cy="571500"/>
            <a:chOff x="0" y="0"/>
            <a:chExt cx="3802" cy="360"/>
          </a:xfrm>
        </p:grpSpPr>
        <p:sp>
          <p:nvSpPr>
            <p:cNvPr id="7206" name="Text Box 13"/>
            <p:cNvSpPr txBox="1"/>
            <p:nvPr/>
          </p:nvSpPr>
          <p:spPr>
            <a:xfrm>
              <a:off x="0" y="33"/>
              <a:ext cx="380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[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2</a:t>
              </a:r>
              <a:r>
                <a:rPr lang="en-US" altLang="zh-CN" sz="2800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-2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      +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2800" b="1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 – [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·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7" name="Text Box 14"/>
            <p:cNvSpPr txBox="1"/>
            <p:nvPr/>
          </p:nvSpPr>
          <p:spPr>
            <a:xfrm>
              <a:off x="1838" y="0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6" name="Group 15"/>
          <p:cNvGrpSpPr/>
          <p:nvPr/>
        </p:nvGrpSpPr>
        <p:grpSpPr>
          <a:xfrm>
            <a:off x="474663" y="3362325"/>
            <a:ext cx="5132387" cy="576263"/>
            <a:chOff x="0" y="0"/>
            <a:chExt cx="3233" cy="363"/>
          </a:xfrm>
        </p:grpSpPr>
        <p:sp>
          <p:nvSpPr>
            <p:cNvPr id="7204" name="Text Box 16"/>
            <p:cNvSpPr txBox="1"/>
            <p:nvPr/>
          </p:nvSpPr>
          <p:spPr>
            <a:xfrm>
              <a:off x="0" y="36"/>
              <a:ext cx="323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[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(–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-2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      +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2800" b="1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5" name="Text Box 17"/>
            <p:cNvSpPr txBox="1"/>
            <p:nvPr/>
          </p:nvSpPr>
          <p:spPr>
            <a:xfrm>
              <a:off x="2228" y="0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7" name="Group 18"/>
          <p:cNvGrpSpPr/>
          <p:nvPr/>
        </p:nvGrpSpPr>
        <p:grpSpPr>
          <a:xfrm>
            <a:off x="474663" y="3970338"/>
            <a:ext cx="8329612" cy="595312"/>
            <a:chOff x="0" y="0"/>
            <a:chExt cx="5247" cy="375"/>
          </a:xfrm>
        </p:grpSpPr>
        <p:sp>
          <p:nvSpPr>
            <p:cNvPr id="7202" name="Text Box 19"/>
            <p:cNvSpPr txBox="1"/>
            <p:nvPr/>
          </p:nvSpPr>
          <p:spPr>
            <a:xfrm>
              <a:off x="0" y="48"/>
              <a:ext cx="524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[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[–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+(</a:t>
              </a:r>
              <a:r>
                <a:rPr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baseline="4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)+(</a:t>
              </a:r>
              <a:r>
                <a:rPr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baseline="4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baseline="4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-2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      +(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-(</a:t>
              </a:r>
              <a:r>
                <a:rPr lang="en-US" altLang="zh-CN" sz="2800" b="1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-1)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2800" b="1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)]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3" name="Text Box 20"/>
            <p:cNvSpPr txBox="1"/>
            <p:nvPr/>
          </p:nvSpPr>
          <p:spPr>
            <a:xfrm>
              <a:off x="3341" y="0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8" name="Group 21"/>
          <p:cNvGrpSpPr/>
          <p:nvPr/>
        </p:nvGrpSpPr>
        <p:grpSpPr>
          <a:xfrm>
            <a:off x="474663" y="4595813"/>
            <a:ext cx="8669337" cy="596900"/>
            <a:chOff x="0" y="0"/>
            <a:chExt cx="5461" cy="376"/>
          </a:xfrm>
        </p:grpSpPr>
        <p:sp>
          <p:nvSpPr>
            <p:cNvPr id="7200" name="Text Box 22"/>
            <p:cNvSpPr txBox="1"/>
            <p:nvPr/>
          </p:nvSpPr>
          <p:spPr>
            <a:xfrm>
              <a:off x="0" y="49"/>
              <a:ext cx="546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[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)+(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)2</a:t>
              </a:r>
              <a:r>
                <a:rPr lang="en-US" altLang="zh-CN" sz="2800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      +(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)2</a:t>
              </a:r>
              <a:r>
                <a:rPr lang="en-US" altLang="zh-CN" sz="2800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-(</a:t>
              </a:r>
              <a:r>
                <a:rPr lang="en-US" altLang="zh-CN" sz="2800" b="1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-1)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+(0</a:t>
              </a:r>
              <a:r>
                <a:rPr lang="en-US" altLang="zh-CN" sz="1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)2</a:t>
              </a:r>
              <a:r>
                <a:rPr lang="en-US" altLang="zh-CN" sz="2800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2800" b="1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)]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1" name="Text Box 23"/>
            <p:cNvSpPr txBox="1"/>
            <p:nvPr/>
          </p:nvSpPr>
          <p:spPr>
            <a:xfrm>
              <a:off x="2400" y="0"/>
              <a:ext cx="4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9" name="Group 24"/>
          <p:cNvGrpSpPr/>
          <p:nvPr/>
        </p:nvGrpSpPr>
        <p:grpSpPr>
          <a:xfrm>
            <a:off x="3209925" y="5991225"/>
            <a:ext cx="3825875" cy="581025"/>
            <a:chOff x="0" y="0"/>
            <a:chExt cx="2410" cy="366"/>
          </a:xfrm>
        </p:grpSpPr>
        <p:sp>
          <p:nvSpPr>
            <p:cNvPr id="7197" name="Text Box 25"/>
            <p:cNvSpPr txBox="1"/>
            <p:nvPr/>
          </p:nvSpPr>
          <p:spPr>
            <a:xfrm>
              <a:off x="0" y="39"/>
              <a:ext cx="241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y’</a:t>
              </a:r>
              <a:r>
                <a:rPr lang="en-US" altLang="zh-CN" sz="28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b="1" baseline="-2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      +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98" name="Text Box 26"/>
            <p:cNvSpPr txBox="1"/>
            <p:nvPr/>
          </p:nvSpPr>
          <p:spPr>
            <a:xfrm>
              <a:off x="688" y="0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99" name="Text Box 27"/>
            <p:cNvSpPr txBox="1"/>
            <p:nvPr/>
          </p:nvSpPr>
          <p:spPr>
            <a:xfrm>
              <a:off x="1216" y="39"/>
              <a:ext cx="74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y’</a:t>
              </a:r>
              <a:r>
                <a:rPr lang="en-US" altLang="zh-CN" sz="2800" b="1" i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="1" baseline="-2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2800" b="1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800" b="1" i="1" baseline="4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80" name="Group 28"/>
          <p:cNvGrpSpPr/>
          <p:nvPr/>
        </p:nvGrpSpPr>
        <p:grpSpPr>
          <a:xfrm>
            <a:off x="5148263" y="1628775"/>
            <a:ext cx="2438400" cy="595313"/>
            <a:chOff x="0" y="0"/>
            <a:chExt cx="1536" cy="375"/>
          </a:xfrm>
        </p:grpSpPr>
        <p:sp>
          <p:nvSpPr>
            <p:cNvPr id="7195" name="Text Box 29"/>
            <p:cNvSpPr txBox="1"/>
            <p:nvPr/>
          </p:nvSpPr>
          <p:spPr>
            <a:xfrm>
              <a:off x="48" y="0"/>
              <a:ext cx="14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–[</a:t>
              </a:r>
              <a:r>
                <a:rPr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="1" baseline="-30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+[–</a:t>
              </a:r>
              <a:r>
                <a:rPr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96" name="AutoShape 30"/>
            <p:cNvSpPr/>
            <p:nvPr/>
          </p:nvSpPr>
          <p:spPr>
            <a:xfrm>
              <a:off x="0" y="39"/>
              <a:ext cx="1536" cy="336"/>
            </a:xfrm>
            <a:prstGeom prst="wedgeRoundRectCallout">
              <a:avLst>
                <a:gd name="adj1" fmla="val -99218"/>
                <a:gd name="adj2" fmla="val 69347"/>
                <a:gd name="adj3" fmla="val 16667"/>
              </a:avLst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 eaLnBrk="1" hangingPunct="1"/>
              <a:endPara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81" name="Group 31"/>
          <p:cNvGrpSpPr/>
          <p:nvPr/>
        </p:nvGrpSpPr>
        <p:grpSpPr>
          <a:xfrm>
            <a:off x="6804025" y="2708275"/>
            <a:ext cx="1987550" cy="542925"/>
            <a:chOff x="0" y="0"/>
            <a:chExt cx="1252" cy="342"/>
          </a:xfrm>
        </p:grpSpPr>
        <p:sp>
          <p:nvSpPr>
            <p:cNvPr id="7193" name="Text Box 32"/>
            <p:cNvSpPr txBox="1"/>
            <p:nvPr/>
          </p:nvSpPr>
          <p:spPr>
            <a:xfrm>
              <a:off x="0" y="9"/>
              <a:ext cx="1252" cy="333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baseline="4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 2</a:t>
              </a:r>
              <a:r>
                <a:rPr lang="en-US" altLang="zh-CN" sz="2800" b="1" baseline="4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– 2</a:t>
              </a:r>
              <a:r>
                <a:rPr lang="en-US" altLang="zh-CN" sz="2800" b="1" baseline="4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lang="en-US" altLang="zh-CN" sz="2800" b="1" baseline="4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94" name="AutoShape 33"/>
            <p:cNvSpPr/>
            <p:nvPr/>
          </p:nvSpPr>
          <p:spPr>
            <a:xfrm>
              <a:off x="0" y="0"/>
              <a:ext cx="1248" cy="336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82" name="Group 34"/>
          <p:cNvGrpSpPr/>
          <p:nvPr/>
        </p:nvGrpSpPr>
        <p:grpSpPr>
          <a:xfrm>
            <a:off x="6804025" y="3429000"/>
            <a:ext cx="2068513" cy="533400"/>
            <a:chOff x="0" y="0"/>
            <a:chExt cx="1303" cy="336"/>
          </a:xfrm>
        </p:grpSpPr>
        <p:sp>
          <p:nvSpPr>
            <p:cNvPr id="7191" name="Text Box 35"/>
            <p:cNvSpPr txBox="1"/>
            <p:nvPr/>
          </p:nvSpPr>
          <p:spPr>
            <a:xfrm>
              <a:off x="0" y="0"/>
              <a:ext cx="1303" cy="333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baseline="4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-2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 2</a:t>
              </a:r>
              <a:r>
                <a:rPr lang="en-US" altLang="zh-CN" sz="2800" b="1" baseline="4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– 2</a:t>
              </a:r>
              <a:r>
                <a:rPr lang="en-US" altLang="zh-CN" sz="2800" b="1" baseline="4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-2</a:t>
              </a:r>
              <a:endParaRPr lang="en-US" altLang="zh-CN" sz="2800" b="1" baseline="4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92" name="AutoShape 36"/>
            <p:cNvSpPr/>
            <p:nvPr/>
          </p:nvSpPr>
          <p:spPr>
            <a:xfrm>
              <a:off x="1" y="0"/>
              <a:ext cx="1296" cy="336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83" name="Text Box 37"/>
          <p:cNvSpPr txBox="1"/>
          <p:nvPr/>
        </p:nvSpPr>
        <p:spPr>
          <a:xfrm>
            <a:off x="2489200" y="3421063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baseline="4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en-US" altLang="zh-CN" sz="2800" b="1" baseline="45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84" name="Text Box 38"/>
          <p:cNvSpPr txBox="1"/>
          <p:nvPr/>
        </p:nvSpPr>
        <p:spPr>
          <a:xfrm>
            <a:off x="3327400" y="3421063"/>
            <a:ext cx="60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baseline="4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-2</a:t>
            </a:r>
            <a:endParaRPr lang="en-US" altLang="zh-CN" sz="2800" b="1" baseline="45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85" name="AutoShape 39"/>
          <p:cNvSpPr/>
          <p:nvPr/>
        </p:nvSpPr>
        <p:spPr>
          <a:xfrm>
            <a:off x="2727325" y="5357813"/>
            <a:ext cx="935038" cy="533400"/>
          </a:xfrm>
          <a:prstGeom prst="wedgeRoundRectCallout">
            <a:avLst>
              <a:gd name="adj1" fmla="val 18750"/>
              <a:gd name="adj2" fmla="val 94347"/>
              <a:gd name="adj3" fmla="val 16667"/>
            </a:avLst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186" name="Group 40"/>
          <p:cNvGrpSpPr/>
          <p:nvPr/>
        </p:nvGrpSpPr>
        <p:grpSpPr>
          <a:xfrm>
            <a:off x="474663" y="5229225"/>
            <a:ext cx="6289675" cy="590550"/>
            <a:chOff x="0" y="0"/>
            <a:chExt cx="3962" cy="372"/>
          </a:xfrm>
        </p:grpSpPr>
        <p:sp>
          <p:nvSpPr>
            <p:cNvPr id="7189" name="Text Box 41"/>
            <p:cNvSpPr txBox="1"/>
            <p:nvPr/>
          </p:nvSpPr>
          <p:spPr>
            <a:xfrm>
              <a:off x="0" y="45"/>
              <a:ext cx="396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[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)+(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)2</a:t>
              </a:r>
              <a:r>
                <a:rPr lang="en-US" altLang="zh-CN" sz="2800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      +(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)2</a:t>
              </a:r>
              <a:r>
                <a:rPr lang="en-US" altLang="zh-CN" sz="2800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2800" b="1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90" name="Text Box 42"/>
            <p:cNvSpPr txBox="1"/>
            <p:nvPr/>
          </p:nvSpPr>
          <p:spPr>
            <a:xfrm>
              <a:off x="2400" y="0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87" name="AutoShape 43"/>
          <p:cNvSpPr/>
          <p:nvPr/>
        </p:nvSpPr>
        <p:spPr>
          <a:xfrm>
            <a:off x="4972050" y="5357813"/>
            <a:ext cx="1169988" cy="533400"/>
          </a:xfrm>
          <a:prstGeom prst="wedgeRoundRectCallout">
            <a:avLst>
              <a:gd name="adj1" fmla="val -23264"/>
              <a:gd name="adj2" fmla="val 90773"/>
              <a:gd name="adj3" fmla="val 16667"/>
            </a:avLst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 eaLnBrk="1" hangingPunct="1"/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88" name="AutoShape 44"/>
          <p:cNvSpPr/>
          <p:nvPr/>
        </p:nvSpPr>
        <p:spPr>
          <a:xfrm>
            <a:off x="7092950" y="5373688"/>
            <a:ext cx="1655763" cy="533400"/>
          </a:xfrm>
          <a:prstGeom prst="wedgeRoundRectCallout">
            <a:avLst>
              <a:gd name="adj1" fmla="val -34565"/>
              <a:gd name="adj2" fmla="val -102083"/>
              <a:gd name="adj3" fmla="val 16667"/>
            </a:avLst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/>
          <a:p>
            <a:pPr eaLnBrk="1" hangingPunct="1"/>
            <a:r>
              <a:rPr lang="zh-CN" altLang="en-US" sz="1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附加位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endParaRPr lang="en-US" altLang="zh-CN" sz="2400" b="1" baseline="-25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 Box 2"/>
          <p:cNvSpPr txBox="1"/>
          <p:nvPr/>
        </p:nvSpPr>
        <p:spPr>
          <a:xfrm>
            <a:off x="457200" y="304800"/>
            <a:ext cx="6781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④ 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Booth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算法递推公式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Text Box 3"/>
          <p:cNvSpPr txBox="1"/>
          <p:nvPr/>
        </p:nvSpPr>
        <p:spPr>
          <a:xfrm>
            <a:off x="1046163" y="990600"/>
            <a:ext cx="23828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6" name="Text Box 4"/>
          <p:cNvSpPr txBox="1"/>
          <p:nvPr/>
        </p:nvSpPr>
        <p:spPr>
          <a:xfrm>
            <a:off x="1062038" y="1471613"/>
            <a:ext cx="67865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  <a:r>
              <a:rPr lang="en-US" altLang="zh-CN" sz="28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     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 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7" name="Text Box 5"/>
          <p:cNvSpPr txBox="1"/>
          <p:nvPr/>
        </p:nvSpPr>
        <p:spPr>
          <a:xfrm>
            <a:off x="1062038" y="2524125"/>
            <a:ext cx="44450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  <a:r>
              <a:rPr lang="en-US" altLang="zh-CN" sz="28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800" b="1" baseline="4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8" name="Text Box 6"/>
          <p:cNvSpPr txBox="1"/>
          <p:nvPr/>
        </p:nvSpPr>
        <p:spPr>
          <a:xfrm>
            <a:off x="1420813" y="2097088"/>
            <a:ext cx="611187" cy="4476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9" name="Text Box 7"/>
          <p:cNvSpPr txBox="1"/>
          <p:nvPr/>
        </p:nvSpPr>
        <p:spPr>
          <a:xfrm>
            <a:off x="757238" y="3300413"/>
            <a:ext cx="39592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baseline="-2000" dirty="0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0" name="Text Box 8"/>
          <p:cNvSpPr txBox="1"/>
          <p:nvPr/>
        </p:nvSpPr>
        <p:spPr>
          <a:xfrm>
            <a:off x="5562600" y="3300413"/>
            <a:ext cx="312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最后一步不移位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1" name="Text Box 9"/>
          <p:cNvSpPr txBox="1"/>
          <p:nvPr/>
        </p:nvSpPr>
        <p:spPr>
          <a:xfrm>
            <a:off x="1408113" y="4387850"/>
            <a:ext cx="2782887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如何实现  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2" name="Text Box 10"/>
          <p:cNvSpPr txBox="1"/>
          <p:nvPr/>
        </p:nvSpPr>
        <p:spPr>
          <a:xfrm>
            <a:off x="4211638" y="4581525"/>
            <a:ext cx="8064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0   0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3" name="Text Box 11"/>
          <p:cNvSpPr txBox="1"/>
          <p:nvPr/>
        </p:nvSpPr>
        <p:spPr>
          <a:xfrm>
            <a:off x="4191000" y="5029200"/>
            <a:ext cx="8064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0   1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4" name="Text Box 12"/>
          <p:cNvSpPr txBox="1"/>
          <p:nvPr/>
        </p:nvSpPr>
        <p:spPr>
          <a:xfrm>
            <a:off x="4191000" y="5486400"/>
            <a:ext cx="8064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1   0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5" name="Text Box 13"/>
          <p:cNvSpPr txBox="1"/>
          <p:nvPr/>
        </p:nvSpPr>
        <p:spPr>
          <a:xfrm>
            <a:off x="4191000" y="5943600"/>
            <a:ext cx="8064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1   1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206" name="Group 14"/>
          <p:cNvGrpSpPr/>
          <p:nvPr/>
        </p:nvGrpSpPr>
        <p:grpSpPr>
          <a:xfrm>
            <a:off x="7596188" y="4581525"/>
            <a:ext cx="609600" cy="519113"/>
            <a:chOff x="0" y="0"/>
            <a:chExt cx="384" cy="327"/>
          </a:xfrm>
        </p:grpSpPr>
        <p:sp>
          <p:nvSpPr>
            <p:cNvPr id="8232" name="Text Box 15"/>
            <p:cNvSpPr txBox="1"/>
            <p:nvPr/>
          </p:nvSpPr>
          <p:spPr>
            <a:xfrm>
              <a:off x="156" y="0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33" name="Line 16"/>
            <p:cNvSpPr/>
            <p:nvPr/>
          </p:nvSpPr>
          <p:spPr>
            <a:xfrm>
              <a:off x="0" y="192"/>
              <a:ext cx="192" cy="0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8207" name="Group 17"/>
          <p:cNvGrpSpPr/>
          <p:nvPr/>
        </p:nvGrpSpPr>
        <p:grpSpPr>
          <a:xfrm>
            <a:off x="6516688" y="5084763"/>
            <a:ext cx="2173287" cy="519112"/>
            <a:chOff x="0" y="0"/>
            <a:chExt cx="1369" cy="327"/>
          </a:xfrm>
        </p:grpSpPr>
        <p:sp>
          <p:nvSpPr>
            <p:cNvPr id="8230" name="Text Box 18"/>
            <p:cNvSpPr txBox="1"/>
            <p:nvPr/>
          </p:nvSpPr>
          <p:spPr>
            <a:xfrm>
              <a:off x="0" y="0"/>
              <a:ext cx="136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+[</a:t>
              </a:r>
              <a:r>
                <a:rPr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1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31" name="Line 19"/>
            <p:cNvSpPr/>
            <p:nvPr/>
          </p:nvSpPr>
          <p:spPr>
            <a:xfrm>
              <a:off x="649" y="166"/>
              <a:ext cx="192" cy="0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8208" name="Group 20"/>
          <p:cNvGrpSpPr/>
          <p:nvPr/>
        </p:nvGrpSpPr>
        <p:grpSpPr>
          <a:xfrm>
            <a:off x="6443663" y="5516563"/>
            <a:ext cx="2162175" cy="519112"/>
            <a:chOff x="0" y="0"/>
            <a:chExt cx="1362" cy="327"/>
          </a:xfrm>
        </p:grpSpPr>
        <p:sp>
          <p:nvSpPr>
            <p:cNvPr id="8228" name="Text Box 21"/>
            <p:cNvSpPr txBox="1"/>
            <p:nvPr/>
          </p:nvSpPr>
          <p:spPr>
            <a:xfrm>
              <a:off x="0" y="0"/>
              <a:ext cx="136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+[–</a:t>
              </a:r>
              <a:r>
                <a:rPr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sz="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29" name="Line 22"/>
            <p:cNvSpPr/>
            <p:nvPr/>
          </p:nvSpPr>
          <p:spPr>
            <a:xfrm>
              <a:off x="690" y="192"/>
              <a:ext cx="192" cy="0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8209" name="Group 23"/>
          <p:cNvGrpSpPr/>
          <p:nvPr/>
        </p:nvGrpSpPr>
        <p:grpSpPr>
          <a:xfrm>
            <a:off x="7596188" y="5949950"/>
            <a:ext cx="990600" cy="519113"/>
            <a:chOff x="0" y="0"/>
            <a:chExt cx="624" cy="327"/>
          </a:xfrm>
        </p:grpSpPr>
        <p:sp>
          <p:nvSpPr>
            <p:cNvPr id="8226" name="Text Box 24"/>
            <p:cNvSpPr txBox="1"/>
            <p:nvPr/>
          </p:nvSpPr>
          <p:spPr>
            <a:xfrm>
              <a:off x="156" y="0"/>
              <a:ext cx="4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27" name="Line 25"/>
            <p:cNvSpPr/>
            <p:nvPr/>
          </p:nvSpPr>
          <p:spPr>
            <a:xfrm>
              <a:off x="0" y="183"/>
              <a:ext cx="192" cy="0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8210" name="Text Box 26"/>
          <p:cNvSpPr txBox="1"/>
          <p:nvPr/>
        </p:nvSpPr>
        <p:spPr>
          <a:xfrm>
            <a:off x="5681663" y="4572000"/>
            <a:ext cx="6286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  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11" name="Text Box 27"/>
          <p:cNvSpPr txBox="1"/>
          <p:nvPr/>
        </p:nvSpPr>
        <p:spPr>
          <a:xfrm>
            <a:off x="5681663" y="5029200"/>
            <a:ext cx="6286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  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12" name="Text Box 28"/>
          <p:cNvSpPr txBox="1"/>
          <p:nvPr/>
        </p:nvSpPr>
        <p:spPr>
          <a:xfrm>
            <a:off x="5562600" y="5500688"/>
            <a:ext cx="7477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-1   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13" name="Text Box 29"/>
          <p:cNvSpPr txBox="1"/>
          <p:nvPr/>
        </p:nvSpPr>
        <p:spPr>
          <a:xfrm>
            <a:off x="5695950" y="5943600"/>
            <a:ext cx="6286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  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214" name="Group 30"/>
          <p:cNvGrpSpPr/>
          <p:nvPr/>
        </p:nvGrpSpPr>
        <p:grpSpPr>
          <a:xfrm>
            <a:off x="4033838" y="4038600"/>
            <a:ext cx="4125912" cy="2438400"/>
            <a:chOff x="0" y="0"/>
            <a:chExt cx="2599" cy="1536"/>
          </a:xfrm>
        </p:grpSpPr>
        <p:sp>
          <p:nvSpPr>
            <p:cNvPr id="8216" name="Text Box 31"/>
            <p:cNvSpPr txBox="1"/>
            <p:nvPr/>
          </p:nvSpPr>
          <p:spPr>
            <a:xfrm>
              <a:off x="51" y="0"/>
              <a:ext cx="67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  <a:endPara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7" name="Text Box 32"/>
            <p:cNvSpPr txBox="1"/>
            <p:nvPr/>
          </p:nvSpPr>
          <p:spPr>
            <a:xfrm>
              <a:off x="1741" y="57"/>
              <a:ext cx="75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操作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8" name="未知"/>
            <p:cNvSpPr/>
            <p:nvPr/>
          </p:nvSpPr>
          <p:spPr>
            <a:xfrm>
              <a:off x="3" y="384"/>
              <a:ext cx="259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96" y="0"/>
                </a:cxn>
              </a:cxnLst>
              <a:pathLst>
                <a:path w="2596" h="1">
                  <a:moveTo>
                    <a:pt x="0" y="0"/>
                  </a:moveTo>
                  <a:lnTo>
                    <a:pt x="2596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19" name="Line 34"/>
            <p:cNvSpPr/>
            <p:nvPr/>
          </p:nvSpPr>
          <p:spPr>
            <a:xfrm>
              <a:off x="771" y="96"/>
              <a:ext cx="0" cy="14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20" name="Line 35"/>
            <p:cNvSpPr/>
            <p:nvPr/>
          </p:nvSpPr>
          <p:spPr>
            <a:xfrm>
              <a:off x="1539" y="96"/>
              <a:ext cx="0" cy="14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21" name="Text Box 36"/>
            <p:cNvSpPr txBox="1"/>
            <p:nvPr/>
          </p:nvSpPr>
          <p:spPr>
            <a:xfrm>
              <a:off x="819" y="0"/>
              <a:ext cx="71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 </a:t>
              </a:r>
              <a:endPara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22" name="Line 37"/>
            <p:cNvSpPr/>
            <p:nvPr/>
          </p:nvSpPr>
          <p:spPr>
            <a:xfrm>
              <a:off x="0" y="96"/>
              <a:ext cx="0" cy="14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23" name="Line 38"/>
            <p:cNvSpPr/>
            <p:nvPr/>
          </p:nvSpPr>
          <p:spPr>
            <a:xfrm>
              <a:off x="2594" y="96"/>
              <a:ext cx="0" cy="14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24" name="未知"/>
            <p:cNvSpPr/>
            <p:nvPr/>
          </p:nvSpPr>
          <p:spPr>
            <a:xfrm>
              <a:off x="3" y="1528"/>
              <a:ext cx="259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96" y="0"/>
                </a:cxn>
              </a:cxnLst>
              <a:pathLst>
                <a:path w="2596" h="1">
                  <a:moveTo>
                    <a:pt x="0" y="0"/>
                  </a:moveTo>
                  <a:lnTo>
                    <a:pt x="2596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25" name="未知"/>
            <p:cNvSpPr/>
            <p:nvPr/>
          </p:nvSpPr>
          <p:spPr>
            <a:xfrm>
              <a:off x="3" y="104"/>
              <a:ext cx="259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96" y="0"/>
                </a:cxn>
              </a:cxnLst>
              <a:pathLst>
                <a:path w="2596" h="1">
                  <a:moveTo>
                    <a:pt x="0" y="0"/>
                  </a:moveTo>
                  <a:lnTo>
                    <a:pt x="2596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215" name="Text Box 41"/>
          <p:cNvSpPr txBox="1"/>
          <p:nvPr/>
        </p:nvSpPr>
        <p:spPr>
          <a:xfrm>
            <a:off x="4097338" y="1125538"/>
            <a:ext cx="1781175" cy="36671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algn="r"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部分积初值清零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ext Box 2"/>
          <p:cNvSpPr txBox="1"/>
          <p:nvPr/>
        </p:nvSpPr>
        <p:spPr>
          <a:xfrm>
            <a:off x="157163" y="304800"/>
            <a:ext cx="3271837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6.23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Text Box 3"/>
          <p:cNvSpPr txBox="1"/>
          <p:nvPr/>
        </p:nvSpPr>
        <p:spPr>
          <a:xfrm>
            <a:off x="1600200" y="381000"/>
            <a:ext cx="7239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已知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+0.0011  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– 0.1011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1000" dirty="0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4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0" name="Text Box 4"/>
          <p:cNvSpPr txBox="1"/>
          <p:nvPr/>
        </p:nvSpPr>
        <p:spPr>
          <a:xfrm>
            <a:off x="320675" y="9906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1" name="Text Box 5"/>
          <p:cNvSpPr txBox="1"/>
          <p:nvPr/>
        </p:nvSpPr>
        <p:spPr>
          <a:xfrm>
            <a:off x="1035050" y="1057275"/>
            <a:ext cx="1873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0 0 . 0 0 0 0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2" name="Text Box 6"/>
          <p:cNvSpPr txBox="1"/>
          <p:nvPr/>
        </p:nvSpPr>
        <p:spPr>
          <a:xfrm>
            <a:off x="1035050" y="1371600"/>
            <a:ext cx="1873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1 1 . 1 1 0 1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3" name="Text Box 7"/>
          <p:cNvSpPr txBox="1"/>
          <p:nvPr/>
        </p:nvSpPr>
        <p:spPr>
          <a:xfrm>
            <a:off x="1035050" y="1790700"/>
            <a:ext cx="1873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1 1 . 1 1 0 1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4" name="Text Box 8"/>
          <p:cNvSpPr txBox="1"/>
          <p:nvPr/>
        </p:nvSpPr>
        <p:spPr>
          <a:xfrm>
            <a:off x="1035050" y="2524125"/>
            <a:ext cx="1873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0 0 . 0 0 1 1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5" name="Text Box 9"/>
          <p:cNvSpPr txBox="1"/>
          <p:nvPr/>
        </p:nvSpPr>
        <p:spPr>
          <a:xfrm>
            <a:off x="1035050" y="3581400"/>
            <a:ext cx="1873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1 1 . 1 1 0 1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6" name="Text Box 10"/>
          <p:cNvSpPr txBox="1"/>
          <p:nvPr/>
        </p:nvSpPr>
        <p:spPr>
          <a:xfrm>
            <a:off x="1035050" y="4721225"/>
            <a:ext cx="1873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0 0 . 0 0 1 1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7" name="Text Box 11"/>
          <p:cNvSpPr txBox="1"/>
          <p:nvPr/>
        </p:nvSpPr>
        <p:spPr>
          <a:xfrm>
            <a:off x="1035050" y="5791200"/>
            <a:ext cx="1873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1 1 . 1 1 0 1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8" name="Line 12"/>
          <p:cNvSpPr/>
          <p:nvPr/>
        </p:nvSpPr>
        <p:spPr>
          <a:xfrm>
            <a:off x="827088" y="4038600"/>
            <a:ext cx="5410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9" name="Line 13"/>
          <p:cNvSpPr/>
          <p:nvPr/>
        </p:nvSpPr>
        <p:spPr>
          <a:xfrm>
            <a:off x="827088" y="5181600"/>
            <a:ext cx="5410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0" name="Line 14"/>
          <p:cNvSpPr/>
          <p:nvPr/>
        </p:nvSpPr>
        <p:spPr>
          <a:xfrm>
            <a:off x="838200" y="6248400"/>
            <a:ext cx="5486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1" name="Text Box 15"/>
          <p:cNvSpPr txBox="1"/>
          <p:nvPr/>
        </p:nvSpPr>
        <p:spPr>
          <a:xfrm>
            <a:off x="3016250" y="1057275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1 . 0 1 0 1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32" name="Text Box 16"/>
          <p:cNvSpPr txBox="1"/>
          <p:nvPr/>
        </p:nvSpPr>
        <p:spPr>
          <a:xfrm>
            <a:off x="4787900" y="1057275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233" name="Group 17"/>
          <p:cNvGrpSpPr/>
          <p:nvPr/>
        </p:nvGrpSpPr>
        <p:grpSpPr>
          <a:xfrm>
            <a:off x="1035050" y="2886075"/>
            <a:ext cx="2343150" cy="522288"/>
            <a:chOff x="0" y="0"/>
            <a:chExt cx="1476" cy="329"/>
          </a:xfrm>
        </p:grpSpPr>
        <p:sp>
          <p:nvSpPr>
            <p:cNvPr id="9318" name="Text Box 18"/>
            <p:cNvSpPr txBox="1"/>
            <p:nvPr/>
          </p:nvSpPr>
          <p:spPr>
            <a:xfrm>
              <a:off x="0" y="2"/>
              <a:ext cx="11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0 0 . 0 0 0 1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19" name="Text Box 19"/>
            <p:cNvSpPr txBox="1"/>
            <p:nvPr/>
          </p:nvSpPr>
          <p:spPr>
            <a:xfrm>
              <a:off x="1248" y="0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234" name="Group 20"/>
          <p:cNvGrpSpPr/>
          <p:nvPr/>
        </p:nvGrpSpPr>
        <p:grpSpPr>
          <a:xfrm>
            <a:off x="1035050" y="3989388"/>
            <a:ext cx="2609850" cy="519112"/>
            <a:chOff x="0" y="0"/>
            <a:chExt cx="1644" cy="327"/>
          </a:xfrm>
        </p:grpSpPr>
        <p:sp>
          <p:nvSpPr>
            <p:cNvPr id="9316" name="Text Box 21"/>
            <p:cNvSpPr txBox="1"/>
            <p:nvPr/>
          </p:nvSpPr>
          <p:spPr>
            <a:xfrm>
              <a:off x="0" y="0"/>
              <a:ext cx="11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1 1 . 1 1 0 1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17" name="Text Box 22"/>
            <p:cNvSpPr txBox="1"/>
            <p:nvPr/>
          </p:nvSpPr>
          <p:spPr>
            <a:xfrm>
              <a:off x="1248" y="0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235" name="Group 23"/>
          <p:cNvGrpSpPr/>
          <p:nvPr/>
        </p:nvGrpSpPr>
        <p:grpSpPr>
          <a:xfrm>
            <a:off x="1035050" y="5087938"/>
            <a:ext cx="2876550" cy="519112"/>
            <a:chOff x="0" y="0"/>
            <a:chExt cx="1812" cy="327"/>
          </a:xfrm>
        </p:grpSpPr>
        <p:sp>
          <p:nvSpPr>
            <p:cNvPr id="9314" name="Text Box 24"/>
            <p:cNvSpPr txBox="1"/>
            <p:nvPr/>
          </p:nvSpPr>
          <p:spPr>
            <a:xfrm>
              <a:off x="0" y="0"/>
              <a:ext cx="11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0 0 . 0 0 0 1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15" name="Text Box 25"/>
            <p:cNvSpPr txBox="1"/>
            <p:nvPr/>
          </p:nvSpPr>
          <p:spPr>
            <a:xfrm>
              <a:off x="1248" y="0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236" name="Group 26"/>
          <p:cNvGrpSpPr/>
          <p:nvPr/>
        </p:nvGrpSpPr>
        <p:grpSpPr>
          <a:xfrm>
            <a:off x="1035050" y="6186488"/>
            <a:ext cx="3232150" cy="519112"/>
            <a:chOff x="0" y="0"/>
            <a:chExt cx="2036" cy="327"/>
          </a:xfrm>
        </p:grpSpPr>
        <p:sp>
          <p:nvSpPr>
            <p:cNvPr id="9312" name="Text Box 27"/>
            <p:cNvSpPr txBox="1"/>
            <p:nvPr/>
          </p:nvSpPr>
          <p:spPr>
            <a:xfrm>
              <a:off x="0" y="0"/>
              <a:ext cx="11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1 1 . 1 1 0 1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13" name="Text Box 28"/>
            <p:cNvSpPr txBox="1"/>
            <p:nvPr/>
          </p:nvSpPr>
          <p:spPr>
            <a:xfrm>
              <a:off x="1248" y="0"/>
              <a:ext cx="7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1 1 1 1 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37" name="Text Box 29"/>
          <p:cNvSpPr txBox="1"/>
          <p:nvPr/>
        </p:nvSpPr>
        <p:spPr>
          <a:xfrm>
            <a:off x="6616700" y="1057275"/>
            <a:ext cx="25273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0.0011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38" name="Text Box 30"/>
          <p:cNvSpPr txBox="1"/>
          <p:nvPr/>
        </p:nvSpPr>
        <p:spPr>
          <a:xfrm>
            <a:off x="6632575" y="1614488"/>
            <a:ext cx="25114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1.0101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39" name="Text Box 31"/>
          <p:cNvSpPr txBox="1"/>
          <p:nvPr/>
        </p:nvSpPr>
        <p:spPr>
          <a:xfrm>
            <a:off x="6477000" y="2147888"/>
            <a:ext cx="2667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[–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1.1101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40" name="Line 32"/>
          <p:cNvSpPr/>
          <p:nvPr/>
        </p:nvSpPr>
        <p:spPr>
          <a:xfrm>
            <a:off x="817563" y="1828800"/>
            <a:ext cx="5410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41" name="Line 33"/>
          <p:cNvSpPr/>
          <p:nvPr/>
        </p:nvSpPr>
        <p:spPr>
          <a:xfrm>
            <a:off x="3016250" y="1143000"/>
            <a:ext cx="0" cy="5486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42" name="Line 34"/>
          <p:cNvSpPr/>
          <p:nvPr/>
        </p:nvSpPr>
        <p:spPr>
          <a:xfrm>
            <a:off x="4787900" y="1143000"/>
            <a:ext cx="0" cy="5486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43" name="Line 35"/>
          <p:cNvSpPr/>
          <p:nvPr/>
        </p:nvSpPr>
        <p:spPr>
          <a:xfrm>
            <a:off x="5226050" y="1143000"/>
            <a:ext cx="0" cy="5486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44" name="Text Box 36"/>
          <p:cNvSpPr txBox="1"/>
          <p:nvPr/>
        </p:nvSpPr>
        <p:spPr>
          <a:xfrm>
            <a:off x="5181600" y="13716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+[–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45" name="Line 37"/>
          <p:cNvSpPr/>
          <p:nvPr/>
        </p:nvSpPr>
        <p:spPr>
          <a:xfrm>
            <a:off x="817563" y="2971800"/>
            <a:ext cx="5410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9246" name="Group 38"/>
          <p:cNvGrpSpPr/>
          <p:nvPr/>
        </p:nvGrpSpPr>
        <p:grpSpPr>
          <a:xfrm>
            <a:off x="4356100" y="1484313"/>
            <a:ext cx="762000" cy="41275"/>
            <a:chOff x="0" y="0"/>
            <a:chExt cx="480" cy="26"/>
          </a:xfrm>
        </p:grpSpPr>
        <p:sp>
          <p:nvSpPr>
            <p:cNvPr id="9310" name="Line 39"/>
            <p:cNvSpPr/>
            <p:nvPr/>
          </p:nvSpPr>
          <p:spPr>
            <a:xfrm>
              <a:off x="0" y="0"/>
              <a:ext cx="48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11" name="Line 40"/>
            <p:cNvSpPr/>
            <p:nvPr/>
          </p:nvSpPr>
          <p:spPr>
            <a:xfrm>
              <a:off x="0" y="26"/>
              <a:ext cx="48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247" name="Group 41"/>
          <p:cNvGrpSpPr/>
          <p:nvPr/>
        </p:nvGrpSpPr>
        <p:grpSpPr>
          <a:xfrm>
            <a:off x="1042988" y="2133600"/>
            <a:ext cx="4908550" cy="528638"/>
            <a:chOff x="0" y="0"/>
            <a:chExt cx="3092" cy="333"/>
          </a:xfrm>
        </p:grpSpPr>
        <p:grpSp>
          <p:nvGrpSpPr>
            <p:cNvPr id="9302" name="Group 42"/>
            <p:cNvGrpSpPr/>
            <p:nvPr/>
          </p:nvGrpSpPr>
          <p:grpSpPr>
            <a:xfrm>
              <a:off x="0" y="6"/>
              <a:ext cx="2592" cy="327"/>
              <a:chOff x="0" y="0"/>
              <a:chExt cx="2592" cy="327"/>
            </a:xfrm>
          </p:grpSpPr>
          <p:grpSp>
            <p:nvGrpSpPr>
              <p:cNvPr id="9306" name="Group 43"/>
              <p:cNvGrpSpPr/>
              <p:nvPr/>
            </p:nvGrpSpPr>
            <p:grpSpPr>
              <a:xfrm>
                <a:off x="0" y="0"/>
                <a:ext cx="2352" cy="327"/>
                <a:chOff x="0" y="0"/>
                <a:chExt cx="2352" cy="327"/>
              </a:xfrm>
            </p:grpSpPr>
            <p:sp>
              <p:nvSpPr>
                <p:cNvPr id="9308" name="Text Box 44"/>
                <p:cNvSpPr txBox="1"/>
                <p:nvPr/>
              </p:nvSpPr>
              <p:spPr>
                <a:xfrm>
                  <a:off x="0" y="0"/>
                  <a:ext cx="1180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8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1 1 . 1 1 1 0</a:t>
                  </a:r>
                  <a:endPara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309" name="Text Box 45"/>
                <p:cNvSpPr txBox="1"/>
                <p:nvPr/>
              </p:nvSpPr>
              <p:spPr>
                <a:xfrm>
                  <a:off x="1248" y="0"/>
                  <a:ext cx="1104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/>
                  <a:r>
                    <a:rPr lang="en-US" altLang="zh-CN" sz="28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   </a:t>
                  </a:r>
                  <a:r>
                    <a:rPr lang="en-US" altLang="zh-CN" sz="28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1 0 1 0 </a:t>
                  </a:r>
                  <a:endParaRPr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307" name="Text Box 46"/>
              <p:cNvSpPr txBox="1"/>
              <p:nvPr/>
            </p:nvSpPr>
            <p:spPr>
              <a:xfrm>
                <a:off x="2364" y="0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303" name="Group 47"/>
            <p:cNvGrpSpPr/>
            <p:nvPr/>
          </p:nvGrpSpPr>
          <p:grpSpPr>
            <a:xfrm>
              <a:off x="2708" y="0"/>
              <a:ext cx="384" cy="327"/>
              <a:chOff x="0" y="0"/>
              <a:chExt cx="384" cy="327"/>
            </a:xfrm>
          </p:grpSpPr>
          <p:sp>
            <p:nvSpPr>
              <p:cNvPr id="9304" name="Line 48"/>
              <p:cNvSpPr/>
              <p:nvPr/>
            </p:nvSpPr>
            <p:spPr>
              <a:xfrm>
                <a:off x="0" y="183"/>
                <a:ext cx="192" cy="0"/>
              </a:xfrm>
              <a:prstGeom prst="line">
                <a:avLst/>
              </a:prstGeom>
              <a:ln w="57150" cap="flat" cmpd="sng">
                <a:solidFill>
                  <a:srgbClr val="0000FF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9305" name="Text Box 49"/>
              <p:cNvSpPr txBox="1"/>
              <p:nvPr/>
            </p:nvSpPr>
            <p:spPr>
              <a:xfrm>
                <a:off x="156" y="0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248" name="Text Box 50"/>
          <p:cNvSpPr txBox="1"/>
          <p:nvPr/>
        </p:nvSpPr>
        <p:spPr>
          <a:xfrm>
            <a:off x="5181600" y="25146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+[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249" name="Group 51"/>
          <p:cNvGrpSpPr/>
          <p:nvPr/>
        </p:nvGrpSpPr>
        <p:grpSpPr>
          <a:xfrm>
            <a:off x="1042988" y="3213100"/>
            <a:ext cx="4908550" cy="544513"/>
            <a:chOff x="0" y="0"/>
            <a:chExt cx="3092" cy="343"/>
          </a:xfrm>
        </p:grpSpPr>
        <p:grpSp>
          <p:nvGrpSpPr>
            <p:cNvPr id="9294" name="Group 52"/>
            <p:cNvGrpSpPr/>
            <p:nvPr/>
          </p:nvGrpSpPr>
          <p:grpSpPr>
            <a:xfrm>
              <a:off x="0" y="16"/>
              <a:ext cx="2592" cy="327"/>
              <a:chOff x="0" y="0"/>
              <a:chExt cx="2592" cy="327"/>
            </a:xfrm>
          </p:grpSpPr>
          <p:grpSp>
            <p:nvGrpSpPr>
              <p:cNvPr id="9298" name="Group 53"/>
              <p:cNvGrpSpPr/>
              <p:nvPr/>
            </p:nvGrpSpPr>
            <p:grpSpPr>
              <a:xfrm>
                <a:off x="0" y="0"/>
                <a:ext cx="2448" cy="327"/>
                <a:chOff x="0" y="0"/>
                <a:chExt cx="2448" cy="327"/>
              </a:xfrm>
            </p:grpSpPr>
            <p:sp>
              <p:nvSpPr>
                <p:cNvPr id="9300" name="Text Box 54"/>
                <p:cNvSpPr txBox="1"/>
                <p:nvPr/>
              </p:nvSpPr>
              <p:spPr>
                <a:xfrm>
                  <a:off x="0" y="0"/>
                  <a:ext cx="1180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8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0 0 . 0 0 0 0</a:t>
                  </a:r>
                  <a:endPara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301" name="Text Box 55"/>
                <p:cNvSpPr txBox="1"/>
                <p:nvPr/>
              </p:nvSpPr>
              <p:spPr>
                <a:xfrm>
                  <a:off x="1248" y="0"/>
                  <a:ext cx="1200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/>
                  <a:r>
                    <a:rPr lang="en-US" altLang="zh-CN" sz="28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1 1   </a:t>
                  </a:r>
                  <a:r>
                    <a:rPr lang="en-US" altLang="zh-CN" sz="28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1 0 1</a:t>
                  </a:r>
                  <a:endParaRPr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299" name="Text Box 56"/>
              <p:cNvSpPr txBox="1"/>
              <p:nvPr/>
            </p:nvSpPr>
            <p:spPr>
              <a:xfrm>
                <a:off x="2364" y="0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295" name="Group 57"/>
            <p:cNvGrpSpPr/>
            <p:nvPr/>
          </p:nvGrpSpPr>
          <p:grpSpPr>
            <a:xfrm>
              <a:off x="2708" y="0"/>
              <a:ext cx="384" cy="327"/>
              <a:chOff x="0" y="0"/>
              <a:chExt cx="384" cy="327"/>
            </a:xfrm>
          </p:grpSpPr>
          <p:sp>
            <p:nvSpPr>
              <p:cNvPr id="9296" name="Line 58"/>
              <p:cNvSpPr/>
              <p:nvPr/>
            </p:nvSpPr>
            <p:spPr>
              <a:xfrm>
                <a:off x="0" y="183"/>
                <a:ext cx="192" cy="0"/>
              </a:xfrm>
              <a:prstGeom prst="line">
                <a:avLst/>
              </a:prstGeom>
              <a:ln w="57150" cap="flat" cmpd="sng">
                <a:solidFill>
                  <a:srgbClr val="0000FF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9297" name="Text Box 59"/>
              <p:cNvSpPr txBox="1"/>
              <p:nvPr/>
            </p:nvSpPr>
            <p:spPr>
              <a:xfrm>
                <a:off x="156" y="0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250" name="Text Box 60"/>
          <p:cNvSpPr txBox="1"/>
          <p:nvPr/>
        </p:nvSpPr>
        <p:spPr>
          <a:xfrm>
            <a:off x="5148263" y="3573463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+[–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251" name="Group 61"/>
          <p:cNvGrpSpPr/>
          <p:nvPr/>
        </p:nvGrpSpPr>
        <p:grpSpPr>
          <a:xfrm>
            <a:off x="1042988" y="4365625"/>
            <a:ext cx="4908550" cy="520700"/>
            <a:chOff x="0" y="0"/>
            <a:chExt cx="3092" cy="328"/>
          </a:xfrm>
        </p:grpSpPr>
        <p:grpSp>
          <p:nvGrpSpPr>
            <p:cNvPr id="9286" name="Group 62"/>
            <p:cNvGrpSpPr/>
            <p:nvPr/>
          </p:nvGrpSpPr>
          <p:grpSpPr>
            <a:xfrm>
              <a:off x="0" y="0"/>
              <a:ext cx="2592" cy="327"/>
              <a:chOff x="0" y="0"/>
              <a:chExt cx="2592" cy="327"/>
            </a:xfrm>
          </p:grpSpPr>
          <p:grpSp>
            <p:nvGrpSpPr>
              <p:cNvPr id="9290" name="Group 63"/>
              <p:cNvGrpSpPr/>
              <p:nvPr/>
            </p:nvGrpSpPr>
            <p:grpSpPr>
              <a:xfrm>
                <a:off x="0" y="0"/>
                <a:ext cx="2352" cy="327"/>
                <a:chOff x="0" y="0"/>
                <a:chExt cx="2352" cy="327"/>
              </a:xfrm>
            </p:grpSpPr>
            <p:sp>
              <p:nvSpPr>
                <p:cNvPr id="9292" name="Text Box 64"/>
                <p:cNvSpPr txBox="1"/>
                <p:nvPr/>
              </p:nvSpPr>
              <p:spPr>
                <a:xfrm>
                  <a:off x="0" y="0"/>
                  <a:ext cx="1180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8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1 1 . 1 1 1 0</a:t>
                  </a:r>
                  <a:endPara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93" name="Text Box 65"/>
                <p:cNvSpPr txBox="1"/>
                <p:nvPr/>
              </p:nvSpPr>
              <p:spPr>
                <a:xfrm>
                  <a:off x="1248" y="0"/>
                  <a:ext cx="1104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/>
                  <a:r>
                    <a:rPr lang="en-US" altLang="zh-CN" sz="28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1 1 1   </a:t>
                  </a:r>
                  <a:r>
                    <a:rPr lang="en-US" altLang="zh-CN" sz="28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1 0</a:t>
                  </a:r>
                  <a:endParaRPr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291" name="Text Box 66"/>
              <p:cNvSpPr txBox="1"/>
              <p:nvPr/>
            </p:nvSpPr>
            <p:spPr>
              <a:xfrm>
                <a:off x="2364" y="0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287" name="Group 67"/>
            <p:cNvGrpSpPr/>
            <p:nvPr/>
          </p:nvGrpSpPr>
          <p:grpSpPr>
            <a:xfrm>
              <a:off x="2708" y="1"/>
              <a:ext cx="384" cy="327"/>
              <a:chOff x="0" y="0"/>
              <a:chExt cx="384" cy="327"/>
            </a:xfrm>
          </p:grpSpPr>
          <p:sp>
            <p:nvSpPr>
              <p:cNvPr id="9288" name="Line 68"/>
              <p:cNvSpPr/>
              <p:nvPr/>
            </p:nvSpPr>
            <p:spPr>
              <a:xfrm>
                <a:off x="0" y="183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9289" name="Text Box 69"/>
              <p:cNvSpPr txBox="1"/>
              <p:nvPr/>
            </p:nvSpPr>
            <p:spPr>
              <a:xfrm>
                <a:off x="156" y="0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9252" name="Group 70"/>
          <p:cNvGrpSpPr/>
          <p:nvPr/>
        </p:nvGrpSpPr>
        <p:grpSpPr>
          <a:xfrm>
            <a:off x="1042988" y="5445125"/>
            <a:ext cx="4908550" cy="549275"/>
            <a:chOff x="0" y="0"/>
            <a:chExt cx="3092" cy="346"/>
          </a:xfrm>
        </p:grpSpPr>
        <p:grpSp>
          <p:nvGrpSpPr>
            <p:cNvPr id="9278" name="Group 71"/>
            <p:cNvGrpSpPr/>
            <p:nvPr/>
          </p:nvGrpSpPr>
          <p:grpSpPr>
            <a:xfrm>
              <a:off x="0" y="19"/>
              <a:ext cx="2592" cy="327"/>
              <a:chOff x="0" y="0"/>
              <a:chExt cx="2592" cy="327"/>
            </a:xfrm>
          </p:grpSpPr>
          <p:grpSp>
            <p:nvGrpSpPr>
              <p:cNvPr id="9282" name="Group 72"/>
              <p:cNvGrpSpPr/>
              <p:nvPr/>
            </p:nvGrpSpPr>
            <p:grpSpPr>
              <a:xfrm>
                <a:off x="0" y="0"/>
                <a:ext cx="2352" cy="327"/>
                <a:chOff x="0" y="0"/>
                <a:chExt cx="2352" cy="327"/>
              </a:xfrm>
            </p:grpSpPr>
            <p:sp>
              <p:nvSpPr>
                <p:cNvPr id="9284" name="Text Box 73"/>
                <p:cNvSpPr txBox="1"/>
                <p:nvPr/>
              </p:nvSpPr>
              <p:spPr>
                <a:xfrm>
                  <a:off x="0" y="0"/>
                  <a:ext cx="1236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28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0 0 . 0 0 0 0 </a:t>
                  </a:r>
                  <a:endPara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85" name="Text Box 74"/>
                <p:cNvSpPr txBox="1"/>
                <p:nvPr/>
              </p:nvSpPr>
              <p:spPr>
                <a:xfrm>
                  <a:off x="1248" y="0"/>
                  <a:ext cx="1104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/>
                  <a:r>
                    <a:rPr lang="en-US" altLang="zh-CN" sz="28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1 1 1 1  </a:t>
                  </a:r>
                  <a:r>
                    <a:rPr lang="en-US" altLang="zh-CN" sz="28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1</a:t>
                  </a:r>
                  <a:endParaRPr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283" name="Text Box 75"/>
              <p:cNvSpPr txBox="1"/>
              <p:nvPr/>
            </p:nvSpPr>
            <p:spPr>
              <a:xfrm>
                <a:off x="2364" y="0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279" name="Group 76"/>
            <p:cNvGrpSpPr/>
            <p:nvPr/>
          </p:nvGrpSpPr>
          <p:grpSpPr>
            <a:xfrm>
              <a:off x="2708" y="0"/>
              <a:ext cx="384" cy="327"/>
              <a:chOff x="0" y="0"/>
              <a:chExt cx="384" cy="327"/>
            </a:xfrm>
          </p:grpSpPr>
          <p:sp>
            <p:nvSpPr>
              <p:cNvPr id="9280" name="Line 77"/>
              <p:cNvSpPr/>
              <p:nvPr/>
            </p:nvSpPr>
            <p:spPr>
              <a:xfrm>
                <a:off x="0" y="183"/>
                <a:ext cx="192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9281" name="Text Box 78"/>
              <p:cNvSpPr txBox="1"/>
              <p:nvPr/>
            </p:nvSpPr>
            <p:spPr>
              <a:xfrm>
                <a:off x="156" y="0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253" name="Text Box 79"/>
          <p:cNvSpPr txBox="1"/>
          <p:nvPr/>
        </p:nvSpPr>
        <p:spPr>
          <a:xfrm>
            <a:off x="5181600" y="57912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+[–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54" name="Text Box 80"/>
          <p:cNvSpPr txBox="1"/>
          <p:nvPr/>
        </p:nvSpPr>
        <p:spPr>
          <a:xfrm>
            <a:off x="5181600" y="47244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+[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255" name="Group 81"/>
          <p:cNvGrpSpPr/>
          <p:nvPr/>
        </p:nvGrpSpPr>
        <p:grpSpPr>
          <a:xfrm>
            <a:off x="4356100" y="2565400"/>
            <a:ext cx="762000" cy="41275"/>
            <a:chOff x="0" y="0"/>
            <a:chExt cx="480" cy="26"/>
          </a:xfrm>
        </p:grpSpPr>
        <p:sp>
          <p:nvSpPr>
            <p:cNvPr id="9276" name="Line 82"/>
            <p:cNvSpPr/>
            <p:nvPr/>
          </p:nvSpPr>
          <p:spPr>
            <a:xfrm>
              <a:off x="0" y="0"/>
              <a:ext cx="48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7" name="Line 83"/>
            <p:cNvSpPr/>
            <p:nvPr/>
          </p:nvSpPr>
          <p:spPr>
            <a:xfrm>
              <a:off x="0" y="26"/>
              <a:ext cx="48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256" name="Group 84"/>
          <p:cNvGrpSpPr/>
          <p:nvPr/>
        </p:nvGrpSpPr>
        <p:grpSpPr>
          <a:xfrm>
            <a:off x="4356100" y="3716338"/>
            <a:ext cx="762000" cy="41275"/>
            <a:chOff x="0" y="0"/>
            <a:chExt cx="480" cy="26"/>
          </a:xfrm>
        </p:grpSpPr>
        <p:sp>
          <p:nvSpPr>
            <p:cNvPr id="9274" name="Line 85"/>
            <p:cNvSpPr/>
            <p:nvPr/>
          </p:nvSpPr>
          <p:spPr>
            <a:xfrm>
              <a:off x="0" y="0"/>
              <a:ext cx="48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5" name="Line 86"/>
            <p:cNvSpPr/>
            <p:nvPr/>
          </p:nvSpPr>
          <p:spPr>
            <a:xfrm>
              <a:off x="0" y="26"/>
              <a:ext cx="48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257" name="Group 87"/>
          <p:cNvGrpSpPr/>
          <p:nvPr/>
        </p:nvGrpSpPr>
        <p:grpSpPr>
          <a:xfrm>
            <a:off x="4356100" y="4797425"/>
            <a:ext cx="762000" cy="41275"/>
            <a:chOff x="0" y="0"/>
            <a:chExt cx="480" cy="26"/>
          </a:xfrm>
        </p:grpSpPr>
        <p:sp>
          <p:nvSpPr>
            <p:cNvPr id="9272" name="Line 88"/>
            <p:cNvSpPr/>
            <p:nvPr/>
          </p:nvSpPr>
          <p:spPr>
            <a:xfrm>
              <a:off x="0" y="0"/>
              <a:ext cx="48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3" name="Line 89"/>
            <p:cNvSpPr/>
            <p:nvPr/>
          </p:nvSpPr>
          <p:spPr>
            <a:xfrm>
              <a:off x="0" y="26"/>
              <a:ext cx="48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258" name="Group 90"/>
          <p:cNvGrpSpPr/>
          <p:nvPr/>
        </p:nvGrpSpPr>
        <p:grpSpPr>
          <a:xfrm>
            <a:off x="4356100" y="5876925"/>
            <a:ext cx="762000" cy="41275"/>
            <a:chOff x="0" y="0"/>
            <a:chExt cx="480" cy="26"/>
          </a:xfrm>
        </p:grpSpPr>
        <p:sp>
          <p:nvSpPr>
            <p:cNvPr id="9270" name="Line 91"/>
            <p:cNvSpPr/>
            <p:nvPr/>
          </p:nvSpPr>
          <p:spPr>
            <a:xfrm>
              <a:off x="0" y="0"/>
              <a:ext cx="48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1" name="Line 92"/>
            <p:cNvSpPr/>
            <p:nvPr/>
          </p:nvSpPr>
          <p:spPr>
            <a:xfrm>
              <a:off x="0" y="26"/>
              <a:ext cx="48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9259" name="Text Box 93"/>
          <p:cNvSpPr txBox="1"/>
          <p:nvPr/>
        </p:nvSpPr>
        <p:spPr>
          <a:xfrm>
            <a:off x="6477000" y="4148138"/>
            <a:ext cx="2590800" cy="1033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∴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1000" dirty="0">
                <a:latin typeface="Times New Roman" panose="02020603050405020304" pitchFamily="18" charset="0"/>
                <a:ea typeface="宋体" panose="02010600030101010101" pitchFamily="2" charset="-122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4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=1.11011111 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60" name="Text Box 94"/>
          <p:cNvSpPr txBox="1"/>
          <p:nvPr/>
        </p:nvSpPr>
        <p:spPr>
          <a:xfrm>
            <a:off x="5181600" y="6324600"/>
            <a:ext cx="1981200" cy="304800"/>
          </a:xfrm>
          <a:prstGeom prst="rect">
            <a:avLst/>
          </a:prstGeom>
          <a:noFill/>
          <a:ln w="9525">
            <a:noFill/>
          </a:ln>
        </p:spPr>
        <p:txBody>
          <a:bodyPr lIns="18000" tIns="0" rIns="18000" bIns="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最后一步不移位 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61" name="AutoShape 95"/>
          <p:cNvSpPr/>
          <p:nvPr/>
        </p:nvSpPr>
        <p:spPr>
          <a:xfrm>
            <a:off x="0" y="1916113"/>
            <a:ext cx="827088" cy="777875"/>
          </a:xfrm>
          <a:prstGeom prst="wedgeRoundRectCallout">
            <a:avLst>
              <a:gd name="adj1" fmla="val 77833"/>
              <a:gd name="adj2" fmla="val 15894"/>
              <a:gd name="adj3" fmla="val 16667"/>
            </a:avLst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补码右移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62" name="AutoShape 96"/>
          <p:cNvSpPr/>
          <p:nvPr/>
        </p:nvSpPr>
        <p:spPr>
          <a:xfrm>
            <a:off x="0" y="2997200"/>
            <a:ext cx="827088" cy="777875"/>
          </a:xfrm>
          <a:prstGeom prst="wedgeRoundRectCallout">
            <a:avLst>
              <a:gd name="adj1" fmla="val 77833"/>
              <a:gd name="adj2" fmla="val 15894"/>
              <a:gd name="adj3" fmla="val 16667"/>
            </a:avLst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补码右移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63" name="AutoShape 97"/>
          <p:cNvSpPr/>
          <p:nvPr/>
        </p:nvSpPr>
        <p:spPr>
          <a:xfrm>
            <a:off x="0" y="4149725"/>
            <a:ext cx="827088" cy="777875"/>
          </a:xfrm>
          <a:prstGeom prst="wedgeRoundRectCallout">
            <a:avLst>
              <a:gd name="adj1" fmla="val 77833"/>
              <a:gd name="adj2" fmla="val 15894"/>
              <a:gd name="adj3" fmla="val 16667"/>
            </a:avLst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补码右移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64" name="AutoShape 98"/>
          <p:cNvSpPr/>
          <p:nvPr/>
        </p:nvSpPr>
        <p:spPr>
          <a:xfrm>
            <a:off x="0" y="5229225"/>
            <a:ext cx="827088" cy="777875"/>
          </a:xfrm>
          <a:prstGeom prst="wedgeRoundRectCallout">
            <a:avLst>
              <a:gd name="adj1" fmla="val 77833"/>
              <a:gd name="adj2" fmla="val 15917"/>
              <a:gd name="adj3" fmla="val 16667"/>
            </a:avLst>
          </a:pr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补码右移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65" name="Text Box 99"/>
          <p:cNvSpPr txBox="1"/>
          <p:nvPr/>
        </p:nvSpPr>
        <p:spPr>
          <a:xfrm>
            <a:off x="755650" y="1387475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66" name="Text Box 100"/>
          <p:cNvSpPr txBox="1"/>
          <p:nvPr/>
        </p:nvSpPr>
        <p:spPr>
          <a:xfrm>
            <a:off x="755650" y="2565400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67" name="Text Box 101"/>
          <p:cNvSpPr txBox="1"/>
          <p:nvPr/>
        </p:nvSpPr>
        <p:spPr>
          <a:xfrm>
            <a:off x="755650" y="3573463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68" name="Text Box 102"/>
          <p:cNvSpPr txBox="1"/>
          <p:nvPr/>
        </p:nvSpPr>
        <p:spPr>
          <a:xfrm>
            <a:off x="755650" y="4724400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69" name="Text Box 103"/>
          <p:cNvSpPr txBox="1"/>
          <p:nvPr/>
        </p:nvSpPr>
        <p:spPr>
          <a:xfrm>
            <a:off x="755650" y="5805488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ext Box 2"/>
          <p:cNvSpPr txBox="1"/>
          <p:nvPr/>
        </p:nvSpPr>
        <p:spPr>
          <a:xfrm>
            <a:off x="441325" y="273050"/>
            <a:ext cx="64928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(2) Booth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算法的硬件配置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243" name="Group 3"/>
          <p:cNvGrpSpPr/>
          <p:nvPr/>
        </p:nvGrpSpPr>
        <p:grpSpPr>
          <a:xfrm>
            <a:off x="1200150" y="5124450"/>
            <a:ext cx="4470400" cy="1052513"/>
            <a:chOff x="0" y="0"/>
            <a:chExt cx="2816" cy="663"/>
          </a:xfrm>
        </p:grpSpPr>
        <p:sp>
          <p:nvSpPr>
            <p:cNvPr id="10276" name="Text Box 4"/>
            <p:cNvSpPr txBox="1"/>
            <p:nvPr/>
          </p:nvSpPr>
          <p:spPr>
            <a:xfrm>
              <a:off x="0" y="0"/>
              <a:ext cx="243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Q 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均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+ 2 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77" name="Text Box 5"/>
            <p:cNvSpPr txBox="1"/>
            <p:nvPr/>
          </p:nvSpPr>
          <p:spPr>
            <a:xfrm>
              <a:off x="0" y="336"/>
              <a:ext cx="28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移位和加受末两位乘数控制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44" name="Text Box 6"/>
          <p:cNvSpPr txBox="1"/>
          <p:nvPr/>
        </p:nvSpPr>
        <p:spPr>
          <a:xfrm>
            <a:off x="974725" y="1843088"/>
            <a:ext cx="2720975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0"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               A             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5" name="Rectangle 7"/>
          <p:cNvSpPr/>
          <p:nvPr/>
        </p:nvSpPr>
        <p:spPr>
          <a:xfrm>
            <a:off x="914400" y="1752600"/>
            <a:ext cx="2743200" cy="533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6" name="Rectangle 8"/>
          <p:cNvSpPr/>
          <p:nvPr/>
        </p:nvSpPr>
        <p:spPr>
          <a:xfrm>
            <a:off x="914400" y="2667000"/>
            <a:ext cx="2743200" cy="533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7" name="Text Box 9"/>
          <p:cNvSpPr txBox="1"/>
          <p:nvPr/>
        </p:nvSpPr>
        <p:spPr>
          <a:xfrm>
            <a:off x="1390650" y="2743200"/>
            <a:ext cx="180340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+ 2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位加法器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8" name="Rectangle 10"/>
          <p:cNvSpPr/>
          <p:nvPr/>
        </p:nvSpPr>
        <p:spPr>
          <a:xfrm>
            <a:off x="914400" y="3581400"/>
            <a:ext cx="2743200" cy="533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9" name="Text Box 11"/>
          <p:cNvSpPr txBox="1"/>
          <p:nvPr/>
        </p:nvSpPr>
        <p:spPr>
          <a:xfrm>
            <a:off x="1660525" y="3671888"/>
            <a:ext cx="1073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控 制 门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50" name="Rectangle 12"/>
          <p:cNvSpPr/>
          <p:nvPr/>
        </p:nvSpPr>
        <p:spPr>
          <a:xfrm>
            <a:off x="914400" y="4495800"/>
            <a:ext cx="2743200" cy="533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51" name="Text Box 13"/>
          <p:cNvSpPr txBox="1"/>
          <p:nvPr/>
        </p:nvSpPr>
        <p:spPr>
          <a:xfrm>
            <a:off x="990600" y="4572000"/>
            <a:ext cx="2720975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0"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               X             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52" name="Text Box 14"/>
          <p:cNvSpPr txBox="1"/>
          <p:nvPr/>
        </p:nvSpPr>
        <p:spPr>
          <a:xfrm>
            <a:off x="4784725" y="1843088"/>
            <a:ext cx="2747963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0"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               Q        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53" name="Rectangle 15"/>
          <p:cNvSpPr/>
          <p:nvPr/>
        </p:nvSpPr>
        <p:spPr>
          <a:xfrm>
            <a:off x="4724400" y="1752600"/>
            <a:ext cx="2743200" cy="5334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54" name="Line 16"/>
          <p:cNvSpPr/>
          <p:nvPr/>
        </p:nvSpPr>
        <p:spPr>
          <a:xfrm>
            <a:off x="7010400" y="1752600"/>
            <a:ext cx="0" cy="533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5" name="Line 17"/>
          <p:cNvSpPr/>
          <p:nvPr/>
        </p:nvSpPr>
        <p:spPr>
          <a:xfrm>
            <a:off x="6553200" y="1752600"/>
            <a:ext cx="0" cy="533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6" name="Rectangle 18"/>
          <p:cNvSpPr/>
          <p:nvPr/>
        </p:nvSpPr>
        <p:spPr>
          <a:xfrm>
            <a:off x="4953000" y="3479800"/>
            <a:ext cx="1228725" cy="73025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移位和加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控制逻辑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57" name="Rectangle 19"/>
          <p:cNvSpPr/>
          <p:nvPr/>
        </p:nvSpPr>
        <p:spPr>
          <a:xfrm>
            <a:off x="4556125" y="4622800"/>
            <a:ext cx="1222375" cy="42545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计数器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58" name="Line 20"/>
          <p:cNvSpPr/>
          <p:nvPr/>
        </p:nvSpPr>
        <p:spPr>
          <a:xfrm flipH="1">
            <a:off x="3657600" y="3657600"/>
            <a:ext cx="1295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10259" name="Line 21"/>
          <p:cNvSpPr/>
          <p:nvPr/>
        </p:nvSpPr>
        <p:spPr>
          <a:xfrm flipH="1">
            <a:off x="3657600" y="4038600"/>
            <a:ext cx="1295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10260" name="Line 22"/>
          <p:cNvSpPr/>
          <p:nvPr/>
        </p:nvSpPr>
        <p:spPr>
          <a:xfrm flipH="1">
            <a:off x="3657600" y="3848100"/>
            <a:ext cx="1295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10261" name="Text Box 23"/>
          <p:cNvSpPr txBox="1"/>
          <p:nvPr/>
        </p:nvSpPr>
        <p:spPr>
          <a:xfrm>
            <a:off x="4098925" y="3352800"/>
            <a:ext cx="64135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00,11</a:t>
            </a: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62" name="Text Box 24"/>
          <p:cNvSpPr txBox="1"/>
          <p:nvPr/>
        </p:nvSpPr>
        <p:spPr>
          <a:xfrm>
            <a:off x="4251325" y="3567113"/>
            <a:ext cx="38735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63" name="Text Box 25"/>
          <p:cNvSpPr txBox="1"/>
          <p:nvPr/>
        </p:nvSpPr>
        <p:spPr>
          <a:xfrm>
            <a:off x="4251325" y="3778250"/>
            <a:ext cx="38735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64" name="AutoShape 26"/>
          <p:cNvSpPr/>
          <p:nvPr/>
        </p:nvSpPr>
        <p:spPr>
          <a:xfrm>
            <a:off x="2133600" y="2286000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65" name="AutoShape 27"/>
          <p:cNvSpPr/>
          <p:nvPr/>
        </p:nvSpPr>
        <p:spPr>
          <a:xfrm rot="10800000">
            <a:off x="1371600" y="2286000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66" name="AutoShape 28"/>
          <p:cNvSpPr/>
          <p:nvPr/>
        </p:nvSpPr>
        <p:spPr>
          <a:xfrm>
            <a:off x="2133600" y="3200400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67" name="AutoShape 29"/>
          <p:cNvSpPr/>
          <p:nvPr/>
        </p:nvSpPr>
        <p:spPr>
          <a:xfrm>
            <a:off x="2133600" y="4114800"/>
            <a:ext cx="152400" cy="381000"/>
          </a:xfrm>
          <a:prstGeom prst="upArrow">
            <a:avLst>
              <a:gd name="adj1" fmla="val 50000"/>
              <a:gd name="adj2" fmla="val 62500"/>
            </a:avLst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68" name="未知"/>
          <p:cNvSpPr/>
          <p:nvPr/>
        </p:nvSpPr>
        <p:spPr>
          <a:xfrm>
            <a:off x="2819400" y="2286000"/>
            <a:ext cx="2895600" cy="11906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pathLst>
              <a:path w="1824" h="750">
                <a:moveTo>
                  <a:pt x="1824" y="750"/>
                </a:moveTo>
                <a:lnTo>
                  <a:pt x="1824" y="144"/>
                </a:lnTo>
                <a:lnTo>
                  <a:pt x="0" y="144"/>
                </a:lnTo>
                <a:lnTo>
                  <a:pt x="240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69" name="Line 31"/>
          <p:cNvSpPr/>
          <p:nvPr/>
        </p:nvSpPr>
        <p:spPr>
          <a:xfrm flipV="1">
            <a:off x="4876800" y="2286000"/>
            <a:ext cx="38100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10270" name="Line 32"/>
          <p:cNvSpPr/>
          <p:nvPr/>
        </p:nvSpPr>
        <p:spPr>
          <a:xfrm>
            <a:off x="3657600" y="1981200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10271" name="未知"/>
          <p:cNvSpPr/>
          <p:nvPr/>
        </p:nvSpPr>
        <p:spPr>
          <a:xfrm>
            <a:off x="6172200" y="1524000"/>
            <a:ext cx="1524000" cy="22098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960" h="1392">
                <a:moveTo>
                  <a:pt x="672" y="144"/>
                </a:moveTo>
                <a:lnTo>
                  <a:pt x="672" y="0"/>
                </a:lnTo>
                <a:lnTo>
                  <a:pt x="960" y="0"/>
                </a:lnTo>
                <a:lnTo>
                  <a:pt x="960" y="1392"/>
                </a:lnTo>
                <a:lnTo>
                  <a:pt x="0" y="1392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72" name="未知"/>
          <p:cNvSpPr/>
          <p:nvPr/>
        </p:nvSpPr>
        <p:spPr>
          <a:xfrm>
            <a:off x="6172200" y="1219200"/>
            <a:ext cx="1828800" cy="28194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1152" h="1776">
                <a:moveTo>
                  <a:pt x="384" y="336"/>
                </a:moveTo>
                <a:lnTo>
                  <a:pt x="384" y="0"/>
                </a:lnTo>
                <a:lnTo>
                  <a:pt x="1152" y="0"/>
                </a:lnTo>
                <a:lnTo>
                  <a:pt x="1152" y="1776"/>
                </a:lnTo>
                <a:lnTo>
                  <a:pt x="0" y="1776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73" name="Text Box 35"/>
          <p:cNvSpPr txBox="1"/>
          <p:nvPr/>
        </p:nvSpPr>
        <p:spPr>
          <a:xfrm>
            <a:off x="5734050" y="2362200"/>
            <a:ext cx="990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右移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74" name="Line 36"/>
          <p:cNvSpPr/>
          <p:nvPr/>
        </p:nvSpPr>
        <p:spPr>
          <a:xfrm>
            <a:off x="3670300" y="2924175"/>
            <a:ext cx="165576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stealth" w="med" len="med"/>
            <a:tailEnd type="none" w="med" len="med"/>
          </a:ln>
        </p:spPr>
      </p:sp>
      <p:sp>
        <p:nvSpPr>
          <p:cNvPr id="10275" name="Line 37"/>
          <p:cNvSpPr/>
          <p:nvPr/>
        </p:nvSpPr>
        <p:spPr>
          <a:xfrm>
            <a:off x="5334000" y="2905125"/>
            <a:ext cx="0" cy="57626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 Box 2"/>
          <p:cNvSpPr txBox="1"/>
          <p:nvPr/>
        </p:nvSpPr>
        <p:spPr>
          <a:xfrm>
            <a:off x="517525" y="396875"/>
            <a:ext cx="27590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乘法小结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Text Box 3"/>
          <p:cNvSpPr txBox="1"/>
          <p:nvPr/>
        </p:nvSpPr>
        <p:spPr>
          <a:xfrm>
            <a:off x="746125" y="2560638"/>
            <a:ext cx="5349875" cy="120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原码乘   符号位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单独处理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补码乘   符号位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自然形成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8" name="Text Box 4"/>
          <p:cNvSpPr txBox="1"/>
          <p:nvPr/>
        </p:nvSpPr>
        <p:spPr>
          <a:xfrm>
            <a:off x="746125" y="4067175"/>
            <a:ext cx="80930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原码乘去掉符号位运算    即为无符号数乘法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9" name="Text Box 5"/>
          <p:cNvSpPr txBox="1"/>
          <p:nvPr/>
        </p:nvSpPr>
        <p:spPr>
          <a:xfrm>
            <a:off x="746125" y="4891088"/>
            <a:ext cx="62706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不同的乘法运算需有不同的硬件支持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0" name="Text Box 6"/>
          <p:cNvSpPr txBox="1"/>
          <p:nvPr/>
        </p:nvSpPr>
        <p:spPr>
          <a:xfrm>
            <a:off x="746125" y="1182688"/>
            <a:ext cx="5178425" cy="10747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30000"/>
              </a:lnSpc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整数乘法与小数乘法完全相同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可用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逗号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代替小数点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1" name="Text Box 5"/>
          <p:cNvSpPr txBox="1"/>
          <p:nvPr/>
        </p:nvSpPr>
        <p:spPr>
          <a:xfrm>
            <a:off x="757238" y="5686425"/>
            <a:ext cx="272415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两位乘法运算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539750" y="-241300"/>
            <a:ext cx="7772400" cy="1141413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>
                <a:ea typeface="宋体" panose="02010600030101010101" pitchFamily="2" charset="-122"/>
              </a:rPr>
              <a:t>6.4 </a:t>
            </a:r>
            <a:r>
              <a:rPr lang="zh-CN" altLang="en-US" b="1" dirty="0">
                <a:ea typeface="宋体" panose="02010600030101010101" pitchFamily="2" charset="-122"/>
              </a:rPr>
              <a:t>浮点四则运算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2291" name="Text Box 3"/>
          <p:cNvSpPr txBox="1"/>
          <p:nvPr/>
        </p:nvSpPr>
        <p:spPr>
          <a:xfrm>
            <a:off x="304800" y="1066800"/>
            <a:ext cx="34480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一、浮点加减运算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2" name="Text Box 4"/>
          <p:cNvSpPr txBox="1"/>
          <p:nvPr/>
        </p:nvSpPr>
        <p:spPr>
          <a:xfrm>
            <a:off x="1905000" y="1766888"/>
            <a:ext cx="16954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· 2</a:t>
            </a:r>
            <a:r>
              <a:rPr lang="en-US" altLang="zh-CN" sz="2400" b="1" i="1" baseline="600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2400" b="1" i="1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3" name="Text Box 5"/>
          <p:cNvSpPr txBox="1"/>
          <p:nvPr/>
        </p:nvSpPr>
        <p:spPr>
          <a:xfrm>
            <a:off x="4267200" y="1766888"/>
            <a:ext cx="16494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· 2</a:t>
            </a:r>
            <a:r>
              <a:rPr lang="en-US" altLang="zh-CN" sz="2400" b="1" i="1" baseline="600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00" b="1" i="1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4" name="Text Box 6"/>
          <p:cNvSpPr txBox="1"/>
          <p:nvPr/>
        </p:nvSpPr>
        <p:spPr>
          <a:xfrm>
            <a:off x="762000" y="2362200"/>
            <a:ext cx="12541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对阶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5" name="Text Box 7"/>
          <p:cNvSpPr txBox="1"/>
          <p:nvPr/>
        </p:nvSpPr>
        <p:spPr>
          <a:xfrm>
            <a:off x="1050925" y="2971800"/>
            <a:ext cx="2378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求阶差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6" name="Text Box 8"/>
          <p:cNvSpPr txBox="1"/>
          <p:nvPr/>
        </p:nvSpPr>
        <p:spPr>
          <a:xfrm>
            <a:off x="1187450" y="5229225"/>
            <a:ext cx="2759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对阶原则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7" name="Text Box 9"/>
          <p:cNvSpPr txBox="1"/>
          <p:nvPr/>
        </p:nvSpPr>
        <p:spPr>
          <a:xfrm>
            <a:off x="1143000" y="4059238"/>
            <a:ext cx="21796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Δ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– j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endParaRPr lang="en-US" altLang="zh-CN" sz="28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8" name="Text Box 10"/>
          <p:cNvSpPr txBox="1"/>
          <p:nvPr/>
        </p:nvSpPr>
        <p:spPr>
          <a:xfrm>
            <a:off x="4343400" y="3276600"/>
            <a:ext cx="2292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已对齐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9" name="Text Box 11"/>
          <p:cNvSpPr txBox="1"/>
          <p:nvPr/>
        </p:nvSpPr>
        <p:spPr>
          <a:xfrm>
            <a:off x="4343400" y="4038600"/>
            <a:ext cx="12557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＞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0" name="Text Box 12"/>
          <p:cNvSpPr txBox="1"/>
          <p:nvPr/>
        </p:nvSpPr>
        <p:spPr>
          <a:xfrm>
            <a:off x="4343400" y="4876800"/>
            <a:ext cx="9509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1" name="Text Box 13"/>
          <p:cNvSpPr txBox="1"/>
          <p:nvPr/>
        </p:nvSpPr>
        <p:spPr>
          <a:xfrm>
            <a:off x="5486400" y="3821113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向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看齐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2" name="Text Box 14"/>
          <p:cNvSpPr txBox="1"/>
          <p:nvPr/>
        </p:nvSpPr>
        <p:spPr>
          <a:xfrm>
            <a:off x="5486400" y="4240213"/>
            <a:ext cx="1981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向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看齐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3" name="Text Box 15"/>
          <p:cNvSpPr txBox="1"/>
          <p:nvPr/>
        </p:nvSpPr>
        <p:spPr>
          <a:xfrm>
            <a:off x="5486400" y="4659313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向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看齐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4" name="Text Box 16"/>
          <p:cNvSpPr txBox="1"/>
          <p:nvPr/>
        </p:nvSpPr>
        <p:spPr>
          <a:xfrm>
            <a:off x="5486400" y="507841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向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看齐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5" name="Text Box 17"/>
          <p:cNvSpPr txBox="1"/>
          <p:nvPr/>
        </p:nvSpPr>
        <p:spPr>
          <a:xfrm>
            <a:off x="1403350" y="5661025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小阶向大阶看齐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6" name="AutoShape 18"/>
          <p:cNvSpPr/>
          <p:nvPr/>
        </p:nvSpPr>
        <p:spPr>
          <a:xfrm>
            <a:off x="5340350" y="4038600"/>
            <a:ext cx="146050" cy="533400"/>
          </a:xfrm>
          <a:prstGeom prst="leftBrace">
            <a:avLst>
              <a:gd name="adj1" fmla="val 30434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7" name="AutoShape 19"/>
          <p:cNvSpPr/>
          <p:nvPr/>
        </p:nvSpPr>
        <p:spPr>
          <a:xfrm>
            <a:off x="5340350" y="4876800"/>
            <a:ext cx="146050" cy="533400"/>
          </a:xfrm>
          <a:prstGeom prst="leftBrace">
            <a:avLst>
              <a:gd name="adj1" fmla="val 30434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308" name="Group 20"/>
          <p:cNvGrpSpPr/>
          <p:nvPr/>
        </p:nvGrpSpPr>
        <p:grpSpPr>
          <a:xfrm>
            <a:off x="7239000" y="3821113"/>
            <a:ext cx="1066800" cy="457200"/>
            <a:chOff x="0" y="0"/>
            <a:chExt cx="672" cy="288"/>
          </a:xfrm>
        </p:grpSpPr>
        <p:sp>
          <p:nvSpPr>
            <p:cNvPr id="12330" name="Text Box 21"/>
            <p:cNvSpPr txBox="1"/>
            <p:nvPr/>
          </p:nvSpPr>
          <p:spPr>
            <a:xfrm>
              <a:off x="0" y="0"/>
              <a:ext cx="6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1, 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31" name="Line 22"/>
            <p:cNvSpPr/>
            <p:nvPr/>
          </p:nvSpPr>
          <p:spPr>
            <a:xfrm flipH="1">
              <a:off x="240" y="144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2309" name="Group 23"/>
          <p:cNvGrpSpPr/>
          <p:nvPr/>
        </p:nvGrpSpPr>
        <p:grpSpPr>
          <a:xfrm>
            <a:off x="7239000" y="4240213"/>
            <a:ext cx="1752600" cy="457200"/>
            <a:chOff x="0" y="0"/>
            <a:chExt cx="1104" cy="288"/>
          </a:xfrm>
        </p:grpSpPr>
        <p:sp>
          <p:nvSpPr>
            <p:cNvPr id="12328" name="Line 24"/>
            <p:cNvSpPr/>
            <p:nvPr/>
          </p:nvSpPr>
          <p:spPr>
            <a:xfrm rot="-10800000" flipH="1">
              <a:off x="240" y="144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2329" name="Text Box 25"/>
            <p:cNvSpPr txBox="1"/>
            <p:nvPr/>
          </p:nvSpPr>
          <p:spPr>
            <a:xfrm>
              <a:off x="0" y="0"/>
              <a:ext cx="11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1, 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310" name="Group 26"/>
          <p:cNvGrpSpPr/>
          <p:nvPr/>
        </p:nvGrpSpPr>
        <p:grpSpPr>
          <a:xfrm>
            <a:off x="7239000" y="4648200"/>
            <a:ext cx="1676400" cy="457200"/>
            <a:chOff x="0" y="0"/>
            <a:chExt cx="1056" cy="288"/>
          </a:xfrm>
        </p:grpSpPr>
        <p:sp>
          <p:nvSpPr>
            <p:cNvPr id="12326" name="Line 27"/>
            <p:cNvSpPr/>
            <p:nvPr/>
          </p:nvSpPr>
          <p:spPr>
            <a:xfrm rot="-10800000" flipH="1">
              <a:off x="240" y="157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2327" name="Text Box 28"/>
            <p:cNvSpPr txBox="1"/>
            <p:nvPr/>
          </p:nvSpPr>
          <p:spPr>
            <a:xfrm>
              <a:off x="0" y="0"/>
              <a:ext cx="10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1, 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311" name="Group 29"/>
          <p:cNvGrpSpPr/>
          <p:nvPr/>
        </p:nvGrpSpPr>
        <p:grpSpPr>
          <a:xfrm>
            <a:off x="7239000" y="5078413"/>
            <a:ext cx="1752600" cy="457200"/>
            <a:chOff x="0" y="0"/>
            <a:chExt cx="1104" cy="288"/>
          </a:xfrm>
        </p:grpSpPr>
        <p:sp>
          <p:nvSpPr>
            <p:cNvPr id="12324" name="Line 30"/>
            <p:cNvSpPr/>
            <p:nvPr/>
          </p:nvSpPr>
          <p:spPr>
            <a:xfrm flipH="1">
              <a:off x="240" y="141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2325" name="Text Box 31"/>
            <p:cNvSpPr txBox="1"/>
            <p:nvPr/>
          </p:nvSpPr>
          <p:spPr>
            <a:xfrm>
              <a:off x="0" y="0"/>
              <a:ext cx="11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1, 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312" name="Group 32"/>
          <p:cNvGrpSpPr/>
          <p:nvPr/>
        </p:nvGrpSpPr>
        <p:grpSpPr>
          <a:xfrm>
            <a:off x="3352800" y="3303588"/>
            <a:ext cx="1066800" cy="2030412"/>
            <a:chOff x="0" y="0"/>
            <a:chExt cx="672" cy="1279"/>
          </a:xfrm>
        </p:grpSpPr>
        <p:sp>
          <p:nvSpPr>
            <p:cNvPr id="12319" name="AutoShape 33"/>
            <p:cNvSpPr/>
            <p:nvPr/>
          </p:nvSpPr>
          <p:spPr>
            <a:xfrm>
              <a:off x="0" y="127"/>
              <a:ext cx="144" cy="1056"/>
            </a:xfrm>
            <a:prstGeom prst="leftBrace">
              <a:avLst>
                <a:gd name="adj1" fmla="val 61111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2320" name="Group 34"/>
            <p:cNvGrpSpPr/>
            <p:nvPr/>
          </p:nvGrpSpPr>
          <p:grpSpPr>
            <a:xfrm>
              <a:off x="144" y="0"/>
              <a:ext cx="528" cy="1279"/>
              <a:chOff x="0" y="0"/>
              <a:chExt cx="528" cy="1279"/>
            </a:xfrm>
          </p:grpSpPr>
          <p:sp>
            <p:nvSpPr>
              <p:cNvPr id="12321" name="Text Box 35"/>
              <p:cNvSpPr txBox="1"/>
              <p:nvPr/>
            </p:nvSpPr>
            <p:spPr>
              <a:xfrm>
                <a:off x="48" y="0"/>
                <a:ext cx="43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= 0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22" name="Text Box 36"/>
              <p:cNvSpPr txBox="1"/>
              <p:nvPr/>
            </p:nvSpPr>
            <p:spPr>
              <a:xfrm>
                <a:off x="0" y="463"/>
                <a:ext cx="52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＞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23" name="Text Box 37"/>
              <p:cNvSpPr txBox="1"/>
              <p:nvPr/>
            </p:nvSpPr>
            <p:spPr>
              <a:xfrm>
                <a:off x="0" y="991"/>
                <a:ext cx="43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＜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2313" name="Text Box 39"/>
          <p:cNvSpPr txBox="1"/>
          <p:nvPr/>
        </p:nvSpPr>
        <p:spPr>
          <a:xfrm>
            <a:off x="6858000" y="4702175"/>
            <a:ext cx="4572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chemeClr val="folHlink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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14" name="Text Box 40"/>
          <p:cNvSpPr txBox="1"/>
          <p:nvPr/>
        </p:nvSpPr>
        <p:spPr>
          <a:xfrm>
            <a:off x="8077200" y="38100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15" name="Text Box 41"/>
          <p:cNvSpPr txBox="1"/>
          <p:nvPr/>
        </p:nvSpPr>
        <p:spPr>
          <a:xfrm>
            <a:off x="8077200" y="4240213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+1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16" name="Text Box 42"/>
          <p:cNvSpPr txBox="1"/>
          <p:nvPr/>
        </p:nvSpPr>
        <p:spPr>
          <a:xfrm>
            <a:off x="8077200" y="46482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17" name="Text Box 43"/>
          <p:cNvSpPr txBox="1"/>
          <p:nvPr/>
        </p:nvSpPr>
        <p:spPr>
          <a:xfrm>
            <a:off x="8077200" y="5078413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18" name="Text Box 39"/>
          <p:cNvSpPr txBox="1"/>
          <p:nvPr/>
        </p:nvSpPr>
        <p:spPr>
          <a:xfrm>
            <a:off x="6892925" y="4267200"/>
            <a:ext cx="4572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chemeClr val="folHlink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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3314" name="Text Box 2"/>
          <p:cNvSpPr txBox="1"/>
          <p:nvPr/>
        </p:nvSpPr>
        <p:spPr>
          <a:xfrm>
            <a:off x="76200" y="168275"/>
            <a:ext cx="14001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例如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315" name="Group 3"/>
          <p:cNvGrpSpPr/>
          <p:nvPr/>
        </p:nvGrpSpPr>
        <p:grpSpPr>
          <a:xfrm>
            <a:off x="971550" y="260350"/>
            <a:ext cx="7251700" cy="1138238"/>
            <a:chOff x="0" y="0"/>
            <a:chExt cx="4568" cy="717"/>
          </a:xfrm>
        </p:grpSpPr>
        <p:sp>
          <p:nvSpPr>
            <p:cNvPr id="13345" name="Text Box 4"/>
            <p:cNvSpPr txBox="1"/>
            <p:nvPr/>
          </p:nvSpPr>
          <p:spPr>
            <a:xfrm>
              <a:off x="388" y="0"/>
              <a:ext cx="418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0.1101</a:t>
              </a:r>
              <a:r>
                <a:rPr lang="en-US" altLang="zh-CN" sz="1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r>
                <a:rPr lang="en-US" altLang="zh-CN" sz="1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3200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01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(–0.1010)</a:t>
              </a:r>
              <a:r>
                <a:rPr lang="en-US" altLang="zh-CN" sz="1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r>
                <a:rPr lang="en-US" altLang="zh-CN" sz="1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3200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3200" b="1" baseline="4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46" name="Text Box 5"/>
            <p:cNvSpPr txBox="1"/>
            <p:nvPr/>
          </p:nvSpPr>
          <p:spPr>
            <a:xfrm>
              <a:off x="0" y="352"/>
              <a:ext cx="124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求  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1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1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16" name="Text Box 6"/>
          <p:cNvSpPr txBox="1"/>
          <p:nvPr/>
        </p:nvSpPr>
        <p:spPr>
          <a:xfrm>
            <a:off x="609600" y="1287463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7" name="Text Box 7"/>
          <p:cNvSpPr txBox="1"/>
          <p:nvPr/>
        </p:nvSpPr>
        <p:spPr>
          <a:xfrm>
            <a:off x="1371600" y="1309688"/>
            <a:ext cx="72913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00, 01; 00.1101     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00, 11; 11.0110 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8" name="Text Box 8"/>
          <p:cNvSpPr txBox="1"/>
          <p:nvPr/>
        </p:nvSpPr>
        <p:spPr>
          <a:xfrm>
            <a:off x="609600" y="1897063"/>
            <a:ext cx="22256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对阶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9" name="Text Box 9"/>
          <p:cNvSpPr txBox="1"/>
          <p:nvPr/>
        </p:nvSpPr>
        <p:spPr>
          <a:xfrm>
            <a:off x="2684463" y="2538413"/>
            <a:ext cx="27320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Δ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 [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4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0" name="Text Box 10"/>
          <p:cNvSpPr txBox="1"/>
          <p:nvPr/>
        </p:nvSpPr>
        <p:spPr>
          <a:xfrm>
            <a:off x="5627688" y="2538413"/>
            <a:ext cx="11953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00, 01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1" name="Text Box 11"/>
          <p:cNvSpPr txBox="1"/>
          <p:nvPr/>
        </p:nvSpPr>
        <p:spPr>
          <a:xfrm>
            <a:off x="5867400" y="2928938"/>
            <a:ext cx="946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11, 01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2" name="Text Box 12"/>
          <p:cNvSpPr txBox="1"/>
          <p:nvPr/>
        </p:nvSpPr>
        <p:spPr>
          <a:xfrm>
            <a:off x="5867400" y="3300413"/>
            <a:ext cx="946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11, 10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3" name="Text Box 13"/>
          <p:cNvSpPr txBox="1"/>
          <p:nvPr/>
        </p:nvSpPr>
        <p:spPr>
          <a:xfrm>
            <a:off x="1371600" y="3671888"/>
            <a:ext cx="3276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阶差为负（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324" name="Group 14"/>
          <p:cNvGrpSpPr/>
          <p:nvPr/>
        </p:nvGrpSpPr>
        <p:grpSpPr>
          <a:xfrm>
            <a:off x="2484438" y="5229225"/>
            <a:ext cx="2470150" cy="519113"/>
            <a:chOff x="0" y="0"/>
            <a:chExt cx="1556" cy="327"/>
          </a:xfrm>
        </p:grpSpPr>
        <p:sp>
          <p:nvSpPr>
            <p:cNvPr id="13343" name="Text Box 15"/>
            <p:cNvSpPr txBox="1"/>
            <p:nvPr/>
          </p:nvSpPr>
          <p:spPr>
            <a:xfrm>
              <a:off x="0" y="32"/>
              <a:ext cx="6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en-US" altLang="zh-CN" sz="2400" b="1" baseline="-1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'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44" name="Text Box 16"/>
            <p:cNvSpPr txBox="1"/>
            <p:nvPr/>
          </p:nvSpPr>
          <p:spPr>
            <a:xfrm>
              <a:off x="640" y="0"/>
              <a:ext cx="9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00.0011</a:t>
              </a:r>
              <a:endPara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325" name="Group 17"/>
          <p:cNvGrpSpPr/>
          <p:nvPr/>
        </p:nvGrpSpPr>
        <p:grpSpPr>
          <a:xfrm>
            <a:off x="2408238" y="5580063"/>
            <a:ext cx="2562225" cy="519112"/>
            <a:chOff x="0" y="0"/>
            <a:chExt cx="1614" cy="327"/>
          </a:xfrm>
        </p:grpSpPr>
        <p:sp>
          <p:nvSpPr>
            <p:cNvPr id="13341" name="Text Box 18"/>
            <p:cNvSpPr txBox="1"/>
            <p:nvPr/>
          </p:nvSpPr>
          <p:spPr>
            <a:xfrm>
              <a:off x="0" y="6"/>
              <a:ext cx="93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endParaRPr lang="zh-CN" altLang="en-US" sz="2400" b="1" baseline="-1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42" name="Text Box 19"/>
            <p:cNvSpPr txBox="1"/>
            <p:nvPr/>
          </p:nvSpPr>
          <p:spPr>
            <a:xfrm>
              <a:off x="698" y="0"/>
              <a:ext cx="9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11.0110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26" name="Text Box 20"/>
          <p:cNvSpPr txBox="1"/>
          <p:nvPr/>
        </p:nvSpPr>
        <p:spPr>
          <a:xfrm>
            <a:off x="3802063" y="5957888"/>
            <a:ext cx="1174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11.1001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7" name="Line 21"/>
          <p:cNvSpPr/>
          <p:nvPr/>
        </p:nvSpPr>
        <p:spPr>
          <a:xfrm>
            <a:off x="2008188" y="6034088"/>
            <a:ext cx="3429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8" name="Line 22"/>
          <p:cNvSpPr/>
          <p:nvPr/>
        </p:nvSpPr>
        <p:spPr>
          <a:xfrm>
            <a:off x="5410200" y="3376613"/>
            <a:ext cx="152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3329" name="Group 23"/>
          <p:cNvGrpSpPr/>
          <p:nvPr/>
        </p:nvGrpSpPr>
        <p:grpSpPr>
          <a:xfrm>
            <a:off x="4397375" y="3681413"/>
            <a:ext cx="2917825" cy="457200"/>
            <a:chOff x="0" y="0"/>
            <a:chExt cx="1838" cy="288"/>
          </a:xfrm>
        </p:grpSpPr>
        <p:sp>
          <p:nvSpPr>
            <p:cNvPr id="13339" name="Text Box 24"/>
            <p:cNvSpPr txBox="1"/>
            <p:nvPr/>
          </p:nvSpPr>
          <p:spPr>
            <a:xfrm>
              <a:off x="0" y="0"/>
              <a:ext cx="183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∴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2    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+ 2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40" name="Line 25"/>
            <p:cNvSpPr/>
            <p:nvPr/>
          </p:nvSpPr>
          <p:spPr>
            <a:xfrm>
              <a:off x="480" y="144"/>
              <a:ext cx="240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13330" name="Text Box 26"/>
          <p:cNvSpPr txBox="1"/>
          <p:nvPr/>
        </p:nvSpPr>
        <p:spPr>
          <a:xfrm>
            <a:off x="1971675" y="6262688"/>
            <a:ext cx="63341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∴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00, 11; 11. 1001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1" name="Text Box 27"/>
          <p:cNvSpPr txBox="1"/>
          <p:nvPr/>
        </p:nvSpPr>
        <p:spPr>
          <a:xfrm>
            <a:off x="898525" y="4129088"/>
            <a:ext cx="25304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② 对阶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2" name="Text Box 28"/>
          <p:cNvSpPr txBox="1"/>
          <p:nvPr/>
        </p:nvSpPr>
        <p:spPr>
          <a:xfrm>
            <a:off x="2787650" y="4129088"/>
            <a:ext cx="31130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400" b="1" baseline="-1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00, 11; 00.0011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3" name="Text Box 29"/>
          <p:cNvSpPr txBox="1"/>
          <p:nvPr/>
        </p:nvSpPr>
        <p:spPr>
          <a:xfrm>
            <a:off x="5410200" y="3005138"/>
            <a:ext cx="3571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4" name="Text Box 30"/>
          <p:cNvSpPr txBox="1"/>
          <p:nvPr/>
        </p:nvSpPr>
        <p:spPr>
          <a:xfrm>
            <a:off x="2052638" y="5618163"/>
            <a:ext cx="3571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5" name="Text Box 31"/>
          <p:cNvSpPr txBox="1"/>
          <p:nvPr/>
        </p:nvSpPr>
        <p:spPr>
          <a:xfrm>
            <a:off x="5345113" y="5219700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对阶后的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000" b="1" baseline="-15000" dirty="0"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6" name="Text Box 32"/>
          <p:cNvSpPr txBox="1"/>
          <p:nvPr/>
        </p:nvSpPr>
        <p:spPr>
          <a:xfrm>
            <a:off x="898525" y="2520950"/>
            <a:ext cx="28352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① 求阶差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37" name="Text Box 33"/>
          <p:cNvSpPr txBox="1"/>
          <p:nvPr/>
        </p:nvSpPr>
        <p:spPr>
          <a:xfrm>
            <a:off x="533400" y="4738688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尾数求和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3338" name="直接连接符 2"/>
          <p:cNvCxnSpPr/>
          <p:nvPr/>
        </p:nvCxnSpPr>
        <p:spPr>
          <a:xfrm>
            <a:off x="4397375" y="1897063"/>
            <a:ext cx="250825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GMyYWJlYzBmMDE3NDA1OWZhMmNmMjgzNjBkNzQ5Zm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4413</Words>
  <Application>WPS 演示</Application>
  <PresentationFormat/>
  <Paragraphs>772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等线</vt:lpstr>
      <vt:lpstr>等线 Light</vt:lpstr>
      <vt:lpstr>Times New Roman</vt:lpstr>
      <vt:lpstr>Wingdings 2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Intrduction</dc:title>
  <dc:creator>Adrian J Pullin</dc:creator>
  <cp:lastModifiedBy>Sunshine</cp:lastModifiedBy>
  <cp:revision>135</cp:revision>
  <dcterms:created xsi:type="dcterms:W3CDTF">1998-09-03T13:41:33Z</dcterms:created>
  <dcterms:modified xsi:type="dcterms:W3CDTF">2024-03-12T12:41:58Z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r8>1</vt:r8>
  </property>
  <property fmtid="{D5CDD505-2E9C-101B-9397-08002B2CF9AE}" pid="3" name="GraphicType">
    <vt:r8>1</vt:r8>
  </property>
  <property fmtid="{D5CDD505-2E9C-101B-9397-08002B2CF9AE}" pid="4" name="Compression">
    <vt:r8>100</vt:r8>
  </property>
  <property fmtid="{D5CDD505-2E9C-101B-9397-08002B2CF9AE}" pid="5" name="ScreenSize">
    <vt:r8>2</vt:r8>
  </property>
  <property fmtid="{D5CDD505-2E9C-101B-9397-08002B2CF9AE}" pid="6" name="ScreenUsage">
    <vt:r8>1</vt:r8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r8>15132390</vt:r8>
  </property>
  <property fmtid="{D5CDD505-2E9C-101B-9397-08002B2CF9AE}" pid="14" name="TextColor">
    <vt:r8>0</vt:r8>
  </property>
  <property fmtid="{D5CDD505-2E9C-101B-9397-08002B2CF9AE}" pid="15" name="LinkColor">
    <vt:r8>16711782</vt:r8>
  </property>
  <property fmtid="{D5CDD505-2E9C-101B-9397-08002B2CF9AE}" pid="16" name="VisitedColor">
    <vt:r8>10040268</vt:r8>
  </property>
  <property fmtid="{D5CDD505-2E9C-101B-9397-08002B2CF9AE}" pid="17" name="TransparentButton">
    <vt:r8>0</vt:r8>
  </property>
  <property fmtid="{D5CDD505-2E9C-101B-9397-08002B2CF9AE}" pid="18" name="ButtonType">
    <vt:r8>3</vt:r8>
  </property>
  <property fmtid="{D5CDD505-2E9C-101B-9397-08002B2CF9AE}" pid="19" name="ShowNotes">
    <vt:bool>false</vt:bool>
  </property>
  <property fmtid="{D5CDD505-2E9C-101B-9397-08002B2CF9AE}" pid="20" name="NavBtnPos">
    <vt:r8>3</vt:r8>
  </property>
  <property fmtid="{D5CDD505-2E9C-101B-9397-08002B2CF9AE}" pid="21" name="OutputDir">
    <vt:lpwstr>H:\Data\Networks\Notes\HTML</vt:lpwstr>
  </property>
  <property fmtid="{D5CDD505-2E9C-101B-9397-08002B2CF9AE}" pid="22" name="KSOProductBuildVer">
    <vt:lpwstr>2052-12.1.0.16388</vt:lpwstr>
  </property>
  <property fmtid="{D5CDD505-2E9C-101B-9397-08002B2CF9AE}" pid="23" name="ICV">
    <vt:lpwstr>416162327F9141798D87B81505EC751A_13</vt:lpwstr>
  </property>
</Properties>
</file>