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58" r:id="rId3"/>
    <p:sldId id="370" r:id="rId4"/>
    <p:sldId id="371" r:id="rId5"/>
    <p:sldId id="386" r:id="rId6"/>
    <p:sldId id="372" r:id="rId7"/>
    <p:sldId id="373" r:id="rId8"/>
    <p:sldId id="374" r:id="rId9"/>
    <p:sldId id="375" r:id="rId10"/>
    <p:sldId id="382" r:id="rId11"/>
    <p:sldId id="383" r:id="rId12"/>
    <p:sldId id="359" r:id="rId13"/>
    <p:sldId id="360" r:id="rId14"/>
    <p:sldId id="380" r:id="rId15"/>
    <p:sldId id="381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85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ECFF"/>
    <a:srgbClr val="66FF99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219" y="82"/>
      </p:cViewPr>
      <p:guideLst>
        <p:guide orient="horz" pos="2154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-2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178800" cy="5638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42DD2E7-30B5-4A84-9798-A397F11E8351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260475" y="549275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6.5 </a:t>
            </a:r>
            <a:r>
              <a:rPr lang="zh-CN" altLang="en-US" b="1" dirty="0">
                <a:ea typeface="宋体" panose="02010600030101010101" pitchFamily="2" charset="-122"/>
              </a:rPr>
              <a:t>算术逻辑单元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1044575" y="1844675"/>
            <a:ext cx="2560638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5897563" y="2319338"/>
            <a:ext cx="2978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四位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ALU    74181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323850" y="4941888"/>
            <a:ext cx="3825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算术运算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323850" y="5445125"/>
            <a:ext cx="4054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逻辑运算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4087813" y="4870450"/>
            <a:ext cx="52022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~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不同取值，可做不同运算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8" name="Group 8"/>
          <p:cNvGrpSpPr/>
          <p:nvPr/>
        </p:nvGrpSpPr>
        <p:grpSpPr>
          <a:xfrm>
            <a:off x="2195513" y="2492375"/>
            <a:ext cx="2895600" cy="2409825"/>
            <a:chOff x="0" y="0"/>
            <a:chExt cx="1824" cy="1517"/>
          </a:xfrm>
        </p:grpSpPr>
        <p:sp>
          <p:nvSpPr>
            <p:cNvPr id="5133" name="未知"/>
            <p:cNvSpPr/>
            <p:nvPr/>
          </p:nvSpPr>
          <p:spPr>
            <a:xfrm>
              <a:off x="0" y="510"/>
              <a:ext cx="1443" cy="5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80" y="6"/>
                </a:cxn>
                <a:cxn ang="0">
                  <a:pos x="723" y="243"/>
                </a:cxn>
                <a:cxn ang="0">
                  <a:pos x="963" y="0"/>
                </a:cxn>
                <a:cxn ang="0">
                  <a:pos x="1443" y="3"/>
                </a:cxn>
                <a:cxn ang="0">
                  <a:pos x="1056" y="579"/>
                </a:cxn>
                <a:cxn ang="0">
                  <a:pos x="423" y="579"/>
                </a:cxn>
                <a:cxn ang="0">
                  <a:pos x="0" y="6"/>
                </a:cxn>
              </a:cxnLst>
              <a:pathLst>
                <a:path w="1443" h="579">
                  <a:moveTo>
                    <a:pt x="0" y="6"/>
                  </a:moveTo>
                  <a:lnTo>
                    <a:pt x="480" y="6"/>
                  </a:lnTo>
                  <a:lnTo>
                    <a:pt x="723" y="243"/>
                  </a:lnTo>
                  <a:lnTo>
                    <a:pt x="963" y="0"/>
                  </a:lnTo>
                  <a:lnTo>
                    <a:pt x="1443" y="3"/>
                  </a:lnTo>
                  <a:lnTo>
                    <a:pt x="1056" y="579"/>
                  </a:lnTo>
                  <a:lnTo>
                    <a:pt x="423" y="57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38100" cap="flat" cmpd="sng">
              <a:solidFill>
                <a:srgbClr val="000099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4" name="Text Box 10"/>
            <p:cNvSpPr txBox="1"/>
            <p:nvPr/>
          </p:nvSpPr>
          <p:spPr>
            <a:xfrm>
              <a:off x="524" y="775"/>
              <a:ext cx="96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5" name="Line 11"/>
            <p:cNvSpPr/>
            <p:nvPr/>
          </p:nvSpPr>
          <p:spPr>
            <a:xfrm>
              <a:off x="243" y="273"/>
              <a:ext cx="0" cy="24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36" name="Line 12"/>
            <p:cNvSpPr/>
            <p:nvPr/>
          </p:nvSpPr>
          <p:spPr>
            <a:xfrm>
              <a:off x="1203" y="273"/>
              <a:ext cx="0" cy="24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37" name="Text Box 13"/>
            <p:cNvSpPr txBox="1"/>
            <p:nvPr/>
          </p:nvSpPr>
          <p:spPr>
            <a:xfrm>
              <a:off x="99" y="26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8" name="Text Box 14"/>
            <p:cNvSpPr txBox="1"/>
            <p:nvPr/>
          </p:nvSpPr>
          <p:spPr>
            <a:xfrm>
              <a:off x="1059" y="0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9" name="Line 15"/>
            <p:cNvSpPr/>
            <p:nvPr/>
          </p:nvSpPr>
          <p:spPr>
            <a:xfrm>
              <a:off x="723" y="1089"/>
              <a:ext cx="0" cy="192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40" name="Text Box 16"/>
            <p:cNvSpPr txBox="1"/>
            <p:nvPr/>
          </p:nvSpPr>
          <p:spPr>
            <a:xfrm>
              <a:off x="627" y="1248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1" name="Line 17"/>
            <p:cNvSpPr/>
            <p:nvPr/>
          </p:nvSpPr>
          <p:spPr>
            <a:xfrm flipH="1">
              <a:off x="1395" y="657"/>
              <a:ext cx="240" cy="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42" name="Line 18"/>
            <p:cNvSpPr/>
            <p:nvPr/>
          </p:nvSpPr>
          <p:spPr>
            <a:xfrm flipH="1">
              <a:off x="1203" y="993"/>
              <a:ext cx="240" cy="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5143" name="Text Box 19"/>
            <p:cNvSpPr txBox="1"/>
            <p:nvPr/>
          </p:nvSpPr>
          <p:spPr>
            <a:xfrm>
              <a:off x="1292" y="72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4" name="Text Box 20"/>
            <p:cNvSpPr txBox="1"/>
            <p:nvPr/>
          </p:nvSpPr>
          <p:spPr>
            <a:xfrm>
              <a:off x="1577" y="698"/>
              <a:ext cx="24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2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9" name="AutoShape 2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0" name="Line 22"/>
          <p:cNvSpPr/>
          <p:nvPr/>
        </p:nvSpPr>
        <p:spPr>
          <a:xfrm flipH="1">
            <a:off x="3917950" y="4240213"/>
            <a:ext cx="682625" cy="3175"/>
          </a:xfrm>
          <a:prstGeom prst="line">
            <a:avLst/>
          </a:prstGeom>
          <a:ln w="57150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31" name="Rectangle 23"/>
          <p:cNvSpPr/>
          <p:nvPr/>
        </p:nvSpPr>
        <p:spPr>
          <a:xfrm>
            <a:off x="4572000" y="3986213"/>
            <a:ext cx="45243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zh-CN" altLang="en-US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32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963" y="2960688"/>
            <a:ext cx="1839912" cy="142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串行加法器 （了解）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539750" y="1412875"/>
            <a:ext cx="7886700" cy="435133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在串行加法器中，只有一个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，数据个具有右移功能的寄存器，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为进位触发器。由移位寄存器逐位串行送入加法器进行运算，如图所示。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从低位到高位逐位串行提供操作数相加。如果操作数长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位，加法就要分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次进行，每次产生一位和，并串行地送回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寄存器。进位触发器用来寄存进位信号，以便参与下一次的运算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</p:txBody>
      </p:sp>
      <p:pic>
        <p:nvPicPr>
          <p:cNvPr id="143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4508500"/>
            <a:ext cx="4897438" cy="218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381000" y="1524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二、快速进位链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974725" y="838200"/>
            <a:ext cx="2325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并行加法器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447800" y="5181600"/>
            <a:ext cx="2657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+B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i-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1143000" y="565308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本地进位</a:t>
            </a:r>
            <a:endParaRPr lang="zh-CN" altLang="en-US" sz="2400" b="1" baseline="-25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4572000" y="56530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B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传送条件</a:t>
            </a:r>
            <a:endParaRPr lang="zh-CN" altLang="en-US" sz="2400" b="1" baseline="-25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Text Box 7"/>
          <p:cNvSpPr txBox="1"/>
          <p:nvPr/>
        </p:nvSpPr>
        <p:spPr>
          <a:xfrm>
            <a:off x="635000" y="6162675"/>
            <a:ext cx="2413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8" name="Group 8"/>
          <p:cNvGrpSpPr/>
          <p:nvPr/>
        </p:nvGrpSpPr>
        <p:grpSpPr>
          <a:xfrm>
            <a:off x="1127125" y="4038600"/>
            <a:ext cx="5668963" cy="457200"/>
            <a:chOff x="0" y="0"/>
            <a:chExt cx="3571" cy="288"/>
          </a:xfrm>
        </p:grpSpPr>
        <p:sp>
          <p:nvSpPr>
            <p:cNvPr id="15430" name="Text Box 9"/>
            <p:cNvSpPr txBox="1"/>
            <p:nvPr/>
          </p:nvSpPr>
          <p:spPr>
            <a:xfrm>
              <a:off x="0" y="0"/>
              <a:ext cx="35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31" name="Line 10"/>
            <p:cNvSpPr/>
            <p:nvPr/>
          </p:nvSpPr>
          <p:spPr>
            <a:xfrm>
              <a:off x="394" y="70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2" name="Line 11"/>
            <p:cNvSpPr/>
            <p:nvPr/>
          </p:nvSpPr>
          <p:spPr>
            <a:xfrm>
              <a:off x="634" y="70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3" name="Line 12"/>
            <p:cNvSpPr/>
            <p:nvPr/>
          </p:nvSpPr>
          <p:spPr>
            <a:xfrm>
              <a:off x="1232" y="70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4" name="Line 13"/>
            <p:cNvSpPr/>
            <p:nvPr/>
          </p:nvSpPr>
          <p:spPr>
            <a:xfrm>
              <a:off x="1654" y="70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5" name="Line 14"/>
            <p:cNvSpPr/>
            <p:nvPr/>
          </p:nvSpPr>
          <p:spPr>
            <a:xfrm>
              <a:off x="2228" y="70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36" name="Line 15"/>
            <p:cNvSpPr/>
            <p:nvPr/>
          </p:nvSpPr>
          <p:spPr>
            <a:xfrm>
              <a:off x="2458" y="70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369" name="Group 16"/>
          <p:cNvGrpSpPr/>
          <p:nvPr/>
        </p:nvGrpSpPr>
        <p:grpSpPr>
          <a:xfrm>
            <a:off x="1074738" y="4648200"/>
            <a:ext cx="5702300" cy="457200"/>
            <a:chOff x="0" y="0"/>
            <a:chExt cx="3592" cy="288"/>
          </a:xfrm>
        </p:grpSpPr>
        <p:sp>
          <p:nvSpPr>
            <p:cNvPr id="15426" name="Text Box 17"/>
            <p:cNvSpPr txBox="1"/>
            <p:nvPr/>
          </p:nvSpPr>
          <p:spPr>
            <a:xfrm>
              <a:off x="0" y="0"/>
              <a:ext cx="3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i-1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i-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i-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i-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Line 18"/>
            <p:cNvSpPr/>
            <p:nvPr/>
          </p:nvSpPr>
          <p:spPr>
            <a:xfrm>
              <a:off x="2488" y="59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8" name="Line 19"/>
            <p:cNvSpPr/>
            <p:nvPr/>
          </p:nvSpPr>
          <p:spPr>
            <a:xfrm>
              <a:off x="1463" y="59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29" name="Line 20"/>
            <p:cNvSpPr/>
            <p:nvPr/>
          </p:nvSpPr>
          <p:spPr>
            <a:xfrm>
              <a:off x="432" y="59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370" name="Group 21"/>
          <p:cNvGrpSpPr/>
          <p:nvPr/>
        </p:nvGrpSpPr>
        <p:grpSpPr>
          <a:xfrm>
            <a:off x="533400" y="1371600"/>
            <a:ext cx="8172450" cy="2606675"/>
            <a:chOff x="0" y="0"/>
            <a:chExt cx="5148" cy="1642"/>
          </a:xfrm>
        </p:grpSpPr>
        <p:sp>
          <p:nvSpPr>
            <p:cNvPr id="15372" name="Text Box 22"/>
            <p:cNvSpPr txBox="1"/>
            <p:nvPr/>
          </p:nvSpPr>
          <p:spPr>
            <a:xfrm>
              <a:off x="422" y="739"/>
              <a:ext cx="3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Rectangle 23"/>
            <p:cNvSpPr/>
            <p:nvPr/>
          </p:nvSpPr>
          <p:spPr>
            <a:xfrm>
              <a:off x="336" y="682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Text Box 24"/>
            <p:cNvSpPr txBox="1"/>
            <p:nvPr/>
          </p:nvSpPr>
          <p:spPr>
            <a:xfrm>
              <a:off x="1200" y="739"/>
              <a:ext cx="5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Rectangle 25"/>
            <p:cNvSpPr/>
            <p:nvPr/>
          </p:nvSpPr>
          <p:spPr>
            <a:xfrm>
              <a:off x="1200" y="682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Text Box 26"/>
            <p:cNvSpPr txBox="1"/>
            <p:nvPr/>
          </p:nvSpPr>
          <p:spPr>
            <a:xfrm>
              <a:off x="3446" y="739"/>
              <a:ext cx="3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Rectangle 27"/>
            <p:cNvSpPr/>
            <p:nvPr/>
          </p:nvSpPr>
          <p:spPr>
            <a:xfrm>
              <a:off x="3360" y="682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Text Box 28"/>
            <p:cNvSpPr txBox="1"/>
            <p:nvPr/>
          </p:nvSpPr>
          <p:spPr>
            <a:xfrm>
              <a:off x="4405" y="739"/>
              <a:ext cx="3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Rectangle 29"/>
            <p:cNvSpPr/>
            <p:nvPr/>
          </p:nvSpPr>
          <p:spPr>
            <a:xfrm>
              <a:off x="4319" y="682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Text Box 30"/>
            <p:cNvSpPr txBox="1"/>
            <p:nvPr/>
          </p:nvSpPr>
          <p:spPr>
            <a:xfrm>
              <a:off x="2064" y="739"/>
              <a:ext cx="5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Rectangle 31"/>
            <p:cNvSpPr/>
            <p:nvPr/>
          </p:nvSpPr>
          <p:spPr>
            <a:xfrm>
              <a:off x="2064" y="682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未知"/>
            <p:cNvSpPr/>
            <p:nvPr/>
          </p:nvSpPr>
          <p:spPr>
            <a:xfrm>
              <a:off x="0" y="490"/>
              <a:ext cx="52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1919"/>
                </a:cxn>
              </a:cxnLst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3" name="Line 33"/>
            <p:cNvSpPr/>
            <p:nvPr/>
          </p:nvSpPr>
          <p:spPr>
            <a:xfrm>
              <a:off x="432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4" name="Line 34"/>
            <p:cNvSpPr/>
            <p:nvPr/>
          </p:nvSpPr>
          <p:spPr>
            <a:xfrm>
              <a:off x="624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5" name="未知"/>
            <p:cNvSpPr/>
            <p:nvPr/>
          </p:nvSpPr>
          <p:spPr>
            <a:xfrm>
              <a:off x="768" y="490"/>
              <a:ext cx="624" cy="672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6" name="Line 36"/>
            <p:cNvSpPr/>
            <p:nvPr/>
          </p:nvSpPr>
          <p:spPr>
            <a:xfrm>
              <a:off x="720" y="25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7" name="Line 37"/>
            <p:cNvSpPr/>
            <p:nvPr/>
          </p:nvSpPr>
          <p:spPr>
            <a:xfrm>
              <a:off x="1344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8" name="Line 38"/>
            <p:cNvSpPr/>
            <p:nvPr/>
          </p:nvSpPr>
          <p:spPr>
            <a:xfrm>
              <a:off x="1488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9" name="未知"/>
            <p:cNvSpPr/>
            <p:nvPr/>
          </p:nvSpPr>
          <p:spPr>
            <a:xfrm>
              <a:off x="1632" y="490"/>
              <a:ext cx="624" cy="672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0" name="Line 40"/>
            <p:cNvSpPr/>
            <p:nvPr/>
          </p:nvSpPr>
          <p:spPr>
            <a:xfrm>
              <a:off x="1584" y="25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1" name="Line 41"/>
            <p:cNvSpPr/>
            <p:nvPr/>
          </p:nvSpPr>
          <p:spPr>
            <a:xfrm>
              <a:off x="3504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2" name="Line 42"/>
            <p:cNvSpPr/>
            <p:nvPr/>
          </p:nvSpPr>
          <p:spPr>
            <a:xfrm>
              <a:off x="3648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3" name="未知"/>
            <p:cNvSpPr/>
            <p:nvPr/>
          </p:nvSpPr>
          <p:spPr>
            <a:xfrm>
              <a:off x="3792" y="490"/>
              <a:ext cx="624" cy="672"/>
            </a:xfrm>
            <a:custGeom>
              <a:avLst/>
              <a:gdLst/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4" name="Line 44"/>
            <p:cNvSpPr/>
            <p:nvPr/>
          </p:nvSpPr>
          <p:spPr>
            <a:xfrm>
              <a:off x="3744" y="25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5" name="Line 45"/>
            <p:cNvSpPr/>
            <p:nvPr/>
          </p:nvSpPr>
          <p:spPr>
            <a:xfrm>
              <a:off x="4464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6" name="Line 46"/>
            <p:cNvSpPr/>
            <p:nvPr/>
          </p:nvSpPr>
          <p:spPr>
            <a:xfrm>
              <a:off x="4608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7" name="Line 47"/>
            <p:cNvSpPr/>
            <p:nvPr/>
          </p:nvSpPr>
          <p:spPr>
            <a:xfrm>
              <a:off x="4704" y="25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8" name="未知"/>
            <p:cNvSpPr/>
            <p:nvPr/>
          </p:nvSpPr>
          <p:spPr>
            <a:xfrm>
              <a:off x="4752" y="1018"/>
              <a:ext cx="28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9" name="未知"/>
            <p:cNvSpPr/>
            <p:nvPr/>
          </p:nvSpPr>
          <p:spPr>
            <a:xfrm>
              <a:off x="3168" y="490"/>
              <a:ext cx="336" cy="912"/>
            </a:xfrm>
            <a:custGeom>
              <a:avLst/>
              <a:gdLst/>
              <a:ahLst/>
              <a:cxnLst>
                <a:cxn ang="0">
                  <a:pos x="4953" y="192"/>
                </a:cxn>
                <a:cxn ang="0">
                  <a:pos x="4953" y="0"/>
                </a:cxn>
                <a:cxn ang="0">
                  <a:pos x="0" y="0"/>
                </a:cxn>
                <a:cxn ang="0">
                  <a:pos x="0" y="912"/>
                </a:cxn>
              </a:cxnLst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0" name="Text Box 50"/>
            <p:cNvSpPr txBox="1"/>
            <p:nvPr/>
          </p:nvSpPr>
          <p:spPr>
            <a:xfrm>
              <a:off x="134" y="233"/>
              <a:ext cx="2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Text Box 51"/>
            <p:cNvSpPr txBox="1"/>
            <p:nvPr/>
          </p:nvSpPr>
          <p:spPr>
            <a:xfrm>
              <a:off x="634" y="0"/>
              <a:ext cx="2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2" name="Text Box 52"/>
            <p:cNvSpPr txBox="1"/>
            <p:nvPr/>
          </p:nvSpPr>
          <p:spPr>
            <a:xfrm>
              <a:off x="1008" y="233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3" name="Text Box 53"/>
            <p:cNvSpPr txBox="1"/>
            <p:nvPr/>
          </p:nvSpPr>
          <p:spPr>
            <a:xfrm>
              <a:off x="1440" y="0"/>
              <a:ext cx="3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4" name="Text Box 54"/>
            <p:cNvSpPr txBox="1"/>
            <p:nvPr/>
          </p:nvSpPr>
          <p:spPr>
            <a:xfrm>
              <a:off x="1883" y="233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5" name="Text Box 55"/>
            <p:cNvSpPr txBox="1"/>
            <p:nvPr/>
          </p:nvSpPr>
          <p:spPr>
            <a:xfrm>
              <a:off x="2304" y="0"/>
              <a:ext cx="3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Line 56"/>
            <p:cNvSpPr/>
            <p:nvPr/>
          </p:nvSpPr>
          <p:spPr>
            <a:xfrm>
              <a:off x="2208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7" name="Line 57"/>
            <p:cNvSpPr/>
            <p:nvPr/>
          </p:nvSpPr>
          <p:spPr>
            <a:xfrm>
              <a:off x="2352" y="101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8" name="Line 58"/>
            <p:cNvSpPr/>
            <p:nvPr/>
          </p:nvSpPr>
          <p:spPr>
            <a:xfrm>
              <a:off x="2448" y="25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9" name="未知"/>
            <p:cNvSpPr/>
            <p:nvPr/>
          </p:nvSpPr>
          <p:spPr>
            <a:xfrm>
              <a:off x="2496" y="1018"/>
              <a:ext cx="28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10" name="Text Box 60"/>
            <p:cNvSpPr txBox="1"/>
            <p:nvPr/>
          </p:nvSpPr>
          <p:spPr>
            <a:xfrm>
              <a:off x="2630" y="708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1" name="Text Box 61"/>
            <p:cNvSpPr txBox="1"/>
            <p:nvPr/>
          </p:nvSpPr>
          <p:spPr>
            <a:xfrm>
              <a:off x="3083" y="2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2" name="Text Box 62"/>
            <p:cNvSpPr txBox="1"/>
            <p:nvPr/>
          </p:nvSpPr>
          <p:spPr>
            <a:xfrm>
              <a:off x="3583" y="0"/>
              <a:ext cx="25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Text Box 63"/>
            <p:cNvSpPr txBox="1"/>
            <p:nvPr/>
          </p:nvSpPr>
          <p:spPr>
            <a:xfrm>
              <a:off x="3995" y="233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4" name="Text Box 64"/>
            <p:cNvSpPr txBox="1"/>
            <p:nvPr/>
          </p:nvSpPr>
          <p:spPr>
            <a:xfrm>
              <a:off x="4495" y="0"/>
              <a:ext cx="25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Text Box 65"/>
            <p:cNvSpPr txBox="1"/>
            <p:nvPr/>
          </p:nvSpPr>
          <p:spPr>
            <a:xfrm>
              <a:off x="4838" y="1219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6" name="Text Box 66"/>
            <p:cNvSpPr txBox="1"/>
            <p:nvPr/>
          </p:nvSpPr>
          <p:spPr>
            <a:xfrm>
              <a:off x="4337" y="1354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Text Box 67"/>
            <p:cNvSpPr txBox="1"/>
            <p:nvPr/>
          </p:nvSpPr>
          <p:spPr>
            <a:xfrm>
              <a:off x="4560" y="1354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8" name="Text Box 68"/>
            <p:cNvSpPr txBox="1"/>
            <p:nvPr/>
          </p:nvSpPr>
          <p:spPr>
            <a:xfrm>
              <a:off x="3342" y="1371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19" name="Text Box 69"/>
            <p:cNvSpPr txBox="1"/>
            <p:nvPr/>
          </p:nvSpPr>
          <p:spPr>
            <a:xfrm>
              <a:off x="3565" y="1371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0" name="Text Box 70"/>
            <p:cNvSpPr txBox="1"/>
            <p:nvPr/>
          </p:nvSpPr>
          <p:spPr>
            <a:xfrm>
              <a:off x="2016" y="1354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Text Box 71"/>
            <p:cNvSpPr txBox="1"/>
            <p:nvPr/>
          </p:nvSpPr>
          <p:spPr>
            <a:xfrm>
              <a:off x="2317" y="1354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2" name="Text Box 72"/>
            <p:cNvSpPr txBox="1"/>
            <p:nvPr/>
          </p:nvSpPr>
          <p:spPr>
            <a:xfrm>
              <a:off x="1152" y="1354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Text Box 73"/>
            <p:cNvSpPr txBox="1"/>
            <p:nvPr/>
          </p:nvSpPr>
          <p:spPr>
            <a:xfrm>
              <a:off x="1453" y="1354"/>
              <a:ext cx="3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4" name="Text Box 74"/>
            <p:cNvSpPr txBox="1"/>
            <p:nvPr/>
          </p:nvSpPr>
          <p:spPr>
            <a:xfrm>
              <a:off x="328" y="1392"/>
              <a:ext cx="2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Text Box 75"/>
            <p:cNvSpPr txBox="1"/>
            <p:nvPr/>
          </p:nvSpPr>
          <p:spPr>
            <a:xfrm>
              <a:off x="551" y="1392"/>
              <a:ext cx="2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228600" y="196850"/>
            <a:ext cx="45593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串行进位链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1127125" y="914400"/>
            <a:ext cx="2149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进位链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3563938" y="914400"/>
            <a:ext cx="3671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传送进位的电路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1127125" y="1447800"/>
            <a:ext cx="2365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串行进位链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3563938" y="1412875"/>
            <a:ext cx="35290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进位串行传送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1127125" y="2003425"/>
            <a:ext cx="6969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位全加器为例，每一位的进位表达式为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1279525" y="2555875"/>
            <a:ext cx="2530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3" name="Text Box 9"/>
          <p:cNvSpPr txBox="1"/>
          <p:nvPr/>
        </p:nvSpPr>
        <p:spPr>
          <a:xfrm>
            <a:off x="1279525" y="2979738"/>
            <a:ext cx="2378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4" name="Text Box 10"/>
          <p:cNvSpPr txBox="1"/>
          <p:nvPr/>
        </p:nvSpPr>
        <p:spPr>
          <a:xfrm>
            <a:off x="1279525" y="3402013"/>
            <a:ext cx="2301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5" name="Text Box 11"/>
          <p:cNvSpPr txBox="1"/>
          <p:nvPr/>
        </p:nvSpPr>
        <p:spPr>
          <a:xfrm>
            <a:off x="1279525" y="3824288"/>
            <a:ext cx="2378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6" name="Group 12"/>
          <p:cNvGrpSpPr/>
          <p:nvPr/>
        </p:nvGrpSpPr>
        <p:grpSpPr>
          <a:xfrm>
            <a:off x="3132138" y="2590800"/>
            <a:ext cx="1785937" cy="550863"/>
            <a:chOff x="0" y="0"/>
            <a:chExt cx="1066" cy="327"/>
          </a:xfrm>
        </p:grpSpPr>
        <p:sp>
          <p:nvSpPr>
            <p:cNvPr id="16480" name="Text Box 13"/>
            <p:cNvSpPr txBox="1"/>
            <p:nvPr/>
          </p:nvSpPr>
          <p:spPr>
            <a:xfrm>
              <a:off x="0" y="0"/>
              <a:ext cx="10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•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81" name="Line 14"/>
            <p:cNvSpPr/>
            <p:nvPr/>
          </p:nvSpPr>
          <p:spPr>
            <a:xfrm>
              <a:off x="202" y="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82" name="Line 15"/>
            <p:cNvSpPr/>
            <p:nvPr/>
          </p:nvSpPr>
          <p:spPr>
            <a:xfrm>
              <a:off x="560" y="54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83" name="Line 16"/>
            <p:cNvSpPr/>
            <p:nvPr/>
          </p:nvSpPr>
          <p:spPr>
            <a:xfrm>
              <a:off x="202" y="6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397" name="Text Box 17"/>
          <p:cNvSpPr txBox="1"/>
          <p:nvPr/>
        </p:nvSpPr>
        <p:spPr>
          <a:xfrm>
            <a:off x="1355725" y="5913438"/>
            <a:ext cx="5807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9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全加器产生进位的全部时间为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8" name="Text Box 18"/>
          <p:cNvSpPr txBox="1"/>
          <p:nvPr/>
        </p:nvSpPr>
        <p:spPr>
          <a:xfrm>
            <a:off x="1403350" y="6308725"/>
            <a:ext cx="61928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位全加器产生进位的全部时间为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nt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9" name="Group 19"/>
          <p:cNvGrpSpPr/>
          <p:nvPr/>
        </p:nvGrpSpPr>
        <p:grpSpPr>
          <a:xfrm>
            <a:off x="381000" y="4267200"/>
            <a:ext cx="8347075" cy="1587500"/>
            <a:chOff x="0" y="0"/>
            <a:chExt cx="5258" cy="1000"/>
          </a:xfrm>
        </p:grpSpPr>
        <p:grpSp>
          <p:nvGrpSpPr>
            <p:cNvPr id="16402" name="Group 20"/>
            <p:cNvGrpSpPr/>
            <p:nvPr/>
          </p:nvGrpSpPr>
          <p:grpSpPr>
            <a:xfrm>
              <a:off x="297" y="270"/>
              <a:ext cx="303" cy="432"/>
              <a:chOff x="0" y="0"/>
              <a:chExt cx="303" cy="432"/>
            </a:xfrm>
          </p:grpSpPr>
          <p:grpSp>
            <p:nvGrpSpPr>
              <p:cNvPr id="16476" name="Group 21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78" name="Text Box 22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79" name="Rectangle 23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77" name="Oval 24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03" name="Group 25"/>
            <p:cNvGrpSpPr/>
            <p:nvPr/>
          </p:nvGrpSpPr>
          <p:grpSpPr>
            <a:xfrm>
              <a:off x="825" y="148"/>
              <a:ext cx="303" cy="432"/>
              <a:chOff x="0" y="0"/>
              <a:chExt cx="303" cy="432"/>
            </a:xfrm>
          </p:grpSpPr>
          <p:grpSp>
            <p:nvGrpSpPr>
              <p:cNvPr id="16472" name="Group 26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74" name="Text Box 27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75" name="Rectangle 28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73" name="Oval 29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04" name="未知"/>
            <p:cNvSpPr/>
            <p:nvPr/>
          </p:nvSpPr>
          <p:spPr>
            <a:xfrm>
              <a:off x="48" y="489"/>
              <a:ext cx="252" cy="3"/>
            </a:xfrm>
            <a:custGeom>
              <a:avLst/>
              <a:gdLst/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5" name="Line 31"/>
            <p:cNvSpPr/>
            <p:nvPr/>
          </p:nvSpPr>
          <p:spPr>
            <a:xfrm>
              <a:off x="585" y="36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6" name="未知"/>
            <p:cNvSpPr/>
            <p:nvPr/>
          </p:nvSpPr>
          <p:spPr>
            <a:xfrm>
              <a:off x="585" y="606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07" name="Group 33"/>
            <p:cNvGrpSpPr/>
            <p:nvPr/>
          </p:nvGrpSpPr>
          <p:grpSpPr>
            <a:xfrm>
              <a:off x="1567" y="270"/>
              <a:ext cx="303" cy="432"/>
              <a:chOff x="0" y="0"/>
              <a:chExt cx="303" cy="432"/>
            </a:xfrm>
          </p:grpSpPr>
          <p:grpSp>
            <p:nvGrpSpPr>
              <p:cNvPr id="16468" name="Group 34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70" name="Text Box 35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71" name="Rectangle 36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69" name="Oval 37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08" name="Group 38"/>
            <p:cNvGrpSpPr/>
            <p:nvPr/>
          </p:nvGrpSpPr>
          <p:grpSpPr>
            <a:xfrm>
              <a:off x="2095" y="148"/>
              <a:ext cx="303" cy="432"/>
              <a:chOff x="0" y="0"/>
              <a:chExt cx="303" cy="432"/>
            </a:xfrm>
          </p:grpSpPr>
          <p:grpSp>
            <p:nvGrpSpPr>
              <p:cNvPr id="16464" name="Group 39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66" name="Text Box 40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7" name="Rectangle 41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65" name="Oval 42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09" name="Line 43"/>
            <p:cNvSpPr/>
            <p:nvPr/>
          </p:nvSpPr>
          <p:spPr>
            <a:xfrm>
              <a:off x="1855" y="36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0" name="未知"/>
            <p:cNvSpPr/>
            <p:nvPr/>
          </p:nvSpPr>
          <p:spPr>
            <a:xfrm>
              <a:off x="1855" y="606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1" name="未知"/>
            <p:cNvSpPr/>
            <p:nvPr/>
          </p:nvSpPr>
          <p:spPr>
            <a:xfrm>
              <a:off x="1113" y="462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127183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2" name="未知"/>
            <p:cNvSpPr/>
            <p:nvPr/>
          </p:nvSpPr>
          <p:spPr>
            <a:xfrm>
              <a:off x="1113" y="255"/>
              <a:ext cx="459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3" name="未知"/>
            <p:cNvSpPr/>
            <p:nvPr/>
          </p:nvSpPr>
          <p:spPr>
            <a:xfrm>
              <a:off x="2382" y="255"/>
              <a:ext cx="459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14" name="Group 48"/>
            <p:cNvGrpSpPr/>
            <p:nvPr/>
          </p:nvGrpSpPr>
          <p:grpSpPr>
            <a:xfrm>
              <a:off x="2841" y="270"/>
              <a:ext cx="303" cy="432"/>
              <a:chOff x="0" y="0"/>
              <a:chExt cx="303" cy="432"/>
            </a:xfrm>
          </p:grpSpPr>
          <p:grpSp>
            <p:nvGrpSpPr>
              <p:cNvPr id="16460" name="Group 49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62" name="Text Box 50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3" name="Rectangle 51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61" name="Oval 52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15" name="Group 53"/>
            <p:cNvGrpSpPr/>
            <p:nvPr/>
          </p:nvGrpSpPr>
          <p:grpSpPr>
            <a:xfrm>
              <a:off x="3369" y="148"/>
              <a:ext cx="303" cy="432"/>
              <a:chOff x="0" y="0"/>
              <a:chExt cx="303" cy="432"/>
            </a:xfrm>
          </p:grpSpPr>
          <p:grpSp>
            <p:nvGrpSpPr>
              <p:cNvPr id="16456" name="Group 54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58" name="Text Box 55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9" name="Rectangle 56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57" name="Oval 57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16" name="Line 58"/>
            <p:cNvSpPr/>
            <p:nvPr/>
          </p:nvSpPr>
          <p:spPr>
            <a:xfrm>
              <a:off x="3129" y="36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未知"/>
            <p:cNvSpPr/>
            <p:nvPr/>
          </p:nvSpPr>
          <p:spPr>
            <a:xfrm>
              <a:off x="3656" y="255"/>
              <a:ext cx="459" cy="2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18" name="Group 60"/>
            <p:cNvGrpSpPr/>
            <p:nvPr/>
          </p:nvGrpSpPr>
          <p:grpSpPr>
            <a:xfrm>
              <a:off x="4111" y="270"/>
              <a:ext cx="303" cy="432"/>
              <a:chOff x="0" y="0"/>
              <a:chExt cx="303" cy="432"/>
            </a:xfrm>
          </p:grpSpPr>
          <p:grpSp>
            <p:nvGrpSpPr>
              <p:cNvPr id="16452" name="Group 61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54" name="Text Box 62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5" name="Rectangle 63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53" name="Oval 64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19" name="Group 65"/>
            <p:cNvGrpSpPr/>
            <p:nvPr/>
          </p:nvGrpSpPr>
          <p:grpSpPr>
            <a:xfrm>
              <a:off x="4639" y="148"/>
              <a:ext cx="303" cy="432"/>
              <a:chOff x="0" y="0"/>
              <a:chExt cx="303" cy="432"/>
            </a:xfrm>
          </p:grpSpPr>
          <p:grpSp>
            <p:nvGrpSpPr>
              <p:cNvPr id="16448" name="Group 66"/>
              <p:cNvGrpSpPr/>
              <p:nvPr/>
            </p:nvGrpSpPr>
            <p:grpSpPr>
              <a:xfrm>
                <a:off x="38" y="0"/>
                <a:ext cx="265" cy="432"/>
                <a:chOff x="0" y="0"/>
                <a:chExt cx="265" cy="432"/>
              </a:xfrm>
            </p:grpSpPr>
            <p:sp>
              <p:nvSpPr>
                <p:cNvPr id="16450" name="Text Box 67"/>
                <p:cNvSpPr txBox="1"/>
                <p:nvPr/>
              </p:nvSpPr>
              <p:spPr>
                <a:xfrm>
                  <a:off x="0" y="74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&amp;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1" name="Rectangle 68"/>
                <p:cNvSpPr/>
                <p:nvPr/>
              </p:nvSpPr>
              <p:spPr>
                <a:xfrm>
                  <a:off x="10" y="0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49" name="Oval 69"/>
              <p:cNvSpPr/>
              <p:nvPr/>
            </p:nvSpPr>
            <p:spPr>
              <a:xfrm>
                <a:off x="0" y="192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20" name="Line 70"/>
            <p:cNvSpPr/>
            <p:nvPr/>
          </p:nvSpPr>
          <p:spPr>
            <a:xfrm>
              <a:off x="4399" y="36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1" name="Line 71"/>
            <p:cNvSpPr/>
            <p:nvPr/>
          </p:nvSpPr>
          <p:spPr>
            <a:xfrm>
              <a:off x="4935" y="27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2" name="Text Box 72"/>
            <p:cNvSpPr txBox="1"/>
            <p:nvPr/>
          </p:nvSpPr>
          <p:spPr>
            <a:xfrm>
              <a:off x="0" y="23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3" name="Text Box 73"/>
            <p:cNvSpPr txBox="1"/>
            <p:nvPr/>
          </p:nvSpPr>
          <p:spPr>
            <a:xfrm>
              <a:off x="1183" y="750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Text Box 74"/>
            <p:cNvSpPr txBox="1"/>
            <p:nvPr/>
          </p:nvSpPr>
          <p:spPr>
            <a:xfrm>
              <a:off x="2448" y="750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Text Box 75"/>
            <p:cNvSpPr txBox="1"/>
            <p:nvPr/>
          </p:nvSpPr>
          <p:spPr>
            <a:xfrm>
              <a:off x="3744" y="750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6" name="Text Box 76"/>
            <p:cNvSpPr txBox="1"/>
            <p:nvPr/>
          </p:nvSpPr>
          <p:spPr>
            <a:xfrm>
              <a:off x="4992" y="750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7" name="Text Box 77"/>
            <p:cNvSpPr txBox="1"/>
            <p:nvPr/>
          </p:nvSpPr>
          <p:spPr>
            <a:xfrm>
              <a:off x="1152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i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8" name="Text Box 78"/>
            <p:cNvSpPr txBox="1"/>
            <p:nvPr/>
          </p:nvSpPr>
          <p:spPr>
            <a:xfrm>
              <a:off x="2404" y="1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Text Box 79"/>
            <p:cNvSpPr txBox="1"/>
            <p:nvPr/>
          </p:nvSpPr>
          <p:spPr>
            <a:xfrm>
              <a:off x="3652" y="1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30" name="Text Box 80"/>
            <p:cNvSpPr txBox="1"/>
            <p:nvPr/>
          </p:nvSpPr>
          <p:spPr>
            <a:xfrm>
              <a:off x="4948" y="10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431" name="Group 81"/>
            <p:cNvGrpSpPr/>
            <p:nvPr/>
          </p:nvGrpSpPr>
          <p:grpSpPr>
            <a:xfrm>
              <a:off x="672" y="740"/>
              <a:ext cx="248" cy="250"/>
              <a:chOff x="0" y="0"/>
              <a:chExt cx="248" cy="250"/>
            </a:xfrm>
          </p:grpSpPr>
          <p:sp>
            <p:nvSpPr>
              <p:cNvPr id="16446" name="Text Box 82"/>
              <p:cNvSpPr txBox="1"/>
              <p:nvPr/>
            </p:nvSpPr>
            <p:spPr>
              <a:xfrm>
                <a:off x="0" y="0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7" name="Line 83"/>
              <p:cNvSpPr/>
              <p:nvPr/>
            </p:nvSpPr>
            <p:spPr>
              <a:xfrm>
                <a:off x="38" y="4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432" name="Group 84"/>
            <p:cNvGrpSpPr/>
            <p:nvPr/>
          </p:nvGrpSpPr>
          <p:grpSpPr>
            <a:xfrm>
              <a:off x="1903" y="750"/>
              <a:ext cx="248" cy="250"/>
              <a:chOff x="0" y="0"/>
              <a:chExt cx="248" cy="250"/>
            </a:xfrm>
          </p:grpSpPr>
          <p:sp>
            <p:nvSpPr>
              <p:cNvPr id="16444" name="Text Box 85"/>
              <p:cNvSpPr txBox="1"/>
              <p:nvPr/>
            </p:nvSpPr>
            <p:spPr>
              <a:xfrm>
                <a:off x="0" y="0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5" name="Line 86"/>
              <p:cNvSpPr/>
              <p:nvPr/>
            </p:nvSpPr>
            <p:spPr>
              <a:xfrm>
                <a:off x="38" y="4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433" name="Group 87"/>
            <p:cNvGrpSpPr/>
            <p:nvPr/>
          </p:nvGrpSpPr>
          <p:grpSpPr>
            <a:xfrm>
              <a:off x="3151" y="750"/>
              <a:ext cx="248" cy="250"/>
              <a:chOff x="0" y="0"/>
              <a:chExt cx="248" cy="250"/>
            </a:xfrm>
          </p:grpSpPr>
          <p:sp>
            <p:nvSpPr>
              <p:cNvPr id="16442" name="Text Box 88"/>
              <p:cNvSpPr txBox="1"/>
              <p:nvPr/>
            </p:nvSpPr>
            <p:spPr>
              <a:xfrm>
                <a:off x="0" y="0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Line 89"/>
              <p:cNvSpPr/>
              <p:nvPr/>
            </p:nvSpPr>
            <p:spPr>
              <a:xfrm>
                <a:off x="38" y="4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434" name="Group 90"/>
            <p:cNvGrpSpPr/>
            <p:nvPr/>
          </p:nvGrpSpPr>
          <p:grpSpPr>
            <a:xfrm>
              <a:off x="4416" y="750"/>
              <a:ext cx="248" cy="250"/>
              <a:chOff x="0" y="0"/>
              <a:chExt cx="248" cy="250"/>
            </a:xfrm>
          </p:grpSpPr>
          <p:sp>
            <p:nvSpPr>
              <p:cNvPr id="16440" name="Text Box 91"/>
              <p:cNvSpPr txBox="1"/>
              <p:nvPr/>
            </p:nvSpPr>
            <p:spPr>
              <a:xfrm>
                <a:off x="0" y="0"/>
                <a:ext cx="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Line 92"/>
              <p:cNvSpPr/>
              <p:nvPr/>
            </p:nvSpPr>
            <p:spPr>
              <a:xfrm>
                <a:off x="38" y="4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35" name="未知"/>
            <p:cNvSpPr/>
            <p:nvPr/>
          </p:nvSpPr>
          <p:spPr>
            <a:xfrm>
              <a:off x="2391" y="480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127183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6" name="未知"/>
            <p:cNvSpPr/>
            <p:nvPr/>
          </p:nvSpPr>
          <p:spPr>
            <a:xfrm>
              <a:off x="3657" y="480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127183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7" name="未知"/>
            <p:cNvSpPr/>
            <p:nvPr/>
          </p:nvSpPr>
          <p:spPr>
            <a:xfrm>
              <a:off x="4935" y="480"/>
              <a:ext cx="135" cy="3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81" y="127183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8" name="未知"/>
            <p:cNvSpPr/>
            <p:nvPr/>
          </p:nvSpPr>
          <p:spPr>
            <a:xfrm>
              <a:off x="3133" y="624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9" name="未知"/>
            <p:cNvSpPr/>
            <p:nvPr/>
          </p:nvSpPr>
          <p:spPr>
            <a:xfrm>
              <a:off x="4407" y="624"/>
              <a:ext cx="14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400" name="Text Box 98"/>
          <p:cNvSpPr txBox="1"/>
          <p:nvPr/>
        </p:nvSpPr>
        <p:spPr>
          <a:xfrm>
            <a:off x="4284663" y="3500438"/>
            <a:ext cx="43195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设与非门的级延迟时间为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5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87" name="Rectangle 9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6.5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304800" y="1524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并行进位链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684213" y="1052513"/>
            <a:ext cx="3783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位加法器的进位同时产生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2743200" y="152400"/>
            <a:ext cx="51419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（先行进位，跳跃进位）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AutoShape 6"/>
          <p:cNvSpPr/>
          <p:nvPr/>
        </p:nvSpPr>
        <p:spPr>
          <a:xfrm>
            <a:off x="706438" y="2205038"/>
            <a:ext cx="1655762" cy="3024187"/>
          </a:xfrm>
          <a:prstGeom prst="wedgeRoundRectCallout">
            <a:avLst>
              <a:gd name="adj1" fmla="val 88148"/>
              <a:gd name="adj2" fmla="val -32394"/>
              <a:gd name="adj3" fmla="val 16667"/>
            </a:avLst>
          </a:prstGeom>
          <a:solidFill>
            <a:srgbClr val="CCECFF">
              <a:alpha val="49803"/>
            </a:srgbClr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各进位信号的产生不与低位的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进位信号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有关，而只与两个参加运算的数和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有关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414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2276475"/>
            <a:ext cx="4319587" cy="2147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AutoShape 8"/>
          <p:cNvSpPr/>
          <p:nvPr/>
        </p:nvSpPr>
        <p:spPr>
          <a:xfrm>
            <a:off x="5580063" y="4005263"/>
            <a:ext cx="1439862" cy="144462"/>
          </a:xfrm>
          <a:prstGeom prst="leftArrow">
            <a:avLst>
              <a:gd name="adj1" fmla="val 50000"/>
              <a:gd name="adj2" fmla="val 171701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AutoShape 9"/>
          <p:cNvSpPr/>
          <p:nvPr/>
        </p:nvSpPr>
        <p:spPr>
          <a:xfrm rot="2010828" flipV="1">
            <a:off x="3941763" y="3859213"/>
            <a:ext cx="815975" cy="138112"/>
          </a:xfrm>
          <a:prstGeom prst="leftArrow">
            <a:avLst>
              <a:gd name="adj1" fmla="val 50000"/>
              <a:gd name="adj2" fmla="val 148768"/>
            </a:avLst>
          </a:prstGeom>
          <a:solidFill>
            <a:srgbClr val="00B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304800" y="1524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并行进位链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684213" y="1052513"/>
            <a:ext cx="38369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位加法器的进位同时产生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4787900" y="1052513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位加法器为例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322263" y="2278063"/>
            <a:ext cx="260191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 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322263" y="2703513"/>
            <a:ext cx="250983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en-US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322263" y="3128963"/>
            <a:ext cx="241141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322263" y="3789363"/>
            <a:ext cx="241141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Text Box 9"/>
          <p:cNvSpPr txBox="1"/>
          <p:nvPr/>
        </p:nvSpPr>
        <p:spPr>
          <a:xfrm>
            <a:off x="2627313" y="2709863"/>
            <a:ext cx="367823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Text Box 10"/>
          <p:cNvSpPr txBox="1"/>
          <p:nvPr/>
        </p:nvSpPr>
        <p:spPr>
          <a:xfrm>
            <a:off x="2627313" y="3213100"/>
            <a:ext cx="500221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682625" y="4510088"/>
            <a:ext cx="675798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2743200" y="152400"/>
            <a:ext cx="51419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（先行进位，跳跃进位）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5" name="Text Box 13"/>
          <p:cNvSpPr txBox="1"/>
          <p:nvPr/>
        </p:nvSpPr>
        <p:spPr>
          <a:xfrm>
            <a:off x="539750" y="5876925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形成后，只需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产生全部进位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6" name="Text Box 15"/>
          <p:cNvSpPr txBox="1"/>
          <p:nvPr/>
        </p:nvSpPr>
        <p:spPr>
          <a:xfrm>
            <a:off x="1042988" y="162877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本地进位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7" name="Text Box 16"/>
          <p:cNvSpPr txBox="1"/>
          <p:nvPr/>
        </p:nvSpPr>
        <p:spPr>
          <a:xfrm>
            <a:off x="4716463" y="1628775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 A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+ B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传送条件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8" name="Text Box 17"/>
          <p:cNvSpPr txBox="1"/>
          <p:nvPr/>
        </p:nvSpPr>
        <p:spPr>
          <a:xfrm>
            <a:off x="395288" y="5229225"/>
            <a:ext cx="68405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与或非门 的延迟时间为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b="1" i="1" baseline="-25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9" name="Rectangle 18"/>
          <p:cNvSpPr/>
          <p:nvPr/>
        </p:nvSpPr>
        <p:spPr>
          <a:xfrm>
            <a:off x="5453063" y="5300663"/>
            <a:ext cx="3448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与非门的级延迟时间为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</a:t>
            </a:r>
            <a:endParaRPr lang="en-US" altLang="zh-CN" sz="2400" b="1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304800" y="1524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并行进位链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715963" y="765175"/>
            <a:ext cx="20431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715963" y="1190625"/>
            <a:ext cx="1949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715963" y="1616075"/>
            <a:ext cx="189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Text Box 6"/>
          <p:cNvSpPr txBox="1"/>
          <p:nvPr/>
        </p:nvSpPr>
        <p:spPr>
          <a:xfrm>
            <a:off x="715963" y="2039938"/>
            <a:ext cx="1898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2454275" y="1190625"/>
            <a:ext cx="2781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Text Box 8"/>
          <p:cNvSpPr txBox="1"/>
          <p:nvPr/>
        </p:nvSpPr>
        <p:spPr>
          <a:xfrm>
            <a:off x="2484438" y="1616075"/>
            <a:ext cx="39290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9"/>
          <p:cNvSpPr txBox="1"/>
          <p:nvPr/>
        </p:nvSpPr>
        <p:spPr>
          <a:xfrm>
            <a:off x="2484438" y="2060575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 Box 10"/>
          <p:cNvSpPr txBox="1"/>
          <p:nvPr/>
        </p:nvSpPr>
        <p:spPr>
          <a:xfrm>
            <a:off x="2743200" y="152400"/>
            <a:ext cx="51419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（先行进位，跳跃进位）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Text Box 11"/>
          <p:cNvSpPr txBox="1"/>
          <p:nvPr/>
        </p:nvSpPr>
        <p:spPr>
          <a:xfrm>
            <a:off x="1081088" y="4257675"/>
            <a:ext cx="5413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Rectangle 12"/>
          <p:cNvSpPr/>
          <p:nvPr/>
        </p:nvSpPr>
        <p:spPr>
          <a:xfrm>
            <a:off x="411163" y="4270375"/>
            <a:ext cx="1889125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Text Box 13"/>
          <p:cNvSpPr txBox="1"/>
          <p:nvPr/>
        </p:nvSpPr>
        <p:spPr>
          <a:xfrm>
            <a:off x="395288" y="4565650"/>
            <a:ext cx="4238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0" name="Rectangle 14"/>
          <p:cNvSpPr/>
          <p:nvPr/>
        </p:nvSpPr>
        <p:spPr>
          <a:xfrm>
            <a:off x="411163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1" name="Rectangle 15"/>
          <p:cNvSpPr/>
          <p:nvPr/>
        </p:nvSpPr>
        <p:spPr>
          <a:xfrm>
            <a:off x="792163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2" name="Rectangle 16"/>
          <p:cNvSpPr/>
          <p:nvPr/>
        </p:nvSpPr>
        <p:spPr>
          <a:xfrm>
            <a:off x="1173163" y="4584700"/>
            <a:ext cx="517525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3" name="Rectangle 17"/>
          <p:cNvSpPr/>
          <p:nvPr/>
        </p:nvSpPr>
        <p:spPr>
          <a:xfrm>
            <a:off x="1690688" y="4584700"/>
            <a:ext cx="6096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4" name="Text Box 18"/>
          <p:cNvSpPr txBox="1"/>
          <p:nvPr/>
        </p:nvSpPr>
        <p:spPr>
          <a:xfrm>
            <a:off x="2711450" y="4565650"/>
            <a:ext cx="4873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5" name="Rectangle 19"/>
          <p:cNvSpPr/>
          <p:nvPr/>
        </p:nvSpPr>
        <p:spPr>
          <a:xfrm>
            <a:off x="2605088" y="4597400"/>
            <a:ext cx="762000" cy="3286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Line 20"/>
          <p:cNvSpPr/>
          <p:nvPr/>
        </p:nvSpPr>
        <p:spPr>
          <a:xfrm>
            <a:off x="6238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7" name="Line 21"/>
          <p:cNvSpPr/>
          <p:nvPr/>
        </p:nvSpPr>
        <p:spPr>
          <a:xfrm>
            <a:off x="26812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8" name="Line 22"/>
          <p:cNvSpPr/>
          <p:nvPr/>
        </p:nvSpPr>
        <p:spPr>
          <a:xfrm>
            <a:off x="39004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9" name="Line 23"/>
          <p:cNvSpPr/>
          <p:nvPr/>
        </p:nvSpPr>
        <p:spPr>
          <a:xfrm>
            <a:off x="61102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0" name="Line 24"/>
          <p:cNvSpPr/>
          <p:nvPr/>
        </p:nvSpPr>
        <p:spPr>
          <a:xfrm>
            <a:off x="80914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1" name="Line 25"/>
          <p:cNvSpPr/>
          <p:nvPr/>
        </p:nvSpPr>
        <p:spPr>
          <a:xfrm>
            <a:off x="77104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2" name="未知"/>
          <p:cNvSpPr/>
          <p:nvPr/>
        </p:nvSpPr>
        <p:spPr>
          <a:xfrm>
            <a:off x="3290888" y="4926013"/>
            <a:ext cx="5410200" cy="130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264" h="96">
                <a:moveTo>
                  <a:pt x="0" y="0"/>
                </a:moveTo>
                <a:lnTo>
                  <a:pt x="0" y="96"/>
                </a:lnTo>
                <a:lnTo>
                  <a:pt x="3264" y="9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83" name="未知"/>
          <p:cNvSpPr/>
          <p:nvPr/>
        </p:nvSpPr>
        <p:spPr>
          <a:xfrm>
            <a:off x="3138488" y="4926013"/>
            <a:ext cx="4956175" cy="261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170" h="192">
                <a:moveTo>
                  <a:pt x="0" y="0"/>
                </a:moveTo>
                <a:lnTo>
                  <a:pt x="0" y="192"/>
                </a:lnTo>
                <a:lnTo>
                  <a:pt x="3170" y="187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484" name="Text Box 28"/>
          <p:cNvSpPr txBox="1"/>
          <p:nvPr/>
        </p:nvSpPr>
        <p:spPr>
          <a:xfrm>
            <a:off x="4348163" y="4257675"/>
            <a:ext cx="5413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5" name="Rectangle 29"/>
          <p:cNvSpPr/>
          <p:nvPr/>
        </p:nvSpPr>
        <p:spPr>
          <a:xfrm>
            <a:off x="3678238" y="4270375"/>
            <a:ext cx="1889125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6" name="Text Box 30"/>
          <p:cNvSpPr txBox="1"/>
          <p:nvPr/>
        </p:nvSpPr>
        <p:spPr>
          <a:xfrm>
            <a:off x="3662363" y="4565650"/>
            <a:ext cx="4238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7" name="Rectangle 31"/>
          <p:cNvSpPr/>
          <p:nvPr/>
        </p:nvSpPr>
        <p:spPr>
          <a:xfrm>
            <a:off x="3678238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8" name="Rectangle 32"/>
          <p:cNvSpPr/>
          <p:nvPr/>
        </p:nvSpPr>
        <p:spPr>
          <a:xfrm>
            <a:off x="4059238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9" name="Rectangle 33"/>
          <p:cNvSpPr/>
          <p:nvPr/>
        </p:nvSpPr>
        <p:spPr>
          <a:xfrm>
            <a:off x="4440238" y="4584700"/>
            <a:ext cx="517525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0" name="Rectangle 34"/>
          <p:cNvSpPr/>
          <p:nvPr/>
        </p:nvSpPr>
        <p:spPr>
          <a:xfrm>
            <a:off x="4957763" y="4584700"/>
            <a:ext cx="6096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1" name="Text Box 35"/>
          <p:cNvSpPr txBox="1"/>
          <p:nvPr/>
        </p:nvSpPr>
        <p:spPr>
          <a:xfrm>
            <a:off x="6286500" y="4257675"/>
            <a:ext cx="5413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2" name="Rectangle 36"/>
          <p:cNvSpPr/>
          <p:nvPr/>
        </p:nvSpPr>
        <p:spPr>
          <a:xfrm>
            <a:off x="5921375" y="4270375"/>
            <a:ext cx="1279525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3" name="Text Box 37"/>
          <p:cNvSpPr txBox="1"/>
          <p:nvPr/>
        </p:nvSpPr>
        <p:spPr>
          <a:xfrm>
            <a:off x="5905500" y="4565650"/>
            <a:ext cx="423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4" name="Rectangle 38"/>
          <p:cNvSpPr/>
          <p:nvPr/>
        </p:nvSpPr>
        <p:spPr>
          <a:xfrm>
            <a:off x="5921375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5" name="Rectangle 39"/>
          <p:cNvSpPr/>
          <p:nvPr/>
        </p:nvSpPr>
        <p:spPr>
          <a:xfrm>
            <a:off x="6302375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6" name="Rectangle 40"/>
          <p:cNvSpPr/>
          <p:nvPr/>
        </p:nvSpPr>
        <p:spPr>
          <a:xfrm>
            <a:off x="6683375" y="4584700"/>
            <a:ext cx="517525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7" name="Text Box 41"/>
          <p:cNvSpPr txBox="1"/>
          <p:nvPr/>
        </p:nvSpPr>
        <p:spPr>
          <a:xfrm>
            <a:off x="7685088" y="4257675"/>
            <a:ext cx="5413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8" name="Rectangle 42"/>
          <p:cNvSpPr/>
          <p:nvPr/>
        </p:nvSpPr>
        <p:spPr>
          <a:xfrm>
            <a:off x="7556500" y="4270375"/>
            <a:ext cx="763588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9" name="Text Box 43"/>
          <p:cNvSpPr txBox="1"/>
          <p:nvPr/>
        </p:nvSpPr>
        <p:spPr>
          <a:xfrm>
            <a:off x="7540625" y="4565650"/>
            <a:ext cx="4238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0" name="Rectangle 44"/>
          <p:cNvSpPr/>
          <p:nvPr/>
        </p:nvSpPr>
        <p:spPr>
          <a:xfrm>
            <a:off x="7556500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1" name="Rectangle 45"/>
          <p:cNvSpPr/>
          <p:nvPr/>
        </p:nvSpPr>
        <p:spPr>
          <a:xfrm>
            <a:off x="7937500" y="4584700"/>
            <a:ext cx="381000" cy="3270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02" name="未知"/>
          <p:cNvSpPr/>
          <p:nvPr/>
        </p:nvSpPr>
        <p:spPr>
          <a:xfrm>
            <a:off x="2224088" y="4926013"/>
            <a:ext cx="54864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456" h="240">
                <a:moveTo>
                  <a:pt x="0" y="0"/>
                </a:moveTo>
                <a:lnTo>
                  <a:pt x="0" y="240"/>
                </a:lnTo>
                <a:lnTo>
                  <a:pt x="3456" y="2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503" name="Line 47"/>
          <p:cNvSpPr/>
          <p:nvPr/>
        </p:nvSpPr>
        <p:spPr>
          <a:xfrm>
            <a:off x="50434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4" name="Line 48"/>
          <p:cNvSpPr/>
          <p:nvPr/>
        </p:nvSpPr>
        <p:spPr>
          <a:xfrm>
            <a:off x="6796088" y="4926013"/>
            <a:ext cx="0" cy="12668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5" name="未知"/>
          <p:cNvSpPr/>
          <p:nvPr/>
        </p:nvSpPr>
        <p:spPr>
          <a:xfrm>
            <a:off x="2071688" y="4926013"/>
            <a:ext cx="4725987" cy="527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2977" h="386">
                <a:moveTo>
                  <a:pt x="0" y="0"/>
                </a:moveTo>
                <a:lnTo>
                  <a:pt x="0" y="384"/>
                </a:lnTo>
                <a:lnTo>
                  <a:pt x="2977" y="38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506" name="未知"/>
          <p:cNvSpPr/>
          <p:nvPr/>
        </p:nvSpPr>
        <p:spPr>
          <a:xfrm>
            <a:off x="1614488" y="4926013"/>
            <a:ext cx="4495800" cy="655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2832" h="480">
                <a:moveTo>
                  <a:pt x="0" y="0"/>
                </a:moveTo>
                <a:lnTo>
                  <a:pt x="0" y="480"/>
                </a:lnTo>
                <a:lnTo>
                  <a:pt x="2832" y="48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507" name="未知"/>
          <p:cNvSpPr/>
          <p:nvPr/>
        </p:nvSpPr>
        <p:spPr>
          <a:xfrm>
            <a:off x="1462088" y="4926013"/>
            <a:ext cx="358140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2304" h="576">
                <a:moveTo>
                  <a:pt x="0" y="0"/>
                </a:moveTo>
                <a:lnTo>
                  <a:pt x="0" y="576"/>
                </a:lnTo>
                <a:lnTo>
                  <a:pt x="2304" y="57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508" name="未知"/>
          <p:cNvSpPr/>
          <p:nvPr/>
        </p:nvSpPr>
        <p:spPr>
          <a:xfrm>
            <a:off x="1081088" y="4926013"/>
            <a:ext cx="2819400" cy="91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1776" h="672">
                <a:moveTo>
                  <a:pt x="0" y="0"/>
                </a:moveTo>
                <a:lnTo>
                  <a:pt x="0" y="672"/>
                </a:lnTo>
                <a:lnTo>
                  <a:pt x="1776" y="672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509" name="未知"/>
          <p:cNvSpPr/>
          <p:nvPr/>
        </p:nvSpPr>
        <p:spPr>
          <a:xfrm>
            <a:off x="928688" y="4926013"/>
            <a:ext cx="1752600" cy="1049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1152" h="768">
                <a:moveTo>
                  <a:pt x="0" y="0"/>
                </a:moveTo>
                <a:lnTo>
                  <a:pt x="0" y="768"/>
                </a:lnTo>
                <a:lnTo>
                  <a:pt x="1152" y="768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9510" name="Line 54"/>
          <p:cNvSpPr/>
          <p:nvPr/>
        </p:nvSpPr>
        <p:spPr>
          <a:xfrm>
            <a:off x="1309688" y="4926013"/>
            <a:ext cx="0" cy="1049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1" name="Line 55"/>
          <p:cNvSpPr/>
          <p:nvPr/>
        </p:nvSpPr>
        <p:spPr>
          <a:xfrm>
            <a:off x="2833688" y="4926013"/>
            <a:ext cx="0" cy="78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2" name="Line 56"/>
          <p:cNvSpPr/>
          <p:nvPr/>
        </p:nvSpPr>
        <p:spPr>
          <a:xfrm>
            <a:off x="2986088" y="4926013"/>
            <a:ext cx="0" cy="523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3" name="Line 57"/>
          <p:cNvSpPr/>
          <p:nvPr/>
        </p:nvSpPr>
        <p:spPr>
          <a:xfrm>
            <a:off x="4129088" y="4926013"/>
            <a:ext cx="0" cy="78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4" name="Line 58"/>
          <p:cNvSpPr/>
          <p:nvPr/>
        </p:nvSpPr>
        <p:spPr>
          <a:xfrm>
            <a:off x="4510088" y="4926013"/>
            <a:ext cx="0" cy="78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5" name="Line 59"/>
          <p:cNvSpPr/>
          <p:nvPr/>
        </p:nvSpPr>
        <p:spPr>
          <a:xfrm>
            <a:off x="4281488" y="4926013"/>
            <a:ext cx="0" cy="6556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6" name="Line 60"/>
          <p:cNvSpPr/>
          <p:nvPr/>
        </p:nvSpPr>
        <p:spPr>
          <a:xfrm>
            <a:off x="4662488" y="4926013"/>
            <a:ext cx="0" cy="523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7" name="Line 61"/>
          <p:cNvSpPr/>
          <p:nvPr/>
        </p:nvSpPr>
        <p:spPr>
          <a:xfrm>
            <a:off x="4814888" y="4926013"/>
            <a:ext cx="0" cy="393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8" name="Line 62"/>
          <p:cNvSpPr/>
          <p:nvPr/>
        </p:nvSpPr>
        <p:spPr>
          <a:xfrm>
            <a:off x="5195888" y="4926013"/>
            <a:ext cx="0" cy="523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19" name="Line 63"/>
          <p:cNvSpPr/>
          <p:nvPr/>
        </p:nvSpPr>
        <p:spPr>
          <a:xfrm>
            <a:off x="5348288" y="4926013"/>
            <a:ext cx="0" cy="2619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0" name="Line 64"/>
          <p:cNvSpPr/>
          <p:nvPr/>
        </p:nvSpPr>
        <p:spPr>
          <a:xfrm>
            <a:off x="5500688" y="4926013"/>
            <a:ext cx="0" cy="130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1" name="Line 65"/>
          <p:cNvSpPr/>
          <p:nvPr/>
        </p:nvSpPr>
        <p:spPr>
          <a:xfrm>
            <a:off x="6415088" y="4926013"/>
            <a:ext cx="0" cy="5238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2" name="Line 66"/>
          <p:cNvSpPr/>
          <p:nvPr/>
        </p:nvSpPr>
        <p:spPr>
          <a:xfrm>
            <a:off x="6567488" y="4926013"/>
            <a:ext cx="0" cy="393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3" name="Line 67"/>
          <p:cNvSpPr/>
          <p:nvPr/>
        </p:nvSpPr>
        <p:spPr>
          <a:xfrm>
            <a:off x="6948488" y="4926013"/>
            <a:ext cx="0" cy="2619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4" name="Line 68"/>
          <p:cNvSpPr/>
          <p:nvPr/>
        </p:nvSpPr>
        <p:spPr>
          <a:xfrm>
            <a:off x="7100888" y="4926013"/>
            <a:ext cx="0" cy="130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5" name="Line 69"/>
          <p:cNvSpPr/>
          <p:nvPr/>
        </p:nvSpPr>
        <p:spPr>
          <a:xfrm>
            <a:off x="8243888" y="4926013"/>
            <a:ext cx="0" cy="130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26" name="Oval 70"/>
          <p:cNvSpPr/>
          <p:nvPr/>
        </p:nvSpPr>
        <p:spPr>
          <a:xfrm>
            <a:off x="2986088" y="4532313"/>
            <a:ext cx="76200" cy="650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7" name="未知"/>
          <p:cNvSpPr/>
          <p:nvPr/>
        </p:nvSpPr>
        <p:spPr>
          <a:xfrm>
            <a:off x="1647825" y="3867150"/>
            <a:ext cx="1376363" cy="668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67" h="421">
                <a:moveTo>
                  <a:pt x="0" y="0"/>
                </a:moveTo>
                <a:lnTo>
                  <a:pt x="0" y="85"/>
                </a:lnTo>
                <a:lnTo>
                  <a:pt x="867" y="85"/>
                </a:lnTo>
                <a:lnTo>
                  <a:pt x="867" y="421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28" name="Text Box 72"/>
          <p:cNvSpPr txBox="1"/>
          <p:nvPr/>
        </p:nvSpPr>
        <p:spPr>
          <a:xfrm>
            <a:off x="8380413" y="5092700"/>
            <a:ext cx="557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9" name="Text Box 73"/>
          <p:cNvSpPr txBox="1"/>
          <p:nvPr/>
        </p:nvSpPr>
        <p:spPr>
          <a:xfrm>
            <a:off x="490538" y="60579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0" name="Text Box 74"/>
          <p:cNvSpPr txBox="1"/>
          <p:nvPr/>
        </p:nvSpPr>
        <p:spPr>
          <a:xfrm>
            <a:off x="2547938" y="605790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1" name="Text Box 75"/>
          <p:cNvSpPr txBox="1"/>
          <p:nvPr/>
        </p:nvSpPr>
        <p:spPr>
          <a:xfrm>
            <a:off x="3767138" y="60579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2" name="Text Box 76"/>
          <p:cNvSpPr txBox="1"/>
          <p:nvPr/>
        </p:nvSpPr>
        <p:spPr>
          <a:xfrm>
            <a:off x="4910138" y="605790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3" name="Text Box 77"/>
          <p:cNvSpPr txBox="1"/>
          <p:nvPr/>
        </p:nvSpPr>
        <p:spPr>
          <a:xfrm>
            <a:off x="5957888" y="60579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4" name="Text Box 78"/>
          <p:cNvSpPr txBox="1"/>
          <p:nvPr/>
        </p:nvSpPr>
        <p:spPr>
          <a:xfrm>
            <a:off x="6643688" y="605790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5" name="Text Box 79"/>
          <p:cNvSpPr txBox="1"/>
          <p:nvPr/>
        </p:nvSpPr>
        <p:spPr>
          <a:xfrm>
            <a:off x="7577138" y="605790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6" name="Text Box 80"/>
          <p:cNvSpPr txBox="1"/>
          <p:nvPr/>
        </p:nvSpPr>
        <p:spPr>
          <a:xfrm>
            <a:off x="8034338" y="6057900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7" name="Line 81"/>
          <p:cNvSpPr/>
          <p:nvPr/>
        </p:nvSpPr>
        <p:spPr>
          <a:xfrm>
            <a:off x="1919288" y="4926013"/>
            <a:ext cx="0" cy="78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38" name="Line 82"/>
          <p:cNvSpPr/>
          <p:nvPr/>
        </p:nvSpPr>
        <p:spPr>
          <a:xfrm>
            <a:off x="1766888" y="4926013"/>
            <a:ext cx="0" cy="1049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oval" w="sm" len="sm"/>
          </a:ln>
        </p:spPr>
      </p:sp>
      <p:sp>
        <p:nvSpPr>
          <p:cNvPr id="19539" name="Rectangle 83"/>
          <p:cNvSpPr/>
          <p:nvPr/>
        </p:nvSpPr>
        <p:spPr>
          <a:xfrm>
            <a:off x="1258888" y="3357563"/>
            <a:ext cx="609600" cy="423862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0" name="Oval 84"/>
          <p:cNvSpPr/>
          <p:nvPr/>
        </p:nvSpPr>
        <p:spPr>
          <a:xfrm>
            <a:off x="1309688" y="4213225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1" name="Oval 85"/>
          <p:cNvSpPr/>
          <p:nvPr/>
        </p:nvSpPr>
        <p:spPr>
          <a:xfrm>
            <a:off x="1309688" y="3817938"/>
            <a:ext cx="76200" cy="55562"/>
          </a:xfrm>
          <a:prstGeom prst="ellipse">
            <a:avLst/>
          </a:prstGeom>
          <a:noFill/>
          <a:ln w="190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2" name="Oval 86"/>
          <p:cNvSpPr/>
          <p:nvPr/>
        </p:nvSpPr>
        <p:spPr>
          <a:xfrm>
            <a:off x="1614488" y="3817938"/>
            <a:ext cx="76200" cy="55562"/>
          </a:xfrm>
          <a:prstGeom prst="ellipse">
            <a:avLst/>
          </a:prstGeom>
          <a:noFill/>
          <a:ln w="190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3" name="Oval 87"/>
          <p:cNvSpPr/>
          <p:nvPr/>
        </p:nvSpPr>
        <p:spPr>
          <a:xfrm>
            <a:off x="4586288" y="4213225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4" name="Oval 88"/>
          <p:cNvSpPr/>
          <p:nvPr/>
        </p:nvSpPr>
        <p:spPr>
          <a:xfrm>
            <a:off x="6491288" y="4213225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5" name="Oval 89"/>
          <p:cNvSpPr/>
          <p:nvPr/>
        </p:nvSpPr>
        <p:spPr>
          <a:xfrm>
            <a:off x="7939088" y="4213225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6" name="Rectangle 90"/>
          <p:cNvSpPr/>
          <p:nvPr/>
        </p:nvSpPr>
        <p:spPr>
          <a:xfrm>
            <a:off x="4321175" y="3535363"/>
            <a:ext cx="609600" cy="2809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7" name="Rectangle 91"/>
          <p:cNvSpPr/>
          <p:nvPr/>
        </p:nvSpPr>
        <p:spPr>
          <a:xfrm>
            <a:off x="6221413" y="3535363"/>
            <a:ext cx="609600" cy="2809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8" name="Text Box 92"/>
          <p:cNvSpPr txBox="1"/>
          <p:nvPr/>
        </p:nvSpPr>
        <p:spPr>
          <a:xfrm>
            <a:off x="7761288" y="3467100"/>
            <a:ext cx="3746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49" name="Text Box 93"/>
          <p:cNvSpPr txBox="1"/>
          <p:nvPr/>
        </p:nvSpPr>
        <p:spPr>
          <a:xfrm>
            <a:off x="1258888" y="3357563"/>
            <a:ext cx="6096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0" name="Text Box 94"/>
          <p:cNvSpPr txBox="1"/>
          <p:nvPr/>
        </p:nvSpPr>
        <p:spPr>
          <a:xfrm>
            <a:off x="4418013" y="3467100"/>
            <a:ext cx="3746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1" name="Text Box 95"/>
          <p:cNvSpPr txBox="1"/>
          <p:nvPr/>
        </p:nvSpPr>
        <p:spPr>
          <a:xfrm>
            <a:off x="6311900" y="3467100"/>
            <a:ext cx="3746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2" name="Rectangle 96"/>
          <p:cNvSpPr/>
          <p:nvPr/>
        </p:nvSpPr>
        <p:spPr>
          <a:xfrm>
            <a:off x="7667625" y="3535363"/>
            <a:ext cx="609600" cy="280987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3" name="Oval 97"/>
          <p:cNvSpPr/>
          <p:nvPr/>
        </p:nvSpPr>
        <p:spPr>
          <a:xfrm>
            <a:off x="7939088" y="3479800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4" name="Oval 98"/>
          <p:cNvSpPr/>
          <p:nvPr/>
        </p:nvSpPr>
        <p:spPr>
          <a:xfrm>
            <a:off x="6491288" y="3479800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5" name="Oval 99"/>
          <p:cNvSpPr/>
          <p:nvPr/>
        </p:nvSpPr>
        <p:spPr>
          <a:xfrm>
            <a:off x="4586288" y="3479800"/>
            <a:ext cx="76200" cy="55563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56" name="未知"/>
          <p:cNvSpPr/>
          <p:nvPr/>
        </p:nvSpPr>
        <p:spPr>
          <a:xfrm>
            <a:off x="1347788" y="3873500"/>
            <a:ext cx="4762" cy="3460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pathLst>
              <a:path w="3" h="294">
                <a:moveTo>
                  <a:pt x="3" y="0"/>
                </a:moveTo>
                <a:lnTo>
                  <a:pt x="0" y="29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7" name="未知"/>
          <p:cNvSpPr/>
          <p:nvPr/>
        </p:nvSpPr>
        <p:spPr>
          <a:xfrm>
            <a:off x="4629150" y="3813175"/>
            <a:ext cx="1588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</a:cxnLst>
            <a:pathLst>
              <a:path w="1" h="345">
                <a:moveTo>
                  <a:pt x="0" y="0"/>
                </a:moveTo>
                <a:lnTo>
                  <a:pt x="0" y="345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8" name="未知"/>
          <p:cNvSpPr/>
          <p:nvPr/>
        </p:nvSpPr>
        <p:spPr>
          <a:xfrm>
            <a:off x="6524625" y="3813175"/>
            <a:ext cx="1588" cy="395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</a:cxnLst>
            <a:pathLst>
              <a:path w="1" h="336">
                <a:moveTo>
                  <a:pt x="0" y="0"/>
                </a:move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9" name="未知"/>
          <p:cNvSpPr/>
          <p:nvPr/>
        </p:nvSpPr>
        <p:spPr>
          <a:xfrm>
            <a:off x="7972425" y="3817938"/>
            <a:ext cx="1588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</a:cxnLst>
            <a:pathLst>
              <a:path w="1" h="330">
                <a:moveTo>
                  <a:pt x="0" y="0"/>
                </a:moveTo>
                <a:lnTo>
                  <a:pt x="0" y="33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" name="未知"/>
          <p:cNvSpPr/>
          <p:nvPr/>
        </p:nvSpPr>
        <p:spPr>
          <a:xfrm>
            <a:off x="7977188" y="3117850"/>
            <a:ext cx="1587" cy="363538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</a:cxnLst>
            <a:pathLst>
              <a:path w="1" h="309">
                <a:moveTo>
                  <a:pt x="0" y="30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1" name="未知"/>
          <p:cNvSpPr/>
          <p:nvPr/>
        </p:nvSpPr>
        <p:spPr>
          <a:xfrm>
            <a:off x="6529388" y="3136900"/>
            <a:ext cx="1587" cy="3492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</a:cxnLst>
            <a:pathLst>
              <a:path w="1" h="297">
                <a:moveTo>
                  <a:pt x="0" y="29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2" name="未知"/>
          <p:cNvSpPr/>
          <p:nvPr/>
        </p:nvSpPr>
        <p:spPr>
          <a:xfrm>
            <a:off x="4629150" y="3133725"/>
            <a:ext cx="1588" cy="346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</a:cxnLst>
            <a:pathLst>
              <a:path w="1" h="218">
                <a:moveTo>
                  <a:pt x="1" y="21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3" name="未知"/>
          <p:cNvSpPr/>
          <p:nvPr/>
        </p:nvSpPr>
        <p:spPr>
          <a:xfrm>
            <a:off x="1547813" y="2997200"/>
            <a:ext cx="1587" cy="341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</a:cxnLst>
            <a:pathLst>
              <a:path w="1" h="215">
                <a:moveTo>
                  <a:pt x="1" y="215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4" name="Text Box 108"/>
          <p:cNvSpPr txBox="1"/>
          <p:nvPr/>
        </p:nvSpPr>
        <p:spPr>
          <a:xfrm>
            <a:off x="7786688" y="2781300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65" name="Text Box 109"/>
          <p:cNvSpPr txBox="1"/>
          <p:nvPr/>
        </p:nvSpPr>
        <p:spPr>
          <a:xfrm>
            <a:off x="6345238" y="2781300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66" name="Text Box 110"/>
          <p:cNvSpPr txBox="1"/>
          <p:nvPr/>
        </p:nvSpPr>
        <p:spPr>
          <a:xfrm>
            <a:off x="4433888" y="2781300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67" name="Text Box 111"/>
          <p:cNvSpPr txBox="1"/>
          <p:nvPr/>
        </p:nvSpPr>
        <p:spPr>
          <a:xfrm>
            <a:off x="1547813" y="2708275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Rectangle 2"/>
          <p:cNvSpPr/>
          <p:nvPr/>
        </p:nvSpPr>
        <p:spPr>
          <a:xfrm>
            <a:off x="304800" y="7620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位全加器分若干小组，小组中的进位同时产生，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小组与小组之间采用串行进位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715963" y="50292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形成后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2762250" y="5105400"/>
            <a:ext cx="1295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1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Rectangle 5"/>
          <p:cNvSpPr/>
          <p:nvPr/>
        </p:nvSpPr>
        <p:spPr>
          <a:xfrm>
            <a:off x="2700338" y="5505450"/>
            <a:ext cx="1185862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1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Rectangle 6"/>
          <p:cNvSpPr/>
          <p:nvPr/>
        </p:nvSpPr>
        <p:spPr>
          <a:xfrm>
            <a:off x="2789238" y="5867400"/>
            <a:ext cx="1249362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7.5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1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Rectangle 7"/>
          <p:cNvSpPr/>
          <p:nvPr/>
        </p:nvSpPr>
        <p:spPr>
          <a:xfrm>
            <a:off x="2789238" y="6248400"/>
            <a:ext cx="11731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i="1" baseline="-1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76200" y="228600"/>
            <a:ext cx="571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单重分组跳跃进位链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89" name="Group 9"/>
          <p:cNvGrpSpPr/>
          <p:nvPr/>
        </p:nvGrpSpPr>
        <p:grpSpPr>
          <a:xfrm>
            <a:off x="7019925" y="2924175"/>
            <a:ext cx="1676400" cy="838200"/>
            <a:chOff x="0" y="0"/>
            <a:chExt cx="1056" cy="528"/>
          </a:xfrm>
        </p:grpSpPr>
        <p:sp>
          <p:nvSpPr>
            <p:cNvPr id="20619" name="Text Box 10"/>
            <p:cNvSpPr txBox="1"/>
            <p:nvPr/>
          </p:nvSpPr>
          <p:spPr>
            <a:xfrm>
              <a:off x="48" y="154"/>
              <a:ext cx="7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20" name="Rectangle 11"/>
            <p:cNvSpPr/>
            <p:nvPr/>
          </p:nvSpPr>
          <p:spPr>
            <a:xfrm>
              <a:off x="0" y="0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0" name="Group 12"/>
          <p:cNvGrpSpPr/>
          <p:nvPr/>
        </p:nvGrpSpPr>
        <p:grpSpPr>
          <a:xfrm>
            <a:off x="4787900" y="2924175"/>
            <a:ext cx="1676400" cy="838200"/>
            <a:chOff x="0" y="0"/>
            <a:chExt cx="1056" cy="528"/>
          </a:xfrm>
        </p:grpSpPr>
        <p:sp>
          <p:nvSpPr>
            <p:cNvPr id="20617" name="Text Box 13"/>
            <p:cNvSpPr txBox="1"/>
            <p:nvPr/>
          </p:nvSpPr>
          <p:spPr>
            <a:xfrm>
              <a:off x="16" y="154"/>
              <a:ext cx="7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8" name="Rectangle 14"/>
            <p:cNvSpPr/>
            <p:nvPr/>
          </p:nvSpPr>
          <p:spPr>
            <a:xfrm>
              <a:off x="0" y="0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1" name="Group 15"/>
          <p:cNvGrpSpPr/>
          <p:nvPr/>
        </p:nvGrpSpPr>
        <p:grpSpPr>
          <a:xfrm>
            <a:off x="2627313" y="2924175"/>
            <a:ext cx="1676400" cy="838200"/>
            <a:chOff x="0" y="0"/>
            <a:chExt cx="1056" cy="528"/>
          </a:xfrm>
        </p:grpSpPr>
        <p:sp>
          <p:nvSpPr>
            <p:cNvPr id="20615" name="Text Box 16"/>
            <p:cNvSpPr txBox="1"/>
            <p:nvPr/>
          </p:nvSpPr>
          <p:spPr>
            <a:xfrm>
              <a:off x="32" y="154"/>
              <a:ext cx="7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6" name="Rectangle 17"/>
            <p:cNvSpPr/>
            <p:nvPr/>
          </p:nvSpPr>
          <p:spPr>
            <a:xfrm>
              <a:off x="0" y="0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2" name="Group 18"/>
          <p:cNvGrpSpPr/>
          <p:nvPr/>
        </p:nvGrpSpPr>
        <p:grpSpPr>
          <a:xfrm>
            <a:off x="468313" y="2924175"/>
            <a:ext cx="1676400" cy="838200"/>
            <a:chOff x="0" y="0"/>
            <a:chExt cx="1056" cy="528"/>
          </a:xfrm>
        </p:grpSpPr>
        <p:sp>
          <p:nvSpPr>
            <p:cNvPr id="20613" name="Text Box 19"/>
            <p:cNvSpPr txBox="1"/>
            <p:nvPr/>
          </p:nvSpPr>
          <p:spPr>
            <a:xfrm>
              <a:off x="48" y="154"/>
              <a:ext cx="7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14" name="Rectangle 20"/>
            <p:cNvSpPr/>
            <p:nvPr/>
          </p:nvSpPr>
          <p:spPr>
            <a:xfrm>
              <a:off x="0" y="0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93" name="Group 21"/>
          <p:cNvGrpSpPr/>
          <p:nvPr/>
        </p:nvGrpSpPr>
        <p:grpSpPr>
          <a:xfrm>
            <a:off x="762000" y="2238375"/>
            <a:ext cx="1066800" cy="733425"/>
            <a:chOff x="0" y="0"/>
            <a:chExt cx="672" cy="462"/>
          </a:xfrm>
        </p:grpSpPr>
        <p:sp>
          <p:nvSpPr>
            <p:cNvPr id="20609" name="Line 22"/>
            <p:cNvSpPr/>
            <p:nvPr/>
          </p:nvSpPr>
          <p:spPr>
            <a:xfrm flipV="1">
              <a:off x="0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10" name="Line 23"/>
            <p:cNvSpPr/>
            <p:nvPr/>
          </p:nvSpPr>
          <p:spPr>
            <a:xfrm flipV="1">
              <a:off x="224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11" name="Line 24"/>
            <p:cNvSpPr/>
            <p:nvPr/>
          </p:nvSpPr>
          <p:spPr>
            <a:xfrm flipV="1">
              <a:off x="448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12" name="Line 25"/>
            <p:cNvSpPr/>
            <p:nvPr/>
          </p:nvSpPr>
          <p:spPr>
            <a:xfrm flipV="1">
              <a:off x="672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0494" name="Group 26"/>
          <p:cNvGrpSpPr/>
          <p:nvPr/>
        </p:nvGrpSpPr>
        <p:grpSpPr>
          <a:xfrm>
            <a:off x="2971800" y="2238375"/>
            <a:ext cx="1066800" cy="733425"/>
            <a:chOff x="0" y="0"/>
            <a:chExt cx="672" cy="462"/>
          </a:xfrm>
        </p:grpSpPr>
        <p:sp>
          <p:nvSpPr>
            <p:cNvPr id="20605" name="Line 27"/>
            <p:cNvSpPr/>
            <p:nvPr/>
          </p:nvSpPr>
          <p:spPr>
            <a:xfrm flipV="1">
              <a:off x="0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6" name="Line 28"/>
            <p:cNvSpPr/>
            <p:nvPr/>
          </p:nvSpPr>
          <p:spPr>
            <a:xfrm flipV="1">
              <a:off x="224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7" name="Line 29"/>
            <p:cNvSpPr/>
            <p:nvPr/>
          </p:nvSpPr>
          <p:spPr>
            <a:xfrm flipV="1">
              <a:off x="448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8" name="Line 30"/>
            <p:cNvSpPr/>
            <p:nvPr/>
          </p:nvSpPr>
          <p:spPr>
            <a:xfrm flipV="1">
              <a:off x="672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0495" name="Group 31"/>
          <p:cNvGrpSpPr/>
          <p:nvPr/>
        </p:nvGrpSpPr>
        <p:grpSpPr>
          <a:xfrm>
            <a:off x="5105400" y="2238375"/>
            <a:ext cx="1066800" cy="733425"/>
            <a:chOff x="0" y="0"/>
            <a:chExt cx="672" cy="462"/>
          </a:xfrm>
        </p:grpSpPr>
        <p:sp>
          <p:nvSpPr>
            <p:cNvPr id="20601" name="Line 32"/>
            <p:cNvSpPr/>
            <p:nvPr/>
          </p:nvSpPr>
          <p:spPr>
            <a:xfrm flipV="1">
              <a:off x="0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2" name="Line 33"/>
            <p:cNvSpPr/>
            <p:nvPr/>
          </p:nvSpPr>
          <p:spPr>
            <a:xfrm flipV="1">
              <a:off x="224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3" name="Line 34"/>
            <p:cNvSpPr/>
            <p:nvPr/>
          </p:nvSpPr>
          <p:spPr>
            <a:xfrm flipV="1">
              <a:off x="448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4" name="Line 35"/>
            <p:cNvSpPr/>
            <p:nvPr/>
          </p:nvSpPr>
          <p:spPr>
            <a:xfrm flipV="1">
              <a:off x="672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0496" name="Group 36"/>
          <p:cNvGrpSpPr/>
          <p:nvPr/>
        </p:nvGrpSpPr>
        <p:grpSpPr>
          <a:xfrm>
            <a:off x="7315200" y="2238375"/>
            <a:ext cx="1066800" cy="733425"/>
            <a:chOff x="0" y="0"/>
            <a:chExt cx="672" cy="462"/>
          </a:xfrm>
        </p:grpSpPr>
        <p:sp>
          <p:nvSpPr>
            <p:cNvPr id="20597" name="Line 37"/>
            <p:cNvSpPr/>
            <p:nvPr/>
          </p:nvSpPr>
          <p:spPr>
            <a:xfrm flipV="1">
              <a:off x="0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598" name="Line 38"/>
            <p:cNvSpPr/>
            <p:nvPr/>
          </p:nvSpPr>
          <p:spPr>
            <a:xfrm flipV="1">
              <a:off x="224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599" name="Line 39"/>
            <p:cNvSpPr/>
            <p:nvPr/>
          </p:nvSpPr>
          <p:spPr>
            <a:xfrm flipV="1">
              <a:off x="448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0600" name="Line 40"/>
            <p:cNvSpPr/>
            <p:nvPr/>
          </p:nvSpPr>
          <p:spPr>
            <a:xfrm flipV="1">
              <a:off x="672" y="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20497" name="未知"/>
          <p:cNvSpPr/>
          <p:nvPr/>
        </p:nvSpPr>
        <p:spPr>
          <a:xfrm>
            <a:off x="2124075" y="2636838"/>
            <a:ext cx="838200" cy="6699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8" name="未知"/>
          <p:cNvSpPr/>
          <p:nvPr/>
        </p:nvSpPr>
        <p:spPr>
          <a:xfrm>
            <a:off x="4356100" y="2636838"/>
            <a:ext cx="779463" cy="66992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9" name="未知"/>
          <p:cNvSpPr/>
          <p:nvPr/>
        </p:nvSpPr>
        <p:spPr>
          <a:xfrm>
            <a:off x="6516688" y="2636838"/>
            <a:ext cx="812800" cy="6731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500" name="Group 44"/>
          <p:cNvGrpSpPr/>
          <p:nvPr/>
        </p:nvGrpSpPr>
        <p:grpSpPr>
          <a:xfrm>
            <a:off x="517525" y="1798638"/>
            <a:ext cx="1677988" cy="411162"/>
            <a:chOff x="0" y="0"/>
            <a:chExt cx="1057" cy="259"/>
          </a:xfrm>
        </p:grpSpPr>
        <p:sp>
          <p:nvSpPr>
            <p:cNvPr id="20593" name="Text Box 45"/>
            <p:cNvSpPr txBox="1"/>
            <p:nvPr/>
          </p:nvSpPr>
          <p:spPr>
            <a:xfrm>
              <a:off x="0" y="9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4" name="Text Box 46"/>
            <p:cNvSpPr txBox="1"/>
            <p:nvPr/>
          </p:nvSpPr>
          <p:spPr>
            <a:xfrm>
              <a:off x="250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5" name="Text Box 47"/>
            <p:cNvSpPr txBox="1"/>
            <p:nvPr/>
          </p:nvSpPr>
          <p:spPr>
            <a:xfrm>
              <a:off x="490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6" name="Text Box 48"/>
            <p:cNvSpPr txBox="1"/>
            <p:nvPr/>
          </p:nvSpPr>
          <p:spPr>
            <a:xfrm>
              <a:off x="730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1" name="Group 49"/>
          <p:cNvGrpSpPr/>
          <p:nvPr/>
        </p:nvGrpSpPr>
        <p:grpSpPr>
          <a:xfrm>
            <a:off x="2743200" y="1798638"/>
            <a:ext cx="1579563" cy="396875"/>
            <a:chOff x="0" y="0"/>
            <a:chExt cx="995" cy="250"/>
          </a:xfrm>
        </p:grpSpPr>
        <p:sp>
          <p:nvSpPr>
            <p:cNvPr id="20589" name="Text Box 50"/>
            <p:cNvSpPr txBox="1"/>
            <p:nvPr/>
          </p:nvSpPr>
          <p:spPr>
            <a:xfrm>
              <a:off x="0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0" name="Text Box 51"/>
            <p:cNvSpPr txBox="1"/>
            <p:nvPr/>
          </p:nvSpPr>
          <p:spPr>
            <a:xfrm>
              <a:off x="240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1" name="Text Box 52"/>
            <p:cNvSpPr txBox="1"/>
            <p:nvPr/>
          </p:nvSpPr>
          <p:spPr>
            <a:xfrm>
              <a:off x="48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92" name="Text Box 53"/>
            <p:cNvSpPr txBox="1"/>
            <p:nvPr/>
          </p:nvSpPr>
          <p:spPr>
            <a:xfrm>
              <a:off x="72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2" name="Group 54"/>
          <p:cNvGrpSpPr/>
          <p:nvPr/>
        </p:nvGrpSpPr>
        <p:grpSpPr>
          <a:xfrm>
            <a:off x="4876800" y="1798638"/>
            <a:ext cx="1579563" cy="411162"/>
            <a:chOff x="0" y="0"/>
            <a:chExt cx="995" cy="259"/>
          </a:xfrm>
        </p:grpSpPr>
        <p:sp>
          <p:nvSpPr>
            <p:cNvPr id="20585" name="Text Box 55"/>
            <p:cNvSpPr txBox="1"/>
            <p:nvPr/>
          </p:nvSpPr>
          <p:spPr>
            <a:xfrm>
              <a:off x="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6" name="Text Box 56"/>
            <p:cNvSpPr txBox="1"/>
            <p:nvPr/>
          </p:nvSpPr>
          <p:spPr>
            <a:xfrm>
              <a:off x="24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7" name="Text Box 57"/>
            <p:cNvSpPr txBox="1"/>
            <p:nvPr/>
          </p:nvSpPr>
          <p:spPr>
            <a:xfrm>
              <a:off x="480" y="9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8" name="Text Box 58"/>
            <p:cNvSpPr txBox="1"/>
            <p:nvPr/>
          </p:nvSpPr>
          <p:spPr>
            <a:xfrm>
              <a:off x="72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3" name="Group 59"/>
          <p:cNvGrpSpPr/>
          <p:nvPr/>
        </p:nvGrpSpPr>
        <p:grpSpPr>
          <a:xfrm>
            <a:off x="7010400" y="1798638"/>
            <a:ext cx="1579563" cy="396875"/>
            <a:chOff x="0" y="0"/>
            <a:chExt cx="995" cy="250"/>
          </a:xfrm>
        </p:grpSpPr>
        <p:sp>
          <p:nvSpPr>
            <p:cNvPr id="20581" name="Text Box 60"/>
            <p:cNvSpPr txBox="1"/>
            <p:nvPr/>
          </p:nvSpPr>
          <p:spPr>
            <a:xfrm>
              <a:off x="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2" name="Text Box 61"/>
            <p:cNvSpPr txBox="1"/>
            <p:nvPr/>
          </p:nvSpPr>
          <p:spPr>
            <a:xfrm>
              <a:off x="24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3" name="Text Box 62"/>
            <p:cNvSpPr txBox="1"/>
            <p:nvPr/>
          </p:nvSpPr>
          <p:spPr>
            <a:xfrm>
              <a:off x="48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4" name="Text Box 63"/>
            <p:cNvSpPr txBox="1"/>
            <p:nvPr/>
          </p:nvSpPr>
          <p:spPr>
            <a:xfrm>
              <a:off x="720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4" name="Group 64"/>
          <p:cNvGrpSpPr/>
          <p:nvPr/>
        </p:nvGrpSpPr>
        <p:grpSpPr>
          <a:xfrm>
            <a:off x="381000" y="3794125"/>
            <a:ext cx="1814513" cy="1082675"/>
            <a:chOff x="0" y="0"/>
            <a:chExt cx="1143" cy="682"/>
          </a:xfrm>
        </p:grpSpPr>
        <p:sp>
          <p:nvSpPr>
            <p:cNvPr id="20565" name="Line 65"/>
            <p:cNvSpPr/>
            <p:nvPr/>
          </p:nvSpPr>
          <p:spPr>
            <a:xfrm>
              <a:off x="144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6" name="Line 66"/>
            <p:cNvSpPr/>
            <p:nvPr/>
          </p:nvSpPr>
          <p:spPr>
            <a:xfrm>
              <a:off x="390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7" name="Line 67"/>
            <p:cNvSpPr/>
            <p:nvPr/>
          </p:nvSpPr>
          <p:spPr>
            <a:xfrm>
              <a:off x="637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8" name="Line 68"/>
            <p:cNvSpPr/>
            <p:nvPr/>
          </p:nvSpPr>
          <p:spPr>
            <a:xfrm>
              <a:off x="884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9" name="Line 69"/>
            <p:cNvSpPr/>
            <p:nvPr/>
          </p:nvSpPr>
          <p:spPr>
            <a:xfrm>
              <a:off x="267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70" name="Line 70"/>
            <p:cNvSpPr/>
            <p:nvPr/>
          </p:nvSpPr>
          <p:spPr>
            <a:xfrm>
              <a:off x="514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71" name="Line 71"/>
            <p:cNvSpPr/>
            <p:nvPr/>
          </p:nvSpPr>
          <p:spPr>
            <a:xfrm>
              <a:off x="761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72" name="Line 72"/>
            <p:cNvSpPr/>
            <p:nvPr/>
          </p:nvSpPr>
          <p:spPr>
            <a:xfrm>
              <a:off x="1008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73" name="Text Box 73"/>
            <p:cNvSpPr txBox="1"/>
            <p:nvPr/>
          </p:nvSpPr>
          <p:spPr>
            <a:xfrm>
              <a:off x="0" y="43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4" name="Text Box 74"/>
            <p:cNvSpPr txBox="1"/>
            <p:nvPr/>
          </p:nvSpPr>
          <p:spPr>
            <a:xfrm>
              <a:off x="144" y="20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5" name="Text Box 75"/>
            <p:cNvSpPr txBox="1"/>
            <p:nvPr/>
          </p:nvSpPr>
          <p:spPr>
            <a:xfrm>
              <a:off x="229" y="43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6" name="Text Box 76"/>
            <p:cNvSpPr txBox="1"/>
            <p:nvPr/>
          </p:nvSpPr>
          <p:spPr>
            <a:xfrm>
              <a:off x="490" y="43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7" name="Text Box 77"/>
            <p:cNvSpPr txBox="1"/>
            <p:nvPr/>
          </p:nvSpPr>
          <p:spPr>
            <a:xfrm>
              <a:off x="730" y="43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8" name="Text Box 78"/>
            <p:cNvSpPr txBox="1"/>
            <p:nvPr/>
          </p:nvSpPr>
          <p:spPr>
            <a:xfrm>
              <a:off x="384" y="20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9" name="Text Box 79"/>
            <p:cNvSpPr txBox="1"/>
            <p:nvPr/>
          </p:nvSpPr>
          <p:spPr>
            <a:xfrm>
              <a:off x="639" y="20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80" name="Text Box 80"/>
            <p:cNvSpPr txBox="1"/>
            <p:nvPr/>
          </p:nvSpPr>
          <p:spPr>
            <a:xfrm>
              <a:off x="879" y="20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5" name="Group 81"/>
          <p:cNvGrpSpPr/>
          <p:nvPr/>
        </p:nvGrpSpPr>
        <p:grpSpPr>
          <a:xfrm>
            <a:off x="2573338" y="3794125"/>
            <a:ext cx="1749425" cy="1082675"/>
            <a:chOff x="0" y="0"/>
            <a:chExt cx="1102" cy="682"/>
          </a:xfrm>
        </p:grpSpPr>
        <p:sp>
          <p:nvSpPr>
            <p:cNvPr id="20549" name="Line 82"/>
            <p:cNvSpPr/>
            <p:nvPr/>
          </p:nvSpPr>
          <p:spPr>
            <a:xfrm>
              <a:off x="155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0" name="Line 83"/>
            <p:cNvSpPr/>
            <p:nvPr/>
          </p:nvSpPr>
          <p:spPr>
            <a:xfrm>
              <a:off x="401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1" name="Line 84"/>
            <p:cNvSpPr/>
            <p:nvPr/>
          </p:nvSpPr>
          <p:spPr>
            <a:xfrm>
              <a:off x="648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2" name="Line 85"/>
            <p:cNvSpPr/>
            <p:nvPr/>
          </p:nvSpPr>
          <p:spPr>
            <a:xfrm>
              <a:off x="895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3" name="Line 86"/>
            <p:cNvSpPr/>
            <p:nvPr/>
          </p:nvSpPr>
          <p:spPr>
            <a:xfrm>
              <a:off x="278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4" name="Line 87"/>
            <p:cNvSpPr/>
            <p:nvPr/>
          </p:nvSpPr>
          <p:spPr>
            <a:xfrm>
              <a:off x="525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5" name="Line 88"/>
            <p:cNvSpPr/>
            <p:nvPr/>
          </p:nvSpPr>
          <p:spPr>
            <a:xfrm>
              <a:off x="772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6" name="Line 89"/>
            <p:cNvSpPr/>
            <p:nvPr/>
          </p:nvSpPr>
          <p:spPr>
            <a:xfrm>
              <a:off x="1019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7" name="Text Box 90"/>
            <p:cNvSpPr txBox="1"/>
            <p:nvPr/>
          </p:nvSpPr>
          <p:spPr>
            <a:xfrm>
              <a:off x="0" y="43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8" name="Text Box 91"/>
            <p:cNvSpPr txBox="1"/>
            <p:nvPr/>
          </p:nvSpPr>
          <p:spPr>
            <a:xfrm>
              <a:off x="240" y="432"/>
              <a:ext cx="3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9" name="Text Box 92"/>
            <p:cNvSpPr txBox="1"/>
            <p:nvPr/>
          </p:nvSpPr>
          <p:spPr>
            <a:xfrm>
              <a:off x="501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0" name="Text Box 93"/>
            <p:cNvSpPr txBox="1"/>
            <p:nvPr/>
          </p:nvSpPr>
          <p:spPr>
            <a:xfrm>
              <a:off x="720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1" name="Text Box 94"/>
            <p:cNvSpPr txBox="1"/>
            <p:nvPr/>
          </p:nvSpPr>
          <p:spPr>
            <a:xfrm>
              <a:off x="155" y="20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2" name="Text Box 95"/>
            <p:cNvSpPr txBox="1"/>
            <p:nvPr/>
          </p:nvSpPr>
          <p:spPr>
            <a:xfrm>
              <a:off x="410" y="202"/>
              <a:ext cx="2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3" name="Text Box 96"/>
            <p:cNvSpPr txBox="1"/>
            <p:nvPr/>
          </p:nvSpPr>
          <p:spPr>
            <a:xfrm>
              <a:off x="65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4" name="Text Box 97"/>
            <p:cNvSpPr txBox="1"/>
            <p:nvPr/>
          </p:nvSpPr>
          <p:spPr>
            <a:xfrm>
              <a:off x="89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6" name="Group 98"/>
          <p:cNvGrpSpPr/>
          <p:nvPr/>
        </p:nvGrpSpPr>
        <p:grpSpPr>
          <a:xfrm>
            <a:off x="4706938" y="3794125"/>
            <a:ext cx="1749425" cy="1082675"/>
            <a:chOff x="0" y="0"/>
            <a:chExt cx="1102" cy="682"/>
          </a:xfrm>
        </p:grpSpPr>
        <p:sp>
          <p:nvSpPr>
            <p:cNvPr id="20533" name="Line 99"/>
            <p:cNvSpPr/>
            <p:nvPr/>
          </p:nvSpPr>
          <p:spPr>
            <a:xfrm>
              <a:off x="155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4" name="Line 100"/>
            <p:cNvSpPr/>
            <p:nvPr/>
          </p:nvSpPr>
          <p:spPr>
            <a:xfrm>
              <a:off x="401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5" name="Line 101"/>
            <p:cNvSpPr/>
            <p:nvPr/>
          </p:nvSpPr>
          <p:spPr>
            <a:xfrm>
              <a:off x="648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6" name="Line 102"/>
            <p:cNvSpPr/>
            <p:nvPr/>
          </p:nvSpPr>
          <p:spPr>
            <a:xfrm>
              <a:off x="895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7" name="Line 103"/>
            <p:cNvSpPr/>
            <p:nvPr/>
          </p:nvSpPr>
          <p:spPr>
            <a:xfrm>
              <a:off x="278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8" name="Line 104"/>
            <p:cNvSpPr/>
            <p:nvPr/>
          </p:nvSpPr>
          <p:spPr>
            <a:xfrm>
              <a:off x="525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9" name="Line 105"/>
            <p:cNvSpPr/>
            <p:nvPr/>
          </p:nvSpPr>
          <p:spPr>
            <a:xfrm>
              <a:off x="772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0" name="Line 106"/>
            <p:cNvSpPr/>
            <p:nvPr/>
          </p:nvSpPr>
          <p:spPr>
            <a:xfrm>
              <a:off x="1019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1" name="Text Box 107"/>
            <p:cNvSpPr txBox="1"/>
            <p:nvPr/>
          </p:nvSpPr>
          <p:spPr>
            <a:xfrm>
              <a:off x="0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2" name="Text Box 108"/>
            <p:cNvSpPr txBox="1"/>
            <p:nvPr/>
          </p:nvSpPr>
          <p:spPr>
            <a:xfrm>
              <a:off x="240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3" name="Text Box 109"/>
            <p:cNvSpPr txBox="1"/>
            <p:nvPr/>
          </p:nvSpPr>
          <p:spPr>
            <a:xfrm>
              <a:off x="501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4" name="Text Box 110"/>
            <p:cNvSpPr txBox="1"/>
            <p:nvPr/>
          </p:nvSpPr>
          <p:spPr>
            <a:xfrm>
              <a:off x="741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5" name="Text Box 111"/>
            <p:cNvSpPr txBox="1"/>
            <p:nvPr/>
          </p:nvSpPr>
          <p:spPr>
            <a:xfrm>
              <a:off x="17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6" name="Text Box 112"/>
            <p:cNvSpPr txBox="1"/>
            <p:nvPr/>
          </p:nvSpPr>
          <p:spPr>
            <a:xfrm>
              <a:off x="41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7" name="Text Box 113"/>
            <p:cNvSpPr txBox="1"/>
            <p:nvPr/>
          </p:nvSpPr>
          <p:spPr>
            <a:xfrm>
              <a:off x="65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8" name="Text Box 114"/>
            <p:cNvSpPr txBox="1"/>
            <p:nvPr/>
          </p:nvSpPr>
          <p:spPr>
            <a:xfrm>
              <a:off x="89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7" name="Group 115"/>
          <p:cNvGrpSpPr/>
          <p:nvPr/>
        </p:nvGrpSpPr>
        <p:grpSpPr>
          <a:xfrm>
            <a:off x="6916738" y="3794125"/>
            <a:ext cx="1749425" cy="1082675"/>
            <a:chOff x="0" y="0"/>
            <a:chExt cx="1102" cy="682"/>
          </a:xfrm>
        </p:grpSpPr>
        <p:sp>
          <p:nvSpPr>
            <p:cNvPr id="20517" name="Line 116"/>
            <p:cNvSpPr/>
            <p:nvPr/>
          </p:nvSpPr>
          <p:spPr>
            <a:xfrm>
              <a:off x="155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8" name="Line 117"/>
            <p:cNvSpPr/>
            <p:nvPr/>
          </p:nvSpPr>
          <p:spPr>
            <a:xfrm>
              <a:off x="401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9" name="Line 118"/>
            <p:cNvSpPr/>
            <p:nvPr/>
          </p:nvSpPr>
          <p:spPr>
            <a:xfrm>
              <a:off x="648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0" name="Line 119"/>
            <p:cNvSpPr/>
            <p:nvPr/>
          </p:nvSpPr>
          <p:spPr>
            <a:xfrm>
              <a:off x="895" y="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1" name="Line 120"/>
            <p:cNvSpPr/>
            <p:nvPr/>
          </p:nvSpPr>
          <p:spPr>
            <a:xfrm>
              <a:off x="278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2" name="Line 121"/>
            <p:cNvSpPr/>
            <p:nvPr/>
          </p:nvSpPr>
          <p:spPr>
            <a:xfrm>
              <a:off x="525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3" name="Line 122"/>
            <p:cNvSpPr/>
            <p:nvPr/>
          </p:nvSpPr>
          <p:spPr>
            <a:xfrm>
              <a:off x="772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4" name="Line 123"/>
            <p:cNvSpPr/>
            <p:nvPr/>
          </p:nvSpPr>
          <p:spPr>
            <a:xfrm>
              <a:off x="1019" y="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5" name="Text Box 124"/>
            <p:cNvSpPr txBox="1"/>
            <p:nvPr/>
          </p:nvSpPr>
          <p:spPr>
            <a:xfrm>
              <a:off x="0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6" name="Text Box 125"/>
            <p:cNvSpPr txBox="1"/>
            <p:nvPr/>
          </p:nvSpPr>
          <p:spPr>
            <a:xfrm>
              <a:off x="240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7" name="Text Box 126"/>
            <p:cNvSpPr txBox="1"/>
            <p:nvPr/>
          </p:nvSpPr>
          <p:spPr>
            <a:xfrm>
              <a:off x="501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Text Box 127"/>
            <p:cNvSpPr txBox="1"/>
            <p:nvPr/>
          </p:nvSpPr>
          <p:spPr>
            <a:xfrm>
              <a:off x="768" y="432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9" name="Text Box 128"/>
            <p:cNvSpPr txBox="1"/>
            <p:nvPr/>
          </p:nvSpPr>
          <p:spPr>
            <a:xfrm>
              <a:off x="155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0" name="Text Box 129"/>
            <p:cNvSpPr txBox="1"/>
            <p:nvPr/>
          </p:nvSpPr>
          <p:spPr>
            <a:xfrm>
              <a:off x="41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1" name="Text Box 130"/>
            <p:cNvSpPr txBox="1"/>
            <p:nvPr/>
          </p:nvSpPr>
          <p:spPr>
            <a:xfrm>
              <a:off x="65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2" name="Text Box 131"/>
            <p:cNvSpPr txBox="1"/>
            <p:nvPr/>
          </p:nvSpPr>
          <p:spPr>
            <a:xfrm>
              <a:off x="890" y="202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08" name="Rectangle 132"/>
          <p:cNvSpPr/>
          <p:nvPr/>
        </p:nvSpPr>
        <p:spPr>
          <a:xfrm>
            <a:off x="4351338" y="5105400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9" name="Rectangle 133"/>
          <p:cNvSpPr/>
          <p:nvPr/>
        </p:nvSpPr>
        <p:spPr>
          <a:xfrm>
            <a:off x="4465638" y="5516563"/>
            <a:ext cx="4678362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 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0" name="Rectangle 134"/>
          <p:cNvSpPr/>
          <p:nvPr/>
        </p:nvSpPr>
        <p:spPr>
          <a:xfrm>
            <a:off x="4465638" y="5876925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baseline="-25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1" name="Rectangle 135"/>
          <p:cNvSpPr/>
          <p:nvPr/>
        </p:nvSpPr>
        <p:spPr>
          <a:xfrm>
            <a:off x="4465638" y="5876925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2" name="Rectangle 136"/>
          <p:cNvSpPr/>
          <p:nvPr/>
        </p:nvSpPr>
        <p:spPr>
          <a:xfrm>
            <a:off x="4284663" y="6237288"/>
            <a:ext cx="4678362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3" name="Text Box 137"/>
          <p:cNvSpPr txBox="1"/>
          <p:nvPr/>
        </p:nvSpPr>
        <p:spPr>
          <a:xfrm>
            <a:off x="5257800" y="1219200"/>
            <a:ext cx="2405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16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14" name="Group 138"/>
          <p:cNvGrpSpPr/>
          <p:nvPr/>
        </p:nvGrpSpPr>
        <p:grpSpPr>
          <a:xfrm>
            <a:off x="8534400" y="1798638"/>
            <a:ext cx="533400" cy="1554162"/>
            <a:chOff x="0" y="0"/>
            <a:chExt cx="336" cy="979"/>
          </a:xfrm>
        </p:grpSpPr>
        <p:sp>
          <p:nvSpPr>
            <p:cNvPr id="20515" name="未知"/>
            <p:cNvSpPr/>
            <p:nvPr/>
          </p:nvSpPr>
          <p:spPr>
            <a:xfrm>
              <a:off x="96" y="307"/>
              <a:ext cx="96" cy="67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72"/>
                </a:cxn>
                <a:cxn ang="0">
                  <a:pos x="0" y="672"/>
                </a:cxn>
              </a:cxnLst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6" name="Text Box 140"/>
            <p:cNvSpPr txBox="1"/>
            <p:nvPr/>
          </p:nvSpPr>
          <p:spPr>
            <a:xfrm>
              <a:off x="0" y="0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6" name="Rectangle 2"/>
          <p:cNvSpPr/>
          <p:nvPr/>
        </p:nvSpPr>
        <p:spPr>
          <a:xfrm>
            <a:off x="228600" y="22860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位的情况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685800" y="838200"/>
            <a:ext cx="7772400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位全加器分若干大组，大组中又包含若干小组。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每个大组中小组的最高位进位同时产生。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大组与大组之间采用串行进位。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Rectangle 4"/>
          <p:cNvSpPr/>
          <p:nvPr/>
        </p:nvSpPr>
        <p:spPr>
          <a:xfrm>
            <a:off x="2987675" y="2492375"/>
            <a:ext cx="25193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32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为例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09" name="Group 5"/>
          <p:cNvGrpSpPr/>
          <p:nvPr/>
        </p:nvGrpSpPr>
        <p:grpSpPr>
          <a:xfrm>
            <a:off x="560388" y="5884863"/>
            <a:ext cx="3962400" cy="466725"/>
            <a:chOff x="0" y="0"/>
            <a:chExt cx="2496" cy="294"/>
          </a:xfrm>
        </p:grpSpPr>
        <p:sp>
          <p:nvSpPr>
            <p:cNvPr id="21547" name="Text Box 6"/>
            <p:cNvSpPr txBox="1"/>
            <p:nvPr/>
          </p:nvSpPr>
          <p:spPr>
            <a:xfrm>
              <a:off x="134" y="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8" name="Text Box 7"/>
            <p:cNvSpPr txBox="1"/>
            <p:nvPr/>
          </p:nvSpPr>
          <p:spPr>
            <a:xfrm>
              <a:off x="1478" y="1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49" name="Group 8"/>
            <p:cNvGrpSpPr/>
            <p:nvPr/>
          </p:nvGrpSpPr>
          <p:grpSpPr>
            <a:xfrm>
              <a:off x="0" y="0"/>
              <a:ext cx="2496" cy="294"/>
              <a:chOff x="0" y="0"/>
              <a:chExt cx="2496" cy="294"/>
            </a:xfrm>
          </p:grpSpPr>
          <p:sp>
            <p:nvSpPr>
              <p:cNvPr id="21551" name="Rectangle 9"/>
              <p:cNvSpPr/>
              <p:nvPr/>
            </p:nvSpPr>
            <p:spPr>
              <a:xfrm>
                <a:off x="0" y="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2" name="Rectangle 10"/>
              <p:cNvSpPr/>
              <p:nvPr/>
            </p:nvSpPr>
            <p:spPr>
              <a:xfrm>
                <a:off x="672" y="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3" name="Text Box 11"/>
              <p:cNvSpPr txBox="1"/>
              <p:nvPr/>
            </p:nvSpPr>
            <p:spPr>
              <a:xfrm>
                <a:off x="806" y="1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4" name="Rectangle 12"/>
              <p:cNvSpPr/>
              <p:nvPr/>
            </p:nvSpPr>
            <p:spPr>
              <a:xfrm>
                <a:off x="1344" y="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55" name="Rectangle 13"/>
              <p:cNvSpPr/>
              <p:nvPr/>
            </p:nvSpPr>
            <p:spPr>
              <a:xfrm>
                <a:off x="2016" y="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50" name="Text Box 14"/>
            <p:cNvSpPr txBox="1"/>
            <p:nvPr/>
          </p:nvSpPr>
          <p:spPr>
            <a:xfrm>
              <a:off x="2150" y="1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0" name="Group 15"/>
          <p:cNvGrpSpPr/>
          <p:nvPr/>
        </p:nvGrpSpPr>
        <p:grpSpPr>
          <a:xfrm>
            <a:off x="4859338" y="5876925"/>
            <a:ext cx="3962400" cy="466725"/>
            <a:chOff x="0" y="0"/>
            <a:chExt cx="2496" cy="294"/>
          </a:xfrm>
        </p:grpSpPr>
        <p:sp>
          <p:nvSpPr>
            <p:cNvPr id="21538" name="Text Box 16"/>
            <p:cNvSpPr txBox="1"/>
            <p:nvPr/>
          </p:nvSpPr>
          <p:spPr>
            <a:xfrm>
              <a:off x="134" y="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9" name="Text Box 17"/>
            <p:cNvSpPr txBox="1"/>
            <p:nvPr/>
          </p:nvSpPr>
          <p:spPr>
            <a:xfrm>
              <a:off x="806" y="1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40" name="Group 18"/>
            <p:cNvGrpSpPr/>
            <p:nvPr/>
          </p:nvGrpSpPr>
          <p:grpSpPr>
            <a:xfrm>
              <a:off x="0" y="0"/>
              <a:ext cx="2496" cy="294"/>
              <a:chOff x="0" y="0"/>
              <a:chExt cx="2496" cy="294"/>
            </a:xfrm>
          </p:grpSpPr>
          <p:sp>
            <p:nvSpPr>
              <p:cNvPr id="21541" name="Rectangle 19"/>
              <p:cNvSpPr/>
              <p:nvPr/>
            </p:nvSpPr>
            <p:spPr>
              <a:xfrm>
                <a:off x="0" y="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2" name="Rectangle 20"/>
              <p:cNvSpPr/>
              <p:nvPr/>
            </p:nvSpPr>
            <p:spPr>
              <a:xfrm>
                <a:off x="672" y="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3" name="Rectangle 21"/>
              <p:cNvSpPr/>
              <p:nvPr/>
            </p:nvSpPr>
            <p:spPr>
              <a:xfrm>
                <a:off x="1344" y="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4" name="Text Box 22"/>
              <p:cNvSpPr txBox="1"/>
              <p:nvPr/>
            </p:nvSpPr>
            <p:spPr>
              <a:xfrm>
                <a:off x="1478" y="1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5" name="Rectangle 23"/>
              <p:cNvSpPr/>
              <p:nvPr/>
            </p:nvSpPr>
            <p:spPr>
              <a:xfrm>
                <a:off x="2016" y="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6" name="Text Box 24"/>
              <p:cNvSpPr txBox="1"/>
              <p:nvPr/>
            </p:nvSpPr>
            <p:spPr>
              <a:xfrm>
                <a:off x="2150" y="1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1511" name="Group 25"/>
          <p:cNvGrpSpPr/>
          <p:nvPr/>
        </p:nvGrpSpPr>
        <p:grpSpPr>
          <a:xfrm>
            <a:off x="468313" y="4292600"/>
            <a:ext cx="3886200" cy="533400"/>
            <a:chOff x="0" y="0"/>
            <a:chExt cx="2448" cy="336"/>
          </a:xfrm>
        </p:grpSpPr>
        <p:sp>
          <p:nvSpPr>
            <p:cNvPr id="21536" name="Rectangle 26"/>
            <p:cNvSpPr/>
            <p:nvPr/>
          </p:nvSpPr>
          <p:spPr>
            <a:xfrm>
              <a:off x="0" y="0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7" name="Text Box 27"/>
            <p:cNvSpPr txBox="1"/>
            <p:nvPr/>
          </p:nvSpPr>
          <p:spPr>
            <a:xfrm>
              <a:off x="504" y="26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   二    大    组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2" name="Group 28"/>
          <p:cNvGrpSpPr/>
          <p:nvPr/>
        </p:nvGrpSpPr>
        <p:grpSpPr>
          <a:xfrm>
            <a:off x="4751388" y="4284663"/>
            <a:ext cx="3886200" cy="533400"/>
            <a:chOff x="0" y="0"/>
            <a:chExt cx="2448" cy="336"/>
          </a:xfrm>
        </p:grpSpPr>
        <p:sp>
          <p:nvSpPr>
            <p:cNvPr id="21534" name="Rectangle 29"/>
            <p:cNvSpPr/>
            <p:nvPr/>
          </p:nvSpPr>
          <p:spPr>
            <a:xfrm>
              <a:off x="0" y="0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Text Box 30"/>
            <p:cNvSpPr txBox="1"/>
            <p:nvPr/>
          </p:nvSpPr>
          <p:spPr>
            <a:xfrm>
              <a:off x="504" y="26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   一    大    组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3" name="未知"/>
          <p:cNvSpPr/>
          <p:nvPr/>
        </p:nvSpPr>
        <p:spPr>
          <a:xfrm>
            <a:off x="4356100" y="4508500"/>
            <a:ext cx="2524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</a:cxnLst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21514" name="Group 32"/>
          <p:cNvGrpSpPr/>
          <p:nvPr/>
        </p:nvGrpSpPr>
        <p:grpSpPr>
          <a:xfrm>
            <a:off x="468313" y="3141663"/>
            <a:ext cx="3659187" cy="1143000"/>
            <a:chOff x="0" y="0"/>
            <a:chExt cx="2305" cy="720"/>
          </a:xfrm>
        </p:grpSpPr>
        <p:sp>
          <p:nvSpPr>
            <p:cNvPr id="21526" name="Line 33"/>
            <p:cNvSpPr/>
            <p:nvPr/>
          </p:nvSpPr>
          <p:spPr>
            <a:xfrm flipV="1">
              <a:off x="106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7" name="Line 34"/>
            <p:cNvSpPr/>
            <p:nvPr/>
          </p:nvSpPr>
          <p:spPr>
            <a:xfrm flipV="1">
              <a:off x="778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8" name="Line 35"/>
            <p:cNvSpPr/>
            <p:nvPr/>
          </p:nvSpPr>
          <p:spPr>
            <a:xfrm flipV="1">
              <a:off x="1450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9" name="Line 36"/>
            <p:cNvSpPr/>
            <p:nvPr/>
          </p:nvSpPr>
          <p:spPr>
            <a:xfrm flipV="1">
              <a:off x="2122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30" name="Text Box 37"/>
            <p:cNvSpPr txBox="1"/>
            <p:nvPr/>
          </p:nvSpPr>
          <p:spPr>
            <a:xfrm>
              <a:off x="0" y="9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1" name="Text Box 38"/>
            <p:cNvSpPr txBox="1"/>
            <p:nvPr/>
          </p:nvSpPr>
          <p:spPr>
            <a:xfrm>
              <a:off x="634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2" name="Text Box 39"/>
            <p:cNvSpPr txBox="1"/>
            <p:nvPr/>
          </p:nvSpPr>
          <p:spPr>
            <a:xfrm>
              <a:off x="1306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3" name="Text Box 40"/>
            <p:cNvSpPr txBox="1"/>
            <p:nvPr/>
          </p:nvSpPr>
          <p:spPr>
            <a:xfrm>
              <a:off x="1978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5" name="Group 41"/>
          <p:cNvGrpSpPr/>
          <p:nvPr/>
        </p:nvGrpSpPr>
        <p:grpSpPr>
          <a:xfrm>
            <a:off x="4675188" y="3141663"/>
            <a:ext cx="3636962" cy="1143000"/>
            <a:chOff x="0" y="0"/>
            <a:chExt cx="2291" cy="720"/>
          </a:xfrm>
        </p:grpSpPr>
        <p:sp>
          <p:nvSpPr>
            <p:cNvPr id="21518" name="Line 42"/>
            <p:cNvSpPr/>
            <p:nvPr/>
          </p:nvSpPr>
          <p:spPr>
            <a:xfrm flipV="1">
              <a:off x="144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19" name="Line 43"/>
            <p:cNvSpPr/>
            <p:nvPr/>
          </p:nvSpPr>
          <p:spPr>
            <a:xfrm flipV="1">
              <a:off x="816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0" name="Line 44"/>
            <p:cNvSpPr/>
            <p:nvPr/>
          </p:nvSpPr>
          <p:spPr>
            <a:xfrm flipV="1">
              <a:off x="1488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1" name="Line 45"/>
            <p:cNvSpPr/>
            <p:nvPr/>
          </p:nvSpPr>
          <p:spPr>
            <a:xfrm flipV="1">
              <a:off x="2160" y="288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2" name="Text Box 46"/>
            <p:cNvSpPr txBox="1"/>
            <p:nvPr/>
          </p:nvSpPr>
          <p:spPr>
            <a:xfrm>
              <a:off x="0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Text Box 47"/>
            <p:cNvSpPr txBox="1"/>
            <p:nvPr/>
          </p:nvSpPr>
          <p:spPr>
            <a:xfrm>
              <a:off x="672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Text Box 48"/>
            <p:cNvSpPr txBox="1"/>
            <p:nvPr/>
          </p:nvSpPr>
          <p:spPr>
            <a:xfrm>
              <a:off x="1344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Text Box 49"/>
            <p:cNvSpPr txBox="1"/>
            <p:nvPr/>
          </p:nvSpPr>
          <p:spPr>
            <a:xfrm>
              <a:off x="2016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6" name="Line 50"/>
          <p:cNvSpPr/>
          <p:nvPr/>
        </p:nvSpPr>
        <p:spPr>
          <a:xfrm flipH="1">
            <a:off x="4643438" y="3933825"/>
            <a:ext cx="215900" cy="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7" name="Line 51"/>
          <p:cNvSpPr/>
          <p:nvPr/>
        </p:nvSpPr>
        <p:spPr>
          <a:xfrm>
            <a:off x="4643438" y="3933825"/>
            <a:ext cx="0" cy="574675"/>
          </a:xfrm>
          <a:prstGeom prst="line">
            <a:avLst/>
          </a:prstGeom>
          <a:ln w="5715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228600" y="152400"/>
            <a:ext cx="7467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）双重分组跳跃进位链 进位分析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1200150" y="1228725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350838" y="858838"/>
            <a:ext cx="4678362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以第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小组为例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1116013" y="2205038"/>
            <a:ext cx="7197725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小组的本地进位   与低位进位无关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1089025" y="2678113"/>
            <a:ext cx="8054975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小组的传送条件   与低位进位有关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传递低位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进位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Rectangle 7"/>
          <p:cNvSpPr/>
          <p:nvPr/>
        </p:nvSpPr>
        <p:spPr>
          <a:xfrm>
            <a:off x="2819400" y="3163888"/>
            <a:ext cx="4678363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6" name="Rectangle 8"/>
          <p:cNvSpPr/>
          <p:nvPr/>
        </p:nvSpPr>
        <p:spPr>
          <a:xfrm>
            <a:off x="2819400" y="3630613"/>
            <a:ext cx="4678363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Rectangle 9"/>
          <p:cNvSpPr/>
          <p:nvPr/>
        </p:nvSpPr>
        <p:spPr>
          <a:xfrm>
            <a:off x="350838" y="4562475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 anchorCtr="0"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展开得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8" name="Rectangle 10"/>
          <p:cNvSpPr/>
          <p:nvPr/>
        </p:nvSpPr>
        <p:spPr>
          <a:xfrm>
            <a:off x="2843213" y="4149725"/>
            <a:ext cx="4678362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9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Rectangle 11"/>
          <p:cNvSpPr/>
          <p:nvPr/>
        </p:nvSpPr>
        <p:spPr>
          <a:xfrm>
            <a:off x="1200150" y="4943475"/>
            <a:ext cx="35988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Rectangle 12"/>
          <p:cNvSpPr/>
          <p:nvPr/>
        </p:nvSpPr>
        <p:spPr>
          <a:xfrm>
            <a:off x="1200150" y="5410200"/>
            <a:ext cx="7197725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1" name="Rectangle 13"/>
          <p:cNvSpPr/>
          <p:nvPr/>
        </p:nvSpPr>
        <p:spPr>
          <a:xfrm>
            <a:off x="1200150" y="5876925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1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2" name="Rectangle 14"/>
          <p:cNvSpPr/>
          <p:nvPr/>
        </p:nvSpPr>
        <p:spPr>
          <a:xfrm>
            <a:off x="1200150" y="6345238"/>
            <a:ext cx="1007745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1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3" name="Text Box 15"/>
          <p:cNvSpPr txBox="1"/>
          <p:nvPr/>
        </p:nvSpPr>
        <p:spPr>
          <a:xfrm>
            <a:off x="1143000" y="3163888"/>
            <a:ext cx="231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4" name="AutoShape 16"/>
          <p:cNvSpPr/>
          <p:nvPr/>
        </p:nvSpPr>
        <p:spPr>
          <a:xfrm rot="-5400000">
            <a:off x="4991100" y="38100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AutoShape 17"/>
          <p:cNvSpPr/>
          <p:nvPr/>
        </p:nvSpPr>
        <p:spPr>
          <a:xfrm rot="-5400000">
            <a:off x="7543800" y="137160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6" name="Text Box 18"/>
          <p:cNvSpPr txBox="1"/>
          <p:nvPr/>
        </p:nvSpPr>
        <p:spPr>
          <a:xfrm>
            <a:off x="1143000" y="3630613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7" name="Text Box 19"/>
          <p:cNvSpPr txBox="1"/>
          <p:nvPr/>
        </p:nvSpPr>
        <p:spPr>
          <a:xfrm>
            <a:off x="1143000" y="411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8" name="Text Box 20"/>
          <p:cNvSpPr txBox="1"/>
          <p:nvPr/>
        </p:nvSpPr>
        <p:spPr>
          <a:xfrm>
            <a:off x="350838" y="316388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同理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9" name="Text Box 21"/>
          <p:cNvSpPr txBox="1"/>
          <p:nvPr/>
        </p:nvSpPr>
        <p:spPr>
          <a:xfrm>
            <a:off x="4876800" y="16906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0" name="Text Box 22"/>
          <p:cNvSpPr txBox="1"/>
          <p:nvPr/>
        </p:nvSpPr>
        <p:spPr>
          <a:xfrm>
            <a:off x="7380288" y="17732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1" name="Rectangle 23"/>
          <p:cNvSpPr/>
          <p:nvPr/>
        </p:nvSpPr>
        <p:spPr>
          <a:xfrm>
            <a:off x="7716838" y="1776413"/>
            <a:ext cx="1746250" cy="334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2" name="Text Box 24"/>
          <p:cNvSpPr txBox="1"/>
          <p:nvPr/>
        </p:nvSpPr>
        <p:spPr>
          <a:xfrm>
            <a:off x="2916238" y="170021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3" name="Text Box 25"/>
          <p:cNvSpPr txBox="1"/>
          <p:nvPr/>
        </p:nvSpPr>
        <p:spPr>
          <a:xfrm>
            <a:off x="6877050" y="1700213"/>
            <a:ext cx="723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4" name="Rectangle 26"/>
          <p:cNvSpPr/>
          <p:nvPr/>
        </p:nvSpPr>
        <p:spPr>
          <a:xfrm>
            <a:off x="3132138" y="5445125"/>
            <a:ext cx="7197725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5" name="Rectangle 27"/>
          <p:cNvSpPr/>
          <p:nvPr/>
        </p:nvSpPr>
        <p:spPr>
          <a:xfrm>
            <a:off x="3124200" y="5876925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6" name="Rectangle 28"/>
          <p:cNvSpPr/>
          <p:nvPr/>
        </p:nvSpPr>
        <p:spPr>
          <a:xfrm>
            <a:off x="3124200" y="6345238"/>
            <a:ext cx="1007745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228600" y="228600"/>
            <a:ext cx="8304213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双重分组跳跃进位链的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大组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进位线路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1835150" y="1052513"/>
            <a:ext cx="4678363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以第 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大组为例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56" name="Group 4"/>
          <p:cNvGrpSpPr/>
          <p:nvPr/>
        </p:nvGrpSpPr>
        <p:grpSpPr>
          <a:xfrm>
            <a:off x="457200" y="5867400"/>
            <a:ext cx="8382000" cy="533400"/>
            <a:chOff x="0" y="0"/>
            <a:chExt cx="5280" cy="336"/>
          </a:xfrm>
        </p:grpSpPr>
        <p:sp>
          <p:nvSpPr>
            <p:cNvPr id="23660" name="Text Box 5"/>
            <p:cNvSpPr txBox="1"/>
            <p:nvPr/>
          </p:nvSpPr>
          <p:spPr>
            <a:xfrm>
              <a:off x="86" y="57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1" name="Text Box 6"/>
            <p:cNvSpPr txBox="1"/>
            <p:nvPr/>
          </p:nvSpPr>
          <p:spPr>
            <a:xfrm>
              <a:off x="2198" y="57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2" name="Text Box 7"/>
            <p:cNvSpPr txBox="1"/>
            <p:nvPr/>
          </p:nvSpPr>
          <p:spPr>
            <a:xfrm>
              <a:off x="3446" y="57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3" name="Text Box 8"/>
            <p:cNvSpPr txBox="1"/>
            <p:nvPr/>
          </p:nvSpPr>
          <p:spPr>
            <a:xfrm>
              <a:off x="4454" y="57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664" name="Group 9"/>
            <p:cNvGrpSpPr/>
            <p:nvPr/>
          </p:nvGrpSpPr>
          <p:grpSpPr>
            <a:xfrm>
              <a:off x="0" y="0"/>
              <a:ext cx="5280" cy="336"/>
              <a:chOff x="0" y="0"/>
              <a:chExt cx="5280" cy="336"/>
            </a:xfrm>
          </p:grpSpPr>
          <p:sp>
            <p:nvSpPr>
              <p:cNvPr id="23665" name="Rectangle 10"/>
              <p:cNvSpPr/>
              <p:nvPr/>
            </p:nvSpPr>
            <p:spPr>
              <a:xfrm>
                <a:off x="0" y="0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66" name="Rectangle 11"/>
              <p:cNvSpPr/>
              <p:nvPr/>
            </p:nvSpPr>
            <p:spPr>
              <a:xfrm>
                <a:off x="2112" y="0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67" name="Rectangle 12"/>
              <p:cNvSpPr/>
              <p:nvPr/>
            </p:nvSpPr>
            <p:spPr>
              <a:xfrm>
                <a:off x="3360" y="0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68" name="Rectangle 13"/>
              <p:cNvSpPr/>
              <p:nvPr/>
            </p:nvSpPr>
            <p:spPr>
              <a:xfrm>
                <a:off x="4368" y="0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3557" name="Group 14"/>
          <p:cNvGrpSpPr/>
          <p:nvPr/>
        </p:nvGrpSpPr>
        <p:grpSpPr>
          <a:xfrm>
            <a:off x="395288" y="1484313"/>
            <a:ext cx="8509000" cy="4359275"/>
            <a:chOff x="0" y="0"/>
            <a:chExt cx="5360" cy="2746"/>
          </a:xfrm>
        </p:grpSpPr>
        <p:sp>
          <p:nvSpPr>
            <p:cNvPr id="23558" name="Text Box 15"/>
            <p:cNvSpPr txBox="1"/>
            <p:nvPr/>
          </p:nvSpPr>
          <p:spPr>
            <a:xfrm>
              <a:off x="829" y="249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Text Box 16"/>
            <p:cNvSpPr txBox="1"/>
            <p:nvPr/>
          </p:nvSpPr>
          <p:spPr>
            <a:xfrm>
              <a:off x="2893" y="249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Text Box 17"/>
            <p:cNvSpPr txBox="1"/>
            <p:nvPr/>
          </p:nvSpPr>
          <p:spPr>
            <a:xfrm>
              <a:off x="566" y="585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Rectangle 18"/>
            <p:cNvSpPr/>
            <p:nvPr/>
          </p:nvSpPr>
          <p:spPr>
            <a:xfrm>
              <a:off x="528" y="57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2" name="Text Box 19"/>
            <p:cNvSpPr txBox="1"/>
            <p:nvPr/>
          </p:nvSpPr>
          <p:spPr>
            <a:xfrm>
              <a:off x="432" y="119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Rectangle 20"/>
            <p:cNvSpPr/>
            <p:nvPr/>
          </p:nvSpPr>
          <p:spPr>
            <a:xfrm>
              <a:off x="10" y="120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Text Box 21"/>
            <p:cNvSpPr txBox="1"/>
            <p:nvPr/>
          </p:nvSpPr>
          <p:spPr>
            <a:xfrm>
              <a:off x="0" y="143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Rectangle 22"/>
            <p:cNvSpPr/>
            <p:nvPr/>
          </p:nvSpPr>
          <p:spPr>
            <a:xfrm>
              <a:off x="10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Rectangle 23"/>
            <p:cNvSpPr/>
            <p:nvPr/>
          </p:nvSpPr>
          <p:spPr>
            <a:xfrm>
              <a:off x="250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7" name="Rectangle 24"/>
            <p:cNvSpPr/>
            <p:nvPr/>
          </p:nvSpPr>
          <p:spPr>
            <a:xfrm>
              <a:off x="490" y="143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8" name="Rectangle 25"/>
            <p:cNvSpPr/>
            <p:nvPr/>
          </p:nvSpPr>
          <p:spPr>
            <a:xfrm>
              <a:off x="816" y="143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9" name="Text Box 26"/>
            <p:cNvSpPr txBox="1"/>
            <p:nvPr/>
          </p:nvSpPr>
          <p:spPr>
            <a:xfrm>
              <a:off x="1459" y="1440"/>
              <a:ext cx="29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Rectangle 27"/>
            <p:cNvSpPr/>
            <p:nvPr/>
          </p:nvSpPr>
          <p:spPr>
            <a:xfrm>
              <a:off x="1392" y="144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1" name="未知"/>
            <p:cNvSpPr/>
            <p:nvPr/>
          </p:nvSpPr>
          <p:spPr>
            <a:xfrm>
              <a:off x="144" y="1680"/>
              <a:ext cx="1" cy="10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2" name="未知"/>
            <p:cNvSpPr/>
            <p:nvPr/>
          </p:nvSpPr>
          <p:spPr>
            <a:xfrm>
              <a:off x="1436" y="1680"/>
              <a:ext cx="4" cy="77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3" name="未知"/>
            <p:cNvSpPr/>
            <p:nvPr/>
          </p:nvSpPr>
          <p:spPr>
            <a:xfrm>
              <a:off x="2208" y="1680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4" name="未知"/>
            <p:cNvSpPr/>
            <p:nvPr/>
          </p:nvSpPr>
          <p:spPr>
            <a:xfrm>
              <a:off x="3600" y="1680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5" name="未知"/>
            <p:cNvSpPr/>
            <p:nvPr/>
          </p:nvSpPr>
          <p:spPr>
            <a:xfrm>
              <a:off x="4848" y="1680"/>
              <a:ext cx="1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6" name="未知"/>
            <p:cNvSpPr/>
            <p:nvPr/>
          </p:nvSpPr>
          <p:spPr>
            <a:xfrm>
              <a:off x="4608" y="1680"/>
              <a:ext cx="1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7" name="未知"/>
            <p:cNvSpPr/>
            <p:nvPr/>
          </p:nvSpPr>
          <p:spPr>
            <a:xfrm>
              <a:off x="1824" y="1680"/>
              <a:ext cx="340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4814" y="96"/>
                </a:cxn>
              </a:cxnLst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8" name="未知"/>
            <p:cNvSpPr/>
            <p:nvPr/>
          </p:nvSpPr>
          <p:spPr>
            <a:xfrm>
              <a:off x="1728" y="1680"/>
              <a:ext cx="3267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9" name="Text Box 36"/>
            <p:cNvSpPr txBox="1"/>
            <p:nvPr/>
          </p:nvSpPr>
          <p:spPr>
            <a:xfrm>
              <a:off x="2490" y="119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0" name="Rectangle 37"/>
            <p:cNvSpPr/>
            <p:nvPr/>
          </p:nvSpPr>
          <p:spPr>
            <a:xfrm>
              <a:off x="2068" y="120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1" name="Text Box 38"/>
            <p:cNvSpPr txBox="1"/>
            <p:nvPr/>
          </p:nvSpPr>
          <p:spPr>
            <a:xfrm>
              <a:off x="2058" y="143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2" name="Rectangle 39"/>
            <p:cNvSpPr/>
            <p:nvPr/>
          </p:nvSpPr>
          <p:spPr>
            <a:xfrm>
              <a:off x="2068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3" name="Rectangle 40"/>
            <p:cNvSpPr/>
            <p:nvPr/>
          </p:nvSpPr>
          <p:spPr>
            <a:xfrm>
              <a:off x="2308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4" name="Rectangle 41"/>
            <p:cNvSpPr/>
            <p:nvPr/>
          </p:nvSpPr>
          <p:spPr>
            <a:xfrm>
              <a:off x="2548" y="143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5" name="Rectangle 42"/>
            <p:cNvSpPr/>
            <p:nvPr/>
          </p:nvSpPr>
          <p:spPr>
            <a:xfrm>
              <a:off x="2874" y="143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6" name="Text Box 43"/>
            <p:cNvSpPr txBox="1"/>
            <p:nvPr/>
          </p:nvSpPr>
          <p:spPr>
            <a:xfrm>
              <a:off x="3711" y="119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7" name="Rectangle 44"/>
            <p:cNvSpPr/>
            <p:nvPr/>
          </p:nvSpPr>
          <p:spPr>
            <a:xfrm>
              <a:off x="3481" y="120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8" name="Text Box 45"/>
            <p:cNvSpPr txBox="1"/>
            <p:nvPr/>
          </p:nvSpPr>
          <p:spPr>
            <a:xfrm>
              <a:off x="3471" y="143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Rectangle 46"/>
            <p:cNvSpPr/>
            <p:nvPr/>
          </p:nvSpPr>
          <p:spPr>
            <a:xfrm>
              <a:off x="3481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0" name="Rectangle 47"/>
            <p:cNvSpPr/>
            <p:nvPr/>
          </p:nvSpPr>
          <p:spPr>
            <a:xfrm>
              <a:off x="3721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Rectangle 48"/>
            <p:cNvSpPr/>
            <p:nvPr/>
          </p:nvSpPr>
          <p:spPr>
            <a:xfrm>
              <a:off x="3961" y="143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2" name="Text Box 49"/>
            <p:cNvSpPr txBox="1"/>
            <p:nvPr/>
          </p:nvSpPr>
          <p:spPr>
            <a:xfrm>
              <a:off x="4592" y="1190"/>
              <a:ext cx="34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Rectangle 50"/>
            <p:cNvSpPr/>
            <p:nvPr/>
          </p:nvSpPr>
          <p:spPr>
            <a:xfrm>
              <a:off x="4511" y="120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4" name="Text Box 51"/>
            <p:cNvSpPr txBox="1"/>
            <p:nvPr/>
          </p:nvSpPr>
          <p:spPr>
            <a:xfrm>
              <a:off x="4501" y="1430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Rectangle 52"/>
            <p:cNvSpPr/>
            <p:nvPr/>
          </p:nvSpPr>
          <p:spPr>
            <a:xfrm>
              <a:off x="4511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6" name="Rectangle 53"/>
            <p:cNvSpPr/>
            <p:nvPr/>
          </p:nvSpPr>
          <p:spPr>
            <a:xfrm>
              <a:off x="4751" y="143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7" name="未知"/>
            <p:cNvSpPr/>
            <p:nvPr/>
          </p:nvSpPr>
          <p:spPr>
            <a:xfrm>
              <a:off x="1152" y="1680"/>
              <a:ext cx="345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1"/>
                </a:cxn>
                <a:cxn ang="0">
                  <a:pos x="3456" y="1241"/>
                </a:cxn>
              </a:cxnLst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98" name="未知"/>
            <p:cNvSpPr/>
            <p:nvPr/>
          </p:nvSpPr>
          <p:spPr>
            <a:xfrm>
              <a:off x="2928" y="1680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99" name="未知"/>
            <p:cNvSpPr/>
            <p:nvPr/>
          </p:nvSpPr>
          <p:spPr>
            <a:xfrm>
              <a:off x="4032" y="1680"/>
              <a:ext cx="1" cy="1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0" name="未知"/>
            <p:cNvSpPr/>
            <p:nvPr/>
          </p:nvSpPr>
          <p:spPr>
            <a:xfrm>
              <a:off x="1056" y="1680"/>
              <a:ext cx="2977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1" name="未知"/>
            <p:cNvSpPr/>
            <p:nvPr/>
          </p:nvSpPr>
          <p:spPr>
            <a:xfrm>
              <a:off x="768" y="1680"/>
              <a:ext cx="283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2" name="未知"/>
            <p:cNvSpPr/>
            <p:nvPr/>
          </p:nvSpPr>
          <p:spPr>
            <a:xfrm>
              <a:off x="672" y="1680"/>
              <a:ext cx="2256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907" y="576"/>
                </a:cxn>
              </a:cxnLst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3" name="未知"/>
            <p:cNvSpPr/>
            <p:nvPr/>
          </p:nvSpPr>
          <p:spPr>
            <a:xfrm>
              <a:off x="432" y="1680"/>
              <a:ext cx="1776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4" name="未知"/>
            <p:cNvSpPr/>
            <p:nvPr/>
          </p:nvSpPr>
          <p:spPr>
            <a:xfrm>
              <a:off x="336" y="1680"/>
              <a:ext cx="1104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786" y="768"/>
                </a:cxn>
              </a:cxnLst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5" name="未知"/>
            <p:cNvSpPr/>
            <p:nvPr/>
          </p:nvSpPr>
          <p:spPr>
            <a:xfrm>
              <a:off x="576" y="1680"/>
              <a:ext cx="1" cy="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06" name="Line 63"/>
            <p:cNvSpPr/>
            <p:nvPr/>
          </p:nvSpPr>
          <p:spPr>
            <a:xfrm>
              <a:off x="1536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07" name="Line 64"/>
            <p:cNvSpPr/>
            <p:nvPr/>
          </p:nvSpPr>
          <p:spPr>
            <a:xfrm>
              <a:off x="1632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08" name="Line 65"/>
            <p:cNvSpPr/>
            <p:nvPr/>
          </p:nvSpPr>
          <p:spPr>
            <a:xfrm>
              <a:off x="2352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09" name="Line 66"/>
            <p:cNvSpPr/>
            <p:nvPr/>
          </p:nvSpPr>
          <p:spPr>
            <a:xfrm>
              <a:off x="2592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0" name="Line 67"/>
            <p:cNvSpPr/>
            <p:nvPr/>
          </p:nvSpPr>
          <p:spPr>
            <a:xfrm>
              <a:off x="2448" y="168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1" name="Line 68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2" name="Line 69"/>
            <p:cNvSpPr/>
            <p:nvPr/>
          </p:nvSpPr>
          <p:spPr>
            <a:xfrm>
              <a:off x="2784" y="168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3" name="Line 70"/>
            <p:cNvSpPr/>
            <p:nvPr/>
          </p:nvSpPr>
          <p:spPr>
            <a:xfrm>
              <a:off x="3024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4" name="Line 71"/>
            <p:cNvSpPr/>
            <p:nvPr/>
          </p:nvSpPr>
          <p:spPr>
            <a:xfrm>
              <a:off x="3120" y="168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5" name="Line 72"/>
            <p:cNvSpPr/>
            <p:nvPr/>
          </p:nvSpPr>
          <p:spPr>
            <a:xfrm>
              <a:off x="3216" y="168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6" name="Line 73"/>
            <p:cNvSpPr/>
            <p:nvPr/>
          </p:nvSpPr>
          <p:spPr>
            <a:xfrm>
              <a:off x="3792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7" name="Line 74"/>
            <p:cNvSpPr/>
            <p:nvPr/>
          </p:nvSpPr>
          <p:spPr>
            <a:xfrm>
              <a:off x="3888" y="168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8" name="Line 75"/>
            <p:cNvSpPr/>
            <p:nvPr/>
          </p:nvSpPr>
          <p:spPr>
            <a:xfrm>
              <a:off x="4128" y="168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19" name="Line 76"/>
            <p:cNvSpPr/>
            <p:nvPr/>
          </p:nvSpPr>
          <p:spPr>
            <a:xfrm>
              <a:off x="4224" y="168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20" name="Line 77"/>
            <p:cNvSpPr/>
            <p:nvPr/>
          </p:nvSpPr>
          <p:spPr>
            <a:xfrm>
              <a:off x="4944" y="168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21" name="Oval 78"/>
            <p:cNvSpPr/>
            <p:nvPr/>
          </p:nvSpPr>
          <p:spPr>
            <a:xfrm>
              <a:off x="576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2" name="Oval 79"/>
            <p:cNvSpPr/>
            <p:nvPr/>
          </p:nvSpPr>
          <p:spPr>
            <a:xfrm>
              <a:off x="576" y="81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3" name="Oval 80"/>
            <p:cNvSpPr/>
            <p:nvPr/>
          </p:nvSpPr>
          <p:spPr>
            <a:xfrm>
              <a:off x="768" y="81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4" name="Oval 81"/>
            <p:cNvSpPr/>
            <p:nvPr/>
          </p:nvSpPr>
          <p:spPr>
            <a:xfrm>
              <a:off x="1632" y="139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5" name="Oval 82"/>
            <p:cNvSpPr/>
            <p:nvPr/>
          </p:nvSpPr>
          <p:spPr>
            <a:xfrm>
              <a:off x="2657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6" name="Oval 83"/>
            <p:cNvSpPr/>
            <p:nvPr/>
          </p:nvSpPr>
          <p:spPr>
            <a:xfrm>
              <a:off x="3802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7" name="Oval 84"/>
            <p:cNvSpPr/>
            <p:nvPr/>
          </p:nvSpPr>
          <p:spPr>
            <a:xfrm>
              <a:off x="4738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8" name="Text Box 85"/>
            <p:cNvSpPr txBox="1"/>
            <p:nvPr/>
          </p:nvSpPr>
          <p:spPr>
            <a:xfrm>
              <a:off x="2548" y="57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9" name="Rectangle 86"/>
            <p:cNvSpPr/>
            <p:nvPr/>
          </p:nvSpPr>
          <p:spPr>
            <a:xfrm>
              <a:off x="2496" y="57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0" name="Text Box 87"/>
            <p:cNvSpPr txBox="1"/>
            <p:nvPr/>
          </p:nvSpPr>
          <p:spPr>
            <a:xfrm>
              <a:off x="3704" y="57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1" name="Rectangle 88"/>
            <p:cNvSpPr/>
            <p:nvPr/>
          </p:nvSpPr>
          <p:spPr>
            <a:xfrm>
              <a:off x="3648" y="57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2" name="Text Box 89"/>
            <p:cNvSpPr txBox="1"/>
            <p:nvPr/>
          </p:nvSpPr>
          <p:spPr>
            <a:xfrm>
              <a:off x="4612" y="576"/>
              <a:ext cx="2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3" name="Rectangle 90"/>
            <p:cNvSpPr/>
            <p:nvPr/>
          </p:nvSpPr>
          <p:spPr>
            <a:xfrm>
              <a:off x="4560" y="57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4" name="Oval 91"/>
            <p:cNvSpPr/>
            <p:nvPr/>
          </p:nvSpPr>
          <p:spPr>
            <a:xfrm>
              <a:off x="4738" y="52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5" name="Oval 92"/>
            <p:cNvSpPr/>
            <p:nvPr/>
          </p:nvSpPr>
          <p:spPr>
            <a:xfrm>
              <a:off x="3802" y="52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6" name="Oval 93"/>
            <p:cNvSpPr/>
            <p:nvPr/>
          </p:nvSpPr>
          <p:spPr>
            <a:xfrm>
              <a:off x="2657" y="52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7" name="未知"/>
            <p:cNvSpPr/>
            <p:nvPr/>
          </p:nvSpPr>
          <p:spPr>
            <a:xfrm>
              <a:off x="600" y="864"/>
              <a:ext cx="3" cy="29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8" name="未知"/>
            <p:cNvSpPr/>
            <p:nvPr/>
          </p:nvSpPr>
          <p:spPr>
            <a:xfrm>
              <a:off x="789" y="864"/>
              <a:ext cx="867" cy="5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39" name="未知"/>
            <p:cNvSpPr/>
            <p:nvPr/>
          </p:nvSpPr>
          <p:spPr>
            <a:xfrm>
              <a:off x="2684" y="813"/>
              <a:ext cx="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0" name="未知"/>
            <p:cNvSpPr/>
            <p:nvPr/>
          </p:nvSpPr>
          <p:spPr>
            <a:xfrm>
              <a:off x="3831" y="813"/>
              <a:ext cx="1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1" name="未知"/>
            <p:cNvSpPr/>
            <p:nvPr/>
          </p:nvSpPr>
          <p:spPr>
            <a:xfrm>
              <a:off x="4765" y="816"/>
              <a:ext cx="1" cy="3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2" name="未知"/>
            <p:cNvSpPr/>
            <p:nvPr/>
          </p:nvSpPr>
          <p:spPr>
            <a:xfrm>
              <a:off x="4765" y="222"/>
              <a:ext cx="1" cy="30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3" name="未知"/>
            <p:cNvSpPr/>
            <p:nvPr/>
          </p:nvSpPr>
          <p:spPr>
            <a:xfrm>
              <a:off x="3831" y="237"/>
              <a:ext cx="1" cy="29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4" name="未知"/>
            <p:cNvSpPr/>
            <p:nvPr/>
          </p:nvSpPr>
          <p:spPr>
            <a:xfrm>
              <a:off x="2684" y="232"/>
              <a:ext cx="1" cy="296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5" name="未知"/>
            <p:cNvSpPr/>
            <p:nvPr/>
          </p:nvSpPr>
          <p:spPr>
            <a:xfrm>
              <a:off x="720" y="276"/>
              <a:ext cx="1" cy="300"/>
            </a:xfrm>
            <a:custGeom>
              <a:avLst/>
              <a:gdLst/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6" name="Text Box 103"/>
            <p:cNvSpPr txBox="1"/>
            <p:nvPr/>
          </p:nvSpPr>
          <p:spPr>
            <a:xfrm>
              <a:off x="5030" y="1519"/>
              <a:ext cx="3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7" name="Line 104"/>
            <p:cNvSpPr/>
            <p:nvPr/>
          </p:nvSpPr>
          <p:spPr>
            <a:xfrm>
              <a:off x="960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3648" name="未知"/>
            <p:cNvSpPr/>
            <p:nvPr/>
          </p:nvSpPr>
          <p:spPr>
            <a:xfrm>
              <a:off x="868" y="1680"/>
              <a:ext cx="1" cy="7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49" name="未知"/>
            <p:cNvSpPr/>
            <p:nvPr/>
          </p:nvSpPr>
          <p:spPr>
            <a:xfrm>
              <a:off x="868" y="2440"/>
              <a:ext cx="1" cy="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650" name="Text Box 107"/>
            <p:cNvSpPr txBox="1"/>
            <p:nvPr/>
          </p:nvSpPr>
          <p:spPr>
            <a:xfrm>
              <a:off x="96" y="249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1" name="Text Box 108"/>
            <p:cNvSpPr txBox="1"/>
            <p:nvPr/>
          </p:nvSpPr>
          <p:spPr>
            <a:xfrm>
              <a:off x="2160" y="249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2" name="Text Box 109"/>
            <p:cNvSpPr txBox="1"/>
            <p:nvPr/>
          </p:nvSpPr>
          <p:spPr>
            <a:xfrm>
              <a:off x="3552" y="249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3" name="Text Box 110"/>
            <p:cNvSpPr txBox="1"/>
            <p:nvPr/>
          </p:nvSpPr>
          <p:spPr>
            <a:xfrm>
              <a:off x="3984" y="249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4" name="Text Box 111"/>
            <p:cNvSpPr txBox="1"/>
            <p:nvPr/>
          </p:nvSpPr>
          <p:spPr>
            <a:xfrm>
              <a:off x="4560" y="2496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5" name="Text Box 112"/>
            <p:cNvSpPr txBox="1"/>
            <p:nvPr/>
          </p:nvSpPr>
          <p:spPr>
            <a:xfrm>
              <a:off x="4944" y="2496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6" name="Text Box 113"/>
            <p:cNvSpPr txBox="1"/>
            <p:nvPr/>
          </p:nvSpPr>
          <p:spPr>
            <a:xfrm>
              <a:off x="576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7" name="Text Box 114"/>
            <p:cNvSpPr txBox="1"/>
            <p:nvPr/>
          </p:nvSpPr>
          <p:spPr>
            <a:xfrm>
              <a:off x="2544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8" name="Text Box 115"/>
            <p:cNvSpPr txBox="1"/>
            <p:nvPr/>
          </p:nvSpPr>
          <p:spPr>
            <a:xfrm>
              <a:off x="3700" y="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9" name="Text Box 116"/>
            <p:cNvSpPr txBox="1"/>
            <p:nvPr/>
          </p:nvSpPr>
          <p:spPr>
            <a:xfrm>
              <a:off x="4660" y="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位片式运算器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27088" y="1544638"/>
            <a:ext cx="7688262" cy="4114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位双极型位片式运算器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Am2901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，它将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、通用寄存器组、多路开关、移位器等逻辑构件集成在一个芯片内。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74181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芯片类似的片位芯片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Am2901, 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位并行加法器，可以和先行进位芯片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Am2902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配合，内部还有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位寄存器，片位式运算器。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0" y="3602038"/>
            <a:ext cx="3241675" cy="3105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228600" y="228600"/>
            <a:ext cx="7696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双重分组跳跃进位链的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小组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进位线路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685800" y="10668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以第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小组为例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3581400" y="10668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只产生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的进位和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本小组的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81" name="Group 5"/>
          <p:cNvGrpSpPr/>
          <p:nvPr/>
        </p:nvGrpSpPr>
        <p:grpSpPr>
          <a:xfrm>
            <a:off x="381000" y="1584325"/>
            <a:ext cx="8477250" cy="4664075"/>
            <a:chOff x="0" y="0"/>
            <a:chExt cx="5340" cy="2938"/>
          </a:xfrm>
        </p:grpSpPr>
        <p:sp>
          <p:nvSpPr>
            <p:cNvPr id="24582" name="Oval 6"/>
            <p:cNvSpPr/>
            <p:nvPr/>
          </p:nvSpPr>
          <p:spPr>
            <a:xfrm>
              <a:off x="1603" y="509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Text Box 7"/>
            <p:cNvSpPr txBox="1"/>
            <p:nvPr/>
          </p:nvSpPr>
          <p:spPr>
            <a:xfrm>
              <a:off x="2544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Text Box 8"/>
            <p:cNvSpPr txBox="1"/>
            <p:nvPr/>
          </p:nvSpPr>
          <p:spPr>
            <a:xfrm>
              <a:off x="3744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Text Box 9"/>
            <p:cNvSpPr txBox="1"/>
            <p:nvPr/>
          </p:nvSpPr>
          <p:spPr>
            <a:xfrm>
              <a:off x="4608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Text Box 10"/>
            <p:cNvSpPr txBox="1"/>
            <p:nvPr/>
          </p:nvSpPr>
          <p:spPr>
            <a:xfrm>
              <a:off x="432" y="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Text Box 11"/>
            <p:cNvSpPr txBox="1"/>
            <p:nvPr/>
          </p:nvSpPr>
          <p:spPr>
            <a:xfrm>
              <a:off x="1488" y="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588" name="Group 12"/>
            <p:cNvGrpSpPr/>
            <p:nvPr/>
          </p:nvGrpSpPr>
          <p:grpSpPr>
            <a:xfrm>
              <a:off x="384" y="557"/>
              <a:ext cx="384" cy="250"/>
              <a:chOff x="0" y="0"/>
              <a:chExt cx="384" cy="250"/>
            </a:xfrm>
          </p:grpSpPr>
          <p:sp>
            <p:nvSpPr>
              <p:cNvPr id="24694" name="Text Box 13"/>
              <p:cNvSpPr txBox="1"/>
              <p:nvPr/>
            </p:nvSpPr>
            <p:spPr>
              <a:xfrm>
                <a:off x="60" y="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5" name="Rectangle 14"/>
              <p:cNvSpPr/>
              <p:nvPr/>
            </p:nvSpPr>
            <p:spPr>
              <a:xfrm>
                <a:off x="0" y="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89" name="Group 15"/>
            <p:cNvGrpSpPr/>
            <p:nvPr/>
          </p:nvGrpSpPr>
          <p:grpSpPr>
            <a:xfrm>
              <a:off x="0" y="1190"/>
              <a:ext cx="1200" cy="490"/>
              <a:chOff x="0" y="0"/>
              <a:chExt cx="1200" cy="490"/>
            </a:xfrm>
          </p:grpSpPr>
          <p:sp>
            <p:nvSpPr>
              <p:cNvPr id="24687" name="Text Box 16"/>
              <p:cNvSpPr txBox="1"/>
              <p:nvPr/>
            </p:nvSpPr>
            <p:spPr>
              <a:xfrm>
                <a:off x="432" y="0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8" name="Rectangle 17"/>
              <p:cNvSpPr/>
              <p:nvPr/>
            </p:nvSpPr>
            <p:spPr>
              <a:xfrm>
                <a:off x="10" y="10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9" name="Text Box 18"/>
              <p:cNvSpPr txBox="1"/>
              <p:nvPr/>
            </p:nvSpPr>
            <p:spPr>
              <a:xfrm>
                <a:off x="0" y="240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0" name="Rectangle 19"/>
              <p:cNvSpPr/>
              <p:nvPr/>
            </p:nvSpPr>
            <p:spPr>
              <a:xfrm>
                <a:off x="1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1" name="Rectangle 20"/>
              <p:cNvSpPr/>
              <p:nvPr/>
            </p:nvSpPr>
            <p:spPr>
              <a:xfrm>
                <a:off x="25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2" name="Rectangle 21"/>
              <p:cNvSpPr/>
              <p:nvPr/>
            </p:nvSpPr>
            <p:spPr>
              <a:xfrm>
                <a:off x="490" y="240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3" name="Rectangle 22"/>
              <p:cNvSpPr/>
              <p:nvPr/>
            </p:nvSpPr>
            <p:spPr>
              <a:xfrm>
                <a:off x="816" y="24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90" name="Group 23"/>
            <p:cNvGrpSpPr/>
            <p:nvPr/>
          </p:nvGrpSpPr>
          <p:grpSpPr>
            <a:xfrm>
              <a:off x="1392" y="1440"/>
              <a:ext cx="480" cy="250"/>
              <a:chOff x="0" y="0"/>
              <a:chExt cx="346" cy="250"/>
            </a:xfrm>
          </p:grpSpPr>
          <p:sp>
            <p:nvSpPr>
              <p:cNvPr id="24685" name="Text Box 24"/>
              <p:cNvSpPr txBox="1"/>
              <p:nvPr/>
            </p:nvSpPr>
            <p:spPr>
              <a:xfrm>
                <a:off x="48" y="0"/>
                <a:ext cx="20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6" name="Rectangle 25"/>
              <p:cNvSpPr/>
              <p:nvPr/>
            </p:nvSpPr>
            <p:spPr>
              <a:xfrm>
                <a:off x="0" y="0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591" name="未知"/>
            <p:cNvSpPr/>
            <p:nvPr/>
          </p:nvSpPr>
          <p:spPr>
            <a:xfrm>
              <a:off x="1487" y="1680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2" name="未知"/>
            <p:cNvSpPr/>
            <p:nvPr/>
          </p:nvSpPr>
          <p:spPr>
            <a:xfrm>
              <a:off x="2208" y="1680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3" name="未知"/>
            <p:cNvSpPr/>
            <p:nvPr/>
          </p:nvSpPr>
          <p:spPr>
            <a:xfrm>
              <a:off x="3600" y="1680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4" name="未知"/>
            <p:cNvSpPr/>
            <p:nvPr/>
          </p:nvSpPr>
          <p:spPr>
            <a:xfrm>
              <a:off x="4608" y="1680"/>
              <a:ext cx="1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5" name="未知"/>
            <p:cNvSpPr/>
            <p:nvPr/>
          </p:nvSpPr>
          <p:spPr>
            <a:xfrm>
              <a:off x="3216" y="1690"/>
              <a:ext cx="2016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"/>
                </a:cxn>
                <a:cxn ang="0">
                  <a:pos x="43" y="36"/>
                </a:cxn>
              </a:cxnLst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6" name="未知"/>
            <p:cNvSpPr/>
            <p:nvPr/>
          </p:nvSpPr>
          <p:spPr>
            <a:xfrm>
              <a:off x="1776" y="1690"/>
              <a:ext cx="3074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8"/>
                </a:cxn>
                <a:cxn ang="0">
                  <a:pos x="2716" y="116"/>
                </a:cxn>
                <a:cxn ang="0">
                  <a:pos x="2716" y="109"/>
                </a:cxn>
              </a:cxnLst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4597" name="Group 32"/>
            <p:cNvGrpSpPr/>
            <p:nvPr/>
          </p:nvGrpSpPr>
          <p:grpSpPr>
            <a:xfrm>
              <a:off x="2058" y="1190"/>
              <a:ext cx="1200" cy="490"/>
              <a:chOff x="0" y="0"/>
              <a:chExt cx="1200" cy="490"/>
            </a:xfrm>
          </p:grpSpPr>
          <p:sp>
            <p:nvSpPr>
              <p:cNvPr id="24678" name="Text Box 33"/>
              <p:cNvSpPr txBox="1"/>
              <p:nvPr/>
            </p:nvSpPr>
            <p:spPr>
              <a:xfrm>
                <a:off x="432" y="0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9" name="Rectangle 34"/>
              <p:cNvSpPr/>
              <p:nvPr/>
            </p:nvSpPr>
            <p:spPr>
              <a:xfrm>
                <a:off x="10" y="10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0" name="Text Box 35"/>
              <p:cNvSpPr txBox="1"/>
              <p:nvPr/>
            </p:nvSpPr>
            <p:spPr>
              <a:xfrm>
                <a:off x="0" y="240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1" name="Rectangle 36"/>
              <p:cNvSpPr/>
              <p:nvPr/>
            </p:nvSpPr>
            <p:spPr>
              <a:xfrm>
                <a:off x="1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2" name="Rectangle 37"/>
              <p:cNvSpPr/>
              <p:nvPr/>
            </p:nvSpPr>
            <p:spPr>
              <a:xfrm>
                <a:off x="25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3" name="Rectangle 38"/>
              <p:cNvSpPr/>
              <p:nvPr/>
            </p:nvSpPr>
            <p:spPr>
              <a:xfrm>
                <a:off x="490" y="240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4" name="Rectangle 39"/>
              <p:cNvSpPr/>
              <p:nvPr/>
            </p:nvSpPr>
            <p:spPr>
              <a:xfrm>
                <a:off x="816" y="24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98" name="Group 40"/>
            <p:cNvGrpSpPr/>
            <p:nvPr/>
          </p:nvGrpSpPr>
          <p:grpSpPr>
            <a:xfrm>
              <a:off x="3471" y="1190"/>
              <a:ext cx="816" cy="490"/>
              <a:chOff x="0" y="0"/>
              <a:chExt cx="816" cy="490"/>
            </a:xfrm>
          </p:grpSpPr>
          <p:sp>
            <p:nvSpPr>
              <p:cNvPr id="24672" name="Text Box 41"/>
              <p:cNvSpPr txBox="1"/>
              <p:nvPr/>
            </p:nvSpPr>
            <p:spPr>
              <a:xfrm>
                <a:off x="240" y="0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3" name="Rectangle 42"/>
              <p:cNvSpPr/>
              <p:nvPr/>
            </p:nvSpPr>
            <p:spPr>
              <a:xfrm>
                <a:off x="10" y="10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4" name="Text Box 43"/>
              <p:cNvSpPr txBox="1"/>
              <p:nvPr/>
            </p:nvSpPr>
            <p:spPr>
              <a:xfrm>
                <a:off x="0" y="240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5" name="Rectangle 44"/>
              <p:cNvSpPr/>
              <p:nvPr/>
            </p:nvSpPr>
            <p:spPr>
              <a:xfrm>
                <a:off x="1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6" name="Rectangle 45"/>
              <p:cNvSpPr/>
              <p:nvPr/>
            </p:nvSpPr>
            <p:spPr>
              <a:xfrm>
                <a:off x="25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7" name="Rectangle 46"/>
              <p:cNvSpPr/>
              <p:nvPr/>
            </p:nvSpPr>
            <p:spPr>
              <a:xfrm>
                <a:off x="490" y="240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99" name="Group 47"/>
            <p:cNvGrpSpPr/>
            <p:nvPr/>
          </p:nvGrpSpPr>
          <p:grpSpPr>
            <a:xfrm>
              <a:off x="4501" y="1190"/>
              <a:ext cx="491" cy="490"/>
              <a:chOff x="0" y="0"/>
              <a:chExt cx="491" cy="490"/>
            </a:xfrm>
          </p:grpSpPr>
          <p:sp>
            <p:nvSpPr>
              <p:cNvPr id="24667" name="Text Box 48"/>
              <p:cNvSpPr txBox="1"/>
              <p:nvPr/>
            </p:nvSpPr>
            <p:spPr>
              <a:xfrm>
                <a:off x="91" y="0"/>
                <a:ext cx="34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8" name="Rectangle 49"/>
              <p:cNvSpPr/>
              <p:nvPr/>
            </p:nvSpPr>
            <p:spPr>
              <a:xfrm>
                <a:off x="10" y="10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9" name="Text Box 50"/>
              <p:cNvSpPr txBox="1"/>
              <p:nvPr/>
            </p:nvSpPr>
            <p:spPr>
              <a:xfrm>
                <a:off x="0" y="240"/>
                <a:ext cx="24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0" name="Rectangle 51"/>
              <p:cNvSpPr/>
              <p:nvPr/>
            </p:nvSpPr>
            <p:spPr>
              <a:xfrm>
                <a:off x="1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1" name="Rectangle 52"/>
              <p:cNvSpPr/>
              <p:nvPr/>
            </p:nvSpPr>
            <p:spPr>
              <a:xfrm>
                <a:off x="250" y="240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00" name="未知"/>
            <p:cNvSpPr/>
            <p:nvPr/>
          </p:nvSpPr>
          <p:spPr>
            <a:xfrm>
              <a:off x="1152" y="1680"/>
              <a:ext cx="345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41"/>
                </a:cxn>
                <a:cxn ang="0">
                  <a:pos x="3456" y="1241"/>
                </a:cxn>
              </a:cxnLst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1" name="未知"/>
            <p:cNvSpPr/>
            <p:nvPr/>
          </p:nvSpPr>
          <p:spPr>
            <a:xfrm>
              <a:off x="2928" y="1680"/>
              <a:ext cx="1" cy="10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2" name="未知"/>
            <p:cNvSpPr/>
            <p:nvPr/>
          </p:nvSpPr>
          <p:spPr>
            <a:xfrm>
              <a:off x="4032" y="1680"/>
              <a:ext cx="1" cy="1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3" name="未知"/>
            <p:cNvSpPr/>
            <p:nvPr/>
          </p:nvSpPr>
          <p:spPr>
            <a:xfrm>
              <a:off x="1056" y="1680"/>
              <a:ext cx="2977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4" name="未知"/>
            <p:cNvSpPr/>
            <p:nvPr/>
          </p:nvSpPr>
          <p:spPr>
            <a:xfrm>
              <a:off x="768" y="1680"/>
              <a:ext cx="283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5" name="未知"/>
            <p:cNvSpPr/>
            <p:nvPr/>
          </p:nvSpPr>
          <p:spPr>
            <a:xfrm>
              <a:off x="672" y="1680"/>
              <a:ext cx="2256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907" y="576"/>
                </a:cxn>
              </a:cxnLst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6" name="未知"/>
            <p:cNvSpPr/>
            <p:nvPr/>
          </p:nvSpPr>
          <p:spPr>
            <a:xfrm>
              <a:off x="432" y="1680"/>
              <a:ext cx="1776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7" name="未知"/>
            <p:cNvSpPr/>
            <p:nvPr/>
          </p:nvSpPr>
          <p:spPr>
            <a:xfrm>
              <a:off x="336" y="1680"/>
              <a:ext cx="115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8" name="Line 61"/>
            <p:cNvSpPr/>
            <p:nvPr/>
          </p:nvSpPr>
          <p:spPr>
            <a:xfrm>
              <a:off x="1584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09" name="Line 62"/>
            <p:cNvSpPr/>
            <p:nvPr/>
          </p:nvSpPr>
          <p:spPr>
            <a:xfrm>
              <a:off x="1680" y="1690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0" name="Line 63"/>
            <p:cNvSpPr/>
            <p:nvPr/>
          </p:nvSpPr>
          <p:spPr>
            <a:xfrm>
              <a:off x="2352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1" name="Line 64"/>
            <p:cNvSpPr/>
            <p:nvPr/>
          </p:nvSpPr>
          <p:spPr>
            <a:xfrm>
              <a:off x="2592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2" name="Line 65"/>
            <p:cNvSpPr/>
            <p:nvPr/>
          </p:nvSpPr>
          <p:spPr>
            <a:xfrm>
              <a:off x="2448" y="168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3" name="Line 66"/>
            <p:cNvSpPr/>
            <p:nvPr/>
          </p:nvSpPr>
          <p:spPr>
            <a:xfrm>
              <a:off x="2688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4" name="Line 67"/>
            <p:cNvSpPr/>
            <p:nvPr/>
          </p:nvSpPr>
          <p:spPr>
            <a:xfrm>
              <a:off x="2784" y="168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5" name="Line 68"/>
            <p:cNvSpPr/>
            <p:nvPr/>
          </p:nvSpPr>
          <p:spPr>
            <a:xfrm>
              <a:off x="3024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6" name="Line 69"/>
            <p:cNvSpPr/>
            <p:nvPr/>
          </p:nvSpPr>
          <p:spPr>
            <a:xfrm>
              <a:off x="3120" y="168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7" name="Line 70"/>
            <p:cNvSpPr/>
            <p:nvPr/>
          </p:nvSpPr>
          <p:spPr>
            <a:xfrm>
              <a:off x="3792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8" name="Line 71"/>
            <p:cNvSpPr/>
            <p:nvPr/>
          </p:nvSpPr>
          <p:spPr>
            <a:xfrm>
              <a:off x="3888" y="168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19" name="Line 72"/>
            <p:cNvSpPr/>
            <p:nvPr/>
          </p:nvSpPr>
          <p:spPr>
            <a:xfrm>
              <a:off x="4128" y="168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20" name="Line 73"/>
            <p:cNvSpPr/>
            <p:nvPr/>
          </p:nvSpPr>
          <p:spPr>
            <a:xfrm>
              <a:off x="4224" y="168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21" name="Line 74"/>
            <p:cNvSpPr/>
            <p:nvPr/>
          </p:nvSpPr>
          <p:spPr>
            <a:xfrm>
              <a:off x="4944" y="168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22" name="Oval 75"/>
            <p:cNvSpPr/>
            <p:nvPr/>
          </p:nvSpPr>
          <p:spPr>
            <a:xfrm>
              <a:off x="551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3" name="Oval 76"/>
            <p:cNvSpPr/>
            <p:nvPr/>
          </p:nvSpPr>
          <p:spPr>
            <a:xfrm>
              <a:off x="557" y="509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4" name="Oval 77"/>
            <p:cNvSpPr/>
            <p:nvPr/>
          </p:nvSpPr>
          <p:spPr>
            <a:xfrm>
              <a:off x="1603" y="139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5" name="Oval 78"/>
            <p:cNvSpPr/>
            <p:nvPr/>
          </p:nvSpPr>
          <p:spPr>
            <a:xfrm>
              <a:off x="2661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6" name="Oval 79"/>
            <p:cNvSpPr/>
            <p:nvPr/>
          </p:nvSpPr>
          <p:spPr>
            <a:xfrm>
              <a:off x="3817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7" name="Oval 80"/>
            <p:cNvSpPr/>
            <p:nvPr/>
          </p:nvSpPr>
          <p:spPr>
            <a:xfrm>
              <a:off x="4686" y="11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628" name="Group 81"/>
            <p:cNvGrpSpPr/>
            <p:nvPr/>
          </p:nvGrpSpPr>
          <p:grpSpPr>
            <a:xfrm>
              <a:off x="2496" y="557"/>
              <a:ext cx="384" cy="250"/>
              <a:chOff x="0" y="0"/>
              <a:chExt cx="384" cy="250"/>
            </a:xfrm>
          </p:grpSpPr>
          <p:sp>
            <p:nvSpPr>
              <p:cNvPr id="24665" name="Text Box 82"/>
              <p:cNvSpPr txBox="1"/>
              <p:nvPr/>
            </p:nvSpPr>
            <p:spPr>
              <a:xfrm>
                <a:off x="52" y="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6" name="Rectangle 83"/>
              <p:cNvSpPr/>
              <p:nvPr/>
            </p:nvSpPr>
            <p:spPr>
              <a:xfrm>
                <a:off x="0" y="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29" name="Group 84"/>
            <p:cNvGrpSpPr/>
            <p:nvPr/>
          </p:nvGrpSpPr>
          <p:grpSpPr>
            <a:xfrm>
              <a:off x="3648" y="557"/>
              <a:ext cx="384" cy="250"/>
              <a:chOff x="0" y="0"/>
              <a:chExt cx="384" cy="250"/>
            </a:xfrm>
          </p:grpSpPr>
          <p:sp>
            <p:nvSpPr>
              <p:cNvPr id="24663" name="Text Box 85"/>
              <p:cNvSpPr txBox="1"/>
              <p:nvPr/>
            </p:nvSpPr>
            <p:spPr>
              <a:xfrm>
                <a:off x="56" y="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4" name="Rectangle 86"/>
              <p:cNvSpPr/>
              <p:nvPr/>
            </p:nvSpPr>
            <p:spPr>
              <a:xfrm>
                <a:off x="0" y="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30" name="Group 87"/>
            <p:cNvGrpSpPr/>
            <p:nvPr/>
          </p:nvGrpSpPr>
          <p:grpSpPr>
            <a:xfrm>
              <a:off x="4532" y="557"/>
              <a:ext cx="384" cy="250"/>
              <a:chOff x="0" y="0"/>
              <a:chExt cx="384" cy="250"/>
            </a:xfrm>
          </p:grpSpPr>
          <p:sp>
            <p:nvSpPr>
              <p:cNvPr id="24661" name="Text Box 88"/>
              <p:cNvSpPr txBox="1"/>
              <p:nvPr/>
            </p:nvSpPr>
            <p:spPr>
              <a:xfrm>
                <a:off x="56" y="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2" name="Rectangle 89"/>
              <p:cNvSpPr/>
              <p:nvPr/>
            </p:nvSpPr>
            <p:spPr>
              <a:xfrm>
                <a:off x="0" y="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31" name="Oval 90"/>
            <p:cNvSpPr/>
            <p:nvPr/>
          </p:nvSpPr>
          <p:spPr>
            <a:xfrm>
              <a:off x="4686" y="509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2" name="Oval 91"/>
            <p:cNvSpPr/>
            <p:nvPr/>
          </p:nvSpPr>
          <p:spPr>
            <a:xfrm>
              <a:off x="3817" y="509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3" name="Oval 92"/>
            <p:cNvSpPr/>
            <p:nvPr/>
          </p:nvSpPr>
          <p:spPr>
            <a:xfrm>
              <a:off x="2661" y="509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4" name="未知"/>
            <p:cNvSpPr/>
            <p:nvPr/>
          </p:nvSpPr>
          <p:spPr>
            <a:xfrm>
              <a:off x="576" y="796"/>
              <a:ext cx="3" cy="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5" name="未知"/>
            <p:cNvSpPr/>
            <p:nvPr/>
          </p:nvSpPr>
          <p:spPr>
            <a:xfrm>
              <a:off x="2687" y="800"/>
              <a:ext cx="1" cy="36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6" name="未知"/>
            <p:cNvSpPr/>
            <p:nvPr/>
          </p:nvSpPr>
          <p:spPr>
            <a:xfrm>
              <a:off x="3840" y="803"/>
              <a:ext cx="1" cy="3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7" name="未知"/>
            <p:cNvSpPr/>
            <p:nvPr/>
          </p:nvSpPr>
          <p:spPr>
            <a:xfrm>
              <a:off x="4713" y="790"/>
              <a:ext cx="1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8" name="未知"/>
            <p:cNvSpPr/>
            <p:nvPr/>
          </p:nvSpPr>
          <p:spPr>
            <a:xfrm>
              <a:off x="4713" y="201"/>
              <a:ext cx="1" cy="30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9" name="未知"/>
            <p:cNvSpPr/>
            <p:nvPr/>
          </p:nvSpPr>
          <p:spPr>
            <a:xfrm>
              <a:off x="3840" y="213"/>
              <a:ext cx="1" cy="297"/>
            </a:xfrm>
            <a:custGeom>
              <a:avLst/>
              <a:gdLst/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0" name="未知"/>
            <p:cNvSpPr/>
            <p:nvPr/>
          </p:nvSpPr>
          <p:spPr>
            <a:xfrm>
              <a:off x="2688" y="224"/>
              <a:ext cx="1" cy="286"/>
            </a:xfrm>
            <a:custGeom>
              <a:avLst/>
              <a:gdLst/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1" name="未知"/>
            <p:cNvSpPr/>
            <p:nvPr/>
          </p:nvSpPr>
          <p:spPr>
            <a:xfrm>
              <a:off x="580" y="232"/>
              <a:ext cx="2" cy="278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2" name="Text Box 101"/>
            <p:cNvSpPr txBox="1"/>
            <p:nvPr/>
          </p:nvSpPr>
          <p:spPr>
            <a:xfrm>
              <a:off x="5030" y="1529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3" name="Line 102"/>
            <p:cNvSpPr/>
            <p:nvPr/>
          </p:nvSpPr>
          <p:spPr>
            <a:xfrm>
              <a:off x="960" y="168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4" name="未知"/>
            <p:cNvSpPr/>
            <p:nvPr/>
          </p:nvSpPr>
          <p:spPr>
            <a:xfrm>
              <a:off x="864" y="1674"/>
              <a:ext cx="1" cy="7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4645" name="Group 104"/>
            <p:cNvGrpSpPr/>
            <p:nvPr/>
          </p:nvGrpSpPr>
          <p:grpSpPr>
            <a:xfrm>
              <a:off x="1440" y="557"/>
              <a:ext cx="384" cy="250"/>
              <a:chOff x="0" y="0"/>
              <a:chExt cx="384" cy="250"/>
            </a:xfrm>
          </p:grpSpPr>
          <p:sp>
            <p:nvSpPr>
              <p:cNvPr id="24659" name="Text Box 105"/>
              <p:cNvSpPr txBox="1"/>
              <p:nvPr/>
            </p:nvSpPr>
            <p:spPr>
              <a:xfrm>
                <a:off x="61" y="0"/>
                <a:ext cx="2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0" name="Rectangle 106"/>
              <p:cNvSpPr/>
              <p:nvPr/>
            </p:nvSpPr>
            <p:spPr>
              <a:xfrm>
                <a:off x="0" y="0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46" name="未知"/>
            <p:cNvSpPr/>
            <p:nvPr/>
          </p:nvSpPr>
          <p:spPr>
            <a:xfrm>
              <a:off x="1631" y="802"/>
              <a:ext cx="1" cy="59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7" name="Text Box 108"/>
            <p:cNvSpPr txBox="1"/>
            <p:nvPr/>
          </p:nvSpPr>
          <p:spPr>
            <a:xfrm>
              <a:off x="38" y="268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8" name="Text Box 109"/>
            <p:cNvSpPr txBox="1"/>
            <p:nvPr/>
          </p:nvSpPr>
          <p:spPr>
            <a:xfrm>
              <a:off x="1363" y="268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9" name="Text Box 110"/>
            <p:cNvSpPr txBox="1"/>
            <p:nvPr/>
          </p:nvSpPr>
          <p:spPr>
            <a:xfrm>
              <a:off x="2095" y="268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50" name="Text Box 111"/>
            <p:cNvSpPr txBox="1"/>
            <p:nvPr/>
          </p:nvSpPr>
          <p:spPr>
            <a:xfrm>
              <a:off x="2815" y="268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51" name="Text Box 112"/>
            <p:cNvSpPr txBox="1"/>
            <p:nvPr/>
          </p:nvSpPr>
          <p:spPr>
            <a:xfrm>
              <a:off x="3487" y="268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52" name="Text Box 113"/>
            <p:cNvSpPr txBox="1"/>
            <p:nvPr/>
          </p:nvSpPr>
          <p:spPr>
            <a:xfrm>
              <a:off x="3919" y="268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53" name="Text Box 114"/>
            <p:cNvSpPr txBox="1"/>
            <p:nvPr/>
          </p:nvSpPr>
          <p:spPr>
            <a:xfrm>
              <a:off x="4495" y="268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54" name="Text Box 115"/>
            <p:cNvSpPr txBox="1"/>
            <p:nvPr/>
          </p:nvSpPr>
          <p:spPr>
            <a:xfrm>
              <a:off x="4752" y="2688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55" name="未知"/>
            <p:cNvSpPr/>
            <p:nvPr/>
          </p:nvSpPr>
          <p:spPr>
            <a:xfrm>
              <a:off x="1631" y="250"/>
              <a:ext cx="1" cy="260"/>
            </a:xfrm>
            <a:custGeom>
              <a:avLst/>
              <a:gdLst/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6" name="未知"/>
            <p:cNvSpPr/>
            <p:nvPr/>
          </p:nvSpPr>
          <p:spPr>
            <a:xfrm>
              <a:off x="576" y="1674"/>
              <a:ext cx="3" cy="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7" name="未知"/>
            <p:cNvSpPr/>
            <p:nvPr/>
          </p:nvSpPr>
          <p:spPr>
            <a:xfrm>
              <a:off x="143" y="1684"/>
              <a:ext cx="1" cy="10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8" name="未知"/>
            <p:cNvSpPr/>
            <p:nvPr/>
          </p:nvSpPr>
          <p:spPr>
            <a:xfrm>
              <a:off x="4847" y="1684"/>
              <a:ext cx="1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Rectangle 2"/>
          <p:cNvSpPr/>
          <p:nvPr/>
        </p:nvSpPr>
        <p:spPr>
          <a:xfrm>
            <a:off x="228600" y="7620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=16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双重分组跳跃进位链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3" name="Group 3"/>
          <p:cNvGrpSpPr/>
          <p:nvPr/>
        </p:nvGrpSpPr>
        <p:grpSpPr>
          <a:xfrm>
            <a:off x="1365250" y="2200275"/>
            <a:ext cx="152400" cy="1076325"/>
            <a:chOff x="0" y="0"/>
            <a:chExt cx="96" cy="678"/>
          </a:xfrm>
        </p:grpSpPr>
        <p:sp>
          <p:nvSpPr>
            <p:cNvPr id="25733" name="Line 4"/>
            <p:cNvSpPr/>
            <p:nvPr/>
          </p:nvSpPr>
          <p:spPr>
            <a:xfrm flipV="1">
              <a:off x="0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4" name="Line 5"/>
            <p:cNvSpPr/>
            <p:nvPr/>
          </p:nvSpPr>
          <p:spPr>
            <a:xfrm flipV="1">
              <a:off x="96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04" name="Group 6"/>
          <p:cNvGrpSpPr/>
          <p:nvPr/>
        </p:nvGrpSpPr>
        <p:grpSpPr>
          <a:xfrm>
            <a:off x="1752600" y="2895600"/>
            <a:ext cx="457200" cy="381000"/>
            <a:chOff x="0" y="0"/>
            <a:chExt cx="288" cy="240"/>
          </a:xfrm>
        </p:grpSpPr>
        <p:sp>
          <p:nvSpPr>
            <p:cNvPr id="25730" name="Line 7"/>
            <p:cNvSpPr/>
            <p:nvPr/>
          </p:nvSpPr>
          <p:spPr>
            <a:xfrm flipV="1">
              <a:off x="0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1" name="Line 8"/>
            <p:cNvSpPr/>
            <p:nvPr/>
          </p:nvSpPr>
          <p:spPr>
            <a:xfrm flipV="1">
              <a:off x="144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2" name="Line 9"/>
            <p:cNvSpPr/>
            <p:nvPr/>
          </p:nvSpPr>
          <p:spPr>
            <a:xfrm flipV="1">
              <a:off x="288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05" name="Group 10"/>
          <p:cNvGrpSpPr/>
          <p:nvPr/>
        </p:nvGrpSpPr>
        <p:grpSpPr>
          <a:xfrm>
            <a:off x="3043238" y="2209800"/>
            <a:ext cx="152400" cy="1076325"/>
            <a:chOff x="0" y="0"/>
            <a:chExt cx="96" cy="678"/>
          </a:xfrm>
        </p:grpSpPr>
        <p:sp>
          <p:nvSpPr>
            <p:cNvPr id="25728" name="Line 11"/>
            <p:cNvSpPr/>
            <p:nvPr/>
          </p:nvSpPr>
          <p:spPr>
            <a:xfrm flipV="1">
              <a:off x="0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9" name="Line 12"/>
            <p:cNvSpPr/>
            <p:nvPr/>
          </p:nvSpPr>
          <p:spPr>
            <a:xfrm flipV="1">
              <a:off x="96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06" name="Group 13"/>
          <p:cNvGrpSpPr/>
          <p:nvPr/>
        </p:nvGrpSpPr>
        <p:grpSpPr>
          <a:xfrm>
            <a:off x="3429000" y="2905125"/>
            <a:ext cx="457200" cy="381000"/>
            <a:chOff x="0" y="0"/>
            <a:chExt cx="288" cy="240"/>
          </a:xfrm>
        </p:grpSpPr>
        <p:sp>
          <p:nvSpPr>
            <p:cNvPr id="25725" name="Line 14"/>
            <p:cNvSpPr/>
            <p:nvPr/>
          </p:nvSpPr>
          <p:spPr>
            <a:xfrm flipV="1">
              <a:off x="0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6" name="Line 15"/>
            <p:cNvSpPr/>
            <p:nvPr/>
          </p:nvSpPr>
          <p:spPr>
            <a:xfrm flipV="1">
              <a:off x="144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7" name="Line 16"/>
            <p:cNvSpPr/>
            <p:nvPr/>
          </p:nvSpPr>
          <p:spPr>
            <a:xfrm flipV="1">
              <a:off x="288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07" name="Group 17"/>
          <p:cNvGrpSpPr/>
          <p:nvPr/>
        </p:nvGrpSpPr>
        <p:grpSpPr>
          <a:xfrm>
            <a:off x="4691063" y="2209800"/>
            <a:ext cx="152400" cy="1076325"/>
            <a:chOff x="0" y="0"/>
            <a:chExt cx="96" cy="678"/>
          </a:xfrm>
        </p:grpSpPr>
        <p:sp>
          <p:nvSpPr>
            <p:cNvPr id="25723" name="Line 18"/>
            <p:cNvSpPr/>
            <p:nvPr/>
          </p:nvSpPr>
          <p:spPr>
            <a:xfrm flipV="1">
              <a:off x="0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4" name="Line 19"/>
            <p:cNvSpPr/>
            <p:nvPr/>
          </p:nvSpPr>
          <p:spPr>
            <a:xfrm flipV="1">
              <a:off x="96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08" name="Group 20"/>
          <p:cNvGrpSpPr/>
          <p:nvPr/>
        </p:nvGrpSpPr>
        <p:grpSpPr>
          <a:xfrm>
            <a:off x="5029200" y="2905125"/>
            <a:ext cx="457200" cy="381000"/>
            <a:chOff x="0" y="0"/>
            <a:chExt cx="288" cy="240"/>
          </a:xfrm>
        </p:grpSpPr>
        <p:sp>
          <p:nvSpPr>
            <p:cNvPr id="25720" name="Line 21"/>
            <p:cNvSpPr/>
            <p:nvPr/>
          </p:nvSpPr>
          <p:spPr>
            <a:xfrm flipV="1">
              <a:off x="0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1" name="Line 22"/>
            <p:cNvSpPr/>
            <p:nvPr/>
          </p:nvSpPr>
          <p:spPr>
            <a:xfrm flipV="1">
              <a:off x="144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2" name="Line 23"/>
            <p:cNvSpPr/>
            <p:nvPr/>
          </p:nvSpPr>
          <p:spPr>
            <a:xfrm flipV="1">
              <a:off x="288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09" name="Group 24"/>
          <p:cNvGrpSpPr/>
          <p:nvPr/>
        </p:nvGrpSpPr>
        <p:grpSpPr>
          <a:xfrm>
            <a:off x="6429375" y="2209800"/>
            <a:ext cx="152400" cy="1076325"/>
            <a:chOff x="0" y="0"/>
            <a:chExt cx="96" cy="678"/>
          </a:xfrm>
        </p:grpSpPr>
        <p:sp>
          <p:nvSpPr>
            <p:cNvPr id="25718" name="Line 25"/>
            <p:cNvSpPr/>
            <p:nvPr/>
          </p:nvSpPr>
          <p:spPr>
            <a:xfrm flipV="1">
              <a:off x="0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19" name="Line 26"/>
            <p:cNvSpPr/>
            <p:nvPr/>
          </p:nvSpPr>
          <p:spPr>
            <a:xfrm flipV="1">
              <a:off x="96" y="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10" name="Group 27"/>
          <p:cNvGrpSpPr/>
          <p:nvPr/>
        </p:nvGrpSpPr>
        <p:grpSpPr>
          <a:xfrm>
            <a:off x="6781800" y="2905125"/>
            <a:ext cx="457200" cy="381000"/>
            <a:chOff x="0" y="0"/>
            <a:chExt cx="288" cy="240"/>
          </a:xfrm>
        </p:grpSpPr>
        <p:sp>
          <p:nvSpPr>
            <p:cNvPr id="25715" name="Line 28"/>
            <p:cNvSpPr/>
            <p:nvPr/>
          </p:nvSpPr>
          <p:spPr>
            <a:xfrm flipV="1">
              <a:off x="0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16" name="Line 29"/>
            <p:cNvSpPr/>
            <p:nvPr/>
          </p:nvSpPr>
          <p:spPr>
            <a:xfrm flipV="1">
              <a:off x="144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17" name="Line 30"/>
            <p:cNvSpPr/>
            <p:nvPr/>
          </p:nvSpPr>
          <p:spPr>
            <a:xfrm flipV="1">
              <a:off x="288" y="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11" name="Group 31"/>
          <p:cNvGrpSpPr/>
          <p:nvPr/>
        </p:nvGrpSpPr>
        <p:grpSpPr>
          <a:xfrm>
            <a:off x="1276350" y="3276600"/>
            <a:ext cx="6291263" cy="466725"/>
            <a:chOff x="0" y="0"/>
            <a:chExt cx="3963" cy="294"/>
          </a:xfrm>
        </p:grpSpPr>
        <p:grpSp>
          <p:nvGrpSpPr>
            <p:cNvPr id="25703" name="Group 32"/>
            <p:cNvGrpSpPr/>
            <p:nvPr/>
          </p:nvGrpSpPr>
          <p:grpSpPr>
            <a:xfrm>
              <a:off x="0" y="0"/>
              <a:ext cx="759" cy="288"/>
              <a:chOff x="0" y="0"/>
              <a:chExt cx="759" cy="288"/>
            </a:xfrm>
          </p:grpSpPr>
          <p:sp>
            <p:nvSpPr>
              <p:cNvPr id="25713" name="Rectangle 33"/>
              <p:cNvSpPr/>
              <p:nvPr/>
            </p:nvSpPr>
            <p:spPr>
              <a:xfrm>
                <a:off x="8" y="0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14" name="Text Box 34"/>
              <p:cNvSpPr txBox="1"/>
              <p:nvPr/>
            </p:nvSpPr>
            <p:spPr>
              <a:xfrm>
                <a:off x="0" y="15"/>
                <a:ext cx="7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小组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704" name="Group 35"/>
            <p:cNvGrpSpPr/>
            <p:nvPr/>
          </p:nvGrpSpPr>
          <p:grpSpPr>
            <a:xfrm>
              <a:off x="1056" y="6"/>
              <a:ext cx="759" cy="288"/>
              <a:chOff x="0" y="0"/>
              <a:chExt cx="759" cy="288"/>
            </a:xfrm>
          </p:grpSpPr>
          <p:sp>
            <p:nvSpPr>
              <p:cNvPr id="25711" name="Rectangle 36"/>
              <p:cNvSpPr/>
              <p:nvPr/>
            </p:nvSpPr>
            <p:spPr>
              <a:xfrm>
                <a:off x="9" y="0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12" name="Text Box 37"/>
              <p:cNvSpPr txBox="1"/>
              <p:nvPr/>
            </p:nvSpPr>
            <p:spPr>
              <a:xfrm>
                <a:off x="0" y="20"/>
                <a:ext cx="7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小组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705" name="Group 38"/>
            <p:cNvGrpSpPr/>
            <p:nvPr/>
          </p:nvGrpSpPr>
          <p:grpSpPr>
            <a:xfrm>
              <a:off x="2117" y="6"/>
              <a:ext cx="756" cy="288"/>
              <a:chOff x="0" y="0"/>
              <a:chExt cx="756" cy="288"/>
            </a:xfrm>
          </p:grpSpPr>
          <p:sp>
            <p:nvSpPr>
              <p:cNvPr id="25709" name="Rectangle 39"/>
              <p:cNvSpPr/>
              <p:nvPr/>
            </p:nvSpPr>
            <p:spPr>
              <a:xfrm>
                <a:off x="0" y="0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10" name="Text Box 40"/>
              <p:cNvSpPr txBox="1"/>
              <p:nvPr/>
            </p:nvSpPr>
            <p:spPr>
              <a:xfrm>
                <a:off x="0" y="15"/>
                <a:ext cx="7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小组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706" name="Group 41"/>
            <p:cNvGrpSpPr/>
            <p:nvPr/>
          </p:nvGrpSpPr>
          <p:grpSpPr>
            <a:xfrm>
              <a:off x="3198" y="6"/>
              <a:ext cx="765" cy="288"/>
              <a:chOff x="0" y="0"/>
              <a:chExt cx="765" cy="288"/>
            </a:xfrm>
          </p:grpSpPr>
          <p:sp>
            <p:nvSpPr>
              <p:cNvPr id="25707" name="Rectangle 42"/>
              <p:cNvSpPr/>
              <p:nvPr/>
            </p:nvSpPr>
            <p:spPr>
              <a:xfrm>
                <a:off x="0" y="0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08" name="Text Box 43"/>
              <p:cNvSpPr txBox="1"/>
              <p:nvPr/>
            </p:nvSpPr>
            <p:spPr>
              <a:xfrm>
                <a:off x="9" y="15"/>
                <a:ext cx="7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小组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5612" name="Group 44"/>
          <p:cNvGrpSpPr/>
          <p:nvPr/>
        </p:nvGrpSpPr>
        <p:grpSpPr>
          <a:xfrm>
            <a:off x="1212850" y="1676400"/>
            <a:ext cx="6297613" cy="533400"/>
            <a:chOff x="0" y="0"/>
            <a:chExt cx="3967" cy="336"/>
          </a:xfrm>
        </p:grpSpPr>
        <p:sp>
          <p:nvSpPr>
            <p:cNvPr id="25701" name="Rectangle 45"/>
            <p:cNvSpPr/>
            <p:nvPr/>
          </p:nvSpPr>
          <p:spPr>
            <a:xfrm>
              <a:off x="0" y="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02" name="Text Box 46"/>
            <p:cNvSpPr txBox="1"/>
            <p:nvPr/>
          </p:nvSpPr>
          <p:spPr>
            <a:xfrm>
              <a:off x="869" y="26"/>
              <a:ext cx="2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    二    重    进    位    链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3" name="Group 47"/>
          <p:cNvGrpSpPr/>
          <p:nvPr/>
        </p:nvGrpSpPr>
        <p:grpSpPr>
          <a:xfrm>
            <a:off x="1365250" y="990600"/>
            <a:ext cx="5002213" cy="685800"/>
            <a:chOff x="0" y="0"/>
            <a:chExt cx="3151" cy="432"/>
          </a:xfrm>
        </p:grpSpPr>
        <p:sp>
          <p:nvSpPr>
            <p:cNvPr id="25697" name="Line 48"/>
            <p:cNvSpPr/>
            <p:nvPr/>
          </p:nvSpPr>
          <p:spPr>
            <a:xfrm flipV="1">
              <a:off x="0" y="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98" name="Line 49"/>
            <p:cNvSpPr/>
            <p:nvPr/>
          </p:nvSpPr>
          <p:spPr>
            <a:xfrm flipV="1">
              <a:off x="1057" y="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99" name="Line 50"/>
            <p:cNvSpPr/>
            <p:nvPr/>
          </p:nvSpPr>
          <p:spPr>
            <a:xfrm flipV="1">
              <a:off x="2095" y="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00" name="Line 51"/>
            <p:cNvSpPr/>
            <p:nvPr/>
          </p:nvSpPr>
          <p:spPr>
            <a:xfrm flipV="1">
              <a:off x="3151" y="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5614" name="Group 52"/>
          <p:cNvGrpSpPr/>
          <p:nvPr/>
        </p:nvGrpSpPr>
        <p:grpSpPr>
          <a:xfrm>
            <a:off x="984250" y="2193925"/>
            <a:ext cx="962025" cy="396875"/>
            <a:chOff x="0" y="0"/>
            <a:chExt cx="606" cy="250"/>
          </a:xfrm>
        </p:grpSpPr>
        <p:sp>
          <p:nvSpPr>
            <p:cNvPr id="25695" name="Text Box 53"/>
            <p:cNvSpPr txBox="1"/>
            <p:nvPr/>
          </p:nvSpPr>
          <p:spPr>
            <a:xfrm>
              <a:off x="0" y="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6" name="Text Box 54"/>
            <p:cNvSpPr txBox="1"/>
            <p:nvPr/>
          </p:nvSpPr>
          <p:spPr>
            <a:xfrm>
              <a:off x="340" y="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5" name="Group 55"/>
          <p:cNvGrpSpPr/>
          <p:nvPr/>
        </p:nvGrpSpPr>
        <p:grpSpPr>
          <a:xfrm>
            <a:off x="2662238" y="2193925"/>
            <a:ext cx="962025" cy="403225"/>
            <a:chOff x="0" y="0"/>
            <a:chExt cx="606" cy="254"/>
          </a:xfrm>
        </p:grpSpPr>
        <p:sp>
          <p:nvSpPr>
            <p:cNvPr id="25693" name="Text Box 56"/>
            <p:cNvSpPr txBox="1"/>
            <p:nvPr/>
          </p:nvSpPr>
          <p:spPr>
            <a:xfrm>
              <a:off x="0" y="4"/>
              <a:ext cx="2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4" name="Text Box 57"/>
            <p:cNvSpPr txBox="1"/>
            <p:nvPr/>
          </p:nvSpPr>
          <p:spPr>
            <a:xfrm>
              <a:off x="340" y="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6" name="Group 58"/>
          <p:cNvGrpSpPr/>
          <p:nvPr/>
        </p:nvGrpSpPr>
        <p:grpSpPr>
          <a:xfrm>
            <a:off x="4310063" y="2193925"/>
            <a:ext cx="962025" cy="396875"/>
            <a:chOff x="0" y="0"/>
            <a:chExt cx="606" cy="250"/>
          </a:xfrm>
        </p:grpSpPr>
        <p:sp>
          <p:nvSpPr>
            <p:cNvPr id="25691" name="Text Box 59"/>
            <p:cNvSpPr txBox="1"/>
            <p:nvPr/>
          </p:nvSpPr>
          <p:spPr>
            <a:xfrm>
              <a:off x="0" y="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2" name="Text Box 60"/>
            <p:cNvSpPr txBox="1"/>
            <p:nvPr/>
          </p:nvSpPr>
          <p:spPr>
            <a:xfrm>
              <a:off x="340" y="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7" name="Group 61"/>
          <p:cNvGrpSpPr/>
          <p:nvPr/>
        </p:nvGrpSpPr>
        <p:grpSpPr>
          <a:xfrm>
            <a:off x="6062663" y="2193925"/>
            <a:ext cx="962025" cy="396875"/>
            <a:chOff x="0" y="0"/>
            <a:chExt cx="606" cy="250"/>
          </a:xfrm>
        </p:grpSpPr>
        <p:sp>
          <p:nvSpPr>
            <p:cNvPr id="25689" name="Text Box 62"/>
            <p:cNvSpPr txBox="1"/>
            <p:nvPr/>
          </p:nvSpPr>
          <p:spPr>
            <a:xfrm>
              <a:off x="0" y="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Text Box 63"/>
            <p:cNvSpPr txBox="1"/>
            <p:nvPr/>
          </p:nvSpPr>
          <p:spPr>
            <a:xfrm>
              <a:off x="340" y="0"/>
              <a:ext cx="2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8" name="Group 64"/>
          <p:cNvGrpSpPr/>
          <p:nvPr/>
        </p:nvGrpSpPr>
        <p:grpSpPr>
          <a:xfrm>
            <a:off x="1157288" y="685800"/>
            <a:ext cx="5472112" cy="411163"/>
            <a:chOff x="0" y="0"/>
            <a:chExt cx="3447" cy="259"/>
          </a:xfrm>
        </p:grpSpPr>
        <p:sp>
          <p:nvSpPr>
            <p:cNvPr id="25685" name="Text Box 65"/>
            <p:cNvSpPr txBox="1"/>
            <p:nvPr/>
          </p:nvSpPr>
          <p:spPr>
            <a:xfrm>
              <a:off x="0" y="9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6" name="Text Box 66"/>
            <p:cNvSpPr txBox="1"/>
            <p:nvPr/>
          </p:nvSpPr>
          <p:spPr>
            <a:xfrm>
              <a:off x="1056" y="0"/>
              <a:ext cx="3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7" name="Text Box 67"/>
            <p:cNvSpPr txBox="1"/>
            <p:nvPr/>
          </p:nvSpPr>
          <p:spPr>
            <a:xfrm>
              <a:off x="2082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Text Box 68"/>
            <p:cNvSpPr txBox="1"/>
            <p:nvPr/>
          </p:nvSpPr>
          <p:spPr>
            <a:xfrm>
              <a:off x="3172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9" name="Text Box 69"/>
          <p:cNvSpPr txBox="1"/>
          <p:nvPr/>
        </p:nvSpPr>
        <p:spPr>
          <a:xfrm>
            <a:off x="1577975" y="2498725"/>
            <a:ext cx="7699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14~12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0" name="Text Box 70"/>
          <p:cNvSpPr txBox="1"/>
          <p:nvPr/>
        </p:nvSpPr>
        <p:spPr>
          <a:xfrm>
            <a:off x="3260725" y="2514600"/>
            <a:ext cx="6873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10~8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1" name="Text Box 71"/>
          <p:cNvSpPr txBox="1"/>
          <p:nvPr/>
        </p:nvSpPr>
        <p:spPr>
          <a:xfrm>
            <a:off x="4943475" y="2514600"/>
            <a:ext cx="6048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6~4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2" name="Text Box 72"/>
          <p:cNvSpPr txBox="1"/>
          <p:nvPr/>
        </p:nvSpPr>
        <p:spPr>
          <a:xfrm>
            <a:off x="6696075" y="2514600"/>
            <a:ext cx="6048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2~0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23" name="Group 73"/>
          <p:cNvGrpSpPr/>
          <p:nvPr/>
        </p:nvGrpSpPr>
        <p:grpSpPr>
          <a:xfrm>
            <a:off x="2484438" y="1341438"/>
            <a:ext cx="3886200" cy="2133600"/>
            <a:chOff x="0" y="0"/>
            <a:chExt cx="2448" cy="1344"/>
          </a:xfrm>
        </p:grpSpPr>
        <p:sp>
          <p:nvSpPr>
            <p:cNvPr id="25682" name="未知"/>
            <p:cNvSpPr/>
            <p:nvPr/>
          </p:nvSpPr>
          <p:spPr>
            <a:xfrm>
              <a:off x="0" y="0"/>
              <a:ext cx="351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rgbClr val="3333FF">
                  <a:alpha val="100000"/>
                </a:srgbClr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3" name="未知"/>
            <p:cNvSpPr/>
            <p:nvPr/>
          </p:nvSpPr>
          <p:spPr>
            <a:xfrm>
              <a:off x="1056" y="0"/>
              <a:ext cx="336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rgbClr val="3333FF">
                  <a:alpha val="100000"/>
                </a:srgbClr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4" name="未知"/>
            <p:cNvSpPr/>
            <p:nvPr/>
          </p:nvSpPr>
          <p:spPr>
            <a:xfrm>
              <a:off x="2112" y="0"/>
              <a:ext cx="336" cy="1344"/>
            </a:xfrm>
            <a:custGeom>
              <a:avLst/>
              <a:gdLst/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rgbClr val="3333FF">
                  <a:alpha val="100000"/>
                </a:srgbClr>
              </a:solidFill>
              <a:prstDash val="solid"/>
              <a:round/>
              <a:headEnd type="stealth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24" name="Group 77"/>
          <p:cNvGrpSpPr/>
          <p:nvPr/>
        </p:nvGrpSpPr>
        <p:grpSpPr>
          <a:xfrm>
            <a:off x="1239838" y="3733800"/>
            <a:ext cx="6227762" cy="777875"/>
            <a:chOff x="0" y="0"/>
            <a:chExt cx="3923" cy="490"/>
          </a:xfrm>
        </p:grpSpPr>
        <p:sp>
          <p:nvSpPr>
            <p:cNvPr id="25642" name="Line 78"/>
            <p:cNvSpPr/>
            <p:nvPr/>
          </p:nvSpPr>
          <p:spPr>
            <a:xfrm flipV="1">
              <a:off x="5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43" name="Line 79"/>
            <p:cNvSpPr/>
            <p:nvPr/>
          </p:nvSpPr>
          <p:spPr>
            <a:xfrm flipV="1">
              <a:off x="340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44" name="Text Box 80"/>
            <p:cNvSpPr txBox="1"/>
            <p:nvPr/>
          </p:nvSpPr>
          <p:spPr>
            <a:xfrm>
              <a:off x="0" y="240"/>
              <a:ext cx="4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15~12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Text Box 81"/>
            <p:cNvSpPr txBox="1"/>
            <p:nvPr/>
          </p:nvSpPr>
          <p:spPr>
            <a:xfrm>
              <a:off x="430" y="240"/>
              <a:ext cx="42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15~12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Text Box 82"/>
            <p:cNvSpPr txBox="1"/>
            <p:nvPr/>
          </p:nvSpPr>
          <p:spPr>
            <a:xfrm>
              <a:off x="1091" y="240"/>
              <a:ext cx="4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11~8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Text Box 83"/>
            <p:cNvSpPr txBox="1"/>
            <p:nvPr/>
          </p:nvSpPr>
          <p:spPr>
            <a:xfrm>
              <a:off x="1475" y="240"/>
              <a:ext cx="37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11~8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8" name="Text Box 84"/>
            <p:cNvSpPr txBox="1"/>
            <p:nvPr/>
          </p:nvSpPr>
          <p:spPr>
            <a:xfrm>
              <a:off x="2110" y="240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7~4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9" name="Text Box 85"/>
            <p:cNvSpPr txBox="1"/>
            <p:nvPr/>
          </p:nvSpPr>
          <p:spPr>
            <a:xfrm>
              <a:off x="2579" y="24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7~4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0" name="Text Box 86"/>
            <p:cNvSpPr txBox="1"/>
            <p:nvPr/>
          </p:nvSpPr>
          <p:spPr>
            <a:xfrm>
              <a:off x="3176" y="240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3~0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1" name="Text Box 87"/>
            <p:cNvSpPr txBox="1"/>
            <p:nvPr/>
          </p:nvSpPr>
          <p:spPr>
            <a:xfrm>
              <a:off x="3596" y="240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3~0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2" name="Line 88"/>
            <p:cNvSpPr/>
            <p:nvPr/>
          </p:nvSpPr>
          <p:spPr>
            <a:xfrm flipV="1">
              <a:off x="148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3" name="Line 89"/>
            <p:cNvSpPr/>
            <p:nvPr/>
          </p:nvSpPr>
          <p:spPr>
            <a:xfrm flipV="1">
              <a:off x="244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4" name="Line 90"/>
            <p:cNvSpPr/>
            <p:nvPr/>
          </p:nvSpPr>
          <p:spPr>
            <a:xfrm flipV="1">
              <a:off x="484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5" name="Line 91"/>
            <p:cNvSpPr/>
            <p:nvPr/>
          </p:nvSpPr>
          <p:spPr>
            <a:xfrm flipV="1">
              <a:off x="580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6" name="Line 92"/>
            <p:cNvSpPr/>
            <p:nvPr/>
          </p:nvSpPr>
          <p:spPr>
            <a:xfrm flipV="1">
              <a:off x="676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7" name="Line 93"/>
            <p:cNvSpPr/>
            <p:nvPr/>
          </p:nvSpPr>
          <p:spPr>
            <a:xfrm flipV="1">
              <a:off x="77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8" name="Line 94"/>
            <p:cNvSpPr/>
            <p:nvPr/>
          </p:nvSpPr>
          <p:spPr>
            <a:xfrm flipV="1">
              <a:off x="1125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59" name="Line 95"/>
            <p:cNvSpPr/>
            <p:nvPr/>
          </p:nvSpPr>
          <p:spPr>
            <a:xfrm flipV="1">
              <a:off x="1413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0" name="Line 96"/>
            <p:cNvSpPr/>
            <p:nvPr/>
          </p:nvSpPr>
          <p:spPr>
            <a:xfrm flipV="1">
              <a:off x="1221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1" name="Line 97"/>
            <p:cNvSpPr/>
            <p:nvPr/>
          </p:nvSpPr>
          <p:spPr>
            <a:xfrm flipV="1">
              <a:off x="1317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2" name="Line 98"/>
            <p:cNvSpPr/>
            <p:nvPr/>
          </p:nvSpPr>
          <p:spPr>
            <a:xfrm flipV="1">
              <a:off x="1540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3" name="Line 99"/>
            <p:cNvSpPr/>
            <p:nvPr/>
          </p:nvSpPr>
          <p:spPr>
            <a:xfrm flipV="1">
              <a:off x="1636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4" name="Line 100"/>
            <p:cNvSpPr/>
            <p:nvPr/>
          </p:nvSpPr>
          <p:spPr>
            <a:xfrm flipV="1">
              <a:off x="173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5" name="Line 101"/>
            <p:cNvSpPr/>
            <p:nvPr/>
          </p:nvSpPr>
          <p:spPr>
            <a:xfrm flipV="1">
              <a:off x="1828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6" name="Line 102"/>
            <p:cNvSpPr/>
            <p:nvPr/>
          </p:nvSpPr>
          <p:spPr>
            <a:xfrm flipV="1">
              <a:off x="2164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7" name="Line 103"/>
            <p:cNvSpPr/>
            <p:nvPr/>
          </p:nvSpPr>
          <p:spPr>
            <a:xfrm flipV="1">
              <a:off x="245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8" name="Line 104"/>
            <p:cNvSpPr/>
            <p:nvPr/>
          </p:nvSpPr>
          <p:spPr>
            <a:xfrm flipV="1">
              <a:off x="2260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69" name="Line 105"/>
            <p:cNvSpPr/>
            <p:nvPr/>
          </p:nvSpPr>
          <p:spPr>
            <a:xfrm flipV="1">
              <a:off x="2356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0" name="Line 106"/>
            <p:cNvSpPr/>
            <p:nvPr/>
          </p:nvSpPr>
          <p:spPr>
            <a:xfrm flipV="1">
              <a:off x="2596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1" name="Line 107"/>
            <p:cNvSpPr/>
            <p:nvPr/>
          </p:nvSpPr>
          <p:spPr>
            <a:xfrm flipV="1">
              <a:off x="269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2" name="Line 108"/>
            <p:cNvSpPr/>
            <p:nvPr/>
          </p:nvSpPr>
          <p:spPr>
            <a:xfrm flipV="1">
              <a:off x="2788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3" name="Line 109"/>
            <p:cNvSpPr/>
            <p:nvPr/>
          </p:nvSpPr>
          <p:spPr>
            <a:xfrm flipV="1">
              <a:off x="2884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4" name="Line 110"/>
            <p:cNvSpPr/>
            <p:nvPr/>
          </p:nvSpPr>
          <p:spPr>
            <a:xfrm flipV="1">
              <a:off x="3220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5" name="Line 111"/>
            <p:cNvSpPr/>
            <p:nvPr/>
          </p:nvSpPr>
          <p:spPr>
            <a:xfrm flipV="1">
              <a:off x="3508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6" name="Line 112"/>
            <p:cNvSpPr/>
            <p:nvPr/>
          </p:nvSpPr>
          <p:spPr>
            <a:xfrm flipV="1">
              <a:off x="3316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7" name="Line 113"/>
            <p:cNvSpPr/>
            <p:nvPr/>
          </p:nvSpPr>
          <p:spPr>
            <a:xfrm flipV="1">
              <a:off x="341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8" name="Line 114"/>
            <p:cNvSpPr/>
            <p:nvPr/>
          </p:nvSpPr>
          <p:spPr>
            <a:xfrm flipV="1">
              <a:off x="3635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79" name="Line 115"/>
            <p:cNvSpPr/>
            <p:nvPr/>
          </p:nvSpPr>
          <p:spPr>
            <a:xfrm flipV="1">
              <a:off x="3731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80" name="Line 116"/>
            <p:cNvSpPr/>
            <p:nvPr/>
          </p:nvSpPr>
          <p:spPr>
            <a:xfrm flipV="1">
              <a:off x="3827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81" name="Line 117"/>
            <p:cNvSpPr/>
            <p:nvPr/>
          </p:nvSpPr>
          <p:spPr>
            <a:xfrm flipV="1">
              <a:off x="3923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25625" name="Text Box 118"/>
          <p:cNvSpPr txBox="1"/>
          <p:nvPr/>
        </p:nvSpPr>
        <p:spPr>
          <a:xfrm>
            <a:off x="7799388" y="3489325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26" name="Group 119"/>
          <p:cNvGrpSpPr/>
          <p:nvPr/>
        </p:nvGrpSpPr>
        <p:grpSpPr>
          <a:xfrm>
            <a:off x="7510463" y="1981200"/>
            <a:ext cx="779462" cy="1524000"/>
            <a:chOff x="0" y="0"/>
            <a:chExt cx="491" cy="960"/>
          </a:xfrm>
        </p:grpSpPr>
        <p:sp>
          <p:nvSpPr>
            <p:cNvPr id="25640" name="Line 120"/>
            <p:cNvSpPr/>
            <p:nvPr/>
          </p:nvSpPr>
          <p:spPr>
            <a:xfrm flipH="1">
              <a:off x="11" y="960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41" name="未知"/>
            <p:cNvSpPr/>
            <p:nvPr/>
          </p:nvSpPr>
          <p:spPr>
            <a:xfrm>
              <a:off x="0" y="0"/>
              <a:ext cx="288" cy="960"/>
            </a:xfrm>
            <a:custGeom>
              <a:avLst/>
              <a:gdLst/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627" name="Rectangle 122"/>
          <p:cNvSpPr/>
          <p:nvPr/>
        </p:nvSpPr>
        <p:spPr>
          <a:xfrm>
            <a:off x="2841625" y="5049838"/>
            <a:ext cx="8637588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  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000" b="1" i="1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8" name="Rectangle 123"/>
          <p:cNvSpPr/>
          <p:nvPr/>
        </p:nvSpPr>
        <p:spPr>
          <a:xfrm>
            <a:off x="2843213" y="5445125"/>
            <a:ext cx="8997950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7.5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9" name="Rectangle 124"/>
          <p:cNvSpPr/>
          <p:nvPr/>
        </p:nvSpPr>
        <p:spPr>
          <a:xfrm>
            <a:off x="2841625" y="5895975"/>
            <a:ext cx="8713788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3 2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0" name="Rectangle 125"/>
          <p:cNvSpPr/>
          <p:nvPr/>
        </p:nvSpPr>
        <p:spPr>
          <a:xfrm>
            <a:off x="2841625" y="6278563"/>
            <a:ext cx="9144000" cy="533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1" name="Rectangle 126"/>
          <p:cNvSpPr/>
          <p:nvPr/>
        </p:nvSpPr>
        <p:spPr>
          <a:xfrm>
            <a:off x="4000500" y="4678363"/>
            <a:ext cx="50736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~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2" name="Rectangle 127"/>
          <p:cNvSpPr/>
          <p:nvPr/>
        </p:nvSpPr>
        <p:spPr>
          <a:xfrm>
            <a:off x="4000500" y="5051425"/>
            <a:ext cx="40767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3" name="Rectangle 128"/>
          <p:cNvSpPr/>
          <p:nvPr/>
        </p:nvSpPr>
        <p:spPr>
          <a:xfrm>
            <a:off x="3995738" y="5445125"/>
            <a:ext cx="46101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4" name="Rectangle 129"/>
          <p:cNvSpPr/>
          <p:nvPr/>
        </p:nvSpPr>
        <p:spPr>
          <a:xfrm>
            <a:off x="4000500" y="5895975"/>
            <a:ext cx="40767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 全部进位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5" name="Rectangle 130"/>
          <p:cNvSpPr/>
          <p:nvPr/>
        </p:nvSpPr>
        <p:spPr>
          <a:xfrm>
            <a:off x="4000500" y="6327775"/>
            <a:ext cx="27051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 全部进位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6" name="Rectangle 131"/>
          <p:cNvSpPr/>
          <p:nvPr/>
        </p:nvSpPr>
        <p:spPr>
          <a:xfrm>
            <a:off x="2841625" y="4678363"/>
            <a:ext cx="58451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7" name="Rectangle 132"/>
          <p:cNvSpPr/>
          <p:nvPr/>
        </p:nvSpPr>
        <p:spPr>
          <a:xfrm>
            <a:off x="609600" y="4678363"/>
            <a:ext cx="50736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形成后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8" name="Text Box 133"/>
          <p:cNvSpPr txBox="1"/>
          <p:nvPr/>
        </p:nvSpPr>
        <p:spPr>
          <a:xfrm>
            <a:off x="1371600" y="5895975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串行进位链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9" name="Text Box 134"/>
          <p:cNvSpPr txBox="1"/>
          <p:nvPr/>
        </p:nvSpPr>
        <p:spPr>
          <a:xfrm>
            <a:off x="323850" y="6461125"/>
            <a:ext cx="289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单重分组跳跃进位链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626" name="Rectangle 2"/>
          <p:cNvSpPr/>
          <p:nvPr/>
        </p:nvSpPr>
        <p:spPr>
          <a:xfrm>
            <a:off x="250825" y="0"/>
            <a:ext cx="7239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=32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双重分组跳跃进位链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574675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1031875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1641475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2098675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2698750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2" name="Text Box 8"/>
          <p:cNvSpPr txBox="1"/>
          <p:nvPr/>
        </p:nvSpPr>
        <p:spPr>
          <a:xfrm>
            <a:off x="3155950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3" name="Text Box 9"/>
          <p:cNvSpPr txBox="1"/>
          <p:nvPr/>
        </p:nvSpPr>
        <p:spPr>
          <a:xfrm>
            <a:off x="3765550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4" name="Text Box 10"/>
          <p:cNvSpPr txBox="1"/>
          <p:nvPr/>
        </p:nvSpPr>
        <p:spPr>
          <a:xfrm>
            <a:off x="4222750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5" name="Text Box 11"/>
          <p:cNvSpPr txBox="1"/>
          <p:nvPr/>
        </p:nvSpPr>
        <p:spPr>
          <a:xfrm>
            <a:off x="4832350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6" name="Text Box 12"/>
          <p:cNvSpPr txBox="1"/>
          <p:nvPr/>
        </p:nvSpPr>
        <p:spPr>
          <a:xfrm>
            <a:off x="5289550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7" name="Text Box 13"/>
          <p:cNvSpPr txBox="1"/>
          <p:nvPr/>
        </p:nvSpPr>
        <p:spPr>
          <a:xfrm>
            <a:off x="5899150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8" name="Text Box 14"/>
          <p:cNvSpPr txBox="1"/>
          <p:nvPr/>
        </p:nvSpPr>
        <p:spPr>
          <a:xfrm>
            <a:off x="6356350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9" name="Text Box 15"/>
          <p:cNvSpPr txBox="1"/>
          <p:nvPr/>
        </p:nvSpPr>
        <p:spPr>
          <a:xfrm>
            <a:off x="6965950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0" name="Text Box 16"/>
          <p:cNvSpPr txBox="1"/>
          <p:nvPr/>
        </p:nvSpPr>
        <p:spPr>
          <a:xfrm>
            <a:off x="7423150" y="4197350"/>
            <a:ext cx="3000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1" name="Text Box 17"/>
          <p:cNvSpPr txBox="1"/>
          <p:nvPr/>
        </p:nvSpPr>
        <p:spPr>
          <a:xfrm>
            <a:off x="8032750" y="4197350"/>
            <a:ext cx="357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2" name="Text Box 18"/>
          <p:cNvSpPr txBox="1"/>
          <p:nvPr/>
        </p:nvSpPr>
        <p:spPr>
          <a:xfrm>
            <a:off x="8489950" y="4197350"/>
            <a:ext cx="314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3" name="Line 19"/>
          <p:cNvSpPr/>
          <p:nvPr/>
        </p:nvSpPr>
        <p:spPr>
          <a:xfrm flipV="1">
            <a:off x="650875" y="228282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44" name="Line 20"/>
          <p:cNvSpPr/>
          <p:nvPr/>
        </p:nvSpPr>
        <p:spPr>
          <a:xfrm flipV="1">
            <a:off x="803275" y="228282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45" name="Line 21"/>
          <p:cNvSpPr/>
          <p:nvPr/>
        </p:nvSpPr>
        <p:spPr>
          <a:xfrm flipV="1">
            <a:off x="955675" y="297815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46" name="Line 22"/>
          <p:cNvSpPr/>
          <p:nvPr/>
        </p:nvSpPr>
        <p:spPr>
          <a:xfrm flipV="1">
            <a:off x="1108075" y="297815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47" name="Line 23"/>
          <p:cNvSpPr/>
          <p:nvPr/>
        </p:nvSpPr>
        <p:spPr>
          <a:xfrm flipV="1">
            <a:off x="1260475" y="297815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48" name="Rectangle 24"/>
          <p:cNvSpPr/>
          <p:nvPr/>
        </p:nvSpPr>
        <p:spPr>
          <a:xfrm>
            <a:off x="574675" y="3359150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9" name="Text Box 25"/>
          <p:cNvSpPr txBox="1"/>
          <p:nvPr/>
        </p:nvSpPr>
        <p:spPr>
          <a:xfrm>
            <a:off x="787400" y="337343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0" name="Line 26"/>
          <p:cNvSpPr/>
          <p:nvPr/>
        </p:nvSpPr>
        <p:spPr>
          <a:xfrm flipV="1">
            <a:off x="17176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1" name="Line 27"/>
          <p:cNvSpPr/>
          <p:nvPr/>
        </p:nvSpPr>
        <p:spPr>
          <a:xfrm flipV="1">
            <a:off x="18700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2" name="Line 28"/>
          <p:cNvSpPr/>
          <p:nvPr/>
        </p:nvSpPr>
        <p:spPr>
          <a:xfrm flipV="1">
            <a:off x="20224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3" name="Line 29"/>
          <p:cNvSpPr/>
          <p:nvPr/>
        </p:nvSpPr>
        <p:spPr>
          <a:xfrm flipV="1">
            <a:off x="21748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4" name="Line 30"/>
          <p:cNvSpPr/>
          <p:nvPr/>
        </p:nvSpPr>
        <p:spPr>
          <a:xfrm flipV="1">
            <a:off x="23272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5" name="Rectangle 31"/>
          <p:cNvSpPr/>
          <p:nvPr/>
        </p:nvSpPr>
        <p:spPr>
          <a:xfrm>
            <a:off x="1641475" y="3368675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6" name="Text Box 32"/>
          <p:cNvSpPr txBox="1"/>
          <p:nvPr/>
        </p:nvSpPr>
        <p:spPr>
          <a:xfrm>
            <a:off x="1854200" y="33829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7" name="Line 33"/>
          <p:cNvSpPr/>
          <p:nvPr/>
        </p:nvSpPr>
        <p:spPr>
          <a:xfrm flipV="1">
            <a:off x="27844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8" name="Line 34"/>
          <p:cNvSpPr/>
          <p:nvPr/>
        </p:nvSpPr>
        <p:spPr>
          <a:xfrm flipV="1">
            <a:off x="29368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59" name="Line 35"/>
          <p:cNvSpPr/>
          <p:nvPr/>
        </p:nvSpPr>
        <p:spPr>
          <a:xfrm flipV="1">
            <a:off x="30892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0" name="Line 36"/>
          <p:cNvSpPr/>
          <p:nvPr/>
        </p:nvSpPr>
        <p:spPr>
          <a:xfrm flipV="1">
            <a:off x="32416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1" name="Line 37"/>
          <p:cNvSpPr/>
          <p:nvPr/>
        </p:nvSpPr>
        <p:spPr>
          <a:xfrm flipV="1">
            <a:off x="33940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2" name="Rectangle 38"/>
          <p:cNvSpPr/>
          <p:nvPr/>
        </p:nvSpPr>
        <p:spPr>
          <a:xfrm>
            <a:off x="2708275" y="3368675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3" name="Text Box 39"/>
          <p:cNvSpPr txBox="1"/>
          <p:nvPr/>
        </p:nvSpPr>
        <p:spPr>
          <a:xfrm>
            <a:off x="2921000" y="33829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4" name="Line 40"/>
          <p:cNvSpPr/>
          <p:nvPr/>
        </p:nvSpPr>
        <p:spPr>
          <a:xfrm flipV="1">
            <a:off x="38512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5" name="Line 41"/>
          <p:cNvSpPr/>
          <p:nvPr/>
        </p:nvSpPr>
        <p:spPr>
          <a:xfrm flipV="1">
            <a:off x="40036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6" name="Line 42"/>
          <p:cNvSpPr/>
          <p:nvPr/>
        </p:nvSpPr>
        <p:spPr>
          <a:xfrm flipV="1">
            <a:off x="41560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7" name="Line 43"/>
          <p:cNvSpPr/>
          <p:nvPr/>
        </p:nvSpPr>
        <p:spPr>
          <a:xfrm flipV="1">
            <a:off x="43084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8" name="Line 44"/>
          <p:cNvSpPr/>
          <p:nvPr/>
        </p:nvSpPr>
        <p:spPr>
          <a:xfrm flipV="1">
            <a:off x="44608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69" name="Rectangle 45"/>
          <p:cNvSpPr/>
          <p:nvPr/>
        </p:nvSpPr>
        <p:spPr>
          <a:xfrm>
            <a:off x="3775075" y="3368675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70" name="Text Box 46"/>
          <p:cNvSpPr txBox="1"/>
          <p:nvPr/>
        </p:nvSpPr>
        <p:spPr>
          <a:xfrm>
            <a:off x="3987800" y="33829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71" name="Line 47"/>
          <p:cNvSpPr/>
          <p:nvPr/>
        </p:nvSpPr>
        <p:spPr>
          <a:xfrm flipV="1">
            <a:off x="49180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72" name="Line 48"/>
          <p:cNvSpPr/>
          <p:nvPr/>
        </p:nvSpPr>
        <p:spPr>
          <a:xfrm flipV="1">
            <a:off x="5070475" y="2292350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73" name="Line 49"/>
          <p:cNvSpPr/>
          <p:nvPr/>
        </p:nvSpPr>
        <p:spPr>
          <a:xfrm flipV="1">
            <a:off x="52228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74" name="Line 50"/>
          <p:cNvSpPr/>
          <p:nvPr/>
        </p:nvSpPr>
        <p:spPr>
          <a:xfrm flipV="1">
            <a:off x="53752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75" name="Line 51"/>
          <p:cNvSpPr/>
          <p:nvPr/>
        </p:nvSpPr>
        <p:spPr>
          <a:xfrm flipV="1">
            <a:off x="5527675" y="2987675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76" name="Rectangle 52"/>
          <p:cNvSpPr/>
          <p:nvPr/>
        </p:nvSpPr>
        <p:spPr>
          <a:xfrm>
            <a:off x="4841875" y="3368675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77" name="Text Box 53"/>
          <p:cNvSpPr txBox="1"/>
          <p:nvPr/>
        </p:nvSpPr>
        <p:spPr>
          <a:xfrm>
            <a:off x="5054600" y="338296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78" name="Line 54"/>
          <p:cNvSpPr/>
          <p:nvPr/>
        </p:nvSpPr>
        <p:spPr>
          <a:xfrm flipV="1">
            <a:off x="5984875" y="230187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79" name="Line 55"/>
          <p:cNvSpPr/>
          <p:nvPr/>
        </p:nvSpPr>
        <p:spPr>
          <a:xfrm flipV="1">
            <a:off x="6137275" y="230187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0" name="Line 56"/>
          <p:cNvSpPr/>
          <p:nvPr/>
        </p:nvSpPr>
        <p:spPr>
          <a:xfrm flipV="1">
            <a:off x="62896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1" name="Line 57"/>
          <p:cNvSpPr/>
          <p:nvPr/>
        </p:nvSpPr>
        <p:spPr>
          <a:xfrm flipV="1">
            <a:off x="64420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2" name="Line 58"/>
          <p:cNvSpPr/>
          <p:nvPr/>
        </p:nvSpPr>
        <p:spPr>
          <a:xfrm flipV="1">
            <a:off x="65944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3" name="Rectangle 59"/>
          <p:cNvSpPr/>
          <p:nvPr/>
        </p:nvSpPr>
        <p:spPr>
          <a:xfrm>
            <a:off x="5908675" y="3378200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84" name="Text Box 60"/>
          <p:cNvSpPr txBox="1"/>
          <p:nvPr/>
        </p:nvSpPr>
        <p:spPr>
          <a:xfrm>
            <a:off x="6121400" y="33924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85" name="Line 61"/>
          <p:cNvSpPr/>
          <p:nvPr/>
        </p:nvSpPr>
        <p:spPr>
          <a:xfrm flipV="1">
            <a:off x="7051675" y="230187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6" name="Line 62"/>
          <p:cNvSpPr/>
          <p:nvPr/>
        </p:nvSpPr>
        <p:spPr>
          <a:xfrm flipV="1">
            <a:off x="7204075" y="230187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7" name="Line 63"/>
          <p:cNvSpPr/>
          <p:nvPr/>
        </p:nvSpPr>
        <p:spPr>
          <a:xfrm flipV="1">
            <a:off x="73564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8" name="Line 64"/>
          <p:cNvSpPr/>
          <p:nvPr/>
        </p:nvSpPr>
        <p:spPr>
          <a:xfrm flipV="1">
            <a:off x="75088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89" name="Line 65"/>
          <p:cNvSpPr/>
          <p:nvPr/>
        </p:nvSpPr>
        <p:spPr>
          <a:xfrm flipV="1">
            <a:off x="76612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90" name="Rectangle 66"/>
          <p:cNvSpPr/>
          <p:nvPr/>
        </p:nvSpPr>
        <p:spPr>
          <a:xfrm>
            <a:off x="6975475" y="3378200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91" name="Text Box 67"/>
          <p:cNvSpPr txBox="1"/>
          <p:nvPr/>
        </p:nvSpPr>
        <p:spPr>
          <a:xfrm>
            <a:off x="7188200" y="33924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92" name="Line 68"/>
          <p:cNvSpPr/>
          <p:nvPr/>
        </p:nvSpPr>
        <p:spPr>
          <a:xfrm flipV="1">
            <a:off x="8118475" y="230187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93" name="Line 69"/>
          <p:cNvSpPr/>
          <p:nvPr/>
        </p:nvSpPr>
        <p:spPr>
          <a:xfrm flipV="1">
            <a:off x="8270875" y="2301875"/>
            <a:ext cx="0" cy="10763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94" name="Line 70"/>
          <p:cNvSpPr/>
          <p:nvPr/>
        </p:nvSpPr>
        <p:spPr>
          <a:xfrm flipV="1">
            <a:off x="84232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95" name="Line 71"/>
          <p:cNvSpPr/>
          <p:nvPr/>
        </p:nvSpPr>
        <p:spPr>
          <a:xfrm flipV="1">
            <a:off x="85756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96" name="Line 72"/>
          <p:cNvSpPr/>
          <p:nvPr/>
        </p:nvSpPr>
        <p:spPr>
          <a:xfrm flipV="1">
            <a:off x="8728075" y="29972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697" name="Rectangle 73"/>
          <p:cNvSpPr/>
          <p:nvPr/>
        </p:nvSpPr>
        <p:spPr>
          <a:xfrm>
            <a:off x="8042275" y="3378200"/>
            <a:ext cx="7620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98" name="Text Box 74"/>
          <p:cNvSpPr txBox="1"/>
          <p:nvPr/>
        </p:nvSpPr>
        <p:spPr>
          <a:xfrm>
            <a:off x="8243888" y="3392488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99" name="Rectangle 75"/>
          <p:cNvSpPr/>
          <p:nvPr/>
        </p:nvSpPr>
        <p:spPr>
          <a:xfrm>
            <a:off x="498475" y="1758950"/>
            <a:ext cx="3886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00" name="Text Box 76"/>
          <p:cNvSpPr txBox="1"/>
          <p:nvPr/>
        </p:nvSpPr>
        <p:spPr>
          <a:xfrm>
            <a:off x="1347788" y="1800225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    二    大    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01" name="Rectangle 77"/>
          <p:cNvSpPr/>
          <p:nvPr/>
        </p:nvSpPr>
        <p:spPr>
          <a:xfrm>
            <a:off x="4814888" y="1758950"/>
            <a:ext cx="3886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02" name="Text Box 78"/>
          <p:cNvSpPr txBox="1"/>
          <p:nvPr/>
        </p:nvSpPr>
        <p:spPr>
          <a:xfrm>
            <a:off x="5614988" y="1800225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    一    大    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03" name="Line 79"/>
          <p:cNvSpPr/>
          <p:nvPr/>
        </p:nvSpPr>
        <p:spPr>
          <a:xfrm flipV="1">
            <a:off x="6508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04" name="Line 80"/>
          <p:cNvSpPr/>
          <p:nvPr/>
        </p:nvSpPr>
        <p:spPr>
          <a:xfrm flipV="1">
            <a:off x="17176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05" name="Line 81"/>
          <p:cNvSpPr/>
          <p:nvPr/>
        </p:nvSpPr>
        <p:spPr>
          <a:xfrm flipV="1">
            <a:off x="27844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06" name="Line 82"/>
          <p:cNvSpPr/>
          <p:nvPr/>
        </p:nvSpPr>
        <p:spPr>
          <a:xfrm flipV="1">
            <a:off x="38512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07" name="Line 83"/>
          <p:cNvSpPr/>
          <p:nvPr/>
        </p:nvSpPr>
        <p:spPr>
          <a:xfrm flipV="1">
            <a:off x="49180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08" name="Line 84"/>
          <p:cNvSpPr/>
          <p:nvPr/>
        </p:nvSpPr>
        <p:spPr>
          <a:xfrm flipV="1">
            <a:off x="59848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09" name="Line 85"/>
          <p:cNvSpPr/>
          <p:nvPr/>
        </p:nvSpPr>
        <p:spPr>
          <a:xfrm flipV="1">
            <a:off x="70516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0" name="Line 86"/>
          <p:cNvSpPr/>
          <p:nvPr/>
        </p:nvSpPr>
        <p:spPr>
          <a:xfrm flipV="1">
            <a:off x="8118475" y="107315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1" name="Line 87"/>
          <p:cNvSpPr/>
          <p:nvPr/>
        </p:nvSpPr>
        <p:spPr>
          <a:xfrm flipV="1">
            <a:off x="727075" y="381635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2" name="Line 88"/>
          <p:cNvSpPr/>
          <p:nvPr/>
        </p:nvSpPr>
        <p:spPr>
          <a:xfrm flipV="1">
            <a:off x="1184275" y="381635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3" name="Text Box 89"/>
          <p:cNvSpPr txBox="1"/>
          <p:nvPr/>
        </p:nvSpPr>
        <p:spPr>
          <a:xfrm>
            <a:off x="746125" y="380047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14" name="Line 90"/>
          <p:cNvSpPr/>
          <p:nvPr/>
        </p:nvSpPr>
        <p:spPr>
          <a:xfrm flipV="1">
            <a:off x="17938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5" name="Line 91"/>
          <p:cNvSpPr/>
          <p:nvPr/>
        </p:nvSpPr>
        <p:spPr>
          <a:xfrm flipV="1">
            <a:off x="22510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6" name="Text Box 92"/>
          <p:cNvSpPr txBox="1"/>
          <p:nvPr/>
        </p:nvSpPr>
        <p:spPr>
          <a:xfrm>
            <a:off x="18129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17" name="Line 93"/>
          <p:cNvSpPr/>
          <p:nvPr/>
        </p:nvSpPr>
        <p:spPr>
          <a:xfrm flipV="1">
            <a:off x="28606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8" name="Line 94"/>
          <p:cNvSpPr/>
          <p:nvPr/>
        </p:nvSpPr>
        <p:spPr>
          <a:xfrm flipV="1">
            <a:off x="33178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19" name="Text Box 95"/>
          <p:cNvSpPr txBox="1"/>
          <p:nvPr/>
        </p:nvSpPr>
        <p:spPr>
          <a:xfrm>
            <a:off x="28797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0" name="Line 96"/>
          <p:cNvSpPr/>
          <p:nvPr/>
        </p:nvSpPr>
        <p:spPr>
          <a:xfrm flipV="1">
            <a:off x="39274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21" name="Line 97"/>
          <p:cNvSpPr/>
          <p:nvPr/>
        </p:nvSpPr>
        <p:spPr>
          <a:xfrm flipV="1">
            <a:off x="43846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22" name="Text Box 98"/>
          <p:cNvSpPr txBox="1"/>
          <p:nvPr/>
        </p:nvSpPr>
        <p:spPr>
          <a:xfrm>
            <a:off x="39465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3" name="Line 99"/>
          <p:cNvSpPr/>
          <p:nvPr/>
        </p:nvSpPr>
        <p:spPr>
          <a:xfrm flipV="1">
            <a:off x="49942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24" name="Line 100"/>
          <p:cNvSpPr/>
          <p:nvPr/>
        </p:nvSpPr>
        <p:spPr>
          <a:xfrm flipV="1">
            <a:off x="54514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25" name="Text Box 101"/>
          <p:cNvSpPr txBox="1"/>
          <p:nvPr/>
        </p:nvSpPr>
        <p:spPr>
          <a:xfrm>
            <a:off x="50133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6" name="Line 102"/>
          <p:cNvSpPr/>
          <p:nvPr/>
        </p:nvSpPr>
        <p:spPr>
          <a:xfrm flipV="1">
            <a:off x="60610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27" name="Line 103"/>
          <p:cNvSpPr/>
          <p:nvPr/>
        </p:nvSpPr>
        <p:spPr>
          <a:xfrm flipV="1">
            <a:off x="65182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28" name="Text Box 104"/>
          <p:cNvSpPr txBox="1"/>
          <p:nvPr/>
        </p:nvSpPr>
        <p:spPr>
          <a:xfrm>
            <a:off x="60801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29" name="Line 105"/>
          <p:cNvSpPr/>
          <p:nvPr/>
        </p:nvSpPr>
        <p:spPr>
          <a:xfrm flipV="1">
            <a:off x="71278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30" name="Line 106"/>
          <p:cNvSpPr/>
          <p:nvPr/>
        </p:nvSpPr>
        <p:spPr>
          <a:xfrm flipV="1">
            <a:off x="75850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31" name="Text Box 107"/>
          <p:cNvSpPr txBox="1"/>
          <p:nvPr/>
        </p:nvSpPr>
        <p:spPr>
          <a:xfrm>
            <a:off x="71469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32" name="Line 108"/>
          <p:cNvSpPr/>
          <p:nvPr/>
        </p:nvSpPr>
        <p:spPr>
          <a:xfrm flipV="1">
            <a:off x="81946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33" name="Line 109"/>
          <p:cNvSpPr/>
          <p:nvPr/>
        </p:nvSpPr>
        <p:spPr>
          <a:xfrm flipV="1">
            <a:off x="8651875" y="3832225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6734" name="Text Box 110"/>
          <p:cNvSpPr txBox="1"/>
          <p:nvPr/>
        </p:nvSpPr>
        <p:spPr>
          <a:xfrm>
            <a:off x="8213725" y="3816350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35" name="未知"/>
          <p:cNvSpPr/>
          <p:nvPr/>
        </p:nvSpPr>
        <p:spPr>
          <a:xfrm>
            <a:off x="1331913" y="1454150"/>
            <a:ext cx="385762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36" name="未知"/>
          <p:cNvSpPr/>
          <p:nvPr/>
        </p:nvSpPr>
        <p:spPr>
          <a:xfrm>
            <a:off x="4384675" y="1987550"/>
            <a:ext cx="2492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</a:cxnLst>
            <a:pathLst>
              <a:path w="157" h="1">
                <a:moveTo>
                  <a:pt x="0" y="0"/>
                </a:moveTo>
                <a:lnTo>
                  <a:pt x="157" y="0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37" name="Text Box 113"/>
          <p:cNvSpPr txBox="1"/>
          <p:nvPr/>
        </p:nvSpPr>
        <p:spPr>
          <a:xfrm>
            <a:off x="269875" y="230028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38" name="Text Box 114"/>
          <p:cNvSpPr txBox="1"/>
          <p:nvPr/>
        </p:nvSpPr>
        <p:spPr>
          <a:xfrm>
            <a:off x="809625" y="2300288"/>
            <a:ext cx="4000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39" name="Text Box 115"/>
          <p:cNvSpPr txBox="1"/>
          <p:nvPr/>
        </p:nvSpPr>
        <p:spPr>
          <a:xfrm>
            <a:off x="1358900" y="230663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0" name="Text Box 116"/>
          <p:cNvSpPr txBox="1"/>
          <p:nvPr/>
        </p:nvSpPr>
        <p:spPr>
          <a:xfrm>
            <a:off x="1876425" y="2300288"/>
            <a:ext cx="4000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1" name="Text Box 117"/>
          <p:cNvSpPr txBox="1"/>
          <p:nvPr/>
        </p:nvSpPr>
        <p:spPr>
          <a:xfrm>
            <a:off x="5651500" y="2276475"/>
            <a:ext cx="425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2" name="Text Box 118"/>
          <p:cNvSpPr txBox="1"/>
          <p:nvPr/>
        </p:nvSpPr>
        <p:spPr>
          <a:xfrm>
            <a:off x="6084888" y="2276475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3" name="Text Box 119"/>
          <p:cNvSpPr txBox="1"/>
          <p:nvPr/>
        </p:nvSpPr>
        <p:spPr>
          <a:xfrm>
            <a:off x="4572000" y="2349500"/>
            <a:ext cx="425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4" name="Text Box 120"/>
          <p:cNvSpPr txBox="1"/>
          <p:nvPr/>
        </p:nvSpPr>
        <p:spPr>
          <a:xfrm>
            <a:off x="5003800" y="2349500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5" name="Text Box 121"/>
          <p:cNvSpPr txBox="1"/>
          <p:nvPr/>
        </p:nvSpPr>
        <p:spPr>
          <a:xfrm>
            <a:off x="3492500" y="242093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6" name="Text Box 122"/>
          <p:cNvSpPr txBox="1"/>
          <p:nvPr/>
        </p:nvSpPr>
        <p:spPr>
          <a:xfrm>
            <a:off x="3995738" y="2349500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7" name="Text Box 123"/>
          <p:cNvSpPr txBox="1"/>
          <p:nvPr/>
        </p:nvSpPr>
        <p:spPr>
          <a:xfrm>
            <a:off x="2411413" y="2349500"/>
            <a:ext cx="4254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8" name="Text Box 124"/>
          <p:cNvSpPr txBox="1"/>
          <p:nvPr/>
        </p:nvSpPr>
        <p:spPr>
          <a:xfrm>
            <a:off x="2916238" y="2349500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49" name="Text Box 125"/>
          <p:cNvSpPr txBox="1"/>
          <p:nvPr/>
        </p:nvSpPr>
        <p:spPr>
          <a:xfrm>
            <a:off x="6692900" y="230028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50" name="Text Box 126"/>
          <p:cNvSpPr txBox="1"/>
          <p:nvPr/>
        </p:nvSpPr>
        <p:spPr>
          <a:xfrm>
            <a:off x="7210425" y="2300288"/>
            <a:ext cx="4000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51" name="Text Box 127"/>
          <p:cNvSpPr txBox="1"/>
          <p:nvPr/>
        </p:nvSpPr>
        <p:spPr>
          <a:xfrm>
            <a:off x="7751763" y="230028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52" name="Text Box 128"/>
          <p:cNvSpPr txBox="1"/>
          <p:nvPr/>
        </p:nvSpPr>
        <p:spPr>
          <a:xfrm>
            <a:off x="8277225" y="2300288"/>
            <a:ext cx="4000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53" name="未知"/>
          <p:cNvSpPr/>
          <p:nvPr/>
        </p:nvSpPr>
        <p:spPr>
          <a:xfrm>
            <a:off x="2403475" y="1454150"/>
            <a:ext cx="385763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54" name="未知"/>
          <p:cNvSpPr/>
          <p:nvPr/>
        </p:nvSpPr>
        <p:spPr>
          <a:xfrm>
            <a:off x="3492500" y="1484313"/>
            <a:ext cx="385763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55" name="未知"/>
          <p:cNvSpPr/>
          <p:nvPr/>
        </p:nvSpPr>
        <p:spPr>
          <a:xfrm>
            <a:off x="4532313" y="1454150"/>
            <a:ext cx="385762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rgbClr val="3333FF">
                <a:alpha val="100000"/>
              </a:srgb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56" name="未知"/>
          <p:cNvSpPr/>
          <p:nvPr/>
        </p:nvSpPr>
        <p:spPr>
          <a:xfrm>
            <a:off x="5599113" y="1454150"/>
            <a:ext cx="385762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57" name="未知"/>
          <p:cNvSpPr/>
          <p:nvPr/>
        </p:nvSpPr>
        <p:spPr>
          <a:xfrm>
            <a:off x="6665913" y="1454150"/>
            <a:ext cx="385762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58" name="未知"/>
          <p:cNvSpPr/>
          <p:nvPr/>
        </p:nvSpPr>
        <p:spPr>
          <a:xfrm>
            <a:off x="7737475" y="1454150"/>
            <a:ext cx="385763" cy="2133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26759" name="Text Box 135"/>
          <p:cNvSpPr txBox="1"/>
          <p:nvPr/>
        </p:nvSpPr>
        <p:spPr>
          <a:xfrm>
            <a:off x="482600" y="706438"/>
            <a:ext cx="51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0" name="Text Box 136"/>
          <p:cNvSpPr txBox="1"/>
          <p:nvPr/>
        </p:nvSpPr>
        <p:spPr>
          <a:xfrm>
            <a:off x="1489075" y="692150"/>
            <a:ext cx="51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1" name="Text Box 137"/>
          <p:cNvSpPr txBox="1"/>
          <p:nvPr/>
        </p:nvSpPr>
        <p:spPr>
          <a:xfrm>
            <a:off x="2555875" y="692150"/>
            <a:ext cx="51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2" name="Text Box 138"/>
          <p:cNvSpPr txBox="1"/>
          <p:nvPr/>
        </p:nvSpPr>
        <p:spPr>
          <a:xfrm>
            <a:off x="3622675" y="692150"/>
            <a:ext cx="51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3" name="Text Box 139"/>
          <p:cNvSpPr txBox="1"/>
          <p:nvPr/>
        </p:nvSpPr>
        <p:spPr>
          <a:xfrm>
            <a:off x="4689475" y="692150"/>
            <a:ext cx="51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4" name="Text Box 140"/>
          <p:cNvSpPr txBox="1"/>
          <p:nvPr/>
        </p:nvSpPr>
        <p:spPr>
          <a:xfrm>
            <a:off x="5756275" y="692150"/>
            <a:ext cx="519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5" name="Text Box 141"/>
          <p:cNvSpPr txBox="1"/>
          <p:nvPr/>
        </p:nvSpPr>
        <p:spPr>
          <a:xfrm>
            <a:off x="6823075" y="692150"/>
            <a:ext cx="43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6" name="Text Box 142"/>
          <p:cNvSpPr txBox="1"/>
          <p:nvPr/>
        </p:nvSpPr>
        <p:spPr>
          <a:xfrm>
            <a:off x="7889875" y="692150"/>
            <a:ext cx="43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7" name="Text Box 143"/>
          <p:cNvSpPr txBox="1"/>
          <p:nvPr/>
        </p:nvSpPr>
        <p:spPr>
          <a:xfrm>
            <a:off x="727075" y="2605088"/>
            <a:ext cx="7524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30~28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8" name="Text Box 144"/>
          <p:cNvSpPr txBox="1"/>
          <p:nvPr/>
        </p:nvSpPr>
        <p:spPr>
          <a:xfrm>
            <a:off x="1793875" y="2620963"/>
            <a:ext cx="7524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26~24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69" name="Text Box 145"/>
          <p:cNvSpPr txBox="1"/>
          <p:nvPr/>
        </p:nvSpPr>
        <p:spPr>
          <a:xfrm>
            <a:off x="2860675" y="2620963"/>
            <a:ext cx="7524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22~20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0" name="Text Box 146"/>
          <p:cNvSpPr txBox="1"/>
          <p:nvPr/>
        </p:nvSpPr>
        <p:spPr>
          <a:xfrm>
            <a:off x="3927475" y="2620963"/>
            <a:ext cx="7524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18~16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1" name="Text Box 147"/>
          <p:cNvSpPr txBox="1"/>
          <p:nvPr/>
        </p:nvSpPr>
        <p:spPr>
          <a:xfrm>
            <a:off x="4994275" y="2620963"/>
            <a:ext cx="7524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14~12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2" name="Text Box 148"/>
          <p:cNvSpPr txBox="1"/>
          <p:nvPr/>
        </p:nvSpPr>
        <p:spPr>
          <a:xfrm>
            <a:off x="6061075" y="2620963"/>
            <a:ext cx="6699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10~8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3" name="Text Box 149"/>
          <p:cNvSpPr txBox="1"/>
          <p:nvPr/>
        </p:nvSpPr>
        <p:spPr>
          <a:xfrm>
            <a:off x="7127875" y="2620963"/>
            <a:ext cx="5873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6~4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4" name="Text Box 150"/>
          <p:cNvSpPr txBox="1"/>
          <p:nvPr/>
        </p:nvSpPr>
        <p:spPr>
          <a:xfrm>
            <a:off x="8194675" y="2620963"/>
            <a:ext cx="5873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2~0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5" name="未知"/>
          <p:cNvSpPr/>
          <p:nvPr/>
        </p:nvSpPr>
        <p:spPr>
          <a:xfrm>
            <a:off x="8689975" y="2063750"/>
            <a:ext cx="304800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92" h="1392">
                <a:moveTo>
                  <a:pt x="0" y="0"/>
                </a:moveTo>
                <a:lnTo>
                  <a:pt x="192" y="0"/>
                </a:lnTo>
                <a:lnTo>
                  <a:pt x="192" y="1392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776" name="未知"/>
          <p:cNvSpPr/>
          <p:nvPr/>
        </p:nvSpPr>
        <p:spPr>
          <a:xfrm>
            <a:off x="8804275" y="3587750"/>
            <a:ext cx="182563" cy="15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pathLst>
              <a:path w="115" h="1">
                <a:moveTo>
                  <a:pt x="115" y="0"/>
                </a:moveTo>
                <a:lnTo>
                  <a:pt x="0" y="1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777" name="Text Box 153"/>
          <p:cNvSpPr txBox="1"/>
          <p:nvPr/>
        </p:nvSpPr>
        <p:spPr>
          <a:xfrm>
            <a:off x="8651875" y="4211638"/>
            <a:ext cx="4921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8" name="Rectangle 154"/>
          <p:cNvSpPr/>
          <p:nvPr/>
        </p:nvSpPr>
        <p:spPr>
          <a:xfrm>
            <a:off x="450850" y="4800600"/>
            <a:ext cx="1911350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eaLnBrk="1" hangingPunct="1"/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形成后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79" name="Rectangle 155"/>
          <p:cNvSpPr/>
          <p:nvPr/>
        </p:nvSpPr>
        <p:spPr>
          <a:xfrm>
            <a:off x="3429000" y="4800600"/>
            <a:ext cx="7494588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~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0" name="Rectangle 156"/>
          <p:cNvSpPr/>
          <p:nvPr/>
        </p:nvSpPr>
        <p:spPr>
          <a:xfrm>
            <a:off x="3402013" y="5202238"/>
            <a:ext cx="86375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000" b="1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1" name="Rectangle 157"/>
          <p:cNvSpPr/>
          <p:nvPr/>
        </p:nvSpPr>
        <p:spPr>
          <a:xfrm>
            <a:off x="3409950" y="5581650"/>
            <a:ext cx="8997950" cy="7191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产生 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18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2" name="Rectangle 158"/>
          <p:cNvSpPr/>
          <p:nvPr/>
        </p:nvSpPr>
        <p:spPr>
          <a:xfrm>
            <a:off x="3505200" y="6343650"/>
            <a:ext cx="8637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26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3" name="Text Box 159"/>
          <p:cNvSpPr txBox="1"/>
          <p:nvPr/>
        </p:nvSpPr>
        <p:spPr>
          <a:xfrm>
            <a:off x="2286000" y="4800600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经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4" name="Text Box 160"/>
          <p:cNvSpPr txBox="1"/>
          <p:nvPr/>
        </p:nvSpPr>
        <p:spPr>
          <a:xfrm>
            <a:off x="2781300" y="520065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5" name="Text Box 161"/>
          <p:cNvSpPr txBox="1"/>
          <p:nvPr/>
        </p:nvSpPr>
        <p:spPr>
          <a:xfrm>
            <a:off x="2627313" y="558958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7.5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i="1" baseline="-2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786" name="Text Box 162"/>
          <p:cNvSpPr txBox="1"/>
          <p:nvPr/>
        </p:nvSpPr>
        <p:spPr>
          <a:xfrm>
            <a:off x="2628900" y="6308725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000" b="1" i="1" baseline="-20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000" b="1" i="1" baseline="-20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b="1" dirty="0"/>
              <a:t>本章小结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定点数 表示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原码 反码 补码 移码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定点数 计算 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移位 原码乘法 补码乘法 补码加减法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浮点数 表示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组成 规格化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IEEE754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浮点数计算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加减法 乘法</a:t>
            </a:r>
            <a:endParaRPr kumimoji="0" lang="en-US" altLang="zh-C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算术逻辑单元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1" indent="-17145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并行加法器 进位链 </a:t>
            </a: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Am2901</a:t>
            </a:r>
            <a:endParaRPr kumimoji="0" lang="en-US" altLang="zh-C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444500"/>
            <a:ext cx="7632700" cy="641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just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2" name="AutoShape 5"/>
          <p:cNvSpPr/>
          <p:nvPr/>
        </p:nvSpPr>
        <p:spPr>
          <a:xfrm>
            <a:off x="957263" y="5276850"/>
            <a:ext cx="1219200" cy="762000"/>
          </a:xfrm>
          <a:prstGeom prst="wedgeRectCallout">
            <a:avLst>
              <a:gd name="adj1" fmla="val 211333"/>
              <a:gd name="adj2" fmla="val -22259"/>
            </a:avLst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寄存器写入数据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AutoShape 6"/>
          <p:cNvSpPr/>
          <p:nvPr/>
        </p:nvSpPr>
        <p:spPr>
          <a:xfrm>
            <a:off x="1403350" y="0"/>
            <a:ext cx="1600200" cy="1341438"/>
          </a:xfrm>
          <a:prstGeom prst="wedgeRectCallout">
            <a:avLst>
              <a:gd name="adj1" fmla="val 75296"/>
              <a:gd name="adj2" fmla="val 119824"/>
            </a:avLst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八功能的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ALU:3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种算术运算和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种逻辑运算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AutoShape 7"/>
          <p:cNvSpPr/>
          <p:nvPr/>
        </p:nvSpPr>
        <p:spPr>
          <a:xfrm>
            <a:off x="4427538" y="0"/>
            <a:ext cx="1944687" cy="404813"/>
          </a:xfrm>
          <a:prstGeom prst="wedgeRectCallout">
            <a:avLst>
              <a:gd name="adj1" fmla="val -60532"/>
              <a:gd name="adj2" fmla="val 98236"/>
            </a:avLst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位运算结果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AutoShape 8"/>
          <p:cNvSpPr/>
          <p:nvPr/>
        </p:nvSpPr>
        <p:spPr>
          <a:xfrm>
            <a:off x="1258888" y="1412875"/>
            <a:ext cx="914400" cy="360363"/>
          </a:xfrm>
          <a:prstGeom prst="wedgeRectCallout">
            <a:avLst>
              <a:gd name="adj1" fmla="val 43926"/>
              <a:gd name="adj2" fmla="val 129296"/>
            </a:avLst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进位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AutoShape 9"/>
          <p:cNvSpPr/>
          <p:nvPr/>
        </p:nvSpPr>
        <p:spPr>
          <a:xfrm>
            <a:off x="0" y="692150"/>
            <a:ext cx="1219200" cy="990600"/>
          </a:xfrm>
          <a:prstGeom prst="wedgeRectCallout">
            <a:avLst>
              <a:gd name="adj1" fmla="val 50912"/>
              <a:gd name="adj2" fmla="val 98718"/>
            </a:avLst>
          </a:prstGeom>
          <a:solidFill>
            <a:srgbClr val="CCFFCC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最高位的取值，可作符号位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AutoShape 13"/>
          <p:cNvSpPr/>
          <p:nvPr/>
        </p:nvSpPr>
        <p:spPr>
          <a:xfrm>
            <a:off x="7086600" y="333375"/>
            <a:ext cx="2057400" cy="990600"/>
          </a:xfrm>
          <a:prstGeom prst="wedgeRectCallout">
            <a:avLst>
              <a:gd name="adj1" fmla="val -61495"/>
              <a:gd name="adj2" fmla="val 66505"/>
            </a:avLst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控制数据发送的去向以及是否进行移位操作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Line 14"/>
          <p:cNvSpPr/>
          <p:nvPr/>
        </p:nvSpPr>
        <p:spPr>
          <a:xfrm flipV="1">
            <a:off x="4427538" y="1341438"/>
            <a:ext cx="0" cy="7921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9" name="Line 15"/>
          <p:cNvSpPr/>
          <p:nvPr/>
        </p:nvSpPr>
        <p:spPr>
          <a:xfrm flipV="1">
            <a:off x="4643438" y="1341438"/>
            <a:ext cx="0" cy="7921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0" name="Text Box 16"/>
          <p:cNvSpPr txBox="1"/>
          <p:nvPr/>
        </p:nvSpPr>
        <p:spPr>
          <a:xfrm>
            <a:off x="4381500" y="944563"/>
            <a:ext cx="5715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200" b="1" dirty="0">
                <a:latin typeface="Tahoma" panose="020B0604030504040204" pitchFamily="34" charset="0"/>
                <a:ea typeface="宋体" panose="02010600030101010101" pitchFamily="2" charset="-122"/>
              </a:rPr>
              <a:t>G  P</a:t>
            </a:r>
            <a:endParaRPr lang="en-US" altLang="zh-CN" sz="1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AutoShape 17"/>
          <p:cNvSpPr/>
          <p:nvPr/>
        </p:nvSpPr>
        <p:spPr>
          <a:xfrm>
            <a:off x="5003800" y="765175"/>
            <a:ext cx="1905000" cy="381000"/>
          </a:xfrm>
          <a:prstGeom prst="wedgeRectCallout">
            <a:avLst>
              <a:gd name="adj1" fmla="val -62333"/>
              <a:gd name="adj2" fmla="val 127917"/>
            </a:avLst>
          </a:prstGeom>
          <a:solidFill>
            <a:srgbClr val="CCFF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超前进位信号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文本框 1"/>
          <p:cNvSpPr txBox="1"/>
          <p:nvPr/>
        </p:nvSpPr>
        <p:spPr>
          <a:xfrm>
            <a:off x="957263" y="2532063"/>
            <a:ext cx="5127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 eaLnBrk="1" hangingPunct="1"/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8" y="171450"/>
            <a:ext cx="8848725" cy="651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152400"/>
            <a:ext cx="3822700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06400" y="152400"/>
            <a:ext cx="8053388" cy="68421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AM2901</a:t>
            </a:r>
            <a:r>
              <a:rPr lang="zh-CN" altLang="en-US" b="1" dirty="0">
                <a:ea typeface="宋体" panose="02010600030101010101" pitchFamily="2" charset="-122"/>
              </a:rPr>
              <a:t>选择数据来源 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401638" y="2997200"/>
          <a:ext cx="5613400" cy="3352800"/>
        </p:xfrm>
        <a:graphic>
          <a:graphicData uri="http://schemas.openxmlformats.org/drawingml/2006/table">
            <a:tbl>
              <a:tblPr/>
              <a:tblGrid>
                <a:gridCol w="3080720"/>
                <a:gridCol w="1266914"/>
                <a:gridCol w="1265766"/>
              </a:tblGrid>
              <a:tr h="29897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   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数据来源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29897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L       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L       H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H       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H       H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L       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L       H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H       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H       H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50" marR="91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152400"/>
            <a:ext cx="3822700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AM2901 </a:t>
            </a:r>
            <a:r>
              <a:rPr lang="zh-CN" altLang="en-US" dirty="0">
                <a:ea typeface="宋体" panose="02010600030101010101" pitchFamily="2" charset="-122"/>
              </a:rPr>
              <a:t>运算功能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434975" y="2924175"/>
          <a:ext cx="5751513" cy="3708400"/>
        </p:xfrm>
        <a:graphic>
          <a:graphicData uri="http://schemas.openxmlformats.org/drawingml/2006/table">
            <a:tbl>
              <a:tblPr/>
              <a:tblGrid>
                <a:gridCol w="3715692"/>
                <a:gridCol w="2035821"/>
              </a:tblGrid>
              <a:tr h="5041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              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</a:t>
                      </a:r>
                      <a:r>
                        <a:rPr kumimoji="0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1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运算功能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L       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R+S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L       H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H       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H       H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L       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R∧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L       H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/R∧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H       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R⊕S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7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H       H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6" name="Line 36"/>
          <p:cNvSpPr/>
          <p:nvPr/>
        </p:nvSpPr>
        <p:spPr>
          <a:xfrm flipV="1">
            <a:off x="4899025" y="6381750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7" name="Rectangle 37"/>
          <p:cNvSpPr/>
          <p:nvPr/>
        </p:nvSpPr>
        <p:spPr>
          <a:xfrm>
            <a:off x="4899025" y="6323013"/>
            <a:ext cx="688975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p>
            <a:pPr eaLnBrk="1" hangingPunct="1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R⊕S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12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152400"/>
            <a:ext cx="3822700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AM2901 </a:t>
            </a:r>
            <a:r>
              <a:rPr lang="zh-CN" altLang="en-US" dirty="0">
                <a:ea typeface="宋体" panose="02010600030101010101" pitchFamily="2" charset="-122"/>
              </a:rPr>
              <a:t>选择结果处理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Group 3"/>
          <p:cNvGraphicFramePr>
            <a:graphicFrameLocks noGrp="1"/>
          </p:cNvGraphicFramePr>
          <p:nvPr>
            <p:ph type="tbl" idx="1"/>
          </p:nvPr>
        </p:nvGraphicFramePr>
        <p:xfrm>
          <a:off x="323850" y="2997200"/>
          <a:ext cx="5935663" cy="3595688"/>
        </p:xfrm>
        <a:graphic>
          <a:graphicData uri="http://schemas.openxmlformats.org/drawingml/2006/table">
            <a:tbl>
              <a:tblPr/>
              <a:tblGrid>
                <a:gridCol w="2034624"/>
                <a:gridCol w="1392899"/>
                <a:gridCol w="1254646"/>
                <a:gridCol w="1253494"/>
              </a:tblGrid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编码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结果处理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789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I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通用寄存器组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L       L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L       H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H       L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       H       H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L       L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F/2→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Q/2→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L       H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F/2→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H       L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2F→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2Q→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H       H      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2F→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2" marR="91432" marT="45692" marB="45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运算示例：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468313" y="1219200"/>
            <a:ext cx="8178800" cy="5638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R1+R0  =&gt;R1</a:t>
            </a:r>
            <a:endParaRPr lang="en-US" altLang="zh-CN" b="1" dirty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R1 &lt;= port  B   0001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R0 &lt;= port  A   0000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数据来源：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      L       H</a:t>
            </a:r>
            <a:endParaRPr lang="en-US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运算功能：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   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      L       L</a:t>
            </a:r>
            <a:endParaRPr lang="en-US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选择结果：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</a:t>
            </a:r>
            <a:r>
              <a:rPr lang="en-US" altLang="zh-CN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b="1" baseline="-30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   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      H       H </a:t>
            </a:r>
            <a:endParaRPr lang="en-US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32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12292" name="Picture 4" descr="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4395788"/>
            <a:ext cx="5761038" cy="2478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761163" y="1219200"/>
            <a:ext cx="18176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DR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←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DR+SR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1788" y="1668463"/>
            <a:ext cx="197643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ADD  DR</a:t>
            </a:r>
            <a:r>
              <a:rPr kumimoji="0" lang="zh-CN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SR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常用门电路表示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655763"/>
            <a:ext cx="6805612" cy="3862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4443</Words>
  <Application>WPS 演示</Application>
  <PresentationFormat/>
  <Paragraphs>1106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等线</vt:lpstr>
      <vt:lpstr>等线 Light</vt:lpstr>
      <vt:lpstr>Times New Roman</vt:lpstr>
      <vt:lpstr>Tahoma</vt:lpstr>
      <vt:lpstr>Verdana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Sunshine</cp:lastModifiedBy>
  <cp:revision>140</cp:revision>
  <dcterms:created xsi:type="dcterms:W3CDTF">1998-09-03T13:41:33Z</dcterms:created>
  <dcterms:modified xsi:type="dcterms:W3CDTF">2024-04-07T11:09:43Z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1</vt:r8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H:\Data\Networks\Notes\HTML</vt:lpwstr>
  </property>
  <property fmtid="{D5CDD505-2E9C-101B-9397-08002B2CF9AE}" pid="22" name="KSOProductBuildVer">
    <vt:lpwstr>2052-12.1.0.16417</vt:lpwstr>
  </property>
  <property fmtid="{D5CDD505-2E9C-101B-9397-08002B2CF9AE}" pid="23" name="ICV">
    <vt:lpwstr>D70B142139CA4911BB2C9A9DA84D19AB_13</vt:lpwstr>
  </property>
</Properties>
</file>