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22" r:id="rId2"/>
    <p:sldId id="1202" r:id="rId3"/>
    <p:sldId id="1203" r:id="rId4"/>
    <p:sldId id="1204" r:id="rId5"/>
    <p:sldId id="824" r:id="rId6"/>
    <p:sldId id="825" r:id="rId7"/>
    <p:sldId id="826" r:id="rId8"/>
    <p:sldId id="827" r:id="rId9"/>
    <p:sldId id="828" r:id="rId10"/>
    <p:sldId id="829" r:id="rId1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DDDDDD"/>
    <a:srgbClr val="FFCCFF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2830" autoAdjust="0"/>
  </p:normalViewPr>
  <p:slideViewPr>
    <p:cSldViewPr snapToGrid="0">
      <p:cViewPr varScale="1">
        <p:scale>
          <a:sx n="72" d="100"/>
          <a:sy n="72" d="100"/>
        </p:scale>
        <p:origin x="92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 sz="18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因为存在网络层地址</a:t>
            </a:r>
            <a:r>
              <a:rPr lang="en-US" altLang="zh-CN" sz="18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 sz="18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例如，因特网的</a:t>
            </a:r>
            <a:r>
              <a:rPr lang="en-US" sz="1800" dirty="0">
                <a:effectLst/>
                <a:latin typeface="TimesNewRomanPSMT"/>
              </a:rPr>
              <a:t>IP</a:t>
            </a:r>
            <a:r>
              <a:rPr lang="zh-CN" altLang="en-US" sz="18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地址</a:t>
            </a:r>
            <a:r>
              <a:rPr lang="en-US" altLang="zh-CN" sz="18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lang="zh-CN" altLang="en-US" sz="18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和链路层地址</a:t>
            </a:r>
            <a:r>
              <a:rPr lang="en-US" altLang="zh-CN" sz="18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 sz="18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即 </a:t>
            </a:r>
            <a:r>
              <a:rPr lang="en-US" sz="1800" dirty="0">
                <a:effectLst/>
                <a:latin typeface="TimesNewRomanPSMT"/>
              </a:rPr>
              <a:t>MAC</a:t>
            </a:r>
            <a:r>
              <a:rPr lang="zh-CN" altLang="en-US" sz="18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地址</a:t>
            </a:r>
            <a:r>
              <a:rPr lang="en-US" altLang="zh-CN" sz="18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lang="zh-CN" altLang="en-US" sz="18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，所 以需要在它们之间进行转换。对于因特网而言，这是地址解析协议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800" dirty="0">
                <a:effectLst/>
                <a:latin typeface="TimesNewRomanPSMT"/>
              </a:rPr>
              <a:t>Address Resolution Protocol, ARP) [RFC 826]</a:t>
            </a:r>
            <a:r>
              <a:rPr lang="zh-CN" altLang="en-US" sz="18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的任务。 </a:t>
            </a:r>
            <a:endParaRPr lang="zh-CN" altLang="en-US" dirty="0"/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在这个简单的 例子中，每台主机和路由器有一个单一的</a:t>
            </a:r>
            <a:r>
              <a:rPr lang="en-US" altLang="zh-CN" sz="1200" dirty="0">
                <a:effectLst/>
                <a:latin typeface="TimesNewRomanPSMT"/>
              </a:rPr>
              <a:t>1</a:t>
            </a:r>
            <a:r>
              <a:rPr lang="en-US" sz="1200" dirty="0">
                <a:effectLst/>
                <a:latin typeface="TimesNewRomanPSMT"/>
              </a:rPr>
              <a:t>P</a:t>
            </a:r>
            <a:r>
              <a:rPr lang="zh-CN" altLang="en-US" sz="12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地址和单一的</a:t>
            </a:r>
            <a:r>
              <a:rPr lang="en-US" sz="1200" dirty="0">
                <a:effectLst/>
                <a:latin typeface="TimesNewRomanPSMT"/>
              </a:rPr>
              <a:t>MAC</a:t>
            </a:r>
            <a:r>
              <a:rPr lang="zh-CN" altLang="en-US" sz="12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地址</a:t>
            </a:r>
            <a:r>
              <a:rPr lang="en-US" altLang="zh-CN" sz="12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°</a:t>
            </a:r>
            <a:r>
              <a:rPr lang="zh-CN" altLang="en-US" sz="12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与以往一样，</a:t>
            </a:r>
            <a:r>
              <a:rPr lang="en-US" sz="1200" dirty="0">
                <a:effectLst/>
                <a:latin typeface="TimesNewRomanPSMT"/>
              </a:rPr>
              <a:t>IP</a:t>
            </a:r>
            <a:r>
              <a:rPr lang="zh-CN" altLang="en-US" sz="12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地 址以点分十进制表示法表示，</a:t>
            </a:r>
            <a:r>
              <a:rPr lang="en-US" sz="1200" dirty="0">
                <a:effectLst/>
                <a:latin typeface="TimesNewRomanPSMT"/>
              </a:rPr>
              <a:t>MAC</a:t>
            </a:r>
            <a:r>
              <a:rPr lang="zh-CN" altLang="en-US" sz="12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地址以十六进制表示法表示。为了便于讨论，我们在 本节中将假设交换机广播所有帧</a:t>
            </a:r>
            <a:r>
              <a:rPr lang="en-US" altLang="zh-CN" sz="12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;</a:t>
            </a:r>
            <a:r>
              <a:rPr lang="zh-CN" altLang="en-US" sz="1200" dirty="0"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这就是说，无论何时交换机在一个接口接收一个帧，它将在其所有其他接口上转发该帧。在下一节中，我们将更为准确地解释交换机操作的 过程。 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88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Reply: </a:t>
            </a:r>
            <a:r>
              <a:rPr lang="en-US" dirty="0" err="1"/>
              <a:t>单播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66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376584" y="6467475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099801" y="6462714"/>
            <a:ext cx="901700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429500" y="6486525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909301" y="6486525"/>
            <a:ext cx="901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429500" y="6486525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909301" y="6486525"/>
            <a:ext cx="901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5" y="1008851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06376"/>
            <a:ext cx="8191500" cy="901700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：地址解析协议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10326" y="2119314"/>
            <a:ext cx="5279649" cy="3881437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ARP </a:t>
            </a:r>
            <a:r>
              <a:rPr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</a:t>
            </a:r>
            <a:r>
              <a:rPr lang="zh-CN" altLang="en-US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上的每个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节点（主机、路由器）都有表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IP/MAC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地址映射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</a:t>
            </a:r>
            <a:r>
              <a:rPr lang="en-US" sz="1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 IP address; MAC address; TTL&gt;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TTL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生存时间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地址映射将被遗忘的时间（通常为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1930400" y="1298575"/>
            <a:ext cx="4141788" cy="1277938"/>
            <a:chOff x="145" y="937"/>
            <a:chExt cx="2609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199" y="1013"/>
              <a:ext cx="252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130000"/>
                </a:lnSpc>
                <a:defRPr/>
              </a:pPr>
              <a:r>
                <a:rPr lang="zh-CN" altLang="en-US" sz="2400" i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问题：</a:t>
              </a:r>
              <a:r>
                <a:rPr lang="zh-CN" altLang="en-US" sz="24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知道其 </a:t>
              </a:r>
              <a:r>
                <a:rPr lang="en-US" altLang="zh-CN" sz="24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 </a:t>
              </a:r>
              <a:r>
                <a:rPr lang="zh-CN" altLang="en-US" sz="24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地址如何确定接口的 </a:t>
              </a:r>
              <a:r>
                <a:rPr lang="en-US" sz="24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MAC </a:t>
              </a:r>
              <a:r>
                <a:rPr lang="zh-CN" altLang="en-US" sz="24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地址？</a:t>
              </a:r>
              <a:endParaRPr lang="en-US" sz="24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3324226" y="3944939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2881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4111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4700589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4086225" y="5322889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4330701" y="3386139"/>
            <a:ext cx="19143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4202114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5157788" y="4651376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4711700" y="4953001"/>
            <a:ext cx="187442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4156076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4340226" y="5578476"/>
            <a:ext cx="185178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2844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90689" y="4811714"/>
            <a:ext cx="18357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3536950" y="4430713"/>
            <a:ext cx="866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1887539" y="3665539"/>
            <a:ext cx="12666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2533650" y="3921126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4468814" y="2987676"/>
            <a:ext cx="12666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4298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5478463" y="4121151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4868864" y="3887789"/>
            <a:ext cx="12666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3660776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2479676" y="5848351"/>
            <a:ext cx="12666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5183982" y="4482307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4025901" y="5645151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</a:t>
            </a:r>
            <a:fld id="{8E8C6E93-DF5B-BC4B-80F9-500DED1EEDCC}" type="slidenum"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</a:t>
            </a:fld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2155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36842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2552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5730195" y="4218214"/>
            <a:ext cx="3850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</a:t>
            </a:r>
            <a:endParaRPr lang="en-US" i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5374596" y="5215164"/>
            <a:ext cx="165622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5522232" y="5042127"/>
            <a:ext cx="13724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4550682" y="5631093"/>
            <a:ext cx="1614488" cy="450851"/>
            <a:chOff x="1934" y="2405"/>
            <a:chExt cx="1017" cy="284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6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101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2458358" y="5873977"/>
            <a:ext cx="1722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2448832" y="5691414"/>
            <a:ext cx="13724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2215470" y="4578577"/>
            <a:ext cx="13724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2236107" y="4764314"/>
            <a:ext cx="15905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3871232" y="4273777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3568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3691846" y="5197702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4690382" y="4791302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3607707" y="554853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3482295" y="4326164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5360307" y="4857977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6441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2224995" y="3992789"/>
            <a:ext cx="401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6550933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8878208" y="4681763"/>
            <a:ext cx="1692275" cy="463550"/>
            <a:chOff x="4351" y="2786"/>
            <a:chExt cx="1066" cy="292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6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106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8449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8975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8579757" y="5648552"/>
            <a:ext cx="13724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8582933" y="5823177"/>
            <a:ext cx="16081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8379732" y="5150077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8714695" y="5491389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7709808" y="4276952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9813245" y="3910239"/>
            <a:ext cx="3770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5263471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974045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寻址：路由到另一个局域网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（目标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）转发数据报
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作为目标地址创建链路层帧，帧包含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8225746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7732032" y="2290989"/>
            <a:ext cx="2085976" cy="760413"/>
            <a:chOff x="1197" y="1665"/>
            <a:chExt cx="1314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7855857" y="2541814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7306582" y="1883002"/>
            <a:ext cx="2581276" cy="1519237"/>
            <a:chOff x="931" y="1414"/>
            <a:chExt cx="1626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6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09" y="1380"/>
              <a:ext cx="344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84" y="783431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</a:t>
            </a:r>
            <a:fld id="{8E8C6E93-DF5B-BC4B-80F9-500DED1EEDCC}" type="slidenum"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2155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Link Layer and LANs</a:t>
            </a:r>
          </a:p>
        </p:txBody>
      </p:sp>
      <p:sp>
        <p:nvSpPr>
          <p:cNvPr id="104" name="TextBox 1"/>
          <p:cNvSpPr txBox="1">
            <a:spLocks noChangeArrowheads="1"/>
          </p:cNvSpPr>
          <p:nvPr/>
        </p:nvSpPr>
        <p:spPr bwMode="auto">
          <a:xfrm>
            <a:off x="1295390" y="6303030"/>
            <a:ext cx="51669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Check out the online interactive exercises for more examples: h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936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77" y="224001"/>
            <a:ext cx="6649818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</a:t>
            </a:r>
            <a:r>
              <a:rPr lang="zh-CN" alt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协议：同一局域网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403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0507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689113" y="2175367"/>
            <a:ext cx="6397788" cy="1015663"/>
            <a:chOff x="689113" y="2070437"/>
            <a:chExt cx="6397788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993914" y="2070437"/>
              <a:ext cx="60929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A</a:t>
              </a:r>
              <a:r>
                <a:rPr lang="en-US" sz="2000" dirty="0"/>
                <a:t> broadcasts ARP query, containing B's IP </a:t>
              </a:r>
              <a:r>
                <a:rPr lang="en-US" sz="2000" dirty="0" err="1"/>
                <a:t>addr</a:t>
              </a:r>
              <a:endParaRPr lang="en-US" sz="2000" dirty="0"/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/>
                <a:t>destination MAC address = FF-FF-FF-FF-FF-FF</a:t>
              </a:r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/>
                <a:t>all nodes on LAN receive ARP query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23960"/>
            <a:ext cx="4700019" cy="1611980"/>
            <a:chOff x="7269663" y="48109"/>
            <a:chExt cx="4700019" cy="1611980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2" y="106017"/>
              <a:ext cx="335577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63912" y="48109"/>
              <a:ext cx="330577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Courier New" panose="02070309020205020404" pitchFamily="49" charset="0"/>
                </a:rPr>
                <a:t>Source MAC:  </a:t>
              </a:r>
              <a:r>
                <a:rPr lang="en-US" sz="1600" dirty="0">
                  <a:solidFill>
                    <a:srgbClr val="000000"/>
                  </a:solidFill>
                </a:rPr>
                <a:t>71-65-F7-2B-08-53</a:t>
              </a:r>
            </a:p>
            <a:p>
              <a:r>
                <a:rPr lang="en-US" sz="1600" dirty="0">
                  <a:cs typeface="Courier New" panose="02070309020205020404" pitchFamily="49" charset="0"/>
                </a:rPr>
                <a:t>Source IP: </a:t>
              </a:r>
              <a:r>
                <a:rPr lang="en-US" sz="1600" dirty="0"/>
                <a:t>137.196.7.23</a:t>
              </a:r>
              <a:r>
                <a:rPr lang="en-US" sz="1600" dirty="0"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600" dirty="0"/>
                <a:t>Target IP address: </a:t>
              </a:r>
              <a:r>
                <a:rPr lang="en-US" sz="1400" dirty="0"/>
                <a:t>137.196.7.14</a:t>
              </a:r>
            </a:p>
            <a:p>
              <a:r>
                <a:rPr lang="en-US" sz="1400" dirty="0">
                  <a:latin typeface="Arial" charset="0"/>
                </a:rPr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2BD21F-B726-4F40-9D4F-27BF9ABCB338}"/>
              </a:ext>
            </a:extLst>
          </p:cNvPr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F6B69C75-3517-234C-9022-322822C8ECE4}"/>
                </a:ext>
              </a:extLst>
            </p:cNvPr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E2103C84-F9BB-754A-8DB4-9EED1407A0E5}"/>
                </a:ext>
              </a:extLst>
            </p:cNvPr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DD04DE-490A-BF4D-A7E2-3A174C7DB200}"/>
              </a:ext>
            </a:extLst>
          </p:cNvPr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289879-A092-1D48-94AB-CCE5CC88B4FF}"/>
                </a:ext>
              </a:extLst>
            </p:cNvPr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F7794D-4F3F-5742-9DD7-7030CC3F326A}"/>
                </a:ext>
              </a:extLst>
            </p:cNvPr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623616" y="2453566"/>
            <a:ext cx="4339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Ethernet frame (sent to </a:t>
            </a:r>
            <a:r>
              <a:rPr lang="en-US" sz="1600" dirty="0"/>
              <a:t>FF-FF-FF-FF-FF-FF)</a:t>
            </a:r>
            <a:endParaRPr lang="en-US" sz="1400" dirty="0">
              <a:latin typeface="Arial" charset="0"/>
            </a:endParaRPr>
          </a:p>
        </p:txBody>
      </p:sp>
      <p:pic>
        <p:nvPicPr>
          <p:cNvPr id="4" name="Picture 19" descr="underline_base">
            <a:extLst>
              <a:ext uri="{FF2B5EF4-FFF2-40B4-BE49-F238E27FC236}">
                <a16:creationId xmlns:a16="http://schemas.microsoft.com/office/drawing/2014/main" id="{10DD38CC-488F-0E5C-3690-0E0772BF52B9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7" y="1090888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63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2138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</a:t>
            </a:r>
            <a:r>
              <a:rPr lang="zh-CN" alt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协议：同一局域网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580908" y="2849216"/>
                <a:ext cx="1455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0507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7730987" y="5422150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B</a:t>
              </a:r>
              <a:r>
                <a:rPr lang="en-US" sz="2000" dirty="0"/>
                <a:t> replies to A with ARP response, giving its MAC address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705598" y="2773220"/>
            <a:ext cx="4300330" cy="1637974"/>
            <a:chOff x="7341703" y="97369"/>
            <a:chExt cx="4300330" cy="1637974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341703" y="168713"/>
              <a:ext cx="3134077" cy="1566630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302812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04688" y="97369"/>
              <a:ext cx="300889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Target IP address: </a:t>
              </a:r>
              <a:r>
                <a:rPr lang="en-US" sz="1400" dirty="0"/>
                <a:t>137.196.7.14</a:t>
              </a:r>
            </a:p>
            <a:p>
              <a:r>
                <a:rPr lang="en-US" sz="1600" dirty="0"/>
                <a:t>Target MAC address: </a:t>
              </a:r>
              <a:endParaRPr lang="en-US" sz="1400" dirty="0"/>
            </a:p>
            <a:p>
              <a:r>
                <a:rPr lang="zh-CN" altLang="en-US" sz="1600" dirty="0">
                  <a:solidFill>
                    <a:srgbClr val="000000"/>
                  </a:solidFill>
                </a:rPr>
                <a:t>           </a:t>
              </a:r>
              <a:r>
                <a:rPr lang="en-US" sz="1600" dirty="0">
                  <a:solidFill>
                    <a:srgbClr val="000000"/>
                  </a:solidFill>
                </a:rPr>
                <a:t>58-23-D7-FA-20-B0</a:t>
              </a:r>
              <a:endParaRPr lang="en-US" sz="1600" dirty="0"/>
            </a:p>
            <a:p>
              <a:r>
                <a:rPr lang="en-US" sz="1400" dirty="0">
                  <a:latin typeface="Arial" charset="0"/>
                </a:rPr>
                <a:t>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9DD04DE-490A-BF4D-A7E2-3A174C7DB200}"/>
                </a:ext>
              </a:extLst>
            </p:cNvPr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6289879-A092-1D48-94AB-CCE5CC88B4FF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F7794D-4F3F-5742-9DD7-7030CC3F326A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901911" y="2228279"/>
            <a:ext cx="3413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ARP message into Ethernet frame (sent to </a:t>
            </a:r>
            <a:r>
              <a:rPr lang="en-US" sz="1600" dirty="0">
                <a:solidFill>
                  <a:srgbClr val="000000"/>
                </a:solidFill>
              </a:rPr>
              <a:t>71-65-F7-2B-08-53</a:t>
            </a:r>
            <a:r>
              <a:rPr lang="en-US" sz="1600" dirty="0"/>
              <a:t>)</a:t>
            </a:r>
            <a:endParaRPr lang="en-US" sz="1400" dirty="0">
              <a:latin typeface="Arial" charset="0"/>
            </a:endParaRPr>
          </a:p>
        </p:txBody>
      </p:sp>
      <p:pic>
        <p:nvPicPr>
          <p:cNvPr id="7" name="Picture 19" descr="underline_base">
            <a:extLst>
              <a:ext uri="{FF2B5EF4-FFF2-40B4-BE49-F238E27FC236}">
                <a16:creationId xmlns:a16="http://schemas.microsoft.com/office/drawing/2014/main" id="{0FFF41A8-4928-5F87-C7C1-9A46D91DC73D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1" y="1092442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7980" y="3984830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2471" y="3064977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8840" y="5012219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22" y="22400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</a:t>
            </a:r>
            <a:r>
              <a:rPr lang="zh-CN" alt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协议：同一局域网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6125183" y="3306968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6071" y="4033837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04573" y="414985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8443" y="4492419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099" y="3066799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729469" y="2534127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924" y="5320109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31106" y="3915054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579315" y="3762375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531790" y="5513663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855" y="469120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590916" y="351010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510864" y="237703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7265699" y="576296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4058670" y="3290648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9520" y="414040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945" y="4515055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1441" y="3853134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873468" y="3607005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638" y="4730957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668808" y="345046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580519" y="2986639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580908" y="2849217"/>
                <a:ext cx="1442287" cy="368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</a:t>
            </a:r>
            <a:r>
              <a:rPr lang="zh-CN" altLang="en-US" dirty="0"/>
              <a:t> </a:t>
            </a:r>
            <a:r>
              <a:rPr lang="en-US" dirty="0"/>
              <a:t>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1539103" y="5017322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A</a:t>
              </a:r>
              <a:r>
                <a:rPr lang="en-US" sz="2000" dirty="0"/>
                <a:t> receives B’s reply, adds B entry into its local ARP table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761578" y="3645635"/>
            <a:ext cx="1637539" cy="741718"/>
            <a:chOff x="5367131" y="3866019"/>
            <a:chExt cx="1637539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39055-4138-5345-8C30-F70330025618}"/>
              </a:ext>
            </a:extLst>
          </p:cNvPr>
          <p:cNvGrpSpPr/>
          <p:nvPr/>
        </p:nvGrpSpPr>
        <p:grpSpPr>
          <a:xfrm>
            <a:off x="1612333" y="3597897"/>
            <a:ext cx="3224987" cy="523220"/>
            <a:chOff x="1217886" y="3818281"/>
            <a:chExt cx="3224987" cy="523220"/>
          </a:xfrm>
        </p:grpSpPr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1DADF13F-2D2F-5443-842A-4A233EAD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137.196.</a:t>
              </a:r>
            </a:p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       </a:t>
              </a:r>
              <a:r>
                <a:rPr lang="en-US" sz="1400" i="0" dirty="0">
                  <a:latin typeface="Arial" charset="0"/>
                  <a:cs typeface="+mn-cs"/>
                </a:rPr>
                <a:t>7.14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82505451-0901-AA46-96C0-FED04AAB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58-23-D7-FA-20-B0</a:t>
              </a: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ED5A362E-E35A-6241-9A98-218C8189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500</a:t>
              </a:r>
            </a:p>
          </p:txBody>
        </p:sp>
      </p:grpSp>
      <p:pic>
        <p:nvPicPr>
          <p:cNvPr id="9" name="Picture 19" descr="underline_base">
            <a:extLst>
              <a:ext uri="{FF2B5EF4-FFF2-40B4-BE49-F238E27FC236}">
                <a16:creationId xmlns:a16="http://schemas.microsoft.com/office/drawing/2014/main" id="{E6C7CA99-26AE-52F6-5766-43BB2EF59C8B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5" y="1092442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6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95438" y="1235260"/>
            <a:ext cx="8675688" cy="2492354"/>
          </a:xfrm>
        </p:spPr>
        <p:txBody>
          <a:bodyPr/>
          <a:lstStyle/>
          <a:p>
            <a:pPr marL="111125" indent="-111125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演练：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将数据报从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发送到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endParaRPr 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-225425">
              <a:lnSpc>
                <a:spcPct val="13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专注于寻址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（数据报）和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层（帧）
假设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-225425">
              <a:lnSpc>
                <a:spcPct val="130000"/>
              </a:lnSpc>
              <a:spcBef>
                <a:spcPts val="0"/>
              </a:spcBef>
              <a:buFont typeface="Wingdings" charset="2"/>
              <a:buChar char="§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知道第一跳路由器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地址（如何？）
假设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地址（如何？）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1024732" y="20003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寻址：路由到另一个局域网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1918494" y="3833178"/>
            <a:ext cx="8355012" cy="2351862"/>
            <a:chOff x="709613" y="3962400"/>
            <a:chExt cx="8355012" cy="2351862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8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</a:t>
              </a:r>
              <a:endParaRPr lang="en-US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6562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9"/>
              <a:ext cx="1614488" cy="450851"/>
              <a:chOff x="1934" y="2405"/>
              <a:chExt cx="1017" cy="284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101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7223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905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010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692275" cy="463550"/>
              <a:chOff x="4351" y="2786"/>
              <a:chExt cx="1066" cy="292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6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60813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770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7" y="86620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</a:t>
            </a:r>
            <a:fld id="{8E8C6E93-DF5B-BC4B-80F9-500DED1EEDCC}" type="slidenum"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2155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53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2233613" y="3962400"/>
            <a:ext cx="8355012" cy="2351862"/>
            <a:chOff x="709613" y="3962400"/>
            <a:chExt cx="8355012" cy="2351862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8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</a:t>
              </a:r>
              <a:endParaRPr lang="en-US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6562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9"/>
              <a:ext cx="1614488" cy="450851"/>
              <a:chOff x="1934" y="2405"/>
              <a:chExt cx="1017" cy="284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101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7223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905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010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692275" cy="463550"/>
              <a:chOff x="4351" y="2786"/>
              <a:chExt cx="1066" cy="292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6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60813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770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3911601" y="3086101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966321" y="53182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寻址：路由到另一个局域网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09" y="1692"/>
              <a:ext cx="344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3417888" y="2643188"/>
            <a:ext cx="2085974" cy="760412"/>
            <a:chOff x="1197" y="1665"/>
            <a:chExt cx="1314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3551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和目标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数据报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创建链路层帧，将 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 </a:t>
            </a:r>
            <a:r>
              <a:rPr 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作为目标地址，帧包含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 IP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数据报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3001964" y="2244725"/>
            <a:ext cx="2541587" cy="1519238"/>
            <a:chOff x="931" y="1414"/>
            <a:chExt cx="1601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6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MAC dest: </a:t>
              </a:r>
              <a:r>
                <a:rPr lang="en-US" sz="12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60" y="847751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</a:t>
            </a:r>
            <a:fld id="{8E8C6E93-DF5B-BC4B-80F9-500DED1EEDCC}" type="slidenum"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2155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4827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2233613" y="3962400"/>
            <a:ext cx="8355012" cy="2351862"/>
            <a:chOff x="709613" y="3962400"/>
            <a:chExt cx="8355012" cy="2351862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8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</a:t>
              </a:r>
              <a:endParaRPr lang="en-US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6562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9"/>
              <a:ext cx="1614488" cy="450851"/>
              <a:chOff x="1934" y="2405"/>
              <a:chExt cx="1017" cy="284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101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7223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905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010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692275" cy="463550"/>
              <a:chOff x="4351" y="2786"/>
              <a:chExt cx="1066" cy="292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6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60813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770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927100" y="0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寻址：路由到另一个局域网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09" y="1692"/>
              <a:ext cx="344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 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发送到 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的帧
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接收到帧，删除数据报，传递到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3001964" y="2244725"/>
            <a:ext cx="2541587" cy="1519238"/>
            <a:chOff x="931" y="1414"/>
            <a:chExt cx="1601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6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MAC src: 74-29-9C-E8-FF-55</a:t>
              </a:r>
            </a:p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MAC dest: 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4191002" y="2435225"/>
            <a:ext cx="2085976" cy="979488"/>
            <a:chOff x="4493" y="1480"/>
            <a:chExt cx="1314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8915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</a:t>
            </a:r>
            <a:fld id="{8E8C6E93-DF5B-BC4B-80F9-500DED1EEDCC}" type="slidenum"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2155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9767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2233613" y="3962400"/>
            <a:ext cx="8355012" cy="2351862"/>
            <a:chOff x="709613" y="3962400"/>
            <a:chExt cx="8355012" cy="2351862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8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</a:t>
              </a:r>
              <a:endParaRPr lang="en-US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6562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9"/>
              <a:ext cx="1614488" cy="450851"/>
              <a:chOff x="1934" y="2405"/>
              <a:chExt cx="1017" cy="284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101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7223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905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010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692275" cy="463550"/>
              <a:chOff x="4351" y="2786"/>
              <a:chExt cx="1066" cy="292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6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60813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770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7234239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955674" y="1428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寻址：路由到另一个局域网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6740525" y="2701926"/>
            <a:ext cx="2085976" cy="760413"/>
            <a:chOff x="1197" y="1665"/>
            <a:chExt cx="1314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 IP dest: 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6864350" y="2952751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（目标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）转发数据报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作为目标地址创建链路层帧，帧包含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数据报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6315075" y="2293939"/>
            <a:ext cx="2581276" cy="1519237"/>
            <a:chOff x="931" y="1414"/>
            <a:chExt cx="1626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62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MAC src: </a:t>
              </a:r>
              <a:r>
                <a:rPr lang="en-US" sz="12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MAC dest: </a:t>
              </a:r>
              <a:r>
                <a:rPr lang="en-US" sz="12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84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09" y="1380"/>
              <a:ext cx="344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68" y="870270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</a:t>
            </a:r>
            <a:fld id="{8E8C6E93-DF5B-BC4B-80F9-500DED1EEDCC}" type="slidenum"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2155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10549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2233613" y="3962400"/>
            <a:ext cx="8355012" cy="2351862"/>
            <a:chOff x="709613" y="3962400"/>
            <a:chExt cx="8355012" cy="2351862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850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</a:t>
              </a:r>
              <a:endParaRPr lang="en-US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65622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9"/>
              <a:ext cx="1614488" cy="450851"/>
              <a:chOff x="1934" y="2405"/>
              <a:chExt cx="1017" cy="284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101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72233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905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010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0" y="4845050"/>
              <a:ext cx="1692275" cy="463550"/>
              <a:chOff x="4351" y="2786"/>
              <a:chExt cx="1066" cy="292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6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6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724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60813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770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1003300" y="785"/>
            <a:ext cx="8001000" cy="1143000"/>
          </a:xfrm>
        </p:spPr>
        <p:txBody>
          <a:bodyPr/>
          <a:lstStyle/>
          <a:p>
            <a:pPr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寻址：路由到另一个局域网</a:t>
            </a:r>
            <a:endParaRPr 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源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（目标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）转发数据报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作为目标地址创建链路层帧，帧包含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数据报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6315076" y="2293938"/>
            <a:ext cx="2581276" cy="1643062"/>
            <a:chOff x="3018" y="1445"/>
            <a:chExt cx="1626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314" cy="479"/>
              <a:chOff x="1197" y="1665"/>
              <a:chExt cx="1314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31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IP src: 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 IP dest: 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626" cy="957"/>
              <a:chOff x="931" y="1414"/>
              <a:chExt cx="1626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626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MAC src: </a:t>
                </a:r>
                <a:r>
                  <a:rPr lang="en-US" sz="1200" i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 MAC dest: </a:t>
                </a:r>
                <a:r>
                  <a:rPr lang="en-US" sz="1200" i="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42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09" y="1380"/>
              <a:ext cx="344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endParaRPr lang="en-US" sz="1600" i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870270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</a:t>
            </a:r>
            <a:fld id="{8E8C6E93-DF5B-BC4B-80F9-500DED1EEDCC}" type="slidenum"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99497" y="6521552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Link Layer and LANs</a:t>
            </a:r>
          </a:p>
        </p:txBody>
      </p:sp>
    </p:spTree>
    <p:extLst>
      <p:ext uri="{BB962C8B-B14F-4D97-AF65-F5344CB8AC3E}">
        <p14:creationId xmlns:p14="http://schemas.microsoft.com/office/powerpoint/2010/main" val="6930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29089</TotalTime>
  <Words>1079</Words>
  <Application>Microsoft Macintosh PowerPoint</Application>
  <PresentationFormat>Widescreen</PresentationFormat>
  <Paragraphs>289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微软雅黑</vt:lpstr>
      <vt:lpstr>ＭＳ Ｐゴシック</vt:lpstr>
      <vt:lpstr>SimHei</vt:lpstr>
      <vt:lpstr>SimSun</vt:lpstr>
      <vt:lpstr>TimesNewRomanPSMT</vt:lpstr>
      <vt:lpstr>Arial</vt:lpstr>
      <vt:lpstr>Calibri</vt:lpstr>
      <vt:lpstr>Comic Sans MS</vt:lpstr>
      <vt:lpstr>Courier New</vt:lpstr>
      <vt:lpstr>Gill Sans MT</vt:lpstr>
      <vt:lpstr>Times New Roman</vt:lpstr>
      <vt:lpstr>Wingdings</vt:lpstr>
      <vt:lpstr>Default Design</vt:lpstr>
      <vt:lpstr>ARP：地址解析协议</vt:lpstr>
      <vt:lpstr>ARP 协议：同一局域网</vt:lpstr>
      <vt:lpstr>ARP 协议：同一局域网</vt:lpstr>
      <vt:lpstr>ARP 协议：同一局域网</vt:lpstr>
      <vt:lpstr>寻址：路由到另一个局域网</vt:lpstr>
      <vt:lpstr>寻址：路由到另一个局域网</vt:lpstr>
      <vt:lpstr>寻址：路由到另一个局域网</vt:lpstr>
      <vt:lpstr>寻址：路由到另一个局域网</vt:lpstr>
      <vt:lpstr>寻址：路由到另一个局域网</vt:lpstr>
      <vt:lpstr>寻址：路由到另一个局域网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Microsoft Office User</cp:lastModifiedBy>
  <cp:revision>938</cp:revision>
  <dcterms:created xsi:type="dcterms:W3CDTF">1999-10-08T19:08:27Z</dcterms:created>
  <dcterms:modified xsi:type="dcterms:W3CDTF">2024-05-14T07:58:54Z</dcterms:modified>
</cp:coreProperties>
</file>