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1"/>
  </p:notesMasterIdLst>
  <p:sldIdLst>
    <p:sldId id="307" r:id="rId3"/>
    <p:sldId id="282" r:id="rId4"/>
    <p:sldId id="305" r:id="rId5"/>
    <p:sldId id="452" r:id="rId6"/>
    <p:sldId id="453" r:id="rId7"/>
    <p:sldId id="454" r:id="rId8"/>
    <p:sldId id="455" r:id="rId9"/>
    <p:sldId id="456" r:id="rId10"/>
    <p:sldId id="457" r:id="rId11"/>
    <p:sldId id="458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72" r:id="rId20"/>
    <p:sldId id="474" r:id="rId21"/>
    <p:sldId id="475" r:id="rId22"/>
    <p:sldId id="476" r:id="rId23"/>
    <p:sldId id="477" r:id="rId24"/>
    <p:sldId id="478" r:id="rId25"/>
    <p:sldId id="479" r:id="rId26"/>
    <p:sldId id="480" r:id="rId27"/>
    <p:sldId id="481" r:id="rId28"/>
    <p:sldId id="486" r:id="rId29"/>
    <p:sldId id="487" r:id="rId30"/>
    <p:sldId id="488" r:id="rId31"/>
    <p:sldId id="489" r:id="rId32"/>
    <p:sldId id="490" r:id="rId33"/>
    <p:sldId id="491" r:id="rId34"/>
    <p:sldId id="492" r:id="rId35"/>
    <p:sldId id="497" r:id="rId36"/>
    <p:sldId id="498" r:id="rId37"/>
    <p:sldId id="499" r:id="rId38"/>
    <p:sldId id="531" r:id="rId39"/>
    <p:sldId id="532" r:id="rId40"/>
    <p:sldId id="533" r:id="rId41"/>
    <p:sldId id="534" r:id="rId42"/>
    <p:sldId id="535" r:id="rId43"/>
    <p:sldId id="536" r:id="rId44"/>
    <p:sldId id="537" r:id="rId45"/>
    <p:sldId id="538" r:id="rId46"/>
    <p:sldId id="539" r:id="rId47"/>
    <p:sldId id="540" r:id="rId48"/>
    <p:sldId id="541" r:id="rId49"/>
    <p:sldId id="542" r:id="rId50"/>
    <p:sldId id="543" r:id="rId51"/>
    <p:sldId id="544" r:id="rId52"/>
    <p:sldId id="545" r:id="rId53"/>
    <p:sldId id="546" r:id="rId54"/>
    <p:sldId id="547" r:id="rId55"/>
    <p:sldId id="548" r:id="rId56"/>
    <p:sldId id="549" r:id="rId57"/>
    <p:sldId id="550" r:id="rId58"/>
    <p:sldId id="551" r:id="rId59"/>
    <p:sldId id="552" r:id="rId60"/>
    <p:sldId id="553" r:id="rId61"/>
    <p:sldId id="554" r:id="rId62"/>
    <p:sldId id="555" r:id="rId63"/>
    <p:sldId id="558" r:id="rId64"/>
    <p:sldId id="559" r:id="rId65"/>
    <p:sldId id="560" r:id="rId66"/>
    <p:sldId id="561" r:id="rId67"/>
    <p:sldId id="562" r:id="rId68"/>
    <p:sldId id="500" r:id="rId69"/>
    <p:sldId id="517" r:id="rId70"/>
    <p:sldId id="519" r:id="rId71"/>
    <p:sldId id="518" r:id="rId72"/>
    <p:sldId id="520" r:id="rId73"/>
    <p:sldId id="521" r:id="rId74"/>
    <p:sldId id="504" r:id="rId75"/>
    <p:sldId id="510" r:id="rId76"/>
    <p:sldId id="509" r:id="rId77"/>
    <p:sldId id="507" r:id="rId78"/>
    <p:sldId id="511" r:id="rId79"/>
    <p:sldId id="508" r:id="rId80"/>
    <p:sldId id="506" r:id="rId82"/>
    <p:sldId id="514" r:id="rId83"/>
    <p:sldId id="512" r:id="rId84"/>
    <p:sldId id="513" r:id="rId85"/>
    <p:sldId id="515" r:id="rId86"/>
    <p:sldId id="516" r:id="rId87"/>
    <p:sldId id="529" r:id="rId88"/>
    <p:sldId id="530" r:id="rId89"/>
    <p:sldId id="304" r:id="rId9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1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00"/>
    <a:srgbClr val="5B18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4646"/>
    <p:restoredTop sz="91882"/>
  </p:normalViewPr>
  <p:slideViewPr>
    <p:cSldViewPr showGuides="1">
      <p:cViewPr varScale="1">
        <p:scale>
          <a:sx n="106" d="100"/>
          <a:sy n="106" d="100"/>
        </p:scale>
        <p:origin x="346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3" Type="http://schemas.openxmlformats.org/officeDocument/2006/relationships/tableStyles" Target="tableStyles.xml"/><Relationship Id="rId92" Type="http://schemas.openxmlformats.org/officeDocument/2006/relationships/viewProps" Target="viewProps.xml"/><Relationship Id="rId91" Type="http://schemas.openxmlformats.org/officeDocument/2006/relationships/presProps" Target="presProps.xml"/><Relationship Id="rId90" Type="http://schemas.openxmlformats.org/officeDocument/2006/relationships/slide" Target="slides/slide87.xml"/><Relationship Id="rId9" Type="http://schemas.openxmlformats.org/officeDocument/2006/relationships/slide" Target="slides/slide7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notesMaster" Target="notesMasters/notesMaster1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D2884AD-5771-465A-A968-4DFA0BBE19A0}" type="datetimeFigureOut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035DEF6-4C5F-41CE-9661-7E0AF267907B}" type="slidenum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39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8397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839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Arial" panose="020B0604020202020204" pitchFamily="34" charset="0"/>
              </a:rPr>
            </a:fld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6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/>
            <a:endParaRPr lang="zh-CN" altLang="en-US" dirty="0"/>
          </a:p>
        </p:txBody>
      </p:sp>
      <p:sp>
        <p:nvSpPr>
          <p:cNvPr id="921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zh-CN" altLang="en-US" b="1" dirty="0">
                <a:latin typeface="Arial" panose="020B0604020202020204" pitchFamily="34" charset="0"/>
              </a:rPr>
            </a:fld>
            <a:endParaRPr lang="zh-CN" altLang="en-US" b="1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Freeform 7"/>
          <p:cNvSpPr/>
          <p:nvPr/>
        </p:nvSpPr>
        <p:spPr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2051" name="Line 8"/>
          <p:cNvSpPr/>
          <p:nvPr/>
        </p:nvSpPr>
        <p:spPr>
          <a:xfrm>
            <a:off x="1981200" y="3962400"/>
            <a:ext cx="6511925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1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3638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61DC22D-5947-4980-9F20-E2AFED4640B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 b="0">
                <a:latin typeface="+mj-lt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 b="0">
                <a:latin typeface="+mj-lt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b="0">
                <a:latin typeface="Garamond" panose="02020404030301010803" pitchFamily="18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E483D5F-9DEC-406E-B1C5-A810C3B99C5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Freeform 7"/>
          <p:cNvSpPr/>
          <p:nvPr/>
        </p:nvSpPr>
        <p:spPr>
          <a:xfrm>
            <a:off x="381000" y="228600"/>
            <a:ext cx="8229600" cy="609600"/>
          </a:xfrm>
          <a:custGeom>
            <a:avLst/>
            <a:gdLst/>
            <a:ahLst/>
            <a:cxnLst>
              <a:cxn ang="0">
                <a:pos x="0" y="2147483646"/>
              </a:cxn>
              <a:cxn ang="0">
                <a:pos x="0" y="0"/>
              </a:cxn>
              <a:cxn ang="0">
                <a:pos x="2147483646" y="0"/>
              </a:cxn>
            </a:cxnLst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>
                <a:alpha val="100000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032" name="Line 8"/>
          <p:cNvSpPr/>
          <p:nvPr/>
        </p:nvSpPr>
        <p:spPr>
          <a:xfrm>
            <a:off x="457200" y="6172200"/>
            <a:ext cx="8229600" cy="0"/>
          </a:xfrm>
          <a:prstGeom prst="line">
            <a:avLst/>
          </a:prstGeom>
          <a:ln w="19050" cap="flat" cmpd="sng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anose="02020404030301010803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7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ea typeface="+mn-ea"/>
        </a:defRPr>
      </a:lvl2pPr>
      <a:lvl3pPr marL="1022350" indent="-35115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ea typeface="+mn-ea"/>
        </a:defRPr>
      </a:lvl3pPr>
      <a:lvl4pPr marL="1339850" indent="-3162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ea typeface="+mn-ea"/>
        </a:defRPr>
      </a:lvl4pPr>
      <a:lvl5pPr marL="1681480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1386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5958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0530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510280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wmf"/><Relationship Id="rId1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3.bin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517525" y="2276475"/>
            <a:ext cx="8175625" cy="1079500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400" b="1" dirty="0"/>
              <a:t>你到</a:t>
            </a:r>
            <a:r>
              <a:rPr lang="en-US" altLang="zh-CN" sz="4400" b="1" dirty="0"/>
              <a:t>C</a:t>
            </a:r>
            <a:r>
              <a:rPr lang="zh-CN" altLang="en-US" sz="4400" b="1" dirty="0"/>
              <a:t>＋＋仅一步之遥！</a:t>
            </a:r>
            <a:endParaRPr lang="zh-CN" altLang="en-US" sz="4400" b="1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2</a:t>
            </a:r>
            <a:r>
              <a:rPr lang="zh-CN" altLang="en-US" sz="2800" b="1" dirty="0">
                <a:solidFill>
                  <a:schemeClr val="tx1"/>
                </a:solidFill>
              </a:rPr>
              <a:t>：判断</a:t>
            </a:r>
            <a:r>
              <a:rPr lang="en-US" altLang="zh-CN" sz="2800" b="1" dirty="0">
                <a:solidFill>
                  <a:schemeClr val="tx1"/>
                </a:solidFill>
              </a:rPr>
              <a:t>char</a:t>
            </a:r>
            <a:r>
              <a:rPr lang="zh-CN" altLang="en-US" sz="2800" b="1" dirty="0">
                <a:solidFill>
                  <a:schemeClr val="tx1"/>
                </a:solidFill>
              </a:rPr>
              <a:t>型变量</a:t>
            </a:r>
            <a:r>
              <a:rPr lang="en-US" altLang="zh-CN" sz="2800" b="1" dirty="0">
                <a:solidFill>
                  <a:schemeClr val="tx1"/>
                </a:solidFill>
              </a:rPr>
              <a:t>ch</a:t>
            </a:r>
            <a:r>
              <a:rPr lang="zh-CN" altLang="en-US" sz="2800" b="1" dirty="0">
                <a:solidFill>
                  <a:schemeClr val="tx1"/>
                </a:solidFill>
              </a:rPr>
              <a:t>是否为大写字母的正确表达式是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764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'A'&lt;=ch&lt;='Z'        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</a:t>
            </a:r>
            <a:r>
              <a:rPr lang="zh-CN" altLang="en-US" sz="2800" dirty="0"/>
              <a:t>、</a:t>
            </a:r>
            <a:r>
              <a:rPr lang="en-US" altLang="zh-CN" sz="2800" dirty="0"/>
              <a:t>(ch&gt;='A')&amp;(ch&lt;='Z')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C</a:t>
            </a:r>
            <a:r>
              <a:rPr lang="zh-CN" altLang="en-US" sz="2800" dirty="0"/>
              <a:t>、</a:t>
            </a:r>
            <a:r>
              <a:rPr lang="en-US" altLang="zh-CN" sz="2800" dirty="0"/>
              <a:t>(ch&gt;='A')&amp;&amp;(ch&lt;='Z')  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D</a:t>
            </a:r>
            <a:r>
              <a:rPr lang="zh-CN" altLang="en-US" sz="2800" dirty="0"/>
              <a:t>、</a:t>
            </a:r>
            <a:r>
              <a:rPr lang="en-US" altLang="zh-CN" sz="2800" dirty="0"/>
              <a:t>('A'&lt;=ch)||('Z'&gt;=ch)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/>
            <a:r>
              <a:rPr lang="en-US" altLang="zh-CN" sz="2800" dirty="0">
                <a:solidFill>
                  <a:srgbClr val="DF0000"/>
                </a:solidFill>
              </a:rPr>
              <a:t>C</a:t>
            </a:r>
            <a:endParaRPr lang="en-US" altLang="zh-CN" sz="2800" dirty="0">
              <a:solidFill>
                <a:srgbClr val="D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charRg st="96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483">
                                            <p:txEl>
                                              <p:charRg st="96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</a:t>
            </a:r>
            <a:r>
              <a:rPr lang="en-US" altLang="zh-CN" b="1" dirty="0"/>
              <a:t>3</a:t>
            </a:r>
            <a:r>
              <a:rPr lang="zh-CN" altLang="en-US" b="1" dirty="0"/>
              <a:t>：</a:t>
            </a:r>
            <a:r>
              <a:rPr lang="en-US" altLang="zh-CN" b="1" dirty="0"/>
              <a:t>C</a:t>
            </a:r>
            <a:r>
              <a:rPr lang="zh-CN" altLang="en-US" b="1" dirty="0"/>
              <a:t>语言的基本数据类型</a:t>
            </a:r>
            <a:endParaRPr lang="zh-CN" altLang="en-US" b="1" dirty="0"/>
          </a:p>
        </p:txBody>
      </p:sp>
      <p:sp>
        <p:nvSpPr>
          <p:cNvPr id="279555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标识符、关键字、常量、变量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C</a:t>
            </a:r>
            <a:r>
              <a:rPr lang="zh-CN" altLang="en-US" b="1" dirty="0"/>
              <a:t>语言的基本数据类型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int, float, double, char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变量的存贮类型及其作用域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auto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register //</a:t>
            </a:r>
            <a:r>
              <a:rPr lang="zh-CN" altLang="en-US" b="1" dirty="0"/>
              <a:t>不常用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static</a:t>
            </a:r>
            <a:r>
              <a:rPr lang="zh-CN" altLang="en-US" b="1" dirty="0">
                <a:solidFill>
                  <a:srgbClr val="DF0000"/>
                </a:solidFill>
              </a:rPr>
              <a:t>（＋循环　考点）</a:t>
            </a:r>
            <a:endParaRPr lang="zh-CN" altLang="en-US" b="1" dirty="0">
              <a:solidFill>
                <a:srgbClr val="DF0000"/>
              </a:solidFill>
            </a:endParaRPr>
          </a:p>
          <a:p>
            <a:pPr lvl="1" eaLnBrk="1" hangingPunct="1"/>
            <a:r>
              <a:rPr lang="en-US" altLang="zh-CN" b="1" dirty="0"/>
              <a:t>extern</a:t>
            </a: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9555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79555">
                                            <p:txEl>
                                              <p:charRg st="14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9555">
                                            <p:txEl>
                                              <p:charRg st="25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79555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63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279555">
                                            <p:txEl>
                                              <p:charRg st="63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1000"/>
                                        <p:tgtEl>
                                          <p:spTgt spid="279555">
                                            <p:txEl>
                                              <p:charRg st="68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1000"/>
                                        <p:tgtEl>
                                          <p:spTgt spid="279555">
                                            <p:txEl>
                                              <p:charRg st="83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555">
                                            <p:txEl>
                                              <p:charRg st="98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1000"/>
                                        <p:tgtEl>
                                          <p:spTgt spid="279555">
                                            <p:txEl>
                                              <p:charRg st="98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9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</a:rPr>
              <a:t>例</a:t>
            </a:r>
            <a:r>
              <a:rPr lang="en-US" altLang="zh-CN" sz="3200" b="1" dirty="0">
                <a:solidFill>
                  <a:schemeClr val="tx1"/>
                </a:solidFill>
              </a:rPr>
              <a:t>4</a:t>
            </a:r>
            <a:r>
              <a:rPr lang="zh-CN" altLang="en-US" sz="3200" b="1" dirty="0">
                <a:solidFill>
                  <a:schemeClr val="tx1"/>
                </a:solidFill>
              </a:rPr>
              <a:t>：下面程序的输出结果是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15363" name="Rectangle 3"/>
          <p:cNvSpPr/>
          <p:nvPr/>
        </p:nvSpPr>
        <p:spPr>
          <a:xfrm>
            <a:off x="3924300" y="1773238"/>
            <a:ext cx="4751388" cy="381635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int a = 2, i;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for(i=0;i&lt;3;i++)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printf("%d\n",f(a));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A</a:t>
            </a:r>
            <a:r>
              <a:rPr lang="zh-CN" altLang="en-US" sz="2400" b="1" dirty="0"/>
              <a:t>、</a:t>
            </a:r>
            <a:r>
              <a:rPr lang="en-US" altLang="zh-CN" sz="2400" b="1" dirty="0"/>
              <a:t>7    B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7    C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7    D</a:t>
            </a:r>
            <a:r>
              <a:rPr lang="zh-CN" altLang="en-US" sz="2400" b="1" dirty="0"/>
              <a:t>、 </a:t>
            </a:r>
            <a:r>
              <a:rPr lang="en-US" altLang="zh-CN" sz="2400" b="1" dirty="0"/>
              <a:t>7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8           9          	10          7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9          11          13         7 </a:t>
            </a:r>
            <a:endParaRPr lang="en-US" altLang="zh-CN" sz="2400" b="1" dirty="0"/>
          </a:p>
        </p:txBody>
      </p:sp>
      <p:sp>
        <p:nvSpPr>
          <p:cNvPr id="280580" name="Text Box 4"/>
          <p:cNvSpPr txBox="1"/>
          <p:nvPr/>
        </p:nvSpPr>
        <p:spPr>
          <a:xfrm>
            <a:off x="900113" y="5157788"/>
            <a:ext cx="7921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DF0000"/>
                </a:solidFill>
              </a:rPr>
              <a:t>A</a:t>
            </a:r>
            <a:endParaRPr lang="en-US" altLang="zh-CN" sz="2000" b="1" dirty="0">
              <a:solidFill>
                <a:srgbClr val="DF0000"/>
              </a:solidFill>
            </a:endParaRPr>
          </a:p>
        </p:txBody>
      </p:sp>
      <p:sp>
        <p:nvSpPr>
          <p:cNvPr id="15365" name="Rectangle 5"/>
          <p:cNvSpPr/>
          <p:nvPr/>
        </p:nvSpPr>
        <p:spPr>
          <a:xfrm>
            <a:off x="684213" y="1412875"/>
            <a:ext cx="2808287" cy="3167063"/>
          </a:xfrm>
          <a:prstGeom prst="rect">
            <a:avLst/>
          </a:prstGeom>
          <a:noFill/>
          <a:ln w="222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int f( int a)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{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int b=0;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static int c = 3;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b++; c++;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return(a+b+c);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0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05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5</a:t>
            </a:r>
            <a:r>
              <a:rPr lang="zh-CN" altLang="en-US" sz="2800" b="1" dirty="0">
                <a:solidFill>
                  <a:schemeClr val="tx1"/>
                </a:solidFill>
              </a:rPr>
              <a:t>：已知</a:t>
            </a:r>
            <a:r>
              <a:rPr lang="en-US" altLang="zh-CN" sz="2800" b="1" dirty="0">
                <a:solidFill>
                  <a:schemeClr val="tx1"/>
                </a:solidFill>
              </a:rPr>
              <a:t>c</a:t>
            </a:r>
            <a:r>
              <a:rPr lang="zh-CN" altLang="en-US" sz="2800" b="1" dirty="0">
                <a:solidFill>
                  <a:schemeClr val="tx1"/>
                </a:solidFill>
              </a:rPr>
              <a:t>为字符型，则执行</a:t>
            </a:r>
            <a:r>
              <a:rPr lang="en-US" altLang="zh-CN" sz="2800" b="1" dirty="0">
                <a:solidFill>
                  <a:schemeClr val="tx1"/>
                </a:solidFill>
              </a:rPr>
              <a:t>c2=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800" b="1" dirty="0">
                <a:solidFill>
                  <a:schemeClr val="tx1"/>
                </a:solidFill>
              </a:rPr>
              <a:t>A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800" b="1" dirty="0">
                <a:solidFill>
                  <a:schemeClr val="tx1"/>
                </a:solidFill>
              </a:rPr>
              <a:t>+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800" b="1" dirty="0">
                <a:solidFill>
                  <a:schemeClr val="tx1"/>
                </a:solidFill>
              </a:rPr>
              <a:t>6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800" b="1" dirty="0">
                <a:solidFill>
                  <a:schemeClr val="tx1"/>
                </a:solidFill>
              </a:rPr>
              <a:t>-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800" b="1" dirty="0">
                <a:solidFill>
                  <a:schemeClr val="tx1"/>
                </a:solidFill>
              </a:rPr>
              <a:t>3</a:t>
            </a:r>
            <a:r>
              <a:rPr lang="en-US" altLang="zh-CN" sz="2800" b="1" dirty="0">
                <a:solidFill>
                  <a:schemeClr val="tx1"/>
                </a:solidFill>
                <a:latin typeface="Arial" panose="020B0604020202020204" pitchFamily="34" charset="0"/>
              </a:rPr>
              <a:t>’</a:t>
            </a:r>
            <a:r>
              <a:rPr lang="zh-CN" altLang="en-US" sz="2800" b="1" dirty="0">
                <a:solidFill>
                  <a:schemeClr val="tx1"/>
                </a:solidFill>
              </a:rPr>
              <a:t>后，</a:t>
            </a:r>
            <a:r>
              <a:rPr lang="en-US" altLang="zh-CN" sz="2800" b="1" dirty="0">
                <a:solidFill>
                  <a:schemeClr val="tx1"/>
                </a:solidFill>
              </a:rPr>
              <a:t>c2</a:t>
            </a:r>
            <a:r>
              <a:rPr lang="zh-CN" altLang="en-US" sz="2800" b="1" dirty="0">
                <a:solidFill>
                  <a:schemeClr val="tx1"/>
                </a:solidFill>
              </a:rPr>
              <a:t>中的值为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28160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A</a:t>
            </a:r>
            <a:r>
              <a:rPr lang="zh-CN" altLang="en-US" b="1" dirty="0"/>
              <a:t>、</a:t>
            </a:r>
            <a:r>
              <a:rPr lang="en-US" altLang="zh-CN" b="1" dirty="0"/>
              <a:t>B	B</a:t>
            </a:r>
            <a:r>
              <a:rPr lang="zh-CN" altLang="en-US" b="1" dirty="0"/>
              <a:t>、</a:t>
            </a:r>
            <a:r>
              <a:rPr lang="en-US" altLang="zh-CN" b="1" dirty="0"/>
              <a:t>68	C</a:t>
            </a:r>
            <a:r>
              <a:rPr lang="zh-CN" altLang="en-US" b="1" dirty="0"/>
              <a:t>、不确定的值	</a:t>
            </a:r>
            <a:r>
              <a:rPr lang="en-US" altLang="zh-CN" b="1" dirty="0"/>
              <a:t>D</a:t>
            </a:r>
            <a:r>
              <a:rPr lang="zh-CN" altLang="en-US" b="1" dirty="0"/>
              <a:t>、</a:t>
            </a:r>
            <a:r>
              <a:rPr lang="en-US" altLang="zh-CN" b="1" dirty="0"/>
              <a:t>C 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>
                <a:solidFill>
                  <a:srgbClr val="DF0000"/>
                </a:solidFill>
              </a:rPr>
              <a:t>注意：字符型数据可以看作整型数据</a:t>
            </a:r>
            <a:endParaRPr lang="zh-CN" altLang="en-US" b="1" dirty="0">
              <a:solidFill>
                <a:srgbClr val="DF0000"/>
              </a:solidFill>
            </a:endParaRPr>
          </a:p>
          <a:p>
            <a:pPr eaLnBrk="1" hangingPunct="1"/>
            <a:r>
              <a:rPr lang="en-US" altLang="zh-CN" b="1" dirty="0">
                <a:solidFill>
                  <a:srgbClr val="DF0000"/>
                </a:solidFill>
              </a:rPr>
              <a:t>B</a:t>
            </a:r>
            <a:endParaRPr lang="en-US" altLang="zh-CN" b="1" dirty="0">
              <a:solidFill>
                <a:srgbClr val="D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603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1603">
                                            <p:txEl>
                                              <p:charRg st="41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</a:t>
            </a:r>
            <a:r>
              <a:rPr lang="en-US" altLang="zh-CN" b="1" dirty="0"/>
              <a:t>4</a:t>
            </a:r>
            <a:r>
              <a:rPr lang="zh-CN" altLang="en-US" b="1" dirty="0"/>
              <a:t>：条件</a:t>
            </a:r>
            <a:r>
              <a:rPr lang="en-US" altLang="zh-CN" b="1" dirty="0"/>
              <a:t>if</a:t>
            </a:r>
            <a:r>
              <a:rPr lang="zh-CN" altLang="en-US" b="1" dirty="0"/>
              <a:t>语句</a:t>
            </a:r>
            <a:endParaRPr lang="zh-CN" altLang="en-US" b="1" dirty="0"/>
          </a:p>
        </p:txBody>
      </p:sp>
      <p:sp>
        <p:nvSpPr>
          <p:cNvPr id="28262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600" b="1" dirty="0"/>
              <a:t>条件</a:t>
            </a:r>
            <a:r>
              <a:rPr lang="en-US" altLang="zh-CN" sz="2600" b="1" dirty="0"/>
              <a:t>if</a:t>
            </a:r>
            <a:r>
              <a:rPr lang="zh-CN" altLang="en-US" sz="2600" b="1" dirty="0"/>
              <a:t>语句的三种形式</a:t>
            </a:r>
            <a:endParaRPr lang="zh-CN" altLang="en-US" sz="2600" b="1" dirty="0"/>
          </a:p>
          <a:p>
            <a:pPr eaLnBrk="1" hangingPunct="1"/>
            <a:r>
              <a:rPr lang="en-US" altLang="zh-CN" sz="2600" b="1" dirty="0"/>
              <a:t>If else</a:t>
            </a:r>
            <a:r>
              <a:rPr lang="zh-CN" altLang="en-US" sz="2600" b="1" dirty="0"/>
              <a:t>语句和</a:t>
            </a:r>
            <a:r>
              <a:rPr lang="en-US" altLang="zh-CN" sz="2600" b="1" dirty="0"/>
              <a:t>switch</a:t>
            </a:r>
            <a:r>
              <a:rPr lang="zh-CN" altLang="en-US" sz="2600" b="1" dirty="0"/>
              <a:t>开关语句的差别</a:t>
            </a:r>
            <a:endParaRPr lang="zh-CN" altLang="en-US" sz="2600" b="1" dirty="0"/>
          </a:p>
          <a:p>
            <a:pPr eaLnBrk="1" hangingPunct="1"/>
            <a:r>
              <a:rPr lang="en-US" altLang="zh-CN" sz="2600" b="1" dirty="0"/>
              <a:t>switch</a:t>
            </a:r>
            <a:r>
              <a:rPr lang="zh-CN" altLang="en-US" sz="2600" b="1" dirty="0"/>
              <a:t>开关语句的形式</a:t>
            </a:r>
            <a:endParaRPr lang="zh-CN" altLang="en-US" sz="2600" b="1" dirty="0"/>
          </a:p>
          <a:p>
            <a:pPr lvl="1" eaLnBrk="1" hangingPunct="1">
              <a:buNone/>
            </a:pPr>
            <a:r>
              <a:rPr lang="en-US" altLang="zh-CN" sz="2200" b="1" dirty="0"/>
              <a:t>swith(</a:t>
            </a:r>
            <a:r>
              <a:rPr lang="zh-CN" altLang="en-US" sz="2200" b="1" dirty="0"/>
              <a:t>常量表达式</a:t>
            </a:r>
            <a:r>
              <a:rPr lang="en-US" altLang="zh-CN" sz="2200" b="1" dirty="0"/>
              <a:t>)</a:t>
            </a:r>
            <a:endParaRPr lang="en-US" altLang="zh-CN" sz="2200" b="1" dirty="0"/>
          </a:p>
          <a:p>
            <a:pPr lvl="1" eaLnBrk="1" hangingPunct="1">
              <a:buNone/>
            </a:pPr>
            <a:r>
              <a:rPr lang="zh-CN" altLang="en-US" sz="2200" b="1" dirty="0"/>
              <a:t>｛</a:t>
            </a:r>
            <a:endParaRPr lang="zh-CN" altLang="en-US" sz="2200" b="1" dirty="0"/>
          </a:p>
          <a:p>
            <a:pPr lvl="1" eaLnBrk="1" hangingPunct="1">
              <a:buNone/>
            </a:pPr>
            <a:r>
              <a:rPr lang="en-US" altLang="zh-CN" sz="2200" b="1" dirty="0"/>
              <a:t>	case </a:t>
            </a:r>
            <a:r>
              <a:rPr lang="zh-CN" altLang="en-US" sz="2200" b="1" dirty="0"/>
              <a:t>表达式</a:t>
            </a:r>
            <a:r>
              <a:rPr lang="en-US" altLang="zh-CN" sz="2200" b="1" dirty="0"/>
              <a:t>1:</a:t>
            </a:r>
            <a:r>
              <a:rPr lang="zh-CN" altLang="en-US" sz="2200" b="1" dirty="0"/>
              <a:t>语句</a:t>
            </a:r>
            <a:r>
              <a:rPr lang="en-US" altLang="zh-CN" sz="2200" b="1" dirty="0"/>
              <a:t>; break;</a:t>
            </a:r>
            <a:endParaRPr lang="en-US" altLang="zh-CN" sz="2200" b="1" dirty="0"/>
          </a:p>
          <a:p>
            <a:pPr lvl="1" eaLnBrk="1" hangingPunct="1">
              <a:buNone/>
            </a:pPr>
            <a:r>
              <a:rPr lang="en-US" altLang="zh-CN" sz="2200" b="1" dirty="0"/>
              <a:t>	case </a:t>
            </a:r>
            <a:r>
              <a:rPr lang="zh-CN" altLang="en-US" sz="2200" b="1" dirty="0"/>
              <a:t>表达式</a:t>
            </a:r>
            <a:r>
              <a:rPr lang="en-US" altLang="zh-CN" sz="2200" b="1" dirty="0"/>
              <a:t>2:</a:t>
            </a:r>
            <a:r>
              <a:rPr lang="zh-CN" altLang="en-US" sz="2200" b="1" dirty="0"/>
              <a:t>语句</a:t>
            </a:r>
            <a:r>
              <a:rPr lang="en-US" altLang="zh-CN" sz="2200" b="1" dirty="0"/>
              <a:t>; break;</a:t>
            </a:r>
            <a:endParaRPr lang="en-US" altLang="zh-CN" sz="2200" b="1" dirty="0"/>
          </a:p>
          <a:p>
            <a:pPr lvl="1" eaLnBrk="1" hangingPunct="1">
              <a:buNone/>
            </a:pPr>
            <a:r>
              <a:rPr lang="en-US" altLang="zh-CN" sz="2200" b="1" dirty="0"/>
              <a:t>	……</a:t>
            </a:r>
            <a:endParaRPr lang="en-US" altLang="zh-CN" sz="2200" b="1" dirty="0"/>
          </a:p>
          <a:p>
            <a:pPr lvl="1" eaLnBrk="1" hangingPunct="1">
              <a:buNone/>
            </a:pPr>
            <a:r>
              <a:rPr lang="en-US" altLang="zh-CN" sz="2200" b="1" dirty="0"/>
              <a:t>	default:</a:t>
            </a:r>
            <a:r>
              <a:rPr lang="zh-CN" altLang="en-US" sz="2200" b="1" dirty="0"/>
              <a:t>语句；</a:t>
            </a:r>
            <a:endParaRPr lang="zh-CN" altLang="en-US" sz="2200" b="1" dirty="0"/>
          </a:p>
          <a:p>
            <a:pPr lvl="1" eaLnBrk="1" hangingPunct="1">
              <a:buNone/>
            </a:pPr>
            <a:r>
              <a:rPr lang="zh-CN" altLang="en-US" sz="2200" b="1" dirty="0"/>
              <a:t>｝</a:t>
            </a:r>
            <a:endParaRPr lang="zh-CN" altLang="en-US" sz="2200" b="1" dirty="0"/>
          </a:p>
          <a:p>
            <a:pPr eaLnBrk="1" hangingPunct="1"/>
            <a:endParaRPr lang="en-US" altLang="zh-CN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26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2627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2627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2627">
                                            <p:txEl>
                                              <p:charRg st="12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2627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2627">
                                            <p:txEl>
                                              <p:charRg st="36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82627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2627">
                                            <p:txEl>
                                              <p:charRg st="50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6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82627">
                                            <p:txEl>
                                              <p:charRg st="6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82627">
                                            <p:txEl>
                                              <p:charRg st="63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2627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2627">
                                            <p:txEl>
                                              <p:charRg st="65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2627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2627">
                                            <p:txEl>
                                              <p:charRg st="8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0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82627">
                                            <p:txEl>
                                              <p:charRg st="10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82627">
                                            <p:txEl>
                                              <p:charRg st="10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1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2627">
                                            <p:txEl>
                                              <p:charRg st="11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2627">
                                            <p:txEl>
                                              <p:charRg st="113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627">
                                            <p:txEl>
                                              <p:charRg st="12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82627">
                                            <p:txEl>
                                              <p:charRg st="12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2627">
                                            <p:txEl>
                                              <p:charRg st="126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627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61912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sz="2400" b="1" dirty="0"/>
              <a:t>例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：以下程序的输出结果是：</a:t>
            </a:r>
            <a:r>
              <a:rPr lang="zh-CN" altLang="fr-FR" sz="2400" b="1" u="sng" dirty="0"/>
              <a:t>         </a:t>
            </a:r>
            <a:r>
              <a:rPr lang="zh-CN" altLang="fr-FR" sz="2400" b="1" dirty="0"/>
              <a:t>。</a:t>
            </a:r>
            <a:endParaRPr lang="zh-CN" altLang="en-US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{ 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400" b="1" dirty="0"/>
              <a:t>	int a=0,i;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for(i=0; i&lt;4; i++)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{ 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switch(i)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{ 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	case 0: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	case 3: a+=2; break;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	case 1: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	case 2: a+=3;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	default: a+=5;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	}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}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	printf("%d\n", a);</a:t>
            </a:r>
            <a:endParaRPr lang="pt-BR" altLang="zh-CN" sz="24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pt-BR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283651" name="Rectangle 3"/>
          <p:cNvSpPr/>
          <p:nvPr/>
        </p:nvSpPr>
        <p:spPr>
          <a:xfrm>
            <a:off x="5724525" y="333375"/>
            <a:ext cx="792163" cy="9350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20</a:t>
            </a:r>
            <a:endParaRPr lang="en-US" altLang="zh-CN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5652135" y="2421255"/>
            <a:ext cx="3053715" cy="25368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switch</a:t>
            </a:r>
            <a:r>
              <a:rPr lang="zh-CN" altLang="en-US"/>
              <a:t>里面的</a:t>
            </a:r>
            <a:r>
              <a:rPr lang="en-US" altLang="zh-CN"/>
              <a:t>break</a:t>
            </a:r>
            <a:r>
              <a:rPr lang="zh-CN" altLang="en-US"/>
              <a:t>是跳出</a:t>
            </a:r>
            <a:r>
              <a:rPr lang="en-US" altLang="zh-CN"/>
              <a:t>switch</a:t>
            </a:r>
            <a:r>
              <a:rPr lang="zh-CN" altLang="en-US"/>
              <a:t>，如果没有</a:t>
            </a:r>
            <a:r>
              <a:rPr lang="en-US" altLang="zh-CN"/>
              <a:t>break</a:t>
            </a:r>
            <a:r>
              <a:rPr lang="zh-CN" altLang="en-US"/>
              <a:t>的话，会一直顺序执行</a:t>
            </a:r>
            <a:r>
              <a:rPr lang="en-US" altLang="zh-CN"/>
              <a:t>switch</a:t>
            </a:r>
            <a:r>
              <a:rPr lang="zh-CN" altLang="en-US"/>
              <a:t>里面的所有语句，直到执行完或者遇到了</a:t>
            </a:r>
            <a:r>
              <a:rPr lang="en-US" altLang="zh-CN"/>
              <a:t>break</a:t>
            </a:r>
            <a:endParaRPr lang="en-US" altLang="zh-CN"/>
          </a:p>
          <a:p>
            <a:r>
              <a:rPr lang="en-US" altLang="zh-CN"/>
              <a:t>i = 0, a+=2-&gt;2</a:t>
            </a:r>
            <a:endParaRPr lang="en-US" altLang="zh-CN"/>
          </a:p>
          <a:p>
            <a:r>
              <a:rPr lang="en-US" altLang="zh-CN"/>
              <a:t>i = 1, a+=3-&gt;5-&gt;+=5-&gt;10</a:t>
            </a:r>
            <a:endParaRPr lang="en-US" altLang="zh-CN"/>
          </a:p>
          <a:p>
            <a:r>
              <a:rPr lang="en-US" altLang="zh-CN"/>
              <a:t>i = 2, a+=8-&gt;18</a:t>
            </a:r>
            <a:endParaRPr lang="en-US" altLang="zh-CN"/>
          </a:p>
          <a:p>
            <a:r>
              <a:rPr lang="en-US" altLang="zh-CN"/>
              <a:t>i = 3, a+=2-&gt;20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5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</a:t>
            </a:r>
            <a:r>
              <a:rPr lang="en-US" altLang="zh-CN" b="1" dirty="0"/>
              <a:t>5</a:t>
            </a:r>
            <a:r>
              <a:rPr lang="zh-CN" altLang="en-US" b="1" dirty="0"/>
              <a:t>：循环语句</a:t>
            </a:r>
            <a:endParaRPr lang="zh-CN" altLang="en-US" b="1" dirty="0"/>
          </a:p>
        </p:txBody>
      </p:sp>
      <p:sp>
        <p:nvSpPr>
          <p:cNvPr id="28467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循环语句的三种常见形式</a:t>
            </a: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循环结构的三要素＋循环不变关系</a:t>
            </a: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如何从循环中跳出</a:t>
            </a:r>
            <a:endParaRPr lang="zh-CN" altLang="en-US" sz="26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b="1" dirty="0"/>
              <a:t>break</a:t>
            </a:r>
            <a:endParaRPr lang="en-US" altLang="zh-CN" sz="22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b="1" dirty="0"/>
              <a:t>continue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常见问题及算法</a:t>
            </a:r>
            <a:endParaRPr lang="zh-CN" altLang="en-US" sz="26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/>
              <a:t>累加、累乘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/>
              <a:t>函数的极数展开逼近（累加、累乘）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/>
              <a:t>方程求根（递推逼近）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>
                <a:highlight>
                  <a:srgbClr val="FFFF00"/>
                </a:highlight>
              </a:rPr>
              <a:t>求最大约数和最小公倍数（递归和递推）</a:t>
            </a:r>
            <a:endParaRPr lang="zh-CN" altLang="en-US" sz="2200" b="1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b="1" dirty="0">
                <a:highlight>
                  <a:srgbClr val="FFFF00"/>
                </a:highlight>
              </a:rPr>
              <a:t>Fibonacci</a:t>
            </a:r>
            <a:r>
              <a:rPr lang="zh-CN" altLang="en-US" sz="2200" b="1" dirty="0">
                <a:highlight>
                  <a:srgbClr val="FFFF00"/>
                </a:highlight>
              </a:rPr>
              <a:t>数列（递归和递推）</a:t>
            </a:r>
            <a:endParaRPr lang="zh-CN" altLang="en-US" sz="2200" b="1" dirty="0">
              <a:highlight>
                <a:srgbClr val="FFFF00"/>
              </a:highlight>
            </a:endParaRPr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>
                <a:highlight>
                  <a:srgbClr val="FFFF00"/>
                </a:highlight>
              </a:rPr>
              <a:t>求</a:t>
            </a:r>
            <a:r>
              <a:rPr lang="en-US" altLang="zh-CN" sz="2200" b="1" dirty="0">
                <a:highlight>
                  <a:srgbClr val="FFFF00"/>
                </a:highlight>
              </a:rPr>
              <a:t>100</a:t>
            </a:r>
            <a:r>
              <a:rPr lang="zh-CN" altLang="en-US" sz="2200" b="1" dirty="0">
                <a:highlight>
                  <a:srgbClr val="FFFF00"/>
                </a:highlight>
              </a:rPr>
              <a:t>以内的素数、求水仙花数等等</a:t>
            </a:r>
            <a:endParaRPr lang="zh-CN" altLang="en-US" sz="2200" b="1" dirty="0">
              <a:highlight>
                <a:srgbClr val="FFFF00"/>
              </a:highlight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84675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84675">
                                            <p:txEl>
                                              <p:charRg st="12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84675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37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84675">
                                            <p:txEl>
                                              <p:charRg st="37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84675">
                                            <p:txEl>
                                              <p:charRg st="43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52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84675">
                                            <p:txEl>
                                              <p:charRg st="52" end="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84675">
                                            <p:txEl>
                                              <p:charRg st="60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84675">
                                            <p:txEl>
                                              <p:charRg st="66" end="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83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84675">
                                            <p:txEl>
                                              <p:charRg st="83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84675">
                                            <p:txEl>
                                              <p:charRg st="94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84675">
                                            <p:txEl>
                                              <p:charRg st="113" end="1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75">
                                            <p:txEl>
                                              <p:charRg st="13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84675">
                                            <p:txEl>
                                              <p:charRg st="132" end="1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7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2"/>
          <p:cNvSpPr>
            <a:spLocks noGrp="1"/>
          </p:cNvSpPr>
          <p:nvPr>
            <p:ph idx="1"/>
          </p:nvPr>
        </p:nvSpPr>
        <p:spPr>
          <a:xfrm>
            <a:off x="468313" y="1052513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800" b="1" dirty="0"/>
              <a:t>例</a:t>
            </a:r>
            <a:r>
              <a:rPr lang="en-US" altLang="zh-CN" sz="2800" b="1" dirty="0"/>
              <a:t>7</a:t>
            </a:r>
            <a:r>
              <a:rPr lang="zh-CN" altLang="en-US" sz="2800" b="1" dirty="0"/>
              <a:t>：</a:t>
            </a:r>
            <a:r>
              <a:rPr lang="zh-CN" altLang="en-US" b="1" dirty="0"/>
              <a:t>有下面程序段：</a:t>
            </a:r>
            <a:endParaRPr lang="zh-CN" altLang="en-US" b="1" dirty="0"/>
          </a:p>
          <a:p>
            <a:pPr eaLnBrk="1" hangingPunct="1">
              <a:buNone/>
            </a:pPr>
            <a:r>
              <a:rPr lang="zh-CN" altLang="en-US" b="1" dirty="0"/>
              <a:t>   </a:t>
            </a:r>
            <a:r>
              <a:rPr lang="en-US" altLang="zh-CN" b="1" dirty="0"/>
              <a:t>int i,j,r;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for(i=20,j=7; r=i%j; i=j, j=r)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   continue;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  printf(“%3d”,j);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运行结果是</a:t>
            </a:r>
            <a:r>
              <a:rPr lang="en-US" altLang="zh-CN" b="1" dirty="0"/>
              <a:t>: </a:t>
            </a:r>
            <a:endParaRPr lang="en-US" altLang="zh-CN" b="1" dirty="0"/>
          </a:p>
        </p:txBody>
      </p:sp>
      <p:sp>
        <p:nvSpPr>
          <p:cNvPr id="285699" name="Rectangle 3"/>
          <p:cNvSpPr/>
          <p:nvPr/>
        </p:nvSpPr>
        <p:spPr>
          <a:xfrm>
            <a:off x="971550" y="5013325"/>
            <a:ext cx="792163" cy="9350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__1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5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</a:t>
            </a:r>
            <a:r>
              <a:rPr lang="en-US" altLang="zh-CN" b="1" dirty="0"/>
              <a:t>6</a:t>
            </a:r>
            <a:r>
              <a:rPr lang="zh-CN" altLang="en-US" b="1" dirty="0"/>
              <a:t>：函数</a:t>
            </a:r>
            <a:endParaRPr lang="zh-CN" altLang="en-US" b="1" dirty="0"/>
          </a:p>
        </p:txBody>
      </p:sp>
      <p:sp>
        <p:nvSpPr>
          <p:cNvPr id="2908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函数的定义、声明及调用</a:t>
            </a:r>
            <a:endParaRPr lang="zh-CN" altLang="en-US" sz="26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int max(int a, int b)//</a:t>
            </a:r>
            <a:r>
              <a:rPr lang="zh-CN" altLang="en-US" sz="2200" b="1" dirty="0"/>
              <a:t>函数头－＞函数接口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{ int maxvalue;  //</a:t>
            </a:r>
            <a:r>
              <a:rPr lang="zh-CN" altLang="en-US" sz="2200" b="1" dirty="0"/>
              <a:t>函数体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zh-CN" altLang="en-US" sz="2200" b="1" dirty="0"/>
              <a:t>  </a:t>
            </a:r>
            <a:r>
              <a:rPr lang="en-US" altLang="zh-CN" sz="2200" b="1" dirty="0"/>
              <a:t>maxvalue=(a&gt;b)?a:b;</a:t>
            </a:r>
            <a:endParaRPr lang="en-US" altLang="zh-CN" sz="2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  return maxvalue;//</a:t>
            </a:r>
            <a:r>
              <a:rPr lang="zh-CN" altLang="en-US" sz="2200" b="1" dirty="0"/>
              <a:t>函数返回值，函数可无返回值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  <a:buNone/>
            </a:pPr>
            <a:r>
              <a:rPr lang="en-US" altLang="zh-CN" sz="2200" b="1" dirty="0"/>
              <a:t>}</a:t>
            </a:r>
            <a:endParaRPr lang="en-US" altLang="zh-CN" sz="22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函数声明的原则和意义</a:t>
            </a:r>
            <a:endParaRPr lang="zh-CN" altLang="en-US" sz="26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函数接口及设计</a:t>
            </a:r>
            <a:endParaRPr lang="zh-CN" altLang="en-US" sz="26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/>
              <a:t>函数定义和使用者内外部的观点</a:t>
            </a:r>
            <a:endParaRPr lang="zh-CN" altLang="en-US" sz="22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600" b="1" dirty="0"/>
              <a:t>函数的参数传递</a:t>
            </a:r>
            <a:endParaRPr lang="zh-CN" altLang="en-US" sz="26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/>
              <a:t>单向传递</a:t>
            </a:r>
            <a:endParaRPr lang="zh-CN" altLang="en-US" sz="22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200" b="1" dirty="0"/>
              <a:t>双向传递</a:t>
            </a:r>
            <a:endParaRPr lang="zh-CN" altLang="en-US" sz="22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08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0819">
                                            <p:txEl>
                                              <p:charRg st="12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0819">
                                            <p:txEl>
                                              <p:charRg st="45" end="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0819">
                                            <p:txEl>
                                              <p:charRg st="68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90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0819">
                                            <p:txEl>
                                              <p:charRg st="90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24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0819">
                                            <p:txEl>
                                              <p:charRg st="124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26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0819">
                                            <p:txEl>
                                              <p:charRg st="126" end="1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37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0819">
                                            <p:txEl>
                                              <p:charRg st="137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4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0819">
                                            <p:txEl>
                                              <p:charRg st="145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60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290819">
                                            <p:txEl>
                                              <p:charRg st="160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68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90819">
                                            <p:txEl>
                                              <p:charRg st="168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charRg st="173" end="1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90819">
                                            <p:txEl>
                                              <p:charRg st="173" end="1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>
            <a:spLocks noGrp="1"/>
          </p:cNvSpPr>
          <p:nvPr>
            <p:ph idx="1"/>
          </p:nvPr>
        </p:nvSpPr>
        <p:spPr>
          <a:xfrm>
            <a:off x="457200" y="692150"/>
            <a:ext cx="8229600" cy="543877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sz="2600" b="1" dirty="0"/>
              <a:t>例</a:t>
            </a:r>
            <a:r>
              <a:rPr lang="en-US" altLang="zh-CN" sz="2600" b="1" dirty="0"/>
              <a:t>8</a:t>
            </a:r>
            <a:r>
              <a:rPr lang="zh-CN" altLang="en-US" sz="2600" b="1" dirty="0"/>
              <a:t>：以下是展转相减法递归求最大公约数的函数，请补充</a:t>
            </a:r>
            <a:endParaRPr lang="zh-CN" altLang="en-US" sz="2600" b="1" dirty="0"/>
          </a:p>
          <a:p>
            <a:pPr eaLnBrk="1" hangingPunct="1">
              <a:buNone/>
            </a:pPr>
            <a:r>
              <a:rPr lang="en-US" altLang="zh-CN" sz="2600" b="1" dirty="0"/>
              <a:t>int gcd(int m, int n)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{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	if(m==n)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		_________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	else if(m&lt;n)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		_________;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	else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		_________;</a:t>
            </a:r>
            <a:endParaRPr lang="en-US" altLang="zh-CN" sz="2600" b="1" dirty="0"/>
          </a:p>
          <a:p>
            <a:pPr eaLnBrk="1" hangingPunct="1">
              <a:buNone/>
            </a:pPr>
            <a:r>
              <a:rPr lang="en-US" altLang="zh-CN" sz="2600" b="1" dirty="0"/>
              <a:t>}</a:t>
            </a:r>
            <a:endParaRPr lang="en-US" altLang="zh-CN" sz="2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考试题型及分数分布</a:t>
            </a:r>
            <a:endParaRPr lang="zh-CN" altLang="en-US" b="1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选择题（共</a:t>
            </a:r>
            <a:r>
              <a:rPr lang="en-US" altLang="zh-CN" b="1" dirty="0"/>
              <a:t>30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程序填空（共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读程序写结果（共</a:t>
            </a:r>
            <a:r>
              <a:rPr lang="en-US" altLang="zh-CN" b="1" dirty="0"/>
              <a:t>20</a:t>
            </a:r>
            <a:r>
              <a:rPr lang="zh-CN" altLang="en-US" b="1" dirty="0"/>
              <a:t>分）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程序设计（共</a:t>
            </a:r>
            <a:r>
              <a:rPr lang="en-US" altLang="zh-CN" b="1" dirty="0"/>
              <a:t>30</a:t>
            </a:r>
            <a:r>
              <a:rPr lang="zh-CN" altLang="en-US" b="1" dirty="0"/>
              <a:t>分）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Rectangle 2"/>
          <p:cNvSpPr>
            <a:spLocks noGrp="1"/>
          </p:cNvSpPr>
          <p:nvPr>
            <p:ph idx="1"/>
          </p:nvPr>
        </p:nvSpPr>
        <p:spPr>
          <a:xfrm>
            <a:off x="457200" y="981075"/>
            <a:ext cx="8229600" cy="51498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int gcd(int m, int n)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{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	if(m==n)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		return m;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	else if(m&lt;n)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		return gcd(n,m);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	else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		return gcd(m-n,n);</a:t>
            </a:r>
            <a:endParaRPr lang="en-US" altLang="zh-CN" dirty="0">
              <a:highlight>
                <a:srgbClr val="FFFF00"/>
              </a:highlight>
            </a:endParaRPr>
          </a:p>
          <a:p>
            <a:pPr eaLnBrk="1" hangingPunct="1">
              <a:buNone/>
            </a:pPr>
            <a:r>
              <a:rPr lang="en-US" altLang="zh-CN" dirty="0">
                <a:highlight>
                  <a:srgbClr val="FFFF00"/>
                </a:highlight>
              </a:rPr>
              <a:t>}</a:t>
            </a:r>
            <a:endParaRPr lang="en-US" altLang="zh-CN" dirty="0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</a:t>
            </a:r>
            <a:r>
              <a:rPr lang="en-US" altLang="zh-CN" b="1" dirty="0"/>
              <a:t>7</a:t>
            </a:r>
            <a:r>
              <a:rPr lang="zh-CN" altLang="en-US" b="1" dirty="0"/>
              <a:t>：基本输入输出语句</a:t>
            </a:r>
            <a:endParaRPr lang="zh-CN" altLang="en-US" b="1" dirty="0"/>
          </a:p>
        </p:txBody>
      </p:sp>
      <p:sp>
        <p:nvSpPr>
          <p:cNvPr id="29491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getchar()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putchar()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scanf()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printf()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gets()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puts()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zh-CN" altLang="en-US" b="1" dirty="0"/>
              <a:t>数的批量输入输出：基本输入输出＋循环结构</a:t>
            </a:r>
            <a:endParaRPr lang="zh-CN" alt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491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4915">
                                            <p:txEl>
                                              <p:charRg st="1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4915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94915">
                                            <p:txEl>
                                              <p:charRg st="28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94915">
                                            <p:txEl>
                                              <p:charRg st="37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4915">
                                            <p:txEl>
                                              <p:charRg st="44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915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4915">
                                            <p:txEl>
                                              <p:charRg st="52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2601913" cy="6302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</a:rPr>
              <a:t>例</a:t>
            </a:r>
            <a:r>
              <a:rPr lang="en-US" altLang="zh-CN" sz="3200" b="1" dirty="0">
                <a:solidFill>
                  <a:schemeClr val="tx1"/>
                </a:solidFill>
              </a:rPr>
              <a:t>9</a:t>
            </a:r>
            <a:r>
              <a:rPr lang="zh-CN" altLang="en-US" sz="3200" b="1" dirty="0">
                <a:solidFill>
                  <a:schemeClr val="tx1"/>
                </a:solidFill>
              </a:rPr>
              <a:t>：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95939" name="Rectangle 3"/>
          <p:cNvSpPr>
            <a:spLocks noGrp="1"/>
          </p:cNvSpPr>
          <p:nvPr>
            <p:ph type="body" idx="4294967295"/>
          </p:nvPr>
        </p:nvSpPr>
        <p:spPr>
          <a:xfrm>
            <a:off x="539750" y="16287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int m; scanf(“%d”, </a:t>
            </a:r>
            <a:r>
              <a:rPr lang="en-US" altLang="zh-CN" b="1" dirty="0">
                <a:solidFill>
                  <a:srgbClr val="FF3300"/>
                </a:solidFill>
              </a:rPr>
              <a:t>&amp;</a:t>
            </a:r>
            <a:r>
              <a:rPr lang="en-US" altLang="zh-CN" b="1" dirty="0"/>
              <a:t>m);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int *p; scanf(“%d”, p);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double d; scanf(“%</a:t>
            </a:r>
            <a:r>
              <a:rPr lang="en-US" altLang="zh-CN" b="1" dirty="0">
                <a:solidFill>
                  <a:srgbClr val="FF3300"/>
                </a:solidFill>
              </a:rPr>
              <a:t>l</a:t>
            </a:r>
            <a:r>
              <a:rPr lang="en-US" altLang="zh-CN" b="1" dirty="0"/>
              <a:t>f”, </a:t>
            </a:r>
            <a:r>
              <a:rPr lang="en-US" altLang="zh-CN" b="1" dirty="0">
                <a:solidFill>
                  <a:srgbClr val="FF3300"/>
                </a:solidFill>
              </a:rPr>
              <a:t>&amp;</a:t>
            </a:r>
            <a:r>
              <a:rPr lang="en-US" altLang="zh-CN" b="1" dirty="0"/>
              <a:t>d);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float f; scanf(“%f”, </a:t>
            </a:r>
            <a:r>
              <a:rPr lang="en-US" altLang="zh-CN" b="1" dirty="0">
                <a:solidFill>
                  <a:srgbClr val="FF3300"/>
                </a:solidFill>
              </a:rPr>
              <a:t>&amp;</a:t>
            </a:r>
            <a:r>
              <a:rPr lang="en-US" altLang="zh-CN" b="1" dirty="0"/>
              <a:t>f);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double d=1.0; printf(“%f”, d);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char a[10], *str=a;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en-US" altLang="zh-CN" b="1" dirty="0"/>
              <a:t>scanf(“%s”, str); scanf(“%s”, a);</a:t>
            </a:r>
            <a:endParaRPr lang="en-US" altLang="zh-CN" b="1" dirty="0"/>
          </a:p>
          <a:p>
            <a:pPr lvl="1" eaLnBrk="1" hangingPunct="1">
              <a:buNone/>
            </a:pPr>
            <a:r>
              <a:rPr lang="en-US" altLang="zh-CN" b="1" dirty="0"/>
              <a:t>printf(“%s”, str); printf(“%s”, a);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5939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5939">
                                            <p:txEl>
                                              <p:charRg st="24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48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5939">
                                            <p:txEl>
                                              <p:charRg st="48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76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5939">
                                            <p:txEl>
                                              <p:charRg st="76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5939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5939">
                                            <p:txEl>
                                              <p:charRg st="133" end="1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153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95939">
                                            <p:txEl>
                                              <p:charRg st="153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39">
                                            <p:txEl>
                                              <p:charRg st="187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295939">
                                            <p:txEl>
                                              <p:charRg st="187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3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a</a:t>
            </a:r>
            <a:r>
              <a:rPr lang="zh-CN" altLang="en-US" b="1" dirty="0"/>
              <a:t>是</a:t>
            </a:r>
            <a:r>
              <a:rPr lang="en-US" altLang="zh-CN" b="1" dirty="0"/>
              <a:t>int</a:t>
            </a:r>
            <a:r>
              <a:rPr lang="zh-CN" altLang="en-US" b="1" dirty="0"/>
              <a:t>型变量，</a:t>
            </a:r>
            <a:r>
              <a:rPr lang="en-US" altLang="zh-CN" b="1" dirty="0"/>
              <a:t>c</a:t>
            </a:r>
            <a:r>
              <a:rPr lang="zh-CN" altLang="en-US" b="1" dirty="0"/>
              <a:t>是字符变量。 </a:t>
            </a:r>
            <a:br>
              <a:rPr lang="zh-CN" altLang="en-US" b="1" dirty="0"/>
            </a:br>
            <a:r>
              <a:rPr lang="en-US" altLang="zh-CN" b="1" dirty="0"/>
              <a:t>scanf( “%c%c”, &amp;a, &amp;c); </a:t>
            </a:r>
            <a:br>
              <a:rPr lang="en-US" altLang="zh-CN" b="1" dirty="0"/>
            </a:br>
            <a:r>
              <a:rPr lang="en-US" altLang="zh-CN" b="1" dirty="0"/>
              <a:t>c=c-a; </a:t>
            </a:r>
            <a:br>
              <a:rPr lang="en-US" altLang="zh-CN" b="1" dirty="0"/>
            </a:br>
            <a:r>
              <a:rPr lang="en-US" altLang="zh-CN" b="1" dirty="0"/>
              <a:t>printf(“%4d”, c);</a:t>
            </a:r>
            <a:br>
              <a:rPr lang="en-US" altLang="zh-CN" b="1" dirty="0"/>
            </a:br>
            <a:r>
              <a:rPr lang="zh-CN" altLang="en-US" b="1" dirty="0"/>
              <a:t>输入</a:t>
            </a:r>
            <a:r>
              <a:rPr lang="en-US" altLang="zh-CN" b="1" dirty="0"/>
              <a:t>70</a:t>
            </a:r>
            <a:r>
              <a:rPr lang="zh-CN" altLang="en-US" b="1" dirty="0"/>
              <a:t>之后结果是</a:t>
            </a:r>
            <a:r>
              <a:rPr lang="en-US" altLang="zh-CN" b="1" dirty="0"/>
              <a:t>(</a:t>
            </a:r>
            <a:r>
              <a:rPr lang="zh-CN" altLang="en-US" b="1" dirty="0"/>
              <a:t>　　</a:t>
            </a:r>
            <a:r>
              <a:rPr lang="en-US" altLang="zh-CN" b="1" dirty="0"/>
              <a:t>) </a:t>
            </a:r>
            <a:endParaRPr lang="en-US" altLang="zh-CN" b="1" dirty="0"/>
          </a:p>
        </p:txBody>
      </p:sp>
      <p:sp>
        <p:nvSpPr>
          <p:cNvPr id="296963" name="Rectangle 3"/>
          <p:cNvSpPr/>
          <p:nvPr/>
        </p:nvSpPr>
        <p:spPr>
          <a:xfrm>
            <a:off x="971550" y="4438650"/>
            <a:ext cx="792163" cy="9350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__-7</a:t>
            </a:r>
            <a:endParaRPr lang="en-US" altLang="zh-CN" sz="2400" b="1" dirty="0"/>
          </a:p>
        </p:txBody>
      </p:sp>
      <p:sp>
        <p:nvSpPr>
          <p:cNvPr id="26628" name="Rectangle 4"/>
          <p:cNvSpPr>
            <a:spLocks noGrp="1"/>
          </p:cNvSpPr>
          <p:nvPr>
            <p:ph type="title"/>
          </p:nvPr>
        </p:nvSpPr>
        <p:spPr>
          <a:xfrm>
            <a:off x="468313" y="404813"/>
            <a:ext cx="2601912" cy="6302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b="1" dirty="0">
                <a:solidFill>
                  <a:schemeClr val="tx1"/>
                </a:solidFill>
              </a:rPr>
              <a:t>例</a:t>
            </a:r>
            <a:r>
              <a:rPr lang="en-US" altLang="zh-CN" sz="3600" b="1" dirty="0">
                <a:solidFill>
                  <a:schemeClr val="tx1"/>
                </a:solidFill>
              </a:rPr>
              <a:t>10</a:t>
            </a:r>
            <a:r>
              <a:rPr lang="zh-CN" altLang="en-US" sz="3600" b="1" dirty="0">
                <a:solidFill>
                  <a:schemeClr val="tx1"/>
                </a:solidFill>
              </a:rPr>
              <a:t>：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6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输入一批数据</a:t>
            </a:r>
            <a:endParaRPr lang="zh-CN" altLang="en-US" b="1" dirty="0"/>
          </a:p>
        </p:txBody>
      </p:sp>
      <p:sp>
        <p:nvSpPr>
          <p:cNvPr id="297987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采用循环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固定次数 </a:t>
            </a:r>
            <a:r>
              <a:rPr lang="en-US" altLang="zh-CN" b="1" dirty="0"/>
              <a:t>for(i=0; i&lt;n; i++){ scanf(…); }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采用</a:t>
            </a:r>
            <a:r>
              <a:rPr lang="en-US" altLang="zh-CN" b="1" dirty="0"/>
              <a:t>scanf</a:t>
            </a:r>
            <a:r>
              <a:rPr lang="zh-CN" altLang="en-US" b="1" dirty="0"/>
              <a:t>的返回值</a:t>
            </a:r>
            <a:br>
              <a:rPr lang="zh-CN" altLang="en-US" b="1" dirty="0"/>
            </a:br>
            <a:r>
              <a:rPr lang="en-US" altLang="zh-CN" b="1" dirty="0"/>
              <a:t>int a[10], i=0;</a:t>
            </a:r>
            <a:br>
              <a:rPr lang="en-US" altLang="zh-CN" b="1" dirty="0"/>
            </a:br>
            <a:r>
              <a:rPr lang="en-US" altLang="zh-CN" b="1" dirty="0"/>
              <a:t>while(scanf(“%d”,&amp;a[i++])==1);</a:t>
            </a:r>
            <a:endParaRPr lang="en-US" altLang="zh-CN" b="1" dirty="0"/>
          </a:p>
          <a:p>
            <a:pPr lvl="1" eaLnBrk="1" hangingPunct="1"/>
            <a:r>
              <a:rPr lang="zh-CN" altLang="en-US" b="1" dirty="0"/>
              <a:t>其他数值类型类似。</a:t>
            </a:r>
            <a:endParaRPr lang="zh-CN" altLang="en-US" b="1" dirty="0"/>
          </a:p>
          <a:p>
            <a:pPr lvl="1" eaLnBrk="1" hangingPunct="1"/>
            <a:r>
              <a:rPr lang="zh-CN" altLang="en-US" b="1" dirty="0"/>
              <a:t>但是如果输入字符串时，用判断</a:t>
            </a:r>
            <a:r>
              <a:rPr lang="en-US" altLang="zh-CN" b="1" dirty="0"/>
              <a:t>scanf</a:t>
            </a:r>
            <a:r>
              <a:rPr lang="zh-CN" altLang="en-US" b="1" dirty="0"/>
              <a:t>是否返回</a:t>
            </a:r>
            <a:r>
              <a:rPr lang="en-US" altLang="zh-CN" b="1" dirty="0"/>
              <a:t>EOF</a:t>
            </a:r>
            <a:r>
              <a:rPr lang="zh-CN" altLang="en-US" b="1" dirty="0"/>
              <a:t>作为输入结束的条件。</a:t>
            </a:r>
            <a:endParaRPr lang="zh-CN" altLang="en-US" b="1" dirty="0"/>
          </a:p>
          <a:p>
            <a:pPr lvl="1" eaLnBrk="1" hangingPunct="1">
              <a:buNone/>
            </a:pPr>
            <a:r>
              <a:rPr lang="zh-CN" altLang="en-US" b="1" dirty="0"/>
              <a:t>　</a:t>
            </a:r>
            <a:r>
              <a:rPr lang="en-US" altLang="zh-CN" b="1" dirty="0"/>
              <a:t>which((c=getchar())!=EOF)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charRg st="5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97987">
                                            <p:txEl>
                                              <p:charRg st="5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charRg st="4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297987">
                                            <p:txEl>
                                              <p:charRg st="4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charRg st="101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charRg st="101" end="1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charRg st="111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97987">
                                            <p:txEl>
                                              <p:charRg st="111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97987">
                                            <p:txEl>
                                              <p:charRg st="148" end="1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87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800" b="1" dirty="0"/>
              <a:t>要点八：数组</a:t>
            </a:r>
            <a:endParaRPr lang="zh-CN" altLang="en-US" sz="3800" b="1" dirty="0"/>
          </a:p>
        </p:txBody>
      </p:sp>
      <p:sp>
        <p:nvSpPr>
          <p:cNvPr id="299011" name="Rectangle 3"/>
          <p:cNvSpPr>
            <a:spLocks noGrp="1"/>
          </p:cNvSpPr>
          <p:nvPr>
            <p:ph sz="half" idx="1"/>
          </p:nvPr>
        </p:nvSpPr>
        <p:spPr>
          <a:xfrm>
            <a:off x="107950" y="981075"/>
            <a:ext cx="4751388" cy="5876925"/>
          </a:xfrm>
          <a:solidFill>
            <a:schemeClr val="bg1">
              <a:alpha val="100000"/>
            </a:schemeClr>
          </a:solidFill>
          <a:ln w="15875"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75000"/>
              </a:lnSpc>
              <a:buSzPct val="65000"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数组名是地址常量</a:t>
            </a: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75000"/>
              </a:lnSpc>
              <a:buSzPct val="65000"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数组下标从</a:t>
            </a:r>
            <a:r>
              <a:rPr lang="en-US" altLang="zh-CN" sz="2000" b="1" dirty="0">
                <a:latin typeface="+mn-lt"/>
                <a:ea typeface="+mn-ea"/>
                <a:cs typeface="+mn-cs"/>
              </a:rPr>
              <a:t>0</a:t>
            </a:r>
            <a:r>
              <a:rPr lang="zh-CN" altLang="en-US" sz="2000" b="1" dirty="0">
                <a:latin typeface="+mn-lt"/>
                <a:ea typeface="+mn-ea"/>
                <a:cs typeface="+mn-cs"/>
              </a:rPr>
              <a:t>开始</a:t>
            </a: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75000"/>
              </a:lnSpc>
              <a:buSzPct val="65000"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一维数组上的重要操作</a:t>
            </a: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排序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查找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插入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删除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位置交换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统计（求最大值，平均值等）</a:t>
            </a:r>
            <a:endParaRPr lang="zh-CN" altLang="en-US" sz="2000" b="1" dirty="0">
              <a:latin typeface="+mn-lt"/>
              <a:ea typeface="+mn-ea"/>
            </a:endParaRPr>
          </a:p>
          <a:p>
            <a:pPr eaLnBrk="1" hangingPunct="1">
              <a:lnSpc>
                <a:spcPct val="75000"/>
              </a:lnSpc>
              <a:buSzPct val="65000"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常见问题及算法</a:t>
            </a: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筛法求素数等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多项式求值</a:t>
            </a:r>
            <a:endParaRPr lang="zh-CN" altLang="en-US" sz="2000" b="1" dirty="0">
              <a:latin typeface="+mn-lt"/>
              <a:ea typeface="+mn-ea"/>
            </a:endParaRPr>
          </a:p>
          <a:p>
            <a:pPr eaLnBrk="1" hangingPunct="1">
              <a:lnSpc>
                <a:spcPct val="75000"/>
              </a:lnSpc>
              <a:buSzPct val="65000"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二维数组的定义及存储方式</a:t>
            </a: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行主序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二维数组可以视为特殊的一维数组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初始化方法</a:t>
            </a:r>
            <a:endParaRPr lang="zh-CN" altLang="en-US" sz="2000" b="1" dirty="0">
              <a:latin typeface="+mn-lt"/>
              <a:ea typeface="+mn-ea"/>
            </a:endParaRPr>
          </a:p>
          <a:p>
            <a:pPr eaLnBrk="1" hangingPunct="1">
              <a:lnSpc>
                <a:spcPct val="75000"/>
              </a:lnSpc>
              <a:buSzPct val="65000"/>
            </a:pPr>
            <a:r>
              <a:rPr lang="zh-CN" altLang="en-US" sz="2000" b="1" dirty="0">
                <a:latin typeface="+mn-lt"/>
                <a:ea typeface="+mn-ea"/>
                <a:cs typeface="+mn-cs"/>
              </a:rPr>
              <a:t>二维数组的使用</a:t>
            </a: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矩阵相加、相乘、转置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75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求最大元素、求鞍点等</a:t>
            </a:r>
            <a:endParaRPr lang="zh-CN" altLang="en-US" sz="2000" b="1" dirty="0">
              <a:latin typeface="+mn-lt"/>
              <a:ea typeface="+mn-ea"/>
            </a:endParaRPr>
          </a:p>
          <a:p>
            <a:pPr eaLnBrk="1" hangingPunct="1">
              <a:lnSpc>
                <a:spcPct val="75000"/>
              </a:lnSpc>
              <a:buSzPct val="65000"/>
            </a:pPr>
            <a:endParaRPr lang="en-US" altLang="zh-CN" sz="2000" b="1" dirty="0">
              <a:latin typeface="+mn-lt"/>
              <a:ea typeface="+mn-ea"/>
              <a:cs typeface="+mn-cs"/>
            </a:endParaRPr>
          </a:p>
        </p:txBody>
      </p:sp>
      <p:sp>
        <p:nvSpPr>
          <p:cNvPr id="299012" name="Rectangle 4"/>
          <p:cNvSpPr>
            <a:spLocks noGrp="1"/>
          </p:cNvSpPr>
          <p:nvPr>
            <p:ph sz="half" idx="2"/>
          </p:nvPr>
        </p:nvSpPr>
        <p:spPr>
          <a:xfrm>
            <a:off x="4932363" y="981075"/>
            <a:ext cx="4316412" cy="5257800"/>
          </a:xfrm>
          <a:solidFill>
            <a:schemeClr val="bg1">
              <a:alpha val="100000"/>
            </a:schemeClr>
          </a:solidFill>
          <a:ln w="15875"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SzPct val="65000"/>
            </a:pPr>
            <a:r>
              <a:rPr lang="zh-CN" altLang="en-US" sz="2200" b="1" dirty="0">
                <a:latin typeface="+mn-lt"/>
                <a:ea typeface="+mn-ea"/>
                <a:cs typeface="+mn-cs"/>
              </a:rPr>
              <a:t>字符数组和字符串的关系</a:t>
            </a:r>
            <a:endParaRPr lang="zh-CN" altLang="en-US" sz="2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字符串结束标志</a:t>
            </a:r>
            <a:endParaRPr lang="zh-CN" altLang="en-US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字符数组初始化</a:t>
            </a:r>
            <a:endParaRPr lang="zh-CN" altLang="en-US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字符串求长</a:t>
            </a:r>
            <a:endParaRPr lang="zh-CN" altLang="en-US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字符串拷备</a:t>
            </a:r>
            <a:endParaRPr lang="zh-CN" altLang="en-US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字符串拼接</a:t>
            </a:r>
            <a:endParaRPr lang="zh-CN" altLang="en-US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处理字符串的常用函数</a:t>
            </a:r>
            <a:endParaRPr lang="zh-CN" altLang="en-US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strcpy()</a:t>
            </a:r>
            <a:endParaRPr lang="en-US" altLang="zh-CN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strcmp()</a:t>
            </a:r>
            <a:endParaRPr lang="en-US" altLang="zh-CN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strcat()</a:t>
            </a:r>
            <a:endParaRPr lang="en-US" altLang="zh-CN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strlen()</a:t>
            </a:r>
            <a:endParaRPr lang="en-US" altLang="zh-CN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strstr()</a:t>
            </a:r>
            <a:endParaRPr lang="en-US" altLang="zh-CN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8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注意：不允许给字符数组直接赋值</a:t>
            </a:r>
            <a:endParaRPr lang="zh-CN" altLang="en-US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char str[10];</a:t>
            </a:r>
            <a:endParaRPr lang="en-US" altLang="zh-CN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80000"/>
              </a:lnSpc>
              <a:buSzPct val="65000"/>
            </a:pPr>
            <a:r>
              <a:rPr lang="en-US" altLang="zh-CN" sz="2200" b="1" dirty="0">
                <a:latin typeface="+mn-lt"/>
                <a:ea typeface="+mn-ea"/>
              </a:rPr>
              <a:t>str=“bjtu”;  </a:t>
            </a:r>
            <a:r>
              <a:rPr lang="en-US" altLang="zh-CN" sz="2200" b="1" dirty="0">
                <a:latin typeface="+mn-lt"/>
                <a:ea typeface="+mn-ea"/>
                <a:cs typeface="Arial" panose="020B0604020202020204" pitchFamily="34" charset="0"/>
              </a:rPr>
              <a:t>×</a:t>
            </a:r>
            <a:endParaRPr lang="en-US" altLang="zh-CN" sz="2200" b="1" dirty="0">
              <a:latin typeface="+mn-lt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90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90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9011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9011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99011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99011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9011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2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9011">
                                            <p:txEl>
                                              <p:charRg st="2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9011">
                                            <p:txEl>
                                              <p:charRg st="29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99011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9011">
                                            <p:txEl>
                                              <p:charRg st="3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3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99011">
                                            <p:txEl>
                                              <p:charRg st="3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9011">
                                            <p:txEl>
                                              <p:charRg st="35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99011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99011">
                                            <p:txEl>
                                              <p:charRg st="38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99011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99011">
                                            <p:txEl>
                                              <p:charRg st="41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9011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9011">
                                            <p:txEl>
                                              <p:charRg st="46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99011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9011">
                                            <p:txEl>
                                              <p:charRg st="60" end="6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9011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9011">
                                            <p:txEl>
                                              <p:charRg st="68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7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9011">
                                            <p:txEl>
                                              <p:charRg st="7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9011">
                                            <p:txEl>
                                              <p:charRg st="75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99011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9011">
                                            <p:txEl>
                                              <p:charRg st="81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9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99011">
                                            <p:txEl>
                                              <p:charRg st="9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99011">
                                            <p:txEl>
                                              <p:charRg st="94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99011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9011">
                                            <p:txEl>
                                              <p:charRg st="98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299011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99011">
                                            <p:txEl>
                                              <p:charRg st="114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299011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299011">
                                            <p:txEl>
                                              <p:charRg st="120" end="1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99011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99011">
                                            <p:txEl>
                                              <p:charRg st="12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99011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99011">
                                            <p:txEl>
                                              <p:charRg st="139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99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990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99012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9901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9901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99012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99012">
                                            <p:txEl>
                                              <p:charRg st="2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299012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99012">
                                            <p:txEl>
                                              <p:charRg st="28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299012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99012">
                                            <p:txEl>
                                              <p:charRg st="34" end="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99012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99012">
                                            <p:txEl>
                                              <p:charRg st="40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99012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299012">
                                            <p:txEl>
                                              <p:charRg st="46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99012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299012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6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99012">
                                            <p:txEl>
                                              <p:charRg st="6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99012">
                                            <p:txEl>
                                              <p:charRg st="66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299012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299012">
                                            <p:txEl>
                                              <p:charRg st="75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299012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299012">
                                            <p:txEl>
                                              <p:charRg st="84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9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99012">
                                            <p:txEl>
                                              <p:charRg st="9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99012">
                                            <p:txEl>
                                              <p:charRg st="9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299012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6" dur="500" fill="hold"/>
                                        <p:tgtEl>
                                          <p:spTgt spid="299012">
                                            <p:txEl>
                                              <p:charRg st="102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11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9" dur="500" fill="hold"/>
                                        <p:tgtEl>
                                          <p:spTgt spid="299012">
                                            <p:txEl>
                                              <p:charRg st="11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0" dur="500" fill="hold"/>
                                        <p:tgtEl>
                                          <p:spTgt spid="299012">
                                            <p:txEl>
                                              <p:charRg st="118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2">
                                            <p:txEl>
                                              <p:charRg st="13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299012">
                                            <p:txEl>
                                              <p:charRg st="13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299012">
                                            <p:txEl>
                                              <p:charRg st="132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1" grpId="0" animBg="1" build="p"/>
      <p:bldP spid="299012" grpId="0" animBg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要点九：指针</a:t>
            </a:r>
            <a:endParaRPr lang="zh-CN" altLang="en-US" b="1" dirty="0"/>
          </a:p>
        </p:txBody>
      </p:sp>
      <p:sp>
        <p:nvSpPr>
          <p:cNvPr id="300035" name="Rectangle 3"/>
          <p:cNvSpPr>
            <a:spLocks noGrp="1"/>
          </p:cNvSpPr>
          <p:nvPr>
            <p:ph sz="half" idx="1"/>
          </p:nvPr>
        </p:nvSpPr>
        <p:spPr>
          <a:xfrm>
            <a:off x="468313" y="1196975"/>
            <a:ext cx="4402137" cy="5078413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</a:rPr>
              <a:t>变量和地址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</a:rPr>
              <a:t>取地址运算符和取内容运算符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</a:rPr>
              <a:t>指针做函数参数（传地址）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b="1" dirty="0">
                <a:latin typeface="+mn-lt"/>
                <a:ea typeface="+mn-ea"/>
              </a:rPr>
              <a:t>形参、实参都是变量</a:t>
            </a:r>
            <a:endParaRPr lang="zh-CN" altLang="en-US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zh-CN" altLang="en-US" sz="2200" b="1" dirty="0">
                <a:latin typeface="+mn-lt"/>
                <a:ea typeface="+mn-ea"/>
              </a:rPr>
              <a:t>内容交换</a:t>
            </a:r>
            <a:endParaRPr lang="zh-CN" altLang="en-US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b="1" dirty="0">
                <a:latin typeface="+mn-lt"/>
                <a:ea typeface="+mn-ea"/>
              </a:rPr>
              <a:t>形参、实参都是地址</a:t>
            </a:r>
            <a:endParaRPr lang="zh-CN" altLang="en-US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zh-CN" altLang="en-US" sz="2200" b="1" dirty="0">
                <a:latin typeface="+mn-lt"/>
                <a:ea typeface="+mn-ea"/>
              </a:rPr>
              <a:t>地址交换</a:t>
            </a:r>
            <a:endParaRPr lang="zh-CN" altLang="en-US" sz="2200" b="1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zh-CN" altLang="en-US" sz="22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</a:rPr>
              <a:t>数组做函数参数的本质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</p:txBody>
      </p:sp>
      <p:sp>
        <p:nvSpPr>
          <p:cNvPr id="300036" name="Rectangle 4"/>
          <p:cNvSpPr>
            <a:spLocks noGrp="1"/>
          </p:cNvSpPr>
          <p:nvPr>
            <p:ph sz="half" idx="2"/>
          </p:nvPr>
        </p:nvSpPr>
        <p:spPr>
          <a:xfrm>
            <a:off x="4643438" y="1196975"/>
            <a:ext cx="4500562" cy="48958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指针和数组的关系</a:t>
            </a:r>
            <a:endParaRPr lang="zh-CN" altLang="en-US" sz="24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一级指针和一维数组</a:t>
            </a:r>
            <a:endParaRPr lang="zh-CN" altLang="en-US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en-US" altLang="zh-CN" b="1" dirty="0">
                <a:latin typeface="+mn-lt"/>
                <a:ea typeface="+mn-ea"/>
              </a:rPr>
              <a:t>p=arr // int *p, arr[10];</a:t>
            </a:r>
            <a:endParaRPr lang="en-US" altLang="zh-CN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zh-CN" altLang="en-US" b="1" dirty="0">
                <a:latin typeface="+mn-lt"/>
                <a:ea typeface="+mn-ea"/>
              </a:rPr>
              <a:t>下标法</a:t>
            </a:r>
            <a:endParaRPr lang="zh-CN" altLang="en-US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zh-CN" altLang="en-US" b="1" dirty="0">
                <a:latin typeface="+mn-lt"/>
                <a:ea typeface="+mn-ea"/>
              </a:rPr>
              <a:t>指针地址法</a:t>
            </a:r>
            <a:endParaRPr lang="zh-CN" altLang="en-US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zh-CN" altLang="en-US" b="1" dirty="0">
                <a:latin typeface="+mn-lt"/>
                <a:ea typeface="+mn-ea"/>
              </a:rPr>
              <a:t>指针法</a:t>
            </a:r>
            <a:endParaRPr lang="zh-CN" altLang="en-US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字符指针和字符数组</a:t>
            </a:r>
            <a:endParaRPr lang="zh-CN" altLang="en-US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en-US" altLang="zh-CN" b="1" dirty="0">
                <a:latin typeface="+mn-lt"/>
                <a:ea typeface="+mn-ea"/>
              </a:rPr>
              <a:t>p=str // char *p, str[10];</a:t>
            </a:r>
            <a:endParaRPr lang="en-US" altLang="zh-CN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en-US" altLang="zh-CN" b="1" dirty="0">
                <a:latin typeface="+mn-lt"/>
                <a:ea typeface="+mn-ea"/>
              </a:rPr>
              <a:t>p=“bjtu”;</a:t>
            </a:r>
            <a:r>
              <a:rPr lang="en-US" altLang="zh-CN" b="1" dirty="0">
                <a:latin typeface="+mn-lt"/>
                <a:ea typeface="+mn-ea"/>
                <a:sym typeface="Symbol" panose="05050102010706020507" pitchFamily="18" charset="2"/>
              </a:rPr>
              <a:t></a:t>
            </a:r>
            <a:endParaRPr lang="en-US" altLang="zh-CN" b="1" dirty="0">
              <a:latin typeface="+mn-lt"/>
              <a:ea typeface="+mn-ea"/>
              <a:sym typeface="Symbol" panose="05050102010706020507" pitchFamily="18" charset="2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200" b="1" dirty="0">
                <a:latin typeface="+mn-lt"/>
                <a:ea typeface="+mn-ea"/>
              </a:rPr>
              <a:t>指针和二维数组</a:t>
            </a:r>
            <a:endParaRPr lang="zh-CN" altLang="en-US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en-US" altLang="zh-CN" b="1" dirty="0">
                <a:latin typeface="+mn-lt"/>
                <a:ea typeface="+mn-ea"/>
              </a:rPr>
              <a:t>p=&amp;a[0][0]// int *p, a[3][3];</a:t>
            </a:r>
            <a:endParaRPr lang="en-US" altLang="zh-CN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00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003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003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0035">
                                            <p:txEl>
                                              <p:charRg st="7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0035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0035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0035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0035">
                                            <p:txEl>
                                              <p:charRg st="35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00035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00035">
                                            <p:txEl>
                                              <p:charRg st="45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00035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5">
                                            <p:txEl>
                                              <p:charRg st="5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0035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0035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00035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0035">
                                            <p:txEl>
                                              <p:charRg st="66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000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0003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0036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0036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0036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00036">
                                            <p:txEl>
                                              <p:charRg st="19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00036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0036">
                                            <p:txEl>
                                              <p:charRg st="45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4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00036">
                                            <p:txEl>
                                              <p:charRg st="4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00036">
                                            <p:txEl>
                                              <p:charRg st="49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0036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0036">
                                            <p:txEl>
                                              <p:charRg st="55" end="5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00036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00036">
                                            <p:txEl>
                                              <p:charRg st="5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00036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00036">
                                            <p:txEl>
                                              <p:charRg st="69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00036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00036">
                                            <p:txEl>
                                              <p:charRg st="96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00036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00036">
                                            <p:txEl>
                                              <p:charRg st="107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00036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00036">
                                            <p:txEl>
                                              <p:charRg st="115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5" grpId="0" build="p"/>
      <p:bldP spid="300036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idx="1"/>
          </p:nvPr>
        </p:nvSpPr>
        <p:spPr>
          <a:xfrm>
            <a:off x="457200" y="549275"/>
            <a:ext cx="8229600" cy="55816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zh-CN" altLang="en-US" sz="2600" b="1" dirty="0"/>
              <a:t>例</a:t>
            </a:r>
            <a:r>
              <a:rPr lang="en-US" altLang="zh-CN" sz="2600" b="1" dirty="0"/>
              <a:t>11</a:t>
            </a:r>
            <a:r>
              <a:rPr lang="zh-CN" altLang="en-US" sz="2600" b="1" dirty="0"/>
              <a:t>：下面程序的运行结果是（     ）。</a:t>
            </a:r>
            <a:endParaRPr lang="zh-CN" altLang="en-US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void swap(int *a, int *b){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	int *t; 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	t = a; a = b; b = t;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} 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int main() {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	int x = 3, y = 5, *p = &amp;x, *q = &amp;y; 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	swap(p, q); 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	printf("%d, %d\n",*p,*q); 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}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A. 3, 5			B. 5, 3			</a:t>
            </a:r>
            <a:endParaRPr lang="fr-FR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fr-FR" altLang="zh-CN" sz="2600" b="1" dirty="0"/>
              <a:t>C. 3, 3			D.5, 5 </a:t>
            </a:r>
            <a:endParaRPr lang="en-US" altLang="zh-CN" sz="2600" b="1" dirty="0"/>
          </a:p>
        </p:txBody>
      </p:sp>
      <p:sp>
        <p:nvSpPr>
          <p:cNvPr id="305155" name="Rectangle 3"/>
          <p:cNvSpPr/>
          <p:nvPr/>
        </p:nvSpPr>
        <p:spPr>
          <a:xfrm>
            <a:off x="6516688" y="333375"/>
            <a:ext cx="792162" cy="935038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A</a:t>
            </a:r>
            <a:endParaRPr lang="en-US" altLang="zh-CN" sz="24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0245" y="1124585"/>
            <a:ext cx="4079240" cy="2054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idx="1"/>
          </p:nvPr>
        </p:nvSpPr>
        <p:spPr>
          <a:xfrm>
            <a:off x="457200" y="333375"/>
            <a:ext cx="8229600" cy="597535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zh-CN" altLang="en-US" sz="1900" b="1" dirty="0"/>
              <a:t>例</a:t>
            </a:r>
            <a:r>
              <a:rPr lang="en-US" altLang="zh-CN" sz="1900" b="1" dirty="0"/>
              <a:t>12</a:t>
            </a:r>
            <a:r>
              <a:rPr lang="zh-CN" altLang="en-US" sz="1900" b="1" dirty="0"/>
              <a:t>：以下程序的输出结果是</a:t>
            </a:r>
            <a:endParaRPr lang="zh-CN" altLang="en-US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#include &lt;stdio.h&gt; 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#include &lt;string.h&gt;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int printlength(int a[])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{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printf("%d\n", sizeof(a));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return 0;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}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int printlength2(char *a)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{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printf("%d\n", strlen(a));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return 0;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}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int main()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{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int a[10];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char *b="hello world";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printlength(a);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	printlength2(b);</a:t>
            </a:r>
            <a:endParaRPr lang="en-US" altLang="zh-CN" sz="19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b="1" dirty="0"/>
              <a:t>}</a:t>
            </a:r>
            <a:endParaRPr lang="en-US" altLang="zh-CN" sz="1900" b="1" dirty="0"/>
          </a:p>
        </p:txBody>
      </p:sp>
      <p:sp>
        <p:nvSpPr>
          <p:cNvPr id="306179" name="Rectangle 3"/>
          <p:cNvSpPr/>
          <p:nvPr/>
        </p:nvSpPr>
        <p:spPr>
          <a:xfrm>
            <a:off x="3348038" y="5084763"/>
            <a:ext cx="792162" cy="1223962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4</a:t>
            </a:r>
            <a:endParaRPr lang="en-US" altLang="zh-CN" sz="2400" b="1" dirty="0"/>
          </a:p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11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02" name="Rectangle 2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下列程序段的输出结果为（     ）。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int a[] = {6, 7, 8, 9, 10}, *ptr = a;</a:t>
            </a:r>
            <a:endParaRPr lang="pt-BR" altLang="zh-CN" b="1" dirty="0"/>
          </a:p>
          <a:p>
            <a:pPr eaLnBrk="1" hangingPunct="1"/>
            <a:r>
              <a:rPr lang="pt-BR" altLang="zh-CN" b="1" dirty="0"/>
              <a:t>*(ptr + 2) += 2; </a:t>
            </a:r>
            <a:endParaRPr lang="pt-BR" altLang="zh-CN" b="1" dirty="0"/>
          </a:p>
          <a:p>
            <a:pPr eaLnBrk="1" hangingPunct="1"/>
            <a:r>
              <a:rPr lang="pt-BR" altLang="zh-CN" b="1" dirty="0"/>
              <a:t>printf ("%d, %d\n", *ptr, *(ptr+2)); 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A. 8, 10 			B. 6, 8 			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C. 7, 9 			D. 6, 10 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D</a:t>
            </a:r>
            <a:endParaRPr lang="en-US" altLang="zh-CN" b="1" dirty="0"/>
          </a:p>
        </p:txBody>
      </p:sp>
      <p:sp>
        <p:nvSpPr>
          <p:cNvPr id="32771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2601913" cy="6302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b="1" dirty="0">
                <a:solidFill>
                  <a:schemeClr val="tx1"/>
                </a:solidFill>
              </a:rPr>
              <a:t>例</a:t>
            </a:r>
            <a:r>
              <a:rPr lang="en-US" altLang="zh-CN" sz="3600" b="1" dirty="0">
                <a:solidFill>
                  <a:schemeClr val="tx1"/>
                </a:solidFill>
              </a:rPr>
              <a:t>13</a:t>
            </a:r>
            <a:r>
              <a:rPr lang="zh-CN" altLang="en-US" sz="3600" b="1" dirty="0">
                <a:solidFill>
                  <a:schemeClr val="tx1"/>
                </a:solidFill>
              </a:rPr>
              <a:t>：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>
                                            <p:txEl>
                                              <p:charRg st="16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02">
                                            <p:txEl>
                                              <p:charRg st="160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两点提示</a:t>
            </a:r>
            <a:endParaRPr lang="zh-CN" altLang="en-US" b="1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读程序细心一些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程序设计题不要空着，能写多少写多少</a:t>
            </a:r>
            <a:endParaRPr lang="zh-CN" altLang="en-US" b="1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14</a:t>
            </a:r>
            <a:r>
              <a:rPr lang="zh-CN" altLang="en-US" sz="2800" b="1" dirty="0">
                <a:solidFill>
                  <a:schemeClr val="tx1"/>
                </a:solidFill>
              </a:rPr>
              <a:t>：设以下程序生成可执行文件</a:t>
            </a:r>
            <a:r>
              <a:rPr lang="en-US" altLang="zh-CN" sz="2800" b="1" dirty="0">
                <a:solidFill>
                  <a:schemeClr val="tx1"/>
                </a:solidFill>
              </a:rPr>
              <a:t>test.exe</a:t>
            </a:r>
            <a:r>
              <a:rPr lang="zh-CN" altLang="en-US" sz="2800" b="1" dirty="0">
                <a:solidFill>
                  <a:schemeClr val="tx1"/>
                </a:solidFill>
              </a:rPr>
              <a:t>，当键入</a:t>
            </a:r>
            <a:r>
              <a:rPr lang="en-US" altLang="zh-CN" sz="2800" b="1" dirty="0">
                <a:solidFill>
                  <a:schemeClr val="tx1"/>
                </a:solidFill>
              </a:rPr>
              <a:t>test C Programming Exam</a:t>
            </a:r>
            <a:r>
              <a:rPr lang="zh-CN" altLang="en-US" sz="2800" b="1" dirty="0">
                <a:solidFill>
                  <a:schemeClr val="tx1"/>
                </a:solidFill>
              </a:rPr>
              <a:t>后的输出结果是？</a:t>
            </a:r>
            <a:endParaRPr lang="zh-CN" altLang="en-US" sz="2800" b="1" dirty="0">
              <a:solidFill>
                <a:schemeClr val="tx1"/>
              </a:solidFill>
            </a:endParaRPr>
          </a:p>
        </p:txBody>
      </p:sp>
      <p:sp>
        <p:nvSpPr>
          <p:cNvPr id="308227" name="Text Box 3"/>
          <p:cNvSpPr txBox="1"/>
          <p:nvPr/>
        </p:nvSpPr>
        <p:spPr>
          <a:xfrm>
            <a:off x="276225" y="1712913"/>
            <a:ext cx="8796338" cy="4200525"/>
          </a:xfrm>
          <a:prstGeom prst="rect">
            <a:avLst/>
          </a:prstGeom>
          <a:noFill/>
          <a:ln w="19050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#include &lt;stdio.h&gt;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int main (int argc, char *argv[]) 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4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{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int i;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printf("%d", argc);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for (i = 1; i &lt; argc; ++i)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    printf("Args[%d]: %s\n", i, argv[i]);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    return 0;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 algn="just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Courier New" panose="02070309020205020404" pitchFamily="49" charset="0"/>
              </a:rPr>
              <a:t>}</a:t>
            </a:r>
            <a:endParaRPr lang="en-US" altLang="zh-CN" sz="2400" b="1" dirty="0">
              <a:latin typeface="Courier New" panose="02070309020205020404" pitchFamily="49" charset="0"/>
            </a:endParaRPr>
          </a:p>
          <a:p>
            <a:pPr marL="0" lvl="0" indent="0">
              <a:spcBef>
                <a:spcPct val="4000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8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2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要点十：动态内存分配</a:t>
            </a:r>
            <a:endParaRPr lang="zh-CN" altLang="en-US" b="1" dirty="0"/>
          </a:p>
        </p:txBody>
      </p:sp>
      <p:sp>
        <p:nvSpPr>
          <p:cNvPr id="3481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413" cy="49244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500" b="1" dirty="0"/>
              <a:t>C</a:t>
            </a:r>
            <a:r>
              <a:rPr lang="zh-CN" altLang="en-US" sz="2500" b="1" dirty="0"/>
              <a:t>程序中内存的分配</a:t>
            </a:r>
            <a:endParaRPr lang="zh-CN" altLang="en-US" sz="25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程序区</a:t>
            </a:r>
            <a:endParaRPr lang="zh-CN" altLang="en-US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数据区</a:t>
            </a:r>
            <a:endParaRPr lang="zh-CN" altLang="en-US" sz="20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栈（动态存储区）</a:t>
            </a:r>
            <a:endParaRPr lang="zh-CN" altLang="en-US" sz="18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堆（动态存储区）</a:t>
            </a:r>
            <a:endParaRPr lang="zh-CN" altLang="en-US" sz="18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静态存储区</a:t>
            </a:r>
            <a:endParaRPr lang="zh-CN" altLang="en-US" sz="1800" b="1" dirty="0"/>
          </a:p>
          <a:p>
            <a:pPr lvl="2" eaLnBrk="1" hangingPunct="1">
              <a:lnSpc>
                <a:spcPct val="80000"/>
              </a:lnSpc>
            </a:pPr>
            <a:r>
              <a:rPr lang="zh-CN" altLang="en-US" sz="1800" b="1" dirty="0"/>
              <a:t>常量区</a:t>
            </a:r>
            <a:endParaRPr lang="zh-CN" altLang="en-US" sz="1800" b="1" dirty="0"/>
          </a:p>
          <a:p>
            <a:pPr lvl="2" eaLnBrk="1" hangingPunct="1">
              <a:lnSpc>
                <a:spcPct val="80000"/>
              </a:lnSpc>
            </a:pPr>
            <a:endParaRPr lang="zh-CN" altLang="en-US" sz="1800" b="1" dirty="0"/>
          </a:p>
          <a:p>
            <a:pPr eaLnBrk="1" hangingPunct="1">
              <a:lnSpc>
                <a:spcPct val="80000"/>
              </a:lnSpc>
            </a:pPr>
            <a:r>
              <a:rPr lang="zh-CN" altLang="en-US" sz="2500" b="1" dirty="0"/>
              <a:t>动态内存分配和指针</a:t>
            </a:r>
            <a:endParaRPr lang="zh-CN" altLang="en-US" sz="25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/>
              <a:t>malloc()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/>
              <a:t>calloc()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000" b="1" dirty="0"/>
              <a:t>realloc()</a:t>
            </a:r>
            <a:endParaRPr lang="en-US" altLang="zh-CN" sz="2000" b="1" dirty="0"/>
          </a:p>
          <a:p>
            <a:pPr lvl="1" eaLnBrk="1" hangingPunct="1">
              <a:lnSpc>
                <a:spcPct val="80000"/>
              </a:lnSpc>
            </a:pPr>
            <a:r>
              <a:rPr lang="zh-CN" altLang="en-US" sz="2000" b="1" dirty="0"/>
              <a:t>动态内存分配时要防止空指针</a:t>
            </a:r>
            <a:endParaRPr lang="zh-CN" altLang="en-US" sz="2000" b="1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if(p==NULL)</a:t>
            </a:r>
            <a:endParaRPr lang="en-US" altLang="zh-CN" sz="1800" dirty="0"/>
          </a:p>
          <a:p>
            <a:pPr lvl="2" eaLnBrk="1" hangingPunct="1">
              <a:lnSpc>
                <a:spcPct val="80000"/>
              </a:lnSpc>
            </a:pPr>
            <a:r>
              <a:rPr lang="en-US" altLang="zh-CN" sz="1800" dirty="0"/>
              <a:t>{……}</a:t>
            </a:r>
            <a:endParaRPr lang="en-US" altLang="zh-CN" sz="1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200" b="1" dirty="0"/>
              <a:t>free()</a:t>
            </a:r>
            <a:endParaRPr lang="en-US" altLang="zh-CN" sz="2200" b="1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要点十一：文件</a:t>
            </a:r>
            <a:endParaRPr lang="zh-CN" altLang="en-US" b="1" dirty="0"/>
          </a:p>
        </p:txBody>
      </p:sp>
      <p:sp>
        <p:nvSpPr>
          <p:cNvPr id="310275" name="Rectangle 3"/>
          <p:cNvSpPr>
            <a:spLocks noGrp="1"/>
          </p:cNvSpPr>
          <p:nvPr>
            <p:ph sz="half"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200" b="1" dirty="0">
                <a:latin typeface="+mn-lt"/>
                <a:ea typeface="+mn-ea"/>
                <a:cs typeface="+mn-cs"/>
              </a:rPr>
              <a:t>文件的打开与关闭</a:t>
            </a:r>
            <a:endParaRPr lang="zh-CN" altLang="en-US" sz="2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lt"/>
                <a:ea typeface="+mn-ea"/>
              </a:rPr>
              <a:t>FILE *fp;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lt"/>
                <a:ea typeface="+mn-ea"/>
              </a:rPr>
              <a:t>//char fname[]=“file.txt”;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lt"/>
                <a:ea typeface="+mn-ea"/>
              </a:rPr>
              <a:t>//fp=fopen(fname, “w”);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lt"/>
                <a:ea typeface="+mn-ea"/>
              </a:rPr>
              <a:t>fp=fopen(“file.txt”, “w”);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+mn-lt"/>
                <a:ea typeface="+mn-ea"/>
              </a:rPr>
              <a:t>fclose(fp);</a:t>
            </a:r>
            <a:endParaRPr lang="en-US" altLang="zh-CN" sz="2000" b="1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200" b="1" dirty="0">
                <a:latin typeface="+mn-lt"/>
                <a:ea typeface="+mn-ea"/>
                <a:cs typeface="+mn-cs"/>
              </a:rPr>
              <a:t>文件的读写</a:t>
            </a:r>
            <a:endParaRPr lang="zh-CN" altLang="en-US" sz="22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000" b="1" dirty="0">
                <a:latin typeface="+mn-lt"/>
                <a:ea typeface="+mn-ea"/>
              </a:rPr>
              <a:t>fgetc()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000" b="1" dirty="0">
                <a:latin typeface="+mn-lt"/>
                <a:ea typeface="+mn-ea"/>
              </a:rPr>
              <a:t>fputc()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000" b="1" dirty="0">
                <a:latin typeface="+mn-lt"/>
                <a:ea typeface="+mn-ea"/>
              </a:rPr>
              <a:t>fgets()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000" b="1" dirty="0">
                <a:latin typeface="+mn-lt"/>
                <a:ea typeface="+mn-ea"/>
              </a:rPr>
              <a:t>fputs()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000" b="1" dirty="0">
                <a:latin typeface="+mn-lt"/>
                <a:ea typeface="+mn-ea"/>
              </a:rPr>
              <a:t>fread()</a:t>
            </a:r>
            <a:endParaRPr lang="en-US" altLang="zh-CN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000" b="1" dirty="0">
                <a:latin typeface="+mn-lt"/>
                <a:ea typeface="+mn-ea"/>
              </a:rPr>
              <a:t>fwrite()</a:t>
            </a:r>
            <a:endParaRPr lang="en-US" altLang="zh-CN" sz="2000" b="1" dirty="0">
              <a:latin typeface="+mn-lt"/>
              <a:ea typeface="+mn-ea"/>
            </a:endParaRPr>
          </a:p>
        </p:txBody>
      </p:sp>
      <p:sp>
        <p:nvSpPr>
          <p:cNvPr id="310276" name="Rectangle 4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</a:rPr>
              <a:t>文件的格式化读写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200" b="1" dirty="0">
                <a:latin typeface="+mn-lt"/>
                <a:ea typeface="+mn-ea"/>
              </a:rPr>
              <a:t>fscanf()</a:t>
            </a:r>
            <a:endParaRPr lang="en-US" altLang="zh-CN" sz="2200" b="1" dirty="0">
              <a:latin typeface="+mn-lt"/>
              <a:ea typeface="+mn-ea"/>
            </a:endParaRPr>
          </a:p>
          <a:p>
            <a:pPr lvl="2" eaLnBrk="1" hangingPunct="1">
              <a:lnSpc>
                <a:spcPct val="90000"/>
              </a:lnSpc>
              <a:buSzPct val="65000"/>
            </a:pPr>
            <a:r>
              <a:rPr lang="en-US" altLang="zh-CN" b="1" dirty="0">
                <a:latin typeface="+mn-lt"/>
                <a:ea typeface="+mn-ea"/>
              </a:rPr>
              <a:t>fscanf(fp,”%d”, &amp;n);</a:t>
            </a:r>
            <a:endParaRPr lang="en-US" altLang="zh-CN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200" b="1" dirty="0">
                <a:latin typeface="+mn-lt"/>
                <a:ea typeface="+mn-ea"/>
              </a:rPr>
              <a:t>fprintf()</a:t>
            </a:r>
            <a:endParaRPr lang="en-US" altLang="zh-CN" sz="2200" b="1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en-US" altLang="zh-CN" sz="26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600" b="1" dirty="0">
                <a:latin typeface="+mn-lt"/>
                <a:ea typeface="+mn-ea"/>
                <a:cs typeface="+mn-cs"/>
              </a:rPr>
              <a:t>文件的定位</a:t>
            </a:r>
            <a:endParaRPr lang="zh-CN" altLang="en-US" sz="26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200" b="1" dirty="0">
                <a:latin typeface="+mn-lt"/>
                <a:ea typeface="+mn-ea"/>
              </a:rPr>
              <a:t>rewind()</a:t>
            </a:r>
            <a:endParaRPr lang="en-US" altLang="zh-CN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200" b="1" dirty="0">
                <a:latin typeface="+mn-lt"/>
                <a:ea typeface="+mn-ea"/>
              </a:rPr>
              <a:t>fseek()</a:t>
            </a:r>
            <a:endParaRPr lang="en-US" altLang="zh-CN" sz="22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en-US" altLang="zh-CN" sz="2200" b="1" dirty="0">
                <a:latin typeface="+mn-lt"/>
                <a:ea typeface="+mn-ea"/>
              </a:rPr>
              <a:t>ftell()</a:t>
            </a:r>
            <a:endParaRPr lang="en-US" altLang="zh-CN" sz="2200" b="1" dirty="0"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02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027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027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0275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0275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0275">
                                            <p:txEl>
                                              <p:charRg st="19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0275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0275">
                                            <p:txEl>
                                              <p:charRg st="4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7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0275">
                                            <p:txEl>
                                              <p:charRg st="7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0275">
                                            <p:txEl>
                                              <p:charRg st="70" end="9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0275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0275">
                                            <p:txEl>
                                              <p:charRg st="97" end="10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0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0275">
                                            <p:txEl>
                                              <p:charRg st="10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10275">
                                            <p:txEl>
                                              <p:charRg st="109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1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0275">
                                            <p:txEl>
                                              <p:charRg st="11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0275">
                                            <p:txEl>
                                              <p:charRg st="115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2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10275">
                                            <p:txEl>
                                              <p:charRg st="12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0275">
                                            <p:txEl>
                                              <p:charRg st="12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3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10275">
                                            <p:txEl>
                                              <p:charRg st="13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10275">
                                            <p:txEl>
                                              <p:charRg st="131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3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0275">
                                            <p:txEl>
                                              <p:charRg st="13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0275">
                                            <p:txEl>
                                              <p:charRg st="139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4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10275">
                                            <p:txEl>
                                              <p:charRg st="14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10275">
                                            <p:txEl>
                                              <p:charRg st="147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charRg st="15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0275">
                                            <p:txEl>
                                              <p:charRg st="15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0275">
                                            <p:txEl>
                                              <p:charRg st="155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102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10276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10276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10276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0276">
                                            <p:txEl>
                                              <p:char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0276">
                                            <p:txEl>
                                              <p:charRg st="18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0276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10276">
                                            <p:txEl>
                                              <p:charRg st="3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310276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310276">
                                            <p:txEl>
                                              <p:charRg st="50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10276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10276">
                                            <p:txEl>
                                              <p:charRg st="56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0276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0276">
                                            <p:txEl>
                                              <p:charRg st="65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>
                                            <p:txEl>
                                              <p:char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0276">
                                            <p:txEl>
                                              <p:char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0276">
                                            <p:txEl>
                                              <p:charRg st="73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5" grpId="0" build="p"/>
      <p:bldP spid="31027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要点十二：结构</a:t>
            </a:r>
            <a:endParaRPr lang="zh-CN" altLang="en-US" b="1" dirty="0"/>
          </a:p>
        </p:txBody>
      </p:sp>
      <p:sp>
        <p:nvSpPr>
          <p:cNvPr id="3112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结构的定义及使用</a:t>
            </a:r>
            <a:endParaRPr lang="zh-CN" altLang="en-US" b="1" dirty="0"/>
          </a:p>
          <a:p>
            <a:pPr lvl="1" eaLnBrk="1" hangingPunct="1"/>
            <a:r>
              <a:rPr lang="zh-CN" altLang="en-US" sz="2400" b="1" dirty="0"/>
              <a:t>会定义学生结构</a:t>
            </a:r>
            <a:endParaRPr lang="en-US" altLang="zh-CN" sz="2400" b="1" dirty="0"/>
          </a:p>
          <a:p>
            <a:pPr lvl="1" eaLnBrk="1" hangingPunct="1"/>
            <a:r>
              <a:rPr lang="zh-CN" altLang="en-US" sz="2400" b="1" dirty="0"/>
              <a:t>会结构上的输入、输出、统计操作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12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1299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1299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1299">
                                            <p:txEl>
                                              <p:charRg st="9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1299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1299">
                                            <p:txEl>
                                              <p:charRg st="17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9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要点十三：编译预处理</a:t>
            </a:r>
            <a:endParaRPr lang="zh-CN" altLang="en-US" b="1" dirty="0"/>
          </a:p>
        </p:txBody>
      </p:sp>
      <p:sp>
        <p:nvSpPr>
          <p:cNvPr id="3164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编译预处理的目的、意义</a:t>
            </a:r>
            <a:endParaRPr lang="zh-CN" altLang="en-US" b="1" dirty="0"/>
          </a:p>
          <a:p>
            <a:pPr eaLnBrk="1" hangingPunct="1"/>
            <a:r>
              <a:rPr lang="zh-CN" altLang="en-US" b="1" dirty="0"/>
              <a:t>常用的编译预处理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#define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#include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#ifdef…  #else…  #endif</a:t>
            </a:r>
            <a:endParaRPr lang="en-US" altLang="zh-CN" b="1" dirty="0"/>
          </a:p>
          <a:p>
            <a:pPr eaLnBrk="1" hangingPunct="1"/>
            <a:r>
              <a:rPr lang="zh-CN" altLang="en-US" b="1" dirty="0"/>
              <a:t>类型定义及其使用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typedef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6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6419">
                                            <p:txEl>
                                              <p:charRg st="0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6419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6419">
                                            <p:txEl>
                                              <p:charRg st="12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641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6419">
                                            <p:txEl>
                                              <p:charRg st="21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6419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6419">
                                            <p:txEl>
                                              <p:charRg st="29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16419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16419">
                                            <p:txEl>
                                              <p:charRg st="3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6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6419">
                                            <p:txEl>
                                              <p:charRg st="6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6419">
                                            <p:txEl>
                                              <p:charRg st="6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16419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16419">
                                            <p:txEl>
                                              <p:charRg st="71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42" name="Rectangle 2"/>
          <p:cNvSpPr>
            <a:spLocks noGrp="1"/>
          </p:cNvSpPr>
          <p:nvPr>
            <p:ph idx="1"/>
          </p:nvPr>
        </p:nvSpPr>
        <p:spPr>
          <a:xfrm>
            <a:off x="457200" y="836613"/>
            <a:ext cx="8229600" cy="529431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有如下程序段，运行之后的输出结果是</a:t>
            </a:r>
            <a:endParaRPr lang="zh-CN" altLang="en-US" b="1" dirty="0"/>
          </a:p>
          <a:p>
            <a:pPr eaLnBrk="1" hangingPunct="1"/>
            <a:r>
              <a:rPr lang="en-US" altLang="zh-CN" b="1" dirty="0"/>
              <a:t>#define square(x) x*x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int x = 2, y = 3;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printf( “%d”, square(x + y) );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A. 25 				B. 11 		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C. 10 				D. 15 </a:t>
            </a:r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endParaRPr lang="en-US" altLang="zh-CN" b="1" dirty="0"/>
          </a:p>
          <a:p>
            <a:pPr eaLnBrk="1" hangingPunct="1"/>
            <a:r>
              <a:rPr lang="en-US" altLang="zh-CN" b="1" dirty="0"/>
              <a:t>B</a:t>
            </a:r>
            <a:endParaRPr lang="en-US" altLang="zh-CN" b="1" dirty="0"/>
          </a:p>
        </p:txBody>
      </p:sp>
      <p:sp>
        <p:nvSpPr>
          <p:cNvPr id="38915" name="Rectangle 3"/>
          <p:cNvSpPr>
            <a:spLocks noGrp="1"/>
          </p:cNvSpPr>
          <p:nvPr>
            <p:ph type="title"/>
          </p:nvPr>
        </p:nvSpPr>
        <p:spPr>
          <a:xfrm>
            <a:off x="457200" y="277813"/>
            <a:ext cx="2601913" cy="6302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600" b="1" dirty="0">
                <a:solidFill>
                  <a:schemeClr val="tx1"/>
                </a:solidFill>
              </a:rPr>
              <a:t>例</a:t>
            </a:r>
            <a:r>
              <a:rPr lang="en-US" altLang="zh-CN" sz="3600" b="1" dirty="0">
                <a:solidFill>
                  <a:schemeClr val="tx1"/>
                </a:solidFill>
              </a:rPr>
              <a:t>15</a:t>
            </a:r>
            <a:r>
              <a:rPr lang="zh-CN" altLang="en-US" sz="3600" b="1" dirty="0">
                <a:solidFill>
                  <a:schemeClr val="tx1"/>
                </a:solidFill>
              </a:rPr>
              <a:t>：</a:t>
            </a:r>
            <a:endParaRPr lang="zh-CN" altLang="en-US" sz="3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>
                                            <p:txEl>
                                              <p:charRg st="127" end="1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42">
                                            <p:txEl>
                                              <p:charRg st="127" end="1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800" b="1" dirty="0">
                <a:solidFill>
                  <a:schemeClr val="tx1"/>
                </a:solidFill>
              </a:rPr>
              <a:t>例</a:t>
            </a:r>
            <a:r>
              <a:rPr lang="en-US" altLang="zh-CN" sz="2800" b="1" dirty="0">
                <a:solidFill>
                  <a:schemeClr val="tx1"/>
                </a:solidFill>
              </a:rPr>
              <a:t>16</a:t>
            </a:r>
            <a:r>
              <a:rPr lang="zh-CN" altLang="en-US" sz="2800" b="1" dirty="0">
                <a:solidFill>
                  <a:schemeClr val="tx1"/>
                </a:solidFill>
              </a:rPr>
              <a:t>：</a:t>
            </a:r>
            <a:r>
              <a:rPr lang="zh-CN" altLang="en-US" sz="2800" b="1" dirty="0"/>
              <a:t>以下对结构体类型变量的定义中</a:t>
            </a:r>
            <a:r>
              <a:rPr lang="zh-CN" altLang="fr-FR" sz="2800" b="1" dirty="0"/>
              <a:t>，</a:t>
            </a:r>
            <a:r>
              <a:rPr lang="zh-CN" altLang="en-US" sz="2800" b="1" dirty="0"/>
              <a:t>不正确的是</a:t>
            </a:r>
            <a:endParaRPr lang="zh-CN" altLang="en-US" sz="2800" b="1" dirty="0"/>
          </a:p>
        </p:txBody>
      </p:sp>
      <p:sp>
        <p:nvSpPr>
          <p:cNvPr id="39939" name="Rectangle 3"/>
          <p:cNvSpPr>
            <a:spLocks noGrp="1"/>
          </p:cNvSpPr>
          <p:nvPr>
            <p:ph idx="1"/>
          </p:nvPr>
        </p:nvSpPr>
        <p:spPr>
          <a:xfrm>
            <a:off x="900113" y="1628775"/>
            <a:ext cx="3178175" cy="2044700"/>
          </a:xfrm>
          <a:ln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A. typedef struct aa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{ 	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int   n;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float m;	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} AA;                           </a:t>
            </a:r>
            <a:endParaRPr lang="en-US" altLang="zh-CN" sz="20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AA td1; 						 </a:t>
            </a:r>
            <a:endParaRPr lang="en-US" altLang="zh-CN" sz="2000" b="1" dirty="0"/>
          </a:p>
        </p:txBody>
      </p:sp>
      <p:sp>
        <p:nvSpPr>
          <p:cNvPr id="318468" name="Text Box 4"/>
          <p:cNvSpPr txBox="1"/>
          <p:nvPr/>
        </p:nvSpPr>
        <p:spPr>
          <a:xfrm>
            <a:off x="4716463" y="1700213"/>
            <a:ext cx="2879725" cy="1930400"/>
          </a:xfrm>
          <a:prstGeom prst="rect">
            <a:avLst/>
          </a:prstGeom>
          <a:noFill/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B. struct	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  { 		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 int 	n;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 float 	m;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  } aa;	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  struct aa td1; </a:t>
            </a:r>
            <a:endParaRPr lang="en-US" altLang="zh-CN" sz="2000" b="1" dirty="0"/>
          </a:p>
        </p:txBody>
      </p:sp>
      <p:sp>
        <p:nvSpPr>
          <p:cNvPr id="39941" name="Rectangle 5"/>
          <p:cNvSpPr/>
          <p:nvPr/>
        </p:nvSpPr>
        <p:spPr>
          <a:xfrm>
            <a:off x="900113" y="3717925"/>
            <a:ext cx="3178175" cy="2232025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000" b="1" dirty="0"/>
              <a:t>C. #define AA    struct aa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   AA { 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  int 	n;		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  float 	m;	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   } td1;				 					 </a:t>
            </a:r>
            <a:endParaRPr lang="en-US" altLang="zh-CN" sz="2000" b="1" dirty="0"/>
          </a:p>
        </p:txBody>
      </p:sp>
      <p:sp>
        <p:nvSpPr>
          <p:cNvPr id="318470" name="Text Box 6"/>
          <p:cNvSpPr txBox="1"/>
          <p:nvPr/>
        </p:nvSpPr>
        <p:spPr>
          <a:xfrm>
            <a:off x="4787900" y="3933825"/>
            <a:ext cx="2879725" cy="1474788"/>
          </a:xfrm>
          <a:prstGeom prst="rect">
            <a:avLst/>
          </a:prstGeom>
          <a:noFill/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D. struct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{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   int	n;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   float m;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} td1; </a:t>
            </a:r>
            <a:endParaRPr lang="en-US" altLang="zh-CN" sz="1800" b="1" dirty="0"/>
          </a:p>
        </p:txBody>
      </p:sp>
      <p:sp>
        <p:nvSpPr>
          <p:cNvPr id="318471" name="Rectangle 7"/>
          <p:cNvSpPr/>
          <p:nvPr/>
        </p:nvSpPr>
        <p:spPr>
          <a:xfrm>
            <a:off x="2987675" y="765175"/>
            <a:ext cx="792163" cy="647700"/>
          </a:xfrm>
          <a:prstGeom prst="rect">
            <a:avLst/>
          </a:prstGeom>
          <a:noFill/>
          <a:ln w="9525" cap="flat" cmpd="sng">
            <a:solidFill>
              <a:schemeClr val="accent2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B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8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8" grpId="0" animBg="1"/>
      <p:bldP spid="318470" grpId="0" animBg="1"/>
      <p:bldP spid="31847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>
            <a:spLocks noGrp="1"/>
          </p:cNvSpPr>
          <p:nvPr>
            <p:ph type="ctrTitle"/>
          </p:nvPr>
        </p:nvSpPr>
        <p:spPr>
          <a:xfrm>
            <a:off x="900113" y="2181225"/>
            <a:ext cx="7623175" cy="1752600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书面作业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1.</a:t>
            </a:r>
            <a:r>
              <a:rPr lang="zh-CN" altLang="en-US" sz="2800" b="1" dirty="0"/>
              <a:t>指出下面的字符序列不是合法的标识符：</a:t>
            </a:r>
            <a:endParaRPr lang="zh-CN" altLang="en-US" sz="2800" b="1" dirty="0"/>
          </a:p>
        </p:txBody>
      </p:sp>
      <p:sp>
        <p:nvSpPr>
          <p:cNvPr id="4198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_abc	    x+-            3x1       Xf_1__4    Eoof___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A$*24   x__x__2    bg—1	____		I am</a:t>
            </a:r>
            <a:endParaRPr lang="en-US" altLang="zh-CN" b="1" dirty="0"/>
          </a:p>
        </p:txBody>
      </p:sp>
      <p:sp>
        <p:nvSpPr>
          <p:cNvPr id="352260" name="Text Box 4"/>
          <p:cNvSpPr txBox="1"/>
          <p:nvPr/>
        </p:nvSpPr>
        <p:spPr>
          <a:xfrm>
            <a:off x="1619250" y="1700213"/>
            <a:ext cx="1152525" cy="376237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352261" name="Text Box 5"/>
          <p:cNvSpPr txBox="1"/>
          <p:nvPr/>
        </p:nvSpPr>
        <p:spPr>
          <a:xfrm>
            <a:off x="3492500" y="1700213"/>
            <a:ext cx="1223963" cy="376237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352262" name="Text Box 6"/>
          <p:cNvSpPr txBox="1"/>
          <p:nvPr/>
        </p:nvSpPr>
        <p:spPr>
          <a:xfrm>
            <a:off x="468313" y="2276475"/>
            <a:ext cx="1223962" cy="376238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352263" name="Text Box 7"/>
          <p:cNvSpPr txBox="1"/>
          <p:nvPr/>
        </p:nvSpPr>
        <p:spPr>
          <a:xfrm>
            <a:off x="3635375" y="2276475"/>
            <a:ext cx="1223963" cy="376238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  <p:sp>
        <p:nvSpPr>
          <p:cNvPr id="352264" name="Text Box 8"/>
          <p:cNvSpPr txBox="1"/>
          <p:nvPr/>
        </p:nvSpPr>
        <p:spPr>
          <a:xfrm>
            <a:off x="6659563" y="2260600"/>
            <a:ext cx="1368425" cy="376238"/>
          </a:xfrm>
          <a:prstGeom prst="rect">
            <a:avLst/>
          </a:prstGeom>
          <a:noFill/>
          <a:ln w="95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zh-CN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52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52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52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60" grpId="0" animBg="1"/>
      <p:bldP spid="352261" grpId="0" animBg="1"/>
      <p:bldP spid="352262" grpId="0" animBg="1"/>
      <p:bldP spid="352263" grpId="0" animBg="1"/>
      <p:bldP spid="35226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600" b="1" dirty="0"/>
              <a:t>2.</a:t>
            </a:r>
            <a:r>
              <a:rPr lang="zh-CN" altLang="en-US" sz="3600" b="1" dirty="0"/>
              <a:t>手工计算下列表达式的值</a:t>
            </a:r>
            <a:endParaRPr lang="zh-CN" altLang="en-US" sz="3600" b="1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1) 125 + 0125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2)0XAF – 0XFA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3)24 * 3 / 5 + 6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4)36 + -(5 – 23) / 4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5)35 * 012 + 27 / 4 / 7 * (12 - 4)</a:t>
            </a:r>
            <a:endParaRPr lang="en-US" altLang="zh-CN" b="1" dirty="0"/>
          </a:p>
        </p:txBody>
      </p:sp>
      <p:sp>
        <p:nvSpPr>
          <p:cNvPr id="355332" name="Text Box 4"/>
          <p:cNvSpPr txBox="1"/>
          <p:nvPr/>
        </p:nvSpPr>
        <p:spPr>
          <a:xfrm>
            <a:off x="3635375" y="1628775"/>
            <a:ext cx="10795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210</a:t>
            </a:r>
            <a:endParaRPr lang="en-US" altLang="zh-CN" sz="2600" b="1" dirty="0"/>
          </a:p>
        </p:txBody>
      </p:sp>
      <p:sp>
        <p:nvSpPr>
          <p:cNvPr id="355333" name="Text Box 5"/>
          <p:cNvSpPr txBox="1"/>
          <p:nvPr/>
        </p:nvSpPr>
        <p:spPr>
          <a:xfrm>
            <a:off x="4067175" y="2205038"/>
            <a:ext cx="10795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-75</a:t>
            </a:r>
            <a:endParaRPr lang="en-US" altLang="zh-CN" sz="2600" b="1" dirty="0"/>
          </a:p>
        </p:txBody>
      </p:sp>
      <p:sp>
        <p:nvSpPr>
          <p:cNvPr id="355334" name="Text Box 6"/>
          <p:cNvSpPr txBox="1"/>
          <p:nvPr/>
        </p:nvSpPr>
        <p:spPr>
          <a:xfrm>
            <a:off x="3708400" y="2781300"/>
            <a:ext cx="8636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20</a:t>
            </a:r>
            <a:endParaRPr lang="en-US" altLang="zh-CN" sz="2600" b="1" dirty="0"/>
          </a:p>
        </p:txBody>
      </p:sp>
      <p:sp>
        <p:nvSpPr>
          <p:cNvPr id="355335" name="Text Box 7"/>
          <p:cNvSpPr txBox="1"/>
          <p:nvPr/>
        </p:nvSpPr>
        <p:spPr>
          <a:xfrm>
            <a:off x="4284663" y="3284538"/>
            <a:ext cx="10795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40</a:t>
            </a:r>
            <a:endParaRPr lang="en-US" altLang="zh-CN" sz="2600" b="1" dirty="0"/>
          </a:p>
        </p:txBody>
      </p:sp>
      <p:sp>
        <p:nvSpPr>
          <p:cNvPr id="355336" name="Text Box 8"/>
          <p:cNvSpPr txBox="1"/>
          <p:nvPr/>
        </p:nvSpPr>
        <p:spPr>
          <a:xfrm>
            <a:off x="6227763" y="3789363"/>
            <a:ext cx="10795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350</a:t>
            </a:r>
            <a:endParaRPr lang="en-US" altLang="zh-CN" sz="26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55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55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55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2" dur="500"/>
                                        <p:tgtEl>
                                          <p:spTgt spid="355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7" dur="500"/>
                                        <p:tgtEl>
                                          <p:spTgt spid="355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5332" grpId="0" animBg="1"/>
      <p:bldP spid="355333" grpId="0" animBg="1"/>
      <p:bldP spid="355334" grpId="0" animBg="1"/>
      <p:bldP spid="355335" grpId="0" animBg="1"/>
      <p:bldP spid="3553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2"/>
          <p:cNvSpPr/>
          <p:nvPr/>
        </p:nvSpPr>
        <p:spPr>
          <a:xfrm>
            <a:off x="468313" y="333375"/>
            <a:ext cx="7772400" cy="609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课程内容</a:t>
            </a:r>
            <a:endParaRPr lang="zh-CN" altLang="en-US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270339" name="Rectangle 3"/>
          <p:cNvSpPr/>
          <p:nvPr/>
        </p:nvSpPr>
        <p:spPr>
          <a:xfrm>
            <a:off x="468313" y="1341438"/>
            <a:ext cx="4572000" cy="510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一、程序设计和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语言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二、数据对象与计算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三、变量、函数  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四、控制结构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五、</a:t>
            </a:r>
            <a:r>
              <a:rPr lang="en-US" altLang="zh-CN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C</a:t>
            </a:r>
            <a:r>
              <a:rPr lang="zh-CN" altLang="en-US" sz="2400" b="1" dirty="0">
                <a:solidFill>
                  <a:srgbClr val="FF3300"/>
                </a:solidFill>
                <a:latin typeface="宋体" panose="02010600030101010101" pitchFamily="2" charset="-122"/>
              </a:rPr>
              <a:t>程序结构（函数）</a:t>
            </a:r>
            <a:endParaRPr lang="zh-CN" altLang="en-US" sz="2400" b="1" dirty="0">
              <a:solidFill>
                <a:srgbClr val="FF3300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六、数组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七、指针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八、结构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  <a:p>
            <a:pPr marL="342900" lvl="0" indent="-342900" eaLnBrk="1" hangingPunct="1">
              <a:buNone/>
            </a:pPr>
            <a:r>
              <a:rPr lang="zh-CN" altLang="en-US" sz="2400" b="1" dirty="0">
                <a:solidFill>
                  <a:schemeClr val="accent2"/>
                </a:solidFill>
                <a:latin typeface="宋体" panose="02010600030101010101" pitchFamily="2" charset="-122"/>
              </a:rPr>
              <a:t>九、文件 </a:t>
            </a:r>
            <a:endParaRPr lang="zh-CN" altLang="en-US" sz="2400" b="1" dirty="0">
              <a:solidFill>
                <a:schemeClr val="accent2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03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0339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0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0339">
                                            <p:txEl>
                                              <p:charRg st="1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0339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0339">
                                            <p:txEl>
                                              <p:charRg st="21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0339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0339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0339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70339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0339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0339">
                                            <p:txEl>
                                              <p:charRg st="50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5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70339">
                                            <p:txEl>
                                              <p:charRg st="5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70339">
                                            <p:txEl>
                                              <p:charRg st="55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0339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0339">
                                            <p:txEl>
                                              <p:charRg st="60" end="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charRg st="6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0339">
                                            <p:txEl>
                                              <p:charRg st="6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0339">
                                            <p:txEl>
                                              <p:charRg st="65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 dirty="0"/>
              <a:t>3.</a:t>
            </a:r>
            <a:r>
              <a:rPr lang="zh-CN" altLang="en-US" sz="2400" b="1" dirty="0"/>
              <a:t>在下列表达式的计算过程中，在哪些地方将发生类型转换，各是从什么类型转换到什么类型，表达式计算的结果是什么？</a:t>
            </a:r>
            <a:endParaRPr lang="zh-CN" altLang="en-US" sz="2400" b="1" dirty="0"/>
          </a:p>
        </p:txBody>
      </p:sp>
      <p:sp>
        <p:nvSpPr>
          <p:cNvPr id="35737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1) 3 * (2L + 4.5f) – 012 + 44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2) 3* (int)sqrt(34) – sin(6) * 5 + 0x2AF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3) cos(2.5f + 4) – 6 * 27L + 1526 – 2.4L</a:t>
            </a:r>
            <a:endParaRPr lang="en-US" altLang="zh-CN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500"/>
                                        <p:tgtEl>
                                          <p:spTgt spid="357379">
                                            <p:txEl>
                                              <p:charRg st="0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2" dur="500"/>
                                        <p:tgtEl>
                                          <p:spTgt spid="357379">
                                            <p:txEl>
                                              <p:charRg st="30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379">
                                            <p:txEl>
                                              <p:charRg st="71" end="1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7" dur="500"/>
                                        <p:tgtEl>
                                          <p:spTgt spid="357379">
                                            <p:txEl>
                                              <p:charRg st="71" end="1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7379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901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2.</a:t>
            </a:r>
            <a:r>
              <a:rPr lang="zh-CN" altLang="en-US" b="1" dirty="0"/>
              <a:t>设</a:t>
            </a:r>
            <a:r>
              <a:rPr lang="en-US" altLang="zh-CN" b="1" dirty="0"/>
              <a:t>a=1,b=2,c=3</a:t>
            </a:r>
            <a:r>
              <a:rPr lang="zh-CN" altLang="en-US" b="1" dirty="0"/>
              <a:t>，则</a:t>
            </a:r>
            <a:r>
              <a:rPr lang="en-US" altLang="zh-CN" b="1" dirty="0"/>
              <a:t>u</a:t>
            </a:r>
            <a:r>
              <a:rPr lang="zh-CN" altLang="en-US" b="1" dirty="0"/>
              <a:t>的值为：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u=a?b:c;    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u=(a=2)?b+a:c+a;</a:t>
            </a:r>
            <a:endParaRPr lang="en-US" altLang="zh-CN" b="1" dirty="0"/>
          </a:p>
          <a:p>
            <a:pPr eaLnBrk="1" hangingPunct="1"/>
            <a:r>
              <a:rPr lang="en-US" altLang="zh-CN" b="1" dirty="0"/>
              <a:t>3.</a:t>
            </a:r>
            <a:r>
              <a:rPr lang="zh-CN" altLang="en-US" b="1" dirty="0"/>
              <a:t>设</a:t>
            </a:r>
            <a:r>
              <a:rPr lang="en-US" altLang="zh-CN" b="1" dirty="0"/>
              <a:t>a=1,b=2,c=0</a:t>
            </a:r>
            <a:r>
              <a:rPr lang="zh-CN" altLang="en-US" b="1" dirty="0"/>
              <a:t>，则下列表达式的值为：</a:t>
            </a:r>
            <a:endParaRPr lang="zh-CN" altLang="en-US" b="1" dirty="0"/>
          </a:p>
          <a:p>
            <a:pPr lvl="1" eaLnBrk="1" hangingPunct="1"/>
            <a:r>
              <a:rPr lang="en-US" altLang="zh-CN" b="1" dirty="0"/>
              <a:t>a &amp;&amp; ! ((b || c) &amp;&amp; !a)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! (a &amp;&amp; b) || c? a || b : a &amp;&amp; b &amp;&amp; c</a:t>
            </a:r>
            <a:endParaRPr lang="en-US" altLang="zh-CN" b="1" dirty="0"/>
          </a:p>
          <a:p>
            <a:pPr lvl="1" eaLnBrk="1" hangingPunct="1"/>
            <a:r>
              <a:rPr lang="en-US" altLang="zh-CN" b="1" dirty="0"/>
              <a:t>! (a+b&lt;c) &amp;&amp; b&lt;=c*a-b</a:t>
            </a:r>
            <a:endParaRPr lang="en-US" altLang="zh-CN" b="1" dirty="0"/>
          </a:p>
        </p:txBody>
      </p:sp>
      <p:sp>
        <p:nvSpPr>
          <p:cNvPr id="299013" name="Text Box 5"/>
          <p:cNvSpPr txBox="1"/>
          <p:nvPr/>
        </p:nvSpPr>
        <p:spPr>
          <a:xfrm>
            <a:off x="2987675" y="2133600"/>
            <a:ext cx="10795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u=2</a:t>
            </a:r>
            <a:endParaRPr lang="en-US" altLang="zh-CN" sz="2600" b="1" dirty="0"/>
          </a:p>
        </p:txBody>
      </p:sp>
      <p:sp>
        <p:nvSpPr>
          <p:cNvPr id="299014" name="Text Box 6"/>
          <p:cNvSpPr txBox="1"/>
          <p:nvPr/>
        </p:nvSpPr>
        <p:spPr>
          <a:xfrm>
            <a:off x="4067175" y="2636838"/>
            <a:ext cx="1081088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u=4</a:t>
            </a:r>
            <a:endParaRPr lang="en-US" altLang="zh-CN" sz="2600" b="1" dirty="0"/>
          </a:p>
        </p:txBody>
      </p:sp>
      <p:sp>
        <p:nvSpPr>
          <p:cNvPr id="299015" name="Text Box 7"/>
          <p:cNvSpPr txBox="1"/>
          <p:nvPr/>
        </p:nvSpPr>
        <p:spPr>
          <a:xfrm>
            <a:off x="4716463" y="3644900"/>
            <a:ext cx="792162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1</a:t>
            </a:r>
            <a:endParaRPr lang="en-US" altLang="zh-CN" sz="2600" b="1" dirty="0"/>
          </a:p>
        </p:txBody>
      </p:sp>
      <p:sp>
        <p:nvSpPr>
          <p:cNvPr id="299016" name="Text Box 8"/>
          <p:cNvSpPr txBox="1"/>
          <p:nvPr/>
        </p:nvSpPr>
        <p:spPr>
          <a:xfrm>
            <a:off x="6588125" y="4076700"/>
            <a:ext cx="720725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0</a:t>
            </a:r>
            <a:endParaRPr lang="en-US" altLang="zh-CN" sz="2600" b="1" dirty="0"/>
          </a:p>
        </p:txBody>
      </p:sp>
      <p:sp>
        <p:nvSpPr>
          <p:cNvPr id="299017" name="Text Box 9"/>
          <p:cNvSpPr txBox="1"/>
          <p:nvPr/>
        </p:nvSpPr>
        <p:spPr>
          <a:xfrm>
            <a:off x="4787900" y="4581525"/>
            <a:ext cx="647700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0</a:t>
            </a:r>
            <a:endParaRPr lang="en-US" altLang="zh-CN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9011">
                                            <p:txEl>
                                              <p:charRg st="0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99011">
                                            <p:txEl>
                                              <p:charRg st="22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99011">
                                            <p:txEl>
                                              <p:charRg st="35" end="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8" dur="500"/>
                                        <p:tgtEl>
                                          <p:spTgt spid="299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23" dur="500"/>
                                        <p:tgtEl>
                                          <p:spTgt spid="299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299011">
                                            <p:txEl>
                                              <p:charRg st="52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99011">
                                            <p:txEl>
                                              <p:charRg st="78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02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99011">
                                            <p:txEl>
                                              <p:charRg st="102" end="1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1">
                                            <p:txEl>
                                              <p:charRg st="140" end="1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99011">
                                            <p:txEl>
                                              <p:charRg st="140" end="1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99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99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299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9013" grpId="0" animBg="1"/>
      <p:bldP spid="299014" grpId="0" animBg="1"/>
      <p:bldP spid="299015" grpId="0" animBg="1"/>
      <p:bldP spid="299016" grpId="0" animBg="1"/>
      <p:bldP spid="29901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800" b="1" dirty="0"/>
              <a:t>4.</a:t>
            </a:r>
            <a:r>
              <a:rPr lang="zh-CN" altLang="en-US" sz="3800" b="1" dirty="0"/>
              <a:t>程序执行时将在哪些地方发生类型转换，程序打印的值是什么？</a:t>
            </a:r>
            <a:endParaRPr lang="zh-CN" altLang="en-US" sz="3800" b="1" dirty="0"/>
          </a:p>
        </p:txBody>
      </p:sp>
      <p:sp>
        <p:nvSpPr>
          <p:cNvPr id="46083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int f(int n, double m)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    {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	return (m + n) / 4;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 }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int main()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    {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	double y = 3;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	printf(“%d\n”, f(y, y+1));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		return 0;</a:t>
            </a:r>
            <a:endParaRPr lang="en-US" altLang="zh-CN" sz="26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600" b="1" dirty="0"/>
              <a:t>    }</a:t>
            </a:r>
            <a:endParaRPr lang="en-US" altLang="zh-CN" sz="2600" b="1" dirty="0"/>
          </a:p>
        </p:txBody>
      </p:sp>
      <p:sp>
        <p:nvSpPr>
          <p:cNvPr id="300036" name="Text Box 4"/>
          <p:cNvSpPr txBox="1"/>
          <p:nvPr/>
        </p:nvSpPr>
        <p:spPr>
          <a:xfrm>
            <a:off x="6300788" y="5516563"/>
            <a:ext cx="792162" cy="488950"/>
          </a:xfrm>
          <a:prstGeom prst="rect">
            <a:avLst/>
          </a:prstGeom>
          <a:solidFill>
            <a:srgbClr val="99CC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600" b="1" dirty="0"/>
              <a:t>1</a:t>
            </a:r>
            <a:endParaRPr lang="en-US" altLang="zh-CN" sz="26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标题 3"/>
          <p:cNvSpPr>
            <a:spLocks noGrp="1"/>
          </p:cNvSpPr>
          <p:nvPr>
            <p:ph type="ctrTitle"/>
          </p:nvPr>
        </p:nvSpPr>
        <p:spPr>
          <a:xfrm>
            <a:off x="755650" y="2276475"/>
            <a:ext cx="7623175" cy="1752600"/>
          </a:xfrm>
          <a:ln/>
        </p:spPr>
        <p:txBody>
          <a:bodyPr vert="horz" wrap="square" lIns="91440" tIns="45720" rIns="91440" bIns="45720" anchor="t" anchorCtr="0"/>
          <a:p>
            <a:pPr algn="ctr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b="1" dirty="0">
                <a:latin typeface="+mj-lt"/>
                <a:ea typeface="+mj-ea"/>
                <a:cs typeface="+mj-cs"/>
              </a:rPr>
              <a:t>4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b="1" dirty="0"/>
              <a:t>1. </a:t>
            </a:r>
            <a:r>
              <a:rPr lang="zh-CN" altLang="en-US" sz="3200" b="1" dirty="0"/>
              <a:t>用</a:t>
            </a:r>
            <a:r>
              <a:rPr lang="en-US" altLang="zh-CN" sz="3200" b="1" dirty="0"/>
              <a:t>if</a:t>
            </a:r>
            <a:r>
              <a:rPr lang="zh-CN" altLang="en-US" sz="3200" b="1" dirty="0"/>
              <a:t>语句写程序判断是否为闰年</a:t>
            </a:r>
            <a:br>
              <a:rPr lang="zh-CN" altLang="en-US" sz="3200" b="1" dirty="0"/>
            </a:br>
            <a:endParaRPr lang="zh-CN" altLang="en-US" sz="3200" b="1" dirty="0"/>
          </a:p>
        </p:txBody>
      </p:sp>
      <p:sp>
        <p:nvSpPr>
          <p:cNvPr id="333827" name="Text Box 3"/>
          <p:cNvSpPr txBox="1"/>
          <p:nvPr/>
        </p:nvSpPr>
        <p:spPr>
          <a:xfrm>
            <a:off x="468313" y="1773238"/>
            <a:ext cx="8424862" cy="30321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int RuiNian( int year 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{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if ( year % 400 == 0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     || year % 4 == 0 &amp;&amp; year % 100 != 0)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return 1;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else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return 0;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b="1" dirty="0"/>
              <a:t>2. </a:t>
            </a:r>
            <a:r>
              <a:rPr lang="zh-CN" altLang="en-US" sz="3200" b="1" dirty="0"/>
              <a:t>定义函数 </a:t>
            </a:r>
            <a:r>
              <a:rPr lang="en-US" altLang="zh-CN" sz="3200" b="1" dirty="0"/>
              <a:t>double tmax(double, double,double)</a:t>
            </a:r>
            <a:r>
              <a:rPr lang="zh-CN" altLang="en-US" sz="3200" b="1" dirty="0"/>
              <a:t>，返回三个数中的最大的。</a:t>
            </a:r>
            <a:endParaRPr lang="zh-CN" altLang="en-US" sz="3200" b="1" dirty="0"/>
          </a:p>
        </p:txBody>
      </p:sp>
      <p:sp>
        <p:nvSpPr>
          <p:cNvPr id="30105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double tmax(double x, double y, double z)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{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double max = x;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if (y &gt; max) max = y;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if (z &gt; max) max = z;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return max;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}</a:t>
            </a:r>
            <a:endParaRPr lang="en-US" altLang="zh-CN" b="1" dirty="0"/>
          </a:p>
          <a:p>
            <a:pPr eaLnBrk="1" hangingPunct="1">
              <a:buNone/>
            </a:pPr>
            <a:endParaRPr lang="en-US" altLang="zh-CN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1059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42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1059">
                                            <p:txEl>
                                              <p:charRg st="42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301059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301059">
                                            <p:txEl>
                                              <p:charRg st="61" end="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84" end="1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01059">
                                            <p:txEl>
                                              <p:charRg st="84" end="1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107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01059">
                                            <p:txEl>
                                              <p:charRg st="107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59">
                                            <p:txEl>
                                              <p:charRg st="12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1059">
                                            <p:txEl>
                                              <p:charRg st="120" end="1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8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000" b="1" dirty="0"/>
              <a:t>3. </a:t>
            </a:r>
            <a:r>
              <a:rPr lang="zh-CN" altLang="zh-CN" sz="2000" b="1" dirty="0"/>
              <a:t>设计函数</a:t>
            </a:r>
            <a:r>
              <a:rPr lang="en-US" altLang="zh-CN" sz="2000" b="1" dirty="0"/>
              <a:t>void root(double a, double b, double c)</a:t>
            </a:r>
            <a:r>
              <a:rPr lang="zh-CN" altLang="zh-CN" sz="2000" b="1" dirty="0"/>
              <a:t>在</a:t>
            </a:r>
            <a:r>
              <a:rPr lang="en-US" altLang="zh-CN" sz="2000" b="1" dirty="0"/>
              <a:t>root</a:t>
            </a:r>
            <a:r>
              <a:rPr lang="zh-CN" altLang="zh-CN" sz="2000" b="1" dirty="0"/>
              <a:t>中输出方程的解，如有一个实根则输出实根，如有两个实根则输出两个实根，如有两个虚根，则输出实部和虚部。并考虑</a:t>
            </a:r>
            <a:r>
              <a:rPr lang="en-US" altLang="zh-CN" sz="2000" b="1" dirty="0"/>
              <a:t>a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b</a:t>
            </a:r>
            <a:r>
              <a:rPr lang="zh-CN" altLang="zh-CN" sz="2000" b="1" dirty="0"/>
              <a:t>、</a:t>
            </a:r>
            <a:r>
              <a:rPr lang="en-US" altLang="zh-CN" sz="2000" b="1" dirty="0"/>
              <a:t>c</a:t>
            </a:r>
            <a:r>
              <a:rPr lang="zh-CN" altLang="zh-CN" sz="2000" b="1" dirty="0"/>
              <a:t>为零的情形，将函数写完备</a:t>
            </a:r>
            <a:endParaRPr lang="zh-CN" altLang="en-US" sz="2000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525"/>
            <a:ext cx="8362950" cy="5578475"/>
          </a:xfrm>
          <a:solidFill>
            <a:schemeClr val="bg1">
              <a:alpha val="100000"/>
            </a:schemeClr>
          </a:solidFill>
          <a:ln>
            <a:solidFill>
              <a:srgbClr val="FF99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root(double a, double b, double c) {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double delta = b*b - 4 * a*c;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if (a == 0) {</a:t>
            </a:r>
            <a:endParaRPr lang="en-US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                 if (b == 0) 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printf("</a:t>
            </a:r>
            <a:r>
              <a:rPr lang="zh-CN" altLang="zh-CN" sz="1800" b="1" dirty="0"/>
              <a:t>非一元二次方程，</a:t>
            </a:r>
            <a:r>
              <a:rPr lang="en-US" altLang="zh-CN" sz="1800" b="1" dirty="0"/>
              <a:t>x</a:t>
            </a:r>
            <a:r>
              <a:rPr lang="zh-CN" altLang="zh-CN" sz="1800" b="1" dirty="0"/>
              <a:t>∈</a:t>
            </a:r>
            <a:r>
              <a:rPr lang="en-US" altLang="zh-CN" sz="1800" b="1" dirty="0"/>
              <a:t>R(R</a:t>
            </a:r>
            <a:r>
              <a:rPr lang="zh-CN" altLang="zh-CN" sz="1800" b="1" dirty="0"/>
              <a:t>为全体实数</a:t>
            </a:r>
            <a:r>
              <a:rPr lang="en-US" altLang="zh-CN" sz="1800" b="1" dirty="0"/>
              <a:t>)\n");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 else 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printf("</a:t>
            </a:r>
            <a:r>
              <a:rPr lang="zh-CN" altLang="zh-CN" sz="1800" b="1" dirty="0"/>
              <a:t>该方程为一元一次方程</a:t>
            </a:r>
            <a:r>
              <a:rPr lang="en-US" altLang="zh-CN" sz="1800" b="1" dirty="0"/>
              <a:t>,x=%f\n“, c/b);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         }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else {	double x = sqrt(-delta);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double y = -b / 2 / a, z = x / 2 / a;</a:t>
            </a:r>
            <a:endParaRPr lang="en-US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                if (delta &lt; 0) {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printf("x1=%f+%f*i\n", y, z);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printf("x2=%f-%f*i\n", y, z);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 		else if (delta &gt; 0){    printf("x1=%f,x2=%f\n", y+z, y-z);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else {	printf("x1=x2=%f\n", -b / 2 / a);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	      }</a:t>
            </a:r>
            <a:endParaRPr lang="zh-CN" altLang="zh-CN" sz="1800" b="1" dirty="0"/>
          </a:p>
          <a:p>
            <a:pPr marL="0" indent="0">
              <a:lnSpc>
                <a:spcPts val="2165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3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8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1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6" end="2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13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37" end="2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70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10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56" end="3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89" end="4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2" end="4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26" end="4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88" end="4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2" end="5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5" end="5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39" end="5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548" end="5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b="1" dirty="0"/>
              <a:t>4. </a:t>
            </a:r>
            <a:r>
              <a:rPr lang="zh-CN" altLang="en-US" sz="3200" b="1" dirty="0"/>
              <a:t>求分段函数</a:t>
            </a:r>
            <a:endParaRPr lang="zh-CN" altLang="en-US" sz="3200" b="1" dirty="0"/>
          </a:p>
        </p:txBody>
      </p:sp>
      <p:grpSp>
        <p:nvGrpSpPr>
          <p:cNvPr id="51203" name="Group 3"/>
          <p:cNvGrpSpPr/>
          <p:nvPr/>
        </p:nvGrpSpPr>
        <p:grpSpPr>
          <a:xfrm>
            <a:off x="4211638" y="-242887"/>
            <a:ext cx="3527425" cy="1662112"/>
            <a:chOff x="3408" y="1584"/>
            <a:chExt cx="2016" cy="740"/>
          </a:xfrm>
        </p:grpSpPr>
        <p:sp>
          <p:nvSpPr>
            <p:cNvPr id="51205" name="Text Box 4"/>
            <p:cNvSpPr txBox="1"/>
            <p:nvPr/>
          </p:nvSpPr>
          <p:spPr>
            <a:xfrm>
              <a:off x="3408" y="1584"/>
              <a:ext cx="2016" cy="74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  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   y=    x        x&lt;1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          2x-1    1&lt;=x&lt;10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  <a:p>
              <a:pPr marL="0" lvl="0" indent="0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</a:rPr>
                <a:t>                -3x-11  x&gt;=10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51206" name="AutoShape 5"/>
            <p:cNvSpPr/>
            <p:nvPr/>
          </p:nvSpPr>
          <p:spPr>
            <a:xfrm>
              <a:off x="4032" y="1776"/>
              <a:ext cx="144" cy="528"/>
            </a:xfrm>
            <a:prstGeom prst="leftBrace">
              <a:avLst>
                <a:gd name="adj1" fmla="val 30555"/>
                <a:gd name="adj2" fmla="val 50000"/>
              </a:avLst>
            </a:prstGeom>
            <a:noFill/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3000" b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69925" indent="-3257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anose="05000000000000000000" pitchFamily="2" charset="2"/>
                <a:buChar char="q"/>
                <a:defRPr sz="26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022350" indent="-35115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anose="05000000000000000000" pitchFamily="2" charset="2"/>
                <a:buChar char="n"/>
                <a:defRPr sz="22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339850" indent="-31623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q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1681480" indent="-339725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75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000" b="1" dirty="0"/>
            </a:p>
          </p:txBody>
        </p:sp>
      </p:grpSp>
      <p:sp>
        <p:nvSpPr>
          <p:cNvPr id="334854" name="Text Box 6"/>
          <p:cNvSpPr txBox="1"/>
          <p:nvPr/>
        </p:nvSpPr>
        <p:spPr>
          <a:xfrm>
            <a:off x="395288" y="1412875"/>
            <a:ext cx="8424862" cy="437832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double func(double x)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double y;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if (x&lt;1){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	y = x;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 }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else if (x&lt;10){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       		y = 2*x - 1;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else {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	y = 3*x - 11;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	return y;</a:t>
            </a:r>
            <a:endParaRPr lang="en-US" altLang="zh-CN" sz="20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34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5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6" name="标题 4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b="1" dirty="0"/>
              <a:t>5. </a:t>
            </a:r>
            <a:r>
              <a:rPr lang="zh-CN" altLang="zh-CN" sz="2400" b="1" dirty="0"/>
              <a:t>编程实现一个简单的计算器，要求用</a:t>
            </a:r>
            <a:r>
              <a:rPr lang="en-US" altLang="zh-CN" sz="2400" b="1" dirty="0"/>
              <a:t>switch</a:t>
            </a:r>
            <a:r>
              <a:rPr lang="zh-CN" altLang="zh-CN" sz="2400" b="1" dirty="0"/>
              <a:t>语句实现。由键盘输入运算符和两个</a:t>
            </a:r>
            <a:r>
              <a:rPr lang="zh-CN" altLang="en-US" sz="2400" b="1" dirty="0"/>
              <a:t>整数</a:t>
            </a:r>
            <a:r>
              <a:rPr lang="zh-CN" altLang="zh-CN" sz="2400" b="1" dirty="0"/>
              <a:t>，程序可以进行两个数的加、减、乘、除（</a:t>
            </a:r>
            <a:r>
              <a:rPr lang="en-US" altLang="zh-CN" sz="2400" b="1" dirty="0"/>
              <a:t>+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-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*</a:t>
            </a:r>
            <a:r>
              <a:rPr lang="zh-CN" altLang="zh-CN" sz="2400" b="1" dirty="0"/>
              <a:t>、</a:t>
            </a:r>
            <a:r>
              <a:rPr lang="en-US" altLang="zh-CN" sz="2400" b="1" dirty="0"/>
              <a:t>/</a:t>
            </a:r>
            <a:r>
              <a:rPr lang="zh-CN" altLang="zh-CN" sz="2400" b="1" dirty="0"/>
              <a:t>）四则运算。</a:t>
            </a:r>
            <a:endParaRPr lang="zh-CN" altLang="en-US" sz="2400" b="1" dirty="0"/>
          </a:p>
        </p:txBody>
      </p:sp>
      <p:sp>
        <p:nvSpPr>
          <p:cNvPr id="7" name="Text Box 4"/>
          <p:cNvSpPr txBox="1"/>
          <p:nvPr/>
        </p:nvSpPr>
        <p:spPr>
          <a:xfrm>
            <a:off x="2587625" y="1484313"/>
            <a:ext cx="6210300" cy="4341812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 &lt;stdio.h&gt;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void operate(int x, int y, char ch)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int z;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switch(ch)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{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case '+': z = x+y;printf("x+y=%d",z); break;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case '-': z=x-y;printf("x-y=%d",z); break;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case '*': z=x*y;printf("x*y=%d",z); break;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case '/':  z=x/y; printf("x/y=%d",z); break;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  default:printf("The error operator");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 }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8" name="Text Box 4"/>
          <p:cNvSpPr txBox="1"/>
          <p:nvPr/>
        </p:nvSpPr>
        <p:spPr>
          <a:xfrm>
            <a:off x="806450" y="2573338"/>
            <a:ext cx="5221288" cy="4033837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#include &lt;stdio.h&gt;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FontTx/>
              <a:buNone/>
            </a:pPr>
            <a:r>
              <a:rPr lang="en-US" altLang="zh-CN" sz="2000" b="1" dirty="0"/>
              <a:t>void operate(int x, int y, char ch);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int main( ) 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int x, y;   char ch;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printf("Enter an operator(+,-,*,/):\n");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ch = getchar();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printf("Enter two numbers:");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scanf("%d,%d", &amp;x, &amp;y);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operate(x, y, ch);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   return 0;</a:t>
            </a:r>
            <a:endParaRPr lang="en-US" altLang="zh-CN" sz="2000" b="1" dirty="0"/>
          </a:p>
          <a:p>
            <a:pPr marL="457200" lvl="1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 }</a:t>
            </a:r>
            <a:endParaRPr lang="en-US" altLang="zh-CN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50" name="标题 3"/>
          <p:cNvSpPr>
            <a:spLocks noGrp="1"/>
          </p:cNvSpPr>
          <p:nvPr>
            <p:ph type="ctrTitle"/>
          </p:nvPr>
        </p:nvSpPr>
        <p:spPr>
          <a:xfrm>
            <a:off x="755650" y="2276475"/>
            <a:ext cx="7623175" cy="1752600"/>
          </a:xfrm>
          <a:ln/>
        </p:spPr>
        <p:txBody>
          <a:bodyPr vert="horz" wrap="square" lIns="91440" tIns="45720" rIns="91440" bIns="45720" anchor="t" anchorCtr="0"/>
          <a:p>
            <a:pPr algn="ctr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b="1" dirty="0">
                <a:latin typeface="+mj-lt"/>
                <a:ea typeface="+mj-ea"/>
                <a:cs typeface="+mj-cs"/>
              </a:rPr>
              <a:t>5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重点（数据＋控制）</a:t>
            </a:r>
            <a:endParaRPr lang="zh-CN" altLang="en-US" b="1" dirty="0"/>
          </a:p>
        </p:txBody>
      </p:sp>
      <p:sp>
        <p:nvSpPr>
          <p:cNvPr id="2713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数据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C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数据类型及存储性质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控制结构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顺序、选择、循环结构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函数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定义、声明及调用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数组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一维数组、字符数组指针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数组与指针的关系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结构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结构的定义及使用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34417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</p:txBody>
      </p:sp>
      <p:sp>
        <p:nvSpPr>
          <p:cNvPr id="271364" name="Rectangle 4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文件</a:t>
            </a:r>
            <a:endParaRPr lang="zh-CN" altLang="en-US" sz="24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文件的打开、关闭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文件的读写</a:t>
            </a:r>
            <a:endParaRPr lang="zh-CN" altLang="en-US" sz="2000" b="1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zh-CN" altLang="en-US" sz="20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r>
              <a:rPr lang="zh-CN" altLang="en-US" sz="2400" b="1" dirty="0">
                <a:latin typeface="+mn-lt"/>
                <a:ea typeface="+mn-ea"/>
                <a:cs typeface="+mn-cs"/>
              </a:rPr>
              <a:t>从问题到程序的编程思想</a:t>
            </a:r>
            <a:endParaRPr lang="zh-CN" altLang="en-US" sz="2400" b="1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程序的函数分解</a:t>
            </a:r>
            <a:endParaRPr lang="zh-CN" altLang="en-US" sz="2000" b="1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60000"/>
            </a:pPr>
            <a:r>
              <a:rPr lang="zh-CN" altLang="en-US" sz="2000" b="1" dirty="0">
                <a:latin typeface="+mn-lt"/>
                <a:ea typeface="+mn-ea"/>
              </a:rPr>
              <a:t>模块化程序设计</a:t>
            </a:r>
            <a:endParaRPr lang="zh-CN" altLang="en-US" sz="2000" b="1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zh-CN" altLang="en-US" sz="2400" b="1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</a:pPr>
            <a:endParaRPr lang="en-US" altLang="zh-CN" sz="2400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136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3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1363">
                                            <p:txEl>
                                              <p:charRg st="3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1363">
                                            <p:txEl>
                                              <p:charRg st="14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271363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30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71363">
                                            <p:txEl>
                                              <p:charRg st="30" end="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271363">
                                            <p:txEl>
                                              <p:charRg st="33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4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71363">
                                            <p:txEl>
                                              <p:charRg st="42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71363">
                                            <p:txEl>
                                              <p:charRg st="45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71363">
                                            <p:txEl>
                                              <p:charRg st="57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66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1363">
                                            <p:txEl>
                                              <p:charRg st="66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3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1363">
                                            <p:txEl>
                                              <p:charRg st="69" end="7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7136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charRg st="3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271364">
                                            <p:txEl>
                                              <p:charRg st="3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71364">
                                            <p:txEl>
                                              <p:charRg st="12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271364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71364">
                                            <p:txEl>
                                              <p:charRg st="31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364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71364">
                                            <p:txEl>
                                              <p:charRg st="3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1363" grpId="0" build="p"/>
      <p:bldP spid="271364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b="1" dirty="0"/>
              <a:t>1.</a:t>
            </a:r>
            <a:r>
              <a:rPr lang="zh-CN" altLang="en-US" b="1" dirty="0"/>
              <a:t>求</a:t>
            </a:r>
            <a:r>
              <a:rPr lang="en-US" altLang="zh-CN" b="1" dirty="0"/>
              <a:t>100</a:t>
            </a:r>
            <a:r>
              <a:rPr lang="zh-CN" altLang="en-US" b="1" dirty="0"/>
              <a:t>以内正整数的立方和</a:t>
            </a:r>
            <a:endParaRPr lang="zh-CN" altLang="en-US" b="1" dirty="0"/>
          </a:p>
        </p:txBody>
      </p:sp>
      <p:sp>
        <p:nvSpPr>
          <p:cNvPr id="303107" name="Text Box 3"/>
          <p:cNvSpPr txBox="1"/>
          <p:nvPr/>
        </p:nvSpPr>
        <p:spPr>
          <a:xfrm>
            <a:off x="468313" y="1773238"/>
            <a:ext cx="8207375" cy="4127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long CubeSum (int n)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long sum = 0;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int i = 1;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while (i &lt;= n)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{	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sum = sum + i*i*i;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i++;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}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return sum;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3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310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b="1" dirty="0"/>
              <a:t>2.</a:t>
            </a:r>
            <a:r>
              <a:rPr lang="zh-CN" altLang="en-US" sz="3200" b="1" dirty="0"/>
              <a:t>写一个函数，取</a:t>
            </a:r>
            <a:r>
              <a:rPr lang="en-US" altLang="zh-CN" sz="3200" b="1" dirty="0"/>
              <a:t>3</a:t>
            </a:r>
            <a:r>
              <a:rPr lang="zh-CN" altLang="en-US" sz="3200" b="1" dirty="0"/>
              <a:t>个参数</a:t>
            </a:r>
            <a:r>
              <a:rPr lang="en-US" altLang="zh-CN" sz="3200" b="1" dirty="0"/>
              <a:t>m,n,k</a:t>
            </a:r>
            <a:r>
              <a:rPr lang="zh-CN" altLang="en-US" sz="3200" b="1" dirty="0"/>
              <a:t>输出</a:t>
            </a:r>
            <a:r>
              <a:rPr lang="en-US" altLang="zh-CN" sz="3200" b="1" dirty="0"/>
              <a:t>m,m+k,m+2k,</a:t>
            </a:r>
            <a:r>
              <a:rPr lang="en-US" altLang="zh-CN" sz="3200" b="1" dirty="0">
                <a:latin typeface="Arial" panose="020B0604020202020204" pitchFamily="34" charset="0"/>
              </a:rPr>
              <a:t>…</a:t>
            </a:r>
            <a:r>
              <a:rPr lang="zh-CN" altLang="en-US" sz="3200" b="1" dirty="0"/>
              <a:t>直至最后一个不大于</a:t>
            </a:r>
            <a:r>
              <a:rPr lang="en-US" altLang="zh-CN" sz="3200" b="1" dirty="0"/>
              <a:t>n</a:t>
            </a:r>
            <a:r>
              <a:rPr lang="zh-CN" altLang="en-US" sz="3200" b="1" dirty="0"/>
              <a:t>的数</a:t>
            </a:r>
            <a:endParaRPr lang="zh-CN" altLang="en-US" sz="3200" b="1" dirty="0"/>
          </a:p>
        </p:txBody>
      </p:sp>
      <p:sp>
        <p:nvSpPr>
          <p:cNvPr id="304131" name="Text Box 3"/>
          <p:cNvSpPr txBox="1"/>
          <p:nvPr/>
        </p:nvSpPr>
        <p:spPr>
          <a:xfrm>
            <a:off x="468313" y="1773238"/>
            <a:ext cx="8207375" cy="3032125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void PrintNum (int m, int n, int k)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{	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while (m &lt;= n)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{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printf (“%d\n”, m);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m = m + k;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}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4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413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3200" b="1" dirty="0"/>
              <a:t>3.</a:t>
            </a:r>
            <a:r>
              <a:rPr lang="zh-CN" altLang="en-US" sz="3200" b="1" dirty="0"/>
              <a:t>写一个程序打印</a:t>
            </a:r>
            <a:r>
              <a:rPr lang="en-US" altLang="zh-CN" sz="3200" b="1" dirty="0"/>
              <a:t>1</a:t>
            </a:r>
            <a:r>
              <a:rPr lang="zh-CN" altLang="en-US" sz="3200" b="1" dirty="0"/>
              <a:t>至</a:t>
            </a:r>
            <a:r>
              <a:rPr lang="en-US" altLang="zh-CN" sz="3200" b="1" dirty="0"/>
              <a:t>100</a:t>
            </a:r>
            <a:r>
              <a:rPr lang="zh-CN" altLang="en-US" sz="3200" b="1" dirty="0"/>
              <a:t>之间的被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或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整除的数；修改这个程序使得它之打出被</a:t>
            </a:r>
            <a:r>
              <a:rPr lang="en-US" altLang="zh-CN" sz="3200" b="1" dirty="0"/>
              <a:t>6</a:t>
            </a:r>
            <a:r>
              <a:rPr lang="zh-CN" altLang="en-US" sz="3200" b="1" dirty="0"/>
              <a:t>或</a:t>
            </a:r>
            <a:r>
              <a:rPr lang="en-US" altLang="zh-CN" sz="3200" b="1" dirty="0"/>
              <a:t>7</a:t>
            </a:r>
            <a:r>
              <a:rPr lang="zh-CN" altLang="en-US" sz="3200" b="1" dirty="0"/>
              <a:t>之一整除的数。</a:t>
            </a:r>
            <a:endParaRPr lang="zh-CN" altLang="en-US" sz="3200" b="1" dirty="0"/>
          </a:p>
        </p:txBody>
      </p:sp>
      <p:sp>
        <p:nvSpPr>
          <p:cNvPr id="306179" name="Text Box 3"/>
          <p:cNvSpPr txBox="1"/>
          <p:nvPr/>
        </p:nvSpPr>
        <p:spPr>
          <a:xfrm>
            <a:off x="468313" y="1773238"/>
            <a:ext cx="8207375" cy="4127500"/>
          </a:xfrm>
          <a:prstGeom prst="rect">
            <a:avLst/>
          </a:prstGeom>
          <a:noFill/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int main ()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int i = 0;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while (i &lt;= 100)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{	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if ((i % 6 == 0 &amp;&amp; i % 7 != 0) 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                   || (i % 6 != 0 &amp;&amp; i % 7 == 0))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		printf("%d\n", i);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}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	return 0;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306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17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734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4</a:t>
            </a:r>
            <a:r>
              <a:rPr lang="zh-CN" altLang="en-US" sz="2800" b="1" dirty="0"/>
              <a:t>：打印如下图案</a:t>
            </a:r>
            <a:endParaRPr lang="zh-CN" altLang="en-US" sz="2800" b="1" dirty="0"/>
          </a:p>
        </p:txBody>
      </p:sp>
      <p:sp>
        <p:nvSpPr>
          <p:cNvPr id="323587" name="Rectangle 3"/>
          <p:cNvSpPr>
            <a:spLocks noChangeArrowheads="1"/>
          </p:cNvSpPr>
          <p:nvPr/>
        </p:nvSpPr>
        <p:spPr bwMode="auto">
          <a:xfrm>
            <a:off x="5003800" y="260350"/>
            <a:ext cx="3743325" cy="288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344805" indent="113030">
              <a:spcBef>
                <a:spcPct val="20000"/>
              </a:spcBef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671830" indent="243205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024255" indent="34798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1341755" indent="487680">
              <a:spcBef>
                <a:spcPct val="20000"/>
              </a:spcBef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1798955" indent="48768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256155" indent="48768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2713355" indent="48768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170555" indent="48768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1 2 1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1 2 3 2 1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1 2 3 4 3 2 1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1 2 3 2 1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1 2 1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2200" b="1" i="0" u="none" strike="noStrike" kern="1200" cap="none" spc="0" normalizeH="0" baseline="0" noProof="0">
                <a:ln>
                  <a:noFill/>
                </a:ln>
                <a:solidFill>
                  <a:srgbClr val="5811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</a:t>
            </a:r>
            <a:endParaRPr kumimoji="0" lang="en-US" altLang="zh-CN" sz="2200" b="1" i="0" u="none" strike="noStrike" kern="1200" cap="none" spc="0" normalizeH="0" baseline="0" noProof="0">
              <a:ln>
                <a:noFill/>
              </a:ln>
              <a:solidFill>
                <a:srgbClr val="5811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3588" name="Rectangle 4"/>
          <p:cNvSpPr/>
          <p:nvPr/>
        </p:nvSpPr>
        <p:spPr>
          <a:xfrm>
            <a:off x="684213" y="836613"/>
            <a:ext cx="4967287" cy="580390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void Figure(int n)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{  int i, j;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for (i = 1; i &lt;= n; i++)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{	   for (j = n-i; j &gt;= 1; j--)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  printf(" ");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 for (j = 1; j &lt;= i; j++)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    printf("%d", j);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             for (j = i-1; j &gt;= 1; j--)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	  printf("%d", j);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 printf("\n");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}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for (i = 1; i &lt; n; i++)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{          for (j = 1; j &lt;= i; j++)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	  printf(" ");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for (j = 1; j &lt;= n-i; j++)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    printf("%d", j);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for (j = n-1-i; j &gt;= 1; j--)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	  printf("%d", j);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	  printf("\n");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   }</a:t>
            </a:r>
            <a:endParaRPr lang="en-US" altLang="zh-CN" sz="2000" b="1" dirty="0"/>
          </a:p>
          <a:p>
            <a:pPr marL="0" lvl="0" indent="0" eaLnBrk="1" hangingPunct="1">
              <a:lnSpc>
                <a:spcPct val="7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323589" name="Rectangle 5"/>
          <p:cNvSpPr/>
          <p:nvPr/>
        </p:nvSpPr>
        <p:spPr>
          <a:xfrm>
            <a:off x="706438" y="411163"/>
            <a:ext cx="7848600" cy="6446837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#include &lt;stdio.h&gt;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#include &lt;math.h&gt;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{  int i,j;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for (i=1;i&lt;=7;i++)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{   for (j=1;j&lt;=4-(4-abs(4-i));j++) 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      printf(" ");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  for (j=1;j&lt;=2*(4-abs(4-i))-1;j++)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       printf("%d",(4-abs(4-i))-abs((4-abs(4-i))-j));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    printf("\n"); 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}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   return 0;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# include &lt;stdio.h&gt;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{	int i,j,x,y;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	for (i=1;i&lt;=7,x=(i&gt;4?8-i:i);i++)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	{	for (j=1;j&lt;=4-x;j++) printf(" ");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		for (j=1;j&lt;=2*x-1,y=(j&gt;x?2*x-j:j);j++) printf("%d",y);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		printf("\n");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3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23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8" grpId="0" animBg="1"/>
      <p:bldP spid="323589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400" dirty="0"/>
              <a:t>5.</a:t>
            </a:r>
            <a:r>
              <a:rPr lang="zh-CN" altLang="zh-CN" sz="2400" b="1" dirty="0"/>
              <a:t>用</a:t>
            </a:r>
            <a:r>
              <a:rPr lang="en-US" altLang="zh-CN" sz="2400" b="1" dirty="0"/>
              <a:t>40</a:t>
            </a:r>
            <a:r>
              <a:rPr lang="zh-CN" altLang="zh-CN" sz="2400" b="1" dirty="0"/>
              <a:t>元钱买苹果、西瓜和梨共</a:t>
            </a:r>
            <a:r>
              <a:rPr lang="en-US" altLang="zh-CN" sz="2400" b="1" dirty="0"/>
              <a:t>100</a:t>
            </a:r>
            <a:r>
              <a:rPr lang="zh-CN" altLang="zh-CN" sz="2400" b="1" dirty="0"/>
              <a:t>个，且三种水果都有。已知苹果</a:t>
            </a:r>
            <a:r>
              <a:rPr lang="en-US" altLang="zh-CN" sz="2400" b="1" dirty="0"/>
              <a:t>0.4</a:t>
            </a:r>
            <a:r>
              <a:rPr lang="zh-CN" altLang="zh-CN" sz="2400" b="1" dirty="0"/>
              <a:t>元一个，西瓜</a:t>
            </a:r>
            <a:r>
              <a:rPr lang="en-US" altLang="zh-CN" sz="2400" b="1" dirty="0"/>
              <a:t>4</a:t>
            </a:r>
            <a:r>
              <a:rPr lang="zh-CN" altLang="zh-CN" sz="2400" b="1" dirty="0"/>
              <a:t>元一个，梨</a:t>
            </a:r>
            <a:r>
              <a:rPr lang="en-US" altLang="zh-CN" sz="2400" b="1" dirty="0"/>
              <a:t>0.2</a:t>
            </a:r>
            <a:r>
              <a:rPr lang="zh-CN" altLang="zh-CN" sz="2400" b="1" dirty="0"/>
              <a:t>元一个</a:t>
            </a:r>
            <a:r>
              <a:rPr lang="en-US" altLang="zh-CN" sz="2400" b="1" dirty="0"/>
              <a:t>. </a:t>
            </a:r>
            <a:r>
              <a:rPr lang="zh-CN" altLang="zh-CN" sz="2400" b="1" dirty="0"/>
              <a:t>问可以各买多少个？请编程输出所有购买方案。</a:t>
            </a:r>
            <a:br>
              <a:rPr lang="zh-CN" altLang="zh-CN" sz="2400" dirty="0"/>
            </a:br>
            <a:endParaRPr lang="zh-CN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794750" cy="5257800"/>
          </a:xfrm>
          <a:ln/>
        </p:spPr>
        <p:txBody>
          <a:bodyPr vert="horz" wrap="square" lIns="91440" tIns="45720" rIns="91440" bIns="45720" anchor="t" anchorCtr="0"/>
          <a:p>
            <a:pPr marL="0" indent="0">
              <a:buNone/>
            </a:pPr>
            <a:r>
              <a:rPr lang="en-US" altLang="zh-CN" sz="2400" b="1" dirty="0"/>
              <a:t>void Buyfruit()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{	int i,j,k;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for(i=0;i&lt;=10;i++)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{	for(j=0;j&lt;=100;j++)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{	k=100-i-j;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	if(4*i+0.4*j+0.2*k==40)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	{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	printf("</a:t>
            </a:r>
            <a:r>
              <a:rPr lang="zh-CN" altLang="en-US" sz="2400" b="1" dirty="0"/>
              <a:t>西瓜</a:t>
            </a:r>
            <a:r>
              <a:rPr lang="en-US" altLang="zh-CN" sz="2400" b="1" dirty="0"/>
              <a:t>%d;</a:t>
            </a:r>
            <a:r>
              <a:rPr lang="zh-CN" altLang="en-US" sz="2400" b="1" dirty="0"/>
              <a:t>苹果</a:t>
            </a:r>
            <a:r>
              <a:rPr lang="en-US" altLang="zh-CN" sz="2400" b="1" dirty="0"/>
              <a:t>%d;</a:t>
            </a:r>
            <a:r>
              <a:rPr lang="zh-CN" altLang="en-US" sz="2400" b="1" dirty="0"/>
              <a:t>梨</a:t>
            </a:r>
            <a:r>
              <a:rPr lang="en-US" altLang="zh-CN" sz="2400" b="1" dirty="0"/>
              <a:t>%d\n",i,j,k);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	}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	}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	}</a:t>
            </a:r>
            <a:endParaRPr lang="en-US" altLang="zh-CN" sz="2400" b="1" dirty="0"/>
          </a:p>
          <a:p>
            <a:pPr marL="0" indent="0"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9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49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2" end="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7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4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9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5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0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4" end="1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67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4" name="标题 3"/>
          <p:cNvSpPr>
            <a:spLocks noGrp="1"/>
          </p:cNvSpPr>
          <p:nvPr>
            <p:ph type="ctrTitle"/>
          </p:nvPr>
        </p:nvSpPr>
        <p:spPr>
          <a:xfrm>
            <a:off x="755650" y="2276475"/>
            <a:ext cx="7623175" cy="1752600"/>
          </a:xfrm>
          <a:ln/>
        </p:spPr>
        <p:txBody>
          <a:bodyPr vert="horz" wrap="square" lIns="91440" tIns="45720" rIns="91440" bIns="45720" anchor="t" anchorCtr="0"/>
          <a:p>
            <a:pPr algn="ctr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b="1" dirty="0">
                <a:latin typeface="+mj-lt"/>
                <a:ea typeface="+mj-ea"/>
                <a:cs typeface="+mj-cs"/>
              </a:rPr>
              <a:t>6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558800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1.</a:t>
            </a:r>
            <a:r>
              <a:rPr lang="zh-CN" altLang="en-US" sz="2800" b="1" dirty="0"/>
              <a:t>用公式编程求圆周率的近似值</a:t>
            </a:r>
            <a:endParaRPr lang="zh-CN" altLang="en-US" sz="2800" b="1" dirty="0"/>
          </a:p>
        </p:txBody>
      </p:sp>
      <p:sp>
        <p:nvSpPr>
          <p:cNvPr id="317443" name="Rectangle 3"/>
          <p:cNvSpPr/>
          <p:nvPr/>
        </p:nvSpPr>
        <p:spPr>
          <a:xfrm>
            <a:off x="1116013" y="981075"/>
            <a:ext cx="6913562" cy="5527675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000" b="1" dirty="0"/>
              <a:t>#include &lt;math.h&gt;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#define PI 3.1415926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double Pai(void)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int n = 1;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double sum = 0.0;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while (fabs(PI-sqrt(6*sum)) &gt;= 1e-5)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{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	sum = sum + 1.0 / n / n;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	n++;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printf("The number of terms are %d.\n", n);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return sqrt(6*sum);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}</a:t>
            </a:r>
            <a:endParaRPr lang="pt-BR" altLang="zh-CN" sz="2000" b="1" dirty="0"/>
          </a:p>
        </p:txBody>
      </p:sp>
      <p:pic>
        <p:nvPicPr>
          <p:cNvPr id="60420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0425" y="346075"/>
            <a:ext cx="1439863" cy="757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Text Box 3"/>
          <p:cNvSpPr txBox="1"/>
          <p:nvPr/>
        </p:nvSpPr>
        <p:spPr>
          <a:xfrm>
            <a:off x="4140200" y="1452563"/>
            <a:ext cx="4824413" cy="193992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	printf("%.9f\n", Pai());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	return 0;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7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3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2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2.</a:t>
            </a:r>
            <a:r>
              <a:rPr lang="zh-CN" altLang="zh-CN" sz="2800" b="1" dirty="0"/>
              <a:t>用以下方法求圆周率</a:t>
            </a:r>
            <a:r>
              <a:rPr lang="en-US" altLang="zh-CN" sz="2800" b="1" dirty="0"/>
              <a:t> </a:t>
            </a:r>
            <a:r>
              <a:rPr lang="zh-CN" altLang="zh-CN" sz="2800" b="1" dirty="0"/>
              <a:t>的近似值（收敛速度快）</a:t>
            </a:r>
            <a:br>
              <a:rPr lang="zh-CN" altLang="zh-CN" sz="2800" dirty="0"/>
            </a:br>
            <a:endParaRPr lang="zh-CN" altLang="en-US" sz="2800" dirty="0"/>
          </a:p>
        </p:txBody>
      </p:sp>
      <p:sp>
        <p:nvSpPr>
          <p:cNvPr id="61443" name="内容占位符 2"/>
          <p:cNvSpPr>
            <a:spLocks noGrp="1"/>
          </p:cNvSpPr>
          <p:nvPr>
            <p:ph idx="1"/>
          </p:nvPr>
        </p:nvSpPr>
        <p:spPr>
          <a:xfrm>
            <a:off x="250825" y="1557338"/>
            <a:ext cx="8642350" cy="5040312"/>
          </a:xfrm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#include &lt;stdio.h&gt;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#include &lt;math.h&gt;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double CircumferenceRatio()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{	int i=1;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double term1=1,term2=0.5,term3=1,sum=0.5;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do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{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	term1=term1*((i*2.0-1)/(i*2.0));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	term2=term2*(1.0/4);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	term3=1.0/(i*2+1);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	sum=sum+term1*term2*term3;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	i++;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}while(fabs(sum*6-3.1415926535)&gt;1e-9);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printf("i=%d\n",i-1);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	return sum*6;</a:t>
            </a:r>
            <a:endParaRPr lang="en-US" altLang="zh-CN" sz="2000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2000" dirty="0"/>
              <a:t>}</a:t>
            </a:r>
            <a:endParaRPr lang="en-US" altLang="zh-CN" sz="2000" dirty="0"/>
          </a:p>
        </p:txBody>
      </p:sp>
      <p:sp>
        <p:nvSpPr>
          <p:cNvPr id="61444" name="Rectangle 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2000" b="1" dirty="0"/>
          </a:p>
        </p:txBody>
      </p:sp>
      <p:graphicFrame>
        <p:nvGraphicFramePr>
          <p:cNvPr id="61445" name="对象 4"/>
          <p:cNvGraphicFramePr>
            <a:graphicFrameLocks noChangeAspect="1"/>
          </p:cNvGraphicFramePr>
          <p:nvPr/>
        </p:nvGraphicFramePr>
        <p:xfrm>
          <a:off x="1908175" y="765175"/>
          <a:ext cx="585787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216400" imgH="469900" progId="Equation.3">
                  <p:embed/>
                </p:oleObj>
              </mc:Choice>
              <mc:Fallback>
                <p:oleObj name="" r:id="rId1" imgW="4216400" imgH="4699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08175" y="765175"/>
                        <a:ext cx="5857875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3"/>
          <p:cNvSpPr txBox="1"/>
          <p:nvPr/>
        </p:nvSpPr>
        <p:spPr>
          <a:xfrm>
            <a:off x="2411413" y="1457325"/>
            <a:ext cx="6913562" cy="1939925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int main()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	printf("%.9f\n", CircumferenceRatio());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	return 0;</a:t>
            </a:r>
            <a:endParaRPr lang="en-US" altLang="zh-CN" sz="2400" b="1" dirty="0"/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/>
              <a:t>}</a:t>
            </a:r>
            <a:endParaRPr lang="zh-CN" altLang="en-US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143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3.</a:t>
            </a:r>
            <a:r>
              <a:rPr lang="zh-CN" altLang="en-US" sz="2800" b="1" dirty="0"/>
              <a:t>求水仙花数</a:t>
            </a:r>
            <a:endParaRPr lang="zh-CN" altLang="en-US" sz="2800" b="1" dirty="0"/>
          </a:p>
        </p:txBody>
      </p:sp>
      <p:sp>
        <p:nvSpPr>
          <p:cNvPr id="320515" name="Rectangle 3"/>
          <p:cNvSpPr/>
          <p:nvPr/>
        </p:nvSpPr>
        <p:spPr>
          <a:xfrm>
            <a:off x="323850" y="765175"/>
            <a:ext cx="8426450" cy="2797175"/>
          </a:xfrm>
          <a:prstGeom prst="rect">
            <a:avLst/>
          </a:prstGeom>
          <a:noFill/>
          <a:ln w="222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void method1(void)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int i,j,k;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for (i=1;i&lt;=9;i++)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for (j=0;j&lt;=10;j++)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	for(k=0;k&lt;=10;k++)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		if(i*100+j*10+k==i*i*i+j*j*j+k*k*k)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			printf("%d</a:t>
            </a:r>
            <a:r>
              <a:rPr lang="zh-CN" altLang="en-US" sz="2000" b="1" dirty="0"/>
              <a:t>是水仙花数</a:t>
            </a:r>
            <a:r>
              <a:rPr lang="en-US" altLang="zh-CN" sz="2000" b="1" dirty="0"/>
              <a:t>\n",i*100+j*10+k);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320516" name="Rectangle 4"/>
          <p:cNvSpPr/>
          <p:nvPr/>
        </p:nvSpPr>
        <p:spPr>
          <a:xfrm>
            <a:off x="323850" y="3644900"/>
            <a:ext cx="8426450" cy="3101975"/>
          </a:xfrm>
          <a:prstGeom prst="rect">
            <a:avLst/>
          </a:prstGeom>
          <a:noFill/>
          <a:ln w="22225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void method2(void)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	int i,m,n,l;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for (i=100;i&lt;=999;i++)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{	m = i/100;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n = i/10%10;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i = i%10;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if(i==m*m*m+n*n*n+i*i*i)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	printf("%d</a:t>
            </a:r>
            <a:r>
              <a:rPr lang="zh-CN" altLang="en-US" sz="2000" b="1" dirty="0"/>
              <a:t>是水仙花数</a:t>
            </a:r>
            <a:r>
              <a:rPr lang="en-US" altLang="zh-CN" sz="2000" b="1" dirty="0"/>
              <a:t>\n",i);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5" grpId="0" animBg="1"/>
      <p:bldP spid="3205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1433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4.</a:t>
            </a:r>
            <a:r>
              <a:rPr lang="zh-CN" altLang="en-US" sz="2800" b="1" dirty="0"/>
              <a:t>辗转相减求最大公约数</a:t>
            </a:r>
            <a:endParaRPr lang="zh-CN" altLang="en-US" sz="2800" b="1" dirty="0"/>
          </a:p>
        </p:txBody>
      </p:sp>
      <p:sp>
        <p:nvSpPr>
          <p:cNvPr id="319491" name="Rectangle 3"/>
          <p:cNvSpPr/>
          <p:nvPr/>
        </p:nvSpPr>
        <p:spPr>
          <a:xfrm>
            <a:off x="1187450" y="765175"/>
            <a:ext cx="3744913" cy="24892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int gcd(int m,int n)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	if (m&lt;n)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return gcd(n,m);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else if (m==n)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return m;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else 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return gcd(m-n,n);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319492" name="Rectangle 4"/>
          <p:cNvSpPr/>
          <p:nvPr/>
        </p:nvSpPr>
        <p:spPr>
          <a:xfrm>
            <a:off x="1187450" y="3429000"/>
            <a:ext cx="6913563" cy="3098800"/>
          </a:xfrm>
          <a:prstGeom prst="rect">
            <a:avLst/>
          </a:prstGeom>
          <a:solidFill>
            <a:schemeClr val="bg1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int gcd1(int m, int n) 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{	int r,t;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	if (m &lt; n) {t=m;m=n;n=t;}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	if (n == 0) return m;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	for (r = m-n; r != 0; r = m-n) 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  {	  m = n;  n = r;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   	  if (m &lt; n) {t=m;m=n;n=t;}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  }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   return n;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buNone/>
            </a:pPr>
            <a:r>
              <a:rPr lang="pt-BR" altLang="zh-CN" sz="2000" b="1" dirty="0"/>
              <a:t>}</a:t>
            </a:r>
            <a:endParaRPr lang="pt-BR" altLang="zh-CN" sz="2000" b="1" dirty="0"/>
          </a:p>
        </p:txBody>
      </p:sp>
      <p:graphicFrame>
        <p:nvGraphicFramePr>
          <p:cNvPr id="63493" name="对象 1"/>
          <p:cNvGraphicFramePr>
            <a:graphicFrameLocks noChangeAspect="1"/>
          </p:cNvGraphicFramePr>
          <p:nvPr/>
        </p:nvGraphicFramePr>
        <p:xfrm>
          <a:off x="4932363" y="404813"/>
          <a:ext cx="4298950" cy="1160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2730500" imgH="736600" progId="Equation.3">
                  <p:embed/>
                </p:oleObj>
              </mc:Choice>
              <mc:Fallback>
                <p:oleObj name="" r:id="rId1" imgW="2730500" imgH="736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32363" y="404813"/>
                        <a:ext cx="4298950" cy="1160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19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19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1" grpId="0" animBg="1"/>
      <p:bldP spid="31949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难点</a:t>
            </a:r>
            <a:endParaRPr lang="zh-CN" altLang="en-US" b="1" dirty="0"/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递归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指针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数组与指针的关系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命令行参数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669925" marR="0" lvl="1" indent="-3257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</a:rPr>
              <a:t>动态内存分配</a:t>
            </a:r>
            <a:endParaRPr kumimoji="0" lang="zh-CN" altLang="en-US" sz="2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/>
            </a:pPr>
            <a:endParaRPr kumimoji="0" lang="en-US" altLang="zh-CN" sz="3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23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238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2387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2387">
                                            <p:txEl>
                                              <p:charRg st="3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238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2387">
                                            <p:txEl>
                                              <p:charRg st="6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2387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2387">
                                            <p:txEl>
                                              <p:charRg st="15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2387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2387">
                                            <p:txEl>
                                              <p:charRg st="21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2387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5.</a:t>
            </a:r>
            <a:r>
              <a:rPr lang="zh-CN" altLang="en-US" sz="2800" b="1" dirty="0">
                <a:latin typeface="Times New Roman" panose="02020603050405020304" pitchFamily="18" charset="0"/>
              </a:rPr>
              <a:t>用递归的方法求</a:t>
            </a:r>
            <a:r>
              <a:rPr lang="en-US" altLang="zh-CN" sz="2800" b="1" dirty="0">
                <a:latin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</a:rPr>
              <a:t>阶勒让德多项式的值，递归公式为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ph idx="1"/>
          </p:nvPr>
        </p:nvGraphicFramePr>
        <p:xfrm>
          <a:off x="1116013" y="692150"/>
          <a:ext cx="697388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3289300" imgH="711200" progId="Equation.3">
                  <p:embed/>
                </p:oleObj>
              </mc:Choice>
              <mc:Fallback>
                <p:oleObj name="" r:id="rId1" imgW="3289300" imgH="7112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116013" y="692150"/>
                        <a:ext cx="6973887" cy="150812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5636" name="Rectangle 4"/>
          <p:cNvSpPr/>
          <p:nvPr/>
        </p:nvSpPr>
        <p:spPr>
          <a:xfrm>
            <a:off x="755650" y="2438400"/>
            <a:ext cx="7677150" cy="40862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buNone/>
            </a:pPr>
            <a:r>
              <a:rPr lang="en-US" altLang="zh-CN" sz="2000" b="1" dirty="0"/>
              <a:t>double pn(int n, double x)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double value;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if(n==0) 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	value=1;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else if(n==1)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	value=x;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else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	value=((2*n-1)*x*pn(n-1,x)-(n-1)*pn(n-2,x))/n;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	return value;</a:t>
            </a:r>
            <a:endParaRPr lang="en-US" altLang="zh-CN" sz="2000" b="1" dirty="0"/>
          </a:p>
          <a:p>
            <a:pPr marL="0" lvl="0" indent="0" eaLnBrk="1" hangingPunct="1"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5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8" name="Rectangle 2"/>
          <p:cNvSpPr>
            <a:spLocks noGrp="1"/>
          </p:cNvSpPr>
          <p:nvPr>
            <p:ph type="title"/>
          </p:nvPr>
        </p:nvSpPr>
        <p:spPr>
          <a:xfrm>
            <a:off x="468313" y="188913"/>
            <a:ext cx="8229600" cy="5762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6.</a:t>
            </a:r>
            <a:r>
              <a:rPr lang="zh-CN" altLang="en-US" sz="2800" b="1" dirty="0"/>
              <a:t>写程序读入一系列数，求最大数和次大数。</a:t>
            </a:r>
            <a:endParaRPr lang="zh-CN" altLang="en-US" sz="2800" b="1" dirty="0"/>
          </a:p>
        </p:txBody>
      </p:sp>
      <p:sp>
        <p:nvSpPr>
          <p:cNvPr id="322563" name="Rectangle 3"/>
          <p:cNvSpPr/>
          <p:nvPr/>
        </p:nvSpPr>
        <p:spPr>
          <a:xfrm>
            <a:off x="684213" y="836613"/>
            <a:ext cx="7200900" cy="5861050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int tmax(void)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{	int n, m, max1, max2;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printf("Please input some integers.\n");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scanf("%d%d", &amp;n, &amp;m);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if (m &gt; n) 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{	max1 = m;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max2 = n;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else 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{	max1 = n;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max2 = m;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while (scanf("%d", &amp;n) == 1)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{	if (max1 &lt; n) {max2 = max1; max1 = n;}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	else if (max2 &lt; n) {max2 = n;}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printf("\nmax1=%d,max2=%d\n", max1, max2);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	return 0;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22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3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2" name="Rectangle 2"/>
          <p:cNvSpPr>
            <a:spLocks noGrp="1"/>
          </p:cNvSpPr>
          <p:nvPr>
            <p:ph type="ctrTitle"/>
          </p:nvPr>
        </p:nvSpPr>
        <p:spPr>
          <a:xfrm>
            <a:off x="900113" y="2181225"/>
            <a:ext cx="7623175" cy="1752600"/>
          </a:xfrm>
          <a:ln/>
        </p:spPr>
        <p:txBody>
          <a:bodyPr vert="horz" wrap="square" lIns="91440" tIns="45720" rIns="91440" bIns="45720" anchor="t" anchorCtr="0"/>
          <a:p>
            <a:pPr algn="ctr" eaLnBrk="1" hangingPunct="1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b="1" dirty="0">
                <a:latin typeface="+mj-lt"/>
                <a:ea typeface="+mj-ea"/>
                <a:cs typeface="+mj-cs"/>
              </a:rPr>
              <a:t>7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6" name="Rectangle 2"/>
          <p:cNvSpPr>
            <a:spLocks noGrp="1"/>
          </p:cNvSpPr>
          <p:nvPr>
            <p:ph idx="1"/>
          </p:nvPr>
        </p:nvSpPr>
        <p:spPr>
          <a:xfrm>
            <a:off x="395288" y="228600"/>
            <a:ext cx="5256212" cy="60801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110000"/>
              </a:lnSpc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1.</a:t>
            </a:r>
            <a:r>
              <a:rPr lang="zh-CN" altLang="en-US" sz="2400" b="1" dirty="0">
                <a:latin typeface="宋体" panose="02010600030101010101" pitchFamily="2" charset="-122"/>
              </a:rPr>
              <a:t>读程序写结果</a:t>
            </a: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#include&lt;stdio.h&gt;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int f1( int ),  f2( int );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void main()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{ int i;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  for(i = 2 ; i &lt; 5 ; i++)    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      printf ("f1(%d) = %d \t ", i , f1( i ) );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  printf("\n");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  for(i = 2 ; i &lt; 5 ; i++)    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      printf ("f2(%d) = %d \t ", i , f2( i ) );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  printf("\n");</a:t>
            </a:r>
            <a:endParaRPr lang="en-US" altLang="zh-CN" sz="2000" b="1" dirty="0"/>
          </a:p>
          <a:p>
            <a:pPr eaLnBrk="1" hangingPunct="1">
              <a:lnSpc>
                <a:spcPct val="110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67587" name="Rectangle 3"/>
          <p:cNvSpPr>
            <a:spLocks noRot="1"/>
          </p:cNvSpPr>
          <p:nvPr/>
        </p:nvSpPr>
        <p:spPr>
          <a:xfrm>
            <a:off x="5724525" y="908050"/>
            <a:ext cx="2419350" cy="4267200"/>
          </a:xfrm>
          <a:prstGeom prst="rect">
            <a:avLst/>
          </a:prstGeom>
          <a:noFill/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int  f1</a:t>
            </a:r>
            <a:r>
              <a:rPr lang="en-US" altLang="zh-CN" sz="2400" b="1" dirty="0"/>
              <a:t>( int x )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{ int f = 1;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   f *= x;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    return  f;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>
                <a:solidFill>
                  <a:schemeClr val="hlink"/>
                </a:solidFill>
              </a:rPr>
              <a:t>int  f2</a:t>
            </a:r>
            <a:r>
              <a:rPr lang="en-US" altLang="zh-CN" sz="2400" b="1" dirty="0"/>
              <a:t>( int x )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{ </a:t>
            </a:r>
            <a:r>
              <a:rPr lang="en-US" altLang="zh-CN" sz="2400" b="1" dirty="0">
                <a:solidFill>
                  <a:schemeClr val="tx2"/>
                </a:solidFill>
              </a:rPr>
              <a:t>static</a:t>
            </a:r>
            <a:r>
              <a:rPr lang="en-US" altLang="zh-CN" sz="2400" b="1" dirty="0"/>
              <a:t> int f = 1;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   f *= x;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   return  f;</a:t>
            </a:r>
            <a:endParaRPr lang="en-US" altLang="zh-CN" sz="2400" b="1" dirty="0"/>
          </a:p>
          <a:p>
            <a:pPr marL="342900" lvl="0" indent="-342900" eaLnBrk="1" hangingPunct="1">
              <a:lnSpc>
                <a:spcPct val="90000"/>
              </a:lnSpc>
              <a:buClr>
                <a:schemeClr val="tx2"/>
              </a:buClr>
              <a:buSzPct val="85000"/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  <p:sp>
        <p:nvSpPr>
          <p:cNvPr id="327684" name="Text Box 4"/>
          <p:cNvSpPr txBox="1"/>
          <p:nvPr/>
        </p:nvSpPr>
        <p:spPr>
          <a:xfrm>
            <a:off x="2482850" y="5588000"/>
            <a:ext cx="6121400" cy="860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990099"/>
                </a:solidFill>
                <a:ea typeface="楷体_GB2312" pitchFamily="49" charset="-122"/>
              </a:rPr>
              <a:t>结果为</a:t>
            </a:r>
            <a:r>
              <a:rPr lang="zh-CN" altLang="en-US" sz="2400" b="1" dirty="0">
                <a:solidFill>
                  <a:srgbClr val="990099"/>
                </a:solidFill>
              </a:rPr>
              <a:t>：</a:t>
            </a:r>
            <a:r>
              <a:rPr lang="zh-CN" altLang="en-US" sz="2000" b="1" dirty="0">
                <a:solidFill>
                  <a:schemeClr val="hlink"/>
                </a:solidFill>
              </a:rPr>
              <a:t>    </a:t>
            </a:r>
            <a:r>
              <a:rPr lang="en-US" altLang="zh-CN" sz="2400" b="1" dirty="0"/>
              <a:t>f1(2)=2                      </a:t>
            </a:r>
            <a:endParaRPr lang="en-US" altLang="zh-CN" sz="2400" b="1" dirty="0"/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            </a:t>
            </a:r>
            <a:endParaRPr lang="en-US" altLang="zh-CN" sz="2400" b="1" dirty="0"/>
          </a:p>
        </p:txBody>
      </p:sp>
      <p:sp>
        <p:nvSpPr>
          <p:cNvPr id="327685" name="Text Box 5"/>
          <p:cNvSpPr txBox="1"/>
          <p:nvPr/>
        </p:nvSpPr>
        <p:spPr>
          <a:xfrm>
            <a:off x="3563938" y="6067425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f2(2)=2</a:t>
            </a:r>
            <a:endParaRPr lang="en-US" altLang="zh-CN" sz="2400" b="1" dirty="0"/>
          </a:p>
        </p:txBody>
      </p:sp>
      <p:sp>
        <p:nvSpPr>
          <p:cNvPr id="327686" name="Text Box 6"/>
          <p:cNvSpPr txBox="1"/>
          <p:nvPr/>
        </p:nvSpPr>
        <p:spPr>
          <a:xfrm>
            <a:off x="5148263" y="6019800"/>
            <a:ext cx="17272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f2(3)=6</a:t>
            </a:r>
            <a:endParaRPr lang="en-US" altLang="zh-CN" sz="2400" b="1" dirty="0"/>
          </a:p>
        </p:txBody>
      </p:sp>
      <p:sp>
        <p:nvSpPr>
          <p:cNvPr id="327687" name="Text Box 7"/>
          <p:cNvSpPr txBox="1"/>
          <p:nvPr/>
        </p:nvSpPr>
        <p:spPr>
          <a:xfrm>
            <a:off x="6659563" y="6019800"/>
            <a:ext cx="1871662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f2(4)=24</a:t>
            </a:r>
            <a:endParaRPr lang="en-US" altLang="zh-CN" sz="2400" b="1" dirty="0"/>
          </a:p>
        </p:txBody>
      </p:sp>
      <p:sp>
        <p:nvSpPr>
          <p:cNvPr id="327688" name="Text Box 8"/>
          <p:cNvSpPr txBox="1"/>
          <p:nvPr/>
        </p:nvSpPr>
        <p:spPr>
          <a:xfrm>
            <a:off x="5148263" y="5562600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f1(3)=3</a:t>
            </a:r>
            <a:endParaRPr lang="en-US" altLang="zh-CN" sz="2400" b="1" dirty="0"/>
          </a:p>
        </p:txBody>
      </p:sp>
      <p:sp>
        <p:nvSpPr>
          <p:cNvPr id="327689" name="Text Box 9"/>
          <p:cNvSpPr txBox="1"/>
          <p:nvPr/>
        </p:nvSpPr>
        <p:spPr>
          <a:xfrm>
            <a:off x="6659563" y="5588000"/>
            <a:ext cx="1728787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457200" lvl="1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f1(4)=4</a:t>
            </a:r>
            <a:endParaRPr lang="en-US" altLang="zh-CN" sz="2400" b="1" dirty="0"/>
          </a:p>
        </p:txBody>
      </p:sp>
    </p:spTree>
  </p:cSld>
  <p:clrMapOvr>
    <a:masterClrMapping/>
  </p:clrMapOvr>
  <p:transition>
    <p:strips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27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7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27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4" grpId="0" animBg="1"/>
      <p:bldP spid="327685" grpId="0"/>
      <p:bldP spid="327686" grpId="0"/>
      <p:bldP spid="327687" grpId="0"/>
      <p:bldP spid="327688" grpId="0"/>
      <p:bldP spid="32768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10" name="Rectangle 2"/>
          <p:cNvSpPr>
            <a:spLocks noGrp="1"/>
          </p:cNvSpPr>
          <p:nvPr>
            <p:ph type="title"/>
          </p:nvPr>
        </p:nvSpPr>
        <p:spPr>
          <a:xfrm>
            <a:off x="457200" y="333375"/>
            <a:ext cx="8686800" cy="620713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>
                <a:latin typeface="宋体" panose="02010600030101010101" pitchFamily="2" charset="-122"/>
              </a:rPr>
              <a:t>2.</a:t>
            </a:r>
            <a:r>
              <a:rPr lang="zh-CN" altLang="en-US" sz="2800" b="1" dirty="0">
                <a:latin typeface="宋体" panose="02010600030101010101" pitchFamily="2" charset="-122"/>
              </a:rPr>
              <a:t>阅读下列程序写结果</a:t>
            </a:r>
            <a:endParaRPr lang="zh-CN" altLang="en-US" sz="2800" b="1" dirty="0">
              <a:latin typeface="宋体" panose="02010600030101010101" pitchFamily="2" charset="-122"/>
            </a:endParaRPr>
          </a:p>
        </p:txBody>
      </p:sp>
      <p:sp>
        <p:nvSpPr>
          <p:cNvPr id="328707" name="Rectangle 3"/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105400" cy="57150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#include&lt;stdio.h&gt;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int a = 3, b = 5;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int max(int a, int b)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{ </a:t>
            </a: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int c;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  c = a &gt; b ? a : b;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  return c; 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lang="en-US" altLang="zh-CN" sz="2400" b="1" dirty="0">
              <a:solidFill>
                <a:schemeClr val="hlink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algn="just"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 int main()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{  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   int  a = 8;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   printf(“%d”, max(a, b));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   return 0;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65000"/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8708" name="Text Box 4"/>
          <p:cNvSpPr txBox="1"/>
          <p:nvPr/>
        </p:nvSpPr>
        <p:spPr>
          <a:xfrm>
            <a:off x="5029200" y="838200"/>
            <a:ext cx="3581400" cy="942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hlink"/>
              </a:buClr>
              <a:buSzTx/>
              <a:buNone/>
            </a:pPr>
            <a:r>
              <a:rPr lang="zh-CN" altLang="en-US" sz="3200" b="1" dirty="0">
                <a:solidFill>
                  <a:schemeClr val="tx2"/>
                </a:solidFill>
                <a:ea typeface="楷体_GB2312" pitchFamily="49" charset="-122"/>
              </a:rPr>
              <a:t>结果：</a:t>
            </a:r>
            <a:r>
              <a:rPr lang="en-US" altLang="zh-CN" sz="3200" b="1" dirty="0"/>
              <a:t>8</a:t>
            </a:r>
            <a:endParaRPr lang="en-US" altLang="zh-CN" sz="3200" b="1" dirty="0">
              <a:solidFill>
                <a:srgbClr val="FFFF00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2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07" grpId="0"/>
      <p:bldP spid="32870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b="1" dirty="0"/>
              <a:t>3.</a:t>
            </a:r>
            <a:r>
              <a:rPr lang="zh-CN" altLang="en-US" sz="2800" b="1" dirty="0"/>
              <a:t>用牛顿迭代法求方法</a:t>
            </a:r>
            <a:r>
              <a:rPr lang="en-US" altLang="zh-CN" sz="2800" b="1" dirty="0"/>
              <a:t>ax^3+bx^2+cx+d=0</a:t>
            </a:r>
            <a:r>
              <a:rPr lang="zh-CN" altLang="en-US" sz="2800" b="1" dirty="0"/>
              <a:t>在</a:t>
            </a:r>
            <a:r>
              <a:rPr lang="en-US" altLang="zh-CN" sz="2800" b="1" dirty="0"/>
              <a:t>1</a:t>
            </a:r>
            <a:r>
              <a:rPr lang="zh-CN" altLang="en-US" sz="2800" b="1" dirty="0"/>
              <a:t>附近的一个实根，系数</a:t>
            </a:r>
            <a:r>
              <a:rPr lang="en-US" altLang="zh-CN" sz="2800" b="1" dirty="0"/>
              <a:t>a,b,c,d</a:t>
            </a:r>
            <a:r>
              <a:rPr lang="zh-CN" altLang="en-US" sz="2800" b="1" dirty="0"/>
              <a:t>的值依次为</a:t>
            </a:r>
            <a:r>
              <a:rPr lang="en-US" altLang="zh-CN" sz="2800" b="1" dirty="0"/>
              <a:t>1,2,3,4</a:t>
            </a:r>
            <a:r>
              <a:rPr lang="zh-CN" altLang="en-US" sz="2800" b="1" dirty="0"/>
              <a:t>由主函数输入，求出根后由主函数输出。</a:t>
            </a:r>
            <a:endParaRPr lang="zh-CN" altLang="en-US" sz="2800" b="1" dirty="0"/>
          </a:p>
        </p:txBody>
      </p:sp>
      <p:sp>
        <p:nvSpPr>
          <p:cNvPr id="69635" name="Rectangle 3"/>
          <p:cNvSpPr>
            <a:spLocks noGrp="1"/>
          </p:cNvSpPr>
          <p:nvPr>
            <p:ph idx="1"/>
          </p:nvPr>
        </p:nvSpPr>
        <p:spPr>
          <a:xfrm>
            <a:off x="468313" y="1628775"/>
            <a:ext cx="8229600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sz="3200" b="1" dirty="0"/>
              <a:t>牛顿迭代法：</a:t>
            </a:r>
            <a:endParaRPr lang="zh-CN" altLang="en-US" sz="32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b="1" dirty="0"/>
              <a:t>设</a:t>
            </a:r>
            <a:r>
              <a:rPr lang="en-US" altLang="zh-CN" sz="2500" b="1" dirty="0"/>
              <a:t>r</a:t>
            </a:r>
            <a:r>
              <a:rPr lang="zh-CN" altLang="en-US" sz="2500" b="1" dirty="0"/>
              <a:t>是</a:t>
            </a:r>
            <a:r>
              <a:rPr lang="en-US" altLang="zh-CN" sz="2500" b="1" dirty="0"/>
              <a:t>f(x)=0</a:t>
            </a:r>
            <a:r>
              <a:rPr lang="zh-CN" altLang="en-US" sz="2500" b="1" dirty="0"/>
              <a:t>的根，选取</a:t>
            </a:r>
            <a:r>
              <a:rPr lang="en-US" altLang="zh-CN" sz="2500" b="1" dirty="0"/>
              <a:t>x0</a:t>
            </a:r>
            <a:r>
              <a:rPr lang="zh-CN" altLang="en-US" sz="2500" b="1" dirty="0"/>
              <a:t>作为</a:t>
            </a:r>
            <a:r>
              <a:rPr lang="en-US" altLang="zh-CN" sz="2500" b="1" dirty="0"/>
              <a:t>r</a:t>
            </a:r>
            <a:r>
              <a:rPr lang="zh-CN" altLang="en-US" sz="2500" b="1" dirty="0"/>
              <a:t>初始近似值，</a:t>
            </a:r>
            <a:endParaRPr lang="zh-CN" altLang="en-US" sz="25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b="1" dirty="0"/>
              <a:t>过点（</a:t>
            </a:r>
            <a:r>
              <a:rPr lang="en-US" altLang="zh-CN" sz="2500" b="1" dirty="0"/>
              <a:t>x0,f(x0)</a:t>
            </a:r>
            <a:r>
              <a:rPr lang="zh-CN" altLang="en-US" sz="2500" b="1" dirty="0"/>
              <a:t>）做曲线</a:t>
            </a:r>
            <a:r>
              <a:rPr lang="en-US" altLang="zh-CN" sz="2500" b="1" dirty="0"/>
              <a:t>y=f(x)</a:t>
            </a:r>
            <a:r>
              <a:rPr lang="zh-CN" altLang="en-US" sz="2500" b="1" dirty="0"/>
              <a:t>的切线</a:t>
            </a:r>
            <a:r>
              <a:rPr lang="en-US" altLang="zh-CN" sz="2500" b="1" dirty="0"/>
              <a:t>L</a:t>
            </a:r>
            <a:r>
              <a:rPr lang="zh-CN" altLang="en-US" sz="2500" b="1" dirty="0"/>
              <a:t>，</a:t>
            </a:r>
            <a:r>
              <a:rPr lang="en-US" altLang="zh-CN" sz="2500" b="1" dirty="0"/>
              <a:t>L</a:t>
            </a:r>
            <a:r>
              <a:rPr lang="zh-CN" altLang="en-US" sz="2500" b="1" dirty="0"/>
              <a:t>的方程为</a:t>
            </a:r>
            <a:r>
              <a:rPr lang="en-US" altLang="zh-CN" sz="2500" b="1" dirty="0"/>
              <a:t>y=f(x0)+f'(x0)(x-x0),</a:t>
            </a:r>
            <a:endParaRPr lang="en-US" altLang="zh-CN" sz="25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b="1" dirty="0"/>
              <a:t>求出</a:t>
            </a:r>
            <a:r>
              <a:rPr lang="en-US" altLang="zh-CN" sz="2500" b="1" dirty="0"/>
              <a:t>L</a:t>
            </a:r>
            <a:r>
              <a:rPr lang="zh-CN" altLang="en-US" sz="2500" b="1" dirty="0"/>
              <a:t>与</a:t>
            </a:r>
            <a:r>
              <a:rPr lang="en-US" altLang="zh-CN" sz="2500" b="1" dirty="0"/>
              <a:t>x</a:t>
            </a:r>
            <a:r>
              <a:rPr lang="zh-CN" altLang="en-US" sz="2500" b="1" dirty="0"/>
              <a:t>轴交点的横坐标 </a:t>
            </a:r>
            <a:r>
              <a:rPr lang="en-US" altLang="zh-CN" sz="2500" b="1" dirty="0"/>
              <a:t>x1=x0-f(x0)/f'(x0),</a:t>
            </a:r>
            <a:r>
              <a:rPr lang="zh-CN" altLang="en-US" sz="2500" b="1" dirty="0"/>
              <a:t>称</a:t>
            </a:r>
            <a:r>
              <a:rPr lang="en-US" altLang="zh-CN" sz="2500" b="1" dirty="0"/>
              <a:t>x1</a:t>
            </a:r>
            <a:r>
              <a:rPr lang="zh-CN" altLang="en-US" sz="2500" b="1" dirty="0"/>
              <a:t>为</a:t>
            </a:r>
            <a:r>
              <a:rPr lang="en-US" altLang="zh-CN" sz="2500" b="1" dirty="0"/>
              <a:t>r</a:t>
            </a:r>
            <a:r>
              <a:rPr lang="zh-CN" altLang="en-US" sz="2500" b="1" dirty="0"/>
              <a:t>的一次近似值，</a:t>
            </a:r>
            <a:endParaRPr lang="zh-CN" altLang="en-US" sz="25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b="1" dirty="0"/>
              <a:t>过点（</a:t>
            </a:r>
            <a:r>
              <a:rPr lang="en-US" altLang="zh-CN" sz="2500" b="1" dirty="0"/>
              <a:t>x1,f(x1)</a:t>
            </a:r>
            <a:r>
              <a:rPr lang="zh-CN" altLang="en-US" sz="2500" b="1" dirty="0"/>
              <a:t>）做曲线</a:t>
            </a:r>
            <a:r>
              <a:rPr lang="en-US" altLang="zh-CN" sz="2500" b="1" dirty="0"/>
              <a:t>y=f(x)</a:t>
            </a:r>
            <a:r>
              <a:rPr lang="zh-CN" altLang="en-US" sz="2500" b="1" dirty="0"/>
              <a:t>的切线，并求该切线与</a:t>
            </a:r>
            <a:r>
              <a:rPr lang="en-US" altLang="zh-CN" sz="2500" b="1" dirty="0"/>
              <a:t>x</a:t>
            </a:r>
            <a:r>
              <a:rPr lang="zh-CN" altLang="en-US" sz="2500" b="1" dirty="0"/>
              <a:t>轴的横坐标 </a:t>
            </a:r>
            <a:r>
              <a:rPr lang="en-US" altLang="zh-CN" sz="2500" b="1" dirty="0"/>
              <a:t>x2=x1-f(x1)/f'(x1)</a:t>
            </a:r>
            <a:r>
              <a:rPr lang="zh-CN" altLang="en-US" sz="2500" b="1" dirty="0"/>
              <a:t>称</a:t>
            </a:r>
            <a:r>
              <a:rPr lang="en-US" altLang="zh-CN" sz="2500" b="1" dirty="0"/>
              <a:t>x2</a:t>
            </a:r>
            <a:r>
              <a:rPr lang="zh-CN" altLang="en-US" sz="2500" b="1" dirty="0"/>
              <a:t>为</a:t>
            </a:r>
            <a:r>
              <a:rPr lang="en-US" altLang="zh-CN" sz="2500" b="1" dirty="0"/>
              <a:t>r</a:t>
            </a:r>
            <a:r>
              <a:rPr lang="zh-CN" altLang="en-US" sz="2500" b="1" dirty="0"/>
              <a:t>的二次近似值，</a:t>
            </a:r>
            <a:endParaRPr lang="zh-CN" altLang="en-US" sz="2500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500" b="1" dirty="0"/>
              <a:t>重复以上过程，得</a:t>
            </a:r>
            <a:r>
              <a:rPr lang="en-US" altLang="zh-CN" sz="2500" b="1" dirty="0"/>
              <a:t>r</a:t>
            </a:r>
            <a:r>
              <a:rPr lang="zh-CN" altLang="en-US" sz="2500" b="1" dirty="0"/>
              <a:t>的近似值序列</a:t>
            </a:r>
            <a:r>
              <a:rPr lang="en-US" altLang="zh-CN" sz="2500" b="1" dirty="0"/>
              <a:t>{Xn},</a:t>
            </a:r>
            <a:r>
              <a:rPr lang="zh-CN" altLang="en-US" sz="2500" b="1" dirty="0"/>
              <a:t>其中</a:t>
            </a:r>
            <a:r>
              <a:rPr lang="en-US" altLang="zh-CN" sz="2500" b="1" dirty="0"/>
              <a:t>Xn+1=Xn-f(Xn)/f'(Xn),</a:t>
            </a:r>
            <a:r>
              <a:rPr lang="zh-CN" altLang="en-US" sz="2500" b="1" dirty="0"/>
              <a:t>称为</a:t>
            </a:r>
            <a:r>
              <a:rPr lang="en-US" altLang="zh-CN" sz="2500" b="1" dirty="0"/>
              <a:t>r</a:t>
            </a:r>
            <a:r>
              <a:rPr lang="zh-CN" altLang="en-US" sz="2500" b="1" dirty="0"/>
              <a:t>的</a:t>
            </a:r>
            <a:r>
              <a:rPr lang="en-US" altLang="zh-CN" sz="2500" b="1" dirty="0"/>
              <a:t>n+1</a:t>
            </a:r>
            <a:r>
              <a:rPr lang="zh-CN" altLang="en-US" sz="2500" b="1" dirty="0"/>
              <a:t>次近似值。</a:t>
            </a:r>
            <a:endParaRPr lang="zh-CN" altLang="en-US" sz="2500" b="1" dirty="0"/>
          </a:p>
          <a:p>
            <a:pPr eaLnBrk="1" hangingPunct="1">
              <a:lnSpc>
                <a:spcPct val="90000"/>
              </a:lnSpc>
            </a:pPr>
            <a:endParaRPr lang="en-US" altLang="zh-CN" b="1" dirty="0"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8" name="Text Box 2"/>
          <p:cNvSpPr txBox="1"/>
          <p:nvPr/>
        </p:nvSpPr>
        <p:spPr>
          <a:xfrm>
            <a:off x="596900" y="341313"/>
            <a:ext cx="1841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330755" name="Rectangle 3"/>
          <p:cNvSpPr/>
          <p:nvPr/>
        </p:nvSpPr>
        <p:spPr>
          <a:xfrm>
            <a:off x="1403350" y="1052513"/>
            <a:ext cx="7740650" cy="44037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牛顿迭代法求方程的根</a:t>
            </a:r>
            <a:endParaRPr lang="zh-CN" altLang="en-US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#include &lt;stdio.h&gt;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double f(double a, double b, double c, double d,double x);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double fd(double a, double b, double c, double d,double x);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double root(double a, double b, double c, double d);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void main()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double a,b,c,d,x;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printf("</a:t>
            </a:r>
            <a:r>
              <a:rPr lang="zh-CN" altLang="en-US" sz="2000" b="1" dirty="0"/>
              <a:t>输入方和的系数</a:t>
            </a:r>
            <a:r>
              <a:rPr lang="en-US" altLang="zh-CN" sz="2000" b="1" dirty="0"/>
              <a:t>a,b,c,d\n");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scanf("%lf,%lf,%lf,%lf",&amp;a,&amp;b,&amp;c,&amp;d);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x=root(a,b,c,d);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printf("</a:t>
            </a:r>
            <a:r>
              <a:rPr lang="zh-CN" altLang="en-US" sz="2000" b="1" dirty="0"/>
              <a:t>方程的根为</a:t>
            </a:r>
            <a:r>
              <a:rPr lang="en-US" altLang="zh-CN" sz="2000" b="1" dirty="0"/>
              <a:t>:%lf\n",x);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printf("</a:t>
            </a:r>
            <a:r>
              <a:rPr lang="zh-CN" altLang="en-US" sz="2000" b="1" dirty="0"/>
              <a:t>当</a:t>
            </a:r>
            <a:r>
              <a:rPr lang="en-US" altLang="zh-CN" sz="2000" b="1" dirty="0"/>
              <a:t>x</a:t>
            </a:r>
            <a:r>
              <a:rPr lang="zh-CN" altLang="en-US" sz="2000" b="1" dirty="0"/>
              <a:t>为</a:t>
            </a:r>
            <a:r>
              <a:rPr lang="en-US" altLang="zh-CN" sz="2000" b="1" dirty="0"/>
              <a:t>%lf</a:t>
            </a:r>
            <a:r>
              <a:rPr lang="zh-CN" altLang="en-US" sz="2000" b="1" dirty="0"/>
              <a:t>时</a:t>
            </a:r>
            <a:r>
              <a:rPr lang="en-US" altLang="zh-CN" sz="2000" b="1" dirty="0"/>
              <a:t>,</a:t>
            </a:r>
            <a:r>
              <a:rPr lang="zh-CN" altLang="en-US" sz="2000" b="1" dirty="0"/>
              <a:t>函数的值为</a:t>
            </a:r>
            <a:r>
              <a:rPr lang="en-US" altLang="zh-CN" sz="2000" b="1" dirty="0"/>
              <a:t>%lf\n",x,f(a,b,c,d,x));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70660" name="Rectangle 4"/>
          <p:cNvSpPr>
            <a:spLocks noGrp="1"/>
          </p:cNvSpPr>
          <p:nvPr>
            <p:ph type="title" idx="4294967295"/>
          </p:nvPr>
        </p:nvSpPr>
        <p:spPr>
          <a:xfrm>
            <a:off x="457200" y="277813"/>
            <a:ext cx="3251200" cy="2071687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2100" b="1" dirty="0">
                <a:solidFill>
                  <a:schemeClr val="tx1"/>
                </a:solidFill>
                <a:latin typeface="Times New Roman" panose="02020603050405020304" pitchFamily="18" charset="0"/>
              </a:rPr>
              <a:t>程序代码</a:t>
            </a:r>
            <a:endParaRPr lang="zh-CN" altLang="en-US" b="1" dirty="0"/>
          </a:p>
        </p:txBody>
      </p:sp>
      <p:sp>
        <p:nvSpPr>
          <p:cNvPr id="330757" name="Rectangle 5"/>
          <p:cNvSpPr/>
          <p:nvPr/>
        </p:nvSpPr>
        <p:spPr>
          <a:xfrm>
            <a:off x="395288" y="692150"/>
            <a:ext cx="7345362" cy="55594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double f(double a, double b, double c, double d,double x)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return (a*x*x*x+b*x*x+c*x+d);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double fd(double a, double b, double c, double d,double x)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return (3*a*x*x+2*b*x+c);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double root(double a, double b, double c, double d)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double x1=1.2,x0;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int n=0;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do{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	n++;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	x0=x1;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	x1=x0-f(a,b,c,d,x0)/fd(a,b,c,d,x0);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}while(n&lt;=5000 &amp;&amp; fabs(x1-x0)&gt;1e-6);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	return x1;</a:t>
            </a:r>
            <a:endParaRPr lang="en-US" altLang="zh-CN" sz="2000" b="1" dirty="0"/>
          </a:p>
          <a:p>
            <a:pPr marL="0" lvl="0" indent="0" eaLnBrk="1" hangingPunct="1">
              <a:lnSpc>
                <a:spcPct val="75000"/>
              </a:lnSpc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5" grpId="0" animBg="1"/>
      <p:bldP spid="33075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2" name="标题 3"/>
          <p:cNvSpPr>
            <a:spLocks noGrp="1"/>
          </p:cNvSpPr>
          <p:nvPr>
            <p:ph type="ctr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algn="ctr">
              <a:buClrTx/>
              <a:buSzTx/>
              <a:buFontTx/>
            </a:pPr>
            <a:r>
              <a:rPr lang="zh-CN" altLang="en-US" b="1" dirty="0">
                <a:latin typeface="+mj-lt"/>
                <a:ea typeface="+mj-ea"/>
                <a:cs typeface="+mj-cs"/>
              </a:rPr>
              <a:t>实验</a:t>
            </a:r>
            <a:r>
              <a:rPr lang="en-US" altLang="zh-CN" b="1" dirty="0">
                <a:latin typeface="+mj-lt"/>
                <a:ea typeface="+mj-ea"/>
                <a:cs typeface="+mj-cs"/>
              </a:rPr>
              <a:t>8-12</a:t>
            </a:r>
            <a:endParaRPr lang="zh-CN" altLang="en-US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8477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 dirty="0"/>
              <a:t>8.7 </a:t>
            </a:r>
            <a:r>
              <a:rPr lang="zh-CN" altLang="en-US" sz="2400" b="1" dirty="0"/>
              <a:t>写函数</a:t>
            </a:r>
            <a:r>
              <a:rPr lang="en-US" altLang="zh-CN" sz="2400" b="1" dirty="0"/>
              <a:t>squeeze(const char s1[], char s2[])</a:t>
            </a:r>
            <a:r>
              <a:rPr lang="zh-CN" altLang="en-US" sz="2400" b="1" dirty="0"/>
              <a:t>，它从字符串</a:t>
            </a:r>
            <a:r>
              <a:rPr lang="en-US" altLang="zh-CN" sz="2400" b="1" dirty="0"/>
              <a:t>s1</a:t>
            </a:r>
            <a:r>
              <a:rPr lang="zh-CN" altLang="en-US" sz="2400" b="1" dirty="0"/>
              <a:t>中删除所有出现在字符串</a:t>
            </a:r>
            <a:r>
              <a:rPr lang="en-US" altLang="zh-CN" sz="2400" b="1" dirty="0"/>
              <a:t>s2</a:t>
            </a:r>
            <a:r>
              <a:rPr lang="zh-CN" altLang="en-US" sz="2400" b="1" dirty="0"/>
              <a:t>里的字符。</a:t>
            </a:r>
            <a:endParaRPr lang="zh-CN" altLang="en-US" sz="2400" b="1" dirty="0"/>
          </a:p>
        </p:txBody>
      </p:sp>
      <p:sp>
        <p:nvSpPr>
          <p:cNvPr id="72707" name="Rectangle 3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113337"/>
          </a:xfrm>
          <a:solidFill>
            <a:srgbClr val="FFFFFF">
              <a:alpha val="100000"/>
            </a:srgbClr>
          </a:solidFill>
          <a:ln w="19050">
            <a:solidFill>
              <a:schemeClr val="tx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#include &lt;stdio.h&gt;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#include &lt;string.h&gt;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squeeze(char s1[], const char s2[]);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char s1[10]="abcdddsef", s2[5]="abd";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squeeze(s1,s2);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puts(s1);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squeeze(char s1[], const char s2[])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i, j, k;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for(i=0;s2[i]!='\0';i++)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for(j=0;s1[j]!='\0';j++)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if(s1[j]==s2[i])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	for(k=j;s1[k]!='\0';k++)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		s1[k]=s1[k+1];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	j--;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800" b="1" dirty="0"/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30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 dirty="0"/>
              <a:t>8.8</a:t>
            </a:r>
            <a:r>
              <a:rPr lang="zh-CN" altLang="en-US" sz="2400" b="1" dirty="0"/>
              <a:t> 写一个函数，它能够判断一个字符串是否为一个回文。</a:t>
            </a:r>
            <a:endParaRPr lang="zh-CN" altLang="en-US" sz="2400" b="1" dirty="0"/>
          </a:p>
        </p:txBody>
      </p:sp>
      <p:sp>
        <p:nvSpPr>
          <p:cNvPr id="73731" name="Rectangle 3"/>
          <p:cNvSpPr/>
          <p:nvPr/>
        </p:nvSpPr>
        <p:spPr>
          <a:xfrm>
            <a:off x="147638" y="1125538"/>
            <a:ext cx="3686175" cy="42672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#include &lt;stdio.h&gt;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#include &lt;string.h&gt;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ishuiwen(const char s[],int n);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ishuiwen2(const char *s,int n);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main()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{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char s[]="levvvel";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int n=strlen(s);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if(ishuiwen(s,n))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printf("yes\n");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else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printf("no\n");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return 0;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}</a:t>
            </a:r>
            <a:endParaRPr lang="pt-BR" altLang="zh-CN" sz="2000" b="1" dirty="0"/>
          </a:p>
        </p:txBody>
      </p:sp>
      <p:sp>
        <p:nvSpPr>
          <p:cNvPr id="73732" name="Rectangle 4"/>
          <p:cNvSpPr/>
          <p:nvPr/>
        </p:nvSpPr>
        <p:spPr>
          <a:xfrm>
            <a:off x="3913188" y="836613"/>
            <a:ext cx="4906962" cy="451167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ishuiwen(const char s[],int n)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{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int i;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i=0;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while(i&lt;n-i-1)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if(s[i]==s[n-i-1]) i++;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else return 0;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return 1;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}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ishuiwen2(const char *s,int n)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{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char *head=s, *end=s+n-1;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while(head&lt;end)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if(*head==*end) {head++;end--;}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else return 0;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 return 1;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}</a:t>
            </a:r>
            <a:endParaRPr lang="pt-BR" altLang="zh-CN" sz="2000" b="1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800" b="1" dirty="0"/>
              <a:t>要点</a:t>
            </a:r>
            <a:r>
              <a:rPr lang="en-US" altLang="zh-CN" sz="3800" b="1" dirty="0"/>
              <a:t>1</a:t>
            </a:r>
            <a:r>
              <a:rPr lang="zh-CN" altLang="en-US" sz="3800" b="1" dirty="0"/>
              <a:t>：算法及其表示方法</a:t>
            </a:r>
            <a:endParaRPr lang="zh-CN" altLang="en-US" sz="3800" b="1" dirty="0"/>
          </a:p>
        </p:txBody>
      </p:sp>
      <p:sp>
        <p:nvSpPr>
          <p:cNvPr id="273411" name="Rectangle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754438" cy="4530725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SzPct val="65000"/>
            </a:pPr>
            <a:r>
              <a:rPr lang="zh-CN" altLang="en-US" b="1" dirty="0">
                <a:latin typeface="+mn-lt"/>
                <a:ea typeface="+mn-ea"/>
                <a:cs typeface="+mn-cs"/>
              </a:rPr>
              <a:t>程序＝数据结构＋算法</a:t>
            </a:r>
            <a:endParaRPr lang="zh-CN" altLang="en-US" sz="2400" b="1" dirty="0">
              <a:latin typeface="+mn-lt"/>
              <a:ea typeface="+mn-ea"/>
              <a:cs typeface="+mn-cs"/>
            </a:endParaRPr>
          </a:p>
          <a:p>
            <a:pPr lvl="1" eaLnBrk="1" hangingPunct="1">
              <a:buSzPct val="60000"/>
            </a:pPr>
            <a:r>
              <a:rPr lang="zh-CN" altLang="en-US" b="1" dirty="0">
                <a:latin typeface="+mn-lt"/>
                <a:ea typeface="+mn-ea"/>
              </a:rPr>
              <a:t>程序</a:t>
            </a:r>
            <a:endParaRPr lang="zh-CN" altLang="en-US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程序规定了计算机执行的动作和动作的顺序。</a:t>
            </a:r>
            <a:endParaRPr lang="zh-CN" altLang="en-US" sz="2400" b="1" dirty="0">
              <a:latin typeface="+mn-lt"/>
              <a:ea typeface="+mn-ea"/>
            </a:endParaRPr>
          </a:p>
          <a:p>
            <a:pPr lvl="1" eaLnBrk="1" hangingPunct="1">
              <a:buSzPct val="60000"/>
            </a:pPr>
            <a:r>
              <a:rPr lang="zh-CN" altLang="en-US" b="1" dirty="0">
                <a:latin typeface="+mn-lt"/>
                <a:ea typeface="+mn-ea"/>
              </a:rPr>
              <a:t>算法：</a:t>
            </a:r>
            <a:endParaRPr lang="zh-CN" altLang="en-US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解决问题的方法和步骤</a:t>
            </a:r>
            <a:endParaRPr lang="zh-CN" altLang="en-US" sz="2400" b="1" dirty="0">
              <a:latin typeface="+mn-lt"/>
              <a:ea typeface="+mn-ea"/>
            </a:endParaRPr>
          </a:p>
        </p:txBody>
      </p:sp>
      <p:sp>
        <p:nvSpPr>
          <p:cNvPr id="273412" name="Rectangle 4"/>
          <p:cNvSpPr>
            <a:spLocks noGrp="1"/>
          </p:cNvSpPr>
          <p:nvPr>
            <p:ph sz="half" idx="2"/>
          </p:nvPr>
        </p:nvSpPr>
        <p:spPr>
          <a:ln/>
        </p:spPr>
        <p:txBody>
          <a:bodyPr vert="horz" wrap="square" lIns="91440" tIns="45720" rIns="91440" bIns="45720" anchor="t" anchorCtr="0"/>
          <a:p>
            <a:pPr lvl="1" eaLnBrk="1" hangingPunct="1">
              <a:buSzPct val="60000"/>
            </a:pPr>
            <a:r>
              <a:rPr lang="zh-CN" altLang="en-US" b="1" dirty="0">
                <a:latin typeface="+mn-lt"/>
                <a:ea typeface="+mn-ea"/>
              </a:rPr>
              <a:t>算法的几个特性</a:t>
            </a:r>
            <a:endParaRPr lang="zh-CN" altLang="en-US" b="1" dirty="0">
              <a:solidFill>
                <a:srgbClr val="0066FF"/>
              </a:solidFill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有穷性</a:t>
            </a:r>
            <a:endParaRPr lang="zh-CN" altLang="en-US" sz="2400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确定性－无二义</a:t>
            </a:r>
            <a:endParaRPr lang="zh-CN" altLang="en-US" sz="2400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可执行性</a:t>
            </a:r>
            <a:endParaRPr lang="zh-CN" altLang="en-US" sz="2400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有</a:t>
            </a:r>
            <a:r>
              <a:rPr lang="en-US" altLang="zh-CN" sz="2400" b="1" dirty="0">
                <a:latin typeface="+mn-lt"/>
                <a:ea typeface="+mn-ea"/>
              </a:rPr>
              <a:t>0</a:t>
            </a:r>
            <a:r>
              <a:rPr lang="zh-CN" altLang="en-US" sz="2400" b="1" dirty="0">
                <a:latin typeface="+mn-lt"/>
                <a:ea typeface="+mn-ea"/>
              </a:rPr>
              <a:t>个或多个输入</a:t>
            </a:r>
            <a:endParaRPr lang="zh-CN" altLang="en-US" sz="2400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有</a:t>
            </a:r>
            <a:r>
              <a:rPr lang="en-US" altLang="zh-CN" sz="2400" b="1" dirty="0">
                <a:latin typeface="+mn-lt"/>
                <a:ea typeface="+mn-ea"/>
              </a:rPr>
              <a:t>0</a:t>
            </a:r>
            <a:r>
              <a:rPr lang="zh-CN" altLang="en-US" sz="2400" b="1" dirty="0">
                <a:latin typeface="+mn-lt"/>
                <a:ea typeface="+mn-ea"/>
              </a:rPr>
              <a:t>个或多个输出</a:t>
            </a:r>
            <a:endParaRPr lang="zh-CN" altLang="en-US" sz="2400" b="1" dirty="0">
              <a:latin typeface="+mn-lt"/>
              <a:ea typeface="+mn-ea"/>
            </a:endParaRPr>
          </a:p>
          <a:p>
            <a:pPr lvl="1" eaLnBrk="1" hangingPunct="1">
              <a:buSzPct val="60000"/>
            </a:pPr>
            <a:r>
              <a:rPr lang="zh-CN" altLang="en-US" b="1" dirty="0">
                <a:solidFill>
                  <a:srgbClr val="DF0000"/>
                </a:solidFill>
                <a:latin typeface="+mn-lt"/>
                <a:ea typeface="+mn-ea"/>
              </a:rPr>
              <a:t>算法的表示方法</a:t>
            </a:r>
            <a:endParaRPr lang="zh-CN" altLang="en-US" b="1" dirty="0">
              <a:solidFill>
                <a:srgbClr val="DF0000"/>
              </a:solidFill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solidFill>
                  <a:srgbClr val="FF0000"/>
                </a:solidFill>
                <a:latin typeface="+mn-lt"/>
                <a:ea typeface="+mn-ea"/>
              </a:rPr>
              <a:t>传统流程图</a:t>
            </a:r>
            <a:endParaRPr lang="zh-CN" altLang="en-US" sz="2400" b="1" dirty="0">
              <a:solidFill>
                <a:srgbClr val="FF0000"/>
              </a:solidFill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en-US" altLang="zh-CN" sz="2400" b="1" dirty="0">
                <a:latin typeface="+mn-lt"/>
                <a:ea typeface="+mn-ea"/>
              </a:rPr>
              <a:t>N-S</a:t>
            </a:r>
            <a:r>
              <a:rPr lang="zh-CN" altLang="en-US" sz="2400" b="1" dirty="0">
                <a:latin typeface="+mn-lt"/>
                <a:ea typeface="+mn-ea"/>
              </a:rPr>
              <a:t>图</a:t>
            </a:r>
            <a:endParaRPr lang="zh-CN" altLang="en-US" sz="2400" b="1" dirty="0">
              <a:latin typeface="+mn-lt"/>
              <a:ea typeface="+mn-ea"/>
            </a:endParaRPr>
          </a:p>
          <a:p>
            <a:pPr lvl="2" eaLnBrk="1" hangingPunct="1">
              <a:buSzPct val="65000"/>
            </a:pPr>
            <a:r>
              <a:rPr lang="zh-CN" altLang="en-US" sz="2400" b="1" dirty="0">
                <a:latin typeface="+mn-lt"/>
                <a:ea typeface="+mn-ea"/>
              </a:rPr>
              <a:t>伪代码</a:t>
            </a:r>
            <a:endParaRPr lang="zh-CN" altLang="en-US" sz="2400" b="1" dirty="0">
              <a:latin typeface="+mn-lt"/>
              <a:ea typeface="+mn-ea"/>
            </a:endParaRPr>
          </a:p>
          <a:p>
            <a:pPr eaLnBrk="1" hangingPunct="1">
              <a:buSzPct val="65000"/>
            </a:pPr>
            <a:endParaRPr lang="en-US" altLang="zh-CN" sz="2400" b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charRg st="0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1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73411">
                                            <p:txEl>
                                              <p:charRg st="11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73411">
                                            <p:txEl>
                                              <p:charRg st="14" end="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73411">
                                            <p:txEl>
                                              <p:charRg st="35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39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73411">
                                            <p:txEl>
                                              <p:charRg st="39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73412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8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73412">
                                            <p:txEl>
                                              <p:charRg st="8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3412">
                                            <p:txEl>
                                              <p:charRg st="12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273412">
                                            <p:txEl>
                                              <p:charRg st="20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25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73412">
                                            <p:txEl>
                                              <p:charRg st="25" end="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73412">
                                            <p:txEl>
                                              <p:charRg st="3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73412">
                                            <p:txEl>
                                              <p:charRg st="43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73412">
                                            <p:txEl>
                                              <p:charRg st="51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57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273412">
                                            <p:txEl>
                                              <p:charRg st="57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>
                                            <p:txEl>
                                              <p:charRg st="62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73412">
                                            <p:txEl>
                                              <p:charRg st="62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1" grpId="0" build="p"/>
      <p:bldP spid="273412" grpId="0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475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 dirty="0"/>
              <a:t>8.9</a:t>
            </a:r>
            <a:r>
              <a:rPr lang="zh-CN" altLang="en-US" sz="2400" b="1" dirty="0"/>
              <a:t> 写一个程序，它读入一个文件，输出其中最长的词。</a:t>
            </a:r>
            <a:endParaRPr lang="zh-CN" altLang="en-US" sz="2400" b="1" dirty="0"/>
          </a:p>
        </p:txBody>
      </p:sp>
      <p:sp>
        <p:nvSpPr>
          <p:cNvPr id="74755" name="Rectangle 3"/>
          <p:cNvSpPr/>
          <p:nvPr/>
        </p:nvSpPr>
        <p:spPr>
          <a:xfrm>
            <a:off x="250825" y="692150"/>
            <a:ext cx="4572000" cy="618648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#include &lt;stdio.h&gt;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#include &lt;string.h&gt;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enum { MAXLEN = 20 };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getword(void);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char word[MAXLEN], maxword[MAXLEN];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int main () 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{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int n, max = 0; 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while ((n = getword()) &gt; 0)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    if (n &gt; max) 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		{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        max = n;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        strcpy(maxword, word);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    }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if (max &gt; 0) printf("%s\n", maxword);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    return 0;</a:t>
            </a:r>
            <a:endParaRPr lang="pt-BR" altLang="zh-CN" sz="2000" b="1" dirty="0"/>
          </a:p>
          <a:p>
            <a:pPr marL="342900" lvl="0" indent="-342900" eaLnBrk="1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pt-BR" altLang="zh-CN" sz="2000" b="1" dirty="0"/>
              <a:t>}</a:t>
            </a:r>
            <a:endParaRPr lang="pt-BR" altLang="zh-CN" sz="2000" b="1" dirty="0"/>
          </a:p>
        </p:txBody>
      </p:sp>
      <p:sp>
        <p:nvSpPr>
          <p:cNvPr id="159748" name="Rectangle 4"/>
          <p:cNvSpPr/>
          <p:nvPr/>
        </p:nvSpPr>
        <p:spPr>
          <a:xfrm>
            <a:off x="4859338" y="908050"/>
            <a:ext cx="4105275" cy="431165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000" b="1" dirty="0"/>
              <a:t>int getword(void)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{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 int c, i = 0;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 while(i&lt;MAXLEN-2 &amp;&amp; (c=getchar())!=EOF &amp;&amp; c!='\n' &amp;&amp; c!=' ') 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	{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	word[i] = c;  ++i;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	}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 word[i] = '\0';   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  return i;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5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1794" name="Rectangle 2"/>
          <p:cNvSpPr/>
          <p:nvPr/>
        </p:nvSpPr>
        <p:spPr>
          <a:xfrm>
            <a:off x="598488" y="860425"/>
            <a:ext cx="7129462" cy="599757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0080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//</a:t>
            </a:r>
            <a:r>
              <a:rPr lang="zh-CN" altLang="en-US" sz="2000" b="1" dirty="0"/>
              <a:t>用数组打印杨辉三角</a:t>
            </a:r>
            <a:endParaRPr lang="zh-CN" altLang="en-US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#include &lt;stdio.h&gt;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enum { N =12 };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void yanghui(int a[][N]);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int main()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{	int a[N][N]={1};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         yanghui(a);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             return 0;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void yanghui(int a[][N])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{	int i,j;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for(i=1;i&lt;N;i++)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	for(j=0;j&lt;N;j++)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		if(j==0 || j==i) a[i][j]=1;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		else a[i][j]=a[i-1][j-1]+a[i-1][j];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printf("</a:t>
            </a:r>
            <a:r>
              <a:rPr lang="zh-CN" altLang="en-US" sz="2000" b="1" dirty="0"/>
              <a:t>杨辉三角</a:t>
            </a:r>
            <a:r>
              <a:rPr lang="en-US" altLang="zh-CN" sz="2000" b="1" dirty="0"/>
              <a:t>:\n");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for(i=0;i&lt;N;i++)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{	for(j=0;j&lt;i+1;j++)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		printf("%4d",a[i][j]);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	printf("\n");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	}</a:t>
            </a:r>
            <a:endParaRPr lang="en-US" altLang="zh-CN" sz="2000" b="1" dirty="0"/>
          </a:p>
          <a:p>
            <a:pPr marL="0" lvl="0" indent="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}</a:t>
            </a:r>
            <a:endParaRPr lang="en-US" altLang="zh-CN" sz="2000" b="1" dirty="0"/>
          </a:p>
        </p:txBody>
      </p:sp>
      <p:sp>
        <p:nvSpPr>
          <p:cNvPr id="75779" name="Rectangle 3"/>
          <p:cNvSpPr/>
          <p:nvPr/>
        </p:nvSpPr>
        <p:spPr>
          <a:xfrm>
            <a:off x="457200" y="277813"/>
            <a:ext cx="8229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Garamond" panose="02020404030301010803" pitchFamily="18" charset="0"/>
              </a:rPr>
              <a:t>8.10</a:t>
            </a:r>
            <a:r>
              <a:rPr lang="zh-CN" altLang="en-US" sz="2400" b="1" dirty="0">
                <a:solidFill>
                  <a:schemeClr val="tx2"/>
                </a:solidFill>
                <a:latin typeface="Garamond" panose="02020404030301010803" pitchFamily="18" charset="0"/>
              </a:rPr>
              <a:t> 借助二维数组打印杨辉三角</a:t>
            </a:r>
            <a:endParaRPr lang="zh-CN" altLang="en-US" sz="24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680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867775" cy="1139825"/>
          </a:xfrm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b="1" dirty="0"/>
              <a:t>8.11</a:t>
            </a:r>
            <a:r>
              <a:rPr lang="zh-CN" altLang="en-US" sz="2400" b="1" dirty="0"/>
              <a:t> 找出二维矩阵的鞍点，如果没有鞍点打印相应信息</a:t>
            </a:r>
            <a:br>
              <a:rPr lang="zh-CN" altLang="en-US" sz="2400" b="1" dirty="0"/>
            </a:br>
            <a:r>
              <a:rPr lang="zh-CN" altLang="en-US" sz="2400" b="1" dirty="0"/>
              <a:t>鞍点：该元素在矩阵所在的行中最大，所在的列中最小</a:t>
            </a:r>
            <a:br>
              <a:rPr lang="zh-CN" altLang="en-US" sz="2400" b="1" dirty="0"/>
            </a:br>
            <a:endParaRPr lang="zh-CN" altLang="en-US" sz="2400" b="1" dirty="0"/>
          </a:p>
        </p:txBody>
      </p:sp>
      <p:sp>
        <p:nvSpPr>
          <p:cNvPr id="76803" name="Rectangle 3"/>
          <p:cNvSpPr/>
          <p:nvPr/>
        </p:nvSpPr>
        <p:spPr>
          <a:xfrm>
            <a:off x="179388" y="1052513"/>
            <a:ext cx="6624637" cy="55880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andian(int a[][3], int n)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i, j, k,p,flag,f=0;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for(i=0;i&lt;n;i++)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k=0;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for(j=1;j&lt;3;j++)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if(a[i][k]&lt;a[i][j]) k=j;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p=0;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flag=1;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while(p&lt;n &amp;&amp; flag)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if(a[i][k]&gt;a[p][k]) flag=0;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p++;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if(flag) 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printf("andian at %dth row 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                %dth col. it's %d.\n",i,k,a[i][k]);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f=1;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}	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if(!f) printf("no found.\n");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162820" name="Rectangle 4"/>
          <p:cNvSpPr/>
          <p:nvPr/>
        </p:nvSpPr>
        <p:spPr>
          <a:xfrm>
            <a:off x="4932363" y="1268413"/>
            <a:ext cx="4038600" cy="352901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800" b="1" dirty="0"/>
              <a:t>#include &lt;stdio.h&gt;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void andian(int a[][3], int n);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int a[3][3]={{1,3,8},{3,7,9},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                  {2,1,13}};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andian(a,3);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2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0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7826" name="Rectangle 2"/>
          <p:cNvSpPr/>
          <p:nvPr/>
        </p:nvSpPr>
        <p:spPr>
          <a:xfrm>
            <a:off x="250825" y="1268413"/>
            <a:ext cx="4176713" cy="48006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000" b="1" dirty="0"/>
              <a:t>#include&lt;stdio.h&gt;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enum {N=10};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void get(int *a,int n);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void action(int *a,int n);</a:t>
            </a:r>
            <a:endParaRPr lang="en-US" altLang="zh-CN" sz="20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2000" b="1" dirty="0"/>
              <a:t>void put(int *a,int n);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int main()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int a[N];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get(a, N);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action(a, N);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put(a, N);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	return 0;</a:t>
            </a:r>
            <a:endParaRPr lang="en-US" altLang="zh-CN" sz="2000" b="1" dirty="0"/>
          </a:p>
          <a:p>
            <a:pPr marL="342900" lvl="0" indent="-342900" eaLnBrk="1" hangingPunct="1">
              <a:buNone/>
            </a:pPr>
            <a:r>
              <a:rPr lang="en-US" altLang="zh-CN" sz="2000" b="1" dirty="0"/>
              <a:t>}</a:t>
            </a:r>
            <a:endParaRPr lang="pt-BR" altLang="zh-CN" sz="2000" b="1" dirty="0"/>
          </a:p>
        </p:txBody>
      </p:sp>
      <p:sp>
        <p:nvSpPr>
          <p:cNvPr id="77827" name="Rectangle 3"/>
          <p:cNvSpPr/>
          <p:nvPr/>
        </p:nvSpPr>
        <p:spPr>
          <a:xfrm>
            <a:off x="4608513" y="836613"/>
            <a:ext cx="4500562" cy="5368925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get(int *a,int n)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	printf("</a:t>
            </a:r>
            <a:r>
              <a:rPr lang="zh-CN" altLang="en-US" sz="1800" b="1" dirty="0"/>
              <a:t>输入数组的值</a:t>
            </a:r>
            <a:r>
              <a:rPr lang="en-US" altLang="zh-CN" sz="1800" b="1" dirty="0"/>
              <a:t>:\n");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*p=a;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for(;p&lt;a+n;p++)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scanf("%d",p);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action(int *a,int n)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	int *q=a,*m=a,min,max;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for(int i=1;i&lt;n;i++)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{	if(*q&gt;a[i])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q=a+i;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if(*m&lt;a[i])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m=a+i;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min=*a;*a=*q;*q=min;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max=*(a+n-1);*(a+n-1)=*m;*m=max;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void put(int *a,int n)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	int *t=a;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for(;t&lt;a+n;t++)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printf("%4d ",*t);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putchar('\n');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  <p:sp>
        <p:nvSpPr>
          <p:cNvPr id="77828" name="TextBox 2"/>
          <p:cNvSpPr txBox="1"/>
          <p:nvPr/>
        </p:nvSpPr>
        <p:spPr>
          <a:xfrm>
            <a:off x="395288" y="260350"/>
            <a:ext cx="7848600" cy="8318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9. 3 </a:t>
            </a:r>
            <a:r>
              <a:rPr lang="zh-CN" altLang="en-US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输入</a:t>
            </a: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10</a:t>
            </a:r>
            <a:r>
              <a:rPr lang="zh-CN" altLang="en-US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个整数，将其中最小的数与第一个数对换，把最大的数与最后一个数对换。要求写三个函数</a:t>
            </a:r>
            <a:endParaRPr lang="zh-CN" altLang="en-US" sz="1800" b="1" dirty="0">
              <a:solidFill>
                <a:schemeClr val="tx2"/>
              </a:solidFill>
              <a:latin typeface="Garamond" panose="02020404030301010803" pitchFamily="18" charset="0"/>
            </a:endParaRPr>
          </a:p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50" name="Rectangle 2"/>
          <p:cNvSpPr/>
          <p:nvPr/>
        </p:nvSpPr>
        <p:spPr>
          <a:xfrm>
            <a:off x="107950" y="981075"/>
            <a:ext cx="4824413" cy="56324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800" b="1" dirty="0"/>
              <a:t>#include &lt;stdio.h&gt;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enum {N = 5};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int select2(double *a, double *b, int n, double x);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int main(int argc, char *argv[])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{	double oriArray[N], curArray[N], x;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int m, i;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printf("input 5 integrates n“);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for (i=0; i&lt;N; i++)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	scanf("%lf", &amp;oriArray[i]);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printf("input an interage.\n");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scanf("%lf", &amp;x);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m = select2(oriArray, curArray, N, x);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for (i=0; i&lt;m; i++)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	printf("%f\t", curArray[i]);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  <p:sp>
        <p:nvSpPr>
          <p:cNvPr id="78851" name="Rectangle 3"/>
          <p:cNvSpPr/>
          <p:nvPr/>
        </p:nvSpPr>
        <p:spPr>
          <a:xfrm>
            <a:off x="4608513" y="836613"/>
            <a:ext cx="4500562" cy="34163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select2(double *a, double *b, int n, double x)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double *p, *q;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 (p=a, q=b; p &lt; a+n; p++)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if(*p &gt;= x)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*q = *p;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q++; 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q-b;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  <p:sp>
        <p:nvSpPr>
          <p:cNvPr id="78852" name="TextBox 2"/>
          <p:cNvSpPr txBox="1"/>
          <p:nvPr/>
        </p:nvSpPr>
        <p:spPr>
          <a:xfrm>
            <a:off x="395288" y="260350"/>
            <a:ext cx="7848600" cy="5857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9. 4 </a:t>
            </a:r>
            <a:r>
              <a:rPr lang="zh-CN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写函数，它将数组</a:t>
            </a: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a</a:t>
            </a:r>
            <a:r>
              <a:rPr lang="zh-CN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中大于等于</a:t>
            </a: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x</a:t>
            </a:r>
            <a:r>
              <a:rPr lang="zh-CN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的数顺序复制到数组</a:t>
            </a: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b</a:t>
            </a:r>
            <a:r>
              <a:rPr lang="zh-CN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中，其中</a:t>
            </a: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n</a:t>
            </a:r>
            <a:r>
              <a:rPr lang="zh-CN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为数组</a:t>
            </a:r>
            <a:r>
              <a:rPr lang="en-US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a</a:t>
            </a:r>
            <a:r>
              <a:rPr lang="zh-CN" altLang="zh-CN" sz="1800" b="1" dirty="0">
                <a:solidFill>
                  <a:schemeClr val="tx2"/>
                </a:solidFill>
                <a:latin typeface="Garamond" panose="02020404030301010803" pitchFamily="18" charset="0"/>
              </a:rPr>
              <a:t>的大小。请分别用数组写法和指针写法完成上述功能。</a:t>
            </a:r>
            <a:endParaRPr lang="zh-CN" altLang="en-US" sz="1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874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62950" cy="847725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1800" b="1" dirty="0"/>
              <a:t>9.5 </a:t>
            </a:r>
            <a:r>
              <a:rPr lang="zh-CN" altLang="en-US" sz="1800" b="1" dirty="0"/>
              <a:t>有一个包含</a:t>
            </a:r>
            <a:r>
              <a:rPr lang="en-US" altLang="zh-CN" sz="1800" b="1" dirty="0"/>
              <a:t>n</a:t>
            </a:r>
            <a:r>
              <a:rPr lang="zh-CN" altLang="en-US" sz="1800" b="1" dirty="0"/>
              <a:t>个字符的字符串，写一个函数将这个字符串中从第</a:t>
            </a:r>
            <a:r>
              <a:rPr lang="en-US" altLang="zh-CN" sz="1800" b="1" dirty="0"/>
              <a:t>m</a:t>
            </a:r>
            <a:r>
              <a:rPr lang="zh-CN" altLang="en-US" sz="1800" b="1" dirty="0"/>
              <a:t>个字符开始的全部字符复制成为另一个字符。并在主程序中调用该函数进行测试。</a:t>
            </a:r>
            <a:br>
              <a:rPr lang="zh-CN" altLang="en-US" sz="1800" b="1" dirty="0"/>
            </a:br>
            <a:endParaRPr lang="zh-CN" altLang="en-US" sz="1800" b="1" dirty="0"/>
          </a:p>
        </p:txBody>
      </p:sp>
      <p:sp>
        <p:nvSpPr>
          <p:cNvPr id="79875" name="Rectangle 3"/>
          <p:cNvSpPr/>
          <p:nvPr/>
        </p:nvSpPr>
        <p:spPr>
          <a:xfrm>
            <a:off x="1547813" y="1519238"/>
            <a:ext cx="5076825" cy="26670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2400" b="1" dirty="0"/>
              <a:t>void fun(char *s,char c,int m,int n)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{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	char *p=s+m-1;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	for(;p&lt;s+n;p++)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		*p=c;</a:t>
            </a:r>
            <a:endParaRPr lang="en-US" altLang="zh-CN" sz="2400" b="1" dirty="0"/>
          </a:p>
          <a:p>
            <a:pPr marL="342900" lvl="0" indent="-342900" eaLnBrk="1" hangingPunct="1">
              <a:buNone/>
            </a:pPr>
            <a:r>
              <a:rPr lang="en-US" altLang="zh-CN" sz="2400" b="1" dirty="0"/>
              <a:t>}</a:t>
            </a:r>
            <a:endParaRPr lang="en-US" altLang="zh-CN" sz="2400" b="1" dirty="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93100" cy="7032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1800" b="1" dirty="0"/>
              <a:t>9. 6  1)</a:t>
            </a:r>
            <a:r>
              <a:rPr lang="zh-CN" altLang="en-US" sz="1800" b="1" dirty="0"/>
              <a:t>字一个函数，它检查两个字符串是否由同一字符组成</a:t>
            </a:r>
            <a:r>
              <a:rPr lang="en-US" altLang="zh-CN" sz="1800" b="1" dirty="0"/>
              <a:t>.2)</a:t>
            </a:r>
            <a:r>
              <a:rPr lang="zh-CN" altLang="en-US" sz="1800" b="1" dirty="0"/>
              <a:t>写一个函数，它判断一个字符串是否可以通过另一个字符串重排得到。</a:t>
            </a:r>
            <a:endParaRPr lang="zh-CN" altLang="en-US" sz="1800" b="1" dirty="0"/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>
          <a:xfrm>
            <a:off x="468313" y="1196975"/>
            <a:ext cx="3529012" cy="5113338"/>
          </a:xfrm>
          <a:solidFill>
            <a:srgbClr val="FFFFFF">
              <a:alpha val="100000"/>
            </a:srgbClr>
          </a:solidFill>
          <a:ln w="19050">
            <a:solidFill>
              <a:schemeClr val="tx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int fun1(char *s1,char *s2)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int m=0,n=0,f=1;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int c1[M]={0},c2[M]={0};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while(s1[m]!=0)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m++;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while(s2[n]!=0)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n++;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for(int i=0;i&lt;m;i++)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c1[s1[i]]=1;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for(int j=0;j&lt;n;j++)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c2[s2[j]]=1;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for(int t=0;t&lt;M;t++)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if(c1[t]!=c2[t]) f=0;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return f;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  <p:sp>
        <p:nvSpPr>
          <p:cNvPr id="80900" name="Rectangle 4"/>
          <p:cNvSpPr/>
          <p:nvPr/>
        </p:nvSpPr>
        <p:spPr>
          <a:xfrm>
            <a:off x="4500563" y="1484313"/>
            <a:ext cx="4249737" cy="431165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const int M=128;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fun2(char *s1,char *s2)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m=0,n=0,f=1;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c1[M]={0},c2[M]={0};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while(s1[m]!=0)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m++;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while(s2[n]!=0)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n++;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if(m!=n) {f=0; return f;}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for(int i=0;i&lt;m;i++)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c1[s1[i]]++;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for(int j=0;j&lt;n;j++)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c2[s2[j]]++;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for(int t=0;t&lt;M;t++)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if(c1[t]!=c2[t]) f=0;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f;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22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18488" cy="774700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1800" b="1" dirty="0"/>
              <a:t>9. 7 </a:t>
            </a:r>
            <a:r>
              <a:rPr lang="zh-CN" altLang="zh-CN" sz="1800" b="1" dirty="0"/>
              <a:t>编写函数判断</a:t>
            </a:r>
            <a:r>
              <a:rPr lang="en-US" altLang="zh-CN" sz="1800" b="1" dirty="0"/>
              <a:t>n</a:t>
            </a:r>
            <a:r>
              <a:rPr lang="zh-CN" altLang="zh-CN" sz="1800" b="1" dirty="0"/>
              <a:t>阶矩阵是否对称，对称时返回</a:t>
            </a:r>
            <a:r>
              <a:rPr lang="en-US" altLang="zh-CN" sz="1800" b="1" dirty="0"/>
              <a:t>1</a:t>
            </a:r>
            <a:r>
              <a:rPr lang="zh-CN" altLang="zh-CN" sz="1800" b="1" dirty="0"/>
              <a:t>，不对称时返回</a:t>
            </a:r>
            <a:r>
              <a:rPr lang="en-US" altLang="zh-CN" sz="1800" b="1" dirty="0"/>
              <a:t>0</a:t>
            </a:r>
            <a:r>
              <a:rPr lang="zh-CN" altLang="zh-CN" sz="1800" b="1" dirty="0"/>
              <a:t>。</a:t>
            </a:r>
            <a:r>
              <a:rPr lang="en-US" altLang="zh-CN" sz="1800" b="1" dirty="0"/>
              <a:t>main</a:t>
            </a:r>
            <a:r>
              <a:rPr lang="zh-CN" altLang="zh-CN" sz="1800" b="1" dirty="0"/>
              <a:t>函数中定义矩阵并调用该函数进行判断。数组写法和指针写法完成。</a:t>
            </a:r>
            <a:endParaRPr lang="zh-CN" altLang="en-US" sz="1800" b="1" dirty="0"/>
          </a:p>
        </p:txBody>
      </p:sp>
      <p:sp>
        <p:nvSpPr>
          <p:cNvPr id="81923" name="Rectangle 3"/>
          <p:cNvSpPr>
            <a:spLocks noGrp="1"/>
          </p:cNvSpPr>
          <p:nvPr>
            <p:ph idx="1"/>
          </p:nvPr>
        </p:nvSpPr>
        <p:spPr>
          <a:xfrm>
            <a:off x="252413" y="1030288"/>
            <a:ext cx="3959225" cy="5661025"/>
          </a:xfrm>
          <a:solidFill>
            <a:srgbClr val="FFFFFF">
              <a:alpha val="100000"/>
            </a:srgbClr>
          </a:solidFill>
          <a:ln w="19050">
            <a:solidFill>
              <a:schemeClr val="tx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#include &lt;stdio.h&gt;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enum {N = 3};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int symmetric1(int (*a)[N], int n);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int symmetric2(int *a, int n);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int main(int argc, char *argv[])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int dArray[N][N];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int i, j;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printf("input an array.\n");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for (i=0; i&lt;N; i++)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for(j=0; j&lt;N; j++)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scanf("%d", &amp;dArray[i][j]);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if(symmetric(dArray, N))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printf("Symmetric\n");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else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printf("Not symmetric.\n");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  <p:sp>
        <p:nvSpPr>
          <p:cNvPr id="52228" name="Rectangle 4"/>
          <p:cNvSpPr/>
          <p:nvPr/>
        </p:nvSpPr>
        <p:spPr>
          <a:xfrm>
            <a:off x="4244975" y="1179513"/>
            <a:ext cx="4643438" cy="2681287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symmetric1(int (*a)[N], int n)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flag = 1, i, j;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 = 0; i &lt; n; i++)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for(j = 0; j &lt; n; j++)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//if(a[i][j] != a[j][i])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if(*(*(a+i)+j) != *(*(a+j)+i))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	flag = 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flag;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52229" name="Rectangle 4"/>
          <p:cNvSpPr/>
          <p:nvPr/>
        </p:nvSpPr>
        <p:spPr>
          <a:xfrm>
            <a:off x="4211638" y="3860800"/>
            <a:ext cx="4643437" cy="2446338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symmetric2(int *a, int n)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flag = 1, i, j;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 = 0; i &lt; n; i++)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for(j = 0; j &lt; n; j++)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if(*(a+i*n+j) != *(a+j*n+i))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		flag = 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flag;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8" grpId="0" animBg="1"/>
      <p:bldP spid="52229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2946" name="Rectangle 2"/>
          <p:cNvSpPr>
            <a:spLocks noGrp="1"/>
          </p:cNvSpPr>
          <p:nvPr>
            <p:ph type="title"/>
          </p:nvPr>
        </p:nvSpPr>
        <p:spPr>
          <a:xfrm>
            <a:off x="457200" y="277813"/>
            <a:ext cx="8362950" cy="7032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1800" b="1" dirty="0"/>
              <a:t>9. 8</a:t>
            </a:r>
            <a:r>
              <a:rPr lang="zh-CN" altLang="en-US" sz="1800" b="1" dirty="0"/>
              <a:t> 写一个程序，其命令行包括一个字符参数</a:t>
            </a:r>
            <a:r>
              <a:rPr lang="en-US" altLang="zh-CN" sz="1800" b="1" dirty="0"/>
              <a:t>s</a:t>
            </a:r>
            <a:r>
              <a:rPr lang="zh-CN" altLang="en-US" sz="1800" b="1" dirty="0"/>
              <a:t>，运行中由标准输入读入一系列正文，该程序把所有行依次输出，并在那些包含字符串</a:t>
            </a:r>
            <a:r>
              <a:rPr lang="en-US" altLang="zh-CN" sz="1800" b="1" dirty="0"/>
              <a:t>s</a:t>
            </a:r>
            <a:r>
              <a:rPr lang="zh-CN" altLang="en-US" sz="1800" b="1" dirty="0"/>
              <a:t>的行前面标一个星号。</a:t>
            </a:r>
            <a:endParaRPr lang="zh-CN" altLang="en-US" sz="1800" b="1" dirty="0"/>
          </a:p>
        </p:txBody>
      </p:sp>
      <p:sp>
        <p:nvSpPr>
          <p:cNvPr id="82947" name="Rectangle 3"/>
          <p:cNvSpPr/>
          <p:nvPr/>
        </p:nvSpPr>
        <p:spPr>
          <a:xfrm>
            <a:off x="4894263" y="1268413"/>
            <a:ext cx="4249737" cy="4678362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chemeClr val="accent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buNone/>
            </a:pPr>
            <a:r>
              <a:rPr lang="en-US" altLang="zh-CN" sz="1800" b="1" dirty="0"/>
              <a:t>int getline() 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int c, i = 0;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while(i &lt; MAXLEN - 2 &amp;&amp;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      (c=getchar())!=EOF &amp;&amp; c!='\n') 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{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   line[i] = c; 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   ++i;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}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</a:t>
            </a:r>
            <a:r>
              <a:rPr lang="en-US" altLang="zh-CN" sz="1800" b="1" dirty="0">
                <a:solidFill>
                  <a:srgbClr val="CC0066"/>
                </a:solidFill>
              </a:rPr>
              <a:t>if(c=='\n') </a:t>
            </a:r>
            <a:endParaRPr lang="en-US" altLang="zh-CN" sz="1800" b="1" dirty="0">
              <a:solidFill>
                <a:srgbClr val="CC0066"/>
              </a:solidFill>
            </a:endParaRPr>
          </a:p>
          <a:p>
            <a:pPr marL="342900" lvl="0" indent="-342900" eaLnBrk="1" hangingPunct="1">
              <a:buNone/>
            </a:pPr>
            <a:r>
              <a:rPr lang="en-US" altLang="zh-CN" sz="1800" b="1" dirty="0">
                <a:solidFill>
                  <a:srgbClr val="CC0066"/>
                </a:solidFill>
              </a:rPr>
              <a:t>      { line[i] = c; ++i; }</a:t>
            </a:r>
            <a:endParaRPr lang="en-US" altLang="zh-CN" sz="1800" b="1" dirty="0">
              <a:solidFill>
                <a:srgbClr val="CC0066"/>
              </a:solidFill>
            </a:endParaRPr>
          </a:p>
          <a:p>
            <a:pPr marL="342900" lvl="0" indent="-342900" eaLnBrk="1" hangingPunct="1">
              <a:buNone/>
            </a:pPr>
            <a:r>
              <a:rPr lang="en-US" altLang="zh-CN" sz="1800" b="1" dirty="0">
                <a:solidFill>
                  <a:srgbClr val="CC0066"/>
                </a:solidFill>
              </a:rPr>
              <a:t>   line[i] = '\0';</a:t>
            </a:r>
            <a:r>
              <a:rPr lang="en-US" altLang="zh-CN" sz="1800" b="1" dirty="0"/>
              <a:t>   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   return i;</a:t>
            </a:r>
            <a:endParaRPr lang="en-US" altLang="zh-CN" sz="1800" b="1" dirty="0"/>
          </a:p>
          <a:p>
            <a:pPr marL="342900" lvl="0" indent="-342900" eaLnBrk="1" hangingPunct="1"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</p:txBody>
      </p:sp>
      <p:sp>
        <p:nvSpPr>
          <p:cNvPr id="82948" name="Rectangle 4"/>
          <p:cNvSpPr>
            <a:spLocks noGrp="1"/>
          </p:cNvSpPr>
          <p:nvPr>
            <p:ph idx="1"/>
          </p:nvPr>
        </p:nvSpPr>
        <p:spPr>
          <a:xfrm>
            <a:off x="323850" y="1312863"/>
            <a:ext cx="4392613" cy="4708525"/>
          </a:xfrm>
          <a:solidFill>
            <a:srgbClr val="FFFFFF">
              <a:alpha val="100000"/>
            </a:srgbClr>
          </a:solidFill>
          <a:ln w="19050">
            <a:solidFill>
              <a:schemeClr val="tx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#include &lt;stdio.h&gt;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#include &lt;string.h&gt;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enum {MAXLEN=100};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getline(void);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char line[MAXLEN];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int main(int argc, char **argv)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n;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while((n=getline())&gt;0)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if(strstr(line, argv[1])!=NULL)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{putchar('*');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 puts(line);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   else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             puts(line); 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49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r>
              <a:rPr lang="en-US" altLang="zh-CN" sz="1800" b="1" dirty="0"/>
              <a:t>9. 9</a:t>
            </a:r>
            <a:r>
              <a:rPr lang="zh-CN" altLang="en-US" sz="1800" b="1" dirty="0"/>
              <a:t> 实现一个一元多项式计算系统。多项式的项数和系数保存在数组中，数组通过动态内存分配创建。</a:t>
            </a:r>
            <a:endParaRPr lang="zh-CN" altLang="en-US" sz="1800" b="1" dirty="0"/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179388" y="935038"/>
            <a:ext cx="4032250" cy="5589587"/>
          </a:xfrm>
          <a:solidFill>
            <a:srgbClr val="FFFFFF">
              <a:alpha val="100000"/>
            </a:srgbClr>
          </a:solidFill>
          <a:ln w="19050">
            <a:solidFill>
              <a:schemeClr val="tx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int main()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int *p, *q, n;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double x, value;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printf("Input xiangshu:\n");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scanf("%d", &amp;n);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p=(int *) malloc((n+2)*sizeof(int));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if(p==NULL)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return 0;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*p=n;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printf("Input xishi:\n");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for(q=p+1;q&lt;p+n+2; q++)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	scanf("%d", q);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printf("Input the value of x:\n");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scanf("%lf",&amp;x);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value=poly1(p+1,p[0],x);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printf("%f", value);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	return 0;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eaLnBrk="1" hangingPunct="1">
              <a:lnSpc>
                <a:spcPct val="80000"/>
              </a:lnSpc>
              <a:buNone/>
            </a:pPr>
            <a:endParaRPr lang="en-US" altLang="zh-CN" sz="1800" b="1" dirty="0"/>
          </a:p>
        </p:txBody>
      </p:sp>
      <p:sp>
        <p:nvSpPr>
          <p:cNvPr id="208900" name="Rectangle 4"/>
          <p:cNvSpPr/>
          <p:nvPr/>
        </p:nvSpPr>
        <p:spPr>
          <a:xfrm>
            <a:off x="4643438" y="1125538"/>
            <a:ext cx="4143375" cy="4711700"/>
          </a:xfrm>
          <a:prstGeom prst="rect">
            <a:avLst/>
          </a:prstGeom>
          <a:noFill/>
          <a:ln w="19050" cap="flat" cmpd="sng">
            <a:solidFill>
              <a:schemeClr val="tx2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 b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double poly1(int a[], int n, double x)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i=0;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double sum=0;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for(i=n; i&gt;=0; i--)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sum=sum*x+a[i];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sum;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double poly2(int *p, int n, double x)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int *pn=p+n;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double sum=0;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for(; pn&gt;=p; pn--)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{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	sum=sum*x+*pn;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}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	return sum;</a:t>
            </a:r>
            <a:endParaRPr lang="en-US" altLang="zh-CN" sz="1800" b="1" dirty="0"/>
          </a:p>
          <a:p>
            <a:pPr marL="342900" lvl="0" indent="-342900" eaLnBrk="1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CN" sz="1800" b="1" dirty="0"/>
              <a:t>}</a:t>
            </a:r>
            <a:endParaRPr lang="pt-BR" altLang="zh-CN" sz="1800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8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b="1" dirty="0"/>
              <a:t>要点</a:t>
            </a:r>
            <a:r>
              <a:rPr lang="en-US" altLang="zh-CN" b="1" dirty="0"/>
              <a:t>2</a:t>
            </a:r>
            <a:r>
              <a:rPr lang="zh-CN" altLang="en-US" b="1" dirty="0"/>
              <a:t>：运算符及表达式</a:t>
            </a:r>
            <a:endParaRPr lang="zh-CN" altLang="en-US" b="1" dirty="0"/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zh-CN" altLang="en-US" b="1" dirty="0"/>
              <a:t>运算符、表达式及其优先级关系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一元运算符</a:t>
            </a:r>
            <a:r>
              <a:rPr lang="zh-CN" altLang="en-US" b="1" dirty="0">
                <a:solidFill>
                  <a:srgbClr val="DF0000"/>
                </a:solidFill>
              </a:rPr>
              <a:t>（优先级最高）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自增、自减运算符</a:t>
            </a:r>
            <a:r>
              <a:rPr lang="zh-CN" altLang="en-US" b="1" dirty="0">
                <a:solidFill>
                  <a:srgbClr val="DF0000"/>
                </a:solidFill>
              </a:rPr>
              <a:t>（＋循环　每年必考）</a:t>
            </a:r>
            <a:endParaRPr lang="zh-CN" altLang="en-US" b="1" dirty="0">
              <a:solidFill>
                <a:srgbClr val="DF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算术运算符</a:t>
            </a:r>
            <a:r>
              <a:rPr lang="zh-CN" altLang="en-US" b="1" dirty="0">
                <a:solidFill>
                  <a:srgbClr val="DF0000"/>
                </a:solidFill>
              </a:rPr>
              <a:t>（</a:t>
            </a:r>
            <a:r>
              <a:rPr lang="en-US" altLang="zh-CN" b="1" dirty="0">
                <a:solidFill>
                  <a:srgbClr val="DF0000"/>
                </a:solidFill>
              </a:rPr>
              <a:t>/</a:t>
            </a:r>
            <a:r>
              <a:rPr lang="zh-CN" altLang="en-US" b="1" dirty="0">
                <a:solidFill>
                  <a:srgbClr val="DF0000"/>
                </a:solidFill>
              </a:rPr>
              <a:t>和</a:t>
            </a:r>
            <a:r>
              <a:rPr lang="en-US" altLang="zh-CN" b="1" dirty="0">
                <a:solidFill>
                  <a:srgbClr val="DF0000"/>
                </a:solidFill>
              </a:rPr>
              <a:t>%</a:t>
            </a:r>
            <a:r>
              <a:rPr lang="zh-CN" altLang="en-US" b="1" dirty="0">
                <a:solidFill>
                  <a:srgbClr val="DF0000"/>
                </a:solidFill>
              </a:rPr>
              <a:t>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关系运算符</a:t>
            </a:r>
            <a:r>
              <a:rPr lang="zh-CN" altLang="en-US" b="1" dirty="0">
                <a:solidFill>
                  <a:srgbClr val="DF0000"/>
                </a:solidFill>
              </a:rPr>
              <a:t>（考点）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逻辑运算符</a:t>
            </a:r>
            <a:r>
              <a:rPr lang="zh-CN" altLang="en-US" b="1" dirty="0">
                <a:solidFill>
                  <a:srgbClr val="DF0000"/>
                </a:solidFill>
              </a:rPr>
              <a:t>（考点）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位运算符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条件运算符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赋值运算符</a:t>
            </a:r>
            <a:endParaRPr lang="zh-CN" altLang="en-US" b="1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b="1" dirty="0"/>
              <a:t>逗号运算符</a:t>
            </a:r>
            <a:endParaRPr lang="zh-CN" altLang="en-US" b="1" dirty="0"/>
          </a:p>
        </p:txBody>
      </p: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018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4873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400" b="1" dirty="0"/>
              <a:t>9. 10-1  </a:t>
            </a:r>
            <a:r>
              <a:rPr lang="zh-CN" altLang="zh-CN" sz="2400" b="1" dirty="0"/>
              <a:t>用结构体实现：求一元二次方程</a:t>
            </a:r>
            <a:r>
              <a:rPr lang="en-US" altLang="zh-CN" sz="2400" b="1" dirty="0"/>
              <a:t>ax</a:t>
            </a:r>
            <a:r>
              <a:rPr lang="en-US" altLang="zh-CN" sz="2400" b="1" baseline="30000" dirty="0"/>
              <a:t>2</a:t>
            </a:r>
            <a:r>
              <a:rPr lang="en-US" altLang="zh-CN" sz="2400" b="1" dirty="0"/>
              <a:t>+bx+c=0</a:t>
            </a:r>
            <a:r>
              <a:rPr lang="zh-CN" altLang="zh-CN" sz="2400" b="1" dirty="0"/>
              <a:t>的解</a:t>
            </a:r>
            <a:endParaRPr lang="zh-CN" altLang="en-US" sz="2400" b="1" dirty="0"/>
          </a:p>
        </p:txBody>
      </p:sp>
      <p:sp>
        <p:nvSpPr>
          <p:cNvPr id="86019" name="内容占位符 2"/>
          <p:cNvSpPr>
            <a:spLocks noGrp="1"/>
          </p:cNvSpPr>
          <p:nvPr>
            <p:ph idx="1"/>
          </p:nvPr>
        </p:nvSpPr>
        <p:spPr>
          <a:xfrm>
            <a:off x="395288" y="692150"/>
            <a:ext cx="8578850" cy="6310313"/>
          </a:xfrm>
          <a:solidFill>
            <a:schemeClr val="bg1">
              <a:alpha val="100000"/>
            </a:schemeClr>
          </a:solidFill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#include &lt;stdio.h&gt;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#include &lt;math.h&gt;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typedef struct EquationInfoStru{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double a;			</a:t>
            </a:r>
            <a:r>
              <a:rPr lang="en-US" altLang="zh-CN" sz="1600" b="1" dirty="0">
                <a:solidFill>
                  <a:schemeClr val="accent2"/>
                </a:solidFill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</a:rPr>
              <a:t>方程系数</a:t>
            </a:r>
            <a:r>
              <a:rPr lang="en-US" altLang="zh-CN" sz="1600" b="1" dirty="0">
                <a:solidFill>
                  <a:schemeClr val="accent2"/>
                </a:solidFill>
              </a:rPr>
              <a:t>1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double b;		</a:t>
            </a:r>
            <a:r>
              <a:rPr lang="en-US" altLang="zh-CN" sz="1600" b="1" dirty="0">
                <a:solidFill>
                  <a:schemeClr val="accent2"/>
                </a:solidFill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</a:rPr>
              <a:t>方程系数</a:t>
            </a:r>
            <a:r>
              <a:rPr lang="en-US" altLang="zh-CN" sz="1600" b="1" dirty="0">
                <a:solidFill>
                  <a:schemeClr val="accent2"/>
                </a:solidFill>
              </a:rPr>
              <a:t>2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double c;	  		</a:t>
            </a:r>
            <a:r>
              <a:rPr lang="en-US" altLang="zh-CN" sz="1600" b="1" dirty="0">
                <a:solidFill>
                  <a:schemeClr val="accent2"/>
                </a:solidFill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</a:rPr>
              <a:t>方程系数</a:t>
            </a:r>
            <a:r>
              <a:rPr lang="en-US" altLang="zh-CN" sz="1600" b="1" dirty="0">
                <a:solidFill>
                  <a:schemeClr val="accent2"/>
                </a:solidFill>
              </a:rPr>
              <a:t>3</a:t>
            </a:r>
            <a:endParaRPr lang="en-US" altLang="zh-CN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int nRootStatus;		</a:t>
            </a:r>
            <a:r>
              <a:rPr lang="en-US" altLang="zh-CN" sz="1600" b="1" dirty="0">
                <a:solidFill>
                  <a:schemeClr val="accent2"/>
                </a:solidFill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</a:rPr>
              <a:t>方程根的不同情况</a:t>
            </a:r>
            <a:endParaRPr lang="zh-CN" altLang="en-US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double dRoot1;		</a:t>
            </a:r>
            <a:r>
              <a:rPr lang="en-US" altLang="zh-CN" sz="1600" b="1" dirty="0">
                <a:solidFill>
                  <a:schemeClr val="accent2"/>
                </a:solidFill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</a:rPr>
              <a:t>方程的第一个根</a:t>
            </a:r>
            <a:endParaRPr lang="zh-CN" altLang="en-US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zh-CN" altLang="en-US" sz="1600" b="1" dirty="0"/>
              <a:t>	</a:t>
            </a:r>
            <a:r>
              <a:rPr lang="en-US" altLang="zh-CN" sz="1600" b="1" dirty="0"/>
              <a:t>double dRoot2;		</a:t>
            </a:r>
            <a:r>
              <a:rPr lang="en-US" altLang="zh-CN" sz="1600" b="1" dirty="0">
                <a:solidFill>
                  <a:schemeClr val="accent2"/>
                </a:solidFill>
              </a:rPr>
              <a:t>//</a:t>
            </a:r>
            <a:r>
              <a:rPr lang="zh-CN" altLang="en-US" sz="1600" b="1" dirty="0">
                <a:solidFill>
                  <a:schemeClr val="accent2"/>
                </a:solidFill>
              </a:rPr>
              <a:t>方程的第二个根</a:t>
            </a:r>
            <a:endParaRPr lang="zh-CN" altLang="en-US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}EquationInfoStru;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endParaRPr lang="en-US" altLang="zh-CN" sz="1600" b="1" dirty="0">
              <a:solidFill>
                <a:schemeClr val="accent2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int root (struct EquationInfoStru *pEquaInfo);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int main(int argc, char const *argv[])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{	int i;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EquationInfoStru f;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scanf ("%lf %lf %lf", &amp;(f.a), &amp;(f.b), &amp;(f.c));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root (&amp;f);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switch (f.nRootStatus)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{	case 0: printf ("None!\n"); break;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case 1: printf("Root = %f\n", f.dRoot1); break;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case 2: printf("Root1 = %f\nRoot2 = %f\n", f.dRoot1, f.dRoot2); break;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default: break;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}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return 0;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}</a:t>
            </a:r>
            <a:endParaRPr lang="en-US" altLang="zh-CN" sz="1600" b="1" dirty="0"/>
          </a:p>
          <a:p>
            <a:pPr marL="0" indent="0">
              <a:buNone/>
            </a:pPr>
            <a:endParaRPr lang="en-US" altLang="zh-CN" sz="1600" b="1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7042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2714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1800" b="1" dirty="0"/>
              <a:t>9. 10-2</a:t>
            </a:r>
            <a:endParaRPr lang="zh-CN" altLang="en-US" sz="1800" b="1" dirty="0"/>
          </a:p>
        </p:txBody>
      </p:sp>
      <p:sp>
        <p:nvSpPr>
          <p:cNvPr id="87043" name="内容占位符 2"/>
          <p:cNvSpPr>
            <a:spLocks noGrp="1"/>
          </p:cNvSpPr>
          <p:nvPr>
            <p:ph idx="1"/>
          </p:nvPr>
        </p:nvSpPr>
        <p:spPr>
          <a:xfrm>
            <a:off x="457200" y="836613"/>
            <a:ext cx="8435975" cy="5761037"/>
          </a:xfrm>
          <a:solidFill>
            <a:schemeClr val="bg1">
              <a:alpha val="100000"/>
            </a:schemeClr>
          </a:solidFill>
          <a:ln>
            <a:solidFill>
              <a:schemeClr val="accent1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int root (struct EquationInfoStru *p)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{	if ((p -&gt; a) == 0)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{	(p -&gt;nRootStatus) = 1; 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(p -&gt; dRoot1) = - (p -&gt; c) / (p -&gt; b);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}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else 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{	double d = (p -&gt; b) * (p -&gt; b) - 4 * (p -&gt; a) * (p -&gt; c);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if (d &gt; 0)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{	(p -&gt; nRootStatus) = 2;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	(p -&gt; dRoot1) = (- (p -&gt; b) + sqrt (d)) / (2 * (p -&gt; a));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	(p -&gt; dRoot2) = (- (p -&gt; b) - sqrt (d)) / (2 * (p -&gt; a));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}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else if (d == 0)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{	(p -&gt; nRootStatus) = 1;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	(p -&gt; dRoot1) = (p -&gt; dRoot2) = - (p -&gt; b) / (2 * (p -&gt; a));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}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else 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{	(p -&gt; nRootStatus) = 0;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	(p -&gt; dRoot1) = (p -&gt; dRoot2) = '\0';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	}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}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	return p -&gt; nRootStatus;</a:t>
            </a:r>
            <a:endParaRPr lang="en-US" altLang="zh-CN" sz="1600" b="1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1600" b="1" dirty="0"/>
              <a:t>}</a:t>
            </a:r>
            <a:endParaRPr lang="zh-CN" altLang="en-US" sz="1600" b="1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 txBox="1"/>
          <p:nvPr/>
        </p:nvSpPr>
        <p:spPr>
          <a:xfrm>
            <a:off x="457200" y="836613"/>
            <a:ext cx="8435975" cy="57610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stdlib.h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CheckInfoStru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性别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身高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dActualWeight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实际体重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dStandardWeight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标准体重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nResult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体重检测结果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(char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'm' ||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'M')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- 100) * 0.9;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'f' ||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== 'F')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- 100) * 0.9 - 2.5;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("input error\n");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exit(0);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57200" y="277813"/>
            <a:ext cx="8229600" cy="414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11-1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用结构实现体重指标计算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 txBox="1"/>
          <p:nvPr/>
        </p:nvSpPr>
        <p:spPr>
          <a:xfrm>
            <a:off x="395288" y="660400"/>
            <a:ext cx="8578850" cy="61928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WeightStatus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dStandardWeight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dActualWeight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double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DifRaio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dActualWeight-dStandardWeight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)/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dStandardWeight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*100;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DifRaio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-10)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0;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DifRaio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&lt;= 10)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1;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DifRaio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20)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2;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DifRaio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30)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3;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 if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DifRaio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50)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return 4;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	return 5;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OutputResult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CheckInfoStru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switch(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nResult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case 0: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太瘦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\n");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case 1: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正常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\n");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case 2: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超重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\n");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case 3: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轻度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\n");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case 4: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\n");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case 5: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重度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\n"); 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17513" y="246063"/>
            <a:ext cx="8229600" cy="414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11-2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内容占位符 2"/>
          <p:cNvSpPr txBox="1"/>
          <p:nvPr/>
        </p:nvSpPr>
        <p:spPr>
          <a:xfrm>
            <a:off x="179388" y="836613"/>
            <a:ext cx="9012238" cy="576103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void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CheckYourWeight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CheckInfoStru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("input gender(f/m), Height(cm), Weight(kg).\n");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("%c %lf %lf", 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dActualWeight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dStandardWeight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StandardWeight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cGender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dHeight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nResult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WeightStatus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dStandardWeight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pUserData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-&gt;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dActualWeight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*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CheckInfoStru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CheckYourWeight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OutputResult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(&amp;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mydata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0;</a:t>
            </a:r>
            <a:endParaRPr kumimoji="0" lang="en-US" altLang="zh-CN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标题 1"/>
          <p:cNvSpPr txBox="1"/>
          <p:nvPr/>
        </p:nvSpPr>
        <p:spPr>
          <a:xfrm>
            <a:off x="417513" y="246063"/>
            <a:ext cx="8229600" cy="414338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Garamond" panose="02020404030301010803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9. 11-3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1138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18488" cy="13509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b="1" dirty="0"/>
              <a:t>9.12-1 </a:t>
            </a:r>
            <a:r>
              <a:rPr lang="zh-CN" altLang="en-US" sz="2000" b="1" dirty="0"/>
              <a:t>指出一个班高级语言程序课排第一的学生的学号、姓名及其它</a:t>
            </a:r>
            <a:endParaRPr lang="zh-CN" altLang="en-US" sz="20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23813" y="549275"/>
            <a:ext cx="9661525" cy="63087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stdio.h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#include &lt;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stdlib.h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&gt;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typedef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struct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student{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id[10];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char name[20];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double program;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}STUDENT;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{MAXNUM = 30};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main(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argc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char *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argv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//STUDENT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[MAXNUM];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STUDENT *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first;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(STUDENT *)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malloc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(MAXNUM*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sizeof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(STUDENT)); 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ReadStuInf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MAXNUM);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first =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FindFirst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if (first == -1)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("no student in the class.\n");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else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("There are %d students. The first student:\n",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("%s\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t%s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t%f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\n", 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[first].id, 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[first].name, </a:t>
            </a:r>
            <a:r>
              <a:rPr kumimoji="0" lang="en-US" altLang="zh-CN" sz="1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[first].program);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free(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stuArray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3186" name="标题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18488" cy="1350962"/>
          </a:xfrm>
          <a:ln/>
        </p:spPr>
        <p:txBody>
          <a:bodyPr vert="horz" wrap="square" lIns="91440" tIns="45720" rIns="91440" bIns="45720" anchor="t" anchorCtr="0"/>
          <a:p>
            <a:r>
              <a:rPr lang="en-US" altLang="zh-CN" sz="2000" b="1" dirty="0"/>
              <a:t>9.12-2</a:t>
            </a:r>
            <a:endParaRPr lang="zh-CN" altLang="en-US" sz="2000" b="1" dirty="0"/>
          </a:p>
        </p:txBody>
      </p:sp>
      <p:sp>
        <p:nvSpPr>
          <p:cNvPr id="5" name="内容占位符 2"/>
          <p:cNvSpPr txBox="1"/>
          <p:nvPr/>
        </p:nvSpPr>
        <p:spPr>
          <a:xfrm>
            <a:off x="0" y="701675"/>
            <a:ext cx="9144000" cy="6021388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anose="05000000000000000000" pitchFamily="2" charset="2"/>
              <a:buChar char="q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  <a:defRPr sz="2200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q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1386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8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30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10280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ReadStuInf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(STUDENT *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=0;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printf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("Input student's id, name and the score of C.\n");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if(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scanf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("%s %s %lf",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pstu+i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)-&gt;id,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pstu+i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)-&gt;name, &amp;(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pstu+i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)-&gt;program) 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== 3 &amp;&amp;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pstu+i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)-&gt;program &gt;= 0)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else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fflush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stdin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break;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FindFirst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(STUDENT *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	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index = -1;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double max = 0;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for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0;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&lt;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realnum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++)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{	if((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pstu+i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)-&gt;program &gt; max)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{	max = (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pstu+i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)-&gt;program;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index = 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return index;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210" name="Rectangle 2"/>
          <p:cNvSpPr>
            <a:spLocks noGrp="1"/>
          </p:cNvSpPr>
          <p:nvPr>
            <p:ph type="ctrTitle" idx="4294967295"/>
          </p:nvPr>
        </p:nvSpPr>
        <p:spPr>
          <a:xfrm>
            <a:off x="611188" y="2420938"/>
            <a:ext cx="7772400" cy="1470025"/>
          </a:xfrm>
          <a:ln/>
        </p:spPr>
        <p:txBody>
          <a:bodyPr vert="horz" wrap="square" lIns="91440" tIns="45720" rIns="91440" bIns="45720" anchor="t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en-US" altLang="zh-CN" sz="6000" dirty="0">
                <a:solidFill>
                  <a:srgbClr val="DF0000"/>
                </a:solidFill>
              </a:rPr>
              <a:t>Q &amp; A!</a:t>
            </a:r>
            <a:endParaRPr lang="en-US" altLang="zh-CN" sz="6000" dirty="0">
              <a:solidFill>
                <a:srgbClr val="D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t" anchorCtr="0"/>
          <a:p>
            <a:pPr eaLnBrk="1" hangingPunct="1"/>
            <a:r>
              <a:rPr lang="zh-CN" altLang="en-US" sz="3200" b="1" dirty="0">
                <a:solidFill>
                  <a:schemeClr val="tx1"/>
                </a:solidFill>
              </a:rPr>
              <a:t>例</a:t>
            </a:r>
            <a:r>
              <a:rPr lang="en-US" altLang="zh-CN" sz="3200" b="1" dirty="0">
                <a:solidFill>
                  <a:schemeClr val="tx1"/>
                </a:solidFill>
              </a:rPr>
              <a:t>1</a:t>
            </a:r>
            <a:r>
              <a:rPr lang="zh-CN" altLang="en-US" sz="3200" b="1" dirty="0">
                <a:solidFill>
                  <a:schemeClr val="tx1"/>
                </a:solidFill>
              </a:rPr>
              <a:t>：</a:t>
            </a:r>
            <a:endParaRPr lang="zh-CN" altLang="en-US" sz="3200" b="1" dirty="0">
              <a:solidFill>
                <a:schemeClr val="tx1"/>
              </a:solidFill>
            </a:endParaRPr>
          </a:p>
        </p:txBody>
      </p:sp>
      <p:sp>
        <p:nvSpPr>
          <p:cNvPr id="275459" name="Rectangle 3"/>
          <p:cNvSpPr>
            <a:spLocks noGrp="1"/>
          </p:cNvSpPr>
          <p:nvPr>
            <p:ph idx="1"/>
          </p:nvPr>
        </p:nvSpPr>
        <p:spPr>
          <a:xfrm>
            <a:off x="457200" y="1600200"/>
            <a:ext cx="4043363" cy="4530725"/>
          </a:xfrm>
          <a:ln w="19050">
            <a:solidFill>
              <a:schemeClr val="accent2">
                <a:alpha val="100000"/>
              </a:scheme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int a = 1, b = 10; 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do 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{ 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b -= a;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	a++; </a:t>
            </a:r>
            <a:endParaRPr lang="en-US" altLang="zh-CN" b="1" dirty="0"/>
          </a:p>
          <a:p>
            <a:pPr eaLnBrk="1" hangingPunct="1">
              <a:buNone/>
            </a:pPr>
            <a:r>
              <a:rPr lang="en-US" altLang="zh-CN" b="1" dirty="0"/>
              <a:t>}while ( b-- &lt; 0 ); </a:t>
            </a:r>
            <a:endParaRPr lang="en-US" altLang="zh-CN" b="1" dirty="0"/>
          </a:p>
          <a:p>
            <a:pPr eaLnBrk="1" hangingPunct="1">
              <a:buNone/>
            </a:pPr>
            <a:r>
              <a:rPr lang="zh-CN" altLang="en-US" b="1" dirty="0"/>
              <a:t>执行完之后</a:t>
            </a:r>
            <a:r>
              <a:rPr lang="en-US" altLang="zh-CN" b="1" dirty="0"/>
              <a:t>b</a:t>
            </a:r>
            <a:r>
              <a:rPr lang="zh-CN" altLang="en-US" b="1" dirty="0"/>
              <a:t>的值是？</a:t>
            </a:r>
            <a:endParaRPr lang="zh-CN" altLang="en-US" b="1" dirty="0"/>
          </a:p>
          <a:p>
            <a:pPr eaLnBrk="1" hangingPunct="1">
              <a:buNone/>
            </a:pPr>
            <a:r>
              <a:rPr lang="en-US" altLang="zh-CN" b="1" dirty="0">
                <a:solidFill>
                  <a:srgbClr val="DF0000"/>
                </a:solidFill>
              </a:rPr>
              <a:t>8</a:t>
            </a:r>
            <a:endParaRPr lang="en-US" altLang="zh-CN" b="1" dirty="0">
              <a:solidFill>
                <a:srgbClr val="D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459">
                                            <p:txEl>
                                              <p:charRg st="75" end="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5459">
                                            <p:txEl>
                                              <p:charRg st="75" end="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23057</Words>
  <Application>WPS 演示</Application>
  <PresentationFormat>全屏显示(4:3)</PresentationFormat>
  <Paragraphs>1642</Paragraphs>
  <Slides>87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87</vt:i4>
      </vt:variant>
    </vt:vector>
  </HeadingPairs>
  <TitlesOfParts>
    <vt:vector size="103" baseType="lpstr">
      <vt:lpstr>Arial</vt:lpstr>
      <vt:lpstr>宋体</vt:lpstr>
      <vt:lpstr>Wingdings</vt:lpstr>
      <vt:lpstr>Garamond</vt:lpstr>
      <vt:lpstr>Calibri</vt:lpstr>
      <vt:lpstr>Symbol</vt:lpstr>
      <vt:lpstr>Courier New</vt:lpstr>
      <vt:lpstr>Times New Roman</vt:lpstr>
      <vt:lpstr>楷体_GB2312</vt:lpstr>
      <vt:lpstr>新宋体</vt:lpstr>
      <vt:lpstr>微软雅黑</vt:lpstr>
      <vt:lpstr>Arial Unicode MS</vt:lpstr>
      <vt:lpstr>Edge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BJTU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高级语言程序设计</dc:title>
  <dc:creator>Caiyan Jia</dc:creator>
  <cp:lastModifiedBy>对方输入中....</cp:lastModifiedBy>
  <cp:revision>205</cp:revision>
  <dcterms:created xsi:type="dcterms:W3CDTF">2008-12-29T05:32:01Z</dcterms:created>
  <dcterms:modified xsi:type="dcterms:W3CDTF">2024-12-25T12:04:21Z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36143BB1EF344A4CA10552447A3C0EDA_12</vt:lpwstr>
  </property>
  <property fmtid="{D5CDD505-2E9C-101B-9397-08002B2CF9AE}" pid="3" name="KSOProductBuildVer">
    <vt:lpwstr>2052-12.1.0.19302</vt:lpwstr>
  </property>
</Properties>
</file>