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7"/>
  </p:notesMasterIdLst>
  <p:handoutMasterIdLst>
    <p:handoutMasterId r:id="rId28"/>
  </p:handoutMasterIdLst>
  <p:sldIdLst>
    <p:sldId id="257" r:id="rId4"/>
    <p:sldId id="259" r:id="rId5"/>
    <p:sldId id="260" r:id="rId6"/>
    <p:sldId id="8959" r:id="rId7"/>
    <p:sldId id="8960" r:id="rId8"/>
    <p:sldId id="8994" r:id="rId9"/>
    <p:sldId id="268" r:id="rId10"/>
    <p:sldId id="9021" r:id="rId11"/>
    <p:sldId id="8995" r:id="rId12"/>
    <p:sldId id="9004" r:id="rId13"/>
    <p:sldId id="9005" r:id="rId14"/>
    <p:sldId id="9006" r:id="rId15"/>
    <p:sldId id="9008" r:id="rId16"/>
    <p:sldId id="9010" r:id="rId17"/>
    <p:sldId id="8996" r:id="rId18"/>
    <p:sldId id="9020" r:id="rId19"/>
    <p:sldId id="8945" r:id="rId20"/>
    <p:sldId id="8999" r:id="rId21"/>
    <p:sldId id="9002" r:id="rId22"/>
    <p:sldId id="9036" r:id="rId23"/>
    <p:sldId id="9001" r:id="rId24"/>
    <p:sldId id="9003" r:id="rId25"/>
    <p:sldId id="8998" r:id="rId26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8" userDrawn="1">
          <p15:clr>
            <a:srgbClr val="A4A3A4"/>
          </p15:clr>
        </p15:guide>
        <p15:guide id="2" pos="3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51" autoAdjust="0"/>
  </p:normalViewPr>
  <p:slideViewPr>
    <p:cSldViewPr snapToGrid="0" showGuides="1">
      <p:cViewPr varScale="1">
        <p:scale>
          <a:sx n="97" d="100"/>
          <a:sy n="97" d="100"/>
        </p:scale>
        <p:origin x="296" y="56"/>
      </p:cViewPr>
      <p:guideLst>
        <p:guide orient="horz" pos="2098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381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gs" Target="tags/tag44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0E036-96BB-4B9E-893B-966D4979AC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C8103-1220-4BE5-85F6-5B1234237E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8D9C4-D23E-4F8A-B160-71C2A93F66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8A8BF-5A9C-43EE-A8E3-5562015809E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3"/>
          <p:cNvSpPr txBox="1"/>
          <p:nvPr userDrawn="1"/>
        </p:nvSpPr>
        <p:spPr>
          <a:xfrm>
            <a:off x="482446" y="5978753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hyperlink" Target="https://gitee.com/Starmoon30/RandomShop/tree/main/demo" TargetMode="Externa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7.xml"/><Relationship Id="rId2" Type="http://schemas.openxmlformats.org/officeDocument/2006/relationships/hyperlink" Target="https://a4m2uy.axshare.com" TargetMode="External"/><Relationship Id="rId1" Type="http://schemas.openxmlformats.org/officeDocument/2006/relationships/hyperlink" Target="https://gitee.com/Starmoon30/RandomShop/tree/main/Rshop-admin-vue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ee.com/Starmoon30/RandomShop/blob/main/demo/src/main/resources/random-shop.db" TargetMode="External"/><Relationship Id="rId1" Type="http://schemas.openxmlformats.org/officeDocument/2006/relationships/tags" Target="../tags/tag3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4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hyperlink" Target="https://gitee.com/Starmoon30/RandomShop/blob/main/%E6%B5%8B%E8%AF%95%E7%94%A8%E4%BE%8B%E8%AE%BE%E8%AE%A1%E6%96%87%E6%A1%A3.docx" TargetMode="External"/><Relationship Id="rId1" Type="http://schemas.openxmlformats.org/officeDocument/2006/relationships/hyperlink" Target="https://gitee.com/Starmoon30/RandomShop/blob/main/%E6%B5%8B%E8%AF%95%E7%94%A8%E4%BE%8B%E6%B8%85%E5%8D%95.docx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hyperlink" Target="https://gitee.com/Starmoon30/RandomShop/wikis/%E9%9C%80%E6%B1%82%E6%96%87%E6%A1%A3%20-%20A%E5%8D%87%E7%BA%A7%E9%9C%80%E6%B1%82%E5%8C%85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9"/>
          <p:cNvSpPr txBox="1"/>
          <p:nvPr/>
        </p:nvSpPr>
        <p:spPr>
          <a:xfrm>
            <a:off x="635794" y="2550251"/>
            <a:ext cx="67183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第四组汇报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9" name="TextBox 33"/>
          <p:cNvSpPr txBox="1"/>
          <p:nvPr/>
        </p:nvSpPr>
        <p:spPr>
          <a:xfrm>
            <a:off x="1768634" y="2181951"/>
            <a:ext cx="3451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800" b="0" i="0" u="none" strike="noStrike" kern="1200" cap="none" spc="30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阶段性评审汇报</a:t>
            </a:r>
            <a:endParaRPr kumimoji="0" lang="zh-CN" sz="1800" b="0" i="0" u="none" strike="noStrike" kern="1200" cap="none" spc="30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TextBox 33"/>
          <p:cNvSpPr txBox="1"/>
          <p:nvPr/>
        </p:nvSpPr>
        <p:spPr>
          <a:xfrm>
            <a:off x="1768475" y="4552315"/>
            <a:ext cx="48088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汇报人：</a:t>
            </a:r>
            <a:r>
              <a:rPr kumimoji="0" 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管瀚博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翁逸轩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汪昊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吴炜铖 邓嘉文       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时间：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2024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年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11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月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5245" y="3959225"/>
            <a:ext cx="4707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https://gitee.com/Starmoon30/RandomShop</a:t>
            </a:r>
            <a:endParaRPr lang="en-US" altLang="zh-CN"/>
          </a:p>
        </p:txBody>
      </p:sp>
      <p:sp>
        <p:nvSpPr>
          <p:cNvPr id="15" name="图形 15"/>
          <p:cNvSpPr/>
          <p:nvPr/>
        </p:nvSpPr>
        <p:spPr>
          <a:xfrm>
            <a:off x="7861001" y="0"/>
            <a:ext cx="4835956" cy="6858000"/>
          </a:xfrm>
          <a:custGeom>
            <a:avLst/>
            <a:gdLst>
              <a:gd name="connsiteX0" fmla="*/ 3581400 w 4835956"/>
              <a:gd name="connsiteY0" fmla="*/ 6858000 h 6858000"/>
              <a:gd name="connsiteX1" fmla="*/ 0 w 4835956"/>
              <a:gd name="connsiteY1" fmla="*/ 2781757 h 6858000"/>
              <a:gd name="connsiteX2" fmla="*/ 3108960 w 4835956"/>
              <a:gd name="connsiteY2" fmla="*/ 0 h 6858000"/>
              <a:gd name="connsiteX3" fmla="*/ 4835957 w 4835956"/>
              <a:gd name="connsiteY3" fmla="*/ 0 h 6858000"/>
              <a:gd name="connsiteX4" fmla="*/ 4835957 w 4835956"/>
              <a:gd name="connsiteY4" fmla="*/ 6858000 h 6858000"/>
              <a:gd name="connsiteX5" fmla="*/ 3581400 w 483595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5956" h="6858000">
                <a:moveTo>
                  <a:pt x="3581400" y="6858000"/>
                </a:moveTo>
                <a:lnTo>
                  <a:pt x="0" y="2781757"/>
                </a:lnTo>
                <a:lnTo>
                  <a:pt x="3108960" y="0"/>
                </a:lnTo>
                <a:lnTo>
                  <a:pt x="4835957" y="0"/>
                </a:lnTo>
                <a:lnTo>
                  <a:pt x="4835957" y="6858000"/>
                </a:lnTo>
                <a:lnTo>
                  <a:pt x="3581400" y="6858000"/>
                </a:lnTo>
                <a:close/>
              </a:path>
            </a:pathLst>
          </a:cu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1"/>
            </p:custDataLst>
          </p:nvPr>
        </p:nvSpPr>
        <p:spPr>
          <a:xfrm flipH="1">
            <a:off x="570048" y="4327311"/>
            <a:ext cx="6217920" cy="126365"/>
          </a:xfrm>
          <a:prstGeom prst="parallelogram">
            <a:avLst>
              <a:gd name="adj" fmla="val 77108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17418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登录界面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45" y="1343660"/>
            <a:ext cx="10269220" cy="5032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720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买家用户界面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0" y="1703705"/>
            <a:ext cx="9921875" cy="37071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4226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商品浏览界面开发版本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5" y="1429385"/>
            <a:ext cx="9737090" cy="47809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1348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后台管理界面</a:t>
            </a:r>
            <a:endParaRPr lang="zh-CN" altLang="en-US" dirty="0">
              <a:sym typeface="+mn-lt"/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5" y="1377315"/>
            <a:ext cx="9207500" cy="4515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最新计划</a:t>
            </a:r>
            <a:endParaRPr lang="zh-CN" altLang="en-US" dirty="0"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82675" y="1468755"/>
            <a:ext cx="5871210" cy="330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b="1"/>
              <a:t>- </a:t>
            </a:r>
            <a:r>
              <a:rPr lang="zh-CN" sz="2000" b="1"/>
              <a:t>完成前端</a:t>
            </a:r>
            <a:endParaRPr lang="en-US" altLang="zh-CN" sz="2000" b="1"/>
          </a:p>
          <a:p>
            <a:pPr indent="457200" fontAlgn="auto">
              <a:lnSpc>
                <a:spcPct val="150000"/>
              </a:lnSpc>
            </a:pPr>
            <a:r>
              <a:rPr lang="zh-CN" altLang="en-US"/>
              <a:t>根据升级需求包</a:t>
            </a:r>
            <a:r>
              <a:rPr lang="en-US" altLang="zh-CN"/>
              <a:t>A</a:t>
            </a:r>
            <a:r>
              <a:rPr lang="zh-CN" altLang="en-US"/>
              <a:t>的内容完成所需要的所有前端界面</a:t>
            </a:r>
            <a:endParaRPr lang="zh-CN" altLang="en-US"/>
          </a:p>
          <a:p>
            <a:pPr algn="l" fontAlgn="auto">
              <a:lnSpc>
                <a:spcPct val="150000"/>
              </a:lnSpc>
              <a:buClrTx/>
              <a:buSzTx/>
              <a:buFontTx/>
            </a:pPr>
            <a:r>
              <a:rPr lang="zh-CN" sz="2000" b="1">
                <a:sym typeface="+mn-ea"/>
              </a:rPr>
              <a:t>- 完成前后端对接</a:t>
            </a:r>
            <a:endParaRPr lang="zh-CN" sz="2000" b="1"/>
          </a:p>
          <a:p>
            <a:pPr indent="457200"/>
            <a:r>
              <a:rPr lang="zh-CN" altLang="en-US">
                <a:sym typeface="+mn-ea"/>
              </a:rPr>
              <a:t>完成前后端数据对接，实现所有功能</a:t>
            </a:r>
            <a:endParaRPr lang="zh-CN" altLang="en-US"/>
          </a:p>
          <a:p>
            <a:pPr marL="0" lvl="0" algn="l">
              <a:lnSpc>
                <a:spcPct val="150000"/>
              </a:lnSpc>
              <a:buClrTx/>
              <a:buSzTx/>
              <a:buFontTx/>
              <a:buNone/>
            </a:pPr>
            <a:r>
              <a:rPr lang="zh-CN" sz="2000" b="1">
                <a:solidFill>
                  <a:schemeClr val="tx1"/>
                </a:solidFill>
                <a:sym typeface="+mn-ea"/>
              </a:rPr>
              <a:t>- 测试</a:t>
            </a:r>
            <a:endParaRPr lang="zh-CN" sz="2000" b="1">
              <a:solidFill>
                <a:schemeClr val="tx1"/>
              </a:solidFill>
            </a:endParaRPr>
          </a:p>
          <a:p>
            <a:pPr lvl="1"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完成所有升级功能的</a:t>
            </a:r>
            <a:r>
              <a:rPr lang="zh-CN" altLang="en-US">
                <a:sym typeface="+mn-ea"/>
              </a:rPr>
              <a:t>测试</a:t>
            </a:r>
            <a:endParaRPr lang="zh-CN" altLang="en-US"/>
          </a:p>
          <a:p>
            <a:pPr marL="0" lvl="0" indent="0">
              <a:buNone/>
            </a:pPr>
            <a:r>
              <a:rPr lang="en-US" altLang="zh-CN" sz="2000" b="1">
                <a:solidFill>
                  <a:schemeClr val="tx1"/>
                </a:solidFill>
              </a:rPr>
              <a:t>- </a:t>
            </a:r>
            <a:r>
              <a:rPr lang="zh-CN" altLang="en-US" sz="2000" b="1">
                <a:solidFill>
                  <a:schemeClr val="tx1"/>
                </a:solidFill>
              </a:rPr>
              <a:t>编写文档</a:t>
            </a:r>
            <a:endParaRPr lang="en-US" altLang="zh-CN" sz="2000" b="1">
              <a:solidFill>
                <a:schemeClr val="tx1"/>
              </a:solidFill>
            </a:endParaRPr>
          </a:p>
          <a:p>
            <a:pPr marL="0" lvl="0" indent="45720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</a:rPr>
              <a:t> 为新的</a:t>
            </a:r>
            <a:r>
              <a:rPr lang="zh-CN" altLang="en-US">
                <a:solidFill>
                  <a:schemeClr val="tx1"/>
                </a:solidFill>
              </a:rPr>
              <a:t>软件包编写部署文档和其他所需要的文档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个人成果汇报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0167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923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>
                <a:sym typeface="+mn-lt"/>
              </a:rPr>
              <a:t>管瀚博</a:t>
            </a:r>
            <a:r>
              <a:rPr lang="en-US" altLang="zh-CN" b="0">
                <a:sym typeface="+mn-lt"/>
              </a:rPr>
              <a:t>—</a:t>
            </a:r>
            <a:r>
              <a:rPr lang="zh-CN" altLang="en-US" b="0">
                <a:sym typeface="+mn-lt"/>
              </a:rPr>
              <a:t>后端</a:t>
            </a:r>
            <a:endParaRPr lang="zh-CN" altLang="en-US" b="0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9365" y="1486535"/>
            <a:ext cx="89141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sz="2400"/>
              <a:t>后端</a:t>
            </a:r>
            <a:endParaRPr lang="zh-CN" sz="2400"/>
          </a:p>
          <a:p>
            <a:pPr indent="457200"/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en-US" altLang="zh-CN">
              <a:solidFill>
                <a:schemeClr val="accent5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0504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>
                <a:sym typeface="+mn-lt"/>
              </a:rPr>
              <a:t>汪昊</a:t>
            </a:r>
            <a:r>
              <a:rPr lang="en-US" altLang="zh-CN" b="0">
                <a:sym typeface="+mn-lt"/>
              </a:rPr>
              <a:t>—</a:t>
            </a:r>
            <a:r>
              <a:rPr lang="zh-CN" altLang="en-US" b="0">
                <a:sym typeface="+mn-lt"/>
              </a:rPr>
              <a:t>前端</a:t>
            </a:r>
            <a:endParaRPr lang="zh-CN" altLang="en-US" b="0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9365" y="1548765"/>
            <a:ext cx="891413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前端</a:t>
            </a:r>
            <a:endParaRPr lang="zh-CN" altLang="en-US" sz="2400"/>
          </a:p>
          <a:p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zh-CN" altLang="en-US" dirty="0">
              <a:sym typeface="+mn-ea"/>
              <a:hlinkClick r:id="rId1" action="ppaction://hlinkfile"/>
            </a:endParaRPr>
          </a:p>
          <a:p>
            <a:r>
              <a:rPr lang="zh-CN" altLang="en-US" sz="2400">
                <a:sym typeface="+mn-ea"/>
              </a:rPr>
              <a:t>前端演示</a:t>
            </a:r>
            <a:endParaRPr lang="zh-CN" altLang="en-US" sz="2400"/>
          </a:p>
          <a:p>
            <a:r>
              <a:rPr lang="zh-CN" altLang="en-US" dirty="0">
                <a:sym typeface="+mn-ea"/>
                <a:hlinkClick r:id="rId2" action="ppaction://hlinkfile"/>
              </a:rPr>
              <a:t>链接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3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76680" y="704215"/>
            <a:ext cx="4402455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翁逸轩</a:t>
            </a:r>
            <a:r>
              <a:rPr lang="en-US" altLang="zh-CN" b="0" dirty="0">
                <a:sym typeface="+mn-lt"/>
              </a:rPr>
              <a:t>—</a:t>
            </a:r>
            <a:r>
              <a:rPr lang="zh-CN" altLang="en-US" b="0" dirty="0">
                <a:sym typeface="+mn-lt"/>
              </a:rPr>
              <a:t>数据库设计</a:t>
            </a:r>
            <a:r>
              <a:rPr lang="en-US" altLang="zh-CN" b="0" dirty="0">
                <a:sym typeface="+mn-lt"/>
              </a:rPr>
              <a:t>+PPT</a:t>
            </a:r>
            <a:r>
              <a:rPr lang="zh-CN" altLang="en-US" b="0" dirty="0">
                <a:sym typeface="+mn-lt"/>
              </a:rPr>
              <a:t>制作</a:t>
            </a:r>
            <a:endParaRPr lang="zh-CN" altLang="en-US" b="0" dirty="0"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69365" y="1259205"/>
            <a:ext cx="8914130" cy="5231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endParaRPr lang="zh-CN" altLang="en-US" sz="1600" dirty="0"/>
          </a:p>
          <a:p>
            <a:r>
              <a:rPr lang="zh-CN" altLang="en-US" sz="2400" dirty="0">
                <a:sym typeface="+mn-ea"/>
              </a:rPr>
              <a:t>数据库设计</a:t>
            </a:r>
            <a:r>
              <a:rPr lang="zh-CN" sz="2400" dirty="0">
                <a:sym typeface="+mn-ea"/>
              </a:rPr>
              <a:t>文档</a:t>
            </a:r>
            <a:endParaRPr lang="zh-CN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/>
              <a:t>User表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UAccount：用户账号，作为主键，非空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UPassword：用户密码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UPhone：用户电话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UAddress：用户默认交易位置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UCategory：用户类别（0是商家，1是买家）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Category 表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CID：类别ID，自增主键。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CName：类别名称。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CParentID：父类别ID，默认为0，表示顶级类别。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Goods 表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GID：商品ID，自增主键。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GName：商品名称。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GDesc：商品描述，支持富媒体内容。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GStock：商品库存数量。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GValue：商品价格。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CID：关联的类别ID。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GShelf：商品是否上架，0为下架，1为上架。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GState：商品状态，用于表示商品是否冻结</a:t>
            </a:r>
            <a:endParaRPr lang="zh-CN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76680" y="704215"/>
            <a:ext cx="4388485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翁逸轩</a:t>
            </a:r>
            <a:r>
              <a:rPr lang="en-US" altLang="zh-CN" b="0" dirty="0">
                <a:sym typeface="+mn-lt"/>
              </a:rPr>
              <a:t>—</a:t>
            </a:r>
            <a:r>
              <a:rPr lang="zh-CN" altLang="en-US" b="0" dirty="0">
                <a:sym typeface="+mn-lt"/>
              </a:rPr>
              <a:t>数据库设计</a:t>
            </a:r>
            <a:r>
              <a:rPr lang="en-US" altLang="zh-CN" b="0" dirty="0">
                <a:sym typeface="+mn-lt"/>
              </a:rPr>
              <a:t>+PPT</a:t>
            </a:r>
            <a:r>
              <a:rPr lang="zh-CN" altLang="en-US" b="0" dirty="0">
                <a:sym typeface="+mn-lt"/>
              </a:rPr>
              <a:t>制作</a:t>
            </a:r>
            <a:endParaRPr lang="zh-CN" altLang="en-US" b="0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9365" y="1259205"/>
            <a:ext cx="891413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endParaRPr lang="zh-CN" altLang="en-US" sz="1600" dirty="0"/>
          </a:p>
          <a:p>
            <a:r>
              <a:rPr lang="zh-CN" altLang="en-US" sz="2400" dirty="0">
                <a:sym typeface="+mn-ea"/>
              </a:rPr>
              <a:t>数据库设计</a:t>
            </a:r>
            <a:r>
              <a:rPr lang="zh-CN" sz="2400" dirty="0">
                <a:sym typeface="+mn-ea"/>
              </a:rPr>
              <a:t>文档</a:t>
            </a:r>
            <a:endParaRPr lang="zh-CN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1400" dirty="0"/>
              <a:t>GoodsPics 表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PicID：图片ID，自增主键。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GID：关联的商品ID。</a:t>
            </a:r>
            <a:endParaRPr lang="zh-CN" altLang="en-US" sz="1400" dirty="0"/>
          </a:p>
          <a:p>
            <a:pPr algn="l">
              <a:buClrTx/>
              <a:buSzTx/>
              <a:buFontTx/>
            </a:pPr>
            <a:r>
              <a:rPr lang="zh-CN" altLang="en-US" sz="1400" dirty="0"/>
              <a:t>PicURL：图片URL。</a:t>
            </a:r>
            <a:endParaRPr lang="zh-CN" altLang="en-US" sz="1400" dirty="0"/>
          </a:p>
          <a:p>
            <a:pPr algn="l">
              <a:buClrTx/>
              <a:buSzTx/>
              <a:buFontTx/>
              <a:buNone/>
            </a:pPr>
            <a:endParaRPr lang="zh-CN" altLang="en-US" sz="1400" dirty="0"/>
          </a:p>
          <a:p>
            <a:pPr algn="l">
              <a:buClrTx/>
              <a:buSzTx/>
              <a:buFontTx/>
              <a:buNone/>
            </a:pPr>
            <a:r>
              <a:rPr lang="zh-CN" altLang="en-US" sz="1400" dirty="0"/>
              <a:t>Order 表</a:t>
            </a:r>
            <a:endParaRPr lang="zh-CN" altLang="en-US" sz="1400" dirty="0"/>
          </a:p>
          <a:p>
            <a:pPr algn="l">
              <a:buClrTx/>
              <a:buSzTx/>
              <a:buFontTx/>
              <a:buNone/>
            </a:pPr>
            <a:r>
              <a:rPr lang="zh-CN" altLang="en-US" sz="1400" dirty="0"/>
              <a:t>OID：订单ID，自增主键。</a:t>
            </a:r>
            <a:endParaRPr lang="zh-CN" altLang="en-US" sz="1400" dirty="0"/>
          </a:p>
          <a:p>
            <a:pPr algn="l">
              <a:buClrTx/>
              <a:buSzTx/>
              <a:buFontTx/>
              <a:buNone/>
            </a:pPr>
            <a:r>
              <a:rPr lang="zh-CN" altLang="en-US" sz="1400" dirty="0"/>
              <a:t>GID：关联的商品ID。</a:t>
            </a:r>
            <a:endParaRPr lang="zh-CN" altLang="en-US" sz="1400" dirty="0"/>
          </a:p>
          <a:p>
            <a:pPr algn="l">
              <a:buClrTx/>
              <a:buSzTx/>
              <a:buFontTx/>
              <a:buNone/>
            </a:pPr>
            <a:r>
              <a:rPr lang="zh-CN" altLang="en-US" sz="1400" dirty="0"/>
              <a:t>UAccount：买家ID，这里使用买家账号作为外键。</a:t>
            </a:r>
            <a:endParaRPr lang="zh-CN" altLang="en-US" sz="1400" dirty="0"/>
          </a:p>
          <a:p>
            <a:pPr algn="l">
              <a:buClrTx/>
              <a:buSzTx/>
              <a:buFontTx/>
              <a:buNone/>
            </a:pPr>
            <a:r>
              <a:rPr lang="zh-CN" altLang="en-US" sz="1400" dirty="0"/>
              <a:t>OPhone：订单电话</a:t>
            </a:r>
            <a:endParaRPr lang="zh-CN" altLang="en-US" sz="1400" dirty="0"/>
          </a:p>
          <a:p>
            <a:pPr algn="l">
              <a:buClrTx/>
              <a:buSzTx/>
              <a:buFontTx/>
              <a:buNone/>
            </a:pPr>
            <a:r>
              <a:rPr lang="zh-CN" altLang="en-US" sz="1400" dirty="0"/>
              <a:t>OAddress：订单地址</a:t>
            </a:r>
            <a:endParaRPr lang="zh-CN" altLang="en-US" sz="1400" dirty="0"/>
          </a:p>
          <a:p>
            <a:pPr algn="l">
              <a:buClrTx/>
              <a:buSzTx/>
              <a:buFontTx/>
              <a:buNone/>
            </a:pPr>
            <a:r>
              <a:rPr lang="zh-CN" altLang="en-US" sz="1400" dirty="0"/>
              <a:t>ORemark：订单备注</a:t>
            </a:r>
            <a:endParaRPr lang="zh-CN" altLang="en-US" sz="1400" dirty="0"/>
          </a:p>
          <a:p>
            <a:pPr algn="l">
              <a:buClrTx/>
              <a:buSzTx/>
              <a:buNone/>
            </a:pPr>
            <a:r>
              <a:rPr lang="zh-CN" altLang="en-US" sz="1400" dirty="0"/>
              <a:t>OState：订单状态，0为未选中，1为已选中，2为已完成。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82370" y="4956175"/>
            <a:ext cx="609600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sym typeface="+mn-ea"/>
              </a:rPr>
              <a:t>数据库设计</a:t>
            </a:r>
            <a:r>
              <a:rPr lang="en-US" altLang="zh-CN" sz="2400" dirty="0">
                <a:sym typeface="+mn-ea"/>
              </a:rPr>
              <a:t>.db</a:t>
            </a:r>
            <a:r>
              <a:rPr lang="zh-CN" altLang="en-US" sz="2400" dirty="0">
                <a:sym typeface="+mn-ea"/>
              </a:rPr>
              <a:t>文件</a:t>
            </a:r>
            <a:endParaRPr lang="zh-CN" altLang="en-US" sz="2400" dirty="0"/>
          </a:p>
          <a:p>
            <a:pPr indent="457200" algn="l"/>
            <a:r>
              <a:rPr lang="zh-CN" altLang="en-US" dirty="0">
                <a:sym typeface="+mn-ea"/>
                <a:hlinkClick r:id="rId2" action="ppaction://hlinkfile"/>
              </a:rPr>
              <a:t>链接</a:t>
            </a:r>
            <a:endParaRPr lang="zh-CN" altLang="en-US" dirty="0">
              <a:sym typeface="+mn-ea"/>
              <a:hlinkClick r:id="rId2" action="ppaction://hlinkfi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形 15"/>
          <p:cNvSpPr/>
          <p:nvPr/>
        </p:nvSpPr>
        <p:spPr>
          <a:xfrm>
            <a:off x="-299" y="0"/>
            <a:ext cx="4835956" cy="6858000"/>
          </a:xfrm>
          <a:prstGeom prst="homePlate">
            <a:avLst/>
          </a:pr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3" name="TextBox 3"/>
          <p:cNvSpPr txBox="1"/>
          <p:nvPr/>
        </p:nvSpPr>
        <p:spPr>
          <a:xfrm>
            <a:off x="297888" y="201325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</a:rPr>
              <a:t>模板 </a:t>
            </a:r>
            <a:r>
              <a:rPr lang="en-US" altLang="zh-CN" sz="100" dirty="0">
                <a:noFill/>
                <a:latin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noFill/>
                <a:latin typeface="微软雅黑" panose="020B0503020204020204" pitchFamily="34" charset="-122"/>
              </a:rPr>
              <a:t> </a:t>
            </a:r>
            <a:endParaRPr lang="en-US" altLang="zh-CN" sz="100" dirty="0">
              <a:noFill/>
              <a:latin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>
            <p:custDataLst>
              <p:tags r:id="rId1"/>
            </p:custDataLst>
          </p:nvPr>
        </p:nvGrpSpPr>
        <p:grpSpPr>
          <a:xfrm>
            <a:off x="4241229" y="1466420"/>
            <a:ext cx="3475990" cy="914400"/>
            <a:chOff x="8225" y="3858"/>
            <a:chExt cx="5474" cy="1440"/>
          </a:xfrm>
        </p:grpSpPr>
        <p:sp>
          <p:nvSpPr>
            <p:cNvPr id="55" name="矩形 54"/>
            <p:cNvSpPr/>
            <p:nvPr>
              <p:custDataLst>
                <p:tags r:id="rId2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流程图: 接点 3"/>
            <p:cNvSpPr/>
            <p:nvPr>
              <p:custDataLst>
                <p:tags r:id="rId3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文本框 49"/>
            <p:cNvSpPr txBox="1"/>
            <p:nvPr>
              <p:custDataLst>
                <p:tags r:id="rId4"/>
              </p:custDataLst>
            </p:nvPr>
          </p:nvSpPr>
          <p:spPr>
            <a:xfrm>
              <a:off x="9665" y="4168"/>
              <a:ext cx="403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项目总计划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5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>
            <p:custDataLst>
              <p:tags r:id="rId6"/>
            </p:custDataLst>
          </p:nvPr>
        </p:nvGrpSpPr>
        <p:grpSpPr>
          <a:xfrm>
            <a:off x="4783295" y="2668475"/>
            <a:ext cx="3095625" cy="3082290"/>
            <a:chOff x="8225" y="3858"/>
            <a:chExt cx="4875" cy="4854"/>
          </a:xfrm>
        </p:grpSpPr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流程图: 接点 8"/>
            <p:cNvSpPr/>
            <p:nvPr>
              <p:custDataLst>
                <p:tags r:id="rId8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9"/>
              </p:custDataLst>
            </p:nvPr>
          </p:nvSpPr>
          <p:spPr>
            <a:xfrm>
              <a:off x="9036" y="7890"/>
              <a:ext cx="406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个人成果汇报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0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>
            <p:custDataLst>
              <p:tags r:id="rId11"/>
            </p:custDataLst>
          </p:nvPr>
        </p:nvGrpSpPr>
        <p:grpSpPr>
          <a:xfrm>
            <a:off x="4783295" y="2659585"/>
            <a:ext cx="3738880" cy="2105025"/>
            <a:chOff x="8225" y="1983"/>
            <a:chExt cx="5888" cy="3315"/>
          </a:xfrm>
        </p:grpSpPr>
        <p:sp>
          <p:nvSpPr>
            <p:cNvPr id="13" name="矩形 12"/>
            <p:cNvSpPr/>
            <p:nvPr>
              <p:custDataLst>
                <p:tags r:id="rId12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流程图: 接点 13"/>
            <p:cNvSpPr/>
            <p:nvPr>
              <p:custDataLst>
                <p:tags r:id="rId13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4"/>
              </p:custDataLst>
            </p:nvPr>
          </p:nvSpPr>
          <p:spPr>
            <a:xfrm>
              <a:off x="9665" y="1983"/>
              <a:ext cx="4448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项目迭代期以及目标定义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5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>
            <p:custDataLst>
              <p:tags r:id="rId16"/>
            </p:custDataLst>
          </p:nvPr>
        </p:nvGrpSpPr>
        <p:grpSpPr>
          <a:xfrm>
            <a:off x="4241229" y="4067380"/>
            <a:ext cx="4127500" cy="1878965"/>
            <a:chOff x="8225" y="2339"/>
            <a:chExt cx="6500" cy="2959"/>
          </a:xfrm>
        </p:grpSpPr>
        <p:sp>
          <p:nvSpPr>
            <p:cNvPr id="18" name="矩形 17"/>
            <p:cNvSpPr/>
            <p:nvPr>
              <p:custDataLst>
                <p:tags r:id="rId17"/>
              </p:custDataLst>
            </p:nvPr>
          </p:nvSpPr>
          <p:spPr>
            <a:xfrm rot="16200000" flipV="1">
              <a:off x="9238" y="3566"/>
              <a:ext cx="1088" cy="2026"/>
            </a:xfrm>
            <a:prstGeom prst="rect">
              <a:avLst/>
            </a:prstGeom>
            <a:gradFill>
              <a:gsLst>
                <a:gs pos="0">
                  <a:srgbClr val="0065B3">
                    <a:alpha val="0"/>
                  </a:srgbClr>
                </a:gs>
                <a:gs pos="100000">
                  <a:srgbClr val="0065B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流程图: 接点 18"/>
            <p:cNvSpPr/>
            <p:nvPr>
              <p:custDataLst>
                <p:tags r:id="rId18"/>
              </p:custDataLst>
            </p:nvPr>
          </p:nvSpPr>
          <p:spPr>
            <a:xfrm>
              <a:off x="8225" y="3858"/>
              <a:ext cx="1440" cy="1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9"/>
              </p:custDataLst>
            </p:nvPr>
          </p:nvSpPr>
          <p:spPr>
            <a:xfrm>
              <a:off x="10661" y="2339"/>
              <a:ext cx="4064" cy="150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项目成品展示以及最新计划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>
              <p:custDataLst>
                <p:tags r:id="rId20"/>
              </p:custDataLst>
            </p:nvPr>
          </p:nvSpPr>
          <p:spPr>
            <a:xfrm>
              <a:off x="8380" y="4168"/>
              <a:ext cx="1130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25000"/>
                    </a:srgbClr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9" name="文本框 9"/>
          <p:cNvSpPr txBox="1"/>
          <p:nvPr/>
        </p:nvSpPr>
        <p:spPr>
          <a:xfrm>
            <a:off x="837948" y="1612265"/>
            <a:ext cx="2095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目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文本框 9"/>
          <p:cNvSpPr txBox="1"/>
          <p:nvPr/>
        </p:nvSpPr>
        <p:spPr>
          <a:xfrm>
            <a:off x="837948" y="3018790"/>
            <a:ext cx="209550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录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837948" y="4462780"/>
            <a:ext cx="209550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contents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376680" y="704215"/>
            <a:ext cx="4388485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翁逸轩</a:t>
            </a:r>
            <a:r>
              <a:rPr lang="en-US" altLang="zh-CN" b="0" dirty="0">
                <a:sym typeface="+mn-lt"/>
              </a:rPr>
              <a:t>—</a:t>
            </a:r>
            <a:r>
              <a:rPr lang="zh-CN" altLang="en-US" b="0" dirty="0">
                <a:sym typeface="+mn-lt"/>
              </a:rPr>
              <a:t>数据库设计</a:t>
            </a:r>
            <a:r>
              <a:rPr lang="en-US" altLang="zh-CN" b="0" dirty="0">
                <a:sym typeface="+mn-lt"/>
              </a:rPr>
              <a:t>+PPT</a:t>
            </a:r>
            <a:r>
              <a:rPr lang="zh-CN" altLang="en-US" b="0" dirty="0">
                <a:sym typeface="+mn-lt"/>
              </a:rPr>
              <a:t>制作</a:t>
            </a:r>
            <a:endParaRPr lang="zh-CN" altLang="en-US" b="0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69365" y="1259205"/>
            <a:ext cx="891413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endParaRPr lang="zh-CN" altLang="en-US" sz="1600" dirty="0"/>
          </a:p>
          <a:p>
            <a:endParaRPr lang="zh-CN" altLang="en-US" sz="1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75" y="1290955"/>
            <a:ext cx="8320405" cy="5256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03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吴炜铖</a:t>
            </a:r>
            <a:r>
              <a:rPr lang="en-US" altLang="zh-CN" b="0" dirty="0">
                <a:sym typeface="+mn-lt"/>
              </a:rPr>
              <a:t>—</a:t>
            </a:r>
            <a:r>
              <a:rPr lang="zh-CN" b="0" dirty="0">
                <a:sym typeface="+mn-lt"/>
              </a:rPr>
              <a:t>测试</a:t>
            </a:r>
            <a:endParaRPr lang="zh-CN" b="0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3485" y="1136015"/>
            <a:ext cx="9274810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/>
            <a:r>
              <a:rPr lang="zh-CN" altLang="en-US" sz="2400">
                <a:sym typeface="+mn-ea"/>
              </a:rPr>
              <a:t>测试用例清单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zh-CN" altLang="en-US" dirty="0">
              <a:sym typeface="+mn-ea"/>
              <a:hlinkClick r:id="rId1" action="ppaction://hlinkfile"/>
            </a:endParaRPr>
          </a:p>
          <a:p>
            <a:pPr indent="457200"/>
            <a:endParaRPr lang="zh-CN" altLang="en-US" dirty="0">
              <a:sym typeface="+mn-ea"/>
              <a:hlinkClick r:id="rId1" action="ppaction://hlinkfile"/>
            </a:endParaRPr>
          </a:p>
          <a:p>
            <a:pPr indent="457200"/>
            <a:r>
              <a:rPr lang="zh-CN" altLang="en-US" sz="2400">
                <a:sym typeface="+mn-ea"/>
              </a:rPr>
              <a:t>测试用例设计文档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>
                <a:solidFill>
                  <a:schemeClr val="accent5">
                    <a:lumMod val="75000"/>
                  </a:schemeClr>
                </a:solidFill>
                <a:sym typeface="+mn-ea"/>
                <a:hlinkClick r:id="rId2" action="ppaction://hlinkfile"/>
              </a:rPr>
              <a:t>链接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3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41579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邓嘉文</a:t>
            </a:r>
            <a:r>
              <a:rPr lang="en-US" altLang="zh-CN" b="0" dirty="0">
                <a:sym typeface="+mn-lt"/>
              </a:rPr>
              <a:t>—</a:t>
            </a:r>
            <a:r>
              <a:rPr lang="zh-CN" b="0" dirty="0">
                <a:sym typeface="+mn-lt"/>
              </a:rPr>
              <a:t>需求规格说明书编写</a:t>
            </a:r>
            <a:endParaRPr lang="zh-CN" b="0" dirty="0"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13485" y="1136015"/>
            <a:ext cx="927481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ym typeface="+mn-ea"/>
              </a:rPr>
              <a:t>需求规格说明书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dirty="0">
                <a:sym typeface="+mn-ea"/>
                <a:hlinkClick r:id="rId1" action="ppaction://hlinkfile"/>
              </a:rPr>
              <a:t>链接</a:t>
            </a:r>
            <a:endParaRPr lang="zh-CN" altLang="en-US">
              <a:solidFill>
                <a:schemeClr val="accent5">
                  <a:lumMod val="75000"/>
                </a:schemeClr>
              </a:solidFill>
              <a:sym typeface="+mn-ea"/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9"/>
          <p:cNvSpPr txBox="1"/>
          <p:nvPr/>
        </p:nvSpPr>
        <p:spPr>
          <a:xfrm>
            <a:off x="635794" y="2550251"/>
            <a:ext cx="671830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谢谢大家</a:t>
            </a:r>
            <a:endParaRPr kumimoji="0" lang="zh-CN" altLang="en-US" sz="80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图形 15"/>
          <p:cNvSpPr/>
          <p:nvPr/>
        </p:nvSpPr>
        <p:spPr>
          <a:xfrm>
            <a:off x="7861001" y="0"/>
            <a:ext cx="4835956" cy="6858000"/>
          </a:xfrm>
          <a:custGeom>
            <a:avLst/>
            <a:gdLst>
              <a:gd name="connsiteX0" fmla="*/ 3581400 w 4835956"/>
              <a:gd name="connsiteY0" fmla="*/ 6858000 h 6858000"/>
              <a:gd name="connsiteX1" fmla="*/ 0 w 4835956"/>
              <a:gd name="connsiteY1" fmla="*/ 2781757 h 6858000"/>
              <a:gd name="connsiteX2" fmla="*/ 3108960 w 4835956"/>
              <a:gd name="connsiteY2" fmla="*/ 0 h 6858000"/>
              <a:gd name="connsiteX3" fmla="*/ 4835957 w 4835956"/>
              <a:gd name="connsiteY3" fmla="*/ 0 h 6858000"/>
              <a:gd name="connsiteX4" fmla="*/ 4835957 w 4835956"/>
              <a:gd name="connsiteY4" fmla="*/ 6858000 h 6858000"/>
              <a:gd name="connsiteX5" fmla="*/ 3581400 w 483595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35956" h="6858000">
                <a:moveTo>
                  <a:pt x="3581400" y="6858000"/>
                </a:moveTo>
                <a:lnTo>
                  <a:pt x="0" y="2781757"/>
                </a:lnTo>
                <a:lnTo>
                  <a:pt x="3108960" y="0"/>
                </a:lnTo>
                <a:lnTo>
                  <a:pt x="4835957" y="0"/>
                </a:lnTo>
                <a:lnTo>
                  <a:pt x="4835957" y="6858000"/>
                </a:lnTo>
                <a:lnTo>
                  <a:pt x="3581400" y="6858000"/>
                </a:lnTo>
                <a:close/>
              </a:path>
            </a:pathLst>
          </a:custGeom>
          <a:solidFill>
            <a:schemeClr val="accent1"/>
          </a:solidFill>
          <a:ln w="7620" cap="flat">
            <a:noFill/>
            <a:prstDash val="solid"/>
            <a:miter/>
          </a:ln>
        </p:spPr>
        <p:txBody>
          <a:bodyPr rtlCol="0" anchor="ctr"/>
          <a:p>
            <a:endParaRPr lang="zh-CN" altLang="en-US"/>
          </a:p>
        </p:txBody>
      </p:sp>
      <p:sp>
        <p:nvSpPr>
          <p:cNvPr id="14" name="平行四边形 13"/>
          <p:cNvSpPr/>
          <p:nvPr>
            <p:custDataLst>
              <p:tags r:id="rId1"/>
            </p:custDataLst>
          </p:nvPr>
        </p:nvSpPr>
        <p:spPr>
          <a:xfrm flipH="1">
            <a:off x="570048" y="4327311"/>
            <a:ext cx="6217920" cy="126365"/>
          </a:xfrm>
          <a:prstGeom prst="parallelogram">
            <a:avLst>
              <a:gd name="adj" fmla="val 77108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w+0.5)*(abs(#ppt_x-0.5))/(#ppt_x-0.5)*((MAX((MIN((COS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0.5*#ppt_h+0.5)*(abs(#ppt_y-0.5))/(#ppt_y-0.5)*((MAX((MIN((SIN(atan(abs((#ppt_y-0.5)/(#ppt_x-0.5))))),0.71)),-0.71))/0.71)+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411761" y="2848298"/>
            <a:ext cx="5571490" cy="1106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项目总计划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4866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项目迭代概览</a:t>
            </a:r>
            <a:endParaRPr lang="zh-CN" altLang="en-US" dirty="0"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11070" y="2288540"/>
            <a:ext cx="7345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迭代划分：本项目共分为</a:t>
            </a:r>
            <a:r>
              <a:rPr lang="en-US" altLang="zh-CN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个迭代周期，具体如下：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fontAlgn="auto">
              <a:lnSpc>
                <a:spcPct val="150000"/>
              </a:lnSpc>
            </a:pP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迭代1:  2024年9月19日-2024年10月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</a:t>
            </a: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·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迭代2:  2024年10月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日-2024年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月</a:t>
            </a:r>
            <a:r>
              <a:rPr 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r>
              <a:rPr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日</a:t>
            </a:r>
            <a:endParaRPr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22136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当前项目进度</a:t>
            </a:r>
            <a:endParaRPr lang="zh-CN" altLang="en-US" dirty="0"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04361" y="1393825"/>
            <a:ext cx="338328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项目总体进度为</a:t>
            </a:r>
            <a:r>
              <a:rPr lang="en-US" altLang="zh-CN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57</a:t>
            </a:r>
            <a:r>
              <a:rPr lang="zh-CN" altLang="en-US" sz="28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</a:rPr>
              <a:t>%</a:t>
            </a:r>
            <a:endParaRPr lang="zh-CN" altLang="en-US" sz="2800" b="1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45310" y="3163570"/>
          <a:ext cx="8660130" cy="247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6710"/>
                <a:gridCol w="2886710"/>
                <a:gridCol w="2886710"/>
              </a:tblGrid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维度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权重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完成情况</a:t>
                      </a:r>
                      <a:endParaRPr lang="zh-CN" altLang="en-US" sz="2000"/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需求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100%</a:t>
                      </a:r>
                      <a:endParaRPr lang="en-US" altLang="zh-CN" sz="2000"/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代码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45%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80%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构建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20%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0%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部署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5%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0%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  <a:tr h="412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2000"/>
                        <a:t>运行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/>
                        <a:t>10%</a:t>
                      </a:r>
                      <a:endParaRPr lang="en-US" altLang="zh-C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10%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883410" y="2347595"/>
            <a:ext cx="17068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估算依据：</a:t>
            </a:r>
            <a:endParaRPr lang="zh-CN" altLang="en-US" sz="2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80" name="Shape3"/>
          <p:cNvGrpSpPr/>
          <p:nvPr>
            <p:custDataLst>
              <p:tags r:id="rId2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项目迭代期以及目标定义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4866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851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项目迭代期以及目标定义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075" y="908050"/>
            <a:ext cx="10840720" cy="5956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第二迭代期目标定义：</a:t>
            </a: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完成需求文档、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600"/>
              <a:t>        </a:t>
            </a:r>
            <a:r>
              <a:rPr lang="zh-CN" altLang="en-US" sz="1400"/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邓嘉文</a:t>
            </a:r>
            <a:r>
              <a:rPr lang="zh-CN" altLang="en-US" sz="1400"/>
              <a:t>完成时间：</a:t>
            </a:r>
            <a:r>
              <a:rPr lang="en-US" altLang="zh-CN" sz="1400"/>
              <a:t>10</a:t>
            </a:r>
            <a:r>
              <a:rPr lang="zh-CN" altLang="en-US" sz="1400"/>
              <a:t>月</a:t>
            </a:r>
            <a:r>
              <a:rPr lang="en-US" altLang="zh-CN" sz="1400"/>
              <a:t>28</a:t>
            </a:r>
            <a:r>
              <a:rPr lang="zh-CN" altLang="en-US" sz="1400"/>
              <a:t>日</a:t>
            </a:r>
            <a:endParaRPr lang="zh-CN" altLang="en-US" sz="1400"/>
          </a:p>
          <a:p>
            <a:pPr lvl="1" indent="457200"/>
            <a:r>
              <a:rPr lang="zh-CN" altLang="en-US" sz="1400"/>
              <a:t>成果物：需求文档</a:t>
            </a:r>
            <a:endParaRPr lang="zh-CN" altLang="en-US" sz="1400"/>
          </a:p>
          <a:p>
            <a:pPr lvl="1" indent="457200"/>
            <a:endParaRPr lang="zh-CN" altLang="en-US" sz="1400"/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数据库设计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翁逸轩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完成时间：</a:t>
            </a: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29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</a:t>
            </a:r>
            <a:r>
              <a:rPr lang="zh-CN" altLang="en-US" sz="1400">
                <a:sym typeface="+mn-ea"/>
              </a:rPr>
              <a:t>页面</a:t>
            </a:r>
            <a:endParaRPr lang="zh-CN" altLang="en-US" sz="1400">
              <a:sym typeface="+mn-ea"/>
            </a:endParaRPr>
          </a:p>
          <a:p>
            <a:pPr lvl="1" indent="457200"/>
            <a:endParaRPr lang="zh-CN" altLang="en-US" sz="14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测试用例设计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吴炜铖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预计完成时间：</a:t>
            </a:r>
            <a:r>
              <a:rPr lang="en-US" altLang="zh-CN" sz="1400">
                <a:sym typeface="+mn-ea"/>
              </a:rPr>
              <a:t>10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31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前端页面</a:t>
            </a:r>
            <a:endParaRPr lang="zh-CN" altLang="en-US" sz="1400">
              <a:sym typeface="+mn-ea"/>
            </a:endParaRPr>
          </a:p>
          <a:p>
            <a:pPr lvl="1" indent="457200"/>
            <a:endParaRPr lang="zh-CN" altLang="en-US" sz="14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完成多种商品分类显示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、商品搜索功能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管瀚博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+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汪昊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完成时间：</a:t>
            </a:r>
            <a:r>
              <a:rPr lang="en-US" altLang="zh-CN" sz="1400">
                <a:sym typeface="+mn-ea"/>
              </a:rPr>
              <a:t>11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前端页面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测试用例设计及清单文档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数据库设计</a:t>
            </a:r>
            <a:endParaRPr lang="zh-CN" altLang="en-US" sz="1400"/>
          </a:p>
          <a:p>
            <a:pPr lvl="1" indent="457200"/>
            <a:br>
              <a:rPr lang="zh-CN" altLang="en-US" sz="1400">
                <a:sym typeface="+mn-ea"/>
              </a:rPr>
            </a:b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/>
          <p:cNvSpPr txBox="1"/>
          <p:nvPr/>
        </p:nvSpPr>
        <p:spPr>
          <a:xfrm>
            <a:off x="1376680" y="704215"/>
            <a:ext cx="38512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R="0" lvl="0" indent="0" algn="di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1" i="0" u="none" strike="noStrike" cap="none" spc="0" normalizeH="0" baseline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cs typeface="+mn-ea"/>
              </a:defRPr>
            </a:lvl1pPr>
          </a:lstStyle>
          <a:p>
            <a:r>
              <a:rPr lang="zh-CN" altLang="en-US" dirty="0">
                <a:sym typeface="+mn-lt"/>
              </a:rPr>
              <a:t>项目迭代期以及目标定义</a:t>
            </a:r>
            <a:endParaRPr lang="zh-CN" altLang="en-US" dirty="0"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5075" y="908050"/>
            <a:ext cx="10840720" cy="5956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第二迭代期目标定义：</a:t>
            </a:r>
            <a:endParaRPr lang="en-US" altLang="zh-CN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完成买家注册、历史订单、买家信息查询功能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管瀚博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+</a:t>
            </a:r>
            <a:r>
              <a:rPr 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汪昊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完成时间：</a:t>
            </a:r>
            <a:r>
              <a:rPr lang="en-US" altLang="zh-CN" sz="1400">
                <a:sym typeface="+mn-ea"/>
              </a:rPr>
              <a:t>11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2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</a:t>
            </a:r>
            <a:r>
              <a:rPr lang="zh-CN" altLang="en-US" sz="1400">
                <a:sym typeface="+mn-ea"/>
              </a:rPr>
              <a:t>页面</a:t>
            </a:r>
            <a:endParaRPr lang="zh-CN" altLang="en-US" sz="1400"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完成商品数量、商品富媒体、商品搜索功能</a:t>
            </a:r>
            <a:endParaRPr lang="zh-CN" altLang="en-US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管瀚博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+</a:t>
            </a:r>
            <a:r>
              <a:rPr 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汪昊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预计完成时间：</a:t>
            </a:r>
            <a:r>
              <a:rPr lang="en-US" altLang="zh-CN" sz="1400">
                <a:sym typeface="+mn-ea"/>
              </a:rPr>
              <a:t>11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7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前端页面</a:t>
            </a:r>
            <a:br>
              <a:rPr lang="zh-CN" altLang="en-US" sz="1400">
                <a:sym typeface="+mn-ea"/>
              </a:rPr>
            </a:b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- 完成前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后</a:t>
            </a:r>
            <a:r>
              <a:rPr lang="en-US" altLang="zh-CN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端</a:t>
            </a:r>
            <a:r>
              <a:rPr lang="zh-CN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对接</a:t>
            </a:r>
            <a:endParaRPr lang="en-US" altLang="zh-CN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1400">
                <a:sym typeface="+mn-ea"/>
              </a:rPr>
              <a:t>        </a:t>
            </a:r>
            <a:r>
              <a:rPr lang="zh-CN" altLang="en-US" sz="1400">
                <a:sym typeface="+mn-ea"/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管瀚博</a:t>
            </a:r>
            <a:r>
              <a:rPr lang="en-US" alt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+</a:t>
            </a:r>
            <a:r>
              <a:rPr lang="zh-CN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汪昊</a:t>
            </a:r>
            <a:endParaRPr lang="en-US" altLang="zh-CN" sz="1400"/>
          </a:p>
          <a:p>
            <a:pPr lvl="1" indent="457200"/>
            <a:r>
              <a:rPr lang="zh-CN" altLang="en-US" sz="1400">
                <a:sym typeface="+mn-ea"/>
              </a:rPr>
              <a:t>预计完成时间：</a:t>
            </a:r>
            <a:r>
              <a:rPr lang="en-US" altLang="zh-CN" sz="1400">
                <a:sym typeface="+mn-ea"/>
              </a:rPr>
              <a:t>11</a:t>
            </a:r>
            <a:r>
              <a:rPr lang="zh-CN" altLang="en-US" sz="1400">
                <a:sym typeface="+mn-ea"/>
              </a:rPr>
              <a:t>月</a:t>
            </a:r>
            <a:r>
              <a:rPr lang="en-US" altLang="zh-CN" sz="1400">
                <a:sym typeface="+mn-ea"/>
              </a:rPr>
              <a:t>8</a:t>
            </a:r>
            <a:r>
              <a:rPr lang="zh-CN" altLang="en-US" sz="1400">
                <a:sym typeface="+mn-ea"/>
              </a:rPr>
              <a:t>日</a:t>
            </a:r>
            <a:endParaRPr lang="zh-CN" altLang="en-US" sz="1400"/>
          </a:p>
          <a:p>
            <a:pPr lvl="1" indent="457200"/>
            <a:r>
              <a:rPr lang="zh-CN" altLang="en-US" sz="1400">
                <a:sym typeface="+mn-ea"/>
              </a:rPr>
              <a:t>成果物：源代码</a:t>
            </a:r>
            <a:r>
              <a:rPr lang="en-US" altLang="zh-CN" sz="1400">
                <a:sym typeface="+mn-ea"/>
              </a:rPr>
              <a:t>+</a:t>
            </a:r>
            <a:r>
              <a:rPr lang="zh-CN" altLang="en-US" sz="1400">
                <a:sym typeface="+mn-ea"/>
              </a:rPr>
              <a:t>可运行页面</a:t>
            </a:r>
            <a:endParaRPr lang="zh-CN" altLang="en-US" sz="1400"/>
          </a:p>
          <a:p>
            <a:pPr lvl="1" indent="0" fontAlgn="auto">
              <a:lnSpc>
                <a:spcPct val="150000"/>
              </a:lnSpc>
              <a:buNone/>
            </a:pPr>
            <a:r>
              <a:rPr lang="zh-CN" altLang="en-US" sz="1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完成所有功能测试，测试文档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以及部署文档</a:t>
            </a:r>
            <a:r>
              <a:rPr lang="zh-CN" altLang="en-US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的编写</a:t>
            </a:r>
            <a:endParaRPr lang="zh-CN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lvl="1" indent="457200" fontAlgn="auto">
              <a:lnSpc>
                <a:spcPct val="150000"/>
              </a:lnSpc>
              <a:buNone/>
            </a:pPr>
            <a:r>
              <a:rPr lang="zh-CN" altLang="en-US" sz="1400">
                <a:solidFill>
                  <a:schemeClr val="tx1"/>
                </a:solidFill>
              </a:rPr>
              <a:t>完成人：</a:t>
            </a:r>
            <a:r>
              <a:rPr lang="zh-CN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吴炜铖</a:t>
            </a:r>
            <a:endParaRPr lang="zh-CN" altLang="en-US" sz="140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sz="1400">
                <a:solidFill>
                  <a:schemeClr val="tx1"/>
                </a:solidFill>
              </a:rPr>
              <a:t>预计完成时间：</a:t>
            </a:r>
            <a:r>
              <a:rPr lang="en-US" altLang="zh-CN" sz="1400">
                <a:solidFill>
                  <a:schemeClr val="tx1"/>
                </a:solidFill>
              </a:rPr>
              <a:t>11</a:t>
            </a:r>
            <a:r>
              <a:rPr lang="zh-CN" altLang="en-US" sz="1400">
                <a:solidFill>
                  <a:schemeClr val="tx1"/>
                </a:solidFill>
              </a:rPr>
              <a:t>月</a:t>
            </a:r>
            <a:r>
              <a:rPr lang="en-US" altLang="zh-CN" sz="1400">
                <a:solidFill>
                  <a:schemeClr val="tx1"/>
                </a:solidFill>
              </a:rPr>
              <a:t>9</a:t>
            </a:r>
            <a:r>
              <a:rPr lang="zh-CN" altLang="en-US" sz="1400">
                <a:solidFill>
                  <a:schemeClr val="tx1"/>
                </a:solidFill>
              </a:rPr>
              <a:t>日</a:t>
            </a:r>
            <a:endParaRPr lang="zh-CN" altLang="en-US" sz="1400">
              <a:solidFill>
                <a:schemeClr val="tx1"/>
              </a:solidFill>
            </a:endParaRPr>
          </a:p>
          <a:p>
            <a:pPr marL="457200" lvl="1" indent="457200">
              <a:buNone/>
            </a:pPr>
            <a:r>
              <a:rPr lang="zh-CN" altLang="en-US" sz="1400">
                <a:solidFill>
                  <a:schemeClr val="tx1"/>
                </a:solidFill>
              </a:rPr>
              <a:t>成果物：</a:t>
            </a:r>
            <a:r>
              <a:rPr lang="zh-CN" altLang="en-US" sz="1400">
                <a:sym typeface="+mn-ea"/>
              </a:rPr>
              <a:t>测试用例自动化执行程序及运行手册、测试用例自动化执行的屏幕录制视频，部署文档</a:t>
            </a:r>
            <a:endParaRPr lang="zh-CN" altLang="en-US" sz="1400">
              <a:solidFill>
                <a:schemeClr val="tx1"/>
              </a:solidFill>
            </a:endParaRPr>
          </a:p>
        </p:txBody>
      </p:sp>
      <p:grpSp>
        <p:nvGrpSpPr>
          <p:cNvPr id="80" name="Shape3"/>
          <p:cNvGrpSpPr/>
          <p:nvPr>
            <p:custDataLst>
              <p:tags r:id="rId1"/>
            </p:custDataLst>
          </p:nvPr>
        </p:nvGrpSpPr>
        <p:grpSpPr>
          <a:xfrm rot="5400000">
            <a:off x="648270" y="756852"/>
            <a:ext cx="819253" cy="354938"/>
            <a:chOff x="1366092" y="936434"/>
            <a:chExt cx="1871931" cy="811007"/>
          </a:xfrm>
          <a:solidFill>
            <a:schemeClr val="accent1"/>
          </a:solidFill>
        </p:grpSpPr>
        <p:sp>
          <p:nvSpPr>
            <p:cNvPr id="81" name="椭圆 80"/>
            <p:cNvSpPr/>
            <p:nvPr/>
          </p:nvSpPr>
          <p:spPr>
            <a:xfrm>
              <a:off x="136609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58493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80377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2022622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224146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46030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7" name="椭圆 86"/>
            <p:cNvSpPr/>
            <p:nvPr/>
          </p:nvSpPr>
          <p:spPr>
            <a:xfrm>
              <a:off x="2679151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8" name="椭圆 87"/>
            <p:cNvSpPr/>
            <p:nvPr/>
          </p:nvSpPr>
          <p:spPr>
            <a:xfrm>
              <a:off x="2897995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116838" y="936434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0" name="椭圆 89"/>
            <p:cNvSpPr/>
            <p:nvPr/>
          </p:nvSpPr>
          <p:spPr>
            <a:xfrm>
              <a:off x="136609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1" name="椭圆 90"/>
            <p:cNvSpPr/>
            <p:nvPr/>
          </p:nvSpPr>
          <p:spPr>
            <a:xfrm>
              <a:off x="158493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180377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3" name="椭圆 92"/>
            <p:cNvSpPr/>
            <p:nvPr/>
          </p:nvSpPr>
          <p:spPr>
            <a:xfrm>
              <a:off x="2022622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224146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246030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2679151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2897995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3116838" y="1166375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609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58493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80377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2022622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224146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246030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2679151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2897995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3116838" y="139631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36609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158493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0" name="椭圆 109"/>
            <p:cNvSpPr/>
            <p:nvPr/>
          </p:nvSpPr>
          <p:spPr>
            <a:xfrm>
              <a:off x="180377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2022622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2" name="椭圆 111"/>
            <p:cNvSpPr/>
            <p:nvPr/>
          </p:nvSpPr>
          <p:spPr>
            <a:xfrm>
              <a:off x="224146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3" name="椭圆 112"/>
            <p:cNvSpPr/>
            <p:nvPr/>
          </p:nvSpPr>
          <p:spPr>
            <a:xfrm>
              <a:off x="246030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2679151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2897995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116838" y="1626256"/>
              <a:ext cx="121185" cy="12118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H="1">
            <a:off x="11036937" y="0"/>
            <a:ext cx="298872" cy="1785289"/>
            <a:chOff x="11188700" y="0"/>
            <a:chExt cx="479972" cy="2867073"/>
          </a:xfrm>
        </p:grpSpPr>
        <p:sp>
          <p:nvSpPr>
            <p:cNvPr id="38" name="矩形"/>
            <p:cNvSpPr/>
            <p:nvPr/>
          </p:nvSpPr>
          <p:spPr>
            <a:xfrm>
              <a:off x="11188700" y="0"/>
              <a:ext cx="479972" cy="2022113"/>
            </a:xfrm>
            <a:prstGeom prst="rect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39" name="圆"/>
            <p:cNvSpPr/>
            <p:nvPr/>
          </p:nvSpPr>
          <p:spPr>
            <a:xfrm>
              <a:off x="11188700" y="1731826"/>
              <a:ext cx="479972" cy="479972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/>
            </a:p>
          </p:txBody>
        </p:sp>
        <p:sp>
          <p:nvSpPr>
            <p:cNvPr id="40" name="圆"/>
            <p:cNvSpPr/>
            <p:nvPr/>
          </p:nvSpPr>
          <p:spPr>
            <a:xfrm>
              <a:off x="11188700" y="2387101"/>
              <a:ext cx="479972" cy="479972"/>
            </a:xfrm>
            <a:prstGeom prst="ellipse">
              <a:avLst/>
            </a:pr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p>
              <a:pPr algn="l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27478" y="2759600"/>
            <a:ext cx="1223010" cy="12230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文本框 9"/>
          <p:cNvSpPr txBox="1"/>
          <p:nvPr/>
        </p:nvSpPr>
        <p:spPr>
          <a:xfrm>
            <a:off x="3520440" y="2553335"/>
            <a:ext cx="6262370" cy="212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600" b="1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cs typeface="+mn-ea"/>
                <a:sym typeface="+mn-lt"/>
              </a:rPr>
              <a:t>项目成品展示以及最新计划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401673" y="2968495"/>
            <a:ext cx="2580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!!平滑1"/>
          <p:cNvSpPr/>
          <p:nvPr>
            <p:custDataLst>
              <p:tags r:id="rId1"/>
            </p:custDataLst>
          </p:nvPr>
        </p:nvSpPr>
        <p:spPr>
          <a:xfrm>
            <a:off x="-36830" y="2848610"/>
            <a:ext cx="5104765" cy="400939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D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任意多边形: 形状 6"/>
          <p:cNvSpPr/>
          <p:nvPr/>
        </p:nvSpPr>
        <p:spPr>
          <a:xfrm flipH="1">
            <a:off x="10236864" y="1"/>
            <a:ext cx="1955137" cy="1955137"/>
          </a:xfrm>
          <a:custGeom>
            <a:avLst/>
            <a:gdLst>
              <a:gd name="connsiteX0" fmla="*/ 1955137 w 1955137"/>
              <a:gd name="connsiteY0" fmla="*/ 0 h 1955137"/>
              <a:gd name="connsiteX1" fmla="*/ 1039781 w 1955137"/>
              <a:gd name="connsiteY1" fmla="*/ 0 h 1955137"/>
              <a:gd name="connsiteX2" fmla="*/ 0 w 1955137"/>
              <a:gd name="connsiteY2" fmla="*/ 1039781 h 1955137"/>
              <a:gd name="connsiteX3" fmla="*/ 0 w 1955137"/>
              <a:gd name="connsiteY3" fmla="*/ 1955137 h 1955137"/>
              <a:gd name="connsiteX4" fmla="*/ 1955137 w 1955137"/>
              <a:gd name="connsiteY4" fmla="*/ 0 h 195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5137" h="1955137">
                <a:moveTo>
                  <a:pt x="1955137" y="0"/>
                </a:moveTo>
                <a:lnTo>
                  <a:pt x="1039781" y="0"/>
                </a:lnTo>
                <a:cubicBezTo>
                  <a:pt x="1039781" y="574255"/>
                  <a:pt x="574255" y="1039781"/>
                  <a:pt x="0" y="1039781"/>
                </a:cubicBezTo>
                <a:lnTo>
                  <a:pt x="0" y="1955137"/>
                </a:lnTo>
                <a:cubicBezTo>
                  <a:pt x="1079792" y="1955137"/>
                  <a:pt x="1955137" y="1079792"/>
                  <a:pt x="195513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0"/>
                </a:schemeClr>
              </a:gs>
              <a:gs pos="98000">
                <a:schemeClr val="accent1"/>
              </a:gs>
            </a:gsLst>
            <a:lin ang="135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POSans M"/>
              <a:ea typeface="OPPOSans M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((floor(#ppt_x-0.5)+ceil(#ppt_x-0.5))*0.5+0.5)+(#ppt_x- ((floor(#ppt_x-0.5)+ceil(#ppt_x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((floor(#ppt_y-0.5)+ceil(#ppt_y-0.5))*0.5+0.5)+(#ppt_y- ((floor(#ppt_y-0.5)+ceil(#ppt_y-0.5))*0.5+0.5))*$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discrete" valueType="num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2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</p:bldLst>
  </p:timing>
</p:sld>
</file>

<file path=ppt/tags/tag1.xml><?xml version="1.0" encoding="utf-8"?>
<p:tagLst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.17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1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2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3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4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5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6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7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8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19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0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1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2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2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4.xml><?xml version="1.0" encoding="utf-8"?>
<p:tagLst xmlns:p="http://schemas.openxmlformats.org/presentationml/2006/main">
  <p:tag name="TABLE_ENDDRAG_ORIGIN_RECT" val="681*194"/>
  <p:tag name="TABLE_ENDDRAG_RECT" val="144*180*681*194"/>
</p:tagLst>
</file>

<file path=ppt/tags/tag25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27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8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3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30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1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2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3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4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YOO_CHATSHAPE_TYPE" val="YOO_CHATSHAPE_HIDDEN"/>
  <p:tag name="TAG_CONTENT_DIAGRAM_INDEX" val="0816f84c618d4f3ca14a6fbb668434a2"/>
  <p:tag name="TAG_CONTENT_SUBINDEX" val="1"/>
</p:tagLst>
</file>

<file path=ppt/tags/tag36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7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8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39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40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1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2.xml><?xml version="1.0" encoding="utf-8"?>
<p:tagLst xmlns:p="http://schemas.openxmlformats.org/presentationml/2006/main">
  <p:tag name="YOO_CHATSHAPE_TYPE" val="YOO_CHATSHAPE_PAGEDECORATE"/>
  <p:tag name="TAG_CONTENT_DIAGRAM_INDEX" val="e4ed579fa27740d18eb7d48de2c67b52"/>
  <p:tag name="TAG_CONTENT_SUBINDEX" val="2"/>
</p:tagLst>
</file>

<file path=ppt/tags/tag43.xml><?xml version="1.0" encoding="utf-8"?>
<p:tagLst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.17"/>
  <p:tag name="KSO_WM_UNIT_FILL_FORE_SCHEMECOLOR_INDEX_1_TRANS" val="1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0"/>
  <p:tag name="KSO_WM_UNIT_FILL_GRADIENT_DIRECTION" val="3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4.xml><?xml version="1.0" encoding="utf-8"?>
<p:tagLst xmlns:p="http://schemas.openxmlformats.org/presentationml/2006/main">
  <p:tag name="COMMONDATA" val="eyJoZGlkIjoiYmU3NWZlNGVlOGZiM2E3YTYxOTkzODllZmVkMDk4OGEifQ=="/>
  <p:tag name="commondata" val="eyJoZGlkIjoiNGUwODcxZjMzYmQ5YjQ5Y2RiOTYyMGFlNDE4YjI4MWQifQ=="/>
</p:tagLst>
</file>

<file path=ppt/tags/tag5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6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7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8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ags/tag9.xml><?xml version="1.0" encoding="utf-8"?>
<p:tagLst xmlns:p="http://schemas.openxmlformats.org/presentationml/2006/main">
  <p:tag name="KSO_WM_DIAGRAM_VIRTUALLY_FRAME" val="{&quot;height&quot;:352.75,&quot;left&quot;:333.9550393700787,&quot;top&quot;:115.46614173228348,&quot;width&quot;:597.0823622047244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2f2mjq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1646</Words>
  <Application>WPS 演示</Application>
  <PresentationFormat>宽屏</PresentationFormat>
  <Paragraphs>236</Paragraphs>
  <Slides>23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OPPOSans M</vt:lpstr>
      <vt:lpstr>等线</vt:lpstr>
      <vt:lpstr>Arial Unicode MS</vt:lpstr>
      <vt:lpstr>Segoe Print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项目汇报</dc:title>
  <dc:creator>第一PPT</dc:creator>
  <cp:keywords>www.1ppt.com</cp:keywords>
  <dc:description>www.1ppt.com</dc:description>
  <cp:lastModifiedBy>地砖</cp:lastModifiedBy>
  <cp:revision>111</cp:revision>
  <dcterms:created xsi:type="dcterms:W3CDTF">2021-09-01T09:00:00Z</dcterms:created>
  <dcterms:modified xsi:type="dcterms:W3CDTF">2024-11-07T01:37:49Z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7788AE50ADF546A2A94EED390CE688C3_13</vt:lpwstr>
  </property>
  <property fmtid="{D5CDD505-2E9C-101B-9397-08002B2CF9AE}" pid="3" name="KSOProductBuildVer">
    <vt:lpwstr>2052-12.1.0.18608</vt:lpwstr>
  </property>
</Properties>
</file>