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26"/>
  </p:notesMasterIdLst>
  <p:handoutMasterIdLst>
    <p:handoutMasterId r:id="rId27"/>
  </p:handoutMasterIdLst>
  <p:sldIdLst>
    <p:sldId id="257" r:id="rId4"/>
    <p:sldId id="259" r:id="rId5"/>
    <p:sldId id="260" r:id="rId6"/>
    <p:sldId id="8959" r:id="rId7"/>
    <p:sldId id="8960" r:id="rId8"/>
    <p:sldId id="8994" r:id="rId9"/>
    <p:sldId id="268" r:id="rId10"/>
    <p:sldId id="9021" r:id="rId11"/>
    <p:sldId id="8995" r:id="rId12"/>
    <p:sldId id="9004" r:id="rId13"/>
    <p:sldId id="9005" r:id="rId14"/>
    <p:sldId id="9006" r:id="rId15"/>
    <p:sldId id="9008" r:id="rId16"/>
    <p:sldId id="9010" r:id="rId17"/>
    <p:sldId id="8996" r:id="rId18"/>
    <p:sldId id="9020" r:id="rId19"/>
    <p:sldId id="8945" r:id="rId20"/>
    <p:sldId id="8999" r:id="rId21"/>
    <p:sldId id="9002" r:id="rId22"/>
    <p:sldId id="9001" r:id="rId23"/>
    <p:sldId id="9003" r:id="rId24"/>
    <p:sldId id="8998" r:id="rId25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8" userDrawn="1">
          <p15:clr>
            <a:srgbClr val="A4A3A4"/>
          </p15:clr>
        </p15:guide>
        <p15:guide id="2" pos="38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6351" autoAdjust="0"/>
  </p:normalViewPr>
  <p:slideViewPr>
    <p:cSldViewPr snapToGrid="0" showGuides="1">
      <p:cViewPr varScale="1">
        <p:scale>
          <a:sx n="97" d="100"/>
          <a:sy n="97" d="100"/>
        </p:scale>
        <p:origin x="296" y="56"/>
      </p:cViewPr>
      <p:guideLst>
        <p:guide orient="horz" pos="2098"/>
        <p:guide pos="381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381" y="5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gs" Target="tags/tag43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0E036-96BB-4B9E-893B-966D4979AC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C8103-1220-4BE5-85F6-5B1234237E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8D9C4-D23E-4F8A-B160-71C2A93F66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8A8BF-5A9C-43EE-A8E3-5562015809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3" name="TextBox 3"/>
          <p:cNvSpPr txBox="1"/>
          <p:nvPr userDrawn="1"/>
        </p:nvSpPr>
        <p:spPr>
          <a:xfrm>
            <a:off x="482446" y="5978753"/>
            <a:ext cx="54006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3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3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hyperlink" Target="https://gitee.com/Starmoon30/RandomShop/tree/main/random-shop/src/main/java/org/random_shop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hyperlink" Target="https://a4m2uy.axshare.com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ee.com/Starmoon30/RandomShop/tree/main/random-shop/src/db" TargetMode="External"/><Relationship Id="rId1" Type="http://schemas.openxmlformats.org/officeDocument/2006/relationships/tags" Target="../tags/tag3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1" Type="http://schemas.openxmlformats.org/officeDocument/2006/relationships/slideLayout" Target="../slideLayouts/slideLayout2.xml"/><Relationship Id="rId20" Type="http://schemas.openxmlformats.org/officeDocument/2006/relationships/tags" Target="../tags/tag21.xml"/><Relationship Id="rId2" Type="http://schemas.openxmlformats.org/officeDocument/2006/relationships/tags" Target="../tags/tag3.xml"/><Relationship Id="rId19" Type="http://schemas.openxmlformats.org/officeDocument/2006/relationships/tags" Target="../tags/tag20.xml"/><Relationship Id="rId18" Type="http://schemas.openxmlformats.org/officeDocument/2006/relationships/tags" Target="../tags/tag19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hyperlink" Target="https://gitee.com/Starmoon30/RandomShop/tree/main/random-shop/src/db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hyperlink" Target="https://gitee.com/Starmoon30/RandomShop/tree/main/random-shop/src/db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 9"/>
          <p:cNvSpPr txBox="1"/>
          <p:nvPr/>
        </p:nvSpPr>
        <p:spPr>
          <a:xfrm>
            <a:off x="635794" y="2550251"/>
            <a:ext cx="671830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第四组汇报</a:t>
            </a:r>
            <a:endParaRPr kumimoji="0" lang="zh-CN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9" name="TextBox 33"/>
          <p:cNvSpPr txBox="1"/>
          <p:nvPr/>
        </p:nvSpPr>
        <p:spPr>
          <a:xfrm>
            <a:off x="1768634" y="2181951"/>
            <a:ext cx="34512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800" b="0" i="0" u="none" strike="noStrike" kern="1200" cap="none" spc="30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阶段性评审汇报</a:t>
            </a:r>
            <a:endParaRPr kumimoji="0" lang="zh-CN" sz="1800" b="0" i="0" u="none" strike="noStrike" kern="1200" cap="none" spc="30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0" name="TextBox 33"/>
          <p:cNvSpPr txBox="1"/>
          <p:nvPr/>
        </p:nvSpPr>
        <p:spPr>
          <a:xfrm>
            <a:off x="1768475" y="4552315"/>
            <a:ext cx="48088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汇报人：</a:t>
            </a:r>
            <a:r>
              <a: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管瀚博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翁逸轩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汪昊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吴炜铖 邓嘉文       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时间：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2024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年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11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日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25245" y="3959225"/>
            <a:ext cx="4707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https://gitee.com/Starmoon30/RandomShop</a:t>
            </a:r>
            <a:endParaRPr lang="en-US" altLang="zh-CN"/>
          </a:p>
        </p:txBody>
      </p:sp>
      <p:sp>
        <p:nvSpPr>
          <p:cNvPr id="15" name="图形 15"/>
          <p:cNvSpPr/>
          <p:nvPr/>
        </p:nvSpPr>
        <p:spPr>
          <a:xfrm>
            <a:off x="7861001" y="0"/>
            <a:ext cx="4835956" cy="6858000"/>
          </a:xfrm>
          <a:custGeom>
            <a:avLst/>
            <a:gdLst>
              <a:gd name="connsiteX0" fmla="*/ 3581400 w 4835956"/>
              <a:gd name="connsiteY0" fmla="*/ 6858000 h 6858000"/>
              <a:gd name="connsiteX1" fmla="*/ 0 w 4835956"/>
              <a:gd name="connsiteY1" fmla="*/ 2781757 h 6858000"/>
              <a:gd name="connsiteX2" fmla="*/ 3108960 w 4835956"/>
              <a:gd name="connsiteY2" fmla="*/ 0 h 6858000"/>
              <a:gd name="connsiteX3" fmla="*/ 4835957 w 4835956"/>
              <a:gd name="connsiteY3" fmla="*/ 0 h 6858000"/>
              <a:gd name="connsiteX4" fmla="*/ 4835957 w 4835956"/>
              <a:gd name="connsiteY4" fmla="*/ 6858000 h 6858000"/>
              <a:gd name="connsiteX5" fmla="*/ 3581400 w 4835956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35956" h="6858000">
                <a:moveTo>
                  <a:pt x="3581400" y="6858000"/>
                </a:moveTo>
                <a:lnTo>
                  <a:pt x="0" y="2781757"/>
                </a:lnTo>
                <a:lnTo>
                  <a:pt x="3108960" y="0"/>
                </a:lnTo>
                <a:lnTo>
                  <a:pt x="4835957" y="0"/>
                </a:lnTo>
                <a:lnTo>
                  <a:pt x="4835957" y="6858000"/>
                </a:lnTo>
                <a:lnTo>
                  <a:pt x="3581400" y="6858000"/>
                </a:lnTo>
                <a:close/>
              </a:path>
            </a:pathLst>
          </a:custGeom>
          <a:solidFill>
            <a:schemeClr val="accent1"/>
          </a:solidFill>
          <a:ln w="7620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14" name="平行四边形 13"/>
          <p:cNvSpPr/>
          <p:nvPr>
            <p:custDataLst>
              <p:tags r:id="rId1"/>
            </p:custDataLst>
          </p:nvPr>
        </p:nvSpPr>
        <p:spPr>
          <a:xfrm flipH="1">
            <a:off x="570048" y="4327311"/>
            <a:ext cx="6217920" cy="126365"/>
          </a:xfrm>
          <a:prstGeom prst="parallelogram">
            <a:avLst>
              <a:gd name="adj" fmla="val 77108"/>
            </a:avLst>
          </a:prstGeom>
          <a:gradFill flip="none" rotWithShape="1">
            <a:gsLst>
              <a:gs pos="100000">
                <a:schemeClr val="accent1"/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17418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登录界面</a:t>
            </a:r>
            <a:endParaRPr lang="zh-CN" altLang="en-US" dirty="0">
              <a:sym typeface="+mn-lt"/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45" y="1343660"/>
            <a:ext cx="10269220" cy="5032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2720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买家用户界面</a:t>
            </a:r>
            <a:endParaRPr lang="zh-CN" altLang="en-US" dirty="0">
              <a:sym typeface="+mn-lt"/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10" y="1703705"/>
            <a:ext cx="9921875" cy="3707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34226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商品浏览界面开发版本</a:t>
            </a:r>
            <a:endParaRPr lang="zh-CN" altLang="en-US" dirty="0">
              <a:sym typeface="+mn-lt"/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845" y="1429385"/>
            <a:ext cx="9737090" cy="4780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1348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后台管理界面</a:t>
            </a:r>
            <a:endParaRPr lang="zh-CN" altLang="en-US" dirty="0">
              <a:sym typeface="+mn-lt"/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745" y="1377315"/>
            <a:ext cx="9207500" cy="4515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213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最新计划</a:t>
            </a:r>
            <a:endParaRPr lang="zh-CN" altLang="en-US" dirty="0"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2675" y="1468755"/>
            <a:ext cx="5871210" cy="3307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b="1"/>
              <a:t>- </a:t>
            </a:r>
            <a:r>
              <a:rPr lang="zh-CN" sz="2000" b="1"/>
              <a:t>完成前端</a:t>
            </a:r>
            <a:endParaRPr lang="en-US" altLang="zh-CN" sz="2000" b="1"/>
          </a:p>
          <a:p>
            <a:pPr indent="457200" fontAlgn="auto">
              <a:lnSpc>
                <a:spcPct val="150000"/>
              </a:lnSpc>
            </a:pPr>
            <a:r>
              <a:rPr lang="zh-CN" altLang="en-US"/>
              <a:t>根据升级需求包</a:t>
            </a:r>
            <a:r>
              <a:rPr lang="en-US" altLang="zh-CN"/>
              <a:t>A</a:t>
            </a:r>
            <a:r>
              <a:rPr lang="zh-CN" altLang="en-US"/>
              <a:t>的内容完成所需要的所有前端界面</a:t>
            </a:r>
            <a:endParaRPr lang="zh-CN" altLang="en-US"/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sz="2000" b="1">
                <a:sym typeface="+mn-ea"/>
              </a:rPr>
              <a:t>- 完成前后端对接</a:t>
            </a:r>
            <a:endParaRPr lang="zh-CN" sz="2000" b="1"/>
          </a:p>
          <a:p>
            <a:pPr indent="457200"/>
            <a:r>
              <a:rPr lang="zh-CN" altLang="en-US">
                <a:sym typeface="+mn-ea"/>
              </a:rPr>
              <a:t>完成前后端数据对接，实现所有功能</a:t>
            </a:r>
            <a:endParaRPr lang="zh-CN" altLang="en-US"/>
          </a:p>
          <a:p>
            <a:pPr marL="0" lvl="0" algn="l">
              <a:lnSpc>
                <a:spcPct val="150000"/>
              </a:lnSpc>
              <a:buClrTx/>
              <a:buSzTx/>
              <a:buFontTx/>
              <a:buNone/>
            </a:pPr>
            <a:r>
              <a:rPr lang="zh-CN" sz="2000" b="1">
                <a:solidFill>
                  <a:schemeClr val="tx1"/>
                </a:solidFill>
                <a:sym typeface="+mn-ea"/>
              </a:rPr>
              <a:t>- 测试</a:t>
            </a:r>
            <a:endParaRPr lang="zh-CN" sz="2000" b="1">
              <a:solidFill>
                <a:schemeClr val="tx1"/>
              </a:solidFill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完成所有升级功能的</a:t>
            </a:r>
            <a:r>
              <a:rPr lang="zh-CN" altLang="en-US">
                <a:sym typeface="+mn-ea"/>
              </a:rPr>
              <a:t>测试</a:t>
            </a:r>
            <a:endParaRPr lang="zh-CN" altLang="en-US"/>
          </a:p>
          <a:p>
            <a:pPr marL="0" lvl="0" indent="0">
              <a:buNone/>
            </a:pPr>
            <a:r>
              <a:rPr lang="en-US" altLang="zh-CN" sz="2000" b="1">
                <a:solidFill>
                  <a:schemeClr val="tx1"/>
                </a:solidFill>
              </a:rPr>
              <a:t>- </a:t>
            </a:r>
            <a:r>
              <a:rPr lang="zh-CN" altLang="en-US" sz="2000" b="1">
                <a:solidFill>
                  <a:schemeClr val="tx1"/>
                </a:solidFill>
              </a:rPr>
              <a:t>编写文档</a:t>
            </a:r>
            <a:endParaRPr lang="en-US" altLang="zh-CN" sz="2000" b="1">
              <a:solidFill>
                <a:schemeClr val="tx1"/>
              </a:solidFill>
            </a:endParaRPr>
          </a:p>
          <a:p>
            <a:pPr marL="0" lvl="0" indent="457200" fontAlgn="auto">
              <a:lnSpc>
                <a:spcPct val="150000"/>
              </a:lnSpc>
              <a:buNone/>
            </a:pPr>
            <a:r>
              <a:rPr lang="en-US" altLang="zh-CN">
                <a:solidFill>
                  <a:schemeClr val="tx1"/>
                </a:solidFill>
              </a:rPr>
              <a:t> 为新的</a:t>
            </a:r>
            <a:r>
              <a:rPr lang="zh-CN" altLang="en-US">
                <a:solidFill>
                  <a:schemeClr val="tx1"/>
                </a:solidFill>
              </a:rPr>
              <a:t>软件包编写部署文档和其他所需要的文档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7478" y="2759600"/>
            <a:ext cx="1223010" cy="12230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7" name="文本框 9"/>
          <p:cNvSpPr txBox="1"/>
          <p:nvPr/>
        </p:nvSpPr>
        <p:spPr>
          <a:xfrm>
            <a:off x="3520440" y="2553335"/>
            <a:ext cx="626237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600" b="1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个人成果汇报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401673" y="2968495"/>
            <a:ext cx="25806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!!平滑1"/>
          <p:cNvSpPr/>
          <p:nvPr>
            <p:custDataLst>
              <p:tags r:id="rId1"/>
            </p:custDataLst>
          </p:nvPr>
        </p:nvSpPr>
        <p:spPr>
          <a:xfrm>
            <a:off x="-36830" y="2848610"/>
            <a:ext cx="5104765" cy="400939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: 形状 6"/>
          <p:cNvSpPr/>
          <p:nvPr/>
        </p:nvSpPr>
        <p:spPr>
          <a:xfrm flipH="1">
            <a:off x="10236864" y="1"/>
            <a:ext cx="1955137" cy="1955137"/>
          </a:xfrm>
          <a:custGeom>
            <a:avLst/>
            <a:gdLst>
              <a:gd name="connsiteX0" fmla="*/ 1955137 w 1955137"/>
              <a:gd name="connsiteY0" fmla="*/ 0 h 1955137"/>
              <a:gd name="connsiteX1" fmla="*/ 1039781 w 1955137"/>
              <a:gd name="connsiteY1" fmla="*/ 0 h 1955137"/>
              <a:gd name="connsiteX2" fmla="*/ 0 w 1955137"/>
              <a:gd name="connsiteY2" fmla="*/ 1039781 h 1955137"/>
              <a:gd name="connsiteX3" fmla="*/ 0 w 1955137"/>
              <a:gd name="connsiteY3" fmla="*/ 1955137 h 1955137"/>
              <a:gd name="connsiteX4" fmla="*/ 1955137 w 1955137"/>
              <a:gd name="connsiteY4" fmla="*/ 0 h 195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137" h="1955137">
                <a:moveTo>
                  <a:pt x="1955137" y="0"/>
                </a:moveTo>
                <a:lnTo>
                  <a:pt x="1039781" y="0"/>
                </a:lnTo>
                <a:cubicBezTo>
                  <a:pt x="1039781" y="574255"/>
                  <a:pt x="574255" y="1039781"/>
                  <a:pt x="0" y="1039781"/>
                </a:cubicBezTo>
                <a:lnTo>
                  <a:pt x="0" y="1955137"/>
                </a:lnTo>
                <a:cubicBezTo>
                  <a:pt x="1079792" y="1955137"/>
                  <a:pt x="1955137" y="1079792"/>
                  <a:pt x="1955137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98000">
                <a:schemeClr val="accent1"/>
              </a:gs>
            </a:gsLst>
            <a:lin ang="135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OPPOSans M"/>
              <a:ea typeface="OPPOSans M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2923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>
                <a:sym typeface="+mn-lt"/>
              </a:rPr>
              <a:t>管瀚博</a:t>
            </a:r>
            <a:r>
              <a:rPr lang="en-US" altLang="zh-CN" b="0">
                <a:sym typeface="+mn-lt"/>
              </a:rPr>
              <a:t>—</a:t>
            </a:r>
            <a:r>
              <a:rPr lang="zh-CN" altLang="en-US" b="0">
                <a:sym typeface="+mn-lt"/>
              </a:rPr>
              <a:t>后端</a:t>
            </a:r>
            <a:endParaRPr lang="zh-CN" altLang="en-US" b="0" dirty="0"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69365" y="1486535"/>
            <a:ext cx="89141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sz="2400"/>
              <a:t>后端</a:t>
            </a:r>
            <a:endParaRPr lang="zh-CN" sz="2400"/>
          </a:p>
          <a:p>
            <a:pPr indent="457200"/>
            <a:r>
              <a:rPr lang="zh-CN" altLang="en-US" dirty="0">
                <a:sym typeface="+mn-ea"/>
                <a:hlinkClick r:id="rId1" action="ppaction://hlinkfile"/>
              </a:rPr>
              <a:t>链接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  <a:p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80" name="Shape3"/>
          <p:cNvGrpSpPr/>
          <p:nvPr>
            <p:custDataLst>
              <p:tags r:id="rId2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0504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>
                <a:sym typeface="+mn-lt"/>
              </a:rPr>
              <a:t>汪昊</a:t>
            </a:r>
            <a:r>
              <a:rPr lang="en-US" altLang="zh-CN" b="0">
                <a:sym typeface="+mn-lt"/>
              </a:rPr>
              <a:t>—</a:t>
            </a:r>
            <a:r>
              <a:rPr lang="zh-CN" altLang="en-US" b="0">
                <a:sym typeface="+mn-lt"/>
              </a:rPr>
              <a:t>前端</a:t>
            </a:r>
            <a:endParaRPr lang="zh-CN" altLang="en-US" b="0" dirty="0"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69365" y="1548765"/>
            <a:ext cx="891413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前端</a:t>
            </a:r>
            <a:endParaRPr lang="zh-CN" altLang="en-US" sz="2400"/>
          </a:p>
          <a:p>
            <a:r>
              <a:rPr lang="zh-CN" altLang="en-US" dirty="0">
                <a:sym typeface="+mn-ea"/>
                <a:hlinkClick r:id="rId1" tooltip="" action="ppaction://hlinkfile"/>
              </a:rPr>
              <a:t>链接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grpSp>
        <p:nvGrpSpPr>
          <p:cNvPr id="80" name="Shape3"/>
          <p:cNvGrpSpPr/>
          <p:nvPr>
            <p:custDataLst>
              <p:tags r:id="rId2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76680" y="704215"/>
            <a:ext cx="6329045" cy="4902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翁逸轩</a:t>
            </a:r>
            <a:r>
              <a:rPr lang="en-US" altLang="zh-CN" b="0" dirty="0">
                <a:sym typeface="+mn-lt"/>
              </a:rPr>
              <a:t>—</a:t>
            </a:r>
            <a:r>
              <a:rPr lang="zh-CN" altLang="en-US" b="0" dirty="0">
                <a:sym typeface="+mn-lt"/>
              </a:rPr>
              <a:t>数据库设计</a:t>
            </a:r>
            <a:r>
              <a:rPr lang="en-US" altLang="zh-CN" b="0" dirty="0">
                <a:sym typeface="+mn-lt"/>
              </a:rPr>
              <a:t>+PPT</a:t>
            </a:r>
            <a:r>
              <a:rPr lang="zh-CN" altLang="en-US" b="0" dirty="0">
                <a:sym typeface="+mn-lt"/>
              </a:rPr>
              <a:t>制作</a:t>
            </a:r>
            <a:r>
              <a:rPr lang="en-US" altLang="zh-CN" b="0" dirty="0">
                <a:sym typeface="+mn-lt"/>
              </a:rPr>
              <a:t>+</a:t>
            </a:r>
            <a:r>
              <a:rPr lang="zh-CN" altLang="en-US" b="0" dirty="0">
                <a:sym typeface="+mn-lt"/>
              </a:rPr>
              <a:t>部分后端代码</a:t>
            </a:r>
            <a:endParaRPr lang="zh-CN" altLang="en-US" b="0" dirty="0"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69365" y="1259205"/>
            <a:ext cx="8914130" cy="5231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/>
            <a:endParaRPr lang="zh-CN" altLang="en-US" sz="1600" dirty="0"/>
          </a:p>
          <a:p>
            <a:r>
              <a:rPr lang="zh-CN" altLang="en-US" sz="2400" dirty="0">
                <a:sym typeface="+mn-ea"/>
              </a:rPr>
              <a:t>数据库设计</a:t>
            </a:r>
            <a:r>
              <a:rPr lang="zh-CN" sz="2400" dirty="0">
                <a:sym typeface="+mn-ea"/>
              </a:rPr>
              <a:t>文档</a:t>
            </a:r>
            <a:endParaRPr lang="zh-CN" dirty="0">
              <a:solidFill>
                <a:schemeClr val="accent5">
                  <a:lumMod val="75000"/>
                </a:schemeClr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sz="1400" dirty="0"/>
              <a:t>User表</a:t>
            </a:r>
            <a:endParaRPr lang="zh-CN" altLang="en-US" sz="1400" dirty="0"/>
          </a:p>
          <a:p>
            <a:pPr algn="l">
              <a:buClrTx/>
              <a:buSzTx/>
              <a:buFontTx/>
            </a:pPr>
            <a:r>
              <a:rPr lang="zh-CN" altLang="en-US" sz="1400" dirty="0"/>
              <a:t>UAccount：用户账号，作为主键，非空</a:t>
            </a:r>
            <a:endParaRPr lang="zh-CN" altLang="en-US" sz="1400" dirty="0"/>
          </a:p>
          <a:p>
            <a:pPr algn="l">
              <a:buClrTx/>
              <a:buSzTx/>
              <a:buFontTx/>
            </a:pPr>
            <a:r>
              <a:rPr lang="zh-CN" altLang="en-US" sz="1400" dirty="0"/>
              <a:t>UPassword：用户密码</a:t>
            </a:r>
            <a:endParaRPr lang="zh-CN" altLang="en-US" sz="1400" dirty="0"/>
          </a:p>
          <a:p>
            <a:pPr algn="l">
              <a:buClrTx/>
              <a:buSzTx/>
              <a:buFontTx/>
            </a:pPr>
            <a:r>
              <a:rPr lang="zh-CN" altLang="en-US" sz="1400" dirty="0"/>
              <a:t>UPhone：用户电话</a:t>
            </a:r>
            <a:endParaRPr lang="zh-CN" altLang="en-US" sz="1400" dirty="0"/>
          </a:p>
          <a:p>
            <a:pPr algn="l">
              <a:buClrTx/>
              <a:buSzTx/>
              <a:buFontTx/>
            </a:pPr>
            <a:r>
              <a:rPr lang="zh-CN" altLang="en-US" sz="1400" dirty="0"/>
              <a:t>UAddress：用户默认交易位置</a:t>
            </a:r>
            <a:endParaRPr lang="zh-CN" altLang="en-US" sz="1400" dirty="0"/>
          </a:p>
          <a:p>
            <a:pPr algn="l">
              <a:buClrTx/>
              <a:buSzTx/>
              <a:buFontTx/>
            </a:pPr>
            <a:r>
              <a:rPr lang="zh-CN" altLang="en-US" sz="1400" dirty="0"/>
              <a:t>UCategory：用户类别（0是商家，1是买家）</a:t>
            </a:r>
            <a:endParaRPr lang="zh-CN" altLang="en-US" sz="1400" dirty="0"/>
          </a:p>
          <a:p>
            <a:pPr algn="l">
              <a:buClrTx/>
              <a:buSzTx/>
              <a:buFontTx/>
            </a:pPr>
            <a:endParaRPr lang="zh-CN" altLang="en-US" sz="1400" dirty="0"/>
          </a:p>
          <a:p>
            <a:pPr algn="l">
              <a:buClrTx/>
              <a:buSzTx/>
              <a:buFontTx/>
            </a:pPr>
            <a:r>
              <a:rPr lang="zh-CN" altLang="en-US" sz="1400" dirty="0"/>
              <a:t>Category 表</a:t>
            </a:r>
            <a:endParaRPr lang="zh-CN" altLang="en-US" sz="1400" dirty="0"/>
          </a:p>
          <a:p>
            <a:pPr algn="l">
              <a:buClrTx/>
              <a:buSzTx/>
              <a:buFontTx/>
            </a:pPr>
            <a:r>
              <a:rPr lang="zh-CN" altLang="en-US" sz="1400" dirty="0"/>
              <a:t>CID：类别ID，自增主键。</a:t>
            </a:r>
            <a:endParaRPr lang="zh-CN" altLang="en-US" sz="1400" dirty="0"/>
          </a:p>
          <a:p>
            <a:pPr algn="l">
              <a:buClrTx/>
              <a:buSzTx/>
              <a:buFontTx/>
            </a:pPr>
            <a:r>
              <a:rPr lang="zh-CN" altLang="en-US" sz="1400" dirty="0"/>
              <a:t>CName：类别名称。</a:t>
            </a:r>
            <a:endParaRPr lang="zh-CN" altLang="en-US" sz="1400" dirty="0"/>
          </a:p>
          <a:p>
            <a:pPr algn="l">
              <a:buClrTx/>
              <a:buSzTx/>
              <a:buFontTx/>
            </a:pPr>
            <a:r>
              <a:rPr lang="zh-CN" altLang="en-US" sz="1400" dirty="0"/>
              <a:t>CParentID：父类别ID，默认为0，表示顶级类别。</a:t>
            </a:r>
            <a:endParaRPr lang="zh-CN" altLang="en-US" sz="1400" dirty="0"/>
          </a:p>
          <a:p>
            <a:pPr algn="l">
              <a:buClrTx/>
              <a:buSzTx/>
              <a:buFontTx/>
            </a:pPr>
            <a:endParaRPr lang="zh-CN" altLang="en-US" sz="1400" dirty="0"/>
          </a:p>
          <a:p>
            <a:pPr algn="l">
              <a:buClrTx/>
              <a:buSzTx/>
              <a:buFontTx/>
            </a:pPr>
            <a:r>
              <a:rPr lang="zh-CN" altLang="en-US" sz="1400" dirty="0"/>
              <a:t>Goods 表</a:t>
            </a:r>
            <a:endParaRPr lang="zh-CN" altLang="en-US" sz="1400" dirty="0"/>
          </a:p>
          <a:p>
            <a:pPr algn="l">
              <a:buClrTx/>
              <a:buSzTx/>
              <a:buFontTx/>
            </a:pPr>
            <a:r>
              <a:rPr lang="zh-CN" altLang="en-US" sz="1400" dirty="0"/>
              <a:t>GID：商品ID，自增主键。</a:t>
            </a:r>
            <a:endParaRPr lang="zh-CN" altLang="en-US" sz="1400" dirty="0"/>
          </a:p>
          <a:p>
            <a:pPr algn="l">
              <a:buClrTx/>
              <a:buSzTx/>
              <a:buFontTx/>
            </a:pPr>
            <a:r>
              <a:rPr lang="zh-CN" altLang="en-US" sz="1400" dirty="0"/>
              <a:t>GName：商品名称。</a:t>
            </a:r>
            <a:endParaRPr lang="zh-CN" altLang="en-US" sz="1400" dirty="0"/>
          </a:p>
          <a:p>
            <a:pPr algn="l">
              <a:buClrTx/>
              <a:buSzTx/>
              <a:buFontTx/>
            </a:pPr>
            <a:r>
              <a:rPr lang="zh-CN" altLang="en-US" sz="1400" dirty="0"/>
              <a:t>GDesc：商品描述，支持富媒体内容。</a:t>
            </a:r>
            <a:endParaRPr lang="zh-CN" altLang="en-US" sz="1400" dirty="0"/>
          </a:p>
          <a:p>
            <a:pPr algn="l">
              <a:buClrTx/>
              <a:buSzTx/>
              <a:buFontTx/>
            </a:pPr>
            <a:r>
              <a:rPr lang="zh-CN" altLang="en-US" sz="1400" dirty="0"/>
              <a:t>GStock：商品库存数量。</a:t>
            </a:r>
            <a:endParaRPr lang="zh-CN" altLang="en-US" sz="1400" dirty="0"/>
          </a:p>
          <a:p>
            <a:pPr algn="l">
              <a:buClrTx/>
              <a:buSzTx/>
              <a:buFontTx/>
            </a:pPr>
            <a:r>
              <a:rPr lang="zh-CN" altLang="en-US" sz="1400" dirty="0"/>
              <a:t>GValue：商品价格。</a:t>
            </a:r>
            <a:endParaRPr lang="zh-CN" altLang="en-US" sz="1400" dirty="0"/>
          </a:p>
          <a:p>
            <a:pPr algn="l">
              <a:buClrTx/>
              <a:buSzTx/>
              <a:buFontTx/>
            </a:pPr>
            <a:r>
              <a:rPr lang="zh-CN" altLang="en-US" sz="1400" dirty="0"/>
              <a:t>CID：关联的类别ID。</a:t>
            </a:r>
            <a:endParaRPr lang="zh-CN" altLang="en-US" sz="1400" dirty="0"/>
          </a:p>
          <a:p>
            <a:pPr algn="l">
              <a:buClrTx/>
              <a:buSzTx/>
              <a:buFontTx/>
            </a:pPr>
            <a:r>
              <a:rPr lang="zh-CN" altLang="en-US" sz="1400" dirty="0"/>
              <a:t>GShelf：商品是否上架，0为下架，1为上架。</a:t>
            </a:r>
            <a:endParaRPr lang="zh-CN" altLang="en-US" sz="1400" dirty="0"/>
          </a:p>
          <a:p>
            <a:pPr algn="l">
              <a:buClrTx/>
              <a:buSzTx/>
              <a:buFontTx/>
            </a:pPr>
            <a:r>
              <a:rPr lang="zh-CN" altLang="en-US" sz="1400" dirty="0"/>
              <a:t>GState：商品状态，用于表示商品是否冻结</a:t>
            </a:r>
            <a:endParaRPr lang="zh-CN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76680" y="704215"/>
            <a:ext cx="4388485" cy="4902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翁逸轩</a:t>
            </a:r>
            <a:r>
              <a:rPr lang="en-US" altLang="zh-CN" b="0" dirty="0">
                <a:sym typeface="+mn-lt"/>
              </a:rPr>
              <a:t>—</a:t>
            </a:r>
            <a:r>
              <a:rPr lang="zh-CN" altLang="en-US" b="0" dirty="0">
                <a:sym typeface="+mn-lt"/>
              </a:rPr>
              <a:t>数据库设计</a:t>
            </a:r>
            <a:r>
              <a:rPr lang="en-US" altLang="zh-CN" b="0" dirty="0">
                <a:sym typeface="+mn-lt"/>
              </a:rPr>
              <a:t>+PPT</a:t>
            </a:r>
            <a:r>
              <a:rPr lang="zh-CN" altLang="en-US" b="0" dirty="0">
                <a:sym typeface="+mn-lt"/>
              </a:rPr>
              <a:t>制作</a:t>
            </a:r>
            <a:endParaRPr lang="zh-CN" altLang="en-US" b="0" dirty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69365" y="1259205"/>
            <a:ext cx="8914130" cy="3507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/>
            <a:endParaRPr lang="zh-CN" altLang="en-US" sz="1600" dirty="0"/>
          </a:p>
          <a:p>
            <a:r>
              <a:rPr lang="zh-CN" altLang="en-US" sz="2400" dirty="0">
                <a:sym typeface="+mn-ea"/>
              </a:rPr>
              <a:t>数据库设计</a:t>
            </a:r>
            <a:r>
              <a:rPr lang="zh-CN" sz="2400" dirty="0">
                <a:sym typeface="+mn-ea"/>
              </a:rPr>
              <a:t>文档</a:t>
            </a:r>
            <a:endParaRPr lang="zh-CN" dirty="0">
              <a:solidFill>
                <a:schemeClr val="accent5">
                  <a:lumMod val="75000"/>
                </a:schemeClr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sz="1400" dirty="0"/>
              <a:t>GoodsPics 表</a:t>
            </a:r>
            <a:endParaRPr lang="zh-CN" altLang="en-US" sz="1400" dirty="0"/>
          </a:p>
          <a:p>
            <a:pPr algn="l">
              <a:buClrTx/>
              <a:buSzTx/>
              <a:buFontTx/>
            </a:pPr>
            <a:r>
              <a:rPr lang="zh-CN" altLang="en-US" sz="1400" dirty="0"/>
              <a:t>PicID：图片ID，自增主键。</a:t>
            </a:r>
            <a:endParaRPr lang="zh-CN" altLang="en-US" sz="1400" dirty="0"/>
          </a:p>
          <a:p>
            <a:pPr algn="l">
              <a:buClrTx/>
              <a:buSzTx/>
              <a:buFontTx/>
            </a:pPr>
            <a:r>
              <a:rPr lang="zh-CN" altLang="en-US" sz="1400" dirty="0"/>
              <a:t>GID：关联的商品ID。</a:t>
            </a:r>
            <a:endParaRPr lang="zh-CN" altLang="en-US" sz="1400" dirty="0"/>
          </a:p>
          <a:p>
            <a:pPr algn="l">
              <a:buClrTx/>
              <a:buSzTx/>
              <a:buFontTx/>
            </a:pPr>
            <a:r>
              <a:rPr lang="zh-CN" altLang="en-US" sz="1400" dirty="0"/>
              <a:t>PicURL：图片URL。</a:t>
            </a:r>
            <a:endParaRPr lang="zh-CN" altLang="en-US" sz="1400" dirty="0"/>
          </a:p>
          <a:p>
            <a:pPr algn="l">
              <a:buClrTx/>
              <a:buSzTx/>
              <a:buFontTx/>
              <a:buNone/>
            </a:pPr>
            <a:endParaRPr lang="zh-CN" altLang="en-US" sz="1400" dirty="0"/>
          </a:p>
          <a:p>
            <a:pPr algn="l">
              <a:buClrTx/>
              <a:buSzTx/>
              <a:buFontTx/>
              <a:buNone/>
            </a:pPr>
            <a:r>
              <a:rPr lang="zh-CN" altLang="en-US" sz="1400" dirty="0"/>
              <a:t>Order 表</a:t>
            </a:r>
            <a:endParaRPr lang="zh-CN" altLang="en-US" sz="1400" dirty="0"/>
          </a:p>
          <a:p>
            <a:pPr algn="l">
              <a:buClrTx/>
              <a:buSzTx/>
              <a:buFontTx/>
              <a:buNone/>
            </a:pPr>
            <a:r>
              <a:rPr lang="zh-CN" altLang="en-US" sz="1400" dirty="0"/>
              <a:t>OID：订单ID，自增主键。</a:t>
            </a:r>
            <a:endParaRPr lang="zh-CN" altLang="en-US" sz="1400" dirty="0"/>
          </a:p>
          <a:p>
            <a:pPr algn="l">
              <a:buClrTx/>
              <a:buSzTx/>
              <a:buFontTx/>
              <a:buNone/>
            </a:pPr>
            <a:r>
              <a:rPr lang="zh-CN" altLang="en-US" sz="1400" dirty="0"/>
              <a:t>GID：关联的商品ID。</a:t>
            </a:r>
            <a:endParaRPr lang="zh-CN" altLang="en-US" sz="1400" dirty="0"/>
          </a:p>
          <a:p>
            <a:pPr algn="l">
              <a:buClrTx/>
              <a:buSzTx/>
              <a:buFontTx/>
              <a:buNone/>
            </a:pPr>
            <a:r>
              <a:rPr lang="zh-CN" altLang="en-US" sz="1400" dirty="0"/>
              <a:t>UAccount：买家ID，这里使用买家账号作为外键。</a:t>
            </a:r>
            <a:endParaRPr lang="zh-CN" altLang="en-US" sz="1400" dirty="0"/>
          </a:p>
          <a:p>
            <a:pPr algn="l">
              <a:buClrTx/>
              <a:buSzTx/>
              <a:buFontTx/>
              <a:buNone/>
            </a:pPr>
            <a:r>
              <a:rPr lang="zh-CN" altLang="en-US" sz="1400" dirty="0"/>
              <a:t>OPhone：订单电话</a:t>
            </a:r>
            <a:endParaRPr lang="zh-CN" altLang="en-US" sz="1400" dirty="0"/>
          </a:p>
          <a:p>
            <a:pPr algn="l">
              <a:buClrTx/>
              <a:buSzTx/>
              <a:buFontTx/>
              <a:buNone/>
            </a:pPr>
            <a:r>
              <a:rPr lang="zh-CN" altLang="en-US" sz="1400" dirty="0"/>
              <a:t>OAddress：订单地址</a:t>
            </a:r>
            <a:endParaRPr lang="zh-CN" altLang="en-US" sz="1400" dirty="0"/>
          </a:p>
          <a:p>
            <a:pPr algn="l">
              <a:buClrTx/>
              <a:buSzTx/>
              <a:buFontTx/>
              <a:buNone/>
            </a:pPr>
            <a:r>
              <a:rPr lang="zh-CN" altLang="en-US" sz="1400" dirty="0"/>
              <a:t>ORemark：订单备注</a:t>
            </a:r>
            <a:endParaRPr lang="zh-CN" altLang="en-US" sz="1400" dirty="0"/>
          </a:p>
          <a:p>
            <a:pPr algn="l">
              <a:buClrTx/>
              <a:buSzTx/>
              <a:buNone/>
            </a:pPr>
            <a:r>
              <a:rPr lang="zh-CN" altLang="en-US" sz="1400" dirty="0"/>
              <a:t>OState：订单状态，0为未选中，1为已选中，2为已完成。</a:t>
            </a:r>
            <a:endParaRPr lang="zh-CN" altLang="en-US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1182370" y="4956175"/>
            <a:ext cx="609600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dirty="0">
                <a:sym typeface="+mn-ea"/>
              </a:rPr>
              <a:t>数据库设计</a:t>
            </a:r>
            <a:r>
              <a:rPr lang="en-US" altLang="zh-CN" sz="2400" dirty="0">
                <a:sym typeface="+mn-ea"/>
              </a:rPr>
              <a:t>.db</a:t>
            </a:r>
            <a:r>
              <a:rPr lang="zh-CN" altLang="en-US" sz="2400" dirty="0">
                <a:sym typeface="+mn-ea"/>
              </a:rPr>
              <a:t>文件</a:t>
            </a:r>
            <a:endParaRPr lang="zh-CN" altLang="en-US" sz="2400" dirty="0"/>
          </a:p>
          <a:p>
            <a:pPr indent="457200" algn="l"/>
            <a:r>
              <a:rPr lang="zh-CN" altLang="en-US" dirty="0">
                <a:sym typeface="+mn-ea"/>
                <a:hlinkClick r:id="rId2" action="ppaction://hlinkfile"/>
              </a:rPr>
              <a:t>链接</a:t>
            </a:r>
            <a:endParaRPr lang="zh-CN" altLang="en-US" dirty="0">
              <a:sym typeface="+mn-ea"/>
              <a:hlinkClick r:id="rId2" action="ppaction://hlinkfi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形 15"/>
          <p:cNvSpPr/>
          <p:nvPr/>
        </p:nvSpPr>
        <p:spPr>
          <a:xfrm>
            <a:off x="-299" y="0"/>
            <a:ext cx="4835956" cy="6858000"/>
          </a:xfrm>
          <a:prstGeom prst="homePlate">
            <a:avLst/>
          </a:prstGeom>
          <a:solidFill>
            <a:schemeClr val="accent1"/>
          </a:solidFill>
          <a:ln w="7620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297888" y="201325"/>
            <a:ext cx="54006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noFill/>
                <a:latin typeface="微软雅黑" panose="020B0503020204020204" pitchFamily="34" charset="-122"/>
              </a:rPr>
              <a:t>PPT</a:t>
            </a:r>
            <a:r>
              <a:rPr lang="zh-CN" altLang="en-US" sz="100" dirty="0">
                <a:noFill/>
                <a:latin typeface="微软雅黑" panose="020B0503020204020204" pitchFamily="34" charset="-122"/>
              </a:rPr>
              <a:t>模板 </a:t>
            </a:r>
            <a:r>
              <a:rPr lang="en-US" altLang="zh-CN" sz="100" dirty="0">
                <a:noFill/>
                <a:latin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noFill/>
                <a:latin typeface="微软雅黑" panose="020B0503020204020204" pitchFamily="34" charset="-122"/>
              </a:rPr>
              <a:t> </a:t>
            </a:r>
            <a:endParaRPr lang="en-US" altLang="zh-CN" sz="100" dirty="0">
              <a:noFill/>
              <a:latin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4241229" y="1466420"/>
            <a:ext cx="3475990" cy="914400"/>
            <a:chOff x="8225" y="3858"/>
            <a:chExt cx="5474" cy="1440"/>
          </a:xfrm>
        </p:grpSpPr>
        <p:sp>
          <p:nvSpPr>
            <p:cNvPr id="55" name="矩形 54"/>
            <p:cNvSpPr/>
            <p:nvPr>
              <p:custDataLst>
                <p:tags r:id="rId2"/>
              </p:custDataLst>
            </p:nvPr>
          </p:nvSpPr>
          <p:spPr>
            <a:xfrm rot="16200000" flipV="1">
              <a:off x="9238" y="3566"/>
              <a:ext cx="1088" cy="2026"/>
            </a:xfrm>
            <a:prstGeom prst="rect">
              <a:avLst/>
            </a:prstGeom>
            <a:gradFill>
              <a:gsLst>
                <a:gs pos="0">
                  <a:srgbClr val="0065B3">
                    <a:alpha val="0"/>
                  </a:srgbClr>
                </a:gs>
                <a:gs pos="100000">
                  <a:srgbClr val="0065B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流程图: 接点 3"/>
            <p:cNvSpPr/>
            <p:nvPr>
              <p:custDataLst>
                <p:tags r:id="rId3"/>
              </p:custDataLst>
            </p:nvPr>
          </p:nvSpPr>
          <p:spPr>
            <a:xfrm>
              <a:off x="8225" y="3858"/>
              <a:ext cx="1440" cy="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文本框 49"/>
            <p:cNvSpPr txBox="1"/>
            <p:nvPr>
              <p:custDataLst>
                <p:tags r:id="rId4"/>
              </p:custDataLst>
            </p:nvPr>
          </p:nvSpPr>
          <p:spPr>
            <a:xfrm>
              <a:off x="9665" y="4168"/>
              <a:ext cx="4034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项目总计划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>
              <p:custDataLst>
                <p:tags r:id="rId5"/>
              </p:custDataLst>
            </p:nvPr>
          </p:nvSpPr>
          <p:spPr>
            <a:xfrm>
              <a:off x="8380" y="4168"/>
              <a:ext cx="1130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01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>
            <p:custDataLst>
              <p:tags r:id="rId6"/>
            </p:custDataLst>
          </p:nvPr>
        </p:nvGrpSpPr>
        <p:grpSpPr>
          <a:xfrm>
            <a:off x="4783295" y="2668475"/>
            <a:ext cx="3095625" cy="3082290"/>
            <a:chOff x="8225" y="3858"/>
            <a:chExt cx="4875" cy="4854"/>
          </a:xfrm>
        </p:grpSpPr>
        <p:sp>
          <p:nvSpPr>
            <p:cNvPr id="8" name="矩形 7"/>
            <p:cNvSpPr/>
            <p:nvPr>
              <p:custDataLst>
                <p:tags r:id="rId7"/>
              </p:custDataLst>
            </p:nvPr>
          </p:nvSpPr>
          <p:spPr>
            <a:xfrm rot="16200000" flipV="1">
              <a:off x="9238" y="3566"/>
              <a:ext cx="1088" cy="2026"/>
            </a:xfrm>
            <a:prstGeom prst="rect">
              <a:avLst/>
            </a:prstGeom>
            <a:gradFill>
              <a:gsLst>
                <a:gs pos="0">
                  <a:srgbClr val="0065B3">
                    <a:alpha val="0"/>
                  </a:srgbClr>
                </a:gs>
                <a:gs pos="100000">
                  <a:srgbClr val="0065B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流程图: 接点 8"/>
            <p:cNvSpPr/>
            <p:nvPr>
              <p:custDataLst>
                <p:tags r:id="rId8"/>
              </p:custDataLst>
            </p:nvPr>
          </p:nvSpPr>
          <p:spPr>
            <a:xfrm>
              <a:off x="8225" y="3858"/>
              <a:ext cx="1440" cy="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9"/>
              </p:custDataLst>
            </p:nvPr>
          </p:nvSpPr>
          <p:spPr>
            <a:xfrm>
              <a:off x="9036" y="7890"/>
              <a:ext cx="4064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个人成果汇报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10"/>
              </p:custDataLst>
            </p:nvPr>
          </p:nvSpPr>
          <p:spPr>
            <a:xfrm>
              <a:off x="8380" y="4168"/>
              <a:ext cx="1130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02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>
            <p:custDataLst>
              <p:tags r:id="rId11"/>
            </p:custDataLst>
          </p:nvPr>
        </p:nvGrpSpPr>
        <p:grpSpPr>
          <a:xfrm>
            <a:off x="4783295" y="2659585"/>
            <a:ext cx="3738880" cy="2105025"/>
            <a:chOff x="8225" y="1983"/>
            <a:chExt cx="5888" cy="3315"/>
          </a:xfrm>
        </p:grpSpPr>
        <p:sp>
          <p:nvSpPr>
            <p:cNvPr id="13" name="矩形 12"/>
            <p:cNvSpPr/>
            <p:nvPr>
              <p:custDataLst>
                <p:tags r:id="rId12"/>
              </p:custDataLst>
            </p:nvPr>
          </p:nvSpPr>
          <p:spPr>
            <a:xfrm rot="16200000" flipV="1">
              <a:off x="9238" y="3566"/>
              <a:ext cx="1088" cy="2026"/>
            </a:xfrm>
            <a:prstGeom prst="rect">
              <a:avLst/>
            </a:prstGeom>
            <a:gradFill>
              <a:gsLst>
                <a:gs pos="0">
                  <a:srgbClr val="0065B3">
                    <a:alpha val="0"/>
                  </a:srgbClr>
                </a:gs>
                <a:gs pos="100000">
                  <a:srgbClr val="0065B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流程图: 接点 13"/>
            <p:cNvSpPr/>
            <p:nvPr>
              <p:custDataLst>
                <p:tags r:id="rId13"/>
              </p:custDataLst>
            </p:nvPr>
          </p:nvSpPr>
          <p:spPr>
            <a:xfrm>
              <a:off x="8225" y="3858"/>
              <a:ext cx="1440" cy="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>
              <p:custDataLst>
                <p:tags r:id="rId14"/>
              </p:custDataLst>
            </p:nvPr>
          </p:nvSpPr>
          <p:spPr>
            <a:xfrm>
              <a:off x="9665" y="1983"/>
              <a:ext cx="4448" cy="150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项目迭代期以及目标定义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>
              <p:custDataLst>
                <p:tags r:id="rId15"/>
              </p:custDataLst>
            </p:nvPr>
          </p:nvSpPr>
          <p:spPr>
            <a:xfrm>
              <a:off x="8380" y="4168"/>
              <a:ext cx="1130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03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>
            <p:custDataLst>
              <p:tags r:id="rId16"/>
            </p:custDataLst>
          </p:nvPr>
        </p:nvGrpSpPr>
        <p:grpSpPr>
          <a:xfrm>
            <a:off x="4241229" y="4067380"/>
            <a:ext cx="4127500" cy="1878965"/>
            <a:chOff x="8225" y="2339"/>
            <a:chExt cx="6500" cy="2959"/>
          </a:xfrm>
        </p:grpSpPr>
        <p:sp>
          <p:nvSpPr>
            <p:cNvPr id="18" name="矩形 17"/>
            <p:cNvSpPr/>
            <p:nvPr>
              <p:custDataLst>
                <p:tags r:id="rId17"/>
              </p:custDataLst>
            </p:nvPr>
          </p:nvSpPr>
          <p:spPr>
            <a:xfrm rot="16200000" flipV="1">
              <a:off x="9238" y="3566"/>
              <a:ext cx="1088" cy="2026"/>
            </a:xfrm>
            <a:prstGeom prst="rect">
              <a:avLst/>
            </a:prstGeom>
            <a:gradFill>
              <a:gsLst>
                <a:gs pos="0">
                  <a:srgbClr val="0065B3">
                    <a:alpha val="0"/>
                  </a:srgbClr>
                </a:gs>
                <a:gs pos="100000">
                  <a:srgbClr val="0065B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流程图: 接点 18"/>
            <p:cNvSpPr/>
            <p:nvPr>
              <p:custDataLst>
                <p:tags r:id="rId18"/>
              </p:custDataLst>
            </p:nvPr>
          </p:nvSpPr>
          <p:spPr>
            <a:xfrm>
              <a:off x="8225" y="3858"/>
              <a:ext cx="1440" cy="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文本框 19"/>
            <p:cNvSpPr txBox="1"/>
            <p:nvPr>
              <p:custDataLst>
                <p:tags r:id="rId19"/>
              </p:custDataLst>
            </p:nvPr>
          </p:nvSpPr>
          <p:spPr>
            <a:xfrm>
              <a:off x="10661" y="2339"/>
              <a:ext cx="4064" cy="150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项目成品展示以及最新计划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>
              <p:custDataLst>
                <p:tags r:id="rId20"/>
              </p:custDataLst>
            </p:nvPr>
          </p:nvSpPr>
          <p:spPr>
            <a:xfrm>
              <a:off x="8380" y="4168"/>
              <a:ext cx="1130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04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9" name="文本框 9"/>
          <p:cNvSpPr txBox="1"/>
          <p:nvPr/>
        </p:nvSpPr>
        <p:spPr>
          <a:xfrm>
            <a:off x="837948" y="1612265"/>
            <a:ext cx="209550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目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文本框 9"/>
          <p:cNvSpPr txBox="1"/>
          <p:nvPr/>
        </p:nvSpPr>
        <p:spPr>
          <a:xfrm>
            <a:off x="837948" y="3018790"/>
            <a:ext cx="209550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录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文本框 9"/>
          <p:cNvSpPr txBox="1"/>
          <p:nvPr/>
        </p:nvSpPr>
        <p:spPr>
          <a:xfrm>
            <a:off x="837948" y="4462780"/>
            <a:ext cx="20955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contents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2218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吴炜铖</a:t>
            </a:r>
            <a:r>
              <a:rPr lang="en-US" altLang="zh-CN" b="0" dirty="0">
                <a:sym typeface="+mn-lt"/>
              </a:rPr>
              <a:t>—</a:t>
            </a:r>
            <a:r>
              <a:rPr lang="zh-CN" b="0" dirty="0">
                <a:sym typeface="+mn-lt"/>
              </a:rPr>
              <a:t>测试</a:t>
            </a:r>
            <a:endParaRPr lang="zh-CN" b="0" dirty="0"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3485" y="1136015"/>
            <a:ext cx="927481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/>
            <a:r>
              <a:rPr lang="zh-CN" altLang="en-US" sz="2400">
                <a:sym typeface="+mn-ea"/>
              </a:rPr>
              <a:t>测试用例</a:t>
            </a:r>
            <a:endParaRPr lang="zh-CN" altLang="en-US" sz="2400">
              <a:sym typeface="+mn-ea"/>
            </a:endParaRPr>
          </a:p>
          <a:p>
            <a:pPr indent="457200"/>
            <a:r>
              <a:rPr lang="zh-CN" altLang="en-US" dirty="0">
                <a:sym typeface="+mn-ea"/>
                <a:hlinkClick r:id="rId1" action="ppaction://hlinkfile"/>
              </a:rPr>
              <a:t>链接</a:t>
            </a:r>
            <a:endParaRPr lang="zh-CN" altLang="en-US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grpSp>
        <p:nvGrpSpPr>
          <p:cNvPr id="80" name="Shape3"/>
          <p:cNvGrpSpPr/>
          <p:nvPr>
            <p:custDataLst>
              <p:tags r:id="rId2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41579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邓嘉文</a:t>
            </a:r>
            <a:r>
              <a:rPr lang="en-US" altLang="zh-CN" b="0" dirty="0">
                <a:sym typeface="+mn-lt"/>
              </a:rPr>
              <a:t>—</a:t>
            </a:r>
            <a:r>
              <a:rPr lang="zh-CN" b="0" dirty="0">
                <a:sym typeface="+mn-lt"/>
              </a:rPr>
              <a:t>需求规格说明书编写</a:t>
            </a:r>
            <a:endParaRPr lang="zh-CN" b="0" dirty="0"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3485" y="1136015"/>
            <a:ext cx="927481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ym typeface="+mn-ea"/>
              </a:rPr>
              <a:t>需求规格说明书</a:t>
            </a:r>
            <a:endParaRPr lang="zh-CN" altLang="en-US" sz="2400">
              <a:sym typeface="+mn-ea"/>
            </a:endParaRPr>
          </a:p>
          <a:p>
            <a:pPr indent="457200"/>
            <a:r>
              <a:rPr lang="zh-CN" altLang="en-US" dirty="0">
                <a:sym typeface="+mn-ea"/>
                <a:hlinkClick r:id="rId1" action="ppaction://hlinkfile"/>
              </a:rPr>
              <a:t>链接</a:t>
            </a:r>
            <a:endParaRPr lang="zh-CN" altLang="en-US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grpSp>
        <p:nvGrpSpPr>
          <p:cNvPr id="80" name="Shape3"/>
          <p:cNvGrpSpPr/>
          <p:nvPr>
            <p:custDataLst>
              <p:tags r:id="rId2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 9"/>
          <p:cNvSpPr txBox="1"/>
          <p:nvPr/>
        </p:nvSpPr>
        <p:spPr>
          <a:xfrm>
            <a:off x="635794" y="2550251"/>
            <a:ext cx="671830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谢谢大家</a:t>
            </a:r>
            <a:endParaRPr kumimoji="0" lang="zh-CN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图形 15"/>
          <p:cNvSpPr/>
          <p:nvPr/>
        </p:nvSpPr>
        <p:spPr>
          <a:xfrm>
            <a:off x="7861001" y="0"/>
            <a:ext cx="4835956" cy="6858000"/>
          </a:xfrm>
          <a:custGeom>
            <a:avLst/>
            <a:gdLst>
              <a:gd name="connsiteX0" fmla="*/ 3581400 w 4835956"/>
              <a:gd name="connsiteY0" fmla="*/ 6858000 h 6858000"/>
              <a:gd name="connsiteX1" fmla="*/ 0 w 4835956"/>
              <a:gd name="connsiteY1" fmla="*/ 2781757 h 6858000"/>
              <a:gd name="connsiteX2" fmla="*/ 3108960 w 4835956"/>
              <a:gd name="connsiteY2" fmla="*/ 0 h 6858000"/>
              <a:gd name="connsiteX3" fmla="*/ 4835957 w 4835956"/>
              <a:gd name="connsiteY3" fmla="*/ 0 h 6858000"/>
              <a:gd name="connsiteX4" fmla="*/ 4835957 w 4835956"/>
              <a:gd name="connsiteY4" fmla="*/ 6858000 h 6858000"/>
              <a:gd name="connsiteX5" fmla="*/ 3581400 w 4835956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35956" h="6858000">
                <a:moveTo>
                  <a:pt x="3581400" y="6858000"/>
                </a:moveTo>
                <a:lnTo>
                  <a:pt x="0" y="2781757"/>
                </a:lnTo>
                <a:lnTo>
                  <a:pt x="3108960" y="0"/>
                </a:lnTo>
                <a:lnTo>
                  <a:pt x="4835957" y="0"/>
                </a:lnTo>
                <a:lnTo>
                  <a:pt x="4835957" y="6858000"/>
                </a:lnTo>
                <a:lnTo>
                  <a:pt x="3581400" y="6858000"/>
                </a:lnTo>
                <a:close/>
              </a:path>
            </a:pathLst>
          </a:custGeom>
          <a:solidFill>
            <a:schemeClr val="accent1"/>
          </a:solidFill>
          <a:ln w="7620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14" name="平行四边形 13"/>
          <p:cNvSpPr/>
          <p:nvPr>
            <p:custDataLst>
              <p:tags r:id="rId1"/>
            </p:custDataLst>
          </p:nvPr>
        </p:nvSpPr>
        <p:spPr>
          <a:xfrm flipH="1">
            <a:off x="570048" y="4327311"/>
            <a:ext cx="6217920" cy="126365"/>
          </a:xfrm>
          <a:prstGeom prst="parallelogram">
            <a:avLst>
              <a:gd name="adj" fmla="val 77108"/>
            </a:avLst>
          </a:prstGeom>
          <a:gradFill flip="none" rotWithShape="1">
            <a:gsLst>
              <a:gs pos="100000">
                <a:schemeClr val="accent1"/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7478" y="2759600"/>
            <a:ext cx="1223010" cy="12230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7" name="文本框 9"/>
          <p:cNvSpPr txBox="1"/>
          <p:nvPr/>
        </p:nvSpPr>
        <p:spPr>
          <a:xfrm>
            <a:off x="3411761" y="2848298"/>
            <a:ext cx="557149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项目总计划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448663" y="2968495"/>
            <a:ext cx="25806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!!平滑1"/>
          <p:cNvSpPr/>
          <p:nvPr>
            <p:custDataLst>
              <p:tags r:id="rId1"/>
            </p:custDataLst>
          </p:nvPr>
        </p:nvSpPr>
        <p:spPr>
          <a:xfrm>
            <a:off x="-36830" y="2848610"/>
            <a:ext cx="5104765" cy="400939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: 形状 6"/>
          <p:cNvSpPr/>
          <p:nvPr/>
        </p:nvSpPr>
        <p:spPr>
          <a:xfrm flipH="1">
            <a:off x="10236864" y="1"/>
            <a:ext cx="1955137" cy="1955137"/>
          </a:xfrm>
          <a:custGeom>
            <a:avLst/>
            <a:gdLst>
              <a:gd name="connsiteX0" fmla="*/ 1955137 w 1955137"/>
              <a:gd name="connsiteY0" fmla="*/ 0 h 1955137"/>
              <a:gd name="connsiteX1" fmla="*/ 1039781 w 1955137"/>
              <a:gd name="connsiteY1" fmla="*/ 0 h 1955137"/>
              <a:gd name="connsiteX2" fmla="*/ 0 w 1955137"/>
              <a:gd name="connsiteY2" fmla="*/ 1039781 h 1955137"/>
              <a:gd name="connsiteX3" fmla="*/ 0 w 1955137"/>
              <a:gd name="connsiteY3" fmla="*/ 1955137 h 1955137"/>
              <a:gd name="connsiteX4" fmla="*/ 1955137 w 1955137"/>
              <a:gd name="connsiteY4" fmla="*/ 0 h 195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137" h="1955137">
                <a:moveTo>
                  <a:pt x="1955137" y="0"/>
                </a:moveTo>
                <a:lnTo>
                  <a:pt x="1039781" y="0"/>
                </a:lnTo>
                <a:cubicBezTo>
                  <a:pt x="1039781" y="574255"/>
                  <a:pt x="574255" y="1039781"/>
                  <a:pt x="0" y="1039781"/>
                </a:cubicBezTo>
                <a:lnTo>
                  <a:pt x="0" y="1955137"/>
                </a:lnTo>
                <a:cubicBezTo>
                  <a:pt x="1079792" y="1955137"/>
                  <a:pt x="1955137" y="1079792"/>
                  <a:pt x="1955137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98000">
                <a:schemeClr val="accent1"/>
              </a:gs>
            </a:gsLst>
            <a:lin ang="135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OPPOSans M"/>
              <a:ea typeface="OPPOSans M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213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项目迭代概览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11070" y="2288540"/>
            <a:ext cx="73456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迭代划分：本项目共分为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个迭代周期，具体如下：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auto">
              <a:lnSpc>
                <a:spcPct val="150000"/>
              </a:lnSpc>
            </a:pP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457200" fontAlgn="auto">
              <a:lnSpc>
                <a:spcPct val="150000"/>
              </a:lnSpc>
            </a:pP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·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迭代1:  2024年9月19日-2024年10月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日</a:t>
            </a:r>
            <a:endParaRPr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457200" fontAlgn="auto">
              <a:lnSpc>
                <a:spcPct val="150000"/>
              </a:lnSpc>
            </a:pP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·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迭代2:  2024年10月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日-2024年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月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日</a:t>
            </a:r>
            <a:endParaRPr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213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当前项目进度</a:t>
            </a:r>
            <a:endParaRPr lang="zh-CN" altLang="en-US" dirty="0"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04361" y="1393825"/>
            <a:ext cx="33832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800" b="1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</a:rPr>
              <a:t>项目总体进度为</a:t>
            </a:r>
            <a:r>
              <a:rPr lang="en-US" altLang="zh-CN" sz="2800" b="1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</a:rPr>
              <a:t>57</a:t>
            </a:r>
            <a:r>
              <a:rPr lang="zh-CN" altLang="en-US" sz="2800" b="1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</a:rPr>
              <a:t>%</a:t>
            </a:r>
            <a:endParaRPr lang="zh-CN" altLang="en-US" sz="2800" b="1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cs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845310" y="3163570"/>
          <a:ext cx="8660130" cy="2472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6710"/>
                <a:gridCol w="2886710"/>
                <a:gridCol w="2886710"/>
              </a:tblGrid>
              <a:tr h="4121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维度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权重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完成情况</a:t>
                      </a:r>
                      <a:endParaRPr lang="zh-CN" altLang="en-US" sz="2000"/>
                    </a:p>
                  </a:txBody>
                  <a:tcPr anchor="ctr"/>
                </a:tc>
              </a:tr>
              <a:tr h="4121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需求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20%</a:t>
                      </a:r>
                      <a:endParaRPr lang="en-US" altLang="zh-C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100%</a:t>
                      </a:r>
                      <a:endParaRPr lang="en-US" altLang="zh-CN" sz="2000"/>
                    </a:p>
                  </a:txBody>
                  <a:tcPr anchor="ctr"/>
                </a:tc>
              </a:tr>
              <a:tr h="4121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代码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45%</a:t>
                      </a:r>
                      <a:endParaRPr lang="en-US" altLang="zh-C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80%</a:t>
                      </a:r>
                      <a:endParaRPr lang="en-US" altLang="zh-CN" sz="2000">
                        <a:sym typeface="+mn-ea"/>
                      </a:endParaRPr>
                    </a:p>
                  </a:txBody>
                  <a:tcPr anchor="ctr"/>
                </a:tc>
              </a:tr>
              <a:tr h="4121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构建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20%</a:t>
                      </a:r>
                      <a:endParaRPr lang="en-US" altLang="zh-C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0%</a:t>
                      </a:r>
                      <a:endParaRPr lang="en-US" altLang="zh-CN" sz="2000">
                        <a:sym typeface="+mn-ea"/>
                      </a:endParaRPr>
                    </a:p>
                  </a:txBody>
                  <a:tcPr anchor="ctr"/>
                </a:tc>
              </a:tr>
              <a:tr h="4121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部署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5%</a:t>
                      </a:r>
                      <a:endParaRPr lang="en-US" altLang="zh-C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0%</a:t>
                      </a:r>
                      <a:endParaRPr lang="en-US" altLang="zh-CN" sz="2000">
                        <a:sym typeface="+mn-ea"/>
                      </a:endParaRPr>
                    </a:p>
                  </a:txBody>
                  <a:tcPr anchor="ctr"/>
                </a:tc>
              </a:tr>
              <a:tr h="4121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运行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10%</a:t>
                      </a:r>
                      <a:endParaRPr lang="en-US" altLang="zh-C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10%</a:t>
                      </a:r>
                      <a:endParaRPr lang="en-US" altLang="zh-CN" sz="2000">
                        <a:sym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883410" y="2347595"/>
            <a:ext cx="170688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估算依据：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0" name="Shape3"/>
          <p:cNvGrpSpPr/>
          <p:nvPr>
            <p:custDataLst>
              <p:tags r:id="rId2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7478" y="2759600"/>
            <a:ext cx="1223010" cy="12230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7" name="文本框 9"/>
          <p:cNvSpPr txBox="1"/>
          <p:nvPr/>
        </p:nvSpPr>
        <p:spPr>
          <a:xfrm>
            <a:off x="3520440" y="2553335"/>
            <a:ext cx="6262370" cy="2122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600" b="1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项目迭代期以及目标定义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448663" y="2968495"/>
            <a:ext cx="25806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!!平滑1"/>
          <p:cNvSpPr/>
          <p:nvPr>
            <p:custDataLst>
              <p:tags r:id="rId1"/>
            </p:custDataLst>
          </p:nvPr>
        </p:nvSpPr>
        <p:spPr>
          <a:xfrm>
            <a:off x="-36830" y="2848610"/>
            <a:ext cx="5104765" cy="400939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: 形状 6"/>
          <p:cNvSpPr/>
          <p:nvPr/>
        </p:nvSpPr>
        <p:spPr>
          <a:xfrm flipH="1">
            <a:off x="10236864" y="1"/>
            <a:ext cx="1955137" cy="1955137"/>
          </a:xfrm>
          <a:custGeom>
            <a:avLst/>
            <a:gdLst>
              <a:gd name="connsiteX0" fmla="*/ 1955137 w 1955137"/>
              <a:gd name="connsiteY0" fmla="*/ 0 h 1955137"/>
              <a:gd name="connsiteX1" fmla="*/ 1039781 w 1955137"/>
              <a:gd name="connsiteY1" fmla="*/ 0 h 1955137"/>
              <a:gd name="connsiteX2" fmla="*/ 0 w 1955137"/>
              <a:gd name="connsiteY2" fmla="*/ 1039781 h 1955137"/>
              <a:gd name="connsiteX3" fmla="*/ 0 w 1955137"/>
              <a:gd name="connsiteY3" fmla="*/ 1955137 h 1955137"/>
              <a:gd name="connsiteX4" fmla="*/ 1955137 w 1955137"/>
              <a:gd name="connsiteY4" fmla="*/ 0 h 195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137" h="1955137">
                <a:moveTo>
                  <a:pt x="1955137" y="0"/>
                </a:moveTo>
                <a:lnTo>
                  <a:pt x="1039781" y="0"/>
                </a:lnTo>
                <a:cubicBezTo>
                  <a:pt x="1039781" y="574255"/>
                  <a:pt x="574255" y="1039781"/>
                  <a:pt x="0" y="1039781"/>
                </a:cubicBezTo>
                <a:lnTo>
                  <a:pt x="0" y="1955137"/>
                </a:lnTo>
                <a:cubicBezTo>
                  <a:pt x="1079792" y="1955137"/>
                  <a:pt x="1955137" y="1079792"/>
                  <a:pt x="1955137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98000">
                <a:schemeClr val="accent1"/>
              </a:gs>
            </a:gsLst>
            <a:lin ang="135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OPPOSans M"/>
              <a:ea typeface="OPPOSans M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38512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项目迭代期以及目标定义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35075" y="908050"/>
            <a:ext cx="10840720" cy="5956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第二迭代期目标定义：</a:t>
            </a:r>
            <a:endParaRPr lang="en-US" altLang="zh-CN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完成需求文档、</a:t>
            </a:r>
            <a:endParaRPr lang="zh-CN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600"/>
              <a:t>        </a:t>
            </a:r>
            <a:r>
              <a:rPr lang="zh-CN" altLang="en-US" sz="1400"/>
              <a:t>完成人：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邓嘉文</a:t>
            </a:r>
            <a:r>
              <a:rPr lang="zh-CN" altLang="en-US" sz="1400"/>
              <a:t>完成时间：</a:t>
            </a:r>
            <a:r>
              <a:rPr lang="en-US" altLang="zh-CN" sz="1400"/>
              <a:t>10</a:t>
            </a:r>
            <a:r>
              <a:rPr lang="zh-CN" altLang="en-US" sz="1400"/>
              <a:t>月</a:t>
            </a:r>
            <a:r>
              <a:rPr lang="en-US" altLang="zh-CN" sz="1400"/>
              <a:t>28</a:t>
            </a:r>
            <a:r>
              <a:rPr lang="zh-CN" altLang="en-US" sz="1400"/>
              <a:t>日</a:t>
            </a:r>
            <a:endParaRPr lang="zh-CN" altLang="en-US" sz="1400"/>
          </a:p>
          <a:p>
            <a:pPr lvl="1" indent="457200"/>
            <a:r>
              <a:rPr lang="zh-CN" altLang="en-US" sz="1400"/>
              <a:t>成果物：需求文档</a:t>
            </a:r>
            <a:endParaRPr lang="zh-CN" altLang="en-US" sz="1400"/>
          </a:p>
          <a:p>
            <a:pPr lvl="1" indent="457200"/>
            <a:endParaRPr lang="zh-CN" altLang="en-US" sz="1400"/>
          </a:p>
          <a:p>
            <a:pPr indent="457200" fontAlgn="auto">
              <a:lnSpc>
                <a:spcPct val="150000"/>
              </a:lnSpc>
            </a:pPr>
            <a:r>
              <a:rPr lang="en-US" altLang="zh-CN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- </a:t>
            </a:r>
            <a:r>
              <a:rPr lang="zh-CN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完成</a:t>
            </a:r>
            <a:r>
              <a:rPr lang="zh-CN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数据库设计</a:t>
            </a:r>
            <a:endParaRPr lang="zh-CN" altLang="en-US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indent="0" fontAlgn="auto">
              <a:lnSpc>
                <a:spcPct val="150000"/>
              </a:lnSpc>
            </a:pPr>
            <a:r>
              <a:rPr lang="en-US" altLang="zh-CN" sz="1400">
                <a:sym typeface="+mn-ea"/>
              </a:rPr>
              <a:t>        </a:t>
            </a:r>
            <a:r>
              <a:rPr lang="zh-CN" altLang="en-US" sz="1400">
                <a:sym typeface="+mn-ea"/>
              </a:rPr>
              <a:t>完成人：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翁逸轩</a:t>
            </a:r>
            <a:endParaRPr lang="en-US" altLang="zh-CN" sz="1400"/>
          </a:p>
          <a:p>
            <a:pPr lvl="1" indent="457200"/>
            <a:r>
              <a:rPr lang="zh-CN" altLang="en-US" sz="1400">
                <a:sym typeface="+mn-ea"/>
              </a:rPr>
              <a:t>完成时间：</a:t>
            </a:r>
            <a:r>
              <a:rPr lang="en-US" altLang="zh-CN" sz="1400">
                <a:sym typeface="+mn-ea"/>
              </a:rPr>
              <a:t>10</a:t>
            </a:r>
            <a:r>
              <a:rPr lang="zh-CN" altLang="en-US" sz="1400">
                <a:sym typeface="+mn-ea"/>
              </a:rPr>
              <a:t>月</a:t>
            </a:r>
            <a:r>
              <a:rPr lang="en-US" altLang="zh-CN" sz="1400">
                <a:sym typeface="+mn-ea"/>
              </a:rPr>
              <a:t>29</a:t>
            </a:r>
            <a:r>
              <a:rPr lang="zh-CN" altLang="en-US" sz="1400">
                <a:sym typeface="+mn-ea"/>
              </a:rPr>
              <a:t>日</a:t>
            </a:r>
            <a:endParaRPr lang="zh-CN" altLang="en-US" sz="1400"/>
          </a:p>
          <a:p>
            <a:pPr lvl="1" indent="457200"/>
            <a:r>
              <a:rPr lang="zh-CN" altLang="en-US" sz="1400">
                <a:sym typeface="+mn-ea"/>
              </a:rPr>
              <a:t>成果物：源代码</a:t>
            </a:r>
            <a:r>
              <a:rPr lang="en-US" altLang="zh-CN" sz="1400">
                <a:sym typeface="+mn-ea"/>
              </a:rPr>
              <a:t>+</a:t>
            </a:r>
            <a:r>
              <a:rPr lang="zh-CN" altLang="en-US" sz="1400">
                <a:sym typeface="+mn-ea"/>
              </a:rPr>
              <a:t>前端</a:t>
            </a:r>
            <a:r>
              <a:rPr lang="zh-CN" altLang="en-US" sz="1400">
                <a:sym typeface="+mn-ea"/>
              </a:rPr>
              <a:t>页面</a:t>
            </a:r>
            <a:endParaRPr lang="zh-CN" altLang="en-US" sz="1400">
              <a:sym typeface="+mn-ea"/>
            </a:endParaRPr>
          </a:p>
          <a:p>
            <a:pPr lvl="1" indent="457200"/>
            <a:endParaRPr lang="zh-CN" altLang="en-US" sz="1400"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- </a:t>
            </a:r>
            <a:r>
              <a:rPr lang="zh-CN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完成</a:t>
            </a:r>
            <a:r>
              <a:rPr lang="zh-CN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测试用例设计</a:t>
            </a:r>
            <a:endParaRPr lang="zh-CN" altLang="en-US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400">
                <a:sym typeface="+mn-ea"/>
              </a:rPr>
              <a:t>        </a:t>
            </a:r>
            <a:r>
              <a:rPr lang="zh-CN" altLang="en-US" sz="1400">
                <a:sym typeface="+mn-ea"/>
              </a:rPr>
              <a:t>完成人：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吴炜铖</a:t>
            </a:r>
            <a:endParaRPr lang="en-US" altLang="zh-CN" sz="1400"/>
          </a:p>
          <a:p>
            <a:pPr lvl="1" indent="457200"/>
            <a:r>
              <a:rPr lang="zh-CN" altLang="en-US" sz="1400">
                <a:sym typeface="+mn-ea"/>
              </a:rPr>
              <a:t>预计完成时间：</a:t>
            </a:r>
            <a:r>
              <a:rPr lang="en-US" altLang="zh-CN" sz="1400">
                <a:sym typeface="+mn-ea"/>
              </a:rPr>
              <a:t>10</a:t>
            </a:r>
            <a:r>
              <a:rPr lang="zh-CN" altLang="en-US" sz="1400">
                <a:sym typeface="+mn-ea"/>
              </a:rPr>
              <a:t>月</a:t>
            </a:r>
            <a:r>
              <a:rPr lang="en-US" altLang="zh-CN" sz="1400">
                <a:sym typeface="+mn-ea"/>
              </a:rPr>
              <a:t>31</a:t>
            </a:r>
            <a:r>
              <a:rPr lang="zh-CN" altLang="en-US" sz="1400">
                <a:sym typeface="+mn-ea"/>
              </a:rPr>
              <a:t>日</a:t>
            </a:r>
            <a:endParaRPr lang="zh-CN" altLang="en-US" sz="1400"/>
          </a:p>
          <a:p>
            <a:pPr lvl="1" indent="457200"/>
            <a:r>
              <a:rPr lang="zh-CN" altLang="en-US" sz="1400">
                <a:sym typeface="+mn-ea"/>
              </a:rPr>
              <a:t>成果物：源代码</a:t>
            </a:r>
            <a:r>
              <a:rPr lang="en-US" altLang="zh-CN" sz="1400">
                <a:sym typeface="+mn-ea"/>
              </a:rPr>
              <a:t>+</a:t>
            </a:r>
            <a:r>
              <a:rPr lang="zh-CN" altLang="en-US" sz="1400">
                <a:sym typeface="+mn-ea"/>
              </a:rPr>
              <a:t>前端页面</a:t>
            </a:r>
            <a:endParaRPr lang="zh-CN" altLang="en-US" sz="1400">
              <a:sym typeface="+mn-ea"/>
            </a:endParaRPr>
          </a:p>
          <a:p>
            <a:pPr lvl="1" indent="457200"/>
            <a:endParaRPr lang="zh-CN" altLang="en-US" sz="1400"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- </a:t>
            </a:r>
            <a:r>
              <a:rPr lang="zh-CN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完成多种商品分类显示</a:t>
            </a:r>
            <a:r>
              <a:rPr lang="zh-CN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、商品搜索功能</a:t>
            </a:r>
            <a:endParaRPr lang="zh-CN" altLang="en-US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400">
                <a:sym typeface="+mn-ea"/>
              </a:rPr>
              <a:t>        </a:t>
            </a:r>
            <a:r>
              <a:rPr lang="zh-CN" altLang="en-US" sz="1400">
                <a:sym typeface="+mn-ea"/>
              </a:rPr>
              <a:t>完成人：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管瀚博</a:t>
            </a:r>
            <a:r>
              <a:rPr lang="en-US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+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汪昊</a:t>
            </a:r>
            <a:endParaRPr lang="en-US" altLang="zh-CN" sz="1400"/>
          </a:p>
          <a:p>
            <a:pPr lvl="1" indent="457200"/>
            <a:r>
              <a:rPr lang="zh-CN" altLang="en-US" sz="1400">
                <a:sym typeface="+mn-ea"/>
              </a:rPr>
              <a:t>完成时间：</a:t>
            </a:r>
            <a:r>
              <a:rPr lang="en-US" altLang="zh-CN" sz="1400">
                <a:sym typeface="+mn-ea"/>
              </a:rPr>
              <a:t>11</a:t>
            </a:r>
            <a:r>
              <a:rPr lang="zh-CN" altLang="en-US" sz="1400">
                <a:sym typeface="+mn-ea"/>
              </a:rPr>
              <a:t>月</a:t>
            </a:r>
            <a:r>
              <a:rPr lang="en-US" altLang="zh-CN" sz="1400">
                <a:sym typeface="+mn-ea"/>
              </a:rPr>
              <a:t>2</a:t>
            </a:r>
            <a:r>
              <a:rPr lang="zh-CN" altLang="en-US" sz="1400">
                <a:sym typeface="+mn-ea"/>
              </a:rPr>
              <a:t>日</a:t>
            </a:r>
            <a:endParaRPr lang="zh-CN" altLang="en-US" sz="1400"/>
          </a:p>
          <a:p>
            <a:pPr lvl="1" indent="457200"/>
            <a:r>
              <a:rPr lang="zh-CN" altLang="en-US" sz="1400">
                <a:sym typeface="+mn-ea"/>
              </a:rPr>
              <a:t>成果物：源代码</a:t>
            </a:r>
            <a:r>
              <a:rPr lang="en-US" altLang="zh-CN" sz="1400">
                <a:sym typeface="+mn-ea"/>
              </a:rPr>
              <a:t>+</a:t>
            </a:r>
            <a:r>
              <a:rPr lang="zh-CN" altLang="en-US" sz="1400">
                <a:sym typeface="+mn-ea"/>
              </a:rPr>
              <a:t>前端页面</a:t>
            </a:r>
            <a:r>
              <a:rPr lang="en-US" altLang="zh-CN" sz="1400">
                <a:sym typeface="+mn-ea"/>
              </a:rPr>
              <a:t>+</a:t>
            </a:r>
            <a:r>
              <a:rPr lang="zh-CN" altLang="en-US" sz="1400">
                <a:sym typeface="+mn-ea"/>
              </a:rPr>
              <a:t>测试用例设计及清单文档</a:t>
            </a:r>
            <a:r>
              <a:rPr lang="en-US" altLang="zh-CN" sz="1400">
                <a:sym typeface="+mn-ea"/>
              </a:rPr>
              <a:t>+</a:t>
            </a:r>
            <a:r>
              <a:rPr lang="zh-CN" altLang="en-US" sz="1400">
                <a:sym typeface="+mn-ea"/>
              </a:rPr>
              <a:t>数据库设计</a:t>
            </a:r>
            <a:endParaRPr lang="zh-CN" altLang="en-US" sz="1400"/>
          </a:p>
          <a:p>
            <a:pPr lvl="1" indent="457200"/>
            <a:br>
              <a:rPr lang="zh-CN" altLang="en-US" sz="1400">
                <a:sym typeface="+mn-ea"/>
              </a:rPr>
            </a:br>
            <a:endParaRPr lang="zh-CN" altLang="en-US" sz="1400">
              <a:solidFill>
                <a:schemeClr val="tx1"/>
              </a:solidFill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38512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项目迭代期以及目标定义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35075" y="908050"/>
            <a:ext cx="10840720" cy="5956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第二迭代期目标定义：</a:t>
            </a:r>
            <a:endParaRPr lang="en-US" altLang="zh-CN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- </a:t>
            </a:r>
            <a:r>
              <a:rPr lang="zh-CN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完成买家注册、历史订单、买家信息查询功能</a:t>
            </a:r>
            <a:endParaRPr lang="zh-CN" altLang="en-US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indent="0" fontAlgn="auto">
              <a:lnSpc>
                <a:spcPct val="150000"/>
              </a:lnSpc>
            </a:pPr>
            <a:r>
              <a:rPr lang="en-US" altLang="zh-CN" sz="1400">
                <a:sym typeface="+mn-ea"/>
              </a:rPr>
              <a:t>        </a:t>
            </a:r>
            <a:r>
              <a:rPr lang="zh-CN" altLang="en-US" sz="1400">
                <a:sym typeface="+mn-ea"/>
              </a:rPr>
              <a:t>完成人：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管瀚博</a:t>
            </a:r>
            <a:r>
              <a:rPr lang="en-US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+</a:t>
            </a:r>
            <a:r>
              <a:rPr 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汪昊</a:t>
            </a:r>
            <a:endParaRPr lang="en-US" altLang="zh-CN" sz="1400"/>
          </a:p>
          <a:p>
            <a:pPr lvl="1" indent="457200"/>
            <a:r>
              <a:rPr lang="zh-CN" altLang="en-US" sz="1400">
                <a:sym typeface="+mn-ea"/>
              </a:rPr>
              <a:t>完成时间：</a:t>
            </a:r>
            <a:r>
              <a:rPr lang="en-US" altLang="zh-CN" sz="1400">
                <a:sym typeface="+mn-ea"/>
              </a:rPr>
              <a:t>11</a:t>
            </a:r>
            <a:r>
              <a:rPr lang="zh-CN" altLang="en-US" sz="1400">
                <a:sym typeface="+mn-ea"/>
              </a:rPr>
              <a:t>月</a:t>
            </a:r>
            <a:r>
              <a:rPr lang="en-US" altLang="zh-CN" sz="1400">
                <a:sym typeface="+mn-ea"/>
              </a:rPr>
              <a:t>2</a:t>
            </a:r>
            <a:r>
              <a:rPr lang="zh-CN" altLang="en-US" sz="1400">
                <a:sym typeface="+mn-ea"/>
              </a:rPr>
              <a:t>日</a:t>
            </a:r>
            <a:endParaRPr lang="zh-CN" altLang="en-US" sz="1400"/>
          </a:p>
          <a:p>
            <a:pPr lvl="1" indent="457200"/>
            <a:r>
              <a:rPr lang="zh-CN" altLang="en-US" sz="1400">
                <a:sym typeface="+mn-ea"/>
              </a:rPr>
              <a:t>成果物：源代码</a:t>
            </a:r>
            <a:r>
              <a:rPr lang="en-US" altLang="zh-CN" sz="1400">
                <a:sym typeface="+mn-ea"/>
              </a:rPr>
              <a:t>+</a:t>
            </a:r>
            <a:r>
              <a:rPr lang="zh-CN" altLang="en-US" sz="1400">
                <a:sym typeface="+mn-ea"/>
              </a:rPr>
              <a:t>前端</a:t>
            </a:r>
            <a:r>
              <a:rPr lang="zh-CN" altLang="en-US" sz="1400">
                <a:sym typeface="+mn-ea"/>
              </a:rPr>
              <a:t>页面</a:t>
            </a:r>
            <a:endParaRPr lang="zh-CN" altLang="en-US" sz="1400"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- </a:t>
            </a:r>
            <a:r>
              <a:rPr lang="zh-CN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完成商品数量、商品富媒体、商品搜索功能</a:t>
            </a:r>
            <a:endParaRPr lang="zh-CN" altLang="en-US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400">
                <a:sym typeface="+mn-ea"/>
              </a:rPr>
              <a:t>        </a:t>
            </a:r>
            <a:r>
              <a:rPr lang="zh-CN" altLang="en-US" sz="1400">
                <a:sym typeface="+mn-ea"/>
              </a:rPr>
              <a:t>完成人：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管瀚博</a:t>
            </a:r>
            <a:r>
              <a:rPr lang="en-US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+</a:t>
            </a:r>
            <a:r>
              <a:rPr 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汪昊</a:t>
            </a:r>
            <a:endParaRPr lang="en-US" altLang="zh-CN" sz="1400"/>
          </a:p>
          <a:p>
            <a:pPr lvl="1" indent="457200"/>
            <a:r>
              <a:rPr lang="zh-CN" altLang="en-US" sz="1400">
                <a:sym typeface="+mn-ea"/>
              </a:rPr>
              <a:t>预计完成时间：</a:t>
            </a:r>
            <a:r>
              <a:rPr lang="en-US" altLang="zh-CN" sz="1400">
                <a:sym typeface="+mn-ea"/>
              </a:rPr>
              <a:t>11</a:t>
            </a:r>
            <a:r>
              <a:rPr lang="zh-CN" altLang="en-US" sz="1400">
                <a:sym typeface="+mn-ea"/>
              </a:rPr>
              <a:t>月</a:t>
            </a:r>
            <a:r>
              <a:rPr lang="en-US" altLang="zh-CN" sz="1400">
                <a:sym typeface="+mn-ea"/>
              </a:rPr>
              <a:t>7</a:t>
            </a:r>
            <a:r>
              <a:rPr lang="zh-CN" altLang="en-US" sz="1400">
                <a:sym typeface="+mn-ea"/>
              </a:rPr>
              <a:t>日</a:t>
            </a:r>
            <a:endParaRPr lang="zh-CN" altLang="en-US" sz="1400"/>
          </a:p>
          <a:p>
            <a:pPr lvl="1" indent="457200"/>
            <a:r>
              <a:rPr lang="zh-CN" altLang="en-US" sz="1400">
                <a:sym typeface="+mn-ea"/>
              </a:rPr>
              <a:t>成果物：源代码</a:t>
            </a:r>
            <a:r>
              <a:rPr lang="en-US" altLang="zh-CN" sz="1400">
                <a:sym typeface="+mn-ea"/>
              </a:rPr>
              <a:t>+</a:t>
            </a:r>
            <a:r>
              <a:rPr lang="zh-CN" altLang="en-US" sz="1400">
                <a:sym typeface="+mn-ea"/>
              </a:rPr>
              <a:t>前端页面</a:t>
            </a:r>
            <a:br>
              <a:rPr lang="zh-CN" altLang="en-US" sz="1400">
                <a:sym typeface="+mn-ea"/>
              </a:rPr>
            </a:br>
            <a:r>
              <a:rPr lang="en-US" altLang="zh-CN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- 完成前</a:t>
            </a:r>
            <a:r>
              <a:rPr lang="zh-CN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后</a:t>
            </a:r>
            <a:r>
              <a:rPr lang="en-US" altLang="zh-CN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端</a:t>
            </a:r>
            <a:r>
              <a:rPr lang="zh-CN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对接</a:t>
            </a:r>
            <a:endParaRPr lang="en-US" altLang="zh-CN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400">
                <a:sym typeface="+mn-ea"/>
              </a:rPr>
              <a:t>        </a:t>
            </a:r>
            <a:r>
              <a:rPr lang="zh-CN" altLang="en-US" sz="1400">
                <a:sym typeface="+mn-ea"/>
              </a:rPr>
              <a:t>完成人：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管瀚博</a:t>
            </a:r>
            <a:r>
              <a:rPr lang="en-US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+</a:t>
            </a:r>
            <a:r>
              <a:rPr 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汪昊</a:t>
            </a:r>
            <a:endParaRPr lang="en-US" altLang="zh-CN" sz="1400"/>
          </a:p>
          <a:p>
            <a:pPr lvl="1" indent="457200"/>
            <a:r>
              <a:rPr lang="zh-CN" altLang="en-US" sz="1400">
                <a:sym typeface="+mn-ea"/>
              </a:rPr>
              <a:t>预计完成时间：</a:t>
            </a:r>
            <a:r>
              <a:rPr lang="en-US" altLang="zh-CN" sz="1400">
                <a:sym typeface="+mn-ea"/>
              </a:rPr>
              <a:t>11</a:t>
            </a:r>
            <a:r>
              <a:rPr lang="zh-CN" altLang="en-US" sz="1400">
                <a:sym typeface="+mn-ea"/>
              </a:rPr>
              <a:t>月</a:t>
            </a:r>
            <a:r>
              <a:rPr lang="en-US" altLang="zh-CN" sz="1400">
                <a:sym typeface="+mn-ea"/>
              </a:rPr>
              <a:t>8</a:t>
            </a:r>
            <a:r>
              <a:rPr lang="zh-CN" altLang="en-US" sz="1400">
                <a:sym typeface="+mn-ea"/>
              </a:rPr>
              <a:t>日</a:t>
            </a:r>
            <a:endParaRPr lang="zh-CN" altLang="en-US" sz="1400"/>
          </a:p>
          <a:p>
            <a:pPr lvl="1" indent="457200"/>
            <a:r>
              <a:rPr lang="zh-CN" altLang="en-US" sz="1400">
                <a:sym typeface="+mn-ea"/>
              </a:rPr>
              <a:t>成果物：源代码</a:t>
            </a:r>
            <a:r>
              <a:rPr lang="en-US" altLang="zh-CN" sz="1400">
                <a:sym typeface="+mn-ea"/>
              </a:rPr>
              <a:t>+</a:t>
            </a:r>
            <a:r>
              <a:rPr lang="zh-CN" altLang="en-US" sz="1400">
                <a:sym typeface="+mn-ea"/>
              </a:rPr>
              <a:t>可运行页面</a:t>
            </a:r>
            <a:endParaRPr lang="zh-CN" altLang="en-US" sz="1400"/>
          </a:p>
          <a:p>
            <a:pPr lvl="1" indent="0" fontAlgn="auto">
              <a:lnSpc>
                <a:spcPct val="150000"/>
              </a:lnSpc>
              <a:buNone/>
            </a:pPr>
            <a:r>
              <a:rPr lang="zh-CN" alt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完成所有功能测试，测试文档</a:t>
            </a:r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以及部署文档</a:t>
            </a:r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的编写</a:t>
            </a:r>
            <a:endParaRPr lang="zh-CN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lvl="1" indent="457200" fontAlgn="auto">
              <a:lnSpc>
                <a:spcPct val="150000"/>
              </a:lnSpc>
              <a:buNone/>
            </a:pPr>
            <a:r>
              <a:rPr lang="zh-CN" altLang="en-US" sz="1400">
                <a:solidFill>
                  <a:schemeClr val="tx1"/>
                </a:solidFill>
              </a:rPr>
              <a:t>完成人：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吴炜铖</a:t>
            </a:r>
            <a:endParaRPr lang="zh-CN" altLang="en-US" sz="1400">
              <a:solidFill>
                <a:schemeClr val="tx1"/>
              </a:solidFill>
            </a:endParaRPr>
          </a:p>
          <a:p>
            <a:pPr marL="457200" lvl="1" indent="457200">
              <a:buNone/>
            </a:pPr>
            <a:r>
              <a:rPr lang="zh-CN" altLang="en-US" sz="1400">
                <a:solidFill>
                  <a:schemeClr val="tx1"/>
                </a:solidFill>
              </a:rPr>
              <a:t>预计完成时间：</a:t>
            </a:r>
            <a:r>
              <a:rPr lang="en-US" altLang="zh-CN" sz="1400">
                <a:solidFill>
                  <a:schemeClr val="tx1"/>
                </a:solidFill>
              </a:rPr>
              <a:t>11</a:t>
            </a:r>
            <a:r>
              <a:rPr lang="zh-CN" altLang="en-US" sz="1400">
                <a:solidFill>
                  <a:schemeClr val="tx1"/>
                </a:solidFill>
              </a:rPr>
              <a:t>月</a:t>
            </a:r>
            <a:r>
              <a:rPr lang="en-US" altLang="zh-CN" sz="1400">
                <a:solidFill>
                  <a:schemeClr val="tx1"/>
                </a:solidFill>
              </a:rPr>
              <a:t>9</a:t>
            </a:r>
            <a:r>
              <a:rPr lang="zh-CN" altLang="en-US" sz="1400">
                <a:solidFill>
                  <a:schemeClr val="tx1"/>
                </a:solidFill>
              </a:rPr>
              <a:t>日</a:t>
            </a:r>
            <a:endParaRPr lang="zh-CN" altLang="en-US" sz="1400">
              <a:solidFill>
                <a:schemeClr val="tx1"/>
              </a:solidFill>
            </a:endParaRPr>
          </a:p>
          <a:p>
            <a:pPr marL="457200" lvl="1" indent="457200">
              <a:buNone/>
            </a:pPr>
            <a:r>
              <a:rPr lang="zh-CN" altLang="en-US" sz="1400">
                <a:solidFill>
                  <a:schemeClr val="tx1"/>
                </a:solidFill>
              </a:rPr>
              <a:t>成果物：</a:t>
            </a:r>
            <a:r>
              <a:rPr lang="zh-CN" altLang="en-US" sz="1400">
                <a:sym typeface="+mn-ea"/>
              </a:rPr>
              <a:t>测试用例设计及清单文档、测试用例自动化执行程序及运行手册、测试用例自动化执行的屏幕录制视频，部署文档</a:t>
            </a:r>
            <a:endParaRPr lang="zh-CN" altLang="en-US" sz="1400">
              <a:solidFill>
                <a:schemeClr val="tx1"/>
              </a:solidFill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7478" y="2759600"/>
            <a:ext cx="1223010" cy="12230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7" name="文本框 9"/>
          <p:cNvSpPr txBox="1"/>
          <p:nvPr/>
        </p:nvSpPr>
        <p:spPr>
          <a:xfrm>
            <a:off x="3520440" y="2553335"/>
            <a:ext cx="6262370" cy="2122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600" b="1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项目成品展示以及最新计划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401673" y="2968495"/>
            <a:ext cx="25806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!!平滑1"/>
          <p:cNvSpPr/>
          <p:nvPr>
            <p:custDataLst>
              <p:tags r:id="rId1"/>
            </p:custDataLst>
          </p:nvPr>
        </p:nvSpPr>
        <p:spPr>
          <a:xfrm>
            <a:off x="-36830" y="2848610"/>
            <a:ext cx="5104765" cy="400939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: 形状 6"/>
          <p:cNvSpPr/>
          <p:nvPr/>
        </p:nvSpPr>
        <p:spPr>
          <a:xfrm flipH="1">
            <a:off x="10236864" y="1"/>
            <a:ext cx="1955137" cy="1955137"/>
          </a:xfrm>
          <a:custGeom>
            <a:avLst/>
            <a:gdLst>
              <a:gd name="connsiteX0" fmla="*/ 1955137 w 1955137"/>
              <a:gd name="connsiteY0" fmla="*/ 0 h 1955137"/>
              <a:gd name="connsiteX1" fmla="*/ 1039781 w 1955137"/>
              <a:gd name="connsiteY1" fmla="*/ 0 h 1955137"/>
              <a:gd name="connsiteX2" fmla="*/ 0 w 1955137"/>
              <a:gd name="connsiteY2" fmla="*/ 1039781 h 1955137"/>
              <a:gd name="connsiteX3" fmla="*/ 0 w 1955137"/>
              <a:gd name="connsiteY3" fmla="*/ 1955137 h 1955137"/>
              <a:gd name="connsiteX4" fmla="*/ 1955137 w 1955137"/>
              <a:gd name="connsiteY4" fmla="*/ 0 h 195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137" h="1955137">
                <a:moveTo>
                  <a:pt x="1955137" y="0"/>
                </a:moveTo>
                <a:lnTo>
                  <a:pt x="1039781" y="0"/>
                </a:lnTo>
                <a:cubicBezTo>
                  <a:pt x="1039781" y="574255"/>
                  <a:pt x="574255" y="1039781"/>
                  <a:pt x="0" y="1039781"/>
                </a:cubicBezTo>
                <a:lnTo>
                  <a:pt x="0" y="1955137"/>
                </a:lnTo>
                <a:cubicBezTo>
                  <a:pt x="1079792" y="1955137"/>
                  <a:pt x="1955137" y="1079792"/>
                  <a:pt x="1955137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98000">
                <a:schemeClr val="accent1"/>
              </a:gs>
            </a:gsLst>
            <a:lin ang="135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OPPOSans M"/>
              <a:ea typeface="OPPOSans M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</p:bldLst>
  </p:timing>
</p:sld>
</file>

<file path=ppt/tags/tag1.xml><?xml version="1.0" encoding="utf-8"?>
<p:tagLst xmlns:p="http://schemas.openxmlformats.org/presentationml/2006/main">
  <p:tag name="KSO_WM_UNIT_FILL_FORE_SCHEMECOLOR_INDEX_1_BRIGHTNESS" val="0"/>
  <p:tag name="KSO_WM_UNIT_FILL_FORE_SCHEMECOLOR_INDEX_1" val="5"/>
  <p:tag name="KSO_WM_UNIT_FILL_FORE_SCHEMECOLOR_INDEX_1_POS" val="0.17"/>
  <p:tag name="KSO_WM_UNIT_FILL_FORE_SCHEMECOLOR_INDEX_1_TRANS" val="1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0"/>
  <p:tag name="KSO_WM_UNIT_FILL_GRADIENT_DIRECTION" val="3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1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2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3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4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5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6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7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8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9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2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20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21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2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YOO_CHATSHAPE_TYPE" val="YOO_CHATSHAPE_HIDDEN"/>
  <p:tag name="TAG_CONTENT_DIAGRAM_INDEX" val="0816f84c618d4f3ca14a6fbb668434a2"/>
  <p:tag name="TAG_CONTENT_SUBINDEX" val="1"/>
</p:tagLst>
</file>

<file path=ppt/tags/tag23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24.xml><?xml version="1.0" encoding="utf-8"?>
<p:tagLst xmlns:p="http://schemas.openxmlformats.org/presentationml/2006/main">
  <p:tag name="TABLE_ENDDRAG_ORIGIN_RECT" val="681*194"/>
  <p:tag name="TABLE_ENDDRAG_RECT" val="144*180*681*194"/>
</p:tagLst>
</file>

<file path=ppt/tags/tag25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2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YOO_CHATSHAPE_TYPE" val="YOO_CHATSHAPE_HIDDEN"/>
  <p:tag name="TAG_CONTENT_DIAGRAM_INDEX" val="0816f84c618d4f3ca14a6fbb668434a2"/>
  <p:tag name="TAG_CONTENT_SUBINDEX" val="1"/>
</p:tagLst>
</file>

<file path=ppt/tags/tag27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28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2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YOO_CHATSHAPE_TYPE" val="YOO_CHATSHAPE_HIDDEN"/>
  <p:tag name="TAG_CONTENT_DIAGRAM_INDEX" val="0816f84c618d4f3ca14a6fbb668434a2"/>
  <p:tag name="TAG_CONTENT_SUBINDEX" val="1"/>
</p:tagLst>
</file>

<file path=ppt/tags/tag3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30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31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32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33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34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3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YOO_CHATSHAPE_TYPE" val="YOO_CHATSHAPE_HIDDEN"/>
  <p:tag name="TAG_CONTENT_DIAGRAM_INDEX" val="0816f84c618d4f3ca14a6fbb668434a2"/>
  <p:tag name="TAG_CONTENT_SUBINDEX" val="1"/>
</p:tagLst>
</file>

<file path=ppt/tags/tag36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37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38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39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4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40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41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42.xml><?xml version="1.0" encoding="utf-8"?>
<p:tagLst xmlns:p="http://schemas.openxmlformats.org/presentationml/2006/main">
  <p:tag name="KSO_WM_UNIT_FILL_FORE_SCHEMECOLOR_INDEX_1_BRIGHTNESS" val="0"/>
  <p:tag name="KSO_WM_UNIT_FILL_FORE_SCHEMECOLOR_INDEX_1" val="5"/>
  <p:tag name="KSO_WM_UNIT_FILL_FORE_SCHEMECOLOR_INDEX_1_POS" val="0.17"/>
  <p:tag name="KSO_WM_UNIT_FILL_FORE_SCHEMECOLOR_INDEX_1_TRANS" val="1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0"/>
  <p:tag name="KSO_WM_UNIT_FILL_GRADIENT_DIRECTION" val="3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3.xml><?xml version="1.0" encoding="utf-8"?>
<p:tagLst xmlns:p="http://schemas.openxmlformats.org/presentationml/2006/main">
  <p:tag name="COMMONDATA" val="eyJoZGlkIjoiYmU3NWZlNGVlOGZiM2E3YTYxOTkzODllZmVkMDk4OGEifQ=="/>
  <p:tag name="commondata" val="eyJoZGlkIjoiNGUwODcxZjMzYmQ5YjQ5Y2RiOTYyMGFlNDE4YjI4MWQifQ=="/>
</p:tagLst>
</file>

<file path=ppt/tags/tag5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6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7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8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9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2f2mjqj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1631</Words>
  <Application>WPS 演示</Application>
  <PresentationFormat>宽屏</PresentationFormat>
  <Paragraphs>227</Paragraphs>
  <Slides>22</Slides>
  <Notes>1</Notes>
  <HiddenSlides>0</HiddenSlides>
  <MMClips>2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OPPOSans M</vt:lpstr>
      <vt:lpstr>等线</vt:lpstr>
      <vt:lpstr>Arial Unicode MS</vt:lpstr>
      <vt:lpstr>Segoe Print</vt:lpstr>
      <vt:lpstr>Calibri</vt:lpstr>
      <vt:lpstr>Arial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项目汇报</dc:title>
  <dc:creator>第一PPT</dc:creator>
  <cp:keywords>www.1ppt.com</cp:keywords>
  <dc:description>www.1ppt.com</dc:description>
  <cp:lastModifiedBy>地砖</cp:lastModifiedBy>
  <cp:revision>106</cp:revision>
  <dcterms:created xsi:type="dcterms:W3CDTF">2021-09-01T09:00:00Z</dcterms:created>
  <dcterms:modified xsi:type="dcterms:W3CDTF">2024-11-06T15:23:38Z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7788AE50ADF546A2A94EED390CE688C3_13</vt:lpwstr>
  </property>
  <property fmtid="{D5CDD505-2E9C-101B-9397-08002B2CF9AE}" pid="3" name="KSOProductBuildVer">
    <vt:lpwstr>2052-12.1.0.18608</vt:lpwstr>
  </property>
</Properties>
</file>