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3" r:id="rId3"/>
    <p:sldId id="274" r:id="rId4"/>
    <p:sldId id="258" r:id="rId5"/>
    <p:sldId id="259" r:id="rId6"/>
    <p:sldId id="260" r:id="rId7"/>
    <p:sldId id="270" r:id="rId8"/>
    <p:sldId id="261" r:id="rId9"/>
    <p:sldId id="262" r:id="rId10"/>
    <p:sldId id="264" r:id="rId11"/>
    <p:sldId id="268" r:id="rId12"/>
    <p:sldId id="263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108" d="100"/>
          <a:sy n="108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B30FE-59B0-4436-A9BB-6640CBFF651B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1D4D-5348-4935-B6B0-1B24E96D4C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7BC7-39FB-4680-86A1-32A13AA1818C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4969-80BC-4AA3-994D-602053916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7BC7-39FB-4680-86A1-32A13AA1818C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4969-80BC-4AA3-994D-602053916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7BC7-39FB-4680-86A1-32A13AA1818C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4969-80BC-4AA3-994D-602053916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7896A26-FECE-46AB-80BD-1AAED46530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7BC7-39FB-4680-86A1-32A13AA1818C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4969-80BC-4AA3-994D-602053916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7BC7-39FB-4680-86A1-32A13AA1818C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4969-80BC-4AA3-994D-602053916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7BC7-39FB-4680-86A1-32A13AA1818C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4969-80BC-4AA3-994D-602053916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7BC7-39FB-4680-86A1-32A13AA1818C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4969-80BC-4AA3-994D-602053916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7BC7-39FB-4680-86A1-32A13AA1818C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4969-80BC-4AA3-994D-602053916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7BC7-39FB-4680-86A1-32A13AA1818C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4969-80BC-4AA3-994D-602053916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7BC7-39FB-4680-86A1-32A13AA1818C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4969-80BC-4AA3-994D-602053916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7BC7-39FB-4680-86A1-32A13AA1818C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4969-80BC-4AA3-994D-602053916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7BC7-39FB-4680-86A1-32A13AA1818C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4969-80BC-4AA3-994D-602053916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71475" y="715963"/>
            <a:ext cx="55499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altLang="zh-CN" sz="4400" dirty="0">
                <a:solidFill>
                  <a:srgbClr val="000099"/>
                </a:solidFill>
                <a:latin typeface="Gill Sans MT" charset="0"/>
                <a:cs typeface="Arial" pitchFamily="34" charset="0"/>
              </a:rPr>
              <a:t>Chapter </a:t>
            </a:r>
            <a:r>
              <a:rPr lang="en-US" altLang="zh-CN" sz="4400" dirty="0" smtClean="0">
                <a:solidFill>
                  <a:srgbClr val="000099"/>
                </a:solidFill>
                <a:latin typeface="Gill Sans MT" charset="0"/>
                <a:cs typeface="Arial" pitchFamily="34" charset="0"/>
              </a:rPr>
              <a:t>7 </a:t>
            </a:r>
            <a:r>
              <a:rPr lang="en-US" altLang="zh-CN" sz="4800" dirty="0">
                <a:solidFill>
                  <a:srgbClr val="000099"/>
                </a:solidFill>
                <a:latin typeface="Gill Sans MT" charset="0"/>
                <a:cs typeface="Arial" pitchFamily="34" charset="0"/>
              </a:rPr>
              <a:t/>
            </a:r>
            <a:br>
              <a:rPr lang="en-US" altLang="zh-CN" sz="4800" dirty="0">
                <a:solidFill>
                  <a:srgbClr val="000099"/>
                </a:solidFill>
                <a:latin typeface="Gill Sans MT" charset="0"/>
                <a:cs typeface="Arial" pitchFamily="34" charset="0"/>
              </a:rPr>
            </a:br>
            <a:r>
              <a:rPr lang="en-US" altLang="zh-CN" sz="3600" dirty="0" smtClean="0">
                <a:solidFill>
                  <a:srgbClr val="000099"/>
                </a:solidFill>
                <a:latin typeface="Gill Sans MT" charset="0"/>
                <a:cs typeface="Arial" pitchFamily="34" charset="0"/>
              </a:rPr>
              <a:t>Multimedia Networking</a:t>
            </a:r>
            <a:endParaRPr lang="en-US" altLang="zh-CN" sz="3600" dirty="0">
              <a:solidFill>
                <a:srgbClr val="000099"/>
              </a:solidFill>
              <a:latin typeface="Gill Sans MT" charset="0"/>
              <a:cs typeface="Arial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28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6</a:t>
            </a:r>
            <a:r>
              <a:rPr lang="en-US" sz="2000" baseline="30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th</a:t>
            </a: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 edition 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Jim Kurose, Keith Ross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Addison-Wesley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March 2012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0">
                <a:latin typeface="Arial" pitchFamily="34" charset="0"/>
                <a:cs typeface="Arial" pitchFamily="34" charset="0"/>
              </a:rPr>
              <a:t>A note on the use of these ppt slides:</a:t>
            </a:r>
          </a:p>
          <a:p>
            <a:r>
              <a:rPr lang="en-US" altLang="zh-CN" sz="1200" i="0">
                <a:latin typeface="Arial" pitchFamily="34" charset="0"/>
                <a:cs typeface="Arial" pitchFamily="34" charset="0"/>
              </a:rPr>
              <a:t>We</a:t>
            </a:r>
            <a:r>
              <a:rPr lang="ja-JP" altLang="en-US" sz="1200" i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200" i="0">
                <a:latin typeface="Arial" pitchFamily="34" charset="0"/>
                <a:cs typeface="Arial" pitchFamily="34" charset="0"/>
              </a:rPr>
              <a:t>re making these slides freely available to all (faculty, students, readers). They</a:t>
            </a:r>
            <a:r>
              <a:rPr lang="ja-JP" altLang="en-US" sz="1200" i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200" i="0">
                <a:latin typeface="Arial" pitchFamily="34" charset="0"/>
                <a:cs typeface="Arial" pitchFamily="34" charset="0"/>
              </a:rPr>
              <a:t>re in PowerPoint form so you see the animations; and can add, modify, and delete slides  (including this one) and slide content to suit your needs. They obviously represent a lot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3038" indent="-173038">
              <a:lnSpc>
                <a:spcPct val="85000"/>
              </a:lnSpc>
            </a:pPr>
            <a:endParaRPr lang="en-US" altLang="zh-CN" sz="1400" i="0">
              <a:latin typeface="Gill Sans MT" charset="0"/>
              <a:cs typeface="Arial" pitchFamily="34" charset="0"/>
            </a:endParaRP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1200" i="0">
                <a:latin typeface="Arial" pitchFamily="34" charset="0"/>
                <a:cs typeface="Arial" pitchFamily="34" charset="0"/>
              </a:rPr>
              <a:t>If you use these slides (e.g., in a class) that you mention their source (after all, we</a:t>
            </a:r>
            <a:r>
              <a:rPr lang="ja-JP" altLang="en-US" sz="1200" i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200" i="0">
                <a:latin typeface="Arial" pitchFamily="34" charset="0"/>
                <a:cs typeface="Arial" pitchFamily="34" charset="0"/>
              </a:rPr>
              <a:t>d like people to use our book!)</a:t>
            </a: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1200" i="0">
                <a:latin typeface="Arial" pitchFamily="34" charset="0"/>
                <a:cs typeface="Arial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>
              <a:buClr>
                <a:schemeClr val="accent2"/>
              </a:buClr>
              <a:buFont typeface="Wingdings" pitchFamily="2" charset="2"/>
              <a:buChar char="q"/>
            </a:pPr>
            <a:endParaRPr lang="en-US" altLang="zh-CN" sz="1200" i="0">
              <a:latin typeface="Arial" pitchFamily="34" charset="0"/>
              <a:cs typeface="Arial" pitchFamily="34" charset="0"/>
            </a:endParaRPr>
          </a:p>
          <a:p>
            <a:pPr marL="173038" indent="-1730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200" i="0">
                <a:latin typeface="Arial" pitchFamily="34" charset="0"/>
                <a:cs typeface="Arial" pitchFamily="34" charset="0"/>
              </a:rPr>
              <a:t>Thanks and enjoy!  JFK/KWR</a:t>
            </a:r>
          </a:p>
          <a:p>
            <a:pPr marL="173038" indent="-173038">
              <a:lnSpc>
                <a:spcPct val="85000"/>
              </a:lnSpc>
            </a:pPr>
            <a:endParaRPr lang="en-US" altLang="zh-CN" sz="1200" i="0">
              <a:latin typeface="Arial" pitchFamily="34" charset="0"/>
              <a:cs typeface="Arial" pitchFamily="34" charset="0"/>
            </a:endParaRPr>
          </a:p>
          <a:p>
            <a:pPr marL="173038" indent="-173038">
              <a:lnSpc>
                <a:spcPct val="85000"/>
              </a:lnSpc>
            </a:pPr>
            <a:r>
              <a:rPr lang="en-US" altLang="zh-CN" sz="1200" i="0">
                <a:latin typeface="Arial" pitchFamily="34" charset="0"/>
                <a:cs typeface="Arial" pitchFamily="34" charset="0"/>
              </a:rPr>
              <a:t>     All material copyright 1996-2012</a:t>
            </a:r>
          </a:p>
          <a:p>
            <a:pPr marL="173038" indent="-173038">
              <a:lnSpc>
                <a:spcPct val="85000"/>
              </a:lnSpc>
            </a:pPr>
            <a:r>
              <a:rPr lang="en-US" altLang="zh-CN" sz="1200" i="0">
                <a:latin typeface="Arial" pitchFamily="34" charset="0"/>
                <a:cs typeface="Arial" pitchFamily="34" charset="0"/>
              </a:rPr>
              <a:t>     J.F Kurose and K.W. Ross, All Rights Reserved</a:t>
            </a: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6" name="Picture 9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8" y="2097088"/>
            <a:ext cx="49339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" descr="6e_cover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57166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1600">
              <a:latin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15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7-</a:t>
            </a:r>
            <a:fld id="{46EB89AC-809D-4F2A-8A9E-07EF3981A5FF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流式存储音</a:t>
            </a:r>
            <a:r>
              <a:rPr lang="en-US" altLang="zh-CN" dirty="0"/>
              <a:t>/</a:t>
            </a:r>
            <a:r>
              <a:rPr lang="zh-CN" altLang="en-US" dirty="0" smtClean="0"/>
              <a:t>视频应用</a:t>
            </a:r>
            <a:endParaRPr lang="zh-CN" alt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基本过程：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客户机请求存储在服务器上的音</a:t>
            </a:r>
            <a:r>
              <a:rPr lang="en-US" altLang="zh-CN" dirty="0"/>
              <a:t>/</a:t>
            </a:r>
            <a:r>
              <a:rPr lang="zh-CN" altLang="en-US" dirty="0"/>
              <a:t>视频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服务器将音</a:t>
            </a:r>
            <a:r>
              <a:rPr lang="en-US" altLang="zh-CN" dirty="0"/>
              <a:t>/</a:t>
            </a:r>
            <a:r>
              <a:rPr lang="zh-CN" altLang="en-US" dirty="0"/>
              <a:t>视频文件发送到客户指定的一个套接</a:t>
            </a:r>
            <a:r>
              <a:rPr lang="zh-CN" altLang="en-US" dirty="0" smtClean="0"/>
              <a:t>字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客户机使用媒体播放器播放音</a:t>
            </a:r>
            <a:r>
              <a:rPr lang="en-US" altLang="zh-CN" dirty="0"/>
              <a:t>/</a:t>
            </a:r>
            <a:r>
              <a:rPr lang="zh-CN" altLang="en-US" dirty="0"/>
              <a:t>视频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通常采用</a:t>
            </a:r>
            <a:r>
              <a:rPr lang="en-US" altLang="zh-CN" dirty="0"/>
              <a:t>RTP</a:t>
            </a:r>
            <a:r>
              <a:rPr lang="zh-CN" altLang="en-US" dirty="0"/>
              <a:t>协议传输音</a:t>
            </a:r>
            <a:r>
              <a:rPr lang="en-US" altLang="zh-CN" dirty="0"/>
              <a:t>/</a:t>
            </a:r>
            <a:r>
              <a:rPr lang="zh-CN" altLang="en-US" dirty="0"/>
              <a:t>视频文件，采用</a:t>
            </a:r>
            <a:r>
              <a:rPr lang="en-US" altLang="zh-CN" dirty="0"/>
              <a:t>RTSP</a:t>
            </a:r>
            <a:r>
              <a:rPr lang="zh-CN" altLang="en-US" dirty="0"/>
              <a:t>（</a:t>
            </a:r>
            <a:r>
              <a:rPr lang="en-US" altLang="zh-CN" dirty="0"/>
              <a:t>Real-Time Streaming Protocol</a:t>
            </a:r>
            <a:r>
              <a:rPr lang="zh-CN" altLang="en-US" dirty="0"/>
              <a:t>）协议提供交互性</a:t>
            </a:r>
            <a:r>
              <a:rPr lang="zh-CN" altLang="en-US" dirty="0" smtClean="0"/>
              <a:t>操作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4" name="Picture 1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071546"/>
            <a:ext cx="5296102" cy="19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实现：使用</a:t>
            </a:r>
            <a:r>
              <a:rPr lang="zh-CN" altLang="en-US" dirty="0"/>
              <a:t>媒体服务器和</a:t>
            </a:r>
            <a:r>
              <a:rPr lang="en-US" altLang="zh-CN" dirty="0"/>
              <a:t>RTSP</a:t>
            </a:r>
          </a:p>
        </p:txBody>
      </p:sp>
      <p:pic>
        <p:nvPicPr>
          <p:cNvPr id="1075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28794" y="1357298"/>
            <a:ext cx="4264025" cy="4967287"/>
          </a:xfrm>
          <a:noFill/>
          <a:ln/>
        </p:spPr>
      </p:pic>
      <p:pic>
        <p:nvPicPr>
          <p:cNvPr id="4" name="Picture 1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71546"/>
            <a:ext cx="750099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因特网广播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478155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sz="3000" dirty="0">
                <a:latin typeface="Times New Roman" pitchFamily="18" charset="0"/>
              </a:rPr>
              <a:t>在实际的因特网广播实现中，每个客户与电台建立一条单独的</a:t>
            </a:r>
            <a:r>
              <a:rPr lang="en-US" altLang="zh-CN" sz="3000" dirty="0">
                <a:latin typeface="Times New Roman" pitchFamily="18" charset="0"/>
              </a:rPr>
              <a:t>TCP</a:t>
            </a:r>
            <a:r>
              <a:rPr lang="zh-CN" altLang="en-US" sz="3000" dirty="0">
                <a:latin typeface="Times New Roman" pitchFamily="18" charset="0"/>
              </a:rPr>
              <a:t>连接，然后在</a:t>
            </a:r>
            <a:r>
              <a:rPr lang="en-US" altLang="zh-CN" sz="3000" dirty="0">
                <a:latin typeface="Times New Roman" pitchFamily="18" charset="0"/>
              </a:rPr>
              <a:t>TCP</a:t>
            </a:r>
            <a:r>
              <a:rPr lang="zh-CN" altLang="en-US" sz="3000" dirty="0">
                <a:latin typeface="Times New Roman" pitchFamily="18" charset="0"/>
              </a:rPr>
              <a:t>连接上传输音频</a:t>
            </a:r>
            <a:r>
              <a:rPr lang="zh-CN" altLang="en-US" sz="3000" dirty="0" smtClean="0">
                <a:latin typeface="Times New Roman" pitchFamily="18" charset="0"/>
              </a:rPr>
              <a:t>数据</a:t>
            </a:r>
            <a:endParaRPr lang="zh-CN" altLang="en-US" sz="3000" dirty="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3000" dirty="0">
                <a:latin typeface="Times New Roman" pitchFamily="18" charset="0"/>
              </a:rPr>
              <a:t>因特网广播采用</a:t>
            </a:r>
            <a:r>
              <a:rPr lang="en-US" altLang="zh-CN" sz="3000" dirty="0">
                <a:latin typeface="Times New Roman" pitchFamily="18" charset="0"/>
              </a:rPr>
              <a:t>TCP</a:t>
            </a:r>
            <a:r>
              <a:rPr lang="zh-CN" altLang="en-US" sz="3000" dirty="0">
                <a:latin typeface="Times New Roman" pitchFamily="18" charset="0"/>
              </a:rPr>
              <a:t>单播而不是</a:t>
            </a:r>
            <a:r>
              <a:rPr lang="en-US" altLang="zh-CN" sz="3000" dirty="0">
                <a:latin typeface="Times New Roman" pitchFamily="18" charset="0"/>
              </a:rPr>
              <a:t>RTP</a:t>
            </a:r>
            <a:r>
              <a:rPr lang="zh-CN" altLang="en-US" sz="3000" dirty="0">
                <a:latin typeface="Times New Roman" pitchFamily="18" charset="0"/>
              </a:rPr>
              <a:t>多播的原因：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itchFamily="18" charset="0"/>
              </a:rPr>
              <a:t>许多</a:t>
            </a:r>
            <a:r>
              <a:rPr lang="en-US" altLang="zh-CN" dirty="0">
                <a:latin typeface="Times New Roman" pitchFamily="18" charset="0"/>
              </a:rPr>
              <a:t>ISP</a:t>
            </a:r>
            <a:r>
              <a:rPr lang="zh-CN" altLang="en-US" dirty="0">
                <a:latin typeface="Times New Roman" pitchFamily="18" charset="0"/>
              </a:rPr>
              <a:t>不支持多播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</a:rPr>
              <a:t>TCP</a:t>
            </a:r>
            <a:r>
              <a:rPr lang="zh-CN" altLang="en-US" dirty="0">
                <a:latin typeface="Times New Roman" pitchFamily="18" charset="0"/>
              </a:rPr>
              <a:t>已被广泛应用并被所有的软件包支持，而</a:t>
            </a:r>
            <a:r>
              <a:rPr lang="en-US" altLang="zh-CN" dirty="0">
                <a:latin typeface="Times New Roman" pitchFamily="18" charset="0"/>
              </a:rPr>
              <a:t>RTP</a:t>
            </a:r>
            <a:r>
              <a:rPr lang="zh-CN" altLang="en-US" dirty="0">
                <a:latin typeface="Times New Roman" pitchFamily="18" charset="0"/>
              </a:rPr>
              <a:t>却陌生得多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itchFamily="18" charset="0"/>
              </a:rPr>
              <a:t>许多系统的防火墙仅允许某些熟知端口的</a:t>
            </a:r>
            <a:r>
              <a:rPr lang="en-US" altLang="zh-CN" dirty="0">
                <a:latin typeface="Times New Roman" pitchFamily="18" charset="0"/>
              </a:rPr>
              <a:t>TCP</a:t>
            </a:r>
            <a:r>
              <a:rPr lang="zh-CN" altLang="en-US" dirty="0">
                <a:latin typeface="Times New Roman" pitchFamily="18" charset="0"/>
              </a:rPr>
              <a:t>包和</a:t>
            </a:r>
            <a:r>
              <a:rPr lang="en-US" altLang="zh-CN" dirty="0">
                <a:latin typeface="Times New Roman" pitchFamily="18" charset="0"/>
              </a:rPr>
              <a:t>UDP</a:t>
            </a:r>
            <a:r>
              <a:rPr lang="zh-CN" altLang="en-US" dirty="0">
                <a:latin typeface="Times New Roman" pitchFamily="18" charset="0"/>
              </a:rPr>
              <a:t>包通过，携带</a:t>
            </a:r>
            <a:r>
              <a:rPr lang="en-US" altLang="zh-CN" dirty="0">
                <a:latin typeface="Times New Roman" pitchFamily="18" charset="0"/>
              </a:rPr>
              <a:t>RTP</a:t>
            </a:r>
            <a:r>
              <a:rPr lang="zh-CN" altLang="en-US" dirty="0">
                <a:latin typeface="Times New Roman" pitchFamily="18" charset="0"/>
              </a:rPr>
              <a:t>报文的</a:t>
            </a:r>
            <a:r>
              <a:rPr lang="en-US" altLang="zh-CN" dirty="0">
                <a:latin typeface="Times New Roman" pitchFamily="18" charset="0"/>
              </a:rPr>
              <a:t>UDP</a:t>
            </a:r>
            <a:r>
              <a:rPr lang="zh-CN" altLang="en-US" dirty="0">
                <a:latin typeface="Times New Roman" pitchFamily="18" charset="0"/>
              </a:rPr>
              <a:t>包通常会被</a:t>
            </a:r>
            <a:r>
              <a:rPr lang="zh-CN" altLang="en-US" dirty="0" smtClean="0">
                <a:latin typeface="Times New Roman" pitchFamily="18" charset="0"/>
              </a:rPr>
              <a:t>过滤</a:t>
            </a:r>
            <a:endParaRPr lang="zh-CN" altLang="en-US" dirty="0">
              <a:latin typeface="Times New Roman" pitchFamily="18" charset="0"/>
            </a:endParaRPr>
          </a:p>
        </p:txBody>
      </p:sp>
      <p:pic>
        <p:nvPicPr>
          <p:cNvPr id="4" name="Picture 1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071546"/>
            <a:ext cx="292895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Times New Roman" pitchFamily="18" charset="0"/>
              </a:rPr>
              <a:t>实时交互式音</a:t>
            </a:r>
            <a:r>
              <a:rPr lang="en-US" altLang="zh-CN" dirty="0">
                <a:latin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</a:rPr>
              <a:t>视频应用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58" y="1571612"/>
            <a:ext cx="2674938" cy="4060825"/>
          </a:xfrm>
        </p:spPr>
        <p:txBody>
          <a:bodyPr/>
          <a:lstStyle/>
          <a:p>
            <a:r>
              <a:rPr lang="zh-CN" altLang="en-US" sz="2400" dirty="0"/>
              <a:t>需要一个会话控制协议，负责在会话的双方之间建立、管理和终止呼叫</a:t>
            </a:r>
            <a:r>
              <a:rPr lang="zh-CN" altLang="en-US" sz="2400" dirty="0" smtClean="0"/>
              <a:t>连接</a:t>
            </a:r>
            <a:endParaRPr lang="en-US" altLang="zh-CN" sz="2400" dirty="0" smtClean="0"/>
          </a:p>
          <a:p>
            <a:r>
              <a:rPr lang="en-US" altLang="zh-CN" sz="2400" dirty="0" smtClean="0"/>
              <a:t>SIP</a:t>
            </a:r>
            <a:r>
              <a:rPr lang="zh-CN" altLang="en-US" sz="2400" dirty="0"/>
              <a:t>和</a:t>
            </a:r>
            <a:r>
              <a:rPr lang="en-US" altLang="zh-CN" sz="2400" dirty="0" smtClean="0"/>
              <a:t>H.323</a:t>
            </a:r>
            <a:r>
              <a:rPr lang="zh-CN" altLang="en-US" sz="2400" dirty="0" smtClean="0"/>
              <a:t>是</a:t>
            </a:r>
            <a:r>
              <a:rPr lang="zh-CN" altLang="en-US" sz="2400" smtClean="0"/>
              <a:t>常用的两个会话控制协议</a:t>
            </a:r>
            <a:endParaRPr lang="zh-CN" altLang="en-US" sz="2400" dirty="0"/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59113" y="1484313"/>
          <a:ext cx="6084887" cy="50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4756144" imgH="3934713" progId="Visio.Drawing.11">
                  <p:embed/>
                </p:oleObj>
              </mc:Choice>
              <mc:Fallback>
                <p:oleObj name="Visio" r:id="rId3" imgW="4756144" imgH="3934713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84313"/>
                        <a:ext cx="6084887" cy="503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6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071546"/>
            <a:ext cx="592935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什么是多媒体应用？</a:t>
            </a:r>
            <a:endParaRPr lang="zh-CN" altLang="en-US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353425" cy="471490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离散的媒体：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指时间独立的媒体，它们不包含任何时间因素，如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文本、图片等。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连续的媒体：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指时间依赖的媒体，它们包含的信息必须随着时间的流动才能显现出来，如音乐和电影。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多媒体应用至少必须包含一种连续的媒体，而连续媒体通常就是指音频或视频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800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音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视频在存储或传输时都是要经过压缩的</a:t>
            </a:r>
            <a:endParaRPr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" name="Picture 1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142984"/>
            <a:ext cx="500066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229600" cy="92869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基于网络的多媒体应用分类</a:t>
            </a:r>
            <a:endParaRPr lang="zh-CN" altLang="en-US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57298"/>
            <a:ext cx="8178800" cy="480855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流式存储音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视频：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压缩的音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视频文件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已存储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在服务器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上，用户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边下载边播放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流式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的含义：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</a:rPr>
              <a:t>在文件下载完成前就开始播放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用户可以暂停、倒退、快进或者检索多媒体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内容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实时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实况音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视频：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类似于传统的电台广播和电视，只是通过因特网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传输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实时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交互音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视频：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允许人们使用音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视频进行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实时通信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对端到端延时的要求最高，应该小于几百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毫秒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" name="Picture 1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1"/>
            <a:ext cx="678661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实时多媒体通信的特点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数据传输有严格的</a:t>
            </a:r>
            <a:r>
              <a:rPr lang="zh-CN" altLang="en-US" dirty="0" smtClean="0"/>
              <a:t>延迟或延迟</a:t>
            </a:r>
            <a:r>
              <a:rPr lang="zh-CN" altLang="en-US" dirty="0"/>
              <a:t>抖动上限</a:t>
            </a:r>
            <a:r>
              <a:rPr lang="zh-CN" altLang="en-US" dirty="0" smtClean="0"/>
              <a:t>要求：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解决延迟抖动要求</a:t>
            </a:r>
            <a:r>
              <a:rPr lang="zh-CN" altLang="en-US" dirty="0">
                <a:solidFill>
                  <a:srgbClr val="FF0000"/>
                </a:solidFill>
              </a:rPr>
              <a:t>数据携带时间戳</a:t>
            </a:r>
            <a:r>
              <a:rPr lang="zh-CN" altLang="en-US" dirty="0"/>
              <a:t>，以便确定在接收端的回放时间，并且要求接收端有接收缓存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对数据有</a:t>
            </a:r>
            <a:r>
              <a:rPr lang="zh-CN" altLang="en-US" dirty="0">
                <a:solidFill>
                  <a:srgbClr val="FF0000"/>
                </a:solidFill>
              </a:rPr>
              <a:t>排序</a:t>
            </a:r>
            <a:r>
              <a:rPr lang="zh-CN" altLang="en-US" dirty="0"/>
              <a:t>的要求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通常采用</a:t>
            </a:r>
            <a:r>
              <a:rPr lang="zh-CN" altLang="en-US" dirty="0">
                <a:solidFill>
                  <a:srgbClr val="FF0000"/>
                </a:solidFill>
              </a:rPr>
              <a:t>多</a:t>
            </a:r>
            <a:r>
              <a:rPr lang="zh-CN" altLang="en-US" dirty="0" smtClean="0">
                <a:solidFill>
                  <a:srgbClr val="FF0000"/>
                </a:solidFill>
              </a:rPr>
              <a:t>播</a:t>
            </a:r>
            <a:r>
              <a:rPr lang="zh-CN" altLang="en-US" dirty="0" smtClean="0"/>
              <a:t>传输方式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数据流的</a:t>
            </a:r>
            <a:r>
              <a:rPr lang="zh-CN" altLang="en-US" dirty="0" smtClean="0">
                <a:solidFill>
                  <a:srgbClr val="FF0000"/>
                </a:solidFill>
              </a:rPr>
              <a:t>速率</a:t>
            </a:r>
            <a:r>
              <a:rPr lang="zh-CN" altLang="en-US" dirty="0" smtClean="0"/>
              <a:t>可以根据可用带宽进行</a:t>
            </a:r>
            <a:r>
              <a:rPr lang="zh-CN" altLang="en-US" dirty="0" smtClean="0">
                <a:solidFill>
                  <a:srgbClr val="FF0000"/>
                </a:solidFill>
              </a:rPr>
              <a:t>调节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多个</a:t>
            </a:r>
            <a:r>
              <a:rPr lang="zh-CN" altLang="en-US" dirty="0">
                <a:solidFill>
                  <a:srgbClr val="FF0000"/>
                </a:solidFill>
              </a:rPr>
              <a:t>数据流混合</a:t>
            </a:r>
          </a:p>
          <a:p>
            <a:endParaRPr lang="en-US" altLang="zh-CN" dirty="0"/>
          </a:p>
        </p:txBody>
      </p:sp>
      <p:pic>
        <p:nvPicPr>
          <p:cNvPr id="4" name="Picture 1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1071546"/>
            <a:ext cx="5643601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实时传输协议</a:t>
            </a:r>
            <a:r>
              <a:rPr lang="en-US" altLang="zh-CN" dirty="0"/>
              <a:t>RTP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TCP</a:t>
            </a:r>
            <a:r>
              <a:rPr lang="zh-CN" altLang="en-US" dirty="0"/>
              <a:t>和</a:t>
            </a:r>
            <a:r>
              <a:rPr lang="en-US" altLang="zh-CN" dirty="0"/>
              <a:t>UDP</a:t>
            </a:r>
            <a:r>
              <a:rPr lang="zh-CN" altLang="en-US" dirty="0"/>
              <a:t>均</a:t>
            </a:r>
            <a:r>
              <a:rPr lang="zh-CN" altLang="en-US" dirty="0" smtClean="0"/>
              <a:t>不满足实时多媒体通信的要求：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TCP</a:t>
            </a:r>
            <a:r>
              <a:rPr lang="zh-CN" altLang="en-US" dirty="0"/>
              <a:t>支持排序，但不支持时间戳和多播</a:t>
            </a:r>
            <a:r>
              <a:rPr lang="zh-CN" altLang="en-US" dirty="0" smtClean="0"/>
              <a:t>，可靠传输机制会重传数据，拥塞控制机制不能保证传输速率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UDP</a:t>
            </a:r>
            <a:r>
              <a:rPr lang="zh-CN" altLang="en-US" dirty="0"/>
              <a:t>支持多播，不会重传数据</a:t>
            </a:r>
            <a:r>
              <a:rPr lang="zh-CN" altLang="en-US" dirty="0" smtClean="0"/>
              <a:t>，不限制发送速率，但</a:t>
            </a:r>
            <a:r>
              <a:rPr lang="zh-CN" altLang="en-US" dirty="0"/>
              <a:t>不支持排序、时间戳和混合</a:t>
            </a:r>
            <a:r>
              <a:rPr lang="zh-CN" altLang="en-US" dirty="0" smtClean="0"/>
              <a:t>功能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RTP</a:t>
            </a:r>
            <a:r>
              <a:rPr lang="zh-CN" altLang="en-US" dirty="0" smtClean="0">
                <a:solidFill>
                  <a:srgbClr val="FF0000"/>
                </a:solidFill>
              </a:rPr>
              <a:t>用来在因特网上传输实时多媒体</a:t>
            </a:r>
            <a:r>
              <a:rPr lang="zh-CN" altLang="en-US" dirty="0">
                <a:solidFill>
                  <a:srgbClr val="FF0000"/>
                </a:solidFill>
              </a:rPr>
              <a:t>数据：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RTP</a:t>
            </a:r>
            <a:r>
              <a:rPr lang="zh-CN" altLang="en-US" dirty="0"/>
              <a:t>建立在</a:t>
            </a:r>
            <a:r>
              <a:rPr lang="en-US" altLang="zh-CN" dirty="0"/>
              <a:t>UDP</a:t>
            </a:r>
            <a:r>
              <a:rPr lang="zh-CN" altLang="en-US" dirty="0"/>
              <a:t>基础之上，使用</a:t>
            </a:r>
            <a:r>
              <a:rPr lang="en-US" altLang="zh-CN" dirty="0"/>
              <a:t>UDP</a:t>
            </a:r>
            <a:r>
              <a:rPr lang="zh-CN" altLang="en-US" dirty="0"/>
              <a:t>的交付</a:t>
            </a:r>
            <a:r>
              <a:rPr lang="zh-CN" altLang="en-US" dirty="0" smtClean="0"/>
              <a:t>机制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主要</a:t>
            </a:r>
            <a:r>
              <a:rPr lang="zh-CN" altLang="en-US" dirty="0"/>
              <a:t>贡献是增加了时间戳、序号及混合</a:t>
            </a:r>
            <a:r>
              <a:rPr lang="zh-CN" altLang="en-US" dirty="0" smtClean="0"/>
              <a:t>设施</a:t>
            </a:r>
            <a:endParaRPr lang="zh-CN" altLang="en-US" dirty="0"/>
          </a:p>
        </p:txBody>
      </p:sp>
      <p:pic>
        <p:nvPicPr>
          <p:cNvPr id="4" name="Picture 1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4500594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RTP</a:t>
            </a:r>
            <a:r>
              <a:rPr lang="zh-CN" altLang="en-US" dirty="0"/>
              <a:t>在</a:t>
            </a:r>
            <a:r>
              <a:rPr lang="en-US" altLang="zh-CN" dirty="0"/>
              <a:t>TCP/IP</a:t>
            </a:r>
            <a:r>
              <a:rPr lang="zh-CN" altLang="en-US" dirty="0"/>
              <a:t>协议栈中的位置</a:t>
            </a:r>
          </a:p>
        </p:txBody>
      </p:sp>
      <p:pic>
        <p:nvPicPr>
          <p:cNvPr id="52228" name="Picture 4" descr="6-2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596" y="1857364"/>
            <a:ext cx="8335083" cy="3071834"/>
          </a:xfrm>
          <a:noFill/>
          <a:ln/>
        </p:spPr>
      </p:pic>
      <p:pic>
        <p:nvPicPr>
          <p:cNvPr id="4" name="Picture 1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1071546"/>
            <a:ext cx="6880277" cy="19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altLang="zh-CN" dirty="0"/>
              <a:t>RTP</a:t>
            </a:r>
            <a:r>
              <a:rPr lang="zh-CN" altLang="en-US" dirty="0"/>
              <a:t>报头格式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142984"/>
            <a:ext cx="8507413" cy="21431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200" dirty="0">
                <a:latin typeface="Times New Roman" pitchFamily="18" charset="0"/>
              </a:rPr>
              <a:t>报文序号：连续递增，用于检测不按顺序的交付或数据</a:t>
            </a:r>
            <a:r>
              <a:rPr lang="zh-CN" altLang="en-US" sz="2200" dirty="0" smtClean="0">
                <a:latin typeface="Times New Roman" pitchFamily="18" charset="0"/>
              </a:rPr>
              <a:t>丢失</a:t>
            </a:r>
            <a:endParaRPr lang="zh-CN" altLang="en-US" sz="22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200" dirty="0">
                <a:latin typeface="Times New Roman" pitchFamily="18" charset="0"/>
              </a:rPr>
              <a:t>载荷类型：指出载荷域使用的编码</a:t>
            </a:r>
            <a:r>
              <a:rPr lang="zh-CN" altLang="en-US" sz="2200" dirty="0" smtClean="0">
                <a:latin typeface="Times New Roman" pitchFamily="18" charset="0"/>
              </a:rPr>
              <a:t>算法</a:t>
            </a:r>
            <a:endParaRPr lang="zh-CN" altLang="en-US" sz="22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200" dirty="0">
                <a:latin typeface="Times New Roman" pitchFamily="18" charset="0"/>
              </a:rPr>
              <a:t>时间戳：包中第一个样本的</a:t>
            </a:r>
            <a:r>
              <a:rPr lang="zh-CN" altLang="en-US" sz="2200" dirty="0" smtClean="0">
                <a:latin typeface="Times New Roman" pitchFamily="18" charset="0"/>
              </a:rPr>
              <a:t>采样时间</a:t>
            </a:r>
            <a:endParaRPr lang="zh-CN" altLang="en-US" sz="22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200" dirty="0"/>
              <a:t>同步源标识：如果有多个数据源，则同步源为混合器，其它源为参与</a:t>
            </a:r>
            <a:r>
              <a:rPr lang="zh-CN" altLang="en-US" sz="2200" dirty="0" smtClean="0"/>
              <a:t>源</a:t>
            </a:r>
            <a:endParaRPr lang="zh-CN" altLang="en-US" sz="2200" dirty="0"/>
          </a:p>
          <a:p>
            <a:pPr>
              <a:lnSpc>
                <a:spcPct val="90000"/>
              </a:lnSpc>
            </a:pPr>
            <a:r>
              <a:rPr lang="zh-CN" altLang="en-US" sz="2200" dirty="0"/>
              <a:t>参与源标识：每个标识定义一个</a:t>
            </a:r>
            <a:r>
              <a:rPr lang="zh-CN" altLang="en-US" sz="2200" dirty="0" smtClean="0"/>
              <a:t>源</a:t>
            </a:r>
            <a:endParaRPr lang="zh-CN" altLang="en-US" sz="2200" dirty="0"/>
          </a:p>
        </p:txBody>
      </p:sp>
      <p:pic>
        <p:nvPicPr>
          <p:cNvPr id="51204" name="Picture 4" descr="6-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3429000"/>
            <a:ext cx="7129463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857232"/>
            <a:ext cx="3136432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实时传输控制协议</a:t>
            </a:r>
            <a:r>
              <a:rPr lang="en-US" altLang="zh-CN" dirty="0"/>
              <a:t>RTCP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4852988"/>
          </a:xfrm>
        </p:spPr>
        <p:txBody>
          <a:bodyPr>
            <a:normAutofit/>
          </a:bodyPr>
          <a:lstStyle/>
          <a:p>
            <a:r>
              <a:rPr lang="en-US" altLang="zh-CN" dirty="0"/>
              <a:t>RTCP</a:t>
            </a:r>
            <a:r>
              <a:rPr lang="zh-CN" altLang="en-US" dirty="0"/>
              <a:t>是与</a:t>
            </a:r>
            <a:r>
              <a:rPr lang="en-US" altLang="zh-CN" dirty="0"/>
              <a:t>RTP</a:t>
            </a:r>
            <a:r>
              <a:rPr lang="zh-CN" altLang="en-US" dirty="0"/>
              <a:t>配合使用的一个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/>
              <a:t>用于</a:t>
            </a:r>
            <a:r>
              <a:rPr lang="zh-CN" altLang="en-US" dirty="0"/>
              <a:t>处理反馈、同步和用户接口，但不传输任何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4" name="Picture 1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5728149" cy="19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RTP/RTCP</a:t>
            </a:r>
            <a:r>
              <a:rPr lang="zh-CN" altLang="en-US" dirty="0"/>
              <a:t>使用的</a:t>
            </a:r>
            <a:r>
              <a:rPr lang="en-US" altLang="zh-CN" dirty="0"/>
              <a:t>UDP</a:t>
            </a:r>
            <a:r>
              <a:rPr lang="zh-CN" altLang="en-US" dirty="0"/>
              <a:t>端口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RTP</a:t>
            </a:r>
            <a:r>
              <a:rPr lang="zh-CN" altLang="en-US" dirty="0"/>
              <a:t>和</a:t>
            </a:r>
            <a:r>
              <a:rPr lang="en-US" altLang="zh-CN" dirty="0"/>
              <a:t>RTCP</a:t>
            </a:r>
            <a:r>
              <a:rPr lang="zh-CN" altLang="en-US" dirty="0"/>
              <a:t>是应用层上的协议，但与其它应用程序不同，它们不使用熟知</a:t>
            </a:r>
            <a:r>
              <a:rPr lang="zh-CN" altLang="en-US" dirty="0" smtClean="0"/>
              <a:t>端口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RTP</a:t>
            </a:r>
            <a:r>
              <a:rPr lang="zh-CN" altLang="en-US" dirty="0"/>
              <a:t>使用偶数的临时端口</a:t>
            </a:r>
            <a:r>
              <a:rPr lang="zh-CN" altLang="en-US" dirty="0" smtClean="0"/>
              <a:t>号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RTCP</a:t>
            </a:r>
            <a:r>
              <a:rPr lang="zh-CN" altLang="en-US" dirty="0"/>
              <a:t>使用奇数的临时端口号，且比</a:t>
            </a:r>
            <a:r>
              <a:rPr lang="en-US" altLang="zh-CN" dirty="0"/>
              <a:t>RTP</a:t>
            </a:r>
            <a:r>
              <a:rPr lang="zh-CN" altLang="en-US" dirty="0"/>
              <a:t>的端口号大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Picture 1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071547"/>
            <a:ext cx="6088190" cy="12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873</Words>
  <Application>Microsoft Office PowerPoint</Application>
  <PresentationFormat>全屏显示(4:3)</PresentationFormat>
  <Paragraphs>75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ＭＳ Ｐゴシック</vt:lpstr>
      <vt:lpstr>楷体_GB2312</vt:lpstr>
      <vt:lpstr>宋体</vt:lpstr>
      <vt:lpstr>Arial</vt:lpstr>
      <vt:lpstr>Calibri</vt:lpstr>
      <vt:lpstr>Gill Sans MT</vt:lpstr>
      <vt:lpstr>Tahoma</vt:lpstr>
      <vt:lpstr>Times New Roman</vt:lpstr>
      <vt:lpstr>Wingdings</vt:lpstr>
      <vt:lpstr>Office 主题</vt:lpstr>
      <vt:lpstr>Visio</vt:lpstr>
      <vt:lpstr>PowerPoint 演示文稿</vt:lpstr>
      <vt:lpstr>什么是多媒体应用？</vt:lpstr>
      <vt:lpstr>基于网络的多媒体应用分类</vt:lpstr>
      <vt:lpstr>实时多媒体通信的特点</vt:lpstr>
      <vt:lpstr>实时传输协议RTP</vt:lpstr>
      <vt:lpstr>RTP在TCP/IP协议栈中的位置</vt:lpstr>
      <vt:lpstr>RTP报头格式</vt:lpstr>
      <vt:lpstr>实时传输控制协议RTCP</vt:lpstr>
      <vt:lpstr>RTP/RTCP使用的UDP端口</vt:lpstr>
      <vt:lpstr>流式存储音/视频应用</vt:lpstr>
      <vt:lpstr>实现：使用媒体服务器和RTSP</vt:lpstr>
      <vt:lpstr>因特网广播</vt:lpstr>
      <vt:lpstr>实时交互式音/视频应用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ustc</dc:creator>
  <cp:lastModifiedBy>USTC</cp:lastModifiedBy>
  <cp:revision>22</cp:revision>
  <dcterms:created xsi:type="dcterms:W3CDTF">2015-11-21T05:36:29Z</dcterms:created>
  <dcterms:modified xsi:type="dcterms:W3CDTF">2019-11-26T07:54:42Z</dcterms:modified>
</cp:coreProperties>
</file>