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7" r:id="rId5"/>
    <p:sldId id="269" r:id="rId6"/>
    <p:sldId id="258" r:id="rId7"/>
    <p:sldId id="259" r:id="rId8"/>
    <p:sldId id="265" r:id="rId9"/>
    <p:sldId id="261" r:id="rId10"/>
    <p:sldId id="260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B8EDF2E-3A85-4B0A-BB7B-556250C6BDCF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hx@mail.ustc.edu.cn" TargetMode="External"/><Relationship Id="rId2" Type="http://schemas.openxmlformats.org/officeDocument/2006/relationships/hyperlink" Target="http://staff.ustc.edu.cn/~bhu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swid@mail.ustc.edu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2.png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19.wmf"/><Relationship Id="rId12" Type="http://schemas.openxmlformats.org/officeDocument/2006/relationships/image" Target="../media/image25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3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作业：</a:t>
            </a:r>
            <a:r>
              <a:rPr lang="en-US" dirty="0"/>
              <a:t>20%</a:t>
            </a:r>
            <a:endParaRPr lang="zh-CN" altLang="en-US" dirty="0"/>
          </a:p>
          <a:p>
            <a:r>
              <a:rPr lang="zh-CN" altLang="en-US" dirty="0"/>
              <a:t>实验：</a:t>
            </a:r>
            <a:r>
              <a:rPr lang="en-US" dirty="0"/>
              <a:t>20%</a:t>
            </a:r>
            <a:endParaRPr lang="zh-CN" altLang="en-US" dirty="0"/>
          </a:p>
          <a:p>
            <a:r>
              <a:rPr lang="zh-CN" altLang="en-US" dirty="0" smtClean="0"/>
              <a:t>课堂测验：</a:t>
            </a:r>
            <a:r>
              <a:rPr lang="en-US" dirty="0"/>
              <a:t>10</a:t>
            </a:r>
            <a:r>
              <a:rPr 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期中考试：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三个班统一试卷）</a:t>
            </a:r>
            <a:endParaRPr lang="en-US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三个班统一试卷）</a:t>
            </a:r>
          </a:p>
          <a:p>
            <a:pPr>
              <a:buNone/>
            </a:pPr>
            <a:endParaRPr lang="en-US" altLang="zh-CN" sz="12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作业</a:t>
            </a:r>
            <a:r>
              <a:rPr lang="zh-CN" altLang="en-US" dirty="0">
                <a:solidFill>
                  <a:srgbClr val="FF0000"/>
                </a:solidFill>
              </a:rPr>
              <a:t>和实验报告必须按时</a:t>
            </a:r>
            <a:r>
              <a:rPr lang="zh-CN" altLang="en-US" dirty="0" smtClean="0">
                <a:solidFill>
                  <a:srgbClr val="FF0000"/>
                </a:solidFill>
              </a:rPr>
              <a:t>交，抄袭不计成绩，迟交成绩折半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上课不允许使用电脑和手机</a:t>
            </a:r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课堂测验缺考的处理：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不予补考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若有班主任签字的请假条，本次测验不计入平时成绩，否则本次测验成绩计为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实验缺交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zh-CN" altLang="en-US" dirty="0" smtClean="0">
                <a:solidFill>
                  <a:srgbClr val="FF0000"/>
                </a:solidFill>
              </a:rPr>
              <a:t>以上（含）的处理：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本课程的实验成绩为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，学分为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在补交实验之前，不能参加补考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后续相关课程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网络系统实验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编程实验，交换机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路由器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服务器配置实验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网络算法学</a:t>
            </a:r>
            <a:r>
              <a:rPr lang="zh-CN" altLang="en-US" dirty="0" smtClean="0"/>
              <a:t>（四上）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关注网络处理系统的高效实现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信息安全导论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针对信息安全较全面的介绍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信息安全实验</a:t>
            </a:r>
            <a:r>
              <a:rPr lang="zh-CN" altLang="en-US" dirty="0" smtClean="0"/>
              <a:t>（三暑）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攻防实验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几点提醒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88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学习网络和使用网络是两回事：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使用网络是愉快的，学习网络可能是枯燥的</a:t>
            </a:r>
            <a:endParaRPr lang="en-US" altLang="zh-CN" sz="2400" dirty="0" smtClean="0"/>
          </a:p>
          <a:p>
            <a:pPr lvl="1"/>
            <a:endParaRPr lang="en-US" altLang="zh-CN" sz="1000" dirty="0" smtClean="0"/>
          </a:p>
          <a:p>
            <a:r>
              <a:rPr lang="zh-CN" altLang="en-US" sz="2800" dirty="0" smtClean="0"/>
              <a:t>要有正确的学习方法：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网络课涉及的知识点很多，</a:t>
            </a:r>
            <a:r>
              <a:rPr lang="zh-CN" altLang="en-US" sz="2400" dirty="0" smtClean="0">
                <a:solidFill>
                  <a:srgbClr val="FF0000"/>
                </a:solidFill>
              </a:rPr>
              <a:t>要经常梳理知识点，建立知识点之间的联系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协议虽然是一系列的规定，但</a:t>
            </a:r>
            <a:r>
              <a:rPr lang="zh-CN" altLang="en-US" sz="2400" dirty="0" smtClean="0">
                <a:solidFill>
                  <a:srgbClr val="FF0000"/>
                </a:solidFill>
              </a:rPr>
              <a:t>切忌死记硬背，</a:t>
            </a:r>
            <a:r>
              <a:rPr lang="zh-CN" altLang="en-US" sz="2400" dirty="0" smtClean="0"/>
              <a:t>要理解为什么这么设计，并能灵活运用</a:t>
            </a:r>
            <a:endParaRPr lang="en-US" altLang="zh-CN" sz="2400" dirty="0" smtClean="0"/>
          </a:p>
          <a:p>
            <a:pPr lvl="1"/>
            <a:endParaRPr lang="en-US" altLang="zh-CN" sz="10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学习知识固然重要，但是学会方法更重要！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1000" dirty="0" smtClean="0"/>
          </a:p>
          <a:p>
            <a:r>
              <a:rPr lang="zh-CN" altLang="en-US" sz="2800" dirty="0" smtClean="0"/>
              <a:t>亲自做实验，</a:t>
            </a:r>
            <a:r>
              <a:rPr lang="zh-CN" altLang="en-US" sz="2800" dirty="0" smtClean="0">
                <a:solidFill>
                  <a:srgbClr val="FF0000"/>
                </a:solidFill>
              </a:rPr>
              <a:t>实践很重要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助教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主讲：</a:t>
            </a:r>
            <a:r>
              <a:rPr lang="zh-CN" altLang="en-US" dirty="0"/>
              <a:t>华蓓</a:t>
            </a:r>
          </a:p>
          <a:p>
            <a:pPr lvl="1"/>
            <a:r>
              <a:rPr lang="zh-CN" altLang="en-US" dirty="0"/>
              <a:t>办公室：科技</a:t>
            </a:r>
            <a:r>
              <a:rPr lang="zh-CN" altLang="en-US" dirty="0" smtClean="0"/>
              <a:t>实验楼西</a:t>
            </a:r>
            <a:r>
              <a:rPr lang="zh-CN" altLang="en-US" dirty="0"/>
              <a:t>楼</a:t>
            </a:r>
            <a:r>
              <a:rPr lang="en-US" dirty="0"/>
              <a:t>617</a:t>
            </a:r>
            <a:r>
              <a:rPr lang="zh-CN" altLang="en-US" dirty="0"/>
              <a:t>室</a:t>
            </a:r>
          </a:p>
          <a:p>
            <a:pPr lvl="1"/>
            <a:r>
              <a:rPr lang="zh-CN" altLang="en-US" dirty="0"/>
              <a:t>电话</a:t>
            </a:r>
            <a:r>
              <a:rPr lang="en-US" dirty="0"/>
              <a:t>: 63607043</a:t>
            </a:r>
            <a:endParaRPr lang="zh-CN" altLang="en-US" dirty="0"/>
          </a:p>
          <a:p>
            <a:pPr lvl="1"/>
            <a:r>
              <a:rPr lang="zh-CN" altLang="en-US" dirty="0" smtClean="0"/>
              <a:t>电子邮件</a:t>
            </a:r>
            <a:r>
              <a:rPr lang="en-US" dirty="0"/>
              <a:t>: bhua@ustc.edu.cn </a:t>
            </a:r>
            <a:endParaRPr lang="zh-CN" altLang="en-US" dirty="0"/>
          </a:p>
          <a:p>
            <a:pPr lvl="1"/>
            <a:r>
              <a:rPr lang="zh-CN" altLang="en-US" dirty="0"/>
              <a:t>主页：</a:t>
            </a:r>
            <a:r>
              <a:rPr lang="en-US" b="1" u="sng" dirty="0">
                <a:solidFill>
                  <a:srgbClr val="FF0000"/>
                </a:solidFill>
                <a:hlinkClick r:id="rId2"/>
              </a:rPr>
              <a:t>http://staff.ustc.edu.cn/~</a:t>
            </a:r>
            <a:r>
              <a:rPr lang="en-US" b="1" u="sng" dirty="0" smtClean="0">
                <a:solidFill>
                  <a:srgbClr val="FF0000"/>
                </a:solidFill>
                <a:hlinkClick r:id="rId2"/>
              </a:rPr>
              <a:t>bhua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助教：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黄翔：</a:t>
            </a:r>
            <a:r>
              <a:rPr lang="en-US" altLang="zh-CN" dirty="0" smtClean="0">
                <a:hlinkClick r:id="rId3"/>
              </a:rPr>
              <a:t>sahx@mail.ustc.edu.cn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谢尚威：</a:t>
            </a:r>
            <a:r>
              <a:rPr lang="en-US" altLang="zh-CN" dirty="0" smtClean="0">
                <a:hlinkClick r:id="rId4"/>
              </a:rPr>
              <a:t>xswid@mail.ustc.edu.cn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zh-CN" altLang="en-US" dirty="0"/>
              <a:t>万物互联时</a:t>
            </a:r>
            <a:r>
              <a:rPr lang="zh-CN" altLang="en-US" dirty="0" smtClean="0"/>
              <a:t>代：网络无处不在</a:t>
            </a:r>
            <a:endParaRPr lang="zh-CN" altLang="en-US" dirty="0"/>
          </a:p>
        </p:txBody>
      </p:sp>
      <p:pic>
        <p:nvPicPr>
          <p:cNvPr id="4" name="内容占位符 3" descr="办公室上网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880320" cy="1440160"/>
          </a:xfrm>
        </p:spPr>
      </p:pic>
      <p:pic>
        <p:nvPicPr>
          <p:cNvPr id="5" name="图片 4" descr="家庭宽带上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3" y="1628800"/>
            <a:ext cx="2165573" cy="1440160"/>
          </a:xfrm>
          <a:prstGeom prst="rect">
            <a:avLst/>
          </a:prstGeom>
        </p:spPr>
      </p:pic>
      <p:pic>
        <p:nvPicPr>
          <p:cNvPr id="6" name="图片 5" descr="车站wif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33057"/>
            <a:ext cx="2880320" cy="1684519"/>
          </a:xfrm>
          <a:prstGeom prst="rect">
            <a:avLst/>
          </a:prstGeom>
        </p:spPr>
      </p:pic>
      <p:pic>
        <p:nvPicPr>
          <p:cNvPr id="7" name="图片 6" descr="走路玩手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1" y="1628800"/>
            <a:ext cx="2005285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工作场所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车站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路上</a:t>
            </a:r>
            <a:endParaRPr lang="zh-CN" altLang="en-US" dirty="0"/>
          </a:p>
        </p:txBody>
      </p:sp>
      <p:pic>
        <p:nvPicPr>
          <p:cNvPr id="14" name="图片 13" descr="物联网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933056"/>
            <a:ext cx="2995532" cy="1872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52120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物联网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普通用户看到的网络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3200" dirty="0" smtClean="0"/>
              <a:t>网络应用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内容占位符 4" descr="网上搜索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715" y="2492896"/>
            <a:ext cx="2007657" cy="1080120"/>
          </a:xfrm>
        </p:spPr>
      </p:pic>
      <p:pic>
        <p:nvPicPr>
          <p:cNvPr id="6" name="图片 5" descr="网上聊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1813185" cy="1152128"/>
          </a:xfrm>
          <a:prstGeom prst="rect">
            <a:avLst/>
          </a:prstGeom>
        </p:spPr>
      </p:pic>
      <p:pic>
        <p:nvPicPr>
          <p:cNvPr id="7" name="图片 6" descr="网上购物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7" y="2492896"/>
            <a:ext cx="1214055" cy="1296144"/>
          </a:xfrm>
          <a:prstGeom prst="rect">
            <a:avLst/>
          </a:prstGeom>
        </p:spPr>
      </p:pic>
      <p:pic>
        <p:nvPicPr>
          <p:cNvPr id="8" name="图片 7" descr="上网看电影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5157192"/>
            <a:ext cx="2016224" cy="1088761"/>
          </a:xfrm>
          <a:prstGeom prst="rect">
            <a:avLst/>
          </a:prstGeom>
        </p:spPr>
      </p:pic>
      <p:pic>
        <p:nvPicPr>
          <p:cNvPr id="10" name="Picture 3" descr="Screen Clippi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77" t="5508"/>
          <a:stretch>
            <a:fillRect/>
          </a:stretch>
        </p:blipFill>
        <p:spPr bwMode="auto">
          <a:xfrm>
            <a:off x="4932040" y="3717032"/>
            <a:ext cx="27900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Screen Clippi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348880"/>
            <a:ext cx="1617787" cy="114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手机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204864"/>
            <a:ext cx="6111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无线路由器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8344" y="3717032"/>
            <a:ext cx="1224136" cy="1224136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4860032" y="1556792"/>
            <a:ext cx="403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上网设备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图片 16" descr="网络设备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5364088" y="5661248"/>
            <a:ext cx="1332656" cy="403918"/>
          </a:xfrm>
          <a:prstGeom prst="rect">
            <a:avLst/>
          </a:prstGeom>
        </p:spPr>
      </p:pic>
      <p:pic>
        <p:nvPicPr>
          <p:cNvPr id="18" name="图片 17" descr="无线上网卡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80312" y="5373217"/>
            <a:ext cx="1394842" cy="936104"/>
          </a:xfrm>
          <a:prstGeom prst="rect">
            <a:avLst/>
          </a:prstGeom>
        </p:spPr>
      </p:pic>
      <p:pic>
        <p:nvPicPr>
          <p:cNvPr id="19" name="图片 18" descr="网游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29762" y="3933056"/>
            <a:ext cx="1764196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本课程要了解的网络</a:t>
            </a:r>
            <a:endParaRPr lang="zh-CN" altLang="en-US" dirty="0"/>
          </a:p>
        </p:txBody>
      </p:sp>
      <p:pic>
        <p:nvPicPr>
          <p:cNvPr id="616" name="内容占位符 615" descr="互联网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75856" y="1844824"/>
            <a:ext cx="5491745" cy="3384376"/>
          </a:xfrm>
        </p:spPr>
      </p:pic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395536" y="1844824"/>
            <a:ext cx="2592288" cy="3384376"/>
            <a:chOff x="3177" y="1065"/>
            <a:chExt cx="2186" cy="2828"/>
          </a:xfrm>
        </p:grpSpPr>
        <p:sp>
          <p:nvSpPr>
            <p:cNvPr id="6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2962331 w 765"/>
                <a:gd name="T1" fmla="*/ 80230 h 459"/>
                <a:gd name="T2" fmla="*/ 2007464 w 765"/>
                <a:gd name="T3" fmla="*/ 565927 h 459"/>
                <a:gd name="T4" fmla="*/ 671564 w 765"/>
                <a:gd name="T5" fmla="*/ 811285 h 459"/>
                <a:gd name="T6" fmla="*/ 95961 w 765"/>
                <a:gd name="T7" fmla="*/ 2736919 h 459"/>
                <a:gd name="T8" fmla="*/ 1256062 w 765"/>
                <a:gd name="T9" fmla="*/ 3610078 h 459"/>
                <a:gd name="T10" fmla="*/ 2414544 w 765"/>
                <a:gd name="T11" fmla="*/ 3468882 h 459"/>
                <a:gd name="T12" fmla="*/ 4075472 w 765"/>
                <a:gd name="T13" fmla="*/ 3610078 h 459"/>
                <a:gd name="T14" fmla="*/ 4876933 w 765"/>
                <a:gd name="T15" fmla="*/ 3532405 h 459"/>
                <a:gd name="T16" fmla="*/ 5249562 w 765"/>
                <a:gd name="T17" fmla="*/ 3024570 h 459"/>
                <a:gd name="T18" fmla="*/ 5240341 w 765"/>
                <a:gd name="T19" fmla="*/ 1286450 h 459"/>
                <a:gd name="T20" fmla="*/ 4624854 w 765"/>
                <a:gd name="T21" fmla="*/ 275381 h 459"/>
                <a:gd name="T22" fmla="*/ 2962331 w 765"/>
                <a:gd name="T23" fmla="*/ 8023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324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5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CCFF"/>
                  </a:solidFill>
                  <a:ea typeface="宋体" charset="-122"/>
                </a:endParaRPr>
              </a:p>
            </p:txBody>
          </p:sp>
        </p:grpSp>
        <p:grpSp>
          <p:nvGrpSpPr>
            <p:cNvPr id="10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294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5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6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8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9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0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1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2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3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4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5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9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20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1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2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3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16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8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9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1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291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2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289" name="Object 1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3" name="Clip" r:id="rId6" imgW="819000" imgH="847800" progId="">
                      <p:embed/>
                    </p:oleObj>
                  </mc:Choice>
                  <mc:Fallback>
                    <p:oleObj name="Clip" r:id="rId6" imgW="819000" imgH="847800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0" name="Object 1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" name="Clip" r:id="rId8" imgW="1266840" imgH="1200240" progId="">
                      <p:embed/>
                    </p:oleObj>
                  </mc:Choice>
                  <mc:Fallback>
                    <p:oleObj name="Clip" r:id="rId8" imgW="1266840" imgH="1200240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276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7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80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8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6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3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263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4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67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68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3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0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250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1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54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55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0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7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23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4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42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7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4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224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29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4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211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2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15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1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98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9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02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03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85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89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90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2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72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3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76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77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2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70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" name="Clip" r:id="rId10" imgW="819000" imgH="847800" progId="">
                      <p:embed/>
                    </p:oleObj>
                  </mc:Choice>
                  <mc:Fallback>
                    <p:oleObj name="Clip" r:id="rId10" imgW="819000" imgH="847800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6" name="Clip" r:id="rId11" imgW="1266840" imgH="1200240" progId="">
                      <p:embed/>
                    </p:oleObj>
                  </mc:Choice>
                  <mc:Fallback>
                    <p:oleObj name="Clip" r:id="rId11" imgW="1266840" imgH="1200240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53" name="Picture 44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2240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4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6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3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3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3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1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2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2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0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1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1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3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1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9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497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0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2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02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8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7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3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4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5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6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0" y="53732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接入网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618" name="TextBox 617"/>
          <p:cNvSpPr txBox="1"/>
          <p:nvPr/>
        </p:nvSpPr>
        <p:spPr>
          <a:xfrm>
            <a:off x="5220072" y="53732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因特网的网络核心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掌握计算机网络的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概念、工作原理、体系结构、重要协议</a:t>
            </a:r>
            <a:r>
              <a:rPr lang="zh-CN" altLang="en-US" dirty="0" smtClean="0"/>
              <a:t>（以因特网为实例）</a:t>
            </a:r>
            <a:endParaRPr lang="en-US" altLang="zh-CN" dirty="0" smtClean="0"/>
          </a:p>
          <a:p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了解典型</a:t>
            </a:r>
            <a:r>
              <a:rPr lang="zh-CN" altLang="en-US" dirty="0" smtClean="0">
                <a:solidFill>
                  <a:srgbClr val="FF0000"/>
                </a:solidFill>
              </a:rPr>
              <a:t>网络设备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endParaRPr lang="zh-CN" altLang="en-US" sz="1200" dirty="0"/>
          </a:p>
          <a:p>
            <a:r>
              <a:rPr lang="zh-CN" altLang="en-US" dirty="0"/>
              <a:t>能够运用计算机网络</a:t>
            </a:r>
            <a:r>
              <a:rPr lang="zh-CN" altLang="en-US" dirty="0" smtClean="0"/>
              <a:t>的知识分析和解决一些实际问题</a:t>
            </a:r>
            <a:endParaRPr lang="en-US" altLang="zh-CN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教材与参考书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大经典教材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sz="2600" b="1" dirty="0" smtClean="0"/>
              <a:t>Kurose &amp; Ross,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Computer Networking: A Top-Down Approach (6</a:t>
            </a:r>
            <a:r>
              <a:rPr lang="en-US" altLang="zh-CN" sz="2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Edition)</a:t>
            </a:r>
            <a:r>
              <a:rPr lang="en-US" altLang="zh-CN" sz="2600" b="1" dirty="0" smtClean="0"/>
              <a:t>.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（本课程教材）</a:t>
            </a:r>
          </a:p>
          <a:p>
            <a:pPr lvl="1"/>
            <a:r>
              <a:rPr lang="en-US" sz="2600" b="1" dirty="0" smtClean="0">
                <a:solidFill>
                  <a:srgbClr val="0070C0"/>
                </a:solidFill>
              </a:rPr>
              <a:t>Tanenbaum, Computer </a:t>
            </a:r>
            <a:r>
              <a:rPr lang="en-US" sz="2600" b="1" dirty="0">
                <a:solidFill>
                  <a:srgbClr val="0070C0"/>
                </a:solidFill>
              </a:rPr>
              <a:t>Networks</a:t>
            </a:r>
            <a:r>
              <a:rPr lang="en-US" sz="2600" b="1" dirty="0" smtClean="0">
                <a:solidFill>
                  <a:srgbClr val="0070C0"/>
                </a:solidFill>
              </a:rPr>
              <a:t>.（参考书）</a:t>
            </a:r>
          </a:p>
          <a:p>
            <a:pPr lvl="1"/>
            <a:r>
              <a:rPr lang="en-US" sz="2600" b="1" dirty="0" smtClean="0"/>
              <a:t>Peterson  &amp; Davie, Computer Networks</a:t>
            </a:r>
            <a:r>
              <a:rPr lang="en-US" sz="2600" b="1" dirty="0"/>
              <a:t>: A Systems Approach</a:t>
            </a:r>
            <a:r>
              <a:rPr lang="en-US" sz="2600" b="1" dirty="0" smtClean="0"/>
              <a:t>.</a:t>
            </a:r>
            <a:endParaRPr lang="en-US" b="1" dirty="0"/>
          </a:p>
          <a:p>
            <a:r>
              <a:rPr lang="zh-CN" altLang="en-US" sz="3000" dirty="0" smtClean="0"/>
              <a:t>需要考研的同学，推荐：</a:t>
            </a:r>
            <a:endParaRPr lang="en-US" altLang="zh-CN" sz="3000" dirty="0" smtClean="0"/>
          </a:p>
          <a:p>
            <a:pPr lvl="1"/>
            <a:r>
              <a:rPr lang="en-US" altLang="zh-CN" sz="2600" b="1" dirty="0"/>
              <a:t>Tanenbaum, Computer </a:t>
            </a:r>
            <a:r>
              <a:rPr lang="en-US" altLang="zh-CN" sz="2600" b="1" dirty="0" smtClean="0"/>
              <a:t>Networks</a:t>
            </a:r>
            <a:endParaRPr lang="en-US" altLang="zh-CN" sz="2600" b="1" dirty="0"/>
          </a:p>
          <a:p>
            <a:pPr lvl="1"/>
            <a:r>
              <a:rPr lang="zh-CN" altLang="en-US" sz="2600" dirty="0" smtClean="0"/>
              <a:t>谢希仁，计算机网络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复习题：</a:t>
            </a:r>
            <a:endParaRPr lang="en-US" altLang="zh-CN" dirty="0" smtClean="0"/>
          </a:p>
          <a:p>
            <a:pPr lvl="1"/>
            <a:r>
              <a:rPr lang="zh-CN" altLang="en-US" dirty="0"/>
              <a:t>课后自己复习，也许会作为测验题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习题：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选出一些作为作业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其余建议自选练习，提倡讨论，有问题问助教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提问较为集中的题目，将考虑安排习题课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编程作业：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不做（下学期有“网络系统实验”）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观察实验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本课程的实验内容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</a:t>
            </a:r>
            <a:r>
              <a:rPr lang="zh-CN" altLang="en-US" dirty="0" smtClean="0"/>
              <a:t>个左右的观察实验：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Wireshark</a:t>
            </a:r>
            <a:r>
              <a:rPr lang="zh-CN" altLang="en-US" dirty="0" smtClean="0"/>
              <a:t>从</a:t>
            </a:r>
            <a:r>
              <a:rPr lang="zh-CN" altLang="en-US" dirty="0"/>
              <a:t>网络中</a:t>
            </a:r>
            <a:r>
              <a:rPr lang="zh-CN" altLang="en-US" dirty="0" smtClean="0"/>
              <a:t>抓包，按照实验指导书的要求观察包结构并</a:t>
            </a:r>
            <a:r>
              <a:rPr lang="zh-CN" altLang="en-US" dirty="0"/>
              <a:t>回</a:t>
            </a:r>
            <a:r>
              <a:rPr lang="zh-CN" altLang="en-US" dirty="0" smtClean="0"/>
              <a:t>答问题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Wireshark</a:t>
            </a:r>
            <a:r>
              <a:rPr lang="zh-CN" altLang="en-US" dirty="0">
                <a:solidFill>
                  <a:srgbClr val="FF0000"/>
                </a:solidFill>
              </a:rPr>
              <a:t>是最流行的包分析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，是进行网络流量分析、入侵检测、网络管理等的必备工具</a:t>
            </a:r>
            <a:endParaRPr lang="en-US" altLang="zh-CN" dirty="0"/>
          </a:p>
          <a:p>
            <a:pPr lvl="1"/>
            <a:endParaRPr lang="en-US" altLang="zh-CN" sz="1200" dirty="0" smtClean="0"/>
          </a:p>
          <a:p>
            <a:r>
              <a:rPr lang="zh-CN" altLang="en-US" dirty="0" smtClean="0"/>
              <a:t>实验目的：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通过观察数据包加深对协议的理解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学会使用</a:t>
            </a:r>
            <a:r>
              <a:rPr lang="en-US" b="1" dirty="0" err="1" smtClean="0"/>
              <a:t>Wireshark</a:t>
            </a:r>
            <a:r>
              <a:rPr lang="zh-CN" altLang="en-US" dirty="0" smtClean="0"/>
              <a:t>及一些常用的网络工具，如</a:t>
            </a:r>
            <a:r>
              <a:rPr lang="en-US" b="1" dirty="0" err="1" smtClean="0"/>
              <a:t>nslookup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ipconfig、arp</a:t>
            </a:r>
            <a:r>
              <a:rPr lang="zh-CN" altLang="en-US" b="1" dirty="0" smtClean="0"/>
              <a:t>、</a:t>
            </a:r>
            <a:r>
              <a:rPr lang="en-US" b="1" dirty="0" smtClean="0"/>
              <a:t>ping</a:t>
            </a:r>
            <a:r>
              <a:rPr lang="zh-CN" altLang="en-US" b="1" dirty="0" smtClean="0"/>
              <a:t>、</a:t>
            </a:r>
            <a:r>
              <a:rPr lang="en-US" b="1" dirty="0" smtClean="0"/>
              <a:t>tracert等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589</Words>
  <Application>Microsoft Office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Comic Sans MS</vt:lpstr>
      <vt:lpstr>Franklin Gothic Book</vt:lpstr>
      <vt:lpstr>Franklin Gothic Medium</vt:lpstr>
      <vt:lpstr>Wingdings 2</vt:lpstr>
      <vt:lpstr>暗香扑面</vt:lpstr>
      <vt:lpstr>Clip</vt:lpstr>
      <vt:lpstr>计算机网络</vt:lpstr>
      <vt:lpstr>教师/助教信息</vt:lpstr>
      <vt:lpstr>万物互联时代：网络无处不在</vt:lpstr>
      <vt:lpstr>普通用户看到的网络</vt:lpstr>
      <vt:lpstr>本课程要了解的网络</vt:lpstr>
      <vt:lpstr>教学目标</vt:lpstr>
      <vt:lpstr>教材与参考书</vt:lpstr>
      <vt:lpstr>教材的使用</vt:lpstr>
      <vt:lpstr>关于实验</vt:lpstr>
      <vt:lpstr>课程成绩</vt:lpstr>
      <vt:lpstr>其它说明</vt:lpstr>
      <vt:lpstr>后续相关课程</vt:lpstr>
      <vt:lpstr>几点提醒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ustc</dc:creator>
  <cp:lastModifiedBy>USTC</cp:lastModifiedBy>
  <cp:revision>83</cp:revision>
  <dcterms:created xsi:type="dcterms:W3CDTF">2014-08-27T13:12:44Z</dcterms:created>
  <dcterms:modified xsi:type="dcterms:W3CDTF">2019-09-03T03:16:02Z</dcterms:modified>
</cp:coreProperties>
</file>