
<file path=[Content_Types].xml><?xml version="1.0" encoding="utf-8"?>
<Types xmlns="http://schemas.openxmlformats.org/package/2006/content-types">
  <Default Extension="doc" ContentType="application/msword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>
      <p:cViewPr>
        <p:scale>
          <a:sx n="100" d="100"/>
          <a:sy n="100" d="100"/>
        </p:scale>
        <p:origin x="250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997462"/>
              </p:ext>
            </p:extLst>
          </p:nvPr>
        </p:nvGraphicFramePr>
        <p:xfrm>
          <a:off x="212389" y="4769174"/>
          <a:ext cx="546893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Document" r:id="rId3" imgW="5485758" imgH="2460356" progId="Word.Document.8">
                  <p:embed/>
                </p:oleObj>
              </mc:Choice>
              <mc:Fallback>
                <p:oleObj name="Document" r:id="rId3" imgW="5485758" imgH="246035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89" y="4769174"/>
                        <a:ext cx="5468937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V(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{Oregon, Alaska, Texas, Hawaii, Vermont, </a:t>
            </a:r>
            <a:r>
              <a:rPr lang="en-US" altLang="en-US" sz="1200" dirty="0" err="1"/>
              <a:t>NewYork</a:t>
            </a:r>
            <a:r>
              <a:rPr lang="en-US" altLang="en-US" sz="1200" dirty="0"/>
              <a:t>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E(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031B69-5571-4D28-B9BB-A35ECA5BF14B}"/>
              </a:ext>
            </a:extLst>
          </p:cNvPr>
          <p:cNvSpPr txBox="1"/>
          <p:nvPr/>
        </p:nvSpPr>
        <p:spPr>
          <a:xfrm>
            <a:off x="3962400" y="25512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800" dirty="0"/>
              <a:t>Oregon</a:t>
            </a:r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A8B04-918B-40FB-9404-87C8535EDC13}"/>
              </a:ext>
            </a:extLst>
          </p:cNvPr>
          <p:cNvSpPr txBox="1"/>
          <p:nvPr/>
        </p:nvSpPr>
        <p:spPr>
          <a:xfrm flipH="1">
            <a:off x="1947868" y="2571234"/>
            <a:ext cx="87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/>
              <a:t>Alaska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7A1F2-40CF-4E27-A603-71A461FA3E9D}"/>
              </a:ext>
            </a:extLst>
          </p:cNvPr>
          <p:cNvSpPr txBox="1"/>
          <p:nvPr/>
        </p:nvSpPr>
        <p:spPr>
          <a:xfrm>
            <a:off x="4040978" y="3244334"/>
            <a:ext cx="72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800" dirty="0"/>
              <a:t>Texas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676E79-09C9-4594-80ED-FCDA895DE6A1}"/>
              </a:ext>
            </a:extLst>
          </p:cNvPr>
          <p:cNvSpPr txBox="1"/>
          <p:nvPr/>
        </p:nvSpPr>
        <p:spPr>
          <a:xfrm>
            <a:off x="1826038" y="391044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800" dirty="0"/>
              <a:t>California</a:t>
            </a:r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62B5D7-5BBF-4718-B78C-EDB373F3922B}"/>
              </a:ext>
            </a:extLst>
          </p:cNvPr>
          <p:cNvSpPr txBox="1"/>
          <p:nvPr/>
        </p:nvSpPr>
        <p:spPr>
          <a:xfrm>
            <a:off x="1960691" y="326429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800" dirty="0"/>
              <a:t>Hawaii</a:t>
            </a:r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059E13-16E6-4E82-BEC5-3C8F8C7E42CA}"/>
              </a:ext>
            </a:extLst>
          </p:cNvPr>
          <p:cNvSpPr txBox="1"/>
          <p:nvPr/>
        </p:nvSpPr>
        <p:spPr>
          <a:xfrm>
            <a:off x="3911144" y="3907535"/>
            <a:ext cx="97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800" dirty="0"/>
              <a:t>Vermont</a:t>
            </a: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01A240-6B18-4B67-AAB8-D5830E199ABC}"/>
              </a:ext>
            </a:extLst>
          </p:cNvPr>
          <p:cNvSpPr txBox="1"/>
          <p:nvPr/>
        </p:nvSpPr>
        <p:spPr>
          <a:xfrm>
            <a:off x="373475" y="3272910"/>
            <a:ext cx="112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800" dirty="0"/>
              <a:t>New York</a:t>
            </a:r>
            <a:endParaRPr lang="en-US" sz="1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2E3207-8A2C-4CC3-8929-FA5AB4105487}"/>
              </a:ext>
            </a:extLst>
          </p:cNvPr>
          <p:cNvCxnSpPr>
            <a:stCxn id="3" idx="1"/>
            <a:endCxn id="2" idx="1"/>
          </p:cNvCxnSpPr>
          <p:nvPr/>
        </p:nvCxnSpPr>
        <p:spPr bwMode="auto">
          <a:xfrm flipV="1">
            <a:off x="2825030" y="2735940"/>
            <a:ext cx="1137370" cy="199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373075-6A2B-4EA6-AACF-899B61656AA4}"/>
              </a:ext>
            </a:extLst>
          </p:cNvPr>
          <p:cNvCxnSpPr>
            <a:stCxn id="11" idx="0"/>
            <a:endCxn id="3" idx="2"/>
          </p:cNvCxnSpPr>
          <p:nvPr/>
        </p:nvCxnSpPr>
        <p:spPr bwMode="auto">
          <a:xfrm flipV="1">
            <a:off x="2386449" y="2940566"/>
            <a:ext cx="0" cy="3237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D08B61-19A7-4A6A-8B84-BB2289076277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 bwMode="auto">
          <a:xfrm flipV="1">
            <a:off x="2812206" y="3429000"/>
            <a:ext cx="1228772" cy="199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B64E94-D19E-4DA5-8206-C39121F43BE2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 bwMode="auto">
          <a:xfrm flipH="1">
            <a:off x="2812206" y="3429000"/>
            <a:ext cx="1228772" cy="199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2102F9-6858-408C-B0B4-D773081F416B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 bwMode="auto">
          <a:xfrm flipH="1">
            <a:off x="2386448" y="3633626"/>
            <a:ext cx="1" cy="2768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63" name="Straight Arrow Connector 2062">
            <a:extLst>
              <a:ext uri="{FF2B5EF4-FFF2-40B4-BE49-F238E27FC236}">
                <a16:creationId xmlns:a16="http://schemas.microsoft.com/office/drawing/2014/main" id="{7E0E47C3-DBA7-46E2-AC49-27F8D6D3158B}"/>
              </a:ext>
            </a:extLst>
          </p:cNvPr>
          <p:cNvCxnSpPr>
            <a:stCxn id="11" idx="1"/>
            <a:endCxn id="13" idx="3"/>
          </p:cNvCxnSpPr>
          <p:nvPr/>
        </p:nvCxnSpPr>
        <p:spPr bwMode="auto">
          <a:xfrm flipH="1">
            <a:off x="1494679" y="3448960"/>
            <a:ext cx="466012" cy="86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775A0911-582B-4709-9C51-6A7627A7C958}"/>
              </a:ext>
            </a:extLst>
          </p:cNvPr>
          <p:cNvCxnSpPr>
            <a:stCxn id="9" idx="2"/>
            <a:endCxn id="12" idx="0"/>
          </p:cNvCxnSpPr>
          <p:nvPr/>
        </p:nvCxnSpPr>
        <p:spPr bwMode="auto">
          <a:xfrm>
            <a:off x="4400981" y="3613666"/>
            <a:ext cx="73" cy="2938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69" name="Straight Arrow Connector 2068">
            <a:extLst>
              <a:ext uri="{FF2B5EF4-FFF2-40B4-BE49-F238E27FC236}">
                <a16:creationId xmlns:a16="http://schemas.microsoft.com/office/drawing/2014/main" id="{92E1FF94-DDBC-4DBF-9761-ACB3EF5C2C06}"/>
              </a:ext>
            </a:extLst>
          </p:cNvPr>
          <p:cNvCxnSpPr>
            <a:stCxn id="12" idx="1"/>
            <a:endCxn id="10" idx="3"/>
          </p:cNvCxnSpPr>
          <p:nvPr/>
        </p:nvCxnSpPr>
        <p:spPr bwMode="auto">
          <a:xfrm flipH="1">
            <a:off x="2946858" y="4092201"/>
            <a:ext cx="964286" cy="29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73" name="Straight Arrow Connector 2072">
            <a:extLst>
              <a:ext uri="{FF2B5EF4-FFF2-40B4-BE49-F238E27FC236}">
                <a16:creationId xmlns:a16="http://schemas.microsoft.com/office/drawing/2014/main" id="{9A6D5F00-F977-46FF-BFF9-25B0C671E68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677262" y="2898097"/>
            <a:ext cx="1406966" cy="10094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77" name="TextBox 2076">
            <a:extLst>
              <a:ext uri="{FF2B5EF4-FFF2-40B4-BE49-F238E27FC236}">
                <a16:creationId xmlns:a16="http://schemas.microsoft.com/office/drawing/2014/main" id="{11F11B72-A127-4695-A6DB-7720757927BF}"/>
              </a:ext>
            </a:extLst>
          </p:cNvPr>
          <p:cNvSpPr txBox="1"/>
          <p:nvPr/>
        </p:nvSpPr>
        <p:spPr>
          <a:xfrm>
            <a:off x="1602578" y="4962086"/>
            <a:ext cx="5255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altLang="en-US" sz="1400" dirty="0"/>
              <a:t>Oregon, Alaska, Texas, Hawaii, Vermont, New York, California}</a:t>
            </a:r>
          </a:p>
          <a:p>
            <a:endParaRPr lang="en-US" sz="1800" dirty="0"/>
          </a:p>
        </p:txBody>
      </p:sp>
      <p:sp>
        <p:nvSpPr>
          <p:cNvPr id="2078" name="TextBox 2077">
            <a:extLst>
              <a:ext uri="{FF2B5EF4-FFF2-40B4-BE49-F238E27FC236}">
                <a16:creationId xmlns:a16="http://schemas.microsoft.com/office/drawing/2014/main" id="{28C6E43C-DF4D-4846-95D5-C79088A6DE1B}"/>
              </a:ext>
            </a:extLst>
          </p:cNvPr>
          <p:cNvSpPr txBox="1"/>
          <p:nvPr/>
        </p:nvSpPr>
        <p:spPr>
          <a:xfrm>
            <a:off x="1602578" y="5263796"/>
            <a:ext cx="467788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0" dirty="0"/>
              <a:t>{(Alaska, Oregon), (Hawaii, Alaska), (Hawaii, Texas), </a:t>
            </a:r>
          </a:p>
          <a:p>
            <a:r>
              <a:rPr lang="en-US" altLang="en-US" sz="1100" dirty="0"/>
              <a:t>(Texas, Hawaii), (Hawaii, California), (Hawaii, New York), (Texas, Vermont), </a:t>
            </a:r>
          </a:p>
          <a:p>
            <a:r>
              <a:rPr lang="en-US" altLang="en-US" sz="1100" dirty="0"/>
              <a:t>(Vermont, California), (Vermont, Alaska)}</a:t>
            </a:r>
            <a:endParaRPr lang="en-US" sz="1100" dirty="0"/>
          </a:p>
        </p:txBody>
      </p:sp>
      <p:sp>
        <p:nvSpPr>
          <p:cNvPr id="2079" name="TextBox 2078">
            <a:extLst>
              <a:ext uri="{FF2B5EF4-FFF2-40B4-BE49-F238E27FC236}">
                <a16:creationId xmlns:a16="http://schemas.microsoft.com/office/drawing/2014/main" id="{F2B6D5FB-D557-48F1-A1D7-F2B552486E75}"/>
              </a:ext>
            </a:extLst>
          </p:cNvPr>
          <p:cNvSpPr txBox="1"/>
          <p:nvPr/>
        </p:nvSpPr>
        <p:spPr>
          <a:xfrm>
            <a:off x="4214871" y="572546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081" name="TextBox 2080">
            <a:extLst>
              <a:ext uri="{FF2B5EF4-FFF2-40B4-BE49-F238E27FC236}">
                <a16:creationId xmlns:a16="http://schemas.microsoft.com/office/drawing/2014/main" id="{942C3578-73A6-46BF-AB55-FC918BEED4AA}"/>
              </a:ext>
            </a:extLst>
          </p:cNvPr>
          <p:cNvSpPr txBox="1"/>
          <p:nvPr/>
        </p:nvSpPr>
        <p:spPr>
          <a:xfrm>
            <a:off x="4419758" y="6036255"/>
            <a:ext cx="447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2082" name="TextBox 2081">
            <a:extLst>
              <a:ext uri="{FF2B5EF4-FFF2-40B4-BE49-F238E27FC236}">
                <a16:creationId xmlns:a16="http://schemas.microsoft.com/office/drawing/2014/main" id="{BE194E54-8246-4C19-9638-7E51CAA0B534}"/>
              </a:ext>
            </a:extLst>
          </p:cNvPr>
          <p:cNvSpPr txBox="1"/>
          <p:nvPr/>
        </p:nvSpPr>
        <p:spPr>
          <a:xfrm>
            <a:off x="4289261" y="6384131"/>
            <a:ext cx="601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Texas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B1DB9C-6363-4A21-ACDA-31977F590B50}"/>
              </a:ext>
            </a:extLst>
          </p:cNvPr>
          <p:cNvSpPr txBox="1"/>
          <p:nvPr/>
        </p:nvSpPr>
        <p:spPr>
          <a:xfrm>
            <a:off x="838200" y="1724025"/>
            <a:ext cx="4876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/>
              <a:t>Alaska </a:t>
            </a:r>
          </a:p>
          <a:p>
            <a:r>
              <a:rPr lang="en-US" altLang="en-US" sz="1400" dirty="0"/>
              <a:t>California</a:t>
            </a:r>
          </a:p>
          <a:p>
            <a:r>
              <a:rPr lang="en-US" altLang="en-US" sz="1400" dirty="0"/>
              <a:t>Hawaii</a:t>
            </a:r>
          </a:p>
          <a:p>
            <a:r>
              <a:rPr lang="en-US" altLang="en-US" sz="1400" dirty="0"/>
              <a:t>New York</a:t>
            </a:r>
          </a:p>
          <a:p>
            <a:r>
              <a:rPr lang="en-US" altLang="en-US" sz="1400" dirty="0"/>
              <a:t>Oregon</a:t>
            </a:r>
          </a:p>
          <a:p>
            <a:r>
              <a:rPr lang="en-US" altLang="en-US" sz="1400" dirty="0"/>
              <a:t>Texas</a:t>
            </a:r>
          </a:p>
          <a:p>
            <a:r>
              <a:rPr lang="en-US" altLang="en-US" sz="1400" dirty="0"/>
              <a:t>Vermont</a:t>
            </a:r>
          </a:p>
          <a:p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AB288A-5E21-42A8-A201-1011FBE46073}"/>
              </a:ext>
            </a:extLst>
          </p:cNvPr>
          <p:cNvSpPr txBox="1"/>
          <p:nvPr/>
        </p:nvSpPr>
        <p:spPr>
          <a:xfrm>
            <a:off x="2381250" y="1399401"/>
            <a:ext cx="4133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/>
              <a:t>Alaska  California  Hawaii  New York  Oregon  Texas  Vermont</a:t>
            </a:r>
          </a:p>
          <a:p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6FA08-2B4C-457E-A948-6E92AC14B386}"/>
              </a:ext>
            </a:extLst>
          </p:cNvPr>
          <p:cNvSpPr txBox="1"/>
          <p:nvPr/>
        </p:nvSpPr>
        <p:spPr>
          <a:xfrm>
            <a:off x="2494125" y="168372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79448A-B88C-4CEE-9953-DF053DBAE4CD}"/>
              </a:ext>
            </a:extLst>
          </p:cNvPr>
          <p:cNvSpPr txBox="1"/>
          <p:nvPr/>
        </p:nvSpPr>
        <p:spPr>
          <a:xfrm>
            <a:off x="4933950" y="169418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993A4-D254-4D53-84F1-59B872A98005}"/>
              </a:ext>
            </a:extLst>
          </p:cNvPr>
          <p:cNvSpPr txBox="1"/>
          <p:nvPr/>
        </p:nvSpPr>
        <p:spPr>
          <a:xfrm>
            <a:off x="3113047" y="171030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20DD41-3F1D-4692-B9BA-FE3297608693}"/>
              </a:ext>
            </a:extLst>
          </p:cNvPr>
          <p:cNvSpPr txBox="1"/>
          <p:nvPr/>
        </p:nvSpPr>
        <p:spPr>
          <a:xfrm>
            <a:off x="3670504" y="1700569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753B33-08C3-46D7-8A76-8A0003BBAC0E}"/>
              </a:ext>
            </a:extLst>
          </p:cNvPr>
          <p:cNvSpPr txBox="1"/>
          <p:nvPr/>
        </p:nvSpPr>
        <p:spPr>
          <a:xfrm>
            <a:off x="4298951" y="168441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5EC147-AD2A-47E8-BDEA-331BBF20FC86}"/>
              </a:ext>
            </a:extLst>
          </p:cNvPr>
          <p:cNvSpPr txBox="1"/>
          <p:nvPr/>
        </p:nvSpPr>
        <p:spPr>
          <a:xfrm>
            <a:off x="5414067" y="168372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561CE3-BCD0-4712-9197-95D2AA3DCE17}"/>
              </a:ext>
            </a:extLst>
          </p:cNvPr>
          <p:cNvSpPr txBox="1"/>
          <p:nvPr/>
        </p:nvSpPr>
        <p:spPr>
          <a:xfrm>
            <a:off x="5875134" y="169324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199AAC-A068-4472-B7F7-951243049BC0}"/>
              </a:ext>
            </a:extLst>
          </p:cNvPr>
          <p:cNvSpPr txBox="1"/>
          <p:nvPr/>
        </p:nvSpPr>
        <p:spPr>
          <a:xfrm>
            <a:off x="2505157" y="196072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2383AE-705B-404F-9BAE-DDB1963B7CEE}"/>
              </a:ext>
            </a:extLst>
          </p:cNvPr>
          <p:cNvSpPr txBox="1"/>
          <p:nvPr/>
        </p:nvSpPr>
        <p:spPr>
          <a:xfrm>
            <a:off x="3113047" y="196072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CAC506-852D-4585-AB8C-BE03A5BA9399}"/>
              </a:ext>
            </a:extLst>
          </p:cNvPr>
          <p:cNvSpPr txBox="1"/>
          <p:nvPr/>
        </p:nvSpPr>
        <p:spPr>
          <a:xfrm>
            <a:off x="3698591" y="195190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58F1A8-DA95-446D-B2D9-ADD18B8B8DD0}"/>
              </a:ext>
            </a:extLst>
          </p:cNvPr>
          <p:cNvSpPr txBox="1"/>
          <p:nvPr/>
        </p:nvSpPr>
        <p:spPr>
          <a:xfrm>
            <a:off x="4297607" y="195191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2B8C2C-EE36-4EAB-A5BA-14124A47C6DB}"/>
              </a:ext>
            </a:extLst>
          </p:cNvPr>
          <p:cNvSpPr txBox="1"/>
          <p:nvPr/>
        </p:nvSpPr>
        <p:spPr>
          <a:xfrm>
            <a:off x="4933950" y="195327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B88B78-D17D-4A1B-9F2D-AC2CC70AB4B8}"/>
              </a:ext>
            </a:extLst>
          </p:cNvPr>
          <p:cNvSpPr txBox="1"/>
          <p:nvPr/>
        </p:nvSpPr>
        <p:spPr>
          <a:xfrm>
            <a:off x="5410932" y="196072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9DCCE1-19D1-4606-A609-2BAC1DF20D80}"/>
              </a:ext>
            </a:extLst>
          </p:cNvPr>
          <p:cNvSpPr txBox="1"/>
          <p:nvPr/>
        </p:nvSpPr>
        <p:spPr>
          <a:xfrm>
            <a:off x="2505157" y="21725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29CE37-B36C-4E0F-A442-8373AEB35BA5}"/>
              </a:ext>
            </a:extLst>
          </p:cNvPr>
          <p:cNvSpPr txBox="1"/>
          <p:nvPr/>
        </p:nvSpPr>
        <p:spPr>
          <a:xfrm>
            <a:off x="5407797" y="215821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A0FC79-94E2-4A07-BB6A-6BB3AB9A0B92}"/>
              </a:ext>
            </a:extLst>
          </p:cNvPr>
          <p:cNvSpPr txBox="1"/>
          <p:nvPr/>
        </p:nvSpPr>
        <p:spPr>
          <a:xfrm>
            <a:off x="4305341" y="215342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0CD438-5B64-4DD5-B3F7-45B2D1B7D0EA}"/>
              </a:ext>
            </a:extLst>
          </p:cNvPr>
          <p:cNvSpPr txBox="1"/>
          <p:nvPr/>
        </p:nvSpPr>
        <p:spPr>
          <a:xfrm>
            <a:off x="3131385" y="215421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23F1A3-D465-4A2D-B2CD-408414B697E7}"/>
              </a:ext>
            </a:extLst>
          </p:cNvPr>
          <p:cNvSpPr txBox="1"/>
          <p:nvPr/>
        </p:nvSpPr>
        <p:spPr>
          <a:xfrm>
            <a:off x="3713980" y="282943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6CC450-0738-43C4-8D0D-1EEE67EFF847}"/>
              </a:ext>
            </a:extLst>
          </p:cNvPr>
          <p:cNvSpPr txBox="1"/>
          <p:nvPr/>
        </p:nvSpPr>
        <p:spPr>
          <a:xfrm>
            <a:off x="3133524" y="307684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DD51FB-C193-476D-A2E2-91F974959B9D}"/>
              </a:ext>
            </a:extLst>
          </p:cNvPr>
          <p:cNvSpPr txBox="1"/>
          <p:nvPr/>
        </p:nvSpPr>
        <p:spPr>
          <a:xfrm>
            <a:off x="5927410" y="279825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1DC59C-C328-43D1-8C32-1E7942B29391}"/>
              </a:ext>
            </a:extLst>
          </p:cNvPr>
          <p:cNvSpPr txBox="1"/>
          <p:nvPr/>
        </p:nvSpPr>
        <p:spPr>
          <a:xfrm>
            <a:off x="2520340" y="300786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605EF4-C7A2-4526-ABDA-D9F6A8EECC33}"/>
              </a:ext>
            </a:extLst>
          </p:cNvPr>
          <p:cNvSpPr txBox="1"/>
          <p:nvPr/>
        </p:nvSpPr>
        <p:spPr>
          <a:xfrm>
            <a:off x="5882868" y="195184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DEDF4E-5F6A-4CE5-84BC-A8B5FDF1EF25}"/>
              </a:ext>
            </a:extLst>
          </p:cNvPr>
          <p:cNvSpPr txBox="1"/>
          <p:nvPr/>
        </p:nvSpPr>
        <p:spPr>
          <a:xfrm>
            <a:off x="3713408" y="216262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503895-88EB-43E1-BACC-99D7843F9CB3}"/>
              </a:ext>
            </a:extLst>
          </p:cNvPr>
          <p:cNvSpPr txBox="1"/>
          <p:nvPr/>
        </p:nvSpPr>
        <p:spPr>
          <a:xfrm>
            <a:off x="4933950" y="217183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034236-356D-4D54-A809-F58C0302B06D}"/>
              </a:ext>
            </a:extLst>
          </p:cNvPr>
          <p:cNvSpPr txBox="1"/>
          <p:nvPr/>
        </p:nvSpPr>
        <p:spPr>
          <a:xfrm>
            <a:off x="2521114" y="241254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7903A2-983F-45ED-A287-9B640371B281}"/>
              </a:ext>
            </a:extLst>
          </p:cNvPr>
          <p:cNvSpPr txBox="1"/>
          <p:nvPr/>
        </p:nvSpPr>
        <p:spPr>
          <a:xfrm>
            <a:off x="5882868" y="218183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B9039A-AE7A-4FEE-8F66-8C1F88354B16}"/>
              </a:ext>
            </a:extLst>
          </p:cNvPr>
          <p:cNvSpPr txBox="1"/>
          <p:nvPr/>
        </p:nvSpPr>
        <p:spPr>
          <a:xfrm>
            <a:off x="3131385" y="241254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C82987-1533-43AB-ACD0-3774D8314FFF}"/>
              </a:ext>
            </a:extLst>
          </p:cNvPr>
          <p:cNvSpPr txBox="1"/>
          <p:nvPr/>
        </p:nvSpPr>
        <p:spPr>
          <a:xfrm>
            <a:off x="3734940" y="240349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9BB51C-0619-4CC7-9367-352D312FF982}"/>
              </a:ext>
            </a:extLst>
          </p:cNvPr>
          <p:cNvSpPr txBox="1"/>
          <p:nvPr/>
        </p:nvSpPr>
        <p:spPr>
          <a:xfrm>
            <a:off x="4305341" y="239037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715FBA8-D258-44F5-A58A-C906168C61C1}"/>
              </a:ext>
            </a:extLst>
          </p:cNvPr>
          <p:cNvSpPr txBox="1"/>
          <p:nvPr/>
        </p:nvSpPr>
        <p:spPr>
          <a:xfrm>
            <a:off x="4933950" y="238041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B1B164-9064-404D-AD92-418DFCDEC11C}"/>
              </a:ext>
            </a:extLst>
          </p:cNvPr>
          <p:cNvSpPr txBox="1"/>
          <p:nvPr/>
        </p:nvSpPr>
        <p:spPr>
          <a:xfrm>
            <a:off x="5409588" y="24034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F20A6F-DC3E-46F0-BD4A-E7F3A1A21C2A}"/>
              </a:ext>
            </a:extLst>
          </p:cNvPr>
          <p:cNvSpPr txBox="1"/>
          <p:nvPr/>
        </p:nvSpPr>
        <p:spPr>
          <a:xfrm>
            <a:off x="5914413" y="24034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23B1FF-EC0E-40AC-8DA4-C3ACC6B3B62D}"/>
              </a:ext>
            </a:extLst>
          </p:cNvPr>
          <p:cNvSpPr txBox="1"/>
          <p:nvPr/>
        </p:nvSpPr>
        <p:spPr>
          <a:xfrm>
            <a:off x="2520340" y="261947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BAC48B-6878-4E2C-B8F1-54902897EF62}"/>
              </a:ext>
            </a:extLst>
          </p:cNvPr>
          <p:cNvSpPr txBox="1"/>
          <p:nvPr/>
        </p:nvSpPr>
        <p:spPr>
          <a:xfrm>
            <a:off x="3130611" y="260318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71DAAE-F60F-4C7D-BB4A-B849B9744822}"/>
              </a:ext>
            </a:extLst>
          </p:cNvPr>
          <p:cNvSpPr txBox="1"/>
          <p:nvPr/>
        </p:nvSpPr>
        <p:spPr>
          <a:xfrm>
            <a:off x="3728876" y="262128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416539-BA11-4391-B34C-800906530E6A}"/>
              </a:ext>
            </a:extLst>
          </p:cNvPr>
          <p:cNvSpPr txBox="1"/>
          <p:nvPr/>
        </p:nvSpPr>
        <p:spPr>
          <a:xfrm>
            <a:off x="4312243" y="261441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6C9030-302B-499F-AAB0-7DBB6E93CD36}"/>
              </a:ext>
            </a:extLst>
          </p:cNvPr>
          <p:cNvSpPr txBox="1"/>
          <p:nvPr/>
        </p:nvSpPr>
        <p:spPr>
          <a:xfrm>
            <a:off x="4940852" y="262128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2F6D5B-5427-4C78-8418-EFA4B39DB7AE}"/>
              </a:ext>
            </a:extLst>
          </p:cNvPr>
          <p:cNvSpPr txBox="1"/>
          <p:nvPr/>
        </p:nvSpPr>
        <p:spPr>
          <a:xfrm>
            <a:off x="5927410" y="260087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9C8FE2-AF97-4390-AE7F-5902DE9F48EA}"/>
              </a:ext>
            </a:extLst>
          </p:cNvPr>
          <p:cNvSpPr txBox="1"/>
          <p:nvPr/>
        </p:nvSpPr>
        <p:spPr>
          <a:xfrm>
            <a:off x="5397877" y="260087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D59B5B-F4DD-40D6-A12D-334293F59D96}"/>
              </a:ext>
            </a:extLst>
          </p:cNvPr>
          <p:cNvSpPr txBox="1"/>
          <p:nvPr/>
        </p:nvSpPr>
        <p:spPr>
          <a:xfrm>
            <a:off x="2519283" y="282943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462E9A-A799-4F62-967F-B4687EA4BECA}"/>
              </a:ext>
            </a:extLst>
          </p:cNvPr>
          <p:cNvSpPr txBox="1"/>
          <p:nvPr/>
        </p:nvSpPr>
        <p:spPr>
          <a:xfrm>
            <a:off x="3138059" y="282175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BB4C00E-EE53-4229-8C95-F1C3573A8ADE}"/>
              </a:ext>
            </a:extLst>
          </p:cNvPr>
          <p:cNvSpPr txBox="1"/>
          <p:nvPr/>
        </p:nvSpPr>
        <p:spPr>
          <a:xfrm>
            <a:off x="4311471" y="284797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DFA249-3159-4031-8BA8-52A0B57E0BA2}"/>
              </a:ext>
            </a:extLst>
          </p:cNvPr>
          <p:cNvSpPr txBox="1"/>
          <p:nvPr/>
        </p:nvSpPr>
        <p:spPr>
          <a:xfrm>
            <a:off x="5936273" y="309688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FED1D7-8A69-4DF0-B24D-D28ED8A0D113}"/>
              </a:ext>
            </a:extLst>
          </p:cNvPr>
          <p:cNvSpPr txBox="1"/>
          <p:nvPr/>
        </p:nvSpPr>
        <p:spPr>
          <a:xfrm>
            <a:off x="5388980" y="304169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84087A-2CC8-4C88-AF2C-759421AAF695}"/>
              </a:ext>
            </a:extLst>
          </p:cNvPr>
          <p:cNvSpPr txBox="1"/>
          <p:nvPr/>
        </p:nvSpPr>
        <p:spPr>
          <a:xfrm>
            <a:off x="4966905" y="308096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7981CC-3879-4583-8617-51D1A9C19313}"/>
              </a:ext>
            </a:extLst>
          </p:cNvPr>
          <p:cNvSpPr txBox="1"/>
          <p:nvPr/>
        </p:nvSpPr>
        <p:spPr>
          <a:xfrm>
            <a:off x="4292235" y="309688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B9F9408-B7D4-43F6-AB27-8FC3A906CCE9}"/>
              </a:ext>
            </a:extLst>
          </p:cNvPr>
          <p:cNvSpPr txBox="1"/>
          <p:nvPr/>
        </p:nvSpPr>
        <p:spPr>
          <a:xfrm>
            <a:off x="3694744" y="30799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DAB5D8-2664-44E1-9B48-62BA652C9D34}"/>
              </a:ext>
            </a:extLst>
          </p:cNvPr>
          <p:cNvSpPr txBox="1"/>
          <p:nvPr/>
        </p:nvSpPr>
        <p:spPr>
          <a:xfrm>
            <a:off x="5412600" y="282943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563E5AD-CEC4-4631-9451-23A108FF62EE}"/>
              </a:ext>
            </a:extLst>
          </p:cNvPr>
          <p:cNvSpPr txBox="1"/>
          <p:nvPr/>
        </p:nvSpPr>
        <p:spPr>
          <a:xfrm>
            <a:off x="4955575" y="282943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DAB2577-B2D9-44BF-B412-54EC21A18C34}"/>
              </a:ext>
            </a:extLst>
          </p:cNvPr>
          <p:cNvSpPr txBox="1"/>
          <p:nvPr/>
        </p:nvSpPr>
        <p:spPr>
          <a:xfrm>
            <a:off x="910439" y="6019800"/>
            <a:ext cx="48768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/>
              <a:t>Alaska </a:t>
            </a:r>
          </a:p>
          <a:p>
            <a:r>
              <a:rPr lang="en-US" altLang="en-US" sz="1400" dirty="0"/>
              <a:t>California</a:t>
            </a:r>
          </a:p>
          <a:p>
            <a:r>
              <a:rPr lang="en-US" altLang="en-US" sz="1400" dirty="0"/>
              <a:t>Hawaii</a:t>
            </a:r>
          </a:p>
          <a:p>
            <a:r>
              <a:rPr lang="en-US" altLang="en-US" sz="1400" dirty="0"/>
              <a:t>New York</a:t>
            </a:r>
          </a:p>
          <a:p>
            <a:r>
              <a:rPr lang="en-US" altLang="en-US" sz="1400" dirty="0"/>
              <a:t>Oregon</a:t>
            </a:r>
          </a:p>
          <a:p>
            <a:r>
              <a:rPr lang="en-US" altLang="en-US" sz="1400" dirty="0"/>
              <a:t>Texas</a:t>
            </a:r>
          </a:p>
          <a:p>
            <a:r>
              <a:rPr lang="en-US" altLang="en-US" sz="1400" dirty="0"/>
              <a:t>Vermont</a:t>
            </a:r>
          </a:p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74DD6-8522-4466-A466-598EDB419CA1}"/>
              </a:ext>
            </a:extLst>
          </p:cNvPr>
          <p:cNvSpPr txBox="1"/>
          <p:nvPr/>
        </p:nvSpPr>
        <p:spPr>
          <a:xfrm>
            <a:off x="2631342" y="597056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Oregon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DEC3234-B744-4E6C-804F-2F78C7D95293}"/>
              </a:ext>
            </a:extLst>
          </p:cNvPr>
          <p:cNvCxnSpPr>
            <a:cxnSpLocks/>
          </p:cNvCxnSpPr>
          <p:nvPr/>
        </p:nvCxnSpPr>
        <p:spPr bwMode="auto">
          <a:xfrm>
            <a:off x="1692275" y="6124456"/>
            <a:ext cx="93906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675C5F4-7FC7-4590-8339-3E7AF660183C}"/>
              </a:ext>
            </a:extLst>
          </p:cNvPr>
          <p:cNvSpPr txBox="1"/>
          <p:nvPr/>
        </p:nvSpPr>
        <p:spPr>
          <a:xfrm>
            <a:off x="2341474" y="6390550"/>
            <a:ext cx="3353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Alaska </a:t>
            </a:r>
            <a:r>
              <a:rPr lang="en-US" sz="1400" dirty="0">
                <a:sym typeface="Wingdings" panose="05000000000000000000" pitchFamily="2" charset="2"/>
              </a:rPr>
              <a:t> California  New York  Texas</a:t>
            </a:r>
            <a:endParaRPr lang="en-US" sz="14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57C99B5-3DAE-4156-ACE9-A1EC06595D53}"/>
              </a:ext>
            </a:extLst>
          </p:cNvPr>
          <p:cNvCxnSpPr/>
          <p:nvPr/>
        </p:nvCxnSpPr>
        <p:spPr bwMode="auto">
          <a:xfrm>
            <a:off x="1638300" y="6541720"/>
            <a:ext cx="69532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4DDBBD7-A875-4C15-A643-4AB856790B05}"/>
              </a:ext>
            </a:extLst>
          </p:cNvPr>
          <p:cNvSpPr txBox="1"/>
          <p:nvPr/>
        </p:nvSpPr>
        <p:spPr>
          <a:xfrm>
            <a:off x="2345566" y="7038202"/>
            <a:ext cx="1584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Hawaii </a:t>
            </a:r>
            <a:r>
              <a:rPr lang="en-US" sz="1400" dirty="0">
                <a:sym typeface="Wingdings" panose="05000000000000000000" pitchFamily="2" charset="2"/>
              </a:rPr>
              <a:t> Vermont</a:t>
            </a:r>
            <a:endParaRPr lang="en-US" sz="14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2D4563C-B85A-4E56-BF70-57DA7EF7D402}"/>
              </a:ext>
            </a:extLst>
          </p:cNvPr>
          <p:cNvCxnSpPr>
            <a:endCxn id="78" idx="1"/>
          </p:cNvCxnSpPr>
          <p:nvPr/>
        </p:nvCxnSpPr>
        <p:spPr bwMode="auto">
          <a:xfrm>
            <a:off x="1517320" y="7192091"/>
            <a:ext cx="82824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82F821F-D8E3-461C-AC83-179A3BCA98D4}"/>
              </a:ext>
            </a:extLst>
          </p:cNvPr>
          <p:cNvSpPr txBox="1"/>
          <p:nvPr/>
        </p:nvSpPr>
        <p:spPr>
          <a:xfrm>
            <a:off x="2339518" y="7345978"/>
            <a:ext cx="1678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Alaska </a:t>
            </a:r>
            <a:r>
              <a:rPr lang="en-US" sz="1400" dirty="0">
                <a:sym typeface="Wingdings" panose="05000000000000000000" pitchFamily="2" charset="2"/>
              </a:rPr>
              <a:t> California</a:t>
            </a:r>
            <a:endParaRPr lang="en-US" sz="14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7E5D596-4E3F-4B8A-A622-8BAEF593619C}"/>
              </a:ext>
            </a:extLst>
          </p:cNvPr>
          <p:cNvCxnSpPr/>
          <p:nvPr/>
        </p:nvCxnSpPr>
        <p:spPr bwMode="auto">
          <a:xfrm>
            <a:off x="1692275" y="7467600"/>
            <a:ext cx="6413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highlight>
                  <a:srgbClr val="FFFF00"/>
                </a:highlight>
              </a:rPr>
              <a:t>	C)	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highlight>
                  <a:srgbClr val="FFFF00"/>
                </a:highlight>
              </a:rPr>
              <a:t>	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92C404-CF3E-4CB3-B183-84F847775EA6}"/>
              </a:ext>
            </a:extLst>
          </p:cNvPr>
          <p:cNvSpPr txBox="1"/>
          <p:nvPr/>
        </p:nvSpPr>
        <p:spPr>
          <a:xfrm>
            <a:off x="762000" y="4237038"/>
            <a:ext cx="449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Atlanta </a:t>
            </a:r>
            <a:r>
              <a:rPr lang="en-US" sz="1400" dirty="0">
                <a:sym typeface="Wingdings" panose="05000000000000000000" pitchFamily="2" charset="2"/>
              </a:rPr>
              <a:t> Washington: 600</a:t>
            </a:r>
          </a:p>
          <a:p>
            <a:r>
              <a:rPr lang="en-US" sz="1400" dirty="0">
                <a:sym typeface="Wingdings" panose="05000000000000000000" pitchFamily="2" charset="2"/>
              </a:rPr>
              <a:t>Atlanta  Houston: 800</a:t>
            </a:r>
          </a:p>
          <a:p>
            <a:r>
              <a:rPr lang="en-US" sz="1400" dirty="0">
                <a:sym typeface="Wingdings" panose="05000000000000000000" pitchFamily="2" charset="2"/>
              </a:rPr>
              <a:t>Atlanta  Dallas: 1900</a:t>
            </a:r>
          </a:p>
          <a:p>
            <a:r>
              <a:rPr lang="en-US" sz="1400" dirty="0">
                <a:sym typeface="Wingdings" panose="05000000000000000000" pitchFamily="2" charset="2"/>
              </a:rPr>
              <a:t>Atlanta  Denver: 2680</a:t>
            </a:r>
          </a:p>
          <a:p>
            <a:r>
              <a:rPr lang="en-US" sz="1400" dirty="0">
                <a:sym typeface="Wingdings" panose="05000000000000000000" pitchFamily="2" charset="2"/>
              </a:rPr>
              <a:t>Atlanta  Austin: 2100</a:t>
            </a:r>
          </a:p>
          <a:p>
            <a:r>
              <a:rPr lang="en-US" sz="1400" dirty="0">
                <a:sym typeface="Wingdings" panose="05000000000000000000" pitchFamily="2" charset="2"/>
              </a:rPr>
              <a:t>Atlanta  Chicago: 2800 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C69408-7659-441A-A019-703BB9C57F1A}"/>
              </a:ext>
            </a:extLst>
          </p:cNvPr>
          <p:cNvSpPr txBox="1"/>
          <p:nvPr/>
        </p:nvSpPr>
        <p:spPr>
          <a:xfrm>
            <a:off x="152400" y="3581400"/>
            <a:ext cx="63625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Let V(g) denotes the set of vertices and E(g) denotes the set of edges in the minimum </a:t>
            </a:r>
          </a:p>
          <a:p>
            <a:r>
              <a:rPr lang="en-US" sz="1400" dirty="0"/>
              <a:t>spanning tree.</a:t>
            </a:r>
          </a:p>
          <a:p>
            <a:pPr marL="342900" indent="-342900">
              <a:buAutoNum type="arabicPeriod"/>
            </a:pPr>
            <a:r>
              <a:rPr lang="en-US" sz="1400" dirty="0"/>
              <a:t>V(g) = {0}, E(g) = {}</a:t>
            </a:r>
          </a:p>
          <a:p>
            <a:pPr marL="342900" indent="-342900">
              <a:buAutoNum type="arabicPeriod"/>
            </a:pPr>
            <a:r>
              <a:rPr lang="en-US" sz="1400" dirty="0"/>
              <a:t>V(g) = {0,2}, E(g) = {(0,2)}</a:t>
            </a:r>
          </a:p>
          <a:p>
            <a:pPr marL="342900" indent="-342900">
              <a:buAutoNum type="arabicPeriod"/>
            </a:pPr>
            <a:r>
              <a:rPr lang="en-US" sz="1400" dirty="0"/>
              <a:t>V(g) = {0,2,5}, E(g) = {(0,2),{2,5)}</a:t>
            </a:r>
          </a:p>
          <a:p>
            <a:pPr marL="342900" indent="-342900">
              <a:buAutoNum type="arabicPeriod"/>
            </a:pPr>
            <a:r>
              <a:rPr lang="en-US" sz="1400" dirty="0"/>
              <a:t>V(g) = {0,2,5,1}, E(g) = {(0,2),{2,5),(5,1)}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V(g) = {0,2,5,1,4}, E(g) = {(0,2),{2,5),(5,1),(5,4)}</a:t>
            </a:r>
          </a:p>
          <a:p>
            <a:pPr marL="342900" indent="-342900">
              <a:buAutoNum type="arabicPeriod"/>
            </a:pPr>
            <a:r>
              <a:rPr lang="en-US" sz="1400" dirty="0"/>
              <a:t>V (g) = {0,2,5,1,4,3}, E(g) = {(0,2),{2,5),(5,1),(5,4),(1,3)}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CA1530-3F31-40DB-9634-7AAE39ACB9BB}"/>
              </a:ext>
            </a:extLst>
          </p:cNvPr>
          <p:cNvSpPr txBox="1"/>
          <p:nvPr/>
        </p:nvSpPr>
        <p:spPr>
          <a:xfrm>
            <a:off x="452021" y="57898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05D533-B671-4EB3-A52C-8900AAE5CD32}"/>
              </a:ext>
            </a:extLst>
          </p:cNvPr>
          <p:cNvSpPr txBox="1"/>
          <p:nvPr/>
        </p:nvSpPr>
        <p:spPr>
          <a:xfrm>
            <a:off x="1395412" y="699301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7EC9E-F685-4275-9F2D-C80F6FDCAE6C}"/>
              </a:ext>
            </a:extLst>
          </p:cNvPr>
          <p:cNvSpPr txBox="1"/>
          <p:nvPr/>
        </p:nvSpPr>
        <p:spPr>
          <a:xfrm>
            <a:off x="2313235" y="57898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E72102-C306-4AD8-9C43-0E83F8D26604}"/>
              </a:ext>
            </a:extLst>
          </p:cNvPr>
          <p:cNvSpPr txBox="1"/>
          <p:nvPr/>
        </p:nvSpPr>
        <p:spPr>
          <a:xfrm>
            <a:off x="452021" y="699301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924C59-0729-4308-B972-C021FE38796B}"/>
              </a:ext>
            </a:extLst>
          </p:cNvPr>
          <p:cNvSpPr txBox="1"/>
          <p:nvPr/>
        </p:nvSpPr>
        <p:spPr>
          <a:xfrm>
            <a:off x="2329279" y="699301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6577DD-D2C4-4B27-9B9E-720E8190E847}"/>
              </a:ext>
            </a:extLst>
          </p:cNvPr>
          <p:cNvSpPr txBox="1"/>
          <p:nvPr/>
        </p:nvSpPr>
        <p:spPr>
          <a:xfrm>
            <a:off x="1395412" y="63246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CE9E9C-5D88-41EA-9084-6F2E896F47F8}"/>
              </a:ext>
            </a:extLst>
          </p:cNvPr>
          <p:cNvCxnSpPr>
            <a:stCxn id="3" idx="2"/>
            <a:endCxn id="8" idx="0"/>
          </p:cNvCxnSpPr>
          <p:nvPr/>
        </p:nvCxnSpPr>
        <p:spPr bwMode="auto">
          <a:xfrm>
            <a:off x="621298" y="6251466"/>
            <a:ext cx="0" cy="7415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31B481-D3EE-4316-9489-4DB16657189D}"/>
              </a:ext>
            </a:extLst>
          </p:cNvPr>
          <p:cNvCxnSpPr>
            <a:stCxn id="8" idx="3"/>
            <a:endCxn id="10" idx="1"/>
          </p:cNvCxnSpPr>
          <p:nvPr/>
        </p:nvCxnSpPr>
        <p:spPr bwMode="auto">
          <a:xfrm flipV="1">
            <a:off x="790575" y="6555433"/>
            <a:ext cx="604837" cy="6684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4D3145-D7AF-4591-B827-B40BD2064E79}"/>
              </a:ext>
            </a:extLst>
          </p:cNvPr>
          <p:cNvCxnSpPr>
            <a:stCxn id="10" idx="3"/>
            <a:endCxn id="7" idx="1"/>
          </p:cNvCxnSpPr>
          <p:nvPr/>
        </p:nvCxnSpPr>
        <p:spPr bwMode="auto">
          <a:xfrm flipV="1">
            <a:off x="1733966" y="6020633"/>
            <a:ext cx="579269" cy="53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05B8B1-8058-4338-AC8D-6DBC46887AA8}"/>
              </a:ext>
            </a:extLst>
          </p:cNvPr>
          <p:cNvCxnSpPr>
            <a:stCxn id="10" idx="2"/>
            <a:endCxn id="6" idx="0"/>
          </p:cNvCxnSpPr>
          <p:nvPr/>
        </p:nvCxnSpPr>
        <p:spPr bwMode="auto">
          <a:xfrm>
            <a:off x="1564689" y="6786265"/>
            <a:ext cx="0" cy="206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471F05-9F9A-4D9A-B2AE-E0E2FFC743C6}"/>
              </a:ext>
            </a:extLst>
          </p:cNvPr>
          <p:cNvCxnSpPr>
            <a:stCxn id="7" idx="2"/>
            <a:endCxn id="9" idx="0"/>
          </p:cNvCxnSpPr>
          <p:nvPr/>
        </p:nvCxnSpPr>
        <p:spPr bwMode="auto">
          <a:xfrm>
            <a:off x="2482512" y="6251465"/>
            <a:ext cx="16044" cy="7415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410ACA-F65B-4866-B5C3-2713B5A5BF54}"/>
              </a:ext>
            </a:extLst>
          </p:cNvPr>
          <p:cNvSpPr txBox="1"/>
          <p:nvPr/>
        </p:nvSpPr>
        <p:spPr>
          <a:xfrm>
            <a:off x="331162" y="6466939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6E7735-A818-496D-B073-A61F74EC93F5}"/>
              </a:ext>
            </a:extLst>
          </p:cNvPr>
          <p:cNvSpPr txBox="1"/>
          <p:nvPr/>
        </p:nvSpPr>
        <p:spPr>
          <a:xfrm>
            <a:off x="933817" y="6597744"/>
            <a:ext cx="255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E9F47F-2200-485A-8B4B-F7BBC32C4AE7}"/>
              </a:ext>
            </a:extLst>
          </p:cNvPr>
          <p:cNvSpPr txBox="1"/>
          <p:nvPr/>
        </p:nvSpPr>
        <p:spPr>
          <a:xfrm>
            <a:off x="1717200" y="6137775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57FF40-C205-40CA-98AB-BB5B0801BF44}"/>
              </a:ext>
            </a:extLst>
          </p:cNvPr>
          <p:cNvSpPr txBox="1"/>
          <p:nvPr/>
        </p:nvSpPr>
        <p:spPr>
          <a:xfrm>
            <a:off x="2508079" y="6491435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4F7613-2C6E-4DE6-8F6C-EBE4EDBF8055}"/>
              </a:ext>
            </a:extLst>
          </p:cNvPr>
          <p:cNvSpPr txBox="1"/>
          <p:nvPr/>
        </p:nvSpPr>
        <p:spPr>
          <a:xfrm>
            <a:off x="1580798" y="6762185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6" y="4063782"/>
            <a:ext cx="2686050" cy="4461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Sorted edges in ascending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order by weight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2-5(1)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1-5(2)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0-2(3)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5-4(3)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1-3(5)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3-4(6)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350" dirty="0"/>
              <a:t>0-1(7)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350" dirty="0"/>
              <a:t>2-4(8)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350" dirty="0"/>
              <a:t>Let E(g) denotes the set of edges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350" dirty="0"/>
              <a:t>and V(g) denotes the vertices in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350" dirty="0"/>
              <a:t>minimum spanning tree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350" dirty="0"/>
              <a:t>Minimum spanning tree: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350" dirty="0"/>
              <a:t>1. E(g) = {2-5}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350" dirty="0"/>
              <a:t>    V(g) = {2,5}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350" dirty="0"/>
              <a:t>2. E(g) = {2-5,1-5}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350" dirty="0"/>
              <a:t>    V(g) = {2,5,1}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350" dirty="0"/>
              <a:t>3. E(g) = {2-5,1-5,0-2}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350" dirty="0"/>
              <a:t>    V(g) = {2,5,1,0}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None/>
            </a:pPr>
            <a:endParaRPr lang="en-US" altLang="en-US" sz="135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 dirty="0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EE3003-97E1-4B72-BF87-8A3D63F2DD53}"/>
              </a:ext>
            </a:extLst>
          </p:cNvPr>
          <p:cNvSpPr txBox="1"/>
          <p:nvPr/>
        </p:nvSpPr>
        <p:spPr>
          <a:xfrm>
            <a:off x="3286125" y="3856419"/>
            <a:ext cx="2686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4. E(g) = {2-5,1-5,0-2,5-4}</a:t>
            </a:r>
          </a:p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    V(g) = {2,5,1,0,4}</a:t>
            </a:r>
          </a:p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5. E(g) = {2-5,1-5,0-2,5-4,1-3}</a:t>
            </a:r>
          </a:p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    V(g) = {2,5,1,0,4,3}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7B76F8-EDAF-49D2-B2BA-C96BDD937FD6}"/>
              </a:ext>
            </a:extLst>
          </p:cNvPr>
          <p:cNvSpPr txBox="1"/>
          <p:nvPr/>
        </p:nvSpPr>
        <p:spPr>
          <a:xfrm>
            <a:off x="80183" y="5342900"/>
            <a:ext cx="6867586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Let V(g) denotes the set of vertices and E(g) denotes the set of edges in the minimum </a:t>
            </a:r>
          </a:p>
          <a:p>
            <a:r>
              <a:rPr lang="en-US" sz="1400" dirty="0"/>
              <a:t>spanning tree.</a:t>
            </a:r>
          </a:p>
          <a:p>
            <a:pPr marL="342900" indent="-342900">
              <a:buAutoNum type="arabicPeriod"/>
            </a:pPr>
            <a:r>
              <a:rPr lang="en-US" sz="1200" dirty="0"/>
              <a:t>V(g) = {Minneapolis/St. Paul} E(g) = {}</a:t>
            </a:r>
          </a:p>
          <a:p>
            <a:pPr marL="342900" indent="-342900">
              <a:buFontTx/>
              <a:buAutoNum type="arabicPeriod"/>
            </a:pPr>
            <a:r>
              <a:rPr lang="en-US" sz="1200" dirty="0"/>
              <a:t>V(g) = {Minneapolis/St. Paul, Des Moines} E(g) = {(Minneapolis/St. Paul, Des Moines)}</a:t>
            </a:r>
          </a:p>
          <a:p>
            <a:pPr marL="342900" indent="-342900">
              <a:buAutoNum type="arabicPeriod"/>
            </a:pPr>
            <a:r>
              <a:rPr lang="en-US" sz="1200" dirty="0"/>
              <a:t>V(g) = {Minneapolis/St. Paul, Des Moines, Madison} E(g) = {(Minneapolis/St. Paul, Des Moines), </a:t>
            </a:r>
            <a:br>
              <a:rPr lang="en-US" sz="1200" dirty="0"/>
            </a:br>
            <a:r>
              <a:rPr lang="en-US" sz="1200" dirty="0"/>
              <a:t>(Minneapolis/St. Paul, Madison)}</a:t>
            </a:r>
          </a:p>
          <a:p>
            <a:pPr marL="342900" indent="-342900">
              <a:buFontTx/>
              <a:buAutoNum type="arabicPeriod"/>
            </a:pPr>
            <a:r>
              <a:rPr lang="en-US" sz="1200" dirty="0"/>
              <a:t>V(g) = {Minneapolis/St. Paul, Des Moines, Madison, Milwaukee} </a:t>
            </a:r>
            <a:br>
              <a:rPr lang="en-US" sz="1200" dirty="0"/>
            </a:br>
            <a:r>
              <a:rPr lang="en-US" sz="1200" dirty="0"/>
              <a:t>E(g) = {(Minneapolis/St. Paul, Des Moines), (Minneapolis/St. Paul, Madison),(Madison, Milwaukee)}</a:t>
            </a:r>
          </a:p>
          <a:p>
            <a:pPr marL="342900" indent="-342900">
              <a:buFontTx/>
              <a:buAutoNum type="arabicPeriod"/>
            </a:pPr>
            <a:r>
              <a:rPr lang="en-US" sz="1200" dirty="0"/>
              <a:t>V(g) = {Minneapolis/St. Paul, Des Moines, Madison, Milwaukee, Chicago} </a:t>
            </a:r>
            <a:br>
              <a:rPr lang="en-US" sz="1200" dirty="0"/>
            </a:br>
            <a:r>
              <a:rPr lang="en-US" sz="1200" dirty="0"/>
              <a:t>E(g) = {(Minneapolis/St. Paul, Des Moines), (Minneapolis/St. Paul, Madison),</a:t>
            </a:r>
            <a:br>
              <a:rPr lang="en-US" sz="1200" dirty="0"/>
            </a:br>
            <a:r>
              <a:rPr lang="en-US" sz="1200" dirty="0"/>
              <a:t>(Madison, Milwaukee),(Milwaukee, Chicago)}</a:t>
            </a:r>
          </a:p>
          <a:p>
            <a:pPr marL="342900" indent="-342900">
              <a:buFontTx/>
              <a:buAutoNum type="arabicPeriod"/>
            </a:pPr>
            <a:r>
              <a:rPr lang="en-US" sz="1200" dirty="0"/>
              <a:t>V(g) = {Minneapolis/St. Paul, Des Moines, Madison, Milwaukee, Chicago, St. Louis} </a:t>
            </a:r>
            <a:br>
              <a:rPr lang="en-US" sz="1200" dirty="0"/>
            </a:br>
            <a:r>
              <a:rPr lang="en-US" sz="1200" dirty="0"/>
              <a:t>E(g) = {(Minneapolis/St. Paul, Des Moines), (Minneapolis/St. Paul, Madison),</a:t>
            </a:r>
            <a:br>
              <a:rPr lang="en-US" sz="1200" dirty="0"/>
            </a:br>
            <a:r>
              <a:rPr lang="en-US" sz="1200" dirty="0"/>
              <a:t>(Madison, Milwaukee),(Milwaukee, Chicago), (Chicago, St. Louis)}</a:t>
            </a:r>
          </a:p>
          <a:p>
            <a:pPr marL="342900" indent="-342900">
              <a:buFontTx/>
              <a:buAutoNum type="arabicPeriod"/>
            </a:pPr>
            <a:r>
              <a:rPr lang="en-US" sz="1200" dirty="0"/>
              <a:t>V(g) = {Minneapolis/St. Paul, Des Moines, Madison, Milwaukee, Chicago, St. Louis, Detroit} </a:t>
            </a:r>
            <a:br>
              <a:rPr lang="en-US" sz="1200" dirty="0"/>
            </a:br>
            <a:r>
              <a:rPr lang="en-US" sz="1200" dirty="0"/>
              <a:t>E(g) = {(Minneapolis/St. Paul, Des Moines), (Minneapolis/St. Paul, Madison),</a:t>
            </a:r>
            <a:br>
              <a:rPr lang="en-US" sz="1200" dirty="0"/>
            </a:br>
            <a:r>
              <a:rPr lang="en-US" sz="1200" dirty="0"/>
              <a:t>(Madison, Milwaukee),(Milwaukee, Chicago), (Chicago, St. Louis), (Chicago, Detroit)}</a:t>
            </a:r>
          </a:p>
          <a:p>
            <a:pPr marL="342900" indent="-342900">
              <a:buAutoNum type="arabicPeriod"/>
            </a:pPr>
            <a:endParaRPr lang="en-US" sz="12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90" y="2286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838200"/>
            <a:ext cx="3962400" cy="24924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F465B3-4604-47C0-9895-468194D83165}"/>
              </a:ext>
            </a:extLst>
          </p:cNvPr>
          <p:cNvSpPr txBox="1"/>
          <p:nvPr/>
        </p:nvSpPr>
        <p:spPr>
          <a:xfrm>
            <a:off x="228600" y="3031093"/>
            <a:ext cx="3336170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300" dirty="0" err="1"/>
              <a:t>predCount</a:t>
            </a:r>
            <a:r>
              <a:rPr lang="en-US" sz="1300" dirty="0"/>
              <a:t> = [0,1,1,3,3,2,2,0,2,2]</a:t>
            </a:r>
            <a:br>
              <a:rPr lang="en-US" sz="1300" dirty="0"/>
            </a:br>
            <a:r>
              <a:rPr lang="en-US" sz="1300" dirty="0"/>
              <a:t>    </a:t>
            </a:r>
            <a:r>
              <a:rPr lang="en-US" sz="1300" dirty="0" err="1"/>
              <a:t>topologicalOrder</a:t>
            </a:r>
            <a:r>
              <a:rPr lang="en-US" sz="1300" dirty="0"/>
              <a:t> = []</a:t>
            </a:r>
            <a:br>
              <a:rPr lang="en-US" sz="1300" dirty="0"/>
            </a:br>
            <a:r>
              <a:rPr lang="en-US" sz="1300" dirty="0"/>
              <a:t>    queue = [0,7]</a:t>
            </a:r>
          </a:p>
          <a:p>
            <a:pPr marL="342900" indent="-342900">
              <a:buAutoNum type="arabicPeriod"/>
            </a:pPr>
            <a:r>
              <a:rPr lang="en-US" sz="1300" dirty="0" err="1"/>
              <a:t>predCount</a:t>
            </a:r>
            <a:r>
              <a:rPr lang="en-US" sz="1300" dirty="0"/>
              <a:t> = [0,0,1,3,2,1,1,0,2,1]</a:t>
            </a:r>
            <a:br>
              <a:rPr lang="en-US" sz="1300" dirty="0"/>
            </a:br>
            <a:r>
              <a:rPr lang="en-US" sz="1300" dirty="0"/>
              <a:t>    </a:t>
            </a:r>
            <a:r>
              <a:rPr lang="en-US" sz="1300" dirty="0" err="1"/>
              <a:t>topologicalOrder</a:t>
            </a:r>
            <a:r>
              <a:rPr lang="en-US" sz="1300" dirty="0"/>
              <a:t> = [0,7]</a:t>
            </a:r>
            <a:br>
              <a:rPr lang="en-US" sz="1300" dirty="0"/>
            </a:br>
            <a:r>
              <a:rPr lang="en-US" sz="1300" dirty="0"/>
              <a:t>    queue = [1]</a:t>
            </a:r>
          </a:p>
          <a:p>
            <a:pPr marL="342900" indent="-342900">
              <a:buFontTx/>
              <a:buAutoNum type="arabicPeriod"/>
            </a:pPr>
            <a:r>
              <a:rPr lang="en-US" sz="1300" dirty="0" err="1"/>
              <a:t>predCount</a:t>
            </a:r>
            <a:r>
              <a:rPr lang="en-US" sz="1300" dirty="0"/>
              <a:t> = [0,0,0,2,1,0,0,0,2,1]</a:t>
            </a:r>
            <a:br>
              <a:rPr lang="en-US" sz="1300" dirty="0"/>
            </a:br>
            <a:r>
              <a:rPr lang="en-US" sz="1300" dirty="0"/>
              <a:t>    </a:t>
            </a:r>
            <a:r>
              <a:rPr lang="en-US" sz="1300" dirty="0" err="1"/>
              <a:t>topologicalOrder</a:t>
            </a:r>
            <a:r>
              <a:rPr lang="en-US" sz="1300" dirty="0"/>
              <a:t> = [0,7,1]</a:t>
            </a:r>
            <a:br>
              <a:rPr lang="en-US" sz="1300" dirty="0"/>
            </a:br>
            <a:r>
              <a:rPr lang="en-US" sz="1300" dirty="0"/>
              <a:t>    queue = [2,5,6]</a:t>
            </a:r>
          </a:p>
          <a:p>
            <a:pPr marL="342900" indent="-342900">
              <a:buFontTx/>
              <a:buAutoNum type="arabicPeriod"/>
            </a:pPr>
            <a:r>
              <a:rPr lang="en-US" sz="1300" dirty="0" err="1"/>
              <a:t>predCount</a:t>
            </a:r>
            <a:r>
              <a:rPr lang="en-US" sz="1300" dirty="0"/>
              <a:t> = [0,0,0,2,0,0,0,0,2,1]</a:t>
            </a:r>
            <a:br>
              <a:rPr lang="en-US" sz="1300" dirty="0"/>
            </a:br>
            <a:r>
              <a:rPr lang="en-US" sz="1300" dirty="0"/>
              <a:t>    </a:t>
            </a:r>
            <a:r>
              <a:rPr lang="en-US" sz="1300" dirty="0" err="1"/>
              <a:t>topologicalOrder</a:t>
            </a:r>
            <a:r>
              <a:rPr lang="en-US" sz="1300" dirty="0"/>
              <a:t> = [0,7,1,2]</a:t>
            </a:r>
            <a:br>
              <a:rPr lang="en-US" sz="1300" dirty="0"/>
            </a:br>
            <a:r>
              <a:rPr lang="en-US" sz="1300" dirty="0"/>
              <a:t>    queue = [5,6,4]</a:t>
            </a:r>
          </a:p>
          <a:p>
            <a:pPr marL="342900" indent="-342900">
              <a:buFontTx/>
              <a:buAutoNum type="arabicPeriod"/>
            </a:pPr>
            <a:r>
              <a:rPr lang="en-US" sz="1300" dirty="0" err="1"/>
              <a:t>predCount</a:t>
            </a:r>
            <a:r>
              <a:rPr lang="en-US" sz="1300" dirty="0"/>
              <a:t> = [0,0,0,1,0,0,0,0,0,1]</a:t>
            </a:r>
            <a:br>
              <a:rPr lang="en-US" sz="1300" dirty="0"/>
            </a:br>
            <a:r>
              <a:rPr lang="en-US" sz="1300" dirty="0"/>
              <a:t>    </a:t>
            </a:r>
            <a:r>
              <a:rPr lang="en-US" sz="1300" dirty="0" err="1"/>
              <a:t>topologicalOrder</a:t>
            </a:r>
            <a:r>
              <a:rPr lang="en-US" sz="1300" dirty="0"/>
              <a:t> = [0,7,1,2,5,6]</a:t>
            </a:r>
            <a:br>
              <a:rPr lang="en-US" sz="1300" dirty="0"/>
            </a:br>
            <a:r>
              <a:rPr lang="en-US" sz="1300" dirty="0"/>
              <a:t>    queue = [4,8]</a:t>
            </a:r>
          </a:p>
          <a:p>
            <a:pPr marL="342900" indent="-342900">
              <a:buFontTx/>
              <a:buAutoNum type="arabicPeriod"/>
            </a:pPr>
            <a:r>
              <a:rPr lang="en-US" sz="1300" dirty="0" err="1"/>
              <a:t>predCount</a:t>
            </a:r>
            <a:r>
              <a:rPr lang="en-US" sz="1300" dirty="0"/>
              <a:t> = [0,0,0,0,0,0,0,0,0,1]</a:t>
            </a:r>
            <a:br>
              <a:rPr lang="en-US" sz="1300" dirty="0"/>
            </a:br>
            <a:r>
              <a:rPr lang="en-US" sz="1300" dirty="0"/>
              <a:t>    </a:t>
            </a:r>
            <a:r>
              <a:rPr lang="en-US" sz="1300" dirty="0" err="1"/>
              <a:t>topologicalOrder</a:t>
            </a:r>
            <a:r>
              <a:rPr lang="en-US" sz="1300" dirty="0"/>
              <a:t> = [0,7,1,2,5,6,4]</a:t>
            </a:r>
            <a:br>
              <a:rPr lang="en-US" sz="1300" dirty="0"/>
            </a:br>
            <a:r>
              <a:rPr lang="en-US" sz="1300" dirty="0"/>
              <a:t>    queue = [8,3]</a:t>
            </a:r>
          </a:p>
          <a:p>
            <a:pPr marL="342900" indent="-342900">
              <a:buFontTx/>
              <a:buAutoNum type="arabicPeriod"/>
            </a:pPr>
            <a:r>
              <a:rPr lang="en-US" sz="1300" dirty="0" err="1"/>
              <a:t>predCount</a:t>
            </a:r>
            <a:r>
              <a:rPr lang="en-US" sz="1300" dirty="0"/>
              <a:t> = [0,0,0,0,0,0,0,0,0,0]</a:t>
            </a:r>
            <a:br>
              <a:rPr lang="en-US" sz="1300" dirty="0"/>
            </a:br>
            <a:r>
              <a:rPr lang="en-US" sz="1300" dirty="0"/>
              <a:t>    </a:t>
            </a:r>
            <a:r>
              <a:rPr lang="en-US" sz="1300" dirty="0" err="1"/>
              <a:t>topologicalOrder</a:t>
            </a:r>
            <a:r>
              <a:rPr lang="en-US" sz="1300" dirty="0"/>
              <a:t> = [0,7,1,2,5,6,4,8]</a:t>
            </a:r>
            <a:br>
              <a:rPr lang="en-US" sz="1300" dirty="0"/>
            </a:br>
            <a:r>
              <a:rPr lang="en-US" sz="1300" dirty="0"/>
              <a:t>    queue = [3,9]</a:t>
            </a:r>
          </a:p>
          <a:p>
            <a:pPr marL="342900" indent="-342900">
              <a:buFontTx/>
              <a:buAutoNum type="arabicPeriod"/>
            </a:pPr>
            <a:r>
              <a:rPr lang="en-US" sz="1300" dirty="0" err="1"/>
              <a:t>predCount</a:t>
            </a:r>
            <a:r>
              <a:rPr lang="en-US" sz="1300" dirty="0"/>
              <a:t> = [0,0,0,0,0,0,0,0,0,0]</a:t>
            </a:r>
            <a:br>
              <a:rPr lang="en-US" sz="1300" dirty="0"/>
            </a:br>
            <a:r>
              <a:rPr lang="en-US" sz="1300" dirty="0"/>
              <a:t>    </a:t>
            </a:r>
            <a:r>
              <a:rPr lang="en-US" sz="1300" dirty="0" err="1"/>
              <a:t>topologicalOrder</a:t>
            </a:r>
            <a:r>
              <a:rPr lang="en-US" sz="1300" dirty="0"/>
              <a:t> = [0,7,1,2,5,6,4,8,3,9]</a:t>
            </a:r>
            <a:br>
              <a:rPr lang="en-US" sz="1300" dirty="0"/>
            </a:br>
            <a:r>
              <a:rPr lang="en-US" sz="1300" dirty="0"/>
              <a:t>    queue = []</a:t>
            </a:r>
          </a:p>
          <a:p>
            <a:pPr marL="342900" indent="-342900">
              <a:buFontTx/>
              <a:buAutoNum type="arabicPeriod"/>
            </a:pPr>
            <a:endParaRPr lang="en-US" sz="1300" dirty="0"/>
          </a:p>
          <a:p>
            <a:pPr marL="342900" indent="-342900">
              <a:buAutoNum type="arabicPeriod"/>
            </a:pPr>
            <a:endParaRPr lang="en-US" sz="13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F69A1-785A-4A7B-9C18-260289E02FE1}"/>
              </a:ext>
            </a:extLst>
          </p:cNvPr>
          <p:cNvSpPr txBox="1"/>
          <p:nvPr/>
        </p:nvSpPr>
        <p:spPr>
          <a:xfrm>
            <a:off x="154866" y="3362236"/>
            <a:ext cx="66575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Start, discrete Math, Programming 1, Computer Organization, Programming 2, Operating </a:t>
            </a:r>
          </a:p>
          <a:p>
            <a:r>
              <a:rPr lang="en-US" sz="1400" dirty="0"/>
              <a:t>Systems, Algorithms, High-level Languages, Compilers, Theory of Computation, Senior </a:t>
            </a:r>
          </a:p>
          <a:p>
            <a:r>
              <a:rPr lang="en-US" sz="1400" dirty="0"/>
              <a:t>Seminar</a:t>
            </a:r>
            <a:r>
              <a:rPr lang="en-US" sz="1400"/>
              <a:t>, End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1438</Words>
  <Application>Microsoft Office PowerPoint</Application>
  <PresentationFormat>On-screen Show (4:3)</PresentationFormat>
  <Paragraphs>185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Default Design</vt:lpstr>
      <vt:lpstr>Microsoft Word 97 - 2003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Tang, Jiaxi</cp:lastModifiedBy>
  <cp:revision>34</cp:revision>
  <cp:lastPrinted>2018-11-12T14:09:18Z</cp:lastPrinted>
  <dcterms:created xsi:type="dcterms:W3CDTF">2003-11-20T06:12:01Z</dcterms:created>
  <dcterms:modified xsi:type="dcterms:W3CDTF">2020-12-01T03:46:21Z</dcterms:modified>
</cp:coreProperties>
</file>