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7" r:id="rId6"/>
    <p:sldId id="258" r:id="rId7"/>
    <p:sldId id="269" r:id="rId8"/>
    <p:sldId id="259" r:id="rId9"/>
    <p:sldId id="260" r:id="rId10"/>
    <p:sldId id="270" r:id="rId11"/>
    <p:sldId id="261" r:id="rId12"/>
    <p:sldId id="262" r:id="rId13"/>
    <p:sldId id="271" r:id="rId14"/>
    <p:sldId id="263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0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6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HAM iminuit &amp; Multinest</a:t>
            </a:r>
            <a:br>
              <a:rPr lang="en-US" altLang="zh-CN"/>
            </a:br>
            <a:r>
              <a:rPr lang="en-US" altLang="zh-CN"/>
              <a:t>Results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Jiaxi</a:t>
            </a:r>
            <a:endParaRPr lang="en-US" altLang="zh-CN"/>
          </a:p>
          <a:p>
            <a:r>
              <a:rPr lang="en-US" altLang="zh-CN"/>
              <a:t>25 May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multinest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LRG_NGC.PNG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51473" y="1605915"/>
            <a:ext cx="4231640" cy="435165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multinest\2nd_run\HAM-MCMC_cf_quad_bestfit_LRG_NGC.pngHAM-MCMC_cf_quad_bestfit_LRG_NGC"/>
          <p:cNvPicPr>
            <a:picLocks noChangeAspect="1"/>
          </p:cNvPicPr>
          <p:nvPr>
            <p:ph sz="half" idx="2"/>
          </p:nvPr>
        </p:nvPicPr>
        <p:blipFill>
          <a:blip r:embed="rId3"/>
          <a:srcRect l="7199" t="8292" r="8254"/>
          <a:stretch>
            <a:fillRect/>
          </a:stretch>
        </p:blipFill>
        <p:spPr>
          <a:xfrm>
            <a:off x="4693920" y="1594485"/>
            <a:ext cx="7086600" cy="4392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iminuit(error meaningless)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LRG_NGC.PNG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51473" y="1605915"/>
            <a:ext cx="4231640" cy="435165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8168" y="1277620"/>
          <a:ext cx="156654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8168" y="1277620"/>
                        <a:ext cx="156654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1008" y="1277620"/>
          <a:ext cx="17062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1008" y="1277620"/>
                        <a:ext cx="17062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内容占位符 4" descr="E:\Master\OneDrive\master_thesis\master\chi2\multiseeds\HAMmodel\iminuit\9th_run\LRG\HAM-bestfit_cf_quad_LRG_NGC.pngHAM-bestfit_cf_quad_LRG_NGC"/>
          <p:cNvPicPr>
            <a:picLocks noChangeAspect="1"/>
          </p:cNvPicPr>
          <p:nvPr/>
        </p:nvPicPr>
        <p:blipFill>
          <a:blip r:embed="rId7"/>
          <a:srcRect l="7467" t="8150" r="8280"/>
          <a:stretch>
            <a:fillRect/>
          </a:stretch>
        </p:blipFill>
        <p:spPr>
          <a:xfrm>
            <a:off x="4702810" y="1555115"/>
            <a:ext cx="7019925" cy="43732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36520" y="2334260"/>
            <a:ext cx="2473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inconsistent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5" y="-1397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LRG NGC: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HAM-MCMC_distr_LRG_NGC.pngHAM-MCMC_distr_LRG_NGC"/>
          <p:cNvPicPr>
            <a:picLocks noChangeAspect="1"/>
          </p:cNvPicPr>
          <p:nvPr>
            <p:ph sz="half" idx="1"/>
          </p:nvPr>
        </p:nvPicPr>
        <p:blipFill>
          <a:blip r:embed="rId1"/>
          <a:srcRect l="563" t="6911"/>
          <a:stretch>
            <a:fillRect/>
          </a:stretch>
        </p:blipFill>
        <p:spPr>
          <a:xfrm>
            <a:off x="1099185" y="838835"/>
            <a:ext cx="8745220" cy="3051175"/>
          </a:xfrm>
          <a:prstGeom prst="rect">
            <a:avLst/>
          </a:prstGeom>
        </p:spPr>
      </p:pic>
      <p:pic>
        <p:nvPicPr>
          <p:cNvPr id="9" name="内容占位符 3" descr="E:\Master\OneDrive\master_thesis\master\chi2\multiseeds\HAMmodel\iminuit\9th_run\LRG\HAM-bestfit_distr_LRG_NGC.pngHAM-bestfit_distr_LRG_NGC"/>
          <p:cNvPicPr>
            <a:picLocks noChangeAspect="1"/>
          </p:cNvPicPr>
          <p:nvPr>
            <p:ph sz="half" idx="2"/>
          </p:nvPr>
        </p:nvPicPr>
        <p:blipFill>
          <a:blip r:embed="rId2"/>
          <a:srcRect t="6888"/>
          <a:stretch>
            <a:fillRect/>
          </a:stretch>
        </p:blipFill>
        <p:spPr>
          <a:xfrm>
            <a:off x="971550" y="3796665"/>
            <a:ext cx="8907780" cy="297751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9154160" y="838835"/>
            <a:ext cx="2660015" cy="57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Multinest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iminuit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multinest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LRG_SGC_posterior.PNGLR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04165" y="1623695"/>
            <a:ext cx="4326255" cy="431609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multinest\2nd_run\HAM-MCMC_cf_quad_bestfit_LRG_SGC.pngHAM-MCMC_cf_quad_bestfit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6188" t="9023" r="6635"/>
          <a:stretch>
            <a:fillRect/>
          </a:stretch>
        </p:blipFill>
        <p:spPr>
          <a:xfrm>
            <a:off x="4710430" y="1610995"/>
            <a:ext cx="7266940" cy="4333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iminuit(error meaningless)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LRG_SGC_posterior.PNGLR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81915" y="1419225"/>
            <a:ext cx="4601210" cy="459041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iminuit\9th_run\LRG\HAM-bestfit_cf_quad_LRG_SGC.pngHAM-bestfit_cf_quad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7078" t="8150" r="8537"/>
          <a:stretch>
            <a:fillRect/>
          </a:stretch>
        </p:blipFill>
        <p:spPr>
          <a:xfrm>
            <a:off x="4670425" y="1568450"/>
            <a:ext cx="7220585" cy="449135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7373" y="127762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914400" imgH="203200" progId="Equation.KSEE3">
                  <p:embed/>
                </p:oleObj>
              </mc:Choice>
              <mc:Fallback>
                <p:oleObj name="" r:id="rId4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7373" y="127762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8948" y="1277620"/>
          <a:ext cx="181038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104900" imgH="177165" progId="Equation.KSEE3">
                  <p:embed/>
                </p:oleObj>
              </mc:Choice>
              <mc:Fallback>
                <p:oleObj name="" r:id="rId6" imgW="1104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58948" y="1277620"/>
                        <a:ext cx="181038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36520" y="2334260"/>
            <a:ext cx="2473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inconsistent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5" y="-1397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LRG SGC: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HAM-MCMC_distr_LRG_SGC.pngHAM-MCMC_distr_LRG_SGC"/>
          <p:cNvPicPr>
            <a:picLocks noChangeAspect="1"/>
          </p:cNvPicPr>
          <p:nvPr>
            <p:ph sz="half" idx="1"/>
          </p:nvPr>
        </p:nvPicPr>
        <p:blipFill>
          <a:blip r:embed="rId1"/>
          <a:srcRect t="7352"/>
          <a:stretch>
            <a:fillRect/>
          </a:stretch>
        </p:blipFill>
        <p:spPr>
          <a:xfrm>
            <a:off x="571500" y="838835"/>
            <a:ext cx="9417685" cy="3065780"/>
          </a:xfrm>
          <a:prstGeom prst="rect">
            <a:avLst/>
          </a:prstGeom>
        </p:spPr>
      </p:pic>
      <p:pic>
        <p:nvPicPr>
          <p:cNvPr id="9" name="内容占位符 3" descr="E:\Master\OneDrive\master_thesis\master\chi2\multiseeds\HAMmodel\iminuit\9th_run\LRG\HAM-bestfit_distr_LRG_SGC.pngHAM-bestfit_distr_LRG_SGC"/>
          <p:cNvPicPr>
            <a:picLocks noChangeAspect="1"/>
          </p:cNvPicPr>
          <p:nvPr>
            <p:ph sz="half" idx="2"/>
          </p:nvPr>
        </p:nvPicPr>
        <p:blipFill>
          <a:blip r:embed="rId2"/>
          <a:srcRect l="8063" t="6070"/>
          <a:stretch>
            <a:fillRect/>
          </a:stretch>
        </p:blipFill>
        <p:spPr>
          <a:xfrm>
            <a:off x="1329690" y="3782695"/>
            <a:ext cx="8659495" cy="307530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9154160" y="838835"/>
            <a:ext cx="2660015" cy="57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Multinest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iminuit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Monopoles are sensitive to parameters while quadrupoles are not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&amp; iminuit results are </a:t>
            </a:r>
            <a:r>
              <a:rPr lang="en-US" altLang="zh-CN">
                <a:solidFill>
                  <a:srgbClr val="FF0000"/>
                </a:solidFill>
              </a:rPr>
              <a:t>not consistent</a:t>
            </a:r>
            <a:r>
              <a:rPr lang="en-US" altLang="zh-CN"/>
              <a:t> except the ELG NGC result.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iminuit LRG SGC results seems unrealiable because it hits the boundary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Due to the non-Guassian shape posterior, may be it is not appropriate to determine results as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as </a:t>
            </a:r>
            <a:r>
              <a:rPr lang="en-US" altLang="zh-CN">
                <a:solidFill>
                  <a:srgbClr val="FF0000"/>
                </a:solidFill>
              </a:rPr>
              <a:t>parameter.err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results are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are </a:t>
            </a:r>
            <a:r>
              <a:rPr lang="en-US" altLang="zh-CN">
                <a:solidFill>
                  <a:srgbClr val="FF0000"/>
                </a:solidFill>
              </a:rPr>
              <a:t>parameter.err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errors are considered instead of iminuit (a minimiser) because all iminuit results are not converged (Hesse error meaningless)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Vpeak distribution functions</a:t>
            </a:r>
            <a:r>
              <a:rPr lang="en-US" altLang="zh-CN"/>
              <a:t> present 10 realisations with the best fitting results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</a:t>
            </a:r>
            <a:endParaRPr lang="en-US" altLang="zh-CN"/>
          </a:p>
          <a:p>
            <a:r>
              <a:rPr lang="en-US" altLang="zh-CN"/>
              <a:t>Multinest results are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are </a:t>
            </a:r>
            <a:r>
              <a:rPr lang="en-US" altLang="zh-CN">
                <a:solidFill>
                  <a:srgbClr val="FF0000"/>
                </a:solidFill>
              </a:rPr>
              <a:t>parameter.err</a:t>
            </a:r>
            <a:endParaRPr lang="en-US" altLang="zh-CN"/>
          </a:p>
          <a:p>
            <a:r>
              <a:rPr lang="en-US" altLang="zh-CN"/>
              <a:t>Multinest errors are considered instead of iminuit because all iminuit results are not converged (Hesse error meaningless)</a:t>
            </a:r>
            <a:endParaRPr lang="en-US" altLang="zh-CN"/>
          </a:p>
          <a:p>
            <a:r>
              <a:rPr lang="en-US" altLang="zh-CN"/>
              <a:t>Galaxy distribution functions present 10 realisations with the best fitting results</a:t>
            </a:r>
            <a:endParaRPr lang="en-US" altLang="zh-CN"/>
          </a:p>
        </p:txBody>
      </p:sp>
      <p:pic>
        <p:nvPicPr>
          <p:cNvPr id="4" name="内容占位符 3" descr="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6642" t="4248" r="7831"/>
          <a:stretch>
            <a:fillRect/>
          </a:stretch>
        </p:blipFill>
        <p:spPr>
          <a:xfrm>
            <a:off x="838200" y="1510030"/>
            <a:ext cx="10908665" cy="4580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0315" y="2838450"/>
            <a:ext cx="1816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UNIT Vpeak distr. 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9086215" y="3996690"/>
            <a:ext cx="2025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best-fit Vpeak distr.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2963545" y="2992755"/>
            <a:ext cx="2025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u="sng">
                <a:sym typeface="+mn-ea"/>
              </a:rPr>
              <a:t>best-fit Vpeak distr.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/>
              <a:t>UNIT Vpeak distr. 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multinest</a:t>
            </a:r>
            <a:endParaRPr lang="en-US" altLang="zh-CN"/>
          </a:p>
        </p:txBody>
      </p:sp>
      <p:pic>
        <p:nvPicPr>
          <p:cNvPr id="4" name="内容占位符 3" descr="ELG_N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165" y="1605915"/>
            <a:ext cx="4326255" cy="4351655"/>
          </a:xfrm>
          <a:prstGeom prst="rect">
            <a:avLst/>
          </a:prstGeom>
        </p:spPr>
      </p:pic>
      <p:pic>
        <p:nvPicPr>
          <p:cNvPr id="5" name="内容占位符 4" descr="HAM-MCMC_cf_quad_bestfit_ELG_NGC"/>
          <p:cNvPicPr>
            <a:picLocks noChangeAspect="1"/>
          </p:cNvPicPr>
          <p:nvPr>
            <p:ph sz="half" idx="2"/>
          </p:nvPr>
        </p:nvPicPr>
        <p:blipFill>
          <a:blip r:embed="rId3"/>
          <a:srcRect l="6916" t="7983" r="8421"/>
          <a:stretch>
            <a:fillRect/>
          </a:stretch>
        </p:blipFill>
        <p:spPr>
          <a:xfrm>
            <a:off x="4735195" y="1528445"/>
            <a:ext cx="722376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iminuit(error meaningless)</a:t>
            </a:r>
            <a:endParaRPr lang="en-US" altLang="zh-CN"/>
          </a:p>
        </p:txBody>
      </p:sp>
      <p:pic>
        <p:nvPicPr>
          <p:cNvPr id="4" name="内容占位符 3" descr="ELG_N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165" y="1605915"/>
            <a:ext cx="4326255" cy="435165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iminuit\9th_run\ELG\HAM-bestfit_cf_quad_ELG_NGC.pngHAM-bestfit_cf_quad_ELG_NGC"/>
          <p:cNvPicPr>
            <a:picLocks noChangeAspect="1"/>
          </p:cNvPicPr>
          <p:nvPr>
            <p:ph sz="half" idx="2"/>
          </p:nvPr>
        </p:nvPicPr>
        <p:blipFill>
          <a:blip r:embed="rId3"/>
          <a:srcRect l="7138" t="7185" r="7815"/>
          <a:stretch>
            <a:fillRect/>
          </a:stretch>
        </p:blipFill>
        <p:spPr>
          <a:xfrm>
            <a:off x="4643120" y="1527810"/>
            <a:ext cx="7185660" cy="448119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7373" y="127762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914400" imgH="203200" progId="Equation.KSEE3">
                  <p:embed/>
                </p:oleObj>
              </mc:Choice>
              <mc:Fallback>
                <p:oleObj name="" r:id="rId4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7373" y="127762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1325" y="127762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041400" imgH="177165" progId="Equation.KSEE3">
                  <p:embed/>
                </p:oleObj>
              </mc:Choice>
              <mc:Fallback>
                <p:oleObj name="" r:id="rId6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31325" y="127762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43200" y="2174240"/>
            <a:ext cx="2115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consistent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5" y="-1397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ELG NGC: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HAM-MCMC_distr_ELG_NGC.pngHAM-MCMC_distr_ELG_NGC"/>
          <p:cNvPicPr>
            <a:picLocks noChangeAspect="1"/>
          </p:cNvPicPr>
          <p:nvPr>
            <p:ph sz="half" idx="1"/>
          </p:nvPr>
        </p:nvPicPr>
        <p:blipFill>
          <a:blip r:embed="rId1"/>
          <a:srcRect l="6810" t="7420" r="8781"/>
          <a:stretch>
            <a:fillRect/>
          </a:stretch>
        </p:blipFill>
        <p:spPr>
          <a:xfrm>
            <a:off x="1606550" y="838835"/>
            <a:ext cx="7450455" cy="3097530"/>
          </a:xfrm>
          <a:prstGeom prst="rect">
            <a:avLst/>
          </a:prstGeom>
        </p:spPr>
      </p:pic>
      <p:pic>
        <p:nvPicPr>
          <p:cNvPr id="9" name="内容占位符 3" descr="E:\Master\OneDrive\master_thesis\master\chi2\multiseeds\HAMmodel\iminuit\9th_run\ELG\HAM-bestfit_distr_ELG_NGC.pngHAM-bestfit_distr_ELG_NGC"/>
          <p:cNvPicPr>
            <a:picLocks noChangeAspect="1"/>
          </p:cNvPicPr>
          <p:nvPr>
            <p:ph sz="half" idx="2"/>
          </p:nvPr>
        </p:nvPicPr>
        <p:blipFill>
          <a:blip r:embed="rId2"/>
          <a:srcRect l="6708" t="6456"/>
          <a:stretch>
            <a:fillRect/>
          </a:stretch>
        </p:blipFill>
        <p:spPr>
          <a:xfrm>
            <a:off x="1570355" y="3936365"/>
            <a:ext cx="8277860" cy="284988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9154160" y="838835"/>
            <a:ext cx="2660015" cy="57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Multinest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iminuit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</a:t>
            </a:r>
            <a:r>
              <a:rPr lang="en-US" altLang="zh-CN"/>
              <a:t>GC: multinest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ELG_SGC_posterior.PNGEL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9088" y="1605915"/>
            <a:ext cx="4296410" cy="435165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multinest\2nd_run\HAM-MCMC_cf_quad_bestfit_ELG_SGC.pngHAM-MCMC_cf_quad_bestfit_ELG_SGC"/>
          <p:cNvPicPr>
            <a:picLocks noChangeAspect="1"/>
          </p:cNvPicPr>
          <p:nvPr>
            <p:ph sz="half" idx="2"/>
          </p:nvPr>
        </p:nvPicPr>
        <p:blipFill>
          <a:blip r:embed="rId3"/>
          <a:srcRect l="7041" t="7846" r="8131"/>
          <a:stretch>
            <a:fillRect/>
          </a:stretch>
        </p:blipFill>
        <p:spPr>
          <a:xfrm>
            <a:off x="4638675" y="1605915"/>
            <a:ext cx="707072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iminuit(error meaningless)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ELG_SGC_posterior.PNGEL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9088" y="1605915"/>
            <a:ext cx="4296410" cy="4351655"/>
          </a:xfrm>
          <a:prstGeom prst="rect">
            <a:avLst/>
          </a:prstGeom>
        </p:spPr>
      </p:pic>
      <p:pic>
        <p:nvPicPr>
          <p:cNvPr id="5" name="内容占位符 4" descr="E:\Master\OneDrive\master_thesis\master\chi2\multiseeds\HAMmodel\iminuit\9th_run\ELG\HAM-bestfit_cf_quad_ELG_SGC.pngHAM-bestfit_cf_quad_ELG_SGC"/>
          <p:cNvPicPr>
            <a:picLocks noChangeAspect="1"/>
          </p:cNvPicPr>
          <p:nvPr>
            <p:ph sz="half" idx="2"/>
          </p:nvPr>
        </p:nvPicPr>
        <p:blipFill>
          <a:blip r:embed="rId3"/>
          <a:srcRect l="6469" t="8583" r="8157"/>
          <a:stretch>
            <a:fillRect/>
          </a:stretch>
        </p:blipFill>
        <p:spPr>
          <a:xfrm>
            <a:off x="4685030" y="1601470"/>
            <a:ext cx="7259955" cy="444246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7056" y="1277620"/>
          <a:ext cx="158877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914400" imgH="203200" progId="Equation.KSEE3">
                  <p:embed/>
                </p:oleObj>
              </mc:Choice>
              <mc:Fallback>
                <p:oleObj name="" r:id="rId4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7056" y="1277620"/>
                        <a:ext cx="158877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6578" y="1277620"/>
          <a:ext cx="17062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041400" imgH="177165" progId="Equation.KSEE3">
                  <p:embed/>
                </p:oleObj>
              </mc:Choice>
              <mc:Fallback>
                <p:oleObj name="" r:id="rId6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46578" y="1277620"/>
                        <a:ext cx="17062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63190" y="2334260"/>
            <a:ext cx="2473325" cy="6451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inconsistent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5" y="-1397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ELG SGC: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multinest\2nd_run\HAM-MCMC_distr_ELG_SGC.pngHAM-MCMC_distr_ELG_SGC"/>
          <p:cNvPicPr>
            <a:picLocks noChangeAspect="1"/>
          </p:cNvPicPr>
          <p:nvPr>
            <p:ph sz="half" idx="1"/>
          </p:nvPr>
        </p:nvPicPr>
        <p:blipFill>
          <a:blip r:embed="rId1"/>
          <a:srcRect l="6955" t="7434" r="8617"/>
          <a:stretch>
            <a:fillRect/>
          </a:stretch>
        </p:blipFill>
        <p:spPr>
          <a:xfrm>
            <a:off x="1605915" y="848995"/>
            <a:ext cx="7404735" cy="2894965"/>
          </a:xfrm>
          <a:prstGeom prst="rect">
            <a:avLst/>
          </a:prstGeom>
        </p:spPr>
      </p:pic>
      <p:pic>
        <p:nvPicPr>
          <p:cNvPr id="9" name="内容占位符 3" descr="E:\Master\OneDrive\master_thesis\master\chi2\multiseeds\HAMmodel\iminuit\9th_run\ELG\HAM-bestfit_distr_ELG_SGC.pngHAM-bestfit_distr_ELG_SGC"/>
          <p:cNvPicPr>
            <a:picLocks noChangeAspect="1"/>
          </p:cNvPicPr>
          <p:nvPr>
            <p:ph sz="half" idx="2"/>
          </p:nvPr>
        </p:nvPicPr>
        <p:blipFill>
          <a:blip r:embed="rId2"/>
          <a:srcRect t="4274"/>
          <a:stretch>
            <a:fillRect/>
          </a:stretch>
        </p:blipFill>
        <p:spPr>
          <a:xfrm>
            <a:off x="922020" y="3625215"/>
            <a:ext cx="8851900" cy="296164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9154160" y="838835"/>
            <a:ext cx="2660015" cy="57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Multinest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iminuit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3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4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5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6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7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8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演示</Application>
  <PresentationFormat>宽屏</PresentationFormat>
  <Paragraphs>90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HAM iminuit &amp; Multinest Results</vt:lpstr>
      <vt:lpstr>NOTE：</vt:lpstr>
      <vt:lpstr>NOTE：</vt:lpstr>
      <vt:lpstr>ELG NGC: multinest</vt:lpstr>
      <vt:lpstr>ELG NGC: iminuit(error meaningless)</vt:lpstr>
      <vt:lpstr>ELG NGC:</vt:lpstr>
      <vt:lpstr>ELG SGC: multinest</vt:lpstr>
      <vt:lpstr>ELG SGC: iminuit(error meaningless)</vt:lpstr>
      <vt:lpstr>ELG SGC:</vt:lpstr>
      <vt:lpstr>LRG NGC: multinest</vt:lpstr>
      <vt:lpstr>LRG NGC: iminuit(error meaningless)</vt:lpstr>
      <vt:lpstr>LRG NGC:</vt:lpstr>
      <vt:lpstr>LRG SGC: multinest</vt:lpstr>
      <vt:lpstr>LRG SGC: iminuit(error meaningless)</vt:lpstr>
      <vt:lpstr>LRG SGC:</vt:lpstr>
      <vt:lpstr>Conclusions：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YU</dc:creator>
  <cp:lastModifiedBy>For ζ ever</cp:lastModifiedBy>
  <cp:revision>3</cp:revision>
  <dcterms:created xsi:type="dcterms:W3CDTF">2020-05-25T09:05:00Z</dcterms:created>
  <dcterms:modified xsi:type="dcterms:W3CDTF">2020-05-25T11:19:40Z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