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89" r:id="rId5"/>
    <p:sldId id="290" r:id="rId6"/>
    <p:sldId id="296" r:id="rId7"/>
    <p:sldId id="291" r:id="rId8"/>
    <p:sldId id="297" r:id="rId9"/>
    <p:sldId id="292" r:id="rId10"/>
    <p:sldId id="293" r:id="rId11"/>
    <p:sldId id="300" r:id="rId12"/>
    <p:sldId id="294" r:id="rId13"/>
    <p:sldId id="301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HAM iminuit &amp; Multinest</a:t>
            </a:r>
            <a:br>
              <a:rPr lang="en-US" altLang="zh-CN"/>
            </a:br>
            <a:r>
              <a:rPr lang="en-US" altLang="zh-CN"/>
              <a:t>Results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Jiaxi</a:t>
            </a:r>
            <a:endParaRPr lang="en-US" altLang="zh-CN"/>
          </a:p>
          <a:p>
            <a:r>
              <a:rPr lang="en-US" altLang="zh-CN"/>
              <a:t>26 May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SGC.pngHAM-MCMC_cf_quad_bestfit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l="47041"/>
          <a:stretch>
            <a:fillRect/>
          </a:stretch>
        </p:blipFill>
        <p:spPr>
          <a:xfrm>
            <a:off x="1195070" y="1038225"/>
            <a:ext cx="5467350" cy="5637530"/>
          </a:xfrm>
          <a:prstGeom prst="rect">
            <a:avLst/>
          </a:prstGeom>
        </p:spPr>
      </p:pic>
      <p:pic>
        <p:nvPicPr>
          <p:cNvPr id="3" name="内容占位符 2" descr="HAM-MCMC_cf_quad_bestfit_LRG_SGC"/>
          <p:cNvPicPr>
            <a:picLocks noChangeAspect="1"/>
          </p:cNvPicPr>
          <p:nvPr>
            <p:ph sz="half" idx="2"/>
          </p:nvPr>
        </p:nvPicPr>
        <p:blipFill>
          <a:blip r:embed="rId3"/>
          <a:srcRect l="51381" t="1061" r="-1221" b="1470"/>
          <a:stretch>
            <a:fillRect/>
          </a:stretch>
        </p:blipFill>
        <p:spPr>
          <a:xfrm>
            <a:off x="5798185" y="1078865"/>
            <a:ext cx="5146675" cy="5495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correlation function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83815" y="4176395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SGC.pngHAM-MCMC_distr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r="49069"/>
          <a:stretch>
            <a:fillRect/>
          </a:stretch>
        </p:blipFill>
        <p:spPr>
          <a:xfrm>
            <a:off x="-130810" y="1777365"/>
            <a:ext cx="5909945" cy="4351655"/>
          </a:xfrm>
          <a:prstGeom prst="rect">
            <a:avLst/>
          </a:prstGeom>
        </p:spPr>
      </p:pic>
      <p:pic>
        <p:nvPicPr>
          <p:cNvPr id="3" name="内容占位符 2" descr="HAM-MCMC_distr_LRG_SGC"/>
          <p:cNvPicPr>
            <a:picLocks noChangeAspect="1"/>
          </p:cNvPicPr>
          <p:nvPr>
            <p:ph sz="half" idx="2"/>
          </p:nvPr>
        </p:nvPicPr>
        <p:blipFill>
          <a:blip r:embed="rId3"/>
          <a:srcRect l="6244" r="49081"/>
          <a:stretch>
            <a:fillRect/>
          </a:stretch>
        </p:blipFill>
        <p:spPr>
          <a:xfrm>
            <a:off x="6068060" y="1777365"/>
            <a:ext cx="5184140" cy="4351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Vpeak distribution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901950" y="4723130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SGC.pngHAM-MCMC_distr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l="49191" t="292" r="-122" b="-292"/>
          <a:stretch>
            <a:fillRect/>
          </a:stretch>
        </p:blipFill>
        <p:spPr>
          <a:xfrm>
            <a:off x="885190" y="1777365"/>
            <a:ext cx="5909945" cy="4351655"/>
          </a:xfrm>
          <a:prstGeom prst="rect">
            <a:avLst/>
          </a:prstGeom>
        </p:spPr>
      </p:pic>
      <p:pic>
        <p:nvPicPr>
          <p:cNvPr id="3" name="内容占位符 2" descr="HAM-MCMC_distr_LRG_SGC"/>
          <p:cNvPicPr>
            <a:picLocks noChangeAspect="1"/>
          </p:cNvPicPr>
          <p:nvPr>
            <p:ph sz="half" idx="2"/>
          </p:nvPr>
        </p:nvPicPr>
        <p:blipFill>
          <a:blip r:embed="rId3"/>
          <a:srcRect l="49080" t="1445" r="6245" b="-1445"/>
          <a:stretch>
            <a:fillRect/>
          </a:stretch>
        </p:blipFill>
        <p:spPr>
          <a:xfrm>
            <a:off x="6068060" y="1777365"/>
            <a:ext cx="5184140" cy="4351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Vpeak distribution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901950" y="4723130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1360" cy="4699000"/>
          </a:xfrm>
        </p:spPr>
        <p:txBody>
          <a:bodyPr>
            <a:normAutofit fontScale="90000"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PIP</a:t>
            </a:r>
            <a:r>
              <a:rPr lang="en-US" altLang="zh-CN"/>
              <a:t> corrected observation </a:t>
            </a:r>
            <a:r>
              <a:rPr lang="en-US" altLang="zh-CN">
                <a:solidFill>
                  <a:srgbClr val="FF0000"/>
                </a:solidFill>
              </a:rPr>
              <a:t>didn't help to make a good quadrupole fit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PIP</a:t>
            </a:r>
            <a:r>
              <a:rPr lang="en-US" altLang="zh-CN"/>
              <a:t> + change of </a:t>
            </a:r>
            <a:r>
              <a:rPr lang="en-US" altLang="zh-CN">
                <a:solidFill>
                  <a:srgbClr val="FF0000"/>
                </a:solidFill>
              </a:rPr>
              <a:t>prior help iminuit to have a better fit</a:t>
            </a:r>
            <a:r>
              <a:rPr lang="en-US" altLang="zh-CN"/>
              <a:t> but it is still not as good as Multinest in terms of chi2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PIP </a:t>
            </a:r>
            <a:r>
              <a:rPr lang="en-US" altLang="zh-CN">
                <a:solidFill>
                  <a:schemeClr val="tx1"/>
                </a:solidFill>
              </a:rPr>
              <a:t>+change of </a:t>
            </a:r>
            <a:r>
              <a:rPr lang="en-US" altLang="zh-CN">
                <a:solidFill>
                  <a:srgbClr val="FF0000"/>
                </a:solidFill>
              </a:rPr>
              <a:t>prior didn't help multinest </a:t>
            </a:r>
            <a:r>
              <a:rPr lang="en-US" altLang="zh-CN"/>
              <a:t>that much in terms of chi2, but the posterior seems better (not that noisy)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the </a:t>
            </a:r>
            <a:r>
              <a:rPr lang="en-US" altLang="zh-CN">
                <a:solidFill>
                  <a:srgbClr val="FF0000"/>
                </a:solidFill>
              </a:rPr>
              <a:t>getdist</a:t>
            </a:r>
            <a:r>
              <a:rPr lang="en-US" altLang="zh-CN"/>
              <a:t> 1-sigma </a:t>
            </a:r>
            <a:r>
              <a:rPr lang="en-US" altLang="zh-CN">
                <a:solidFill>
                  <a:srgbClr val="FF0000"/>
                </a:solidFill>
              </a:rPr>
              <a:t>error</a:t>
            </a:r>
            <a:r>
              <a:rPr lang="en-US" altLang="zh-CN"/>
              <a:t> is still </a:t>
            </a:r>
            <a:r>
              <a:rPr lang="en-US" altLang="zh-CN">
                <a:solidFill>
                  <a:srgbClr val="FF0000"/>
                </a:solidFill>
              </a:rPr>
              <a:t>not equal to multinest analyzer</a:t>
            </a:r>
            <a:r>
              <a:rPr lang="en-US" altLang="zh-CN"/>
              <a:t> 1-sigma error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NOTE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8905"/>
            <a:ext cx="10881360" cy="477837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</a:pPr>
            <a:r>
              <a:rPr lang="en-US" altLang="zh-CN"/>
              <a:t>The parameters are </a:t>
            </a:r>
            <a:r>
              <a:rPr lang="en-US" altLang="zh-CN">
                <a:solidFill>
                  <a:srgbClr val="FF0000"/>
                </a:solidFill>
              </a:rPr>
              <a:t>sigma</a:t>
            </a:r>
            <a:r>
              <a:rPr lang="en-US" altLang="zh-CN"/>
              <a:t> for scattering Vpeak; </a:t>
            </a:r>
            <a:r>
              <a:rPr lang="en-US" altLang="zh-CN">
                <a:solidFill>
                  <a:srgbClr val="FF0000"/>
                </a:solidFill>
              </a:rPr>
              <a:t>vcut</a:t>
            </a:r>
            <a:r>
              <a:rPr lang="en-US" altLang="zh-CN"/>
              <a:t> for cutting large scattering Vpeak end; prior: sigma [0.2,1]; vcut [500,1200]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A comparison of fitting for </a:t>
            </a:r>
            <a:r>
              <a:rPr lang="en-US" altLang="zh-CN">
                <a:solidFill>
                  <a:srgbClr val="FF0000"/>
                </a:solidFill>
              </a:rPr>
              <a:t>raw galaxy catalogue (left panel) </a:t>
            </a:r>
            <a:r>
              <a:rPr lang="en-US" altLang="zh-CN"/>
              <a:t>and </a:t>
            </a:r>
            <a:r>
              <a:rPr lang="en-US" altLang="zh-CN">
                <a:solidFill>
                  <a:srgbClr val="FF0000"/>
                </a:solidFill>
              </a:rPr>
              <a:t>PIP weighed catalogue (right panel)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Multinest results are</a:t>
            </a:r>
            <a:r>
              <a:rPr lang="en-US" altLang="zh-CN">
                <a:solidFill>
                  <a:srgbClr val="FF0000"/>
                </a:solidFill>
              </a:rPr>
              <a:t> analyzer.get_bestfit()['parameters']</a:t>
            </a:r>
            <a:r>
              <a:rPr lang="en-US" altLang="zh-CN"/>
              <a:t>, errors are not provided because they are not reliable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Vpeak distribution functions</a:t>
            </a:r>
            <a:r>
              <a:rPr lang="en-US" altLang="zh-CN"/>
              <a:t> present the average of 15 realisations with the best fitting results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NGC:(left: no PIP obs; right: PIP obs)</a:t>
            </a:r>
            <a:endParaRPr lang="en-US" altLang="zh-CN"/>
          </a:p>
        </p:txBody>
      </p:sp>
      <p:pic>
        <p:nvPicPr>
          <p:cNvPr id="4" name="内容占位符 3" descr="E:\Master\OneDrive\master_thesis\master\chi2\multiseeds\HAMmodel\comparison\2nd_plot\LRG_NGC.PNG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636905" y="1569720"/>
            <a:ext cx="5027930" cy="5170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27755" y="2239010"/>
            <a:ext cx="207327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chi2 = 93.145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sigma = 0.463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vcut = 748km/s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7440" y="1440815"/>
            <a:ext cx="16109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chi2 =71.38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13" name="内容占位符 3" descr="E:\Master\OneDrive\master_thesis\master\chi2\multiseeds\HAMmodel\comparison\3rd_plot\HAM-MCMC_posterior_LRG_NGC.pngHAM-MCMC_posterior_LRG_NG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892165" y="1762125"/>
            <a:ext cx="5027930" cy="502158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8883015" y="2280920"/>
            <a:ext cx="207327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chi2 = 85.98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sigma = 0.550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vcut = 870km/s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1425" y="1665605"/>
            <a:ext cx="942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0.800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738360" y="3750310"/>
            <a:ext cx="115697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1168 km/s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902700" y="1482725"/>
            <a:ext cx="16109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chi2 =72.78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NGC.pngHAM-MCMC_cf_quad_bestfit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939800" y="881380"/>
            <a:ext cx="10047605" cy="5740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correlation function monopole</a:t>
            </a:r>
            <a:endParaRPr lang="en-US" altLang="zh-CN"/>
          </a:p>
        </p:txBody>
      </p:sp>
      <p:pic>
        <p:nvPicPr>
          <p:cNvPr id="6" name="内容占位符 5" descr="HAM-MCMC_cf_quad_bestfit_LRG_NGC"/>
          <p:cNvPicPr>
            <a:picLocks noChangeAspect="1"/>
          </p:cNvPicPr>
          <p:nvPr>
            <p:ph sz="half" idx="2"/>
          </p:nvPr>
        </p:nvPicPr>
        <p:blipFill>
          <a:blip r:embed="rId3"/>
          <a:srcRect l="7240" t="7397" r="51138"/>
          <a:stretch>
            <a:fillRect/>
          </a:stretch>
        </p:blipFill>
        <p:spPr>
          <a:xfrm>
            <a:off x="5923915" y="1332865"/>
            <a:ext cx="4149090" cy="52736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07385" y="3453130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NGC.pngHAM-MCMC_cf_quad_bestfit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l="52506" t="6182" r="7695"/>
          <a:stretch>
            <a:fillRect/>
          </a:stretch>
        </p:blipFill>
        <p:spPr>
          <a:xfrm>
            <a:off x="1448435" y="1299210"/>
            <a:ext cx="4013200" cy="5405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correlation function</a:t>
            </a:r>
            <a:endParaRPr lang="en-US" altLang="zh-CN"/>
          </a:p>
        </p:txBody>
      </p:sp>
      <p:pic>
        <p:nvPicPr>
          <p:cNvPr id="6" name="内容占位符 5" descr="HAM-MCMC_cf_quad_bestfit_LRG_NGC"/>
          <p:cNvPicPr>
            <a:picLocks noChangeAspect="1"/>
          </p:cNvPicPr>
          <p:nvPr>
            <p:ph sz="half" idx="2"/>
          </p:nvPr>
        </p:nvPicPr>
        <p:blipFill>
          <a:blip r:embed="rId3"/>
          <a:srcRect l="51713" t="7634" r="6665" b="-237"/>
          <a:stretch>
            <a:fillRect/>
          </a:stretch>
        </p:blipFill>
        <p:spPr>
          <a:xfrm>
            <a:off x="5487035" y="1350010"/>
            <a:ext cx="4309745" cy="54781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64715" y="4112895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NGC.pngHAM-MCMC_distr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r="50558"/>
          <a:stretch>
            <a:fillRect/>
          </a:stretch>
        </p:blipFill>
        <p:spPr>
          <a:xfrm>
            <a:off x="561975" y="1325880"/>
            <a:ext cx="5126990" cy="4596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Vpeak distribution</a:t>
            </a:r>
            <a:endParaRPr lang="en-US" altLang="zh-CN"/>
          </a:p>
        </p:txBody>
      </p:sp>
      <p:pic>
        <p:nvPicPr>
          <p:cNvPr id="3" name="内容占位符 2" descr="HAM-MCMC_distr_LRG_NGC"/>
          <p:cNvPicPr>
            <a:picLocks noChangeAspect="1"/>
          </p:cNvPicPr>
          <p:nvPr>
            <p:ph sz="half" idx="2"/>
          </p:nvPr>
        </p:nvPicPr>
        <p:blipFill>
          <a:blip r:embed="rId3"/>
          <a:srcRect l="5159" r="50551"/>
          <a:stretch>
            <a:fillRect/>
          </a:stretch>
        </p:blipFill>
        <p:spPr>
          <a:xfrm>
            <a:off x="5854700" y="1327785"/>
            <a:ext cx="5374005" cy="4506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48915" y="4239895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distr_LRG_NGC.pngHAM-MCMC_distr_LRG_N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 l="49081" r="7855"/>
          <a:stretch>
            <a:fillRect/>
          </a:stretch>
        </p:blipFill>
        <p:spPr>
          <a:xfrm>
            <a:off x="374650" y="1363980"/>
            <a:ext cx="5497195" cy="47872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NGC: Vpeak distribution</a:t>
            </a:r>
            <a:endParaRPr lang="en-US" altLang="zh-CN"/>
          </a:p>
        </p:txBody>
      </p:sp>
      <p:pic>
        <p:nvPicPr>
          <p:cNvPr id="3" name="内容占位符 2" descr="HAM-MCMC_distr_LRG_NGC"/>
          <p:cNvPicPr>
            <a:picLocks noChangeAspect="1"/>
          </p:cNvPicPr>
          <p:nvPr>
            <p:ph sz="half" idx="2"/>
          </p:nvPr>
        </p:nvPicPr>
        <p:blipFill>
          <a:blip r:embed="rId3"/>
          <a:srcRect l="50049"/>
          <a:stretch>
            <a:fillRect/>
          </a:stretch>
        </p:blipFill>
        <p:spPr>
          <a:xfrm>
            <a:off x="5815965" y="1363980"/>
            <a:ext cx="6376670" cy="47872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52115" y="4493895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LRG_SGC_posterior.PNGLRG_SGC_posterior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61975" y="1533525"/>
            <a:ext cx="5187315" cy="5175885"/>
          </a:xfrm>
          <a:prstGeom prst="rect">
            <a:avLst/>
          </a:prstGeom>
        </p:spPr>
      </p:pic>
      <p:pic>
        <p:nvPicPr>
          <p:cNvPr id="21" name="内容占位符 20" descr="HAM-MCMC_posterior_LRG_SGC 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23915" y="1533525"/>
            <a:ext cx="5121910" cy="5175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LRG SGC: </a:t>
            </a:r>
            <a:r>
              <a:rPr lang="en-US" altLang="zh-CN">
                <a:sym typeface="+mn-ea"/>
              </a:rPr>
              <a:t>(left: no PIP obs; right: PIP obs)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736340" y="2194560"/>
            <a:ext cx="19888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chi2 = 130.777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sigma = 0.877</a:t>
            </a:r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vcut=998km/s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3485" y="1493520"/>
            <a:ext cx="1696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chi2=63.194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30030" y="2080260"/>
            <a:ext cx="207327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iminuit</a:t>
            </a:r>
            <a:endParaRPr lang="en-US" altLang="zh-CN" sz="2400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chi2 = 59.068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sigma = 0.566</a:t>
            </a:r>
            <a:endParaRPr lang="en-US" altLang="zh-CN" sz="2400">
              <a:solidFill>
                <a:schemeClr val="tx1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vcut= 861 km/s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74480" y="1379220"/>
            <a:ext cx="1696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rgbClr val="FF0000"/>
                </a:solidFill>
              </a:rPr>
              <a:t>Multinest</a:t>
            </a:r>
            <a:endParaRPr lang="en-US" altLang="zh-CN" sz="2400">
              <a:solidFill>
                <a:srgbClr val="FF0000"/>
              </a:solidFill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chi2=54.593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29525" y="1462405"/>
            <a:ext cx="942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/>
              <a:t>0.710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776460" y="3597910"/>
            <a:ext cx="104140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994 km/s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E:\Master\OneDrive\master_thesis\master\chi2\multiseeds\HAMmodel\comparison\2nd_plot\HAM-MCMC_cf_quad_bestfit_LRG_SGC.pngHAM-MCMC_cf_quad_bestfit_LRG_SGC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863600" y="1050925"/>
            <a:ext cx="10323830" cy="5637530"/>
          </a:xfrm>
          <a:prstGeom prst="rect">
            <a:avLst/>
          </a:prstGeom>
        </p:spPr>
      </p:pic>
      <p:pic>
        <p:nvPicPr>
          <p:cNvPr id="3" name="内容占位符 2" descr="HAM-MCMC_cf_quad_bestfit_LRG_SGC"/>
          <p:cNvPicPr>
            <a:picLocks noChangeAspect="1"/>
          </p:cNvPicPr>
          <p:nvPr>
            <p:ph sz="half" idx="2"/>
          </p:nvPr>
        </p:nvPicPr>
        <p:blipFill>
          <a:blip r:embed="rId3"/>
          <a:srcRect l="293" t="385" r="49867" b="2146"/>
          <a:stretch>
            <a:fillRect/>
          </a:stretch>
        </p:blipFill>
        <p:spPr>
          <a:xfrm>
            <a:off x="5645785" y="1108710"/>
            <a:ext cx="5146675" cy="54952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LRG SGC: correlation function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396615" y="4112895"/>
            <a:ext cx="586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no PIP                                               PIP corrected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74513892"/>
  <p:tag name="KSO_WM_UNIT_PLACING_PICTURE_USER_VIEWPORT" val="{&quot;height&quot;:8142,&quot;width&quot;:7918}"/>
</p:tagLst>
</file>

<file path=ppt/tags/tag10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1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12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2.xml><?xml version="1.0" encoding="utf-8"?>
<p:tagLst xmlns:p="http://schemas.openxmlformats.org/presentationml/2006/main">
  <p:tag name="REFSHAPE" val="374513892"/>
  <p:tag name="KSO_WM_UNIT_PLACING_PICTURE_USER_VIEWPORT" val="{&quot;height&quot;:8142,&quot;width&quot;:7918}"/>
</p:tagLst>
</file>

<file path=ppt/tags/tag3.xml><?xml version="1.0" encoding="utf-8"?>
<p:tagLst xmlns:p="http://schemas.openxmlformats.org/presentationml/2006/main">
  <p:tag name="REFSHAPE" val="687279524"/>
</p:tagLst>
</file>

<file path=ppt/tags/tag4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5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6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7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8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ags/tag9.xml><?xml version="1.0" encoding="utf-8"?>
<p:tagLst xmlns:p="http://schemas.openxmlformats.org/presentationml/2006/main">
  <p:tag name="REFSHAPE" val="374513892"/>
  <p:tag name="KSO_WM_UNIT_PLACING_PICTURE_USER_VIEWPORT" val="{&quot;height&quot;:6853,&quot;width&quot;:68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演示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HAM iminuit &amp; Multinest Results</vt:lpstr>
      <vt:lpstr>NOTE：</vt:lpstr>
      <vt:lpstr>LRG NGC: parameters</vt:lpstr>
      <vt:lpstr>LRG NGC: correlation function</vt:lpstr>
      <vt:lpstr>LRG NGC: correlation function</vt:lpstr>
      <vt:lpstr>LRG NGC: Vpeak distribution</vt:lpstr>
      <vt:lpstr>LRG NGC: Vpeak distribution</vt:lpstr>
      <vt:lpstr>LRG SGC: parameters</vt:lpstr>
      <vt:lpstr>LRG SGC: correlation function</vt:lpstr>
      <vt:lpstr>LRG SGC: correlation function</vt:lpstr>
      <vt:lpstr>LRG SGC: Vpeak distribution</vt:lpstr>
      <vt:lpstr>LRG SGC: Vpeak distribution</vt:lpstr>
      <vt:lpstr>Conclusions：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JIAXI YU</dc:creator>
  <cp:lastModifiedBy>For ζ ever</cp:lastModifiedBy>
  <cp:revision>6</cp:revision>
  <dcterms:created xsi:type="dcterms:W3CDTF">2020-05-25T09:05:00Z</dcterms:created>
  <dcterms:modified xsi:type="dcterms:W3CDTF">2020-05-26T20:24:28Z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2052-11.1.0.9678</vt:lpwstr>
  </property>
</Properties>
</file>