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18" r:id="rId4"/>
    <p:sldId id="351" r:id="rId5"/>
    <p:sldId id="363" r:id="rId7"/>
    <p:sldId id="364" r:id="rId8"/>
    <p:sldId id="365" r:id="rId9"/>
    <p:sldId id="358" r:id="rId10"/>
    <p:sldId id="355" r:id="rId11"/>
    <p:sldId id="370" r:id="rId12"/>
    <p:sldId id="381" r:id="rId13"/>
    <p:sldId id="396" r:id="rId14"/>
    <p:sldId id="383" r:id="rId15"/>
    <p:sldId id="388" r:id="rId16"/>
    <p:sldId id="397" r:id="rId17"/>
    <p:sldId id="389" r:id="rId18"/>
    <p:sldId id="348" r:id="rId19"/>
    <p:sldId id="394" r:id="rId20"/>
    <p:sldId id="384" r:id="rId21"/>
    <p:sldId id="392" r:id="rId22"/>
    <p:sldId id="393" r:id="rId23"/>
    <p:sldId id="390" r:id="rId24"/>
    <p:sldId id="369" r:id="rId25"/>
    <p:sldId id="321" r:id="rId26"/>
  </p:sldIdLst>
  <p:sldSz cx="4610100" cy="3460750"/>
  <p:notesSz cx="4610100" cy="34607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3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323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432594"/>
            <a:ext cx="2076450" cy="116800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1010" y="1665486"/>
            <a:ext cx="3688080" cy="13626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323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996" y="1063498"/>
            <a:ext cx="4466107" cy="595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50668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71051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4885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0888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1937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2953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4571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0927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2037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5965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092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5965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092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7122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8392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8392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79502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7122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8392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58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58590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585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58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585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68665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858" y="1220919"/>
            <a:ext cx="4334382" cy="1088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3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3.x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3.x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object 4"/>
          <p:cNvSpPr/>
          <p:nvPr/>
        </p:nvSpPr>
        <p:spPr>
          <a:xfrm>
            <a:off x="1905" y="205143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755" y="1063625"/>
            <a:ext cx="4450080" cy="28511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03020" marR="313690" indent="-983615" algn="l">
              <a:lnSpc>
                <a:spcPct val="107000"/>
              </a:lnSpc>
              <a:spcBef>
                <a:spcPts val="305"/>
              </a:spcBef>
            </a:pPr>
            <a:r>
              <a:rPr lang="en-US" sz="1500" b="1">
                <a:latin typeface="Calibri" panose="020F0502020204030204"/>
                <a:cs typeface="Calibri" panose="020F0502020204030204"/>
              </a:rPr>
              <a:t>    Halo Abundance Matching for eBOSS Galaxies</a:t>
            </a:r>
            <a:endParaRPr lang="en-US" sz="1500" b="1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030" y="1695450"/>
            <a:ext cx="3899535" cy="54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ahoma" panose="020B0604030504040204"/>
                <a:cs typeface="Tahoma" panose="020B0604030504040204"/>
              </a:rPr>
              <a:t>Jiaxi</a:t>
            </a:r>
            <a:r>
              <a:rPr sz="12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20" dirty="0">
                <a:latin typeface="Tahoma" panose="020B0604030504040204"/>
                <a:cs typeface="Tahoma" panose="020B0604030504040204"/>
              </a:rPr>
              <a:t>Yu</a:t>
            </a:r>
            <a:endParaRPr sz="1200" spc="-20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endParaRPr sz="1200" spc="-5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</a:pPr>
            <a:r>
              <a:rPr lang="en-US" sz="1000" spc="-50" dirty="0">
                <a:latin typeface="Tahoma" panose="020B0604030504040204"/>
                <a:cs typeface="Tahoma" panose="020B0604030504040204"/>
              </a:rPr>
              <a:t>May 12, </a:t>
            </a:r>
            <a:r>
              <a:rPr sz="1000" spc="-50" dirty="0">
                <a:latin typeface="Tahoma" panose="020B0604030504040204"/>
                <a:cs typeface="Tahoma" panose="020B0604030504040204"/>
              </a:rPr>
              <a:t>2020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object 6"/>
          <p:cNvSpPr txBox="1">
            <a:spLocks noGrp="1"/>
          </p:cNvSpPr>
          <p:nvPr>
            <p:ph type="title"/>
          </p:nvPr>
        </p:nvSpPr>
        <p:spPr>
          <a:xfrm>
            <a:off x="0" y="3686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How to use HAM?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33350" y="1792605"/>
            <a:ext cx="19881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5735" y="1767205"/>
            <a:ext cx="41529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600">
                <a:latin typeface="Times New Roman" panose="02020603050405020304" charset="0"/>
                <a:cs typeface="Times New Roman" panose="02020603050405020304" charset="0"/>
              </a:rPr>
              <a:t>halo</a:t>
            </a:r>
            <a:endParaRPr lang="en-US" altLang="zh-CN" sz="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2157095" y="726440"/>
            <a:ext cx="0" cy="1080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6755" y="661035"/>
            <a:ext cx="1439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prob. of having a galaxy inside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21535" y="827405"/>
            <a:ext cx="24066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1</a:t>
            </a:r>
            <a:endParaRPr lang="en-US" altLang="zh-CN" sz="900"/>
          </a:p>
        </p:txBody>
      </p:sp>
      <p:sp>
        <p:nvSpPr>
          <p:cNvPr id="14" name="文本框 13"/>
          <p:cNvSpPr txBox="1"/>
          <p:nvPr/>
        </p:nvSpPr>
        <p:spPr>
          <a:xfrm>
            <a:off x="2096135" y="1792605"/>
            <a:ext cx="24066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0</a:t>
            </a:r>
            <a:endParaRPr lang="en-US" altLang="zh-CN" sz="900"/>
          </a:p>
        </p:txBody>
      </p:sp>
      <p:cxnSp>
        <p:nvCxnSpPr>
          <p:cNvPr id="15" name="直接连接符 14"/>
          <p:cNvCxnSpPr/>
          <p:nvPr/>
        </p:nvCxnSpPr>
        <p:spPr>
          <a:xfrm>
            <a:off x="285115" y="931545"/>
            <a:ext cx="100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56945" y="931545"/>
            <a:ext cx="124079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257300" y="1792605"/>
            <a:ext cx="9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257300" y="918845"/>
            <a:ext cx="0" cy="8712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04900" y="1792605"/>
            <a:ext cx="52895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M</a:t>
            </a:r>
            <a:r>
              <a:rPr lang="en-US" altLang="zh-CN" sz="600"/>
              <a:t>low_cut</a:t>
            </a:r>
            <a:endParaRPr lang="en-US" altLang="zh-CN" sz="60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6" name="内容占位符 35" descr="bias_mode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25700" y="1746250"/>
            <a:ext cx="2005330" cy="1604010"/>
          </a:xfrm>
          <a:prstGeom prst="rect">
            <a:avLst/>
          </a:prstGeom>
        </p:spPr>
      </p:pic>
      <p:pic>
        <p:nvPicPr>
          <p:cNvPr id="13" name="内容占位符 12" descr="gaussian"/>
          <p:cNvPicPr>
            <a:picLocks noChangeAspect="1"/>
          </p:cNvPicPr>
          <p:nvPr>
            <p:ph sz="half" idx="3"/>
          </p:nvPr>
        </p:nvPicPr>
        <p:blipFill>
          <a:blip r:embed="rId2"/>
          <a:srcRect l="14850" t="13293" r="12330" b="14562"/>
          <a:stretch>
            <a:fillRect/>
          </a:stretch>
        </p:blipFill>
        <p:spPr>
          <a:xfrm>
            <a:off x="1351280" y="2312035"/>
            <a:ext cx="922655" cy="7315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object 6"/>
          <p:cNvSpPr txBox="1">
            <a:spLocks noGrp="1"/>
          </p:cNvSpPr>
          <p:nvPr>
            <p:ph type="title"/>
          </p:nvPr>
        </p:nvSpPr>
        <p:spPr>
          <a:xfrm>
            <a:off x="0" y="3686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How to use HAM?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85750" y="661035"/>
            <a:ext cx="2228850" cy="1361440"/>
            <a:chOff x="450" y="1041"/>
            <a:chExt cx="3510" cy="2144"/>
          </a:xfrm>
        </p:grpSpPr>
        <p:cxnSp>
          <p:nvCxnSpPr>
            <p:cNvPr id="10" name="直接箭头连接符 9"/>
            <p:cNvCxnSpPr/>
            <p:nvPr/>
          </p:nvCxnSpPr>
          <p:spPr>
            <a:xfrm flipH="1">
              <a:off x="450" y="2823"/>
              <a:ext cx="313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01" y="2783"/>
              <a:ext cx="654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900">
                  <a:latin typeface="Times New Roman" panose="02020603050405020304" charset="0"/>
                  <a:cs typeface="Times New Roman" panose="02020603050405020304" charset="0"/>
                </a:rPr>
                <a:t>M</a:t>
              </a:r>
              <a:r>
                <a:rPr lang="en-US" altLang="zh-CN" sz="600">
                  <a:latin typeface="Times New Roman" panose="02020603050405020304" charset="0"/>
                  <a:cs typeface="Times New Roman" panose="02020603050405020304" charset="0"/>
                </a:rPr>
                <a:t>halo</a:t>
              </a:r>
              <a:endParaRPr lang="en-US" altLang="zh-CN" sz="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" name="直接箭头连接符 1"/>
            <p:cNvCxnSpPr/>
            <p:nvPr/>
          </p:nvCxnSpPr>
          <p:spPr>
            <a:xfrm flipV="1">
              <a:off x="3637" y="1144"/>
              <a:ext cx="0" cy="17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353" y="1041"/>
              <a:ext cx="2267" cy="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">
                  <a:latin typeface="Times New Roman" panose="02020603050405020304" charset="0"/>
                  <a:cs typeface="Times New Roman" panose="02020603050405020304" charset="0"/>
                </a:rPr>
                <a:t>prob. of having a galaxy inside</a:t>
              </a:r>
              <a:endParaRPr lang="en-US" altLang="zh-CN" sz="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81" y="1303"/>
              <a:ext cx="379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900"/>
                <a:t>1</a:t>
              </a:r>
              <a:endParaRPr lang="en-US" altLang="zh-CN" sz="9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41" y="2823"/>
              <a:ext cx="379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900"/>
                <a:t>0</a:t>
              </a:r>
              <a:endParaRPr lang="en-US" altLang="zh-CN" sz="900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89" y="1467"/>
              <a:ext cx="15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747" y="1467"/>
              <a:ext cx="1954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220" y="2823"/>
              <a:ext cx="14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220" y="1447"/>
              <a:ext cx="0" cy="1372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799" y="2783"/>
              <a:ext cx="833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900"/>
                <a:t>M</a:t>
              </a:r>
              <a:r>
                <a:rPr lang="en-US" altLang="zh-CN" sz="600"/>
                <a:t>low_cut</a:t>
              </a:r>
              <a:endParaRPr lang="en-US" altLang="zh-CN" sz="6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1765" y="1960245"/>
            <a:ext cx="1259205" cy="763905"/>
            <a:chOff x="-1" y="3087"/>
            <a:chExt cx="1983" cy="1203"/>
          </a:xfrm>
        </p:grpSpPr>
        <p:sp>
          <p:nvSpPr>
            <p:cNvPr id="21" name="直角上箭头 20"/>
            <p:cNvSpPr/>
            <p:nvPr/>
          </p:nvSpPr>
          <p:spPr>
            <a:xfrm rot="5400000">
              <a:off x="645" y="2953"/>
              <a:ext cx="1203" cy="1470"/>
            </a:xfrm>
            <a:prstGeom prst="bentUpArrow">
              <a:avLst>
                <a:gd name="adj1" fmla="val 10601"/>
                <a:gd name="adj2" fmla="val 17281"/>
                <a:gd name="adj3" fmla="val 1553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1" y="3164"/>
              <a:ext cx="1342" cy="72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Scattering with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9" name="右箭头 28"/>
          <p:cNvSpPr/>
          <p:nvPr/>
        </p:nvSpPr>
        <p:spPr>
          <a:xfrm>
            <a:off x="2076450" y="2492375"/>
            <a:ext cx="1289685" cy="1524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562985" y="3195955"/>
            <a:ext cx="382270" cy="213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500">
                <a:latin typeface="Times New Roman" panose="02020603050405020304" charset="0"/>
                <a:cs typeface="Times New Roman" panose="02020603050405020304" charset="0"/>
              </a:rPr>
              <a:t>halo</a:t>
            </a:r>
            <a:endParaRPr lang="en-US" altLang="zh-CN" sz="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6" name="内容占位符 35" descr="bias_mode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25700" y="1746250"/>
            <a:ext cx="2005330" cy="1604010"/>
          </a:xfrm>
          <a:prstGeom prst="rect">
            <a:avLst/>
          </a:prstGeom>
        </p:spPr>
      </p:pic>
      <p:pic>
        <p:nvPicPr>
          <p:cNvPr id="13" name="内容占位符 12" descr="gaussian"/>
          <p:cNvPicPr>
            <a:picLocks noChangeAspect="1"/>
          </p:cNvPicPr>
          <p:nvPr>
            <p:ph sz="half" idx="3"/>
          </p:nvPr>
        </p:nvPicPr>
        <p:blipFill>
          <a:blip r:embed="rId2"/>
          <a:srcRect l="14850" t="13293" r="12330" b="14562"/>
          <a:stretch>
            <a:fillRect/>
          </a:stretch>
        </p:blipFill>
        <p:spPr>
          <a:xfrm>
            <a:off x="1351280" y="2312035"/>
            <a:ext cx="922655" cy="7315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object 6"/>
          <p:cNvSpPr txBox="1">
            <a:spLocks noGrp="1"/>
          </p:cNvSpPr>
          <p:nvPr>
            <p:ph type="title"/>
          </p:nvPr>
        </p:nvSpPr>
        <p:spPr>
          <a:xfrm>
            <a:off x="0" y="3686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How to use HAM?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85750" y="661035"/>
            <a:ext cx="2228850" cy="1361440"/>
            <a:chOff x="450" y="1041"/>
            <a:chExt cx="3510" cy="2144"/>
          </a:xfrm>
        </p:grpSpPr>
        <p:cxnSp>
          <p:nvCxnSpPr>
            <p:cNvPr id="10" name="直接箭头连接符 9"/>
            <p:cNvCxnSpPr/>
            <p:nvPr/>
          </p:nvCxnSpPr>
          <p:spPr>
            <a:xfrm flipH="1">
              <a:off x="450" y="2823"/>
              <a:ext cx="313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01" y="2783"/>
              <a:ext cx="654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900">
                  <a:latin typeface="Times New Roman" panose="02020603050405020304" charset="0"/>
                  <a:cs typeface="Times New Roman" panose="02020603050405020304" charset="0"/>
                </a:rPr>
                <a:t>M</a:t>
              </a:r>
              <a:r>
                <a:rPr lang="en-US" altLang="zh-CN" sz="600">
                  <a:latin typeface="Times New Roman" panose="02020603050405020304" charset="0"/>
                  <a:cs typeface="Times New Roman" panose="02020603050405020304" charset="0"/>
                </a:rPr>
                <a:t>halo</a:t>
              </a:r>
              <a:endParaRPr lang="en-US" altLang="zh-CN" sz="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" name="直接箭头连接符 1"/>
            <p:cNvCxnSpPr/>
            <p:nvPr/>
          </p:nvCxnSpPr>
          <p:spPr>
            <a:xfrm flipV="1">
              <a:off x="3637" y="1144"/>
              <a:ext cx="0" cy="17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353" y="1041"/>
              <a:ext cx="2267" cy="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">
                  <a:latin typeface="Times New Roman" panose="02020603050405020304" charset="0"/>
                  <a:cs typeface="Times New Roman" panose="02020603050405020304" charset="0"/>
                </a:rPr>
                <a:t>prob. of having a galaxy inside</a:t>
              </a:r>
              <a:endParaRPr lang="en-US" altLang="zh-CN" sz="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81" y="1303"/>
              <a:ext cx="379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900"/>
                <a:t>1</a:t>
              </a:r>
              <a:endParaRPr lang="en-US" altLang="zh-CN" sz="9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41" y="2823"/>
              <a:ext cx="379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900"/>
                <a:t>0</a:t>
              </a:r>
              <a:endParaRPr lang="en-US" altLang="zh-CN" sz="900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89" y="1467"/>
              <a:ext cx="15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747" y="1467"/>
              <a:ext cx="1954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220" y="2823"/>
              <a:ext cx="14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220" y="1447"/>
              <a:ext cx="0" cy="1372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799" y="2783"/>
              <a:ext cx="833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900"/>
                <a:t>M</a:t>
              </a:r>
              <a:r>
                <a:rPr lang="en-US" altLang="zh-CN" sz="600"/>
                <a:t>low_cut</a:t>
              </a:r>
              <a:endParaRPr lang="en-US" altLang="zh-CN" sz="6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1765" y="1960245"/>
            <a:ext cx="1259205" cy="763905"/>
            <a:chOff x="-1" y="3087"/>
            <a:chExt cx="1983" cy="1203"/>
          </a:xfrm>
        </p:grpSpPr>
        <p:sp>
          <p:nvSpPr>
            <p:cNvPr id="21" name="直角上箭头 20"/>
            <p:cNvSpPr/>
            <p:nvPr/>
          </p:nvSpPr>
          <p:spPr>
            <a:xfrm rot="5400000">
              <a:off x="645" y="2953"/>
              <a:ext cx="1203" cy="1470"/>
            </a:xfrm>
            <a:prstGeom prst="bentUpArrow">
              <a:avLst>
                <a:gd name="adj1" fmla="val 10601"/>
                <a:gd name="adj2" fmla="val 17281"/>
                <a:gd name="adj3" fmla="val 1553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1" y="3164"/>
              <a:ext cx="1342" cy="72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Scattering with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9" name="右箭头 28"/>
          <p:cNvSpPr/>
          <p:nvPr/>
        </p:nvSpPr>
        <p:spPr>
          <a:xfrm>
            <a:off x="2076450" y="2492375"/>
            <a:ext cx="1289685" cy="1524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上箭头 31"/>
          <p:cNvSpPr/>
          <p:nvPr/>
        </p:nvSpPr>
        <p:spPr>
          <a:xfrm flipV="1">
            <a:off x="2425700" y="1465580"/>
            <a:ext cx="1351280" cy="927735"/>
          </a:xfrm>
          <a:prstGeom prst="bentUpArrow">
            <a:avLst>
              <a:gd name="adj1" fmla="val 10601"/>
              <a:gd name="adj2" fmla="val 17281"/>
              <a:gd name="adj3" fmla="val 1553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64765" y="1221740"/>
            <a:ext cx="943610" cy="4603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Scattering &amp; M</a:t>
            </a:r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high_cut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562985" y="3195955"/>
            <a:ext cx="382270" cy="213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500">
                <a:latin typeface="Times New Roman" panose="02020603050405020304" charset="0"/>
                <a:cs typeface="Times New Roman" panose="02020603050405020304" charset="0"/>
              </a:rPr>
              <a:t>halo</a:t>
            </a:r>
            <a:endParaRPr lang="en-US" altLang="zh-CN" sz="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275" y="2153285"/>
            <a:ext cx="43148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2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Solutions: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Select halos to assign galaxies (HAM)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Fit the galaxy          to observations to get bias models (test)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9" name="文本框 38"/>
          <p:cNvSpPr txBox="1"/>
          <p:nvPr/>
        </p:nvSpPr>
        <p:spPr>
          <a:xfrm>
            <a:off x="295275" y="1491615"/>
            <a:ext cx="37122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The specific question: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How do galaxies distribute in DM haloes?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内容占位符 1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424940" y="2768600"/>
          <a:ext cx="35433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42900" imgH="228600" progId="Equation.KSEE3">
                  <p:embed/>
                </p:oleObj>
              </mc:Choice>
              <mc:Fallback>
                <p:oleObj name="" r:id="rId1" imgW="342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4940" y="2768600"/>
                        <a:ext cx="35433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bject 6"/>
          <p:cNvSpPr txBox="1">
            <a:spLocks noGrp="1"/>
          </p:cNvSpPr>
          <p:nvPr/>
        </p:nvSpPr>
        <p:spPr>
          <a:xfrm>
            <a:off x="71120" y="361680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Progress: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5275" y="780415"/>
            <a:ext cx="371221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Thesis topic: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Test the galaxy bias models with HAM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Progress: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95275" y="705485"/>
            <a:ext cx="4314825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Redshift Space Distortion effect (fitting in the redshift space)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755" y="3079750"/>
            <a:ext cx="350520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2. The Redshift Space Distortion effects (diagrams from Jean-Paul's AstroIV slides)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内容占位符 7" descr="RSD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9105" y="1134745"/>
            <a:ext cx="2734945" cy="156464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924050" y="1044575"/>
            <a:ext cx="0" cy="19812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59105" y="1958975"/>
            <a:ext cx="397954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265170" y="1378585"/>
            <a:ext cx="111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Simulations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in the real space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06115" y="2146300"/>
            <a:ext cx="1285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Observations</a:t>
            </a:r>
            <a:endParaRPr lang="en-US" altLang="zh-CN" sz="1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in the redshift space</a:t>
            </a:r>
            <a:endParaRPr lang="en-US" altLang="zh-CN" sz="1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3265170" y="1044575"/>
            <a:ext cx="0" cy="20294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57505" y="2695575"/>
            <a:ext cx="397954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020570" y="2724785"/>
            <a:ext cx="11163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Small scales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7370" y="2724785"/>
            <a:ext cx="11163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Large scales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Progress: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95275" y="705485"/>
            <a:ext cx="4314825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Redshift Space Distortion effect (fitting in the redshift space)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内容占位符 6" descr="E:\Master\OneDrive\master_thesis\presentation\TTC\RSDeffect.pngRSDeffect"/>
          <p:cNvPicPr>
            <a:picLocks noChangeAspect="1"/>
          </p:cNvPicPr>
          <p:nvPr>
            <p:ph sz="half" idx="2"/>
          </p:nvPr>
        </p:nvPicPr>
        <p:blipFill>
          <a:blip r:embed="rId1"/>
          <a:srcRect l="8227" r="8310"/>
          <a:stretch>
            <a:fillRect/>
          </a:stretch>
        </p:blipFill>
        <p:spPr>
          <a:xfrm>
            <a:off x="219710" y="1429385"/>
            <a:ext cx="4230370" cy="140779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00965" y="2927350"/>
            <a:ext cx="45961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3. The correlation function multipoles of DM halo simulations in the real space (black) and in the redshift space (red)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12265" y="1425575"/>
            <a:ext cx="1419860" cy="15132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内容占位符 9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283210" y="1159193"/>
          <a:ext cx="2564765" cy="21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590800" imgH="228600" progId="Equation.KSEE3">
                  <p:embed/>
                </p:oleObj>
              </mc:Choice>
              <mc:Fallback>
                <p:oleObj name="" r:id="rId2" imgW="2590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3210" y="1159193"/>
                        <a:ext cx="2564765" cy="216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496820" y="1149350"/>
            <a:ext cx="24034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(P</a:t>
            </a:r>
            <a:r>
              <a:rPr lang="en-US" altLang="zh-CN" sz="900" baseline="-250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(μ) is the Legendre polynomials)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Progress: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95275" y="705485"/>
            <a:ext cx="43148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Redshift Space Distortion effect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Parameters' effects on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and galaxy distributions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6" name="内容占位符 15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16462" y="1021715"/>
          <a:ext cx="3746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6462" y="1021715"/>
                        <a:ext cx="37465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内容占位符 18" descr="parameter_effect"/>
          <p:cNvPicPr>
            <a:picLocks noChangeAspect="1"/>
          </p:cNvPicPr>
          <p:nvPr>
            <p:ph sz="half" idx="3"/>
          </p:nvPr>
        </p:nvPicPr>
        <p:blipFill>
          <a:blip r:embed="rId3"/>
          <a:srcRect l="7948" t="-798" r="8455" b="-8666"/>
          <a:stretch>
            <a:fillRect/>
          </a:stretch>
        </p:blipFill>
        <p:spPr>
          <a:xfrm>
            <a:off x="98425" y="1570990"/>
            <a:ext cx="4450080" cy="152209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873760" y="3003550"/>
            <a:ext cx="304609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4. The correlation function multipoles for different scattering parameters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1970" y="1439545"/>
          <a:ext cx="878205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4" imgW="850900" imgH="241300" progId="Equation.KSEE3">
                  <p:embed/>
                </p:oleObj>
              </mc:Choice>
              <mc:Fallback>
                <p:oleObj name="" r:id="rId4" imgW="8509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970" y="1439545"/>
                        <a:ext cx="878205" cy="256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8678" y="1427480"/>
          <a:ext cx="681990" cy="22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6" imgW="660400" imgH="215900" progId="Equation.KSEE3">
                  <p:embed/>
                </p:oleObj>
              </mc:Choice>
              <mc:Fallback>
                <p:oleObj name="" r:id="rId6" imgW="660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678" y="1427480"/>
                        <a:ext cx="681990" cy="22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Progress: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95275" y="705485"/>
            <a:ext cx="43148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Redshift Space Distortion effect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Parameters' effects on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and galaxy distributions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6" name="内容占位符 15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16462" y="1021715"/>
          <a:ext cx="3746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6462" y="1021715"/>
                        <a:ext cx="37465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内容占位符 18" descr="E:\Master\OneDrive\master_thesis\presentation\TTC\Vmax_distr.pngVmax_distr"/>
          <p:cNvPicPr>
            <a:picLocks noChangeAspect="1"/>
          </p:cNvPicPr>
          <p:nvPr>
            <p:ph sz="half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92405" y="1266190"/>
            <a:ext cx="4173220" cy="173926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873760" y="3003550"/>
            <a:ext cx="304609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5. The galaxy P.D.F for different model parameters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4150" y="1343025"/>
            <a:ext cx="4239260" cy="11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Progress: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95275" y="705485"/>
            <a:ext cx="43148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Redshift Space Distortion effect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Parameters' effects on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 galaxy distributions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 minimisation for mono+quadru -poles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scripts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statistical instability of HAM in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 fontAlgn="auto">
              <a:lnSpc>
                <a:spcPts val="2000"/>
              </a:lnSpc>
              <a:buFont typeface="Wingdings" panose="05000000000000000000" charset="0"/>
              <a:buNone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6" name="内容占位符 15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48180" y="1022985"/>
          <a:ext cx="4000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342900" imgH="228600" progId="Equation.KSEE3">
                  <p:embed/>
                </p:oleObj>
              </mc:Choice>
              <mc:Fallback>
                <p:oleObj name="" r:id="rId1" imgW="342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8180" y="1022985"/>
                        <a:ext cx="40005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内容占位符 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548290" y="1277620"/>
          <a:ext cx="2127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03200" imgH="228600" progId="Equation.KSEE3">
                  <p:embed/>
                </p:oleObj>
              </mc:Choice>
              <mc:Fallback>
                <p:oleObj name="" r:id="rId3" imgW="203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290" y="1277620"/>
                        <a:ext cx="2127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99105" y="1779905"/>
          <a:ext cx="4000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342900" imgH="228600" progId="Equation.KSEE3">
                  <p:embed/>
                </p:oleObj>
              </mc:Choice>
              <mc:Fallback>
                <p:oleObj name="" r:id="rId5" imgW="342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9105" y="1779905"/>
                        <a:ext cx="40005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Progress: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95275" y="705485"/>
            <a:ext cx="43148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Redshift Space Distortion effect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Parameters' effects on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 galaxy distributions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 minimisation for mono+quadru -poles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scripts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statistical instability of HAM in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 fontAlgn="auto">
              <a:lnSpc>
                <a:spcPts val="2000"/>
              </a:lnSpc>
              <a:buFont typeface="Wingdings" panose="05000000000000000000" charset="0"/>
              <a:buNone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6" name="内容占位符 15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48180" y="1022985"/>
          <a:ext cx="4000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342900" imgH="228600" progId="Equation.KSEE3">
                  <p:embed/>
                </p:oleObj>
              </mc:Choice>
              <mc:Fallback>
                <p:oleObj name="" r:id="rId1" imgW="342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8180" y="1022985"/>
                        <a:ext cx="40005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内容占位符 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548290" y="1277620"/>
          <a:ext cx="2127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03200" imgH="228600" progId="Equation.KSEE3">
                  <p:embed/>
                </p:oleObj>
              </mc:Choice>
              <mc:Fallback>
                <p:oleObj name="" r:id="rId3" imgW="203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290" y="1277620"/>
                        <a:ext cx="2127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99105" y="1779905"/>
          <a:ext cx="4000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342900" imgH="228600" progId="Equation.KSEE3">
                  <p:embed/>
                </p:oleObj>
              </mc:Choice>
              <mc:Fallback>
                <p:oleObj name="" r:id="rId5" imgW="342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9105" y="1779905"/>
                        <a:ext cx="40005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cf_mono_multiseeds"/>
          <p:cNvPicPr>
            <a:picLocks noChangeAspect="1"/>
          </p:cNvPicPr>
          <p:nvPr/>
        </p:nvPicPr>
        <p:blipFill>
          <a:blip r:embed="rId6"/>
          <a:srcRect t="9646"/>
          <a:stretch>
            <a:fillRect/>
          </a:stretch>
        </p:blipFill>
        <p:spPr>
          <a:xfrm>
            <a:off x="817880" y="423545"/>
            <a:ext cx="2660015" cy="288480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340360" y="3155950"/>
            <a:ext cx="359537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6. Correlation multipoles with the same scattering parameters but different random seeds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0830"/>
            <a:ext cx="4573905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Background: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9" name="文本框 38"/>
          <p:cNvSpPr txBox="1"/>
          <p:nvPr/>
        </p:nvSpPr>
        <p:spPr>
          <a:xfrm>
            <a:off x="210185" y="861060"/>
            <a:ext cx="42271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Study the Universe: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 Theories : the framework - LCDM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 Observations : 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in the redshift space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 Simulations : 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in the real space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Progress: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5275" y="705485"/>
            <a:ext cx="431482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Redshift Space Distortion effect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Parameters' effects on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 galaxy distributions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 minimisation for mono+quadru -poles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scripts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statistical fluctuations of HAM in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6" name="内容占位符 15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48180" y="1022985"/>
          <a:ext cx="4000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342900" imgH="228600" progId="Equation.KSEE3">
                  <p:embed/>
                </p:oleObj>
              </mc:Choice>
              <mc:Fallback>
                <p:oleObj name="" r:id="rId1" imgW="342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8180" y="1022985"/>
                        <a:ext cx="40005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内容占位符 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548290" y="1277620"/>
          <a:ext cx="2127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03200" imgH="228600" progId="Equation.KSEE3">
                  <p:embed/>
                </p:oleObj>
              </mc:Choice>
              <mc:Fallback>
                <p:oleObj name="" r:id="rId3" imgW="203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290" y="1277620"/>
                        <a:ext cx="2127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5305" y="1779905"/>
          <a:ext cx="4000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342900" imgH="228600" progId="Equation.KSEE3">
                  <p:embed/>
                </p:oleObj>
              </mc:Choice>
              <mc:Fallback>
                <p:oleObj name="" r:id="rId5" imgW="342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5305" y="1779905"/>
                        <a:ext cx="40005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 descr="nseed_chi2-sigm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038350"/>
            <a:ext cx="4608195" cy="131699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06095" y="3261995"/>
            <a:ext cx="359537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7. chi2-sigma relations with different number of random seeds being averaged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Progress: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95275" y="705485"/>
            <a:ext cx="431482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Redshift Space Distortion effect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Parameters' effects on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 galaxy distributions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 minimisation for mono+quadru -poles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scripts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statistical fluctuations of HAM in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lvl="0" indent="0" fontAlgn="auto">
              <a:lnSpc>
                <a:spcPts val="2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lvl="0" indent="0" fontAlgn="auto">
              <a:lnSpc>
                <a:spcPts val="2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To do: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Remove the fluctuation completely with more seeds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Use MCMC sampler to get reliable parameter errors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6" name="内容占位符 15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48180" y="1022985"/>
          <a:ext cx="4000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342900" imgH="228600" progId="Equation.KSEE3">
                  <p:embed/>
                </p:oleObj>
              </mc:Choice>
              <mc:Fallback>
                <p:oleObj name="" r:id="rId1" imgW="342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8180" y="1022985"/>
                        <a:ext cx="40005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内容占位符 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548290" y="1277620"/>
          <a:ext cx="2127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03200" imgH="228600" progId="Equation.KSEE3">
                  <p:embed/>
                </p:oleObj>
              </mc:Choice>
              <mc:Fallback>
                <p:oleObj name="" r:id="rId3" imgW="203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290" y="1277620"/>
                        <a:ext cx="2127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5305" y="1779905"/>
          <a:ext cx="4000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342900" imgH="228600" progId="Equation.KSEE3">
                  <p:embed/>
                </p:oleObj>
              </mc:Choice>
              <mc:Fallback>
                <p:oleObj name="" r:id="rId5" imgW="342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5305" y="1779905"/>
                        <a:ext cx="40005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3686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Outlook: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95275" y="1162685"/>
            <a:ext cx="431482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Reliable LRG &amp; ELG bias models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Multi-tracer HAM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'generate' multiple tracers simultaneously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difficulty: overlapped distribution function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Cross-Correlation between tracers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368935"/>
            <a:ext cx="370332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1340" y="1732280"/>
            <a:ext cx="158051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b="1" spc="-4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Thanks!</a:t>
            </a:r>
            <a:endParaRPr lang="en-US"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Why do we need HAM?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pSp>
        <p:nvGrpSpPr>
          <p:cNvPr id="21" name="组合 20"/>
          <p:cNvGrpSpPr/>
          <p:nvPr/>
        </p:nvGrpSpPr>
        <p:grpSpPr>
          <a:xfrm>
            <a:off x="1233805" y="1730375"/>
            <a:ext cx="2794635" cy="453390"/>
            <a:chOff x="1343" y="3325"/>
            <a:chExt cx="4401" cy="714"/>
          </a:xfrm>
        </p:grpSpPr>
        <p:sp>
          <p:nvSpPr>
            <p:cNvPr id="18" name="文本框 17"/>
            <p:cNvSpPr txBox="1"/>
            <p:nvPr/>
          </p:nvSpPr>
          <p:spPr>
            <a:xfrm>
              <a:off x="1358" y="3391"/>
              <a:ext cx="438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DM    + Galaxy Bias  =Galaxy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43" y="3325"/>
              <a:ext cx="4279" cy="714"/>
              <a:chOff x="2190" y="2125"/>
              <a:chExt cx="3428" cy="71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2190" y="2125"/>
                <a:ext cx="3428" cy="71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2936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534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本框 22"/>
          <p:cNvSpPr txBox="1"/>
          <p:nvPr/>
        </p:nvSpPr>
        <p:spPr>
          <a:xfrm>
            <a:off x="69215" y="174815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Theories: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47955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18210" y="241236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validate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8205" y="2713355"/>
            <a:ext cx="133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Simulations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29130" y="939165"/>
            <a:ext cx="1077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? reliable link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06725" y="86296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? reliable    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parameters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479550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2468245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529965" y="129794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771650" y="815975"/>
            <a:ext cx="24384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40410" y="862965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ctr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self-consistent framework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pSp>
        <p:nvGrpSpPr>
          <p:cNvPr id="21" name="组合 20"/>
          <p:cNvGrpSpPr/>
          <p:nvPr/>
        </p:nvGrpSpPr>
        <p:grpSpPr>
          <a:xfrm>
            <a:off x="1233805" y="1730375"/>
            <a:ext cx="2794635" cy="453390"/>
            <a:chOff x="1343" y="3325"/>
            <a:chExt cx="4401" cy="714"/>
          </a:xfrm>
        </p:grpSpPr>
        <p:sp>
          <p:nvSpPr>
            <p:cNvPr id="18" name="文本框 17"/>
            <p:cNvSpPr txBox="1"/>
            <p:nvPr/>
          </p:nvSpPr>
          <p:spPr>
            <a:xfrm>
              <a:off x="1358" y="3391"/>
              <a:ext cx="438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DM    + Galaxy Bias    Galaxy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43" y="3325"/>
              <a:ext cx="4279" cy="714"/>
              <a:chOff x="2190" y="2125"/>
              <a:chExt cx="3428" cy="71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2190" y="2125"/>
                <a:ext cx="3428" cy="71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2936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534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本框 22"/>
          <p:cNvSpPr txBox="1"/>
          <p:nvPr/>
        </p:nvSpPr>
        <p:spPr>
          <a:xfrm>
            <a:off x="69215" y="174815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Theories: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47955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18210" y="241236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validate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8205" y="2713355"/>
            <a:ext cx="133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Simulations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29130" y="939165"/>
            <a:ext cx="1077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? reliable link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06725" y="86296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framework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parameters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53060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927350" y="2394585"/>
            <a:ext cx="952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constrain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34005" y="2687955"/>
            <a:ext cx="143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Observations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479550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2468245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771650" y="892175"/>
            <a:ext cx="1376680" cy="1524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3529965" y="129794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Why do we need HAM?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" y="862965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ctr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self-consistent framework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pSp>
        <p:nvGrpSpPr>
          <p:cNvPr id="21" name="组合 20"/>
          <p:cNvGrpSpPr/>
          <p:nvPr/>
        </p:nvGrpSpPr>
        <p:grpSpPr>
          <a:xfrm>
            <a:off x="1233805" y="1730375"/>
            <a:ext cx="2794635" cy="453390"/>
            <a:chOff x="1343" y="3325"/>
            <a:chExt cx="4401" cy="714"/>
          </a:xfrm>
        </p:grpSpPr>
        <p:sp>
          <p:nvSpPr>
            <p:cNvPr id="18" name="文本框 17"/>
            <p:cNvSpPr txBox="1"/>
            <p:nvPr/>
          </p:nvSpPr>
          <p:spPr>
            <a:xfrm>
              <a:off x="1358" y="3391"/>
              <a:ext cx="438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DM    + Galaxy Bias  =Galaxy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43" y="3325"/>
              <a:ext cx="4279" cy="714"/>
              <a:chOff x="2190" y="2125"/>
              <a:chExt cx="3428" cy="71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2190" y="2125"/>
                <a:ext cx="3428" cy="71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2936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534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本框 22"/>
          <p:cNvSpPr txBox="1"/>
          <p:nvPr/>
        </p:nvSpPr>
        <p:spPr>
          <a:xfrm>
            <a:off x="69215" y="174815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Theories: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47955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18210" y="241236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validate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8205" y="2713355"/>
            <a:ext cx="133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Simulations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53060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927350" y="2394585"/>
            <a:ext cx="952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constrain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34005" y="2687955"/>
            <a:ext cx="143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Observations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479550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Why do we need HAM?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" y="862965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ctr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self-consistent framework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930525" y="86296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?  meaninful    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parameters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3529965" y="129794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pSp>
        <p:nvGrpSpPr>
          <p:cNvPr id="21" name="组合 20"/>
          <p:cNvGrpSpPr/>
          <p:nvPr/>
        </p:nvGrpSpPr>
        <p:grpSpPr>
          <a:xfrm>
            <a:off x="1233805" y="1730375"/>
            <a:ext cx="2794635" cy="453390"/>
            <a:chOff x="1343" y="3325"/>
            <a:chExt cx="4401" cy="714"/>
          </a:xfrm>
        </p:grpSpPr>
        <p:sp>
          <p:nvSpPr>
            <p:cNvPr id="18" name="文本框 17"/>
            <p:cNvSpPr txBox="1"/>
            <p:nvPr/>
          </p:nvSpPr>
          <p:spPr>
            <a:xfrm>
              <a:off x="1358" y="3391"/>
              <a:ext cx="438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DM    + Galaxy Bias  =Galaxy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43" y="3325"/>
              <a:ext cx="4279" cy="714"/>
              <a:chOff x="2190" y="2125"/>
              <a:chExt cx="3428" cy="71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2190" y="2125"/>
                <a:ext cx="3428" cy="71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2936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534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本框 22"/>
          <p:cNvSpPr txBox="1"/>
          <p:nvPr/>
        </p:nvSpPr>
        <p:spPr>
          <a:xfrm>
            <a:off x="69215" y="174815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Theories: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29130" y="939165"/>
            <a:ext cx="1247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reliable link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930525" y="86296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ctr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meaningful    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parameters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53060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927350" y="2394585"/>
            <a:ext cx="952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constrain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25750" y="2713355"/>
            <a:ext cx="143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Observations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479550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2468245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529965" y="129794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Why do we need HAM?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" y="862965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ctr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self-consistent framework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pSp>
        <p:nvGrpSpPr>
          <p:cNvPr id="21" name="组合 20"/>
          <p:cNvGrpSpPr/>
          <p:nvPr/>
        </p:nvGrpSpPr>
        <p:grpSpPr>
          <a:xfrm>
            <a:off x="1233805" y="1730375"/>
            <a:ext cx="2794635" cy="453390"/>
            <a:chOff x="1343" y="3325"/>
            <a:chExt cx="4401" cy="714"/>
          </a:xfrm>
        </p:grpSpPr>
        <p:sp>
          <p:nvSpPr>
            <p:cNvPr id="18" name="文本框 17"/>
            <p:cNvSpPr txBox="1"/>
            <p:nvPr/>
          </p:nvSpPr>
          <p:spPr>
            <a:xfrm>
              <a:off x="1358" y="3391"/>
              <a:ext cx="438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DM    + Galaxy Bias  =Galaxy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43" y="3325"/>
              <a:ext cx="4279" cy="714"/>
              <a:chOff x="2190" y="2125"/>
              <a:chExt cx="3428" cy="71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2190" y="2125"/>
                <a:ext cx="3428" cy="71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2936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534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本框 22"/>
          <p:cNvSpPr txBox="1"/>
          <p:nvPr/>
        </p:nvSpPr>
        <p:spPr>
          <a:xfrm>
            <a:off x="69215" y="174815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Theories: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29130" y="939165"/>
            <a:ext cx="1247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reliable link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930525" y="86296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ctr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meaningful    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parameters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53060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927350" y="2394585"/>
            <a:ext cx="952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constrain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25750" y="2713355"/>
            <a:ext cx="143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Observations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479550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2468245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529965" y="129794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46253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129790" y="241236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test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089785" y="2713355"/>
            <a:ext cx="80645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b="1">
                <a:ln>
                  <a:noFill/>
                </a:ln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HAM</a:t>
            </a:r>
            <a:endParaRPr lang="en-US" altLang="zh-CN" b="1">
              <a:ln>
                <a:noFill/>
              </a:ln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Why do we need HAM?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0410" y="862965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ctr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self-consistent framework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" name="内容占位符 1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24660" y="1427480"/>
          <a:ext cx="1312545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0" imgH="419100" progId="Equation.KSEE3">
                  <p:embed/>
                </p:oleObj>
              </mc:Choice>
              <mc:Fallback>
                <p:oleObj name="" r:id="rId1" imgW="12700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4660" y="1427480"/>
                        <a:ext cx="1312545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95275" y="705485"/>
            <a:ext cx="4314825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method to test the galaxy bias models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By investigating galaxy distribution in DM halos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内容占位符 6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664970" y="1984375"/>
          <a:ext cx="1792605" cy="23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354330" imgH="215900" progId="Equation.KSEE3">
                  <p:embed/>
                </p:oleObj>
              </mc:Choice>
              <mc:Fallback>
                <p:oleObj name="" r:id="rId3" imgW="35433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4970" y="1984375"/>
                        <a:ext cx="1792605" cy="234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7673" y="2373630"/>
          <a:ext cx="1772920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714500" imgH="457200" progId="Equation.KSEE3">
                  <p:embed/>
                </p:oleObj>
              </mc:Choice>
              <mc:Fallback>
                <p:oleObj name="" r:id="rId5" imgW="17145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7673" y="2373630"/>
                        <a:ext cx="1772920" cy="44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36270" y="1478280"/>
            <a:ext cx="14198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density contrast: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8940" y="1984375"/>
            <a:ext cx="14198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correlation function: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4350" y="2475865"/>
            <a:ext cx="1338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linear galaxy bias: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What is Halo Abundance Matching?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ias_model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993775" y="1419225"/>
            <a:ext cx="2350770" cy="188023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5" name="文本框 44"/>
          <p:cNvSpPr txBox="1"/>
          <p:nvPr/>
        </p:nvSpPr>
        <p:spPr>
          <a:xfrm>
            <a:off x="1559560" y="3232150"/>
            <a:ext cx="170878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1. Galaxy P.D.F. for halos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5275" y="705485"/>
            <a:ext cx="51269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Select halos that can host a galaxy so that: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 fontAlgn="auto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Selected halos (i.e., galaxies) match empirical distribution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 fontAlgn="auto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Galaxy correlation functions match the observation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2000"/>
              </a:lnSpc>
              <a:buFont typeface="Wingdings" panose="05000000000000000000" charset="0"/>
              <a:buNone/>
            </a:pP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2000"/>
              </a:lnSpc>
              <a:buFont typeface="Wingdings" panose="05000000000000000000" charset="0"/>
              <a:buNone/>
            </a:pP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2000"/>
              </a:lnSpc>
              <a:buFont typeface="Wingdings" panose="05000000000000000000" charset="0"/>
              <a:buNone/>
            </a:pP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What is Halo Abundance Matching?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0925" y="3079750"/>
            <a:ext cx="382270" cy="213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500">
                <a:latin typeface="Times New Roman" panose="02020603050405020304" charset="0"/>
                <a:cs typeface="Times New Roman" panose="02020603050405020304" charset="0"/>
              </a:rPr>
              <a:t>halo</a:t>
            </a:r>
            <a:endParaRPr lang="en-US" altLang="zh-CN" sz="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3890</Words>
  <Application>WPS 演示</Application>
  <PresentationFormat>On-screen Show (4:3)</PresentationFormat>
  <Paragraphs>332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23</vt:i4>
      </vt:variant>
    </vt:vector>
  </HeadingPairs>
  <TitlesOfParts>
    <vt:vector size="55" baseType="lpstr">
      <vt:lpstr>Arial</vt:lpstr>
      <vt:lpstr>宋体</vt:lpstr>
      <vt:lpstr>Wingdings</vt:lpstr>
      <vt:lpstr>Calibri</vt:lpstr>
      <vt:lpstr>Tahoma</vt:lpstr>
      <vt:lpstr>Times New Roman</vt:lpstr>
      <vt:lpstr>Wingdings</vt:lpstr>
      <vt:lpstr>微软雅黑</vt:lpstr>
      <vt:lpstr>Arial Unicode MS</vt:lpstr>
      <vt:lpstr>Calibri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Background:</vt:lpstr>
      <vt:lpstr> Why we need HAM?</vt:lpstr>
      <vt:lpstr> Why we need HAM?</vt:lpstr>
      <vt:lpstr> Why we need HAM?</vt:lpstr>
      <vt:lpstr> Why we need HAM?</vt:lpstr>
      <vt:lpstr> Why we need HAM?</vt:lpstr>
      <vt:lpstr> What is Halo Abundance Matching?</vt:lpstr>
      <vt:lpstr> What is Halo Abundance Matching?</vt:lpstr>
      <vt:lpstr> What is Halo Abundance Matching?</vt:lpstr>
      <vt:lpstr> How to use HAM?</vt:lpstr>
      <vt:lpstr> What is Halo Abundance Matching?</vt:lpstr>
      <vt:lpstr> Progress: </vt:lpstr>
      <vt:lpstr> Progress: </vt:lpstr>
      <vt:lpstr> Progress: </vt:lpstr>
      <vt:lpstr> Progress: </vt:lpstr>
      <vt:lpstr> Progress: </vt:lpstr>
      <vt:lpstr> Progress: </vt:lpstr>
      <vt:lpstr> Progress: </vt:lpstr>
      <vt:lpstr> Progress: </vt:lpstr>
      <vt:lpstr> Progress: </vt:lpstr>
      <vt:lpstr> Outlook: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eBOSS and DESI Sky Model Construction Using the Wavelet Filtering Method</dc:title>
  <dc:creator>Jiaxi Yu</dc:creator>
  <cp:lastModifiedBy>For ζ ever</cp:lastModifiedBy>
  <cp:revision>51</cp:revision>
  <dcterms:created xsi:type="dcterms:W3CDTF">2020-01-24T23:27:00Z</dcterms:created>
  <dcterms:modified xsi:type="dcterms:W3CDTF">2020-05-12T13:53:01Z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2020-01-24T00:00:00Z</vt:filetime>
  </property>
  <property fmtid="{D5CDD505-2E9C-101B-9397-08002B2CF9AE}" pid="5" name="KSOProductBuildVer">
    <vt:lpwstr>2052-11.1.0.9672</vt:lpwstr>
  </property>
</Properties>
</file>