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9"/>
  </p:handoutMasterIdLst>
  <p:sldIdLst>
    <p:sldId id="256" r:id="rId3"/>
    <p:sldId id="430" r:id="rId4"/>
    <p:sldId id="351" r:id="rId6"/>
    <p:sldId id="363" r:id="rId7"/>
    <p:sldId id="364" r:id="rId8"/>
    <p:sldId id="365" r:id="rId9"/>
    <p:sldId id="411" r:id="rId10"/>
    <p:sldId id="412" r:id="rId11"/>
    <p:sldId id="410" r:id="rId12"/>
    <p:sldId id="472" r:id="rId13"/>
    <p:sldId id="370" r:id="rId14"/>
    <p:sldId id="470" r:id="rId15"/>
    <p:sldId id="437" r:id="rId16"/>
    <p:sldId id="439" r:id="rId17"/>
    <p:sldId id="442" r:id="rId18"/>
    <p:sldId id="471" r:id="rId19"/>
    <p:sldId id="482" r:id="rId20"/>
    <p:sldId id="541" r:id="rId21"/>
    <p:sldId id="537" r:id="rId22"/>
    <p:sldId id="538" r:id="rId23"/>
    <p:sldId id="539" r:id="rId24"/>
    <p:sldId id="431" r:id="rId25"/>
    <p:sldId id="436" r:id="rId26"/>
    <p:sldId id="542" r:id="rId27"/>
    <p:sldId id="438" r:id="rId28"/>
    <p:sldId id="440" r:id="rId29"/>
    <p:sldId id="441" r:id="rId30"/>
    <p:sldId id="445" r:id="rId31"/>
    <p:sldId id="444" r:id="rId32"/>
    <p:sldId id="478" r:id="rId33"/>
    <p:sldId id="476" r:id="rId34"/>
    <p:sldId id="477" r:id="rId35"/>
    <p:sldId id="450" r:id="rId36"/>
    <p:sldId id="486" r:id="rId37"/>
    <p:sldId id="452" r:id="rId38"/>
    <p:sldId id="453" r:id="rId39"/>
    <p:sldId id="540" r:id="rId40"/>
    <p:sldId id="432" r:id="rId41"/>
    <p:sldId id="388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547" r:id="rId54"/>
    <p:sldId id="545" r:id="rId55"/>
    <p:sldId id="520" r:id="rId56"/>
    <p:sldId id="467" r:id="rId57"/>
    <p:sldId id="468" r:id="rId58"/>
    <p:sldId id="469" r:id="rId59"/>
    <p:sldId id="544" r:id="rId60"/>
    <p:sldId id="433" r:id="rId61"/>
    <p:sldId id="523" r:id="rId62"/>
    <p:sldId id="434" r:id="rId63"/>
    <p:sldId id="524" r:id="rId64"/>
    <p:sldId id="369" r:id="rId65"/>
    <p:sldId id="522" r:id="rId66"/>
    <p:sldId id="321" r:id="rId67"/>
    <p:sldId id="435" r:id="rId68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6" Type="http://schemas.openxmlformats.org/officeDocument/2006/relationships/image" Target="../media/image22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6" Type="http://schemas.openxmlformats.org/officeDocument/2006/relationships/image" Target="../media/image22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96" y="1063498"/>
            <a:ext cx="4466107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066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7105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885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888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937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953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571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92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203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65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92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65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92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122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392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392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50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122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392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8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85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85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8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85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8665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58" y="1220919"/>
            <a:ext cx="4334382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3.x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tags" Target="../tags/tag1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wmf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tags" Target="../tags/tag2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4.bin"/><Relationship Id="rId2" Type="http://schemas.openxmlformats.org/officeDocument/2006/relationships/tags" Target="../tags/tag3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wmf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2" Type="http://schemas.openxmlformats.org/officeDocument/2006/relationships/tags" Target="../tags/tag4.xml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0.wmf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2.bin"/><Relationship Id="rId2" Type="http://schemas.openxmlformats.org/officeDocument/2006/relationships/tags" Target="../tags/tag5.xml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1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7.bin"/><Relationship Id="rId2" Type="http://schemas.openxmlformats.org/officeDocument/2006/relationships/tags" Target="../tags/tag6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0.wmf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1.bin"/><Relationship Id="rId2" Type="http://schemas.openxmlformats.org/officeDocument/2006/relationships/tags" Target="../tags/tag7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7.wmf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5.bin"/><Relationship Id="rId2" Type="http://schemas.openxmlformats.org/officeDocument/2006/relationships/tags" Target="../tags/tag8.xml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37.wmf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50.bin"/><Relationship Id="rId2" Type="http://schemas.openxmlformats.org/officeDocument/2006/relationships/tags" Target="../tags/tag9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37.wmf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4.bin"/><Relationship Id="rId2" Type="http://schemas.openxmlformats.org/officeDocument/2006/relationships/tags" Target="../tags/tag10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5.wmf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58.bin"/><Relationship Id="rId2" Type="http://schemas.openxmlformats.org/officeDocument/2006/relationships/tags" Target="../tags/tag11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45.wmf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63.bin"/><Relationship Id="rId2" Type="http://schemas.openxmlformats.org/officeDocument/2006/relationships/tags" Target="../tags/tag12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45.wmf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8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67.bin"/><Relationship Id="rId1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0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69.bin"/><Relationship Id="rId1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71.bin"/><Relationship Id="rId20" Type="http://schemas.openxmlformats.org/officeDocument/2006/relationships/vmlDrawing" Target="../drawings/vmlDrawing19.vml"/><Relationship Id="rId2" Type="http://schemas.openxmlformats.org/officeDocument/2006/relationships/tags" Target="../tags/tag13.xml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37.wmf"/><Relationship Id="rId1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82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0.bin"/><Relationship Id="rId35" Type="http://schemas.openxmlformats.org/officeDocument/2006/relationships/vmlDrawing" Target="../drawings/vmlDrawing20.vml"/><Relationship Id="rId34" Type="http://schemas.openxmlformats.org/officeDocument/2006/relationships/slideLayout" Target="../slideLayouts/slideLayout3.xml"/><Relationship Id="rId33" Type="http://schemas.openxmlformats.org/officeDocument/2006/relationships/image" Target="../media/image22.wmf"/><Relationship Id="rId32" Type="http://schemas.openxmlformats.org/officeDocument/2006/relationships/oleObject" Target="../embeddings/oleObject94.bin"/><Relationship Id="rId31" Type="http://schemas.openxmlformats.org/officeDocument/2006/relationships/image" Target="../media/image21.wmf"/><Relationship Id="rId30" Type="http://schemas.openxmlformats.org/officeDocument/2006/relationships/oleObject" Target="../embeddings/oleObject93.bin"/><Relationship Id="rId3" Type="http://schemas.openxmlformats.org/officeDocument/2006/relationships/image" Target="../media/image34.wmf"/><Relationship Id="rId29" Type="http://schemas.openxmlformats.org/officeDocument/2006/relationships/image" Target="../media/image20.wmf"/><Relationship Id="rId28" Type="http://schemas.openxmlformats.org/officeDocument/2006/relationships/oleObject" Target="../embeddings/oleObject92.bin"/><Relationship Id="rId27" Type="http://schemas.openxmlformats.org/officeDocument/2006/relationships/image" Target="../media/image19.wmf"/><Relationship Id="rId26" Type="http://schemas.openxmlformats.org/officeDocument/2006/relationships/oleObject" Target="../embeddings/oleObject91.bin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90.bin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89.bin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88.bin"/><Relationship Id="rId2" Type="http://schemas.openxmlformats.org/officeDocument/2006/relationships/oleObject" Target="../embeddings/oleObject79.bin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87.bin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86.bin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85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84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83.bin"/><Relationship Id="rId1" Type="http://schemas.openxmlformats.org/officeDocument/2006/relationships/tags" Target="../tags/tag14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98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9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6.bin"/><Relationship Id="rId35" Type="http://schemas.openxmlformats.org/officeDocument/2006/relationships/vmlDrawing" Target="../drawings/vmlDrawing21.vml"/><Relationship Id="rId34" Type="http://schemas.openxmlformats.org/officeDocument/2006/relationships/slideLayout" Target="../slideLayouts/slideLayout3.xml"/><Relationship Id="rId33" Type="http://schemas.openxmlformats.org/officeDocument/2006/relationships/image" Target="../media/image22.wmf"/><Relationship Id="rId32" Type="http://schemas.openxmlformats.org/officeDocument/2006/relationships/oleObject" Target="../embeddings/oleObject110.bin"/><Relationship Id="rId31" Type="http://schemas.openxmlformats.org/officeDocument/2006/relationships/image" Target="../media/image21.wmf"/><Relationship Id="rId30" Type="http://schemas.openxmlformats.org/officeDocument/2006/relationships/oleObject" Target="../embeddings/oleObject109.bin"/><Relationship Id="rId3" Type="http://schemas.openxmlformats.org/officeDocument/2006/relationships/image" Target="../media/image34.wmf"/><Relationship Id="rId29" Type="http://schemas.openxmlformats.org/officeDocument/2006/relationships/image" Target="../media/image20.wmf"/><Relationship Id="rId28" Type="http://schemas.openxmlformats.org/officeDocument/2006/relationships/oleObject" Target="../embeddings/oleObject108.bin"/><Relationship Id="rId27" Type="http://schemas.openxmlformats.org/officeDocument/2006/relationships/image" Target="../media/image19.wmf"/><Relationship Id="rId26" Type="http://schemas.openxmlformats.org/officeDocument/2006/relationships/oleObject" Target="../embeddings/oleObject107.bin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106.bin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105.bin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104.bin"/><Relationship Id="rId2" Type="http://schemas.openxmlformats.org/officeDocument/2006/relationships/oleObject" Target="../embeddings/oleObject95.bin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103.bin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102.bin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101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100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99.bin"/><Relationship Id="rId1" Type="http://schemas.openxmlformats.org/officeDocument/2006/relationships/tags" Target="../tags/tag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1905" y="205143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55" y="1063625"/>
            <a:ext cx="4450080" cy="28511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3020" marR="313690" indent="-983615" algn="l">
              <a:lnSpc>
                <a:spcPct val="107000"/>
              </a:lnSpc>
              <a:spcBef>
                <a:spcPts val="305"/>
              </a:spcBef>
            </a:pPr>
            <a:r>
              <a:rPr lang="en-US" sz="1500" b="1">
                <a:latin typeface="Calibri" panose="020F0502020204030204"/>
                <a:cs typeface="Calibri" panose="020F0502020204030204"/>
              </a:rPr>
              <a:t>SubHalo Abundance Matching for eBOSS Galaxies</a:t>
            </a:r>
            <a:endParaRPr lang="en-US" sz="1500" b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30" y="1695450"/>
            <a:ext cx="389953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Jiaxi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Yu</a:t>
            </a:r>
            <a:endParaRPr sz="1200" spc="-2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Tahoma" panose="020B0604030504040204"/>
                <a:cs typeface="Tahoma" panose="020B0604030504040204"/>
              </a:rPr>
              <a:t>Supervisors: Prof. Dr. Jean-Paul Kneib</a:t>
            </a:r>
            <a:endParaRPr lang="en-US" sz="10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Tahoma" panose="020B0604030504040204"/>
                <a:cs typeface="Tahoma" panose="020B0604030504040204"/>
              </a:rPr>
              <a:t>Dr. Cheng Zhao</a:t>
            </a:r>
            <a:endParaRPr sz="10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US" sz="1000" spc="-50" dirty="0">
                <a:latin typeface="Tahoma" panose="020B0604030504040204"/>
                <a:cs typeface="Tahoma" panose="020B0604030504040204"/>
              </a:rPr>
              <a:t>July 7th,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2020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95275" y="705485"/>
            <a:ext cx="3917950" cy="29654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pPr indent="0" algn="l" fontAlgn="auto">
              <a:lnSpc>
                <a:spcPts val="1600"/>
              </a:lnSpc>
              <a:buFont typeface="Wingdings" panose="05000000000000000000" charset="0"/>
              <a:buNone/>
            </a:pPr>
            <a:r>
              <a:rPr lang="en-US" altLang="zh-CN" sz="1100" b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Select halos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(i.e., galaxies) so that they: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SHAM Method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95275" y="705485"/>
            <a:ext cx="3917950" cy="50165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pPr indent="0" algn="l" fontAlgn="auto">
              <a:lnSpc>
                <a:spcPts val="1600"/>
              </a:lnSpc>
              <a:buFont typeface="Wingdings" panose="05000000000000000000" charset="0"/>
              <a:buNone/>
            </a:pPr>
            <a:r>
              <a:rPr lang="en-US" altLang="zh-CN" sz="1100" b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Select halos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(i.e., galaxies) so that they: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same number density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as observations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SHAM Method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内容占位符 5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1041083" y="1419543"/>
            <a:ext cx="2256155" cy="1879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95275" y="705485"/>
            <a:ext cx="3917950" cy="91186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pPr indent="0" algn="l" fontAlgn="auto">
              <a:lnSpc>
                <a:spcPts val="1600"/>
              </a:lnSpc>
              <a:buFont typeface="Wingdings" panose="05000000000000000000" charset="0"/>
              <a:buNone/>
            </a:pPr>
            <a:r>
              <a:rPr lang="en-US" altLang="zh-CN" sz="1100" b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Select halos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(i.e., galaxies) so that they: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same number density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as observations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Match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altLang="zh-CN" sz="11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galaxy probability distribution function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(P.D.F)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None/>
            </a:pP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SHAM Method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7350" y="3155950"/>
            <a:ext cx="42976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ideal probability distribution function for halos with a certain mass to have a galaxy inside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430" y="2184400"/>
            <a:ext cx="67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GB" sz="1200" u="sng">
                <a:latin typeface="Times New Roman" panose="02020603050405020304" charset="0"/>
                <a:cs typeface="Times New Roman" panose="02020603050405020304" charset="0"/>
              </a:rPr>
              <a:t>selected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GB" sz="1200">
                <a:latin typeface="Times New Roman" panose="02020603050405020304" charset="0"/>
                <a:cs typeface="Times New Roman" panose="02020603050405020304" charset="0"/>
              </a:rPr>
              <a:t>total</a:t>
            </a:r>
            <a:endParaRPr lang="en-US" altLang="en-GB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内容占位符 5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612775" y="661035"/>
            <a:ext cx="3337560" cy="2644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Method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43305" y="927735"/>
            <a:ext cx="960755" cy="202184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0175" y="645160"/>
            <a:ext cx="444817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most massive halos: all have an LRG, no one hosts an ELG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350" y="3155950"/>
            <a:ext cx="42976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ideal probability distribution function for halos with a certain mass to have a galaxy inside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5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612775" y="661035"/>
            <a:ext cx="3337560" cy="264477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Method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86685" y="927735"/>
            <a:ext cx="838835" cy="202184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95400" y="645160"/>
            <a:ext cx="267652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lightest halos: no galaxy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350" y="3155950"/>
            <a:ext cx="42976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ideal probability distribution function for halos with a certain mass to have a galaxy inside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5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612775" y="661035"/>
            <a:ext cx="3337560" cy="264477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Method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60880" y="927735"/>
            <a:ext cx="742315" cy="202184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1510" y="645160"/>
            <a:ext cx="37369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Intermediate halos:  smooth transition in between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350" y="3155950"/>
            <a:ext cx="42976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ideal probability distribution function for halos with a certain mass to have a galaxy inside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内容占位符 5" descr="E:\Master\OneDrive\master_thesis\presentation\examination\bias_model-no_truncate.pngbias_model-no_truncate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1041083" y="1571943"/>
            <a:ext cx="2256155" cy="1879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95275" y="705485"/>
            <a:ext cx="4084320" cy="1116965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p>
            <a:pPr indent="0" algn="l" fontAlgn="auto">
              <a:lnSpc>
                <a:spcPts val="1600"/>
              </a:lnSpc>
              <a:buFont typeface="Wingdings" panose="05000000000000000000" charset="0"/>
              <a:buNone/>
            </a:pPr>
            <a:r>
              <a:rPr lang="en-US" altLang="zh-CN" sz="1100" b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Select halos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(i.e., galaxies) so that they: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same number density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as observations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Match</a:t>
            </a:r>
            <a:r>
              <a:rPr lang="en-US" altLang="zh-CN" sz="11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altLang="zh-CN" sz="11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galaxy probability distribution function</a:t>
            </a: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(P.D.F)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0" algn="l" fontAlgn="auto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CN" sz="1100">
                <a:latin typeface="Times New Roman" panose="02020603050405020304" charset="0"/>
                <a:cs typeface="Times New Roman" panose="02020603050405020304" charset="0"/>
              </a:rPr>
              <a:t>Agree with the observed </a:t>
            </a:r>
            <a:r>
              <a:rPr lang="en-US" altLang="zh-CN"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two-point correlation functions </a:t>
            </a:r>
            <a:r>
              <a:rPr lang="en-US" altLang="zh-CN" sz="110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(2PCF) on small scales</a:t>
            </a:r>
            <a:endParaRPr lang="en-US" altLang="zh-CN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SHAM Method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7350" y="3308350"/>
            <a:ext cx="42976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1. The ideal probability distribution function for halos with a certain mass to have a galaxy inside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内容占位符 11" descr="2PCF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8615" y="795655"/>
            <a:ext cx="1310640" cy="2284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685" y="3051175"/>
            <a:ext cx="43656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Figure from LASTRO Tea-Time Talk: </a:t>
            </a:r>
            <a:r>
              <a:rPr 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Cosmology with large-scale structures</a:t>
            </a:r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内容占位符 11" descr="2PCF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8615" y="795655"/>
            <a:ext cx="1310640" cy="2284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685" y="3051175"/>
            <a:ext cx="43656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Figure from LASTRO Tea-Time Talk: </a:t>
            </a:r>
            <a:r>
              <a:rPr 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Cosmology with large-scale structures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Ref 1. Peebles, P. J. E., &amp; Hauser, M. G. 1974, The Astrophysical Journal Supplement Series, 28, 19 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 2. Landy, S., &amp; Szalay, A. 1993, the astropysical journal, 412, 64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5909" y="989965"/>
          <a:ext cx="126428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" imgW="1193800" imgH="419100" progId="Equation.KSEE3">
                  <p:embed/>
                </p:oleObj>
              </mc:Choice>
              <mc:Fallback>
                <p:oleObj name="" r:id="rId2" imgW="1193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5909" y="989965"/>
                        <a:ext cx="126428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891665" y="792480"/>
            <a:ext cx="17576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For SHAM galaxies: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54020" y="1400810"/>
            <a:ext cx="1638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(Peebles &amp; Hauser 1974)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1203" y="2301875"/>
          <a:ext cx="220599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2108200" imgH="419100" progId="Equation.KSEE3">
                  <p:embed/>
                </p:oleObj>
              </mc:Choice>
              <mc:Fallback>
                <p:oleObj name="" r:id="rId4" imgW="21082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1203" y="2301875"/>
                        <a:ext cx="220599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891665" y="2056765"/>
            <a:ext cx="209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For eBOSS galaxies: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54020" y="2742565"/>
            <a:ext cx="1638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(Landy &amp; Szalay 1993)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内容占位符 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05660" y="817880"/>
          <a:ext cx="131254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0" imgH="419100" progId="Equation.KSEE3">
                  <p:embed/>
                </p:oleObj>
              </mc:Choice>
              <mc:Fallback>
                <p:oleObj name="" r:id="rId1" imgW="1270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5660" y="817880"/>
                        <a:ext cx="131254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7670" y="792480"/>
            <a:ext cx="1099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density contrast in the real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2PCF(</a:t>
            </a:r>
            <a:r>
              <a:rPr lang="en-US" sz="1800" i="1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with RSD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6768" y="1179513"/>
          <a:ext cx="162814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574800" imgH="393700" progId="Equation.KSEE3">
                  <p:embed/>
                </p:oleObj>
              </mc:Choice>
              <mc:Fallback>
                <p:oleObj name="" r:id="rId3" imgW="1574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768" y="1179513"/>
                        <a:ext cx="162814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08940" y="1167130"/>
            <a:ext cx="1298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density contrast in the redshift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5225" y="1243965"/>
            <a:ext cx="1099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(Kaiser 1987)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5885" y="3203575"/>
            <a:ext cx="436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Ref 1. Kaiser, N. 1987, Monthly Notices of the Royal Astronomical Society, 227, 1 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04540" y="1191260"/>
            <a:ext cx="400685" cy="181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70225" y="984250"/>
            <a:ext cx="1646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peculiar velocity's effect</a:t>
            </a:r>
            <a:endParaRPr lang="en-US" altLang="zh-CN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9308" y="1641475"/>
          <a:ext cx="1314450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270000" imgH="241300" progId="Equation.KSEE3">
                  <p:embed/>
                </p:oleObj>
              </mc:Choice>
              <mc:Fallback>
                <p:oleObj name="" r:id="rId5" imgW="1270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9308" y="1641475"/>
                        <a:ext cx="1314450" cy="23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08940" y="1561465"/>
            <a:ext cx="133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the linear galaxy bias in the real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95300" y="774065"/>
            <a:ext cx="327660" cy="318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031875"/>
            <a:ext cx="3122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Galaxy Bias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SubHalo Abundance Matching Method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Two-point Correlation Function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内容占位符 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05660" y="817880"/>
          <a:ext cx="131254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0" imgH="419100" progId="Equation.KSEE3">
                  <p:embed/>
                </p:oleObj>
              </mc:Choice>
              <mc:Fallback>
                <p:oleObj name="" r:id="rId1" imgW="1270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5660" y="817880"/>
                        <a:ext cx="131254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7670" y="792480"/>
            <a:ext cx="1099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density contrast in the real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2PCF(</a:t>
            </a:r>
            <a:r>
              <a:rPr lang="en-US" sz="1800" i="1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with RSD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6768" y="1179513"/>
          <a:ext cx="162814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574800" imgH="393700" progId="Equation.KSEE3">
                  <p:embed/>
                </p:oleObj>
              </mc:Choice>
              <mc:Fallback>
                <p:oleObj name="" r:id="rId3" imgW="1574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768" y="1179513"/>
                        <a:ext cx="162814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08940" y="1167130"/>
            <a:ext cx="1298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density contrast in the redshift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5225" y="1243965"/>
            <a:ext cx="1099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(Kaiser 1987)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5885" y="3203575"/>
            <a:ext cx="436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 1. Kaiser, N. 1987, Monthly Notices of the Royal Astronomical Society, 227, 1 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 2. Hamilton, A. J. S. 1992, The Astrophysical Journal, 385, L5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04540" y="1191260"/>
            <a:ext cx="400685" cy="181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70225" y="984250"/>
            <a:ext cx="1646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peculiar velocity's effect</a:t>
            </a:r>
            <a:endParaRPr lang="en-US" altLang="zh-CN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9308" y="1641475"/>
          <a:ext cx="1314450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270000" imgH="241300" progId="Equation.KSEE3">
                  <p:embed/>
                </p:oleObj>
              </mc:Choice>
              <mc:Fallback>
                <p:oleObj name="" r:id="rId5" imgW="1270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9308" y="1641475"/>
                        <a:ext cx="1314450" cy="23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08940" y="1561465"/>
            <a:ext cx="133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the linear galaxy bias in the real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内容占位符 6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2077085" y="2204720"/>
          <a:ext cx="1863090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841500" imgH="241300" progId="Equation.KSEE3">
                  <p:embed/>
                </p:oleObj>
              </mc:Choice>
              <mc:Fallback>
                <p:oleObj name="" r:id="rId7" imgW="1841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7085" y="2204720"/>
                        <a:ext cx="1863090" cy="26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08940" y="2136775"/>
            <a:ext cx="1376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correlation function in the redshift space: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32305" y="2492375"/>
            <a:ext cx="1248410" cy="6350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9625" y="2535555"/>
          <a:ext cx="110045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016000" imgH="241300" progId="Equation.KSEE3">
                  <p:embed/>
                </p:oleObj>
              </mc:Choice>
              <mc:Fallback>
                <p:oleObj name="" r:id="rId9" imgW="1016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9625" y="2535555"/>
                        <a:ext cx="1100455" cy="26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9625" y="2852738"/>
          <a:ext cx="8807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812800" imgH="215900" progId="Equation.KSEE3">
                  <p:embed/>
                </p:oleObj>
              </mc:Choice>
              <mc:Fallback>
                <p:oleObj name="" r:id="rId11" imgW="812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9625" y="2852738"/>
                        <a:ext cx="88074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146425" y="2742565"/>
            <a:ext cx="10998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(Hamilton 1992)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7825" y="2661920"/>
            <a:ext cx="1646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stronger bias impacts </a:t>
            </a:r>
            <a:endParaRPr lang="en-US" altLang="zh-CN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on the monopoles</a:t>
            </a:r>
            <a:endParaRPr lang="en-US" altLang="zh-CN" sz="1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2762250" y="1882775"/>
            <a:ext cx="228600" cy="30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95300" y="774065"/>
            <a:ext cx="327660" cy="318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031875"/>
            <a:ext cx="383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Galaxy Bias: the link of DM and galaxies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SHAM: select halos with bias models and calibrate them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2PCF = 2PCF(bias,v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pec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74980" y="1175385"/>
            <a:ext cx="318135" cy="268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412875"/>
            <a:ext cx="357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Data Descriptions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 using 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 model Calibration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Data Description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670" y="716280"/>
            <a:ext cx="414718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(Sub)Halo catalogue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UNIT simulation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Box size: 1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Employed snapshots z=0.859 and z=0.702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 the peak maximum circular velocity over the mass accretion history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Data Description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7670" y="716280"/>
            <a:ext cx="414718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(Sub)Halo catalogue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UNIT simulation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Box size: 1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Employed snapshots z=0.859 and z=0.702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 the peak maximum circular velocity over the mass accretion history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940" y="1776730"/>
            <a:ext cx="39141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eBOSS  observations: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PIP+ANG weighted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galaxy pair counts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(Mohammad et al. (2020))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ELGs at 0.6&lt;z&lt;1.1,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z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=0.845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, n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= 2.93e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-4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LRGs at 0.6&lt;z&lt;1.0,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z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=0.698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n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 6.26e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-5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-3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3" name="文本框 12"/>
          <p:cNvSpPr txBox="1"/>
          <p:nvPr/>
        </p:nvSpPr>
        <p:spPr>
          <a:xfrm>
            <a:off x="407670" y="716280"/>
            <a:ext cx="414718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(Sub)Halo catalogue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UNIT simulation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Box size: 1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Employed snapshots z=0.859 and z=0.702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 the peak maximum circular velocity over the mass accretion history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Data Description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8940" y="1776730"/>
            <a:ext cx="39141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eBOSS  observations: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PIP+ANG weighted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galaxy pair counts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(Mohammad et al. (2020))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ELGs at 0.6&lt;z&lt;1.1,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z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=0.845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, n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= 2.93e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-4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LRGs at 0.6&lt;z&lt;1.0,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z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=0.698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n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 6.26e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-5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-3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8940" y="2587625"/>
            <a:ext cx="3051810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Covariance matrices: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EZmocks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1000 realisations for one tracer in one galactic cap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using 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 descr="E:\Master\OneDrive\master_thesis\presentation\bias_model_all.pngbias_model_all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797560" y="721043"/>
            <a:ext cx="2728595" cy="22733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991870" y="29749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2. The eBOSS galaxy P.D.F compared with the ideal one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10" y="645160"/>
            <a:ext cx="439039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Massive Truncation: probable absence of eBOSS heavy galaxies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using 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 descr="E:\Master\OneDrive\master_thesis\presentation\bias_model_noLRG.pngbias_model_noLRG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797560" y="721043"/>
            <a:ext cx="2728595" cy="22733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391285" y="2974975"/>
            <a:ext cx="167703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3. </a:t>
            </a:r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eBOSS galaxy P.D.Fs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110" y="645160"/>
            <a:ext cx="370713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same SHAM model for 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eBOSS LRGs and ELGs 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using 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33350" y="1792605"/>
            <a:ext cx="1988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4445" y="1538605"/>
            <a:ext cx="4470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2157095" y="726440"/>
            <a:ext cx="0" cy="1080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1205" y="695325"/>
            <a:ext cx="1439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prob. of having a galaxy inside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6135" y="179260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</a:t>
            </a:r>
            <a:endParaRPr lang="en-US" altLang="zh-CN" sz="90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99135" y="1160145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72210" y="1793875"/>
            <a:ext cx="98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6755" y="1142365"/>
            <a:ext cx="0" cy="648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7650" y="1790065"/>
            <a:ext cx="473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6100" y="180657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V</a:t>
            </a:r>
            <a:r>
              <a:rPr lang="en-US" altLang="zh-CN" sz="700" b="1">
                <a:effectLst/>
              </a:rPr>
              <a:t>cut</a:t>
            </a:r>
            <a:endParaRPr lang="en-US" altLang="zh-CN" sz="700" b="1">
              <a:effectLst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21360" y="1163955"/>
            <a:ext cx="720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024890" y="1425575"/>
            <a:ext cx="137160" cy="364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109345" y="1577975"/>
            <a:ext cx="720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90625" y="1151255"/>
            <a:ext cx="0" cy="648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33450" y="1189990"/>
            <a:ext cx="241935" cy="60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57250" y="1170940"/>
            <a:ext cx="252095" cy="636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767715" y="1176020"/>
            <a:ext cx="252095" cy="636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06755" y="1170940"/>
            <a:ext cx="162000" cy="39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94690" y="1172210"/>
            <a:ext cx="241935" cy="60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7715" y="133286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N</a:t>
            </a:r>
            <a:r>
              <a:rPr lang="en-US" altLang="zh-CN" sz="700" b="1">
                <a:effectLst/>
              </a:rPr>
              <a:t>gal</a:t>
            </a:r>
            <a:endParaRPr lang="en-US" altLang="zh-CN" sz="700" b="1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0170" y="1227455"/>
            <a:ext cx="169418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Simply Cut at V</a:t>
            </a:r>
            <a:r>
              <a:rPr lang="en-US" altLang="zh-CN" sz="12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1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using 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33350" y="1792605"/>
            <a:ext cx="1988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4445" y="1538605"/>
            <a:ext cx="4470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2157095" y="726440"/>
            <a:ext cx="0" cy="1080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1205" y="695325"/>
            <a:ext cx="1439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prob. of having a galaxy inside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6135" y="179260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</a:t>
            </a:r>
            <a:endParaRPr lang="en-US" altLang="zh-CN" sz="90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99135" y="1160145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172210" y="1793875"/>
            <a:ext cx="98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6755" y="1142365"/>
            <a:ext cx="0" cy="648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7650" y="1790065"/>
            <a:ext cx="473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46100" y="180657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V</a:t>
            </a:r>
            <a:r>
              <a:rPr lang="en-US" altLang="zh-CN" sz="700" b="1">
                <a:effectLst/>
              </a:rPr>
              <a:t>cut</a:t>
            </a:r>
            <a:endParaRPr lang="en-US" altLang="zh-CN" sz="700" b="1">
              <a:effectLst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21360" y="1163955"/>
            <a:ext cx="720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024890" y="1425575"/>
            <a:ext cx="137160" cy="364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109345" y="1577975"/>
            <a:ext cx="720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630170" y="1227455"/>
            <a:ext cx="169418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Simply Cut at V</a:t>
            </a:r>
            <a:r>
              <a:rPr lang="en-US" altLang="zh-CN" sz="12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32715" y="3062605"/>
            <a:ext cx="19881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-5080" y="2808605"/>
            <a:ext cx="44704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156460" y="1996440"/>
            <a:ext cx="0" cy="1080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0570" y="1965325"/>
            <a:ext cx="1439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prob. of having a galaxy inside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95500" y="3062605"/>
            <a:ext cx="24066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/>
              <a:t>0</a:t>
            </a:r>
            <a:endParaRPr lang="en-US" altLang="zh-CN" sz="900"/>
          </a:p>
        </p:txBody>
      </p:sp>
      <p:cxnSp>
        <p:nvCxnSpPr>
          <p:cNvPr id="47" name="直接连接符 46"/>
          <p:cNvCxnSpPr/>
          <p:nvPr/>
        </p:nvCxnSpPr>
        <p:spPr>
          <a:xfrm>
            <a:off x="247015" y="3060065"/>
            <a:ext cx="305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6100" y="307657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V</a:t>
            </a:r>
            <a:r>
              <a:rPr lang="en-US" altLang="zh-CN" sz="700" b="1">
                <a:effectLst/>
              </a:rPr>
              <a:t>cut</a:t>
            </a:r>
            <a:endParaRPr lang="en-US" altLang="zh-CN" sz="700" b="1">
              <a:effectLst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9310" y="272859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N</a:t>
            </a:r>
            <a:r>
              <a:rPr lang="en-US" altLang="zh-CN" sz="700" b="1">
                <a:effectLst/>
              </a:rPr>
              <a:t>gal</a:t>
            </a:r>
            <a:endParaRPr lang="en-US" altLang="zh-CN" sz="700" b="1">
              <a:effectLst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329055" y="3062605"/>
            <a:ext cx="82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任意多边形 66"/>
          <p:cNvSpPr/>
          <p:nvPr/>
        </p:nvSpPr>
        <p:spPr>
          <a:xfrm>
            <a:off x="385445" y="2174875"/>
            <a:ext cx="724535" cy="885190"/>
          </a:xfrm>
          <a:custGeom>
            <a:avLst/>
            <a:gdLst>
              <a:gd name="connisteX0" fmla="*/ 0 w 301625"/>
              <a:gd name="connsiteY0" fmla="*/ 591185 h 591967"/>
              <a:gd name="connisteX1" fmla="*/ 111125 w 301625"/>
              <a:gd name="connsiteY1" fmla="*/ 567690 h 591967"/>
              <a:gd name="connisteX2" fmla="*/ 182245 w 301625"/>
              <a:gd name="connsiteY2" fmla="*/ 421005 h 591967"/>
              <a:gd name="connisteX3" fmla="*/ 241935 w 301625"/>
              <a:gd name="connsiteY3" fmla="*/ 151130 h 591967"/>
              <a:gd name="connisteX4" fmla="*/ 301625 w 301625"/>
              <a:gd name="connsiteY4" fmla="*/ 0 h 5919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625" h="591968">
                <a:moveTo>
                  <a:pt x="0" y="591185"/>
                </a:moveTo>
                <a:cubicBezTo>
                  <a:pt x="20955" y="589280"/>
                  <a:pt x="74930" y="601980"/>
                  <a:pt x="111125" y="567690"/>
                </a:cubicBezTo>
                <a:cubicBezTo>
                  <a:pt x="147320" y="533400"/>
                  <a:pt x="156210" y="504190"/>
                  <a:pt x="182245" y="421005"/>
                </a:cubicBezTo>
                <a:cubicBezTo>
                  <a:pt x="208280" y="337820"/>
                  <a:pt x="217805" y="235585"/>
                  <a:pt x="241935" y="151130"/>
                </a:cubicBezTo>
                <a:cubicBezTo>
                  <a:pt x="266065" y="66675"/>
                  <a:pt x="290830" y="24765"/>
                  <a:pt x="3016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1025525" y="2171700"/>
            <a:ext cx="353695" cy="890905"/>
          </a:xfrm>
          <a:custGeom>
            <a:avLst/>
            <a:gdLst>
              <a:gd name="connisteX0" fmla="*/ 0 w 170815"/>
              <a:gd name="connsiteY0" fmla="*/ 110196 h 880839"/>
              <a:gd name="connisteX1" fmla="*/ 59690 w 170815"/>
              <a:gd name="connsiteY1" fmla="*/ 50506 h 880839"/>
              <a:gd name="connisteX2" fmla="*/ 123190 w 170815"/>
              <a:gd name="connsiteY2" fmla="*/ 769326 h 880839"/>
              <a:gd name="connisteX3" fmla="*/ 170815 w 170815"/>
              <a:gd name="connsiteY3" fmla="*/ 872196 h 8808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70815" h="880840">
                <a:moveTo>
                  <a:pt x="0" y="110196"/>
                </a:moveTo>
                <a:cubicBezTo>
                  <a:pt x="10795" y="84161"/>
                  <a:pt x="34925" y="-81574"/>
                  <a:pt x="59690" y="50506"/>
                </a:cubicBezTo>
                <a:cubicBezTo>
                  <a:pt x="84455" y="182586"/>
                  <a:pt x="100965" y="604861"/>
                  <a:pt x="123190" y="769326"/>
                </a:cubicBezTo>
                <a:cubicBezTo>
                  <a:pt x="145415" y="933791"/>
                  <a:pt x="162560" y="865846"/>
                  <a:pt x="170815" y="8721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>
            <a:off x="1190625" y="1151255"/>
            <a:ext cx="0" cy="648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933450" y="1189990"/>
            <a:ext cx="241935" cy="60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857250" y="1170940"/>
            <a:ext cx="252095" cy="636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767715" y="1176020"/>
            <a:ext cx="252095" cy="636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706755" y="1170940"/>
            <a:ext cx="162000" cy="39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694690" y="1172210"/>
            <a:ext cx="241935" cy="608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7715" y="1332865"/>
            <a:ext cx="374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effectLst/>
              </a:rPr>
              <a:t>N</a:t>
            </a:r>
            <a:r>
              <a:rPr lang="en-US" altLang="zh-CN" sz="700" b="1">
                <a:effectLst/>
              </a:rPr>
              <a:t>gal</a:t>
            </a:r>
            <a:endParaRPr lang="en-US" altLang="zh-CN" sz="700" b="1">
              <a:effectLst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41905" y="2316480"/>
            <a:ext cx="18707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Scattering with </a:t>
            </a:r>
            <a:r>
              <a:rPr lang="en-US" altLang="zh-CN" sz="12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 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(0, σ</a:t>
            </a:r>
            <a:r>
              <a:rPr lang="en-US" altLang="zh-CN" sz="1200" b="1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Massive-end cut at V</a:t>
            </a:r>
            <a:r>
              <a:rPr lang="en-US" altLang="zh-CN" sz="12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Introductions: Galaxy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07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67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71650" y="815975"/>
            <a:ext cx="24384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713355"/>
            <a:ext cx="235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N-body 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SHAM using V</a:t>
            </a:r>
            <a:r>
              <a:rPr lang="en-US" sz="1800" spc="-1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10" y="949960"/>
            <a:ext cx="40697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SHAM processes: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Scatter V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by           =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peak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(1+</a:t>
            </a:r>
            <a:r>
              <a:rPr lang="en-US" altLang="zh-CN" sz="1400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(0,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σ</a:t>
            </a:r>
            <a:r>
              <a:rPr lang="en-US" altLang="zh-CN" sz="14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))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Truncate the massive end of            at V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endParaRPr lang="en-US" altLang="zh-CN" sz="14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Assign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N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gal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-th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galaxies to the remaining halos that have the largest           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内容占位符 5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868202" y="2283142"/>
          <a:ext cx="66929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254000" progId="Equation.KSEE3">
                  <p:embed/>
                </p:oleObj>
              </mc:Choice>
              <mc:Fallback>
                <p:oleObj name="" r:id="rId1" imgW="4445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8202" y="2283142"/>
                        <a:ext cx="66929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内容占位符 10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2639980" y="1658937"/>
          <a:ext cx="47688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16865" imgH="254000" progId="Equation.KSEE3">
                  <p:embed/>
                </p:oleObj>
              </mc:Choice>
              <mc:Fallback>
                <p:oleObj name="" r:id="rId3" imgW="316865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9980" y="1658937"/>
                        <a:ext cx="47688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8280" y="1341437"/>
          <a:ext cx="47688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16865" imgH="254000" progId="Equation.KSEE3">
                  <p:embed/>
                </p:oleObj>
              </mc:Choice>
              <mc:Fallback>
                <p:oleObj name="" r:id="rId5" imgW="316865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8280" y="1341437"/>
                        <a:ext cx="47688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 24"/>
          <p:cNvSpPr/>
          <p:nvPr/>
        </p:nvSpPr>
        <p:spPr>
          <a:xfrm>
            <a:off x="3275965" y="1419860"/>
            <a:ext cx="196850" cy="181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18510" y="1715135"/>
            <a:ext cx="317500" cy="2419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SHAM using V</a:t>
            </a:r>
            <a:r>
              <a:rPr lang="en-US" sz="1800" spc="-1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10" y="797560"/>
            <a:ext cx="1195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(Sub)Halos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8045" y="105473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4885" y="1054735"/>
            <a:ext cx="22015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SHAM selection (σ, V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" y="1389380"/>
            <a:ext cx="41941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galaxy catalogue &amp; 2PCF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内容占位符 1" descr="ELG_SGC_model_impact"/>
          <p:cNvPicPr>
            <a:picLocks noChangeAspect="1"/>
          </p:cNvPicPr>
          <p:nvPr>
            <p:ph sz="half" idx="2"/>
          </p:nvPr>
        </p:nvPicPr>
        <p:blipFill>
          <a:blip r:embed="rId1"/>
          <a:srcRect r="33919"/>
          <a:stretch>
            <a:fillRect/>
          </a:stretch>
        </p:blipFill>
        <p:spPr>
          <a:xfrm>
            <a:off x="78105" y="777240"/>
            <a:ext cx="4471670" cy="217297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8270" y="2974975"/>
            <a:ext cx="441896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4. The impacts of σ and Vcut on the 2PCF monopole (left), quadrupole (right) and the Vpeak PDF (the next page)</a:t>
            </a:r>
            <a:endParaRPr lang="zh-CN" altLang="en-US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SHAM using V</a:t>
            </a:r>
            <a:r>
              <a:rPr lang="en-US" sz="1800" spc="-15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peak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1" descr="ELG_SGC_model_impact"/>
          <p:cNvPicPr>
            <a:picLocks noChangeAspect="1"/>
          </p:cNvPicPr>
          <p:nvPr>
            <p:ph sz="half" idx="2"/>
          </p:nvPr>
        </p:nvPicPr>
        <p:blipFill>
          <a:blip r:embed="rId1"/>
          <a:srcRect l="65828" t="-1783" r="-2978" b="1783"/>
          <a:stretch>
            <a:fillRect/>
          </a:stretch>
        </p:blipFill>
        <p:spPr>
          <a:xfrm>
            <a:off x="1045210" y="777240"/>
            <a:ext cx="2513965" cy="217297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236980" y="2974975"/>
            <a:ext cx="210629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4. The impacts of σ and Vcut on the Vpeak PDF</a:t>
            </a:r>
            <a:endParaRPr lang="zh-CN" altLang="en-US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Calibration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10" y="797560"/>
            <a:ext cx="1195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(Sub)Halos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8045" y="105473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4885" y="1054735"/>
            <a:ext cx="22015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SHAM selection (σ, V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" y="1389380"/>
            <a:ext cx="41941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galaxy catalogue &amp; 2PCF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Calibration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10" y="797560"/>
            <a:ext cx="1195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(Sub)Halos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8045" y="105473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4885" y="1054735"/>
            <a:ext cx="22015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SHAM selection (σ, V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" y="1389380"/>
            <a:ext cx="41941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galaxy catalogue &amp; 2PCF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内容占位符 1" descr="cf_mono_multiseeds"/>
          <p:cNvPicPr>
            <a:picLocks noChangeAspect="1"/>
          </p:cNvPicPr>
          <p:nvPr>
            <p:ph sz="half" idx="2"/>
          </p:nvPr>
        </p:nvPicPr>
        <p:blipFill>
          <a:blip r:embed="rId1"/>
          <a:srcRect t="11376"/>
          <a:stretch>
            <a:fillRect/>
          </a:stretch>
        </p:blipFill>
        <p:spPr>
          <a:xfrm>
            <a:off x="357505" y="795655"/>
            <a:ext cx="1903095" cy="2284095"/>
          </a:xfrm>
          <a:prstGeom prst="rect">
            <a:avLst/>
          </a:prstGeom>
        </p:spPr>
      </p:pic>
      <p:pic>
        <p:nvPicPr>
          <p:cNvPr id="6" name="内容占位符 1" descr="ELG_SGC_model_impact"/>
          <p:cNvPicPr>
            <a:picLocks noChangeAspect="1"/>
          </p:cNvPicPr>
          <p:nvPr>
            <p:ph sz="half" idx="3"/>
          </p:nvPr>
        </p:nvPicPr>
        <p:blipFill>
          <a:blip r:embed="rId2"/>
          <a:srcRect l="65828" t="-1783" r="-2978" b="1783"/>
          <a:stretch>
            <a:fillRect/>
          </a:stretch>
        </p:blipFill>
        <p:spPr>
          <a:xfrm>
            <a:off x="2185035" y="796925"/>
            <a:ext cx="2337435" cy="223710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Calibration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10" y="797560"/>
            <a:ext cx="1195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(Sub)Halos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8045" y="105473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4885" y="1054735"/>
            <a:ext cx="22015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SHAM selection (σ, V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376045" y="1664970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5255" y="1664970"/>
            <a:ext cx="252095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Reduce the statistical fluctuation from 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(0,σ</a:t>
            </a:r>
            <a:r>
              <a:rPr lang="en-US" altLang="zh-CN" sz="9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" y="1389380"/>
            <a:ext cx="41941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galaxy catalogue &amp; 2PCF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865" y="1998345"/>
            <a:ext cx="384619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Average over the 2PCFs of 20 catalogues for a single (σ, V</a:t>
            </a:r>
            <a:r>
              <a:rPr lang="en-US" altLang="zh-CN" sz="10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cut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Calibration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510" y="797560"/>
            <a:ext cx="1195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(Sub)Halos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8045" y="105473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4885" y="1054735"/>
            <a:ext cx="22015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SHAM selection (σ, V</a:t>
            </a:r>
            <a:r>
              <a:rPr lang="en-US" altLang="zh-CN" sz="900" baseline="-25000">
                <a:latin typeface="Times New Roman" panose="02020603050405020304" charset="0"/>
                <a:cs typeface="Times New Roman" panose="02020603050405020304" charset="0"/>
              </a:rPr>
              <a:t>cut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376045" y="1664970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5255" y="1664970"/>
            <a:ext cx="252095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Reduce the statistical fluctuation from 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(0,σ</a:t>
            </a:r>
            <a:r>
              <a:rPr lang="en-US" altLang="zh-CN" sz="900" baseline="30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295" y="1389380"/>
            <a:ext cx="419417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galaxy catalogue &amp; 2PCF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6865" y="1998345"/>
            <a:ext cx="386207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Average over the 2PCFs of 20 catalogues for a single (σ, V</a:t>
            </a:r>
            <a:r>
              <a:rPr lang="en-US" altLang="zh-CN" sz="1000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cut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040890" y="2281555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87245" y="2249170"/>
            <a:ext cx="199136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calculate χ</a:t>
            </a:r>
            <a:r>
              <a:rPr lang="en-US" altLang="zh-CN" sz="900" baseline="3000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with the observations 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865" y="2582545"/>
            <a:ext cx="41294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Monte-Carlo Nested Samping (Multinest) to obtain the best parameters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iminuit as a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contrast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SHAM I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74980" y="1175385"/>
            <a:ext cx="318135" cy="268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412875"/>
            <a:ext cx="3712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Data: UNIT, eBOSS galaxies, EZmocks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SHAM: scattering, massive cut, assign galaxies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Calibration: averaged SHAM, Monte-Carlo Sampling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74345" y="1537335"/>
            <a:ext cx="318135" cy="268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754505"/>
            <a:ext cx="357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 Models for ELGs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Models for LRGs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LRG Improvement: the Redshift Uncertainty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HAM-MCMC_cf_quad_bestfit_ELG_NG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2925" y="955675"/>
            <a:ext cx="3598545" cy="23577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5. The correlation functions of eBOSS SHAM ELGs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9035" y="795020"/>
          <a:ext cx="5378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035" y="795020"/>
                        <a:ext cx="5378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2295" y="782955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295" y="782955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  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077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71650" y="892175"/>
            <a:ext cx="1376680" cy="1524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: Galaxy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 meaninful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1780" y="271145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0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P.D.F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distr_ELG_NGC.pngHAM-MCMC_distr_EL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73355" y="1135380"/>
            <a:ext cx="4349115" cy="183451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632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6. The probability distribution function of eBOSS SHAM ELGs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9035" y="795020"/>
          <a:ext cx="5378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035" y="795020"/>
                        <a:ext cx="5378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2295" y="782955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295" y="782955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882140" y="1350645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0680" y="2843848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0680" y="2843848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ELG_NGC.PNGposterior_EL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05865" y="1059180"/>
            <a:ext cx="2143125" cy="215138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7. The posterior distributions of eBOSS SHAM ELGs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9035" y="795020"/>
          <a:ext cx="5378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035" y="795020"/>
                        <a:ext cx="5378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2295" y="782955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2295" y="782955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cf_quad_bestfit_ELG_SGC.pngHAM-MCMC_cf_quad_bestfit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42925" y="971550"/>
            <a:ext cx="3598545" cy="23260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8. The correlation functions of eBOSS SHAM ELGs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5155" y="78295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19100" imgH="241300" progId="Equation.KSEE3">
                  <p:embed/>
                </p:oleObj>
              </mc:Choice>
              <mc:Fallback>
                <p:oleObj name="" r:id="rId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155" y="78295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P.D.F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distr_ELG_SGC.pngHAM-MCMC_distr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73355" y="1151573"/>
            <a:ext cx="4349115" cy="180213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632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9. The probability distribution function of eBOSS SHAM ELGs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5155" y="78295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19100" imgH="241300" progId="Equation.KSEE3">
                  <p:embed/>
                </p:oleObj>
              </mc:Choice>
              <mc:Fallback>
                <p:oleObj name="" r:id="rId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155" y="78295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882140" y="1350645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0680" y="2843848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30680" y="2843848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ELG_SGC.PNGposterior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05865" y="1063308"/>
            <a:ext cx="2143125" cy="214312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10. The posterior distributions of eBOSS SHAM ELGs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75155" y="78295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19100" imgH="241300" progId="Equation.KSEE3">
                  <p:embed/>
                </p:oleObj>
              </mc:Choice>
              <mc:Fallback>
                <p:oleObj name="" r:id="rId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5155" y="78295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cf_quad_bestfit_LRG_NGC.pngHAM-MCMC_cf_quad_bestfit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59435" y="955675"/>
            <a:ext cx="3565525" cy="23577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11. The correlation functions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8295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8295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8295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533650" y="1070610"/>
            <a:ext cx="685800" cy="21837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NGC P.D.F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distr_LRG_NGC.png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30188" y="1135380"/>
            <a:ext cx="4235450" cy="183451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3575" y="3203575"/>
            <a:ext cx="30156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12. The probability distribution function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2525" y="78295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8295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8295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002665" y="1341755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2834958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205" y="2834958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LRG_NGC.PNGposterior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05865" y="1066165"/>
            <a:ext cx="2143125" cy="213741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13. The posterior distributions of eBOSS SHAM LRGs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2525" y="78295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8295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8295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8295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9502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9502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cf_quad_bestfit_LRG_SGC.pngHAM-MCMC_cf_quad_bestfit_LR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26415" y="943610"/>
            <a:ext cx="3589020" cy="235394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14. The correlation functions of eBOSS SHAM LRGs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2050" y="77216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77216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7693" y="772160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693" y="772160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9118" y="79502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81000" imgH="177165" progId="Equation.KSEE3">
                  <p:embed/>
                </p:oleObj>
              </mc:Choice>
              <mc:Fallback>
                <p:oleObj name="" r:id="rId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9118" y="79502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533650" y="1070610"/>
            <a:ext cx="685800" cy="21837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SGC P.D.F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thesis_plots\HAM-MCMC_distr_LRG_SGC.pngHAM-MCMC_distr_LR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233998" y="1227773"/>
            <a:ext cx="4227830" cy="180213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3575" y="3203575"/>
            <a:ext cx="30156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15. The probability distribution function of eBOSS SHAM LRGs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2050" y="77216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77216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7693" y="772160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693" y="772160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9118" y="79502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81000" imgH="177165" progId="Equation.KSEE3">
                  <p:embed/>
                </p:oleObj>
              </mc:Choice>
              <mc:Fallback>
                <p:oleObj name="" r:id="rId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9118" y="79502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/>
          <p:cNvCxnSpPr/>
          <p:nvPr/>
        </p:nvCxnSpPr>
        <p:spPr>
          <a:xfrm flipH="1">
            <a:off x="1092835" y="1418590"/>
            <a:ext cx="0" cy="142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1375" y="2911793"/>
          <a:ext cx="52070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71500" imgH="177165" progId="Equation.KSEE3">
                  <p:embed/>
                </p:oleObj>
              </mc:Choice>
              <mc:Fallback>
                <p:oleObj name="" r:id="rId11" imgW="571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1375" y="2911793"/>
                        <a:ext cx="52070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: Galaxy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 meaninful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11780" y="271145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0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LRG_SGC.PNGposterior_LR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213803" y="1063308"/>
            <a:ext cx="2127250" cy="214312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068070" y="3203575"/>
            <a:ext cx="29159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16. The posterior distributions of eBOSS SHAM LRGs in SGC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613410"/>
          <a:ext cx="248539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内容占位符 21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62050" y="77216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77216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57693" y="772160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457200" imgH="228600" progId="Equation.KSEE3">
                  <p:embed/>
                </p:oleObj>
              </mc:Choice>
              <mc:Fallback>
                <p:oleObj name="" r:id="rId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693" y="772160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9502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9502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9118" y="79502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381000" imgH="177165" progId="Equation.KSEE3">
                  <p:embed/>
                </p:oleObj>
              </mc:Choice>
              <mc:Fallback>
                <p:oleObj name="" r:id="rId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9118" y="79502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 SHAM Improvement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9725" y="705485"/>
            <a:ext cx="4117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the Ideal effect: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Quadrupole on small scales increases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Quadrupole on large scales and monopole have minor shifts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A Reminder: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2PCF = 2PCF(bias,v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pec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 Improvement --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44"/>
          <p:cNvSpPr txBox="1"/>
          <p:nvPr/>
        </p:nvSpPr>
        <p:spPr>
          <a:xfrm>
            <a:off x="1347470" y="2898775"/>
            <a:ext cx="177927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17. The </a:t>
            </a:r>
            <a:r>
              <a:rPr lang="en-US" sz="700">
                <a:latin typeface="Times New Roman" panose="02020603050405020304" charset="0"/>
                <a:cs typeface="Times New Roman" panose="02020603050405020304" charset="0"/>
              </a:rPr>
              <a:t>PDF of a dual-population model</a:t>
            </a:r>
            <a:endParaRPr lang="en-US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内容占位符 5" descr="HAM-MCMC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7792" t="11112" r="51257" b="-2036"/>
          <a:stretch>
            <a:fillRect/>
          </a:stretch>
        </p:blipFill>
        <p:spPr>
          <a:xfrm>
            <a:off x="1002665" y="796925"/>
            <a:ext cx="2299335" cy="21494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imodel_LRG_NG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915" y="893445"/>
            <a:ext cx="3637280" cy="2315845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 Improvement --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44"/>
          <p:cNvSpPr txBox="1"/>
          <p:nvPr/>
        </p:nvSpPr>
        <p:spPr>
          <a:xfrm>
            <a:off x="737870" y="3203575"/>
            <a:ext cx="333502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18. The </a:t>
            </a:r>
            <a:r>
              <a:rPr lang="en-US" sz="700">
                <a:latin typeface="Times New Roman" panose="02020603050405020304" charset="0"/>
                <a:cs typeface="Times New Roman" panose="02020603050405020304" charset="0"/>
              </a:rPr>
              <a:t>dual-model's parameter impact on the monopole (left) and quadrupole (right)</a:t>
            </a:r>
            <a:endParaRPr lang="en-US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5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625" y="630555"/>
          <a:ext cx="110045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1016000" imgH="241300" progId="Equation.KSEE3">
                  <p:embed/>
                </p:oleObj>
              </mc:Choice>
              <mc:Fallback>
                <p:oleObj name="" r:id="rId2" imgW="1016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6625" y="630555"/>
                        <a:ext cx="1100455" cy="26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6400" y="660718"/>
          <a:ext cx="8807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4" imgW="812800" imgH="215900" progId="Equation.KSEE3">
                  <p:embed/>
                </p:oleObj>
              </mc:Choice>
              <mc:Fallback>
                <p:oleObj name="" r:id="rId4" imgW="812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6400" y="660718"/>
                        <a:ext cx="880745" cy="23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 -- 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pec</a:t>
            </a:r>
            <a:endParaRPr lang="en-US" sz="1800" spc="-15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7070" y="2822575"/>
            <a:ext cx="36290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18. The redshift uncertinty of eBOSS LRG pairs, Figure 2 of Ross et al. (2020)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z_uncertaint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5825" y="1053465"/>
            <a:ext cx="2494280" cy="1789430"/>
          </a:xfrm>
          <a:prstGeom prst="rect">
            <a:avLst/>
          </a:prstGeom>
        </p:spPr>
      </p:pic>
      <p:graphicFrame>
        <p:nvGraphicFramePr>
          <p:cNvPr id="12" name="内容占位符 11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685290" y="3065145"/>
          <a:ext cx="113601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5290" y="3065145"/>
                        <a:ext cx="113601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2880995" y="1120775"/>
            <a:ext cx="3810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0185" y="741045"/>
          <a:ext cx="179260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816100" imgH="241300" progId="Equation.KSEE3">
                  <p:embed/>
                </p:oleObj>
              </mc:Choice>
              <mc:Fallback>
                <p:oleObj name="" r:id="rId4" imgW="18161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0185" y="741045"/>
                        <a:ext cx="179260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2550795" y="765810"/>
            <a:ext cx="768350" cy="19113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 --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2115" y="2898775"/>
            <a:ext cx="38277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19. The peculiar velocity's effect on the correlation function monopole (left) and quadrupole (right)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C:\Users\Juthin\Desktop\RSDeffect.pngRSDeffect"/>
          <p:cNvPicPr>
            <a:picLocks noChangeAspect="1"/>
          </p:cNvPicPr>
          <p:nvPr>
            <p:ph sz="half" idx="2"/>
          </p:nvPr>
        </p:nvPicPr>
        <p:blipFill>
          <a:blip r:embed="rId1"/>
          <a:srcRect l="8281" t="6812" r="37187" b="796"/>
          <a:stretch>
            <a:fillRect/>
          </a:stretch>
        </p:blipFill>
        <p:spPr>
          <a:xfrm>
            <a:off x="497840" y="1228725"/>
            <a:ext cx="3447415" cy="1622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660" y="678180"/>
            <a:ext cx="3797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modelled by a 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</a:rPr>
              <a:t>Gaussian smearing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9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(0, 91.8</a:t>
            </a:r>
            <a:r>
              <a:rPr lang="en-US" altLang="zh-CN" sz="9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</a:rPr>
              <a:t>on the 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peculiar velocity</a:t>
            </a:r>
            <a:endParaRPr lang="en-US" altLang="zh-CN" sz="9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➩</a:t>
            </a:r>
            <a:r>
              <a:rPr lang="en-US" altLang="zh-CN" sz="9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Quadrupole shifts larger</a:t>
            </a:r>
            <a:r>
              <a:rPr lang="en-US" altLang="zh-CN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than the monopole shift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71120" y="28548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Results: LRG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Improvement --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</a:t>
            </a:r>
            <a:r>
              <a:rPr lang="en-US" altLang="zh-CN" sz="1800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pec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8070" y="3203575"/>
            <a:ext cx="26517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Fig 20. The peculiar-velocity-smeared SHAM LRG in NGC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E:\Master\OneDrive\master_thesis\thesis_plots\VZsmear_bothbest_LRG_NGC.pngVZsmear_bothbest_LRG_N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7220" y="1115695"/>
            <a:ext cx="3279775" cy="209423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57450" y="1115695"/>
            <a:ext cx="685800" cy="20624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092835" y="568960"/>
          <a:ext cx="2485390" cy="5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8000"/>
                <a:gridCol w="541655"/>
                <a:gridCol w="648000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52525" y="73850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73850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263" y="73850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482600" imgH="241300" progId="Equation.KSEE3">
                  <p:embed/>
                </p:oleObj>
              </mc:Choice>
              <mc:Fallback>
                <p:oleObj name="" r:id="rId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73850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9515" y="75057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515" y="75057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4833" y="75057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4833" y="75057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0158" y="954723"/>
          <a:ext cx="33591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393700" imgH="177165" progId="Equation.KSEE3">
                  <p:embed/>
                </p:oleObj>
              </mc:Choice>
              <mc:Fallback>
                <p:oleObj name="" r:id="rId1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0158" y="954723"/>
                        <a:ext cx="33591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5478" y="954723"/>
          <a:ext cx="3016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3" imgW="330200" imgH="177165" progId="Equation.KSEE3">
                  <p:embed/>
                </p:oleObj>
              </mc:Choice>
              <mc:Fallback>
                <p:oleObj name="" r:id="rId13" imgW="330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15478" y="954723"/>
                        <a:ext cx="3016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5" y="9569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98725" y="9569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2931" y="956945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393700" imgH="177165" progId="Equation.KSEE3">
                  <p:embed/>
                </p:oleObj>
              </mc:Choice>
              <mc:Fallback>
                <p:oleObj name="" r:id="rId17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2931" y="956945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74345" y="1537335"/>
            <a:ext cx="318135" cy="268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7715" y="1754505"/>
            <a:ext cx="3574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ELGs: good! degeneracy found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LRGs: quadrupole discrepancy on small scales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Improvement: the peculiar velocity smearing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Contents: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文本框 6"/>
          <p:cNvSpPr txBox="1"/>
          <p:nvPr/>
        </p:nvSpPr>
        <p:spPr>
          <a:xfrm>
            <a:off x="452120" y="696595"/>
            <a:ext cx="39281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SHAM Implementation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Conclusions and Outlooks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内容占位符 7" descr="arro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474345" y="1918335"/>
            <a:ext cx="318135" cy="26860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 descr="E:\Master\OneDrive\master_thesis\presentation\bias_model_noLRG.pngbias_model_noLRG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797560" y="797243"/>
            <a:ext cx="2728595" cy="22733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705485"/>
            <a:ext cx="431482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Applied SHAM on UNIT (sub)halo catalogue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247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meaningful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: Galaxy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1780" y="271145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0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705485"/>
            <a:ext cx="4314825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Applied SHAM on UNIT (sub)halo catalogue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Reproduced the 2PCF of eBOSS LRG and ELG respectively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78815" y="1407160"/>
          <a:ext cx="3213735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10"/>
                <a:gridCol w="664845"/>
                <a:gridCol w="664210"/>
                <a:gridCol w="555625"/>
                <a:gridCol w="664845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409700" y="19672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9700" y="19672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3438" y="19672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3438" y="19672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19958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1295" y="19958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1693" y="19964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1693" y="19964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9225" y="21736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225" y="21736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6298" y="21736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6298" y="21736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21964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1295" y="21964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1693" y="21964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81693" y="21964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9700" y="17780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9700" y="17780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2330" y="17780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2330" y="17780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17900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41295" y="17900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7408" y="17900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87408" y="17900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9700" y="15741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09700" y="15741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7725" y="15709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7725" y="15709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945" y="15830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734945" y="15830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0263" y="15830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370263" y="15830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705485"/>
            <a:ext cx="43148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Applied SHAM on UNIT (sub)halo catalogue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Reproduced the 2PCF of eBOSS LRG and ELG respectively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Improved the LRG SHAM by adding the redshift uncertainty effect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78815" y="1407160"/>
          <a:ext cx="3213735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10"/>
                <a:gridCol w="664845"/>
                <a:gridCol w="664210"/>
                <a:gridCol w="555625"/>
                <a:gridCol w="664845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409700" y="19672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9700" y="19672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3438" y="19672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3438" y="19672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19958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1295" y="19958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1693" y="19964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81693" y="19964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9225" y="21736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225" y="21736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6298" y="21736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6298" y="21736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21964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41295" y="21964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1693" y="21964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81693" y="21964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9700" y="17780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9700" y="17780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2330" y="17780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32330" y="17780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295" y="17900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41295" y="17900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7408" y="17900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87408" y="17900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9700" y="15741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09700" y="15741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7725" y="15709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7725" y="15709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945" y="15830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734945" y="15830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0263" y="15830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370263" y="15830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Outlooks: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857885"/>
            <a:ext cx="44272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Reliable eBOSS LRG &amp; ELG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Robust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More averaged realisations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 SHAM models with σ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Test the new model in different redshift bins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Outlooks: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857885"/>
            <a:ext cx="44272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Reliable eBOSS LRG &amp; ELG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Robust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More averaged realisations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 SHAM models with σ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Test the new model in different redshift bins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Multi-tracer SHAM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Generate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Difficulty: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overlapped P.D.F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Cross-Correlation Studies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8935"/>
            <a:ext cx="370332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1340" y="1732280"/>
            <a:ext cx="158051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-4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Thanks!</a:t>
            </a:r>
            <a:endParaRPr lang="en-US"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526540" y="2416175"/>
            <a:ext cx="2919600" cy="0"/>
          </a:xfrm>
          <a:prstGeom prst="line">
            <a:avLst/>
          </a:prstGeom>
          <a:ln w="952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SHAM Implementation: Data Description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7670" y="716280"/>
            <a:ext cx="414718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the (Sub)Halo catalogue</a:t>
            </a:r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UNIT simulation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Box size: 1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(Gpc/h)</a:t>
            </a:r>
            <a:r>
              <a:rPr lang="en-US" altLang="zh-CN" sz="1000" baseline="30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1000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Employed snapshots z=0.859 and z=0.702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zh-CN" sz="10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 the peak maximum circular velocity over the mass accretion history 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940" y="1776730"/>
            <a:ext cx="39141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eBOSS  observations: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PIP+ANG weighted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galaxy pair counts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(Mohammad et al. (2020))</a:t>
            </a:r>
            <a:endParaRPr lang="zh-CN" altLang="en-US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98195" y="2416175"/>
            <a:ext cx="7448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98195" y="2785745"/>
            <a:ext cx="74485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0345" y="2633345"/>
            <a:ext cx="60960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fibre 2</a:t>
            </a:r>
            <a:endParaRPr lang="zh-CN" altLang="en-US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526540" y="2785745"/>
            <a:ext cx="2919600" cy="0"/>
          </a:xfrm>
          <a:prstGeom prst="line">
            <a:avLst/>
          </a:prstGeom>
          <a:ln w="952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0345" y="2273935"/>
            <a:ext cx="60960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fibre 1</a:t>
            </a:r>
            <a:endParaRPr lang="zh-CN" altLang="en-US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785" y="2453640"/>
            <a:ext cx="1020445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separation &gt; 62''</a:t>
            </a:r>
            <a:endParaRPr lang="en-US" sz="10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24050" y="2416175"/>
            <a:ext cx="25146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latin typeface="Times New Roman" panose="02020603050405020304" charset="0"/>
                <a:cs typeface="Times New Roman" panose="02020603050405020304" charset="0"/>
              </a:rPr>
              <a:t>fibre collision region</a:t>
            </a:r>
            <a:endParaRPr lang="en-US" altLang="zh-CN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5885" y="3203575"/>
            <a:ext cx="436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Times New Roman" panose="02020603050405020304" charset="0"/>
                <a:cs typeface="Times New Roman" panose="02020603050405020304" charset="0"/>
              </a:rPr>
              <a:t>Ref 1: Mohammad, F. G., Percival, W. J., Seo, H.-J., et al. submitted </a:t>
            </a:r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7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0" name="直接连接符 19"/>
          <p:cNvCxnSpPr>
            <a:stCxn id="21" idx="6"/>
            <a:endCxn id="22" idx="2"/>
          </p:cNvCxnSpPr>
          <p:nvPr/>
        </p:nvCxnSpPr>
        <p:spPr>
          <a:xfrm>
            <a:off x="2061845" y="2595245"/>
            <a:ext cx="355600" cy="50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 flipH="1">
            <a:off x="2061845" y="255714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2341245" y="260794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4" idx="3"/>
            <a:endCxn id="29" idx="0"/>
          </p:cNvCxnSpPr>
          <p:nvPr/>
        </p:nvCxnSpPr>
        <p:spPr>
          <a:xfrm>
            <a:off x="4069715" y="2672715"/>
            <a:ext cx="113030" cy="2146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4004945" y="260794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4144645" y="288734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72535" y="2887345"/>
            <a:ext cx="91186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PIP correction</a:t>
            </a:r>
            <a:endParaRPr lang="en-US" sz="9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39595" y="2887345"/>
            <a:ext cx="1079500" cy="283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1500"/>
              </a:lnSpc>
            </a:pPr>
            <a:r>
              <a:rPr lang="en-US" sz="9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ANG correction</a:t>
            </a:r>
            <a:endParaRPr lang="en-US" sz="900" baseline="30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1233805" y="1730375"/>
            <a:ext cx="2794635" cy="453390"/>
            <a:chOff x="1343" y="3325"/>
            <a:chExt cx="4401" cy="714"/>
          </a:xfrm>
        </p:grpSpPr>
        <p:sp>
          <p:nvSpPr>
            <p:cNvPr id="18" name="文本框 17"/>
            <p:cNvSpPr txBox="1"/>
            <p:nvPr/>
          </p:nvSpPr>
          <p:spPr>
            <a:xfrm>
              <a:off x="1358" y="3391"/>
              <a:ext cx="43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DM    + Galaxy Bias  =Galaxy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43" y="3325"/>
              <a:ext cx="4279" cy="714"/>
              <a:chOff x="2190" y="2125"/>
              <a:chExt cx="3428" cy="71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190" y="2125"/>
                <a:ext cx="3428" cy="71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936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534" y="2125"/>
                <a:ext cx="0" cy="7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/>
          <p:cNvSpPr txBox="1"/>
          <p:nvPr/>
        </p:nvSpPr>
        <p:spPr>
          <a:xfrm>
            <a:off x="69215" y="174815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Theories: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29130" y="939165"/>
            <a:ext cx="1247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reliable link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30525" y="862965"/>
            <a:ext cx="107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meaningful      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parameters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53060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927350" y="239458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constrain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11780" y="2711450"/>
            <a:ext cx="143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479550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468245" y="130175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529965" y="1297940"/>
            <a:ext cx="0" cy="3797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: Galaxy Bias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86296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ctr"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self-consistent framework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95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182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2005" y="27133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Simulations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2444750" y="2238375"/>
            <a:ext cx="0" cy="529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83410" y="241236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calibrate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9775" y="2742565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SHAM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Galaxy Bias Models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50570" y="963930"/>
            <a:ext cx="1217930" cy="880110"/>
            <a:chOff x="4835" y="1849"/>
            <a:chExt cx="1918" cy="1386"/>
          </a:xfrm>
        </p:grpSpPr>
        <p:sp>
          <p:nvSpPr>
            <p:cNvPr id="36" name="椭圆 35"/>
            <p:cNvSpPr/>
            <p:nvPr/>
          </p:nvSpPr>
          <p:spPr>
            <a:xfrm>
              <a:off x="6287" y="2669"/>
              <a:ext cx="466" cy="4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35" y="1849"/>
              <a:ext cx="1402" cy="13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3" name="任意多边形 52"/>
          <p:cNvSpPr/>
          <p:nvPr/>
        </p:nvSpPr>
        <p:spPr>
          <a:xfrm rot="19680000">
            <a:off x="3217265" y="1603964"/>
            <a:ext cx="61920" cy="226060"/>
          </a:xfrm>
          <a:custGeom>
            <a:avLst/>
            <a:gdLst>
              <a:gd name="connisteX0" fmla="*/ 598839 w 638515"/>
              <a:gd name="connsiteY0" fmla="*/ 2734 h 1463011"/>
              <a:gd name="connisteX1" fmla="*/ 34 w 638515"/>
              <a:gd name="connsiteY1" fmla="*/ 261179 h 1463011"/>
              <a:gd name="connisteX2" fmla="*/ 574709 w 638515"/>
              <a:gd name="connsiteY2" fmla="*/ 1113349 h 1463011"/>
              <a:gd name="connisteX3" fmla="*/ 105444 w 638515"/>
              <a:gd name="connsiteY3" fmla="*/ 1447994 h 1463011"/>
              <a:gd name="connisteX4" fmla="*/ 497874 w 638515"/>
              <a:gd name="connsiteY4" fmla="*/ 1352744 h 1463011"/>
              <a:gd name="connisteX5" fmla="*/ 631859 w 638515"/>
              <a:gd name="connsiteY5" fmla="*/ 1108269 h 1463011"/>
              <a:gd name="connisteX6" fmla="*/ 363889 w 638515"/>
              <a:gd name="connsiteY6" fmla="*/ 715839 h 1463011"/>
              <a:gd name="connisteX7" fmla="*/ 57819 w 638515"/>
              <a:gd name="connsiteY7" fmla="*/ 351984 h 1463011"/>
              <a:gd name="connisteX8" fmla="*/ 110524 w 638515"/>
              <a:gd name="connsiteY8" fmla="*/ 155769 h 1463011"/>
              <a:gd name="connisteX9" fmla="*/ 598839 w 638515"/>
              <a:gd name="connsiteY9" fmla="*/ 2734 h 146301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638516" h="1463012">
                <a:moveTo>
                  <a:pt x="598839" y="2735"/>
                </a:moveTo>
                <a:cubicBezTo>
                  <a:pt x="576614" y="23690"/>
                  <a:pt x="5114" y="38930"/>
                  <a:pt x="34" y="261180"/>
                </a:cubicBezTo>
                <a:cubicBezTo>
                  <a:pt x="-5046" y="483430"/>
                  <a:pt x="553754" y="875860"/>
                  <a:pt x="574709" y="1113350"/>
                </a:cubicBezTo>
                <a:cubicBezTo>
                  <a:pt x="595664" y="1350840"/>
                  <a:pt x="120684" y="1400370"/>
                  <a:pt x="105444" y="1447995"/>
                </a:cubicBezTo>
                <a:cubicBezTo>
                  <a:pt x="90204" y="1495620"/>
                  <a:pt x="392464" y="1420690"/>
                  <a:pt x="497874" y="1352745"/>
                </a:cubicBezTo>
                <a:cubicBezTo>
                  <a:pt x="603284" y="1284800"/>
                  <a:pt x="658529" y="1235905"/>
                  <a:pt x="631859" y="1108270"/>
                </a:cubicBezTo>
                <a:cubicBezTo>
                  <a:pt x="605189" y="980635"/>
                  <a:pt x="478824" y="866970"/>
                  <a:pt x="363889" y="715840"/>
                </a:cubicBezTo>
                <a:cubicBezTo>
                  <a:pt x="248954" y="564710"/>
                  <a:pt x="108619" y="463745"/>
                  <a:pt x="57819" y="351985"/>
                </a:cubicBezTo>
                <a:cubicBezTo>
                  <a:pt x="7019" y="240225"/>
                  <a:pt x="2574" y="225620"/>
                  <a:pt x="110524" y="155770"/>
                </a:cubicBezTo>
                <a:cubicBezTo>
                  <a:pt x="218474" y="85920"/>
                  <a:pt x="621064" y="-18220"/>
                  <a:pt x="598839" y="273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9680000">
            <a:off x="3212606" y="1677796"/>
            <a:ext cx="76200" cy="7309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447415" y="1642110"/>
            <a:ext cx="337820" cy="114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06730" y="1905635"/>
            <a:ext cx="1817370" cy="5219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Halo/Subhalo </a:t>
            </a:r>
            <a:endParaRPr lang="en-US" altLang="zh-CN" sz="1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N-body Simulations</a:t>
            </a:r>
            <a:endParaRPr lang="en-US" altLang="zh-CN" sz="1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92730" y="1905635"/>
            <a:ext cx="1409700" cy="5219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ELG/LRG </a:t>
            </a:r>
            <a:endParaRPr lang="en-US" altLang="zh-CN" sz="1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Observations</a:t>
            </a:r>
            <a:endParaRPr lang="en-US" altLang="zh-CN" sz="1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/>
          <p:cNvSpPr/>
          <p:nvPr/>
        </p:nvSpPr>
        <p:spPr>
          <a:xfrm>
            <a:off x="3575050" y="887730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696845" y="1618615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366770" y="2047240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Introductions: Galaxy Bias Models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76250" y="815975"/>
            <a:ext cx="16002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70225" y="1174115"/>
            <a:ext cx="890270" cy="8801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31570" y="1577340"/>
            <a:ext cx="337820" cy="114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380000">
            <a:off x="1228725" y="2084705"/>
            <a:ext cx="76200" cy="226060"/>
            <a:chOff x="3129" y="1135"/>
            <a:chExt cx="1238" cy="2304"/>
          </a:xfrm>
        </p:grpSpPr>
        <p:sp>
          <p:nvSpPr>
            <p:cNvPr id="33" name="任意多边形 32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2400000">
            <a:off x="1445895" y="924560"/>
            <a:ext cx="76200" cy="226060"/>
            <a:chOff x="3129" y="1135"/>
            <a:chExt cx="1238" cy="2304"/>
          </a:xfrm>
        </p:grpSpPr>
        <p:sp>
          <p:nvSpPr>
            <p:cNvPr id="38" name="任意多边形 37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29285" y="2590165"/>
            <a:ext cx="1342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HOD 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P(N|M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halo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894330" y="2590165"/>
            <a:ext cx="1342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SHAM 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(sub)halo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椭圆 61"/>
          <p:cNvSpPr/>
          <p:nvPr/>
        </p:nvSpPr>
        <p:spPr>
          <a:xfrm rot="19680000">
            <a:off x="2806065" y="1728470"/>
            <a:ext cx="76200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 rot="1380000">
            <a:off x="3467100" y="2084705"/>
            <a:ext cx="76200" cy="226060"/>
            <a:chOff x="3129" y="1135"/>
            <a:chExt cx="1238" cy="2304"/>
          </a:xfrm>
        </p:grpSpPr>
        <p:sp>
          <p:nvSpPr>
            <p:cNvPr id="64" name="任意多边形 63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 rot="2400000">
            <a:off x="3684270" y="924560"/>
            <a:ext cx="76200" cy="226060"/>
            <a:chOff x="3129" y="1135"/>
            <a:chExt cx="1238" cy="2304"/>
          </a:xfrm>
        </p:grpSpPr>
        <p:sp>
          <p:nvSpPr>
            <p:cNvPr id="67" name="任意多边形 66"/>
            <p:cNvSpPr/>
            <p:nvPr/>
          </p:nvSpPr>
          <p:spPr>
            <a:xfrm>
              <a:off x="3188" y="1135"/>
              <a:ext cx="1006" cy="2304"/>
            </a:xfrm>
            <a:custGeom>
              <a:avLst/>
              <a:gdLst>
                <a:gd name="connisteX0" fmla="*/ 598839 w 638515"/>
                <a:gd name="connsiteY0" fmla="*/ 2734 h 1463011"/>
                <a:gd name="connisteX1" fmla="*/ 34 w 638515"/>
                <a:gd name="connsiteY1" fmla="*/ 261179 h 1463011"/>
                <a:gd name="connisteX2" fmla="*/ 574709 w 638515"/>
                <a:gd name="connsiteY2" fmla="*/ 1113349 h 1463011"/>
                <a:gd name="connisteX3" fmla="*/ 105444 w 638515"/>
                <a:gd name="connsiteY3" fmla="*/ 1447994 h 1463011"/>
                <a:gd name="connisteX4" fmla="*/ 497874 w 638515"/>
                <a:gd name="connsiteY4" fmla="*/ 1352744 h 1463011"/>
                <a:gd name="connisteX5" fmla="*/ 631859 w 638515"/>
                <a:gd name="connsiteY5" fmla="*/ 1108269 h 1463011"/>
                <a:gd name="connisteX6" fmla="*/ 363889 w 638515"/>
                <a:gd name="connsiteY6" fmla="*/ 715839 h 1463011"/>
                <a:gd name="connisteX7" fmla="*/ 57819 w 638515"/>
                <a:gd name="connsiteY7" fmla="*/ 351984 h 1463011"/>
                <a:gd name="connisteX8" fmla="*/ 110524 w 638515"/>
                <a:gd name="connsiteY8" fmla="*/ 155769 h 1463011"/>
                <a:gd name="connisteX9" fmla="*/ 598839 w 638515"/>
                <a:gd name="connsiteY9" fmla="*/ 2734 h 14630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</a:cxnLst>
              <a:rect l="l" t="t" r="r" b="b"/>
              <a:pathLst>
                <a:path w="638516" h="1463012">
                  <a:moveTo>
                    <a:pt x="598839" y="2735"/>
                  </a:moveTo>
                  <a:cubicBezTo>
                    <a:pt x="576614" y="23690"/>
                    <a:pt x="5114" y="38930"/>
                    <a:pt x="34" y="261180"/>
                  </a:cubicBezTo>
                  <a:cubicBezTo>
                    <a:pt x="-5046" y="483430"/>
                    <a:pt x="553754" y="875860"/>
                    <a:pt x="574709" y="1113350"/>
                  </a:cubicBezTo>
                  <a:cubicBezTo>
                    <a:pt x="595664" y="1350840"/>
                    <a:pt x="120684" y="1400370"/>
                    <a:pt x="105444" y="1447995"/>
                  </a:cubicBezTo>
                  <a:cubicBezTo>
                    <a:pt x="90204" y="1495620"/>
                    <a:pt x="392464" y="1420690"/>
                    <a:pt x="497874" y="1352745"/>
                  </a:cubicBezTo>
                  <a:cubicBezTo>
                    <a:pt x="603284" y="1284800"/>
                    <a:pt x="658529" y="1235905"/>
                    <a:pt x="631859" y="1108270"/>
                  </a:cubicBezTo>
                  <a:cubicBezTo>
                    <a:pt x="605189" y="980635"/>
                    <a:pt x="478824" y="866970"/>
                    <a:pt x="363889" y="715840"/>
                  </a:cubicBezTo>
                  <a:cubicBezTo>
                    <a:pt x="248954" y="564710"/>
                    <a:pt x="108619" y="463745"/>
                    <a:pt x="57819" y="351985"/>
                  </a:cubicBezTo>
                  <a:cubicBezTo>
                    <a:pt x="7019" y="240225"/>
                    <a:pt x="2574" y="225620"/>
                    <a:pt x="110524" y="155770"/>
                  </a:cubicBezTo>
                  <a:cubicBezTo>
                    <a:pt x="218474" y="85920"/>
                    <a:pt x="621064" y="-18220"/>
                    <a:pt x="598839" y="27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129" y="1905"/>
              <a:ext cx="1238" cy="74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椭圆 70"/>
          <p:cNvSpPr/>
          <p:nvPr/>
        </p:nvSpPr>
        <p:spPr>
          <a:xfrm>
            <a:off x="3345815" y="1540510"/>
            <a:ext cx="337820" cy="114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9680000">
            <a:off x="647065" y="1779270"/>
            <a:ext cx="76200" cy="73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52445" y="1059815"/>
            <a:ext cx="295910" cy="298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66235" y="1411605"/>
            <a:ext cx="151130" cy="1536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TABLE_BEAUTIFY" val="smartTable{8e54e45b-8957-4149-b042-dc084eec742b}"/>
</p:tagLst>
</file>

<file path=ppt/tags/tag10.xml><?xml version="1.0" encoding="utf-8"?>
<p:tagLst xmlns:p="http://schemas.openxmlformats.org/presentationml/2006/main">
  <p:tag name="KSO_WM_UNIT_TABLE_BEAUTIFY" val="smartTable{8e54e45b-8957-4149-b042-dc084eec742b}"/>
</p:tagLst>
</file>

<file path=ppt/tags/tag11.xml><?xml version="1.0" encoding="utf-8"?>
<p:tagLst xmlns:p="http://schemas.openxmlformats.org/presentationml/2006/main">
  <p:tag name="KSO_WM_UNIT_TABLE_BEAUTIFY" val="smartTable{8e54e45b-8957-4149-b042-dc084eec742b}"/>
</p:tagLst>
</file>

<file path=ppt/tags/tag12.xml><?xml version="1.0" encoding="utf-8"?>
<p:tagLst xmlns:p="http://schemas.openxmlformats.org/presentationml/2006/main">
  <p:tag name="KSO_WM_UNIT_TABLE_BEAUTIFY" val="smartTable{8e54e45b-8957-4149-b042-dc084eec742b}"/>
</p:tagLst>
</file>

<file path=ppt/tags/tag13.xml><?xml version="1.0" encoding="utf-8"?>
<p:tagLst xmlns:p="http://schemas.openxmlformats.org/presentationml/2006/main">
  <p:tag name="KSO_WM_UNIT_TABLE_BEAUTIFY" val="smartTable{fb26e17d-af0f-4ee3-b251-7add416a02e6}"/>
</p:tagLst>
</file>

<file path=ppt/tags/tag14.xml><?xml version="1.0" encoding="utf-8"?>
<p:tagLst xmlns:p="http://schemas.openxmlformats.org/presentationml/2006/main">
  <p:tag name="KSO_WM_UNIT_TABLE_BEAUTIFY" val="smartTable{fb26e17d-af0f-4ee3-b251-7add416a02e6}"/>
</p:tagLst>
</file>

<file path=ppt/tags/tag15.xml><?xml version="1.0" encoding="utf-8"?>
<p:tagLst xmlns:p="http://schemas.openxmlformats.org/presentationml/2006/main">
  <p:tag name="KSO_WM_UNIT_TABLE_BEAUTIFY" val="smartTable{fb26e17d-af0f-4ee3-b251-7add416a02e6}"/>
</p:tagLst>
</file>

<file path=ppt/tags/tag2.xml><?xml version="1.0" encoding="utf-8"?>
<p:tagLst xmlns:p="http://schemas.openxmlformats.org/presentationml/2006/main">
  <p:tag name="KSO_WM_UNIT_TABLE_BEAUTIFY" val="smartTable{8e54e45b-8957-4149-b042-dc084eec742b}"/>
</p:tagLst>
</file>

<file path=ppt/tags/tag3.xml><?xml version="1.0" encoding="utf-8"?>
<p:tagLst xmlns:p="http://schemas.openxmlformats.org/presentationml/2006/main">
  <p:tag name="KSO_WM_UNIT_TABLE_BEAUTIFY" val="smartTable{8e54e45b-8957-4149-b042-dc084eec742b}"/>
</p:tagLst>
</file>

<file path=ppt/tags/tag4.xml><?xml version="1.0" encoding="utf-8"?>
<p:tagLst xmlns:p="http://schemas.openxmlformats.org/presentationml/2006/main">
  <p:tag name="KSO_WM_UNIT_TABLE_BEAUTIFY" val="smartTable{8e54e45b-8957-4149-b042-dc084eec742b}"/>
</p:tagLst>
</file>

<file path=ppt/tags/tag5.xml><?xml version="1.0" encoding="utf-8"?>
<p:tagLst xmlns:p="http://schemas.openxmlformats.org/presentationml/2006/main">
  <p:tag name="KSO_WM_UNIT_TABLE_BEAUTIFY" val="smartTable{8e54e45b-8957-4149-b042-dc084eec742b}"/>
</p:tagLst>
</file>

<file path=ppt/tags/tag6.xml><?xml version="1.0" encoding="utf-8"?>
<p:tagLst xmlns:p="http://schemas.openxmlformats.org/presentationml/2006/main">
  <p:tag name="KSO_WM_UNIT_TABLE_BEAUTIFY" val="smartTable{8e54e45b-8957-4149-b042-dc084eec742b}"/>
</p:tagLst>
</file>

<file path=ppt/tags/tag7.xml><?xml version="1.0" encoding="utf-8"?>
<p:tagLst xmlns:p="http://schemas.openxmlformats.org/presentationml/2006/main">
  <p:tag name="KSO_WM_UNIT_TABLE_BEAUTIFY" val="smartTable{8e54e45b-8957-4149-b042-dc084eec742b}"/>
</p:tagLst>
</file>

<file path=ppt/tags/tag8.xml><?xml version="1.0" encoding="utf-8"?>
<p:tagLst xmlns:p="http://schemas.openxmlformats.org/presentationml/2006/main">
  <p:tag name="KSO_WM_UNIT_TABLE_BEAUTIFY" val="smartTable{8e54e45b-8957-4149-b042-dc084eec742b}"/>
</p:tagLst>
</file>

<file path=ppt/tags/tag9.xml><?xml version="1.0" encoding="utf-8"?>
<p:tagLst xmlns:p="http://schemas.openxmlformats.org/presentationml/2006/main">
  <p:tag name="KSO_WM_UNIT_TABLE_BEAUTIFY" val="smartTable{8e54e45b-8957-4149-b042-dc084eec742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11289</Words>
  <Application>WPS 演示</Application>
  <PresentationFormat>On-screen Show (4:3)</PresentationFormat>
  <Paragraphs>898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65</vt:i4>
      </vt:variant>
    </vt:vector>
  </HeadingPairs>
  <TitlesOfParts>
    <vt:vector size="186" baseType="lpstr">
      <vt:lpstr>Arial</vt:lpstr>
      <vt:lpstr>宋体</vt:lpstr>
      <vt:lpstr>Wingdings</vt:lpstr>
      <vt:lpstr>Calibri</vt:lpstr>
      <vt:lpstr>Tahoma</vt:lpstr>
      <vt:lpstr>Wingdings</vt:lpstr>
      <vt:lpstr>Times New Roman</vt:lpstr>
      <vt:lpstr>微软雅黑</vt:lpstr>
      <vt:lpstr>Arial Unicode MS</vt:lpstr>
      <vt:lpstr>Calibri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 Contents:</vt:lpstr>
      <vt:lpstr> SHAM Principles: Galaxy Bias</vt:lpstr>
      <vt:lpstr> SHAM Principles: Galaxy Bias</vt:lpstr>
      <vt:lpstr> SHAM Principles: Galaxy Bias</vt:lpstr>
      <vt:lpstr> SHAM Principles: Galaxy Bias</vt:lpstr>
      <vt:lpstr> SHAM Principles: Galaxy Bias</vt:lpstr>
      <vt:lpstr> SHAM Principles: Galaxy Bias Models</vt:lpstr>
      <vt:lpstr> SHAM Principles: Galaxy Bias Models</vt:lpstr>
      <vt:lpstr> SHAM Principles: SHAM Descriptions</vt:lpstr>
      <vt:lpstr> SHAM Principles: SHAM Descriptions</vt:lpstr>
      <vt:lpstr> SHAM Principles: SHAM Descriptions</vt:lpstr>
      <vt:lpstr> SHAM Principles: SHAM Descriptions </vt:lpstr>
      <vt:lpstr> SHAM Principles: SHAM Descriptions </vt:lpstr>
      <vt:lpstr> SHAM Principles: SHAM Descriptions </vt:lpstr>
      <vt:lpstr> SHAM Principles: SHAM Descriptions</vt:lpstr>
      <vt:lpstr> SHAM Principles: 2PCF</vt:lpstr>
      <vt:lpstr> SHAM Principles: 2PCF</vt:lpstr>
      <vt:lpstr> SHAM Principles: 2PCF(b) with RSD</vt:lpstr>
      <vt:lpstr> SHAM Principles: 2PCF(b) with RSD</vt:lpstr>
      <vt:lpstr> Contents:</vt:lpstr>
      <vt:lpstr> Contents:</vt:lpstr>
      <vt:lpstr> SHAM Implementation: Data Description</vt:lpstr>
      <vt:lpstr> SHAM Implementation: Data Description</vt:lpstr>
      <vt:lpstr> SHAM Implementation: Data Description</vt:lpstr>
      <vt:lpstr> SHAM Implementation: SHAM using Vpeak </vt:lpstr>
      <vt:lpstr> SHAM Implementation: SHAM using Vpeak </vt:lpstr>
      <vt:lpstr> SHAM Implementation: SHAM using Vpeak</vt:lpstr>
      <vt:lpstr> SHAM Implementation: SHAM using Vpeak</vt:lpstr>
      <vt:lpstr> SHAM Implementation: SHAM using Vpeak </vt:lpstr>
      <vt:lpstr> SHAM Implementation: SHAM using Vpeak </vt:lpstr>
      <vt:lpstr> SHAM Implementation: SHAM using Vpeak </vt:lpstr>
      <vt:lpstr> SHAM Implementation: Calibration </vt:lpstr>
      <vt:lpstr> SHAM Implementation: Calibration </vt:lpstr>
      <vt:lpstr> SHAM Implementation: Calibration </vt:lpstr>
      <vt:lpstr> SHAM Implementation: Calibration </vt:lpstr>
      <vt:lpstr> Contents:</vt:lpstr>
      <vt:lpstr> Contents: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Contents:</vt:lpstr>
      <vt:lpstr> Contents:</vt:lpstr>
      <vt:lpstr> Conclusions:</vt:lpstr>
      <vt:lpstr> Conclusions:</vt:lpstr>
      <vt:lpstr> Conclusions:</vt:lpstr>
      <vt:lpstr> Outlooks:</vt:lpstr>
      <vt:lpstr> Outlooks:</vt:lpstr>
      <vt:lpstr>  </vt:lpstr>
      <vt:lpstr> SHAM Implementation: Data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eBOSS and DESI Sky Model Construction Using the Wavelet Filtering Method</dc:title>
  <dc:creator>Jiaxi Yu</dc:creator>
  <cp:lastModifiedBy>For ζ ever</cp:lastModifiedBy>
  <cp:revision>74</cp:revision>
  <dcterms:created xsi:type="dcterms:W3CDTF">2020-01-24T23:27:00Z</dcterms:created>
  <dcterms:modified xsi:type="dcterms:W3CDTF">2020-07-07T09:36:05Z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2020-01-24T00:00:00Z</vt:filetime>
  </property>
  <property fmtid="{D5CDD505-2E9C-101B-9397-08002B2CF9AE}" pid="5" name="KSOProductBuildVer">
    <vt:lpwstr>2052-11.1.0.9828</vt:lpwstr>
  </property>
</Properties>
</file>