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336" r:id="rId4"/>
    <p:sldId id="365" r:id="rId5"/>
    <p:sldId id="377" r:id="rId6"/>
    <p:sldId id="378" r:id="rId7"/>
    <p:sldId id="368" r:id="rId8"/>
    <p:sldId id="369" r:id="rId9"/>
    <p:sldId id="370" r:id="rId10"/>
    <p:sldId id="371" r:id="rId11"/>
    <p:sldId id="379" r:id="rId12"/>
    <p:sldId id="376" r:id="rId13"/>
    <p:sldId id="389" r:id="rId14"/>
    <p:sldId id="372" r:id="rId15"/>
    <p:sldId id="373" r:id="rId16"/>
    <p:sldId id="321" r:id="rId17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3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45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45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5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5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432594"/>
            <a:ext cx="2076450" cy="11680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1010" y="1665486"/>
            <a:ext cx="3688080" cy="1362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996" y="1063498"/>
            <a:ext cx="4466107" cy="595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5066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7105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885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888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937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953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571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92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203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65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92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65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92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122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392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392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502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122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392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8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8590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85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8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85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68665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858" y="1220919"/>
            <a:ext cx="4334382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3.bin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9" Type="http://schemas.openxmlformats.org/officeDocument/2006/relationships/image" Target="../media/image1.png"/><Relationship Id="rId18" Type="http://schemas.openxmlformats.org/officeDocument/2006/relationships/image" Target="../media/image25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15.wmf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.png"/><Relationship Id="rId10" Type="http://schemas.openxmlformats.org/officeDocument/2006/relationships/image" Target="../media/image8.w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tags" Target="../tags/tag2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.png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tags" Target="../tags/tag3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.png"/><Relationship Id="rId10" Type="http://schemas.openxmlformats.org/officeDocument/2006/relationships/image" Target="../media/image15.wmf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" Type="http://schemas.openxmlformats.org/officeDocument/2006/relationships/tags" Target="../tags/tag4.xml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.png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p/>
        </p:txBody>
      </p:sp>
      <p:sp>
        <p:nvSpPr>
          <p:cNvPr id="20" name="矩形 19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1905" y="205143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55" y="1063625"/>
            <a:ext cx="4450080" cy="28511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3020" marR="313690" indent="-983615" algn="l">
              <a:lnSpc>
                <a:spcPct val="107000"/>
              </a:lnSpc>
              <a:spcBef>
                <a:spcPts val="305"/>
              </a:spcBef>
            </a:pPr>
            <a:r>
              <a:rPr lang="en-US" sz="1500" b="1">
                <a:latin typeface="Calibri" panose="020F0502020204030204"/>
                <a:cs typeface="Calibri" panose="020F0502020204030204"/>
              </a:rPr>
              <a:t>SubHalo Abundance Matching for eBOSS Galaxies</a:t>
            </a:r>
            <a:endParaRPr lang="en-US" sz="1500" b="1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lastro"/>
          <p:cNvPicPr>
            <a:picLocks noChangeAspect="1"/>
          </p:cNvPicPr>
          <p:nvPr>
            <p:ph sz="half" idx="3"/>
          </p:nvPr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15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  <p:sp>
        <p:nvSpPr>
          <p:cNvPr id="17" name="object 6"/>
          <p:cNvSpPr txBox="1"/>
          <p:nvPr/>
        </p:nvSpPr>
        <p:spPr>
          <a:xfrm>
            <a:off x="367030" y="1695450"/>
            <a:ext cx="389953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Jiaxi</a:t>
            </a:r>
            <a:r>
              <a:rPr sz="1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20" dirty="0">
                <a:latin typeface="Tahoma" panose="020B0604030504040204"/>
                <a:cs typeface="Tahoma" panose="020B0604030504040204"/>
              </a:rPr>
              <a:t>Yu</a:t>
            </a:r>
            <a:endParaRPr sz="1200" spc="-2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Tahoma" panose="020B0604030504040204"/>
                <a:cs typeface="Tahoma" panose="020B0604030504040204"/>
              </a:rPr>
              <a:t>Supervisors: Prof. Dr. Jean-Paul Kneib</a:t>
            </a:r>
            <a:endParaRPr lang="en-US" sz="10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Tahoma" panose="020B0604030504040204"/>
                <a:cs typeface="Tahoma" panose="020B0604030504040204"/>
              </a:rPr>
              <a:t>Dr. Cheng Zhao</a:t>
            </a:r>
            <a:endParaRPr sz="10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lang="en-US" sz="1000" spc="-50" dirty="0">
                <a:latin typeface="Tahoma" panose="020B0604030504040204"/>
                <a:cs typeface="Tahoma" panose="020B0604030504040204"/>
              </a:rPr>
              <a:t>July 22, 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2020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E:\Master\OneDrive\master_thesis\thesis_plots\HAM-MCMC_cf_quad_bestfit_LRG_NGC.pngHAM-MCMC_cf_quad_bestfit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59435" y="727075"/>
            <a:ext cx="3565525" cy="23577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0511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5. The correlation functions of eBOSS SHAM LRGs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3650" y="842010"/>
            <a:ext cx="685800" cy="21837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object 6"/>
          <p:cNvSpPr txBox="1">
            <a:spLocks noGrp="1"/>
          </p:cNvSpPr>
          <p:nvPr/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Results: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LRG in NGC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9" descr="lastro"/>
          <p:cNvPicPr>
            <a:picLocks noChangeAspect="1"/>
          </p:cNvPicPr>
          <p:nvPr/>
        </p:nvPicPr>
        <p:blipFill>
          <a:blip r:embed="rId2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9" name="内容占位符 9" descr="lastro"/>
          <p:cNvPicPr>
            <a:picLocks noChangeAspect="1"/>
          </p:cNvPicPr>
          <p:nvPr/>
        </p:nvPicPr>
        <p:blipFill>
          <a:blip r:embed="rId2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750"/>
            <a:ext cx="480441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Improvement: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z uncertainty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9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  <p:pic>
        <p:nvPicPr>
          <p:cNvPr id="14" name="内容占位符 13" descr="z_uncertaint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470" y="956945"/>
            <a:ext cx="2896235" cy="207835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82270" y="2974975"/>
            <a:ext cx="36290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7. The redshift uncertinty of eBOSS LRG pairs, Figure 2 of Ross et al. (2020)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8" name="内容占位符 3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456690" y="3217545"/>
          <a:ext cx="113601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6690" y="3217545"/>
                        <a:ext cx="113601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5385" y="741045"/>
          <a:ext cx="179260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816100" imgH="241300" progId="Equation.KSEE3">
                  <p:embed/>
                </p:oleObj>
              </mc:Choice>
              <mc:Fallback>
                <p:oleObj name="" r:id="rId5" imgW="18161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385" y="741045"/>
                        <a:ext cx="179260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2245995" y="765810"/>
            <a:ext cx="768350" cy="1911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750"/>
            <a:ext cx="480441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Improvement: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z uncertainty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9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  <p:pic>
        <p:nvPicPr>
          <p:cNvPr id="14" name="内容占位符 13" descr="z_uncertaint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470" y="956945"/>
            <a:ext cx="2896235" cy="2078355"/>
          </a:xfrm>
          <a:prstGeom prst="rect">
            <a:avLst/>
          </a:prstGeom>
        </p:spPr>
      </p:pic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5385" y="741045"/>
          <a:ext cx="179260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3" imgW="1816100" imgH="241300" progId="Equation.KSEE3">
                  <p:embed/>
                </p:oleObj>
              </mc:Choice>
              <mc:Fallback>
                <p:oleObj name="" r:id="rId3" imgW="18161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5385" y="741045"/>
                        <a:ext cx="179260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圆角矩形 35"/>
          <p:cNvSpPr/>
          <p:nvPr/>
        </p:nvSpPr>
        <p:spPr>
          <a:xfrm>
            <a:off x="2245995" y="765810"/>
            <a:ext cx="768350" cy="1911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82270" y="2974975"/>
            <a:ext cx="36290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7. The redshift uncertinty of eBOSS LRG pairs, Figure 2 of Ross et al. (2020)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8" name="内容占位符 3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456690" y="3217545"/>
          <a:ext cx="113601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6690" y="3217545"/>
                        <a:ext cx="113601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52445" y="661035"/>
            <a:ext cx="159385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➩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</a:rPr>
              <a:t>pec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Gaussian Smearing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(Smith et al. 2020)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0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750"/>
            <a:ext cx="480441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Improvement: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z uncertainty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8070" y="3203575"/>
            <a:ext cx="26517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8. The peculiar-velocity-smeared SHAM LRG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E:\Master\OneDrive\master_thesis\thesis_plots\VZsmear_bothbest_LRG_NGC.pngVZsmear_bothbest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17220" y="1115695"/>
            <a:ext cx="3279775" cy="209423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457450" y="1115695"/>
            <a:ext cx="685800" cy="20624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568960"/>
          <a:ext cx="2485390" cy="55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3850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3850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263" y="73850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482600" imgH="241300" progId="Equation.KSEE3">
                  <p:embed/>
                </p:oleObj>
              </mc:Choice>
              <mc:Fallback>
                <p:oleObj name="" r:id="rId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73850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5057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5057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5057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5057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0158" y="954723"/>
          <a:ext cx="33591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393700" imgH="177165" progId="Equation.KSEE3">
                  <p:embed/>
                </p:oleObj>
              </mc:Choice>
              <mc:Fallback>
                <p:oleObj name="" r:id="rId11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0158" y="954723"/>
                        <a:ext cx="33591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5478" y="954723"/>
          <a:ext cx="3016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330200" imgH="177165" progId="Equation.KSEE3">
                  <p:embed/>
                </p:oleObj>
              </mc:Choice>
              <mc:Fallback>
                <p:oleObj name="" r:id="rId13" imgW="330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5478" y="954723"/>
                        <a:ext cx="3016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5" y="9569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5" imgW="457200" imgH="177165" progId="Equation.KSEE3">
                  <p:embed/>
                </p:oleObj>
              </mc:Choice>
              <mc:Fallback>
                <p:oleObj name="" r:id="rId1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8725" y="9569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22931" y="956945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7" imgW="393700" imgH="177165" progId="Equation.KSEE3">
                  <p:embed/>
                </p:oleObj>
              </mc:Choice>
              <mc:Fallback>
                <p:oleObj name="" r:id="rId17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2931" y="956945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内容占位符 9" descr="lastro"/>
          <p:cNvPicPr>
            <a:picLocks noChangeAspect="1"/>
          </p:cNvPicPr>
          <p:nvPr/>
        </p:nvPicPr>
        <p:blipFill>
          <a:blip r:embed="rId19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9" name="内容占位符 9" descr="lastro"/>
          <p:cNvPicPr>
            <a:picLocks noChangeAspect="1"/>
          </p:cNvPicPr>
          <p:nvPr/>
        </p:nvPicPr>
        <p:blipFill>
          <a:blip r:embed="rId19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857885"/>
            <a:ext cx="4314825" cy="2286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Reproduced the 2PCF of eBOSS galaxies with SHAM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Improved the LRG SHAM by adding the redshift uncertainty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Robust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Reduce the statistical fluctuations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3-parameter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Multi-tracer SHAM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Cross-Correlation Studies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6"/>
          <p:cNvSpPr txBox="1">
            <a:spLocks noGrp="1"/>
          </p:cNvSpPr>
          <p:nvPr/>
        </p:nvSpPr>
        <p:spPr>
          <a:xfrm>
            <a:off x="71120" y="285750"/>
            <a:ext cx="480441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Results: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SHAM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内容占位符 1" descr="lastro"/>
          <p:cNvPicPr>
            <a:picLocks noChangeAspect="1"/>
          </p:cNvPicPr>
          <p:nvPr>
            <p:ph sz="half" idx="3"/>
          </p:nvPr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6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8935"/>
            <a:ext cx="370332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340" y="1732280"/>
            <a:ext cx="158051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spc="-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Thanks!</a:t>
            </a:r>
            <a:endParaRPr lang="en-US"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lastro"/>
          <p:cNvPicPr>
            <a:picLocks noChangeAspect="1"/>
          </p:cNvPicPr>
          <p:nvPr>
            <p:ph sz="half" idx="3"/>
          </p:nvPr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08610" y="728980"/>
            <a:ext cx="402018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How do galaxies distribute in DM halos? (bias model)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5" name="文本框 44"/>
          <p:cNvSpPr txBox="1"/>
          <p:nvPr/>
        </p:nvSpPr>
        <p:spPr>
          <a:xfrm>
            <a:off x="1178560" y="3003550"/>
            <a:ext cx="24968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1. The principle of the Subhalo Abundance Matching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279650" y="1268730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401445" y="1999615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071370" y="2428240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74825" y="1555115"/>
            <a:ext cx="890270" cy="8801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9680000">
            <a:off x="1510665" y="2109470"/>
            <a:ext cx="76200" cy="73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1380000">
            <a:off x="2171700" y="2465705"/>
            <a:ext cx="76200" cy="226060"/>
            <a:chOff x="3129" y="1135"/>
            <a:chExt cx="1238" cy="2304"/>
          </a:xfrm>
        </p:grpSpPr>
        <p:sp>
          <p:nvSpPr>
            <p:cNvPr id="64" name="任意多边形 63"/>
            <p:cNvSpPr/>
            <p:nvPr/>
          </p:nvSpPr>
          <p:spPr>
            <a:xfrm>
              <a:off x="3188" y="1135"/>
              <a:ext cx="1006" cy="2304"/>
            </a:xfrm>
            <a:custGeom>
              <a:avLst/>
              <a:gdLst>
                <a:gd name="connisteX0" fmla="*/ 598839 w 638515"/>
                <a:gd name="connsiteY0" fmla="*/ 2734 h 1463011"/>
                <a:gd name="connisteX1" fmla="*/ 34 w 638515"/>
                <a:gd name="connsiteY1" fmla="*/ 261179 h 1463011"/>
                <a:gd name="connisteX2" fmla="*/ 574709 w 638515"/>
                <a:gd name="connsiteY2" fmla="*/ 1113349 h 1463011"/>
                <a:gd name="connisteX3" fmla="*/ 105444 w 638515"/>
                <a:gd name="connsiteY3" fmla="*/ 1447994 h 1463011"/>
                <a:gd name="connisteX4" fmla="*/ 497874 w 638515"/>
                <a:gd name="connsiteY4" fmla="*/ 1352744 h 1463011"/>
                <a:gd name="connisteX5" fmla="*/ 631859 w 638515"/>
                <a:gd name="connsiteY5" fmla="*/ 1108269 h 1463011"/>
                <a:gd name="connisteX6" fmla="*/ 363889 w 638515"/>
                <a:gd name="connsiteY6" fmla="*/ 715839 h 1463011"/>
                <a:gd name="connisteX7" fmla="*/ 57819 w 638515"/>
                <a:gd name="connsiteY7" fmla="*/ 351984 h 1463011"/>
                <a:gd name="connisteX8" fmla="*/ 110524 w 638515"/>
                <a:gd name="connsiteY8" fmla="*/ 155769 h 1463011"/>
                <a:gd name="connisteX9" fmla="*/ 598839 w 638515"/>
                <a:gd name="connsiteY9" fmla="*/ 2734 h 14630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638516" h="1463012">
                  <a:moveTo>
                    <a:pt x="598839" y="2735"/>
                  </a:moveTo>
                  <a:cubicBezTo>
                    <a:pt x="576614" y="23690"/>
                    <a:pt x="5114" y="38930"/>
                    <a:pt x="34" y="261180"/>
                  </a:cubicBezTo>
                  <a:cubicBezTo>
                    <a:pt x="-5046" y="483430"/>
                    <a:pt x="553754" y="875860"/>
                    <a:pt x="574709" y="1113350"/>
                  </a:cubicBezTo>
                  <a:cubicBezTo>
                    <a:pt x="595664" y="1350840"/>
                    <a:pt x="120684" y="1400370"/>
                    <a:pt x="105444" y="1447995"/>
                  </a:cubicBezTo>
                  <a:cubicBezTo>
                    <a:pt x="90204" y="1495620"/>
                    <a:pt x="392464" y="1420690"/>
                    <a:pt x="497874" y="1352745"/>
                  </a:cubicBezTo>
                  <a:cubicBezTo>
                    <a:pt x="603284" y="1284800"/>
                    <a:pt x="658529" y="1235905"/>
                    <a:pt x="631859" y="1108270"/>
                  </a:cubicBezTo>
                  <a:cubicBezTo>
                    <a:pt x="605189" y="980635"/>
                    <a:pt x="478824" y="866970"/>
                    <a:pt x="363889" y="715840"/>
                  </a:cubicBezTo>
                  <a:cubicBezTo>
                    <a:pt x="248954" y="564710"/>
                    <a:pt x="108619" y="463745"/>
                    <a:pt x="57819" y="351985"/>
                  </a:cubicBezTo>
                  <a:cubicBezTo>
                    <a:pt x="7019" y="240225"/>
                    <a:pt x="2574" y="225620"/>
                    <a:pt x="110524" y="155770"/>
                  </a:cubicBezTo>
                  <a:cubicBezTo>
                    <a:pt x="218474" y="85920"/>
                    <a:pt x="621064" y="-18220"/>
                    <a:pt x="598839" y="27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129" y="1905"/>
              <a:ext cx="1238" cy="7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2400000">
            <a:off x="2388870" y="1305560"/>
            <a:ext cx="76200" cy="226060"/>
            <a:chOff x="3129" y="1135"/>
            <a:chExt cx="1238" cy="2304"/>
          </a:xfrm>
        </p:grpSpPr>
        <p:sp>
          <p:nvSpPr>
            <p:cNvPr id="67" name="任意多边形 66"/>
            <p:cNvSpPr/>
            <p:nvPr/>
          </p:nvSpPr>
          <p:spPr>
            <a:xfrm>
              <a:off x="3188" y="1135"/>
              <a:ext cx="1006" cy="2304"/>
            </a:xfrm>
            <a:custGeom>
              <a:avLst/>
              <a:gdLst>
                <a:gd name="connisteX0" fmla="*/ 598839 w 638515"/>
                <a:gd name="connsiteY0" fmla="*/ 2734 h 1463011"/>
                <a:gd name="connisteX1" fmla="*/ 34 w 638515"/>
                <a:gd name="connsiteY1" fmla="*/ 261179 h 1463011"/>
                <a:gd name="connisteX2" fmla="*/ 574709 w 638515"/>
                <a:gd name="connsiteY2" fmla="*/ 1113349 h 1463011"/>
                <a:gd name="connisteX3" fmla="*/ 105444 w 638515"/>
                <a:gd name="connsiteY3" fmla="*/ 1447994 h 1463011"/>
                <a:gd name="connisteX4" fmla="*/ 497874 w 638515"/>
                <a:gd name="connsiteY4" fmla="*/ 1352744 h 1463011"/>
                <a:gd name="connisteX5" fmla="*/ 631859 w 638515"/>
                <a:gd name="connsiteY5" fmla="*/ 1108269 h 1463011"/>
                <a:gd name="connisteX6" fmla="*/ 363889 w 638515"/>
                <a:gd name="connsiteY6" fmla="*/ 715839 h 1463011"/>
                <a:gd name="connisteX7" fmla="*/ 57819 w 638515"/>
                <a:gd name="connsiteY7" fmla="*/ 351984 h 1463011"/>
                <a:gd name="connisteX8" fmla="*/ 110524 w 638515"/>
                <a:gd name="connsiteY8" fmla="*/ 155769 h 1463011"/>
                <a:gd name="connisteX9" fmla="*/ 598839 w 638515"/>
                <a:gd name="connsiteY9" fmla="*/ 2734 h 14630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638516" h="1463012">
                  <a:moveTo>
                    <a:pt x="598839" y="2735"/>
                  </a:moveTo>
                  <a:cubicBezTo>
                    <a:pt x="576614" y="23690"/>
                    <a:pt x="5114" y="38930"/>
                    <a:pt x="34" y="261180"/>
                  </a:cubicBezTo>
                  <a:cubicBezTo>
                    <a:pt x="-5046" y="483430"/>
                    <a:pt x="553754" y="875860"/>
                    <a:pt x="574709" y="1113350"/>
                  </a:cubicBezTo>
                  <a:cubicBezTo>
                    <a:pt x="595664" y="1350840"/>
                    <a:pt x="120684" y="1400370"/>
                    <a:pt x="105444" y="1447995"/>
                  </a:cubicBezTo>
                  <a:cubicBezTo>
                    <a:pt x="90204" y="1495620"/>
                    <a:pt x="392464" y="1420690"/>
                    <a:pt x="497874" y="1352745"/>
                  </a:cubicBezTo>
                  <a:cubicBezTo>
                    <a:pt x="603284" y="1284800"/>
                    <a:pt x="658529" y="1235905"/>
                    <a:pt x="631859" y="1108270"/>
                  </a:cubicBezTo>
                  <a:cubicBezTo>
                    <a:pt x="605189" y="980635"/>
                    <a:pt x="478824" y="866970"/>
                    <a:pt x="363889" y="715840"/>
                  </a:cubicBezTo>
                  <a:cubicBezTo>
                    <a:pt x="248954" y="564710"/>
                    <a:pt x="108619" y="463745"/>
                    <a:pt x="57819" y="351985"/>
                  </a:cubicBezTo>
                  <a:cubicBezTo>
                    <a:pt x="7019" y="240225"/>
                    <a:pt x="2574" y="225620"/>
                    <a:pt x="110524" y="155770"/>
                  </a:cubicBezTo>
                  <a:cubicBezTo>
                    <a:pt x="218474" y="85920"/>
                    <a:pt x="621064" y="-18220"/>
                    <a:pt x="598839" y="27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129" y="1905"/>
              <a:ext cx="1238" cy="7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2050415" y="1921510"/>
            <a:ext cx="337820" cy="1149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57045" y="1440815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70835" y="1792605"/>
            <a:ext cx="151130" cy="1536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6730" y="1675765"/>
            <a:ext cx="1342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SHAM 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内容占位符 9" descr="lastro"/>
          <p:cNvPicPr>
            <a:picLocks noChangeAspect="1"/>
          </p:cNvPicPr>
          <p:nvPr>
            <p:ph sz="half" idx="3"/>
          </p:nvPr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7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5" descr="E:\Master\OneDrive\master_thesis\presentation\bias_model_noLRG.pngbias_model_noLR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92020" y="935990"/>
            <a:ext cx="2298700" cy="1915160"/>
          </a:xfrm>
          <a:prstGeom prst="rect">
            <a:avLst/>
          </a:prstGeom>
        </p:spPr>
      </p:pic>
      <p:pic>
        <p:nvPicPr>
          <p:cNvPr id="2" name="内容占位符 1" descr="E:\Master\OneDrive\master_thesis\presentation\examination\bias_model-no_truncate.pngbias_model-no_truncate"/>
          <p:cNvPicPr>
            <a:picLocks noChangeAspect="1"/>
          </p:cNvPicPr>
          <p:nvPr>
            <p:ph sz="half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153035" y="989330"/>
            <a:ext cx="2083435" cy="1833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8610" y="728980"/>
            <a:ext cx="402018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How do galaxies distribute in DM halos?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5" name="文本框 44"/>
          <p:cNvSpPr txBox="1"/>
          <p:nvPr/>
        </p:nvSpPr>
        <p:spPr>
          <a:xfrm>
            <a:off x="82550" y="2774950"/>
            <a:ext cx="44831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2. The ideal galaxy probability distribution function (left) and the realistic eBOSS galaxy distribution function (right)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7205" y="728980"/>
            <a:ext cx="1342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P(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内容占位符 9" descr="lastro"/>
          <p:cNvPicPr>
            <a:picLocks noChangeAspect="1"/>
          </p:cNvPicPr>
          <p:nvPr/>
        </p:nvPicPr>
        <p:blipFill>
          <a:blip r:embed="rId3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8" name="内容占位符 9" descr="lastro"/>
          <p:cNvPicPr>
            <a:picLocks noChangeAspect="1"/>
          </p:cNvPicPr>
          <p:nvPr/>
        </p:nvPicPr>
        <p:blipFill>
          <a:blip r:embed="rId3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08610" y="728980"/>
            <a:ext cx="42087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How do galaxies distribute in DM halos?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Select (sub)halos and assign galaxies inside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Scattering &amp; Cut of 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Galaxies in remaining halos with N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largest 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peak,selection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lastro"/>
          <p:cNvPicPr>
            <a:picLocks noChangeAspect="1"/>
          </p:cNvPicPr>
          <p:nvPr>
            <p:ph sz="half" idx="3"/>
          </p:nvPr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2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08610" y="728980"/>
            <a:ext cx="420878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How do galaxies distribute in DM halos?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Select (sub)halos and assign galaxies inside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Scattering &amp; Cut of 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Galaxies in remaining halos with N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largest 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peak,selection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Observed 2PCFs (Mohammad et al. (2020) to calibrate the real P(M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lastro"/>
          <p:cNvPicPr>
            <a:picLocks noChangeAspect="1"/>
          </p:cNvPicPr>
          <p:nvPr>
            <p:ph sz="half" idx="3"/>
          </p:nvPr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2" name="内容占位符 9" descr="lastro"/>
          <p:cNvPicPr>
            <a:picLocks noChangeAspect="1"/>
          </p:cNvPicPr>
          <p:nvPr/>
        </p:nvPicPr>
        <p:blipFill>
          <a:blip r:embed="rId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E:\Master\OneDrive\master_thesis\thesis_plots\HAM-MCMC_cf_quad_bestfit_ELG_SGC.pngHAM-MCMC_cf_quad_bestfit_EL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42925" y="971550"/>
            <a:ext cx="3598545" cy="232600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3. The correlation functions of eBOSS SHAM ELGs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8295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5155" y="78295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19100" imgH="241300" progId="Equation.KSEE3">
                  <p:embed/>
                </p:oleObj>
              </mc:Choice>
              <mc:Fallback>
                <p:oleObj name="" r:id="rId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5155" y="78295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ject 6"/>
          <p:cNvSpPr txBox="1">
            <a:spLocks noGrp="1"/>
          </p:cNvSpPr>
          <p:nvPr/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Results: SHAM ELG in SGC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9" descr="lastro"/>
          <p:cNvPicPr>
            <a:picLocks noChangeAspect="1"/>
          </p:cNvPicPr>
          <p:nvPr/>
        </p:nvPicPr>
        <p:blipFill>
          <a:blip r:embed="rId1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8" name="内容占位符 9" descr="lastro"/>
          <p:cNvPicPr>
            <a:picLocks noChangeAspect="1"/>
          </p:cNvPicPr>
          <p:nvPr/>
        </p:nvPicPr>
        <p:blipFill>
          <a:blip r:embed="rId1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E:\Master\OneDrive\master_thesis\thesis_plots\HAM-MCMC_distr_ELG_SGC.pngHAM-MCMC_distr_EL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73355" y="1151573"/>
            <a:ext cx="4349115" cy="180213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632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4. The probability distribution function of eBOSS SHAM ELGs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8295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5155" y="78295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419100" imgH="241300" progId="Equation.KSEE3">
                  <p:embed/>
                </p:oleObj>
              </mc:Choice>
              <mc:Fallback>
                <p:oleObj name="" r:id="rId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5155" y="78295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882140" y="1350645"/>
            <a:ext cx="0" cy="142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0680" y="2843848"/>
          <a:ext cx="52070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571500" imgH="177165" progId="Equation.KSEE3">
                  <p:embed/>
                </p:oleObj>
              </mc:Choice>
              <mc:Fallback>
                <p:oleObj name="" r:id="rId11" imgW="571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0680" y="2843848"/>
                        <a:ext cx="52070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ject 6"/>
          <p:cNvSpPr txBox="1">
            <a:spLocks noGrp="1"/>
          </p:cNvSpPr>
          <p:nvPr/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Results: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ELG in SGC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9" descr="lastro"/>
          <p:cNvPicPr>
            <a:picLocks noChangeAspect="1"/>
          </p:cNvPicPr>
          <p:nvPr/>
        </p:nvPicPr>
        <p:blipFill>
          <a:blip r:embed="rId13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20" name="内容占位符 9" descr="lastro"/>
          <p:cNvPicPr>
            <a:picLocks noChangeAspect="1"/>
          </p:cNvPicPr>
          <p:nvPr/>
        </p:nvPicPr>
        <p:blipFill>
          <a:blip r:embed="rId13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E:\Master\OneDrive\master_thesis\thesis_plots\HAM-MCMC_cf_quad_bestfit_LRG_NGC.pngHAM-MCMC_cf_quad_bestfit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59435" y="955675"/>
            <a:ext cx="3565525" cy="23577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5. The correlation functions of eBOSS SHAM LRGs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8295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263" y="78295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82600" imgH="241300" progId="Equation.KSEE3">
                  <p:embed/>
                </p:oleObj>
              </mc:Choice>
              <mc:Fallback>
                <p:oleObj name="" r:id="rId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78295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ect 6"/>
          <p:cNvSpPr txBox="1">
            <a:spLocks noGrp="1"/>
          </p:cNvSpPr>
          <p:nvPr/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Results: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LRG in NGC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9" descr="lastro"/>
          <p:cNvPicPr>
            <a:picLocks noChangeAspect="1"/>
          </p:cNvPicPr>
          <p:nvPr/>
        </p:nvPicPr>
        <p:blipFill>
          <a:blip r:embed="rId11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9" name="内容占位符 9" descr="lastro"/>
          <p:cNvPicPr>
            <a:picLocks noChangeAspect="1"/>
          </p:cNvPicPr>
          <p:nvPr/>
        </p:nvPicPr>
        <p:blipFill>
          <a:blip r:embed="rId11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内容占位符 9" descr="E:\Master\OneDrive\master_thesis\thesis_plots\HAM-MCMC_distr_LRG_NGC.pngHAM-MCMC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30188" y="1135380"/>
            <a:ext cx="4235450" cy="183451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63575" y="3203575"/>
            <a:ext cx="30156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6. The probability distribution function of eBOSS SHAM LRGs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2525" y="78295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263" y="78295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482600" imgH="241300" progId="Equation.KSEE3">
                  <p:embed/>
                </p:oleObj>
              </mc:Choice>
              <mc:Fallback>
                <p:oleObj name="" r:id="rId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78295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002665" y="1341755"/>
            <a:ext cx="0" cy="142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205" y="2834958"/>
          <a:ext cx="52070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571500" imgH="177165" progId="Equation.KSEE3">
                  <p:embed/>
                </p:oleObj>
              </mc:Choice>
              <mc:Fallback>
                <p:oleObj name="" r:id="rId11" imgW="571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205" y="2834958"/>
                        <a:ext cx="52070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ject 6"/>
          <p:cNvSpPr txBox="1">
            <a:spLocks noGrp="1"/>
          </p:cNvSpPr>
          <p:nvPr/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Results: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LRG in NGC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6" descr="lastro"/>
          <p:cNvPicPr>
            <a:picLocks noChangeAspect="1"/>
          </p:cNvPicPr>
          <p:nvPr>
            <p:ph sz="half" idx="3"/>
          </p:nvPr>
        </p:nvPicPr>
        <p:blipFill>
          <a:blip r:embed="rId13"/>
          <a:srcRect l="1868" t="5083" r="2812" b="854"/>
          <a:stretch>
            <a:fillRect/>
          </a:stretch>
        </p:blipFill>
        <p:spPr>
          <a:xfrm>
            <a:off x="3881755" y="281940"/>
            <a:ext cx="726440" cy="379095"/>
          </a:xfrm>
          <a:prstGeom prst="rect">
            <a:avLst/>
          </a:prstGeom>
        </p:spPr>
      </p:pic>
      <p:pic>
        <p:nvPicPr>
          <p:cNvPr id="20" name="内容占位符 9" descr="lastro"/>
          <p:cNvPicPr>
            <a:picLocks noChangeAspect="1"/>
          </p:cNvPicPr>
          <p:nvPr/>
        </p:nvPicPr>
        <p:blipFill>
          <a:blip r:embed="rId13"/>
          <a:srcRect l="1868" t="5083" r="2812" b="854"/>
          <a:stretch>
            <a:fillRect/>
          </a:stretch>
        </p:blipFill>
        <p:spPr>
          <a:xfrm>
            <a:off x="3735070" y="205105"/>
            <a:ext cx="873125" cy="4559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UNIT_TABLE_BEAUTIFY" val="smartTable{8e54e45b-8957-4149-b042-dc084eec742b}"/>
</p:tagLst>
</file>

<file path=ppt/tags/tag2.xml><?xml version="1.0" encoding="utf-8"?>
<p:tagLst xmlns:p="http://schemas.openxmlformats.org/presentationml/2006/main">
  <p:tag name="KSO_WM_UNIT_TABLE_BEAUTIFY" val="smartTable{8e54e45b-8957-4149-b042-dc084eec742b}"/>
</p:tagLst>
</file>

<file path=ppt/tags/tag3.xml><?xml version="1.0" encoding="utf-8"?>
<p:tagLst xmlns:p="http://schemas.openxmlformats.org/presentationml/2006/main">
  <p:tag name="KSO_WM_UNIT_TABLE_BEAUTIFY" val="smartTable{8e54e45b-8957-4149-b042-dc084eec742b}"/>
</p:tagLst>
</file>

<file path=ppt/tags/tag4.xml><?xml version="1.0" encoding="utf-8"?>
<p:tagLst xmlns:p="http://schemas.openxmlformats.org/presentationml/2006/main">
  <p:tag name="KSO_WM_UNIT_TABLE_BEAUTIFY" val="smartTable{8e54e45b-8957-4149-b042-dc084eec742b}"/>
</p:tagLst>
</file>

<file path=ppt/tags/tag5.xml><?xml version="1.0" encoding="utf-8"?>
<p:tagLst xmlns:p="http://schemas.openxmlformats.org/presentationml/2006/main">
  <p:tag name="KSO_WM_UNIT_TABLE_BEAUTIFY" val="smartTable{fb26e17d-af0f-4ee3-b251-7add416a02e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演示</Application>
  <PresentationFormat>On-screen Show (4:3)</PresentationFormat>
  <Paragraphs>160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15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Tahoma</vt:lpstr>
      <vt:lpstr>Wingdings</vt:lpstr>
      <vt:lpstr>Times New Roman</vt:lpstr>
      <vt:lpstr>微软雅黑</vt:lpstr>
      <vt:lpstr>Arial Unicode MS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eBOSS and DESI Sky Model Construction Using the Wavelet Filtering Method</dc:title>
  <dc:creator>Jiaxi Yu</dc:creator>
  <cp:lastModifiedBy>For ζ ever</cp:lastModifiedBy>
  <cp:revision>49</cp:revision>
  <dcterms:created xsi:type="dcterms:W3CDTF">2020-01-24T23:27:00Z</dcterms:created>
  <dcterms:modified xsi:type="dcterms:W3CDTF">2020-07-22T16:29:52Z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2020-01-24T00:00:00Z</vt:filetime>
  </property>
  <property fmtid="{D5CDD505-2E9C-101B-9397-08002B2CF9AE}" pid="5" name="KSOProductBuildVer">
    <vt:lpwstr>2052-11.1.0.9828</vt:lpwstr>
  </property>
</Properties>
</file>