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3" r:id="rId6"/>
    <p:sldId id="261" r:id="rId7"/>
    <p:sldId id="274" r:id="rId8"/>
    <p:sldId id="272" r:id="rId9"/>
    <p:sldId id="262" r:id="rId10"/>
    <p:sldId id="267" r:id="rId11"/>
    <p:sldId id="268" r:id="rId12"/>
    <p:sldId id="263" r:id="rId13"/>
    <p:sldId id="265" r:id="rId14"/>
    <p:sldId id="271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A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7CF6-078B-984A-A17E-8B12CEA9C2D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82743-A926-8C43-82B3-147E7E6B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63A16-E585-43DE-9C83-2B3159BDA3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3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6368AB-C47A-4D24-804B-A26A7D4F872B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FF11D2-7973-4FD5-BEDF-BCF79953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6368AB-C47A-4D24-804B-A26A7D4F872B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FF11D2-7973-4FD5-BEDF-BCF79953F5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9" y="5673725"/>
            <a:ext cx="4352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8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1" y="1609526"/>
            <a:ext cx="4657243" cy="3951021"/>
          </a:xfrm>
          <a:prstGeom prst="rect">
            <a:avLst/>
          </a:prstGeom>
        </p:spPr>
      </p:pic>
      <p:sp>
        <p:nvSpPr>
          <p:cNvPr id="33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790" y="4062357"/>
            <a:ext cx="5069655" cy="218128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Team </a:t>
            </a:r>
            <a:r>
              <a:rPr lang="en-US" dirty="0" err="1">
                <a:solidFill>
                  <a:schemeClr val="bg1"/>
                </a:solidFill>
              </a:rPr>
              <a:t>LoaderMaster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466" y="975018"/>
            <a:ext cx="5150572" cy="2834982"/>
          </a:xfrm>
        </p:spPr>
        <p:txBody>
          <a:bodyPr anchor="b"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sz="2800" i="1" dirty="0">
                <a:solidFill>
                  <a:schemeClr val="bg1"/>
                </a:solidFill>
              </a:rPr>
              <a:t>Challenge #3 </a:t>
            </a:r>
          </a:p>
          <a:p>
            <a:pPr algn="l">
              <a:lnSpc>
                <a:spcPct val="70000"/>
              </a:lnSpc>
            </a:pPr>
            <a:r>
              <a:rPr lang="en-US" sz="2800" i="1" dirty="0">
                <a:solidFill>
                  <a:schemeClr val="bg1"/>
                </a:solidFill>
              </a:rPr>
              <a:t>Underground Loader </a:t>
            </a:r>
            <a:r>
              <a:rPr lang="en-US" sz="2800" i="1" dirty="0" err="1">
                <a:solidFill>
                  <a:schemeClr val="bg1"/>
                </a:solidFill>
              </a:rPr>
              <a:t>Optimisation</a:t>
            </a:r>
            <a:endParaRPr lang="en-US" sz="2800" i="1" dirty="0">
              <a:solidFill>
                <a:schemeClr val="bg1"/>
              </a:solidFill>
            </a:endParaRPr>
          </a:p>
          <a:p>
            <a:pPr algn="l">
              <a:lnSpc>
                <a:spcPct val="70000"/>
              </a:lnSpc>
            </a:pPr>
            <a:endParaRPr lang="en-US" sz="2800" i="1" dirty="0">
              <a:solidFill>
                <a:schemeClr val="bg1"/>
              </a:solidFill>
            </a:endParaRPr>
          </a:p>
          <a:p>
            <a:pPr algn="l">
              <a:lnSpc>
                <a:spcPct val="70000"/>
              </a:lnSpc>
            </a:pPr>
            <a:r>
              <a:rPr lang="en-US" sz="2800" i="1" dirty="0">
                <a:solidFill>
                  <a:schemeClr val="bg1"/>
                </a:solidFill>
              </a:rPr>
              <a:t>Unearthed </a:t>
            </a:r>
            <a:r>
              <a:rPr lang="en-US" sz="2800" i="1" dirty="0" err="1">
                <a:solidFill>
                  <a:schemeClr val="bg1"/>
                </a:solidFill>
              </a:rPr>
              <a:t>Hackthon</a:t>
            </a:r>
            <a:endParaRPr lang="en-US" sz="2800" i="1" dirty="0">
              <a:solidFill>
                <a:schemeClr val="bg1"/>
              </a:solidFill>
            </a:endParaRPr>
          </a:p>
          <a:p>
            <a:pPr algn="l">
              <a:lnSpc>
                <a:spcPct val="70000"/>
              </a:lnSpc>
            </a:pPr>
            <a:r>
              <a:rPr lang="en-US" sz="2800" i="1" dirty="0">
                <a:solidFill>
                  <a:schemeClr val="bg1"/>
                </a:solidFill>
              </a:rPr>
              <a:t>Melbourne, 2017</a:t>
            </a:r>
          </a:p>
          <a:p>
            <a:pPr algn="l">
              <a:lnSpc>
                <a:spcPct val="7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143" y="5869570"/>
            <a:ext cx="1976857" cy="988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9" y="325486"/>
            <a:ext cx="4050755" cy="9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5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4. </a:t>
            </a:r>
            <a:r>
              <a:rPr lang="en-US" sz="4000" dirty="0"/>
              <a:t>Build Machine Learning Platform	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735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RandomForest</a:t>
            </a:r>
            <a:r>
              <a:rPr lang="en-US" sz="2400" dirty="0"/>
              <a:t>, we have:</a:t>
            </a:r>
          </a:p>
          <a:p>
            <a:pPr lvl="1"/>
            <a:r>
              <a:rPr lang="en-US" sz="2000" dirty="0"/>
              <a:t>Identify 6 critical factors that possibly affect </a:t>
            </a:r>
            <a:r>
              <a:rPr lang="en-US" sz="2000" b="1" dirty="0"/>
              <a:t>tonnage</a:t>
            </a:r>
          </a:p>
          <a:p>
            <a:pPr lvl="1"/>
            <a:r>
              <a:rPr lang="en-US" sz="2000" dirty="0"/>
              <a:t>Build the model that can predict how many tonnage a loader can do in a run with </a:t>
            </a:r>
            <a:r>
              <a:rPr lang="en-US" sz="2000" b="1" dirty="0"/>
              <a:t>86% accuracy.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86" y="4748505"/>
            <a:ext cx="2856914" cy="1428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7"/>
          <a:stretch/>
        </p:blipFill>
        <p:spPr>
          <a:xfrm>
            <a:off x="8618220" y="1353637"/>
            <a:ext cx="2614246" cy="332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/>
          <a:stretch/>
        </p:blipFill>
        <p:spPr>
          <a:xfrm>
            <a:off x="2300633" y="3372205"/>
            <a:ext cx="6135586" cy="35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5. Verify our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49" y="1690688"/>
            <a:ext cx="5534351" cy="512799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3" y="1690688"/>
            <a:ext cx="5576786" cy="5167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49" y="-1760343"/>
            <a:ext cx="4924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38" y="4982952"/>
            <a:ext cx="4012462" cy="1355290"/>
          </a:xfrm>
          <a:prstGeom prst="rect">
            <a:avLst/>
          </a:prstGeom>
        </p:spPr>
      </p:pic>
      <p:sp>
        <p:nvSpPr>
          <p:cNvPr id="24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49" y="729763"/>
            <a:ext cx="3464851" cy="1212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4" y="2832251"/>
            <a:ext cx="2011680" cy="1005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80" y="2588431"/>
            <a:ext cx="2011680" cy="1890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94" y="4479410"/>
            <a:ext cx="2006891" cy="2042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Rstudio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Matlab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r>
              <a:rPr lang="en-US" dirty="0">
                <a:solidFill>
                  <a:schemeClr val="bg1"/>
                </a:solidFill>
              </a:rPr>
              <a:t>Microsoft Azure</a:t>
            </a:r>
          </a:p>
          <a:p>
            <a:r>
              <a:rPr lang="en-US" dirty="0">
                <a:solidFill>
                  <a:schemeClr val="bg1"/>
                </a:solidFill>
              </a:rPr>
              <a:t>SPSS</a:t>
            </a:r>
          </a:p>
        </p:txBody>
      </p:sp>
    </p:spTree>
    <p:extLst>
      <p:ext uri="{BB962C8B-B14F-4D97-AF65-F5344CB8AC3E}">
        <p14:creationId xmlns:p14="http://schemas.microsoft.com/office/powerpoint/2010/main" val="66722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1977231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Given the conditions of the loader, we can tell how much tonnage to expect in real-time.</a:t>
            </a:r>
          </a:p>
          <a:p>
            <a:r>
              <a:rPr lang="en-US" sz="2400" dirty="0"/>
              <a:t>Predict when the loaders need to be maintained </a:t>
            </a:r>
          </a:p>
          <a:p>
            <a:pPr lvl="1"/>
            <a:r>
              <a:rPr lang="en-US" dirty="0"/>
              <a:t>Reduced waiting time.</a:t>
            </a:r>
          </a:p>
          <a:p>
            <a:pPr lvl="1"/>
            <a:r>
              <a:rPr lang="en-US" dirty="0"/>
              <a:t>Maximize tonnage output.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27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76846"/>
            <a:ext cx="5977467" cy="29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5300" y="1929246"/>
            <a:ext cx="1714500" cy="17843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Time</a:t>
            </a:r>
          </a:p>
          <a:p>
            <a:pPr algn="ctr"/>
            <a:r>
              <a:rPr lang="en-US" dirty="0"/>
              <a:t>Tonnage</a:t>
            </a:r>
          </a:p>
          <a:p>
            <a:pPr algn="ctr"/>
            <a:endParaRPr lang="en-US" dirty="0"/>
          </a:p>
          <a:p>
            <a:pPr algn="ctr"/>
            <a:r>
              <a:rPr lang="en-US" sz="3600" dirty="0"/>
              <a:t>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46500" y="1929246"/>
            <a:ext cx="1714500" cy="17843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Tonnage</a:t>
            </a:r>
          </a:p>
          <a:p>
            <a:pPr algn="ctr"/>
            <a:endParaRPr lang="en-US" dirty="0"/>
          </a:p>
          <a:p>
            <a:pPr algn="ctr"/>
            <a:r>
              <a:rPr lang="en-US" sz="3600" dirty="0"/>
              <a:t>15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2668" y="3965479"/>
            <a:ext cx="4800600" cy="5757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more this time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3059" y="1878450"/>
            <a:ext cx="5977467" cy="29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28359" y="2030850"/>
            <a:ext cx="1714500" cy="17843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Time</a:t>
            </a:r>
          </a:p>
          <a:p>
            <a:pPr algn="ctr"/>
            <a:r>
              <a:rPr lang="en-US" dirty="0"/>
              <a:t>Tonnage</a:t>
            </a:r>
          </a:p>
          <a:p>
            <a:pPr algn="ctr"/>
            <a:endParaRPr lang="en-US" dirty="0"/>
          </a:p>
          <a:p>
            <a:pPr algn="ctr"/>
            <a:r>
              <a:rPr lang="en-US" sz="3600" dirty="0"/>
              <a:t>15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079559" y="2030850"/>
            <a:ext cx="1714500" cy="17843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Tonnage</a:t>
            </a:r>
          </a:p>
          <a:p>
            <a:pPr algn="ctr"/>
            <a:endParaRPr lang="en-US" dirty="0"/>
          </a:p>
          <a:p>
            <a:pPr algn="ctr"/>
            <a:r>
              <a:rPr lang="en-US" sz="3600" dirty="0"/>
              <a:t>8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25727" y="4067083"/>
            <a:ext cx="4800600" cy="5757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engine cool down</a:t>
            </a:r>
          </a:p>
        </p:txBody>
      </p:sp>
    </p:spTree>
    <p:extLst>
      <p:ext uri="{BB962C8B-B14F-4D97-AF65-F5344CB8AC3E}">
        <p14:creationId xmlns:p14="http://schemas.microsoft.com/office/powerpoint/2010/main" val="1239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Business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dirty="0"/>
              <a:t>Improve</a:t>
            </a:r>
          </a:p>
          <a:p>
            <a:pPr lvl="1"/>
            <a:r>
              <a:rPr lang="en-US" dirty="0"/>
              <a:t>Predict the max capability of the loader. Take actions to carry more tonnage before delivery</a:t>
            </a:r>
          </a:p>
          <a:p>
            <a:r>
              <a:rPr lang="en-US" dirty="0"/>
              <a:t>Potential</a:t>
            </a:r>
            <a:endParaRPr lang="en-US" sz="2400" dirty="0"/>
          </a:p>
          <a:p>
            <a:pPr marL="457200" lv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-US" sz="2400" dirty="0"/>
              <a:t>Potential to bring  another 4-5% tonnage/day/loader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-US" sz="2000" dirty="0"/>
              <a:t>More profit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-US" sz="2400" dirty="0"/>
              <a:t>Potential to develop more efficient operation pattern for autonomous loaders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11307">
            <a:off x="1756410" y="0"/>
            <a:ext cx="23812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8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Organizers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Mentors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Sponsors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Participants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700" dirty="0"/>
              <a:t>Meet the Loader – Masters </a:t>
            </a:r>
            <a:br>
              <a:rPr lang="en-US" sz="3700" dirty="0"/>
            </a:br>
            <a:r>
              <a:rPr lang="en-US" sz="3200" dirty="0"/>
              <a:t>Data Hackers from Swinburne University of Technology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Humphrey Obie – Computer Science</a:t>
            </a:r>
          </a:p>
          <a:p>
            <a:r>
              <a:rPr lang="en-US" sz="2400" dirty="0"/>
              <a:t>Ngoc Tran – Computer Science</a:t>
            </a:r>
          </a:p>
          <a:p>
            <a:r>
              <a:rPr lang="en-US" sz="2400" dirty="0" err="1"/>
              <a:t>Shuo</a:t>
            </a:r>
            <a:r>
              <a:rPr lang="en-US" sz="2400" dirty="0"/>
              <a:t> Li – Physics</a:t>
            </a:r>
          </a:p>
          <a:p>
            <a:r>
              <a:rPr lang="en-US" sz="2400" dirty="0"/>
              <a:t>Kai Zhu – Image Processing</a:t>
            </a:r>
          </a:p>
          <a:p>
            <a:r>
              <a:rPr lang="en-US" sz="2400" dirty="0" err="1"/>
              <a:t>Jiaxi</a:t>
            </a:r>
            <a:r>
              <a:rPr lang="en-US" sz="2400" dirty="0"/>
              <a:t> He – Image 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127" y="3738119"/>
            <a:ext cx="5754753" cy="2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7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3721" y="2660928"/>
            <a:ext cx="4296585" cy="286797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200" dirty="0"/>
              <a:t>Challenge #3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Underground Loader </a:t>
            </a:r>
            <a:r>
              <a:rPr lang="en-US" sz="3200" dirty="0" err="1"/>
              <a:t>Optimisation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745182" cy="4164098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most efficient way to run these machines?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could operator performance be improved?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 productive autonomous loaders?</a:t>
            </a:r>
          </a:p>
        </p:txBody>
      </p:sp>
    </p:spTree>
    <p:extLst>
      <p:ext uri="{BB962C8B-B14F-4D97-AF65-F5344CB8AC3E}">
        <p14:creationId xmlns:p14="http://schemas.microsoft.com/office/powerpoint/2010/main" val="320128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38" y="3292341"/>
            <a:ext cx="5903116" cy="4262942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3877"/>
            <a:ext cx="3621195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1. Understand the challenge: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Catalog the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Vehicle information: speed, fuel, gear,…</a:t>
            </a:r>
          </a:p>
          <a:p>
            <a:endParaRPr lang="en-US" sz="2400" dirty="0"/>
          </a:p>
          <a:p>
            <a:r>
              <a:rPr lang="en-US" sz="2400" dirty="0"/>
              <a:t>Position information: bucket, accelerators…</a:t>
            </a:r>
          </a:p>
          <a:p>
            <a:endParaRPr lang="en-US" sz="2400" dirty="0"/>
          </a:p>
          <a:p>
            <a:r>
              <a:rPr lang="en-US" sz="2400" dirty="0"/>
              <a:t>Surrounding information: road condition, traffic…</a:t>
            </a:r>
          </a:p>
          <a:p>
            <a:endParaRPr lang="en-US" sz="2400" dirty="0"/>
          </a:p>
          <a:p>
            <a:r>
              <a:rPr lang="en-US" sz="2400" dirty="0"/>
              <a:t>Loading information: Bucket, Coarse location…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31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38" y="3292341"/>
            <a:ext cx="5903116" cy="4262942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3877"/>
            <a:ext cx="3621195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1. Understand the challenge: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Catalog the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Vehicle information: speed, fuel, gear,…</a:t>
            </a:r>
          </a:p>
          <a:p>
            <a:endParaRPr lang="en-US" sz="2400" dirty="0"/>
          </a:p>
          <a:p>
            <a:r>
              <a:rPr lang="en-US" sz="2400" dirty="0"/>
              <a:t>Position information: bucket, accelerators…</a:t>
            </a:r>
          </a:p>
          <a:p>
            <a:endParaRPr lang="en-US" sz="2400" dirty="0"/>
          </a:p>
          <a:p>
            <a:r>
              <a:rPr lang="en-US" sz="2400" dirty="0"/>
              <a:t>Surrounding information: road condition, traffic…</a:t>
            </a:r>
          </a:p>
          <a:p>
            <a:endParaRPr lang="en-US" sz="2400" dirty="0"/>
          </a:p>
          <a:p>
            <a:r>
              <a:rPr lang="en-US" sz="2400" dirty="0"/>
              <a:t>Loading information: Bucket, Coarse location…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29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4173" b="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100"/>
              <a:t>2. Understand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2400" dirty="0"/>
              <a:t>24 months log</a:t>
            </a:r>
          </a:p>
          <a:p>
            <a:r>
              <a:rPr lang="en-US" sz="2400" dirty="0"/>
              <a:t>60+ Operators</a:t>
            </a:r>
          </a:p>
          <a:p>
            <a:r>
              <a:rPr lang="en-US" sz="2400" dirty="0"/>
              <a:t>15+ sensors on 1 loader</a:t>
            </a:r>
          </a:p>
          <a:p>
            <a:r>
              <a:rPr lang="en-US" sz="2400" dirty="0"/>
              <a:t>Measure every 3 seconds</a:t>
            </a:r>
          </a:p>
          <a:p>
            <a:r>
              <a:rPr lang="en-US" sz="2400" dirty="0"/>
              <a:t>20GB+ data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56" y="1077126"/>
            <a:ext cx="7585201" cy="501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" r="-2" b="-2"/>
          <a:stretch/>
        </p:blipFill>
        <p:spPr>
          <a:xfrm>
            <a:off x="3739170" y="-395180"/>
            <a:ext cx="8148030" cy="7398322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What is a good </a:t>
            </a:r>
            <a:r>
              <a:rPr lang="en-US" dirty="0" err="1"/>
              <a:t>bogger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0955" y="2479388"/>
            <a:ext cx="3939160" cy="388957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604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3" y="844095"/>
            <a:ext cx="4775201" cy="44245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29" y="968884"/>
            <a:ext cx="4640524" cy="42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6" y="2828925"/>
            <a:ext cx="2931479" cy="33889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55" y="306909"/>
            <a:ext cx="2286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3. Process the data: Match &amp;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Catalog the measurement</a:t>
            </a:r>
          </a:p>
          <a:p>
            <a:r>
              <a:rPr lang="en-US" sz="2400" dirty="0"/>
              <a:t>Matching data (productivity </a:t>
            </a:r>
            <a:r>
              <a:rPr lang="en-US" sz="2400" dirty="0">
                <a:sym typeface="Wingdings" panose="05000000000000000000" pitchFamily="2" charset="2"/>
              </a:rPr>
              <a:t> sensor data</a:t>
            </a:r>
            <a:r>
              <a:rPr lang="en-US" sz="2400" dirty="0"/>
              <a:t>)</a:t>
            </a:r>
          </a:p>
          <a:p>
            <a:r>
              <a:rPr lang="en-US" sz="2400" dirty="0"/>
              <a:t>Sampling data</a:t>
            </a:r>
          </a:p>
          <a:p>
            <a:r>
              <a:rPr lang="en-US" sz="2400" dirty="0"/>
              <a:t>Model training (key variables)</a:t>
            </a:r>
          </a:p>
          <a:p>
            <a:r>
              <a:rPr lang="en-US" sz="2400" dirty="0"/>
              <a:t>Statistic analysis</a:t>
            </a:r>
          </a:p>
          <a:p>
            <a:r>
              <a:rPr lang="en-US" sz="2400" dirty="0"/>
              <a:t>Verification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82" y="2098546"/>
            <a:ext cx="323712" cy="4115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69" y="2592909"/>
            <a:ext cx="323712" cy="4115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26" y="3269547"/>
            <a:ext cx="323712" cy="4115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98" y="3769562"/>
            <a:ext cx="323712" cy="4115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82" y="4417332"/>
            <a:ext cx="323712" cy="4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361</Words>
  <Application>Microsoft Office PowerPoint</Application>
  <PresentationFormat>Widescreen</PresentationFormat>
  <Paragraphs>96</Paragraphs>
  <Slides>16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Team LoaderMaster</vt:lpstr>
      <vt:lpstr>Meet the Loader – Masters  Data Hackers from Swinburne University of Technology</vt:lpstr>
      <vt:lpstr>Challenge #3   Underground Loader Optimisation</vt:lpstr>
      <vt:lpstr>1. Understand the challenge: Catalog the measurement</vt:lpstr>
      <vt:lpstr>1. Understand the challenge: Catalog the measurement</vt:lpstr>
      <vt:lpstr>2. Understand the data</vt:lpstr>
      <vt:lpstr>What is a good bogger?</vt:lpstr>
      <vt:lpstr>PowerPoint Presentation</vt:lpstr>
      <vt:lpstr>3. Process the data: Match &amp; Merge</vt:lpstr>
      <vt:lpstr>4. Build Machine Learning Platform </vt:lpstr>
      <vt:lpstr>5. Verify our model</vt:lpstr>
      <vt:lpstr>Platforms</vt:lpstr>
      <vt:lpstr>Results</vt:lpstr>
      <vt:lpstr>PowerPoint Presentation</vt:lpstr>
      <vt:lpstr>Business Potential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 Li</dc:creator>
  <cp:lastModifiedBy>Shuo Li</cp:lastModifiedBy>
  <cp:revision>126</cp:revision>
  <dcterms:created xsi:type="dcterms:W3CDTF">2017-03-18T05:19:45Z</dcterms:created>
  <dcterms:modified xsi:type="dcterms:W3CDTF">2017-03-19T07:09:58Z</dcterms:modified>
</cp:coreProperties>
</file>