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8" r:id="rId8"/>
    <p:sldId id="262" r:id="rId9"/>
    <p:sldId id="263" r:id="rId10"/>
    <p:sldId id="264" r:id="rId11"/>
    <p:sldId id="265"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fiane" initials="s" lastIdx="1" clrIdx="0">
    <p:extLst>
      <p:ext uri="{19B8F6BF-5375-455C-9EA6-DF929625EA0E}">
        <p15:presenceInfo xmlns:p15="http://schemas.microsoft.com/office/powerpoint/2012/main" userId="soufian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5-07T21:18:32.324" idx="1">
    <p:pos x="10" y="10"/>
    <p:text/>
    <p:extLst>
      <p:ext uri="{C676402C-5697-4E1C-873F-D02D1690AC5C}">
        <p15:threadingInfo xmlns:p15="http://schemas.microsoft.com/office/powerpoint/2012/main" timeZoneBias="-6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5/7/2018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5/7/2018</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jpg"/><Relationship Id="rId1" Type="http://schemas.openxmlformats.org/officeDocument/2006/relationships/slideLayout" Target="../slideLayouts/slideLayout6.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9A270-881A-4D29-A75C-091E4CF573AF}"/>
              </a:ext>
            </a:extLst>
          </p:cNvPr>
          <p:cNvSpPr>
            <a:spLocks noGrp="1"/>
          </p:cNvSpPr>
          <p:nvPr>
            <p:ph type="ctrTitle"/>
          </p:nvPr>
        </p:nvSpPr>
        <p:spPr>
          <a:xfrm>
            <a:off x="2589213" y="1298714"/>
            <a:ext cx="8915399" cy="3478668"/>
          </a:xfrm>
        </p:spPr>
        <p:txBody>
          <a:bodyPr>
            <a:normAutofit/>
          </a:bodyPr>
          <a:lstStyle/>
          <a:p>
            <a:pPr algn="ctr"/>
            <a:r>
              <a:rPr lang="en-US" dirty="0">
                <a:solidFill>
                  <a:schemeClr val="tx1"/>
                </a:solidFill>
              </a:rPr>
              <a:t>SMARTINvest</a:t>
            </a:r>
            <a:br>
              <a:rPr lang="en-US" dirty="0">
                <a:solidFill>
                  <a:schemeClr val="tx1"/>
                </a:solidFill>
              </a:rPr>
            </a:br>
            <a:r>
              <a:rPr lang="en-US" sz="2200" dirty="0">
                <a:solidFill>
                  <a:schemeClr val="tx1"/>
                </a:solidFill>
              </a:rPr>
              <a:t>A Smart Platform Creating Value for Retail investors </a:t>
            </a:r>
            <a:br>
              <a:rPr lang="en-US" dirty="0">
                <a:effectLst>
                  <a:outerShdw blurRad="38100" dist="38100" dir="2700000" algn="tl">
                    <a:srgbClr val="000000">
                      <a:alpha val="43137"/>
                    </a:srgbClr>
                  </a:outerShdw>
                </a:effectLst>
              </a:rPr>
            </a:br>
            <a:endParaRPr lang="en-US" dirty="0"/>
          </a:p>
        </p:txBody>
      </p:sp>
      <p:sp>
        <p:nvSpPr>
          <p:cNvPr id="3" name="Subtitle 2">
            <a:extLst>
              <a:ext uri="{FF2B5EF4-FFF2-40B4-BE49-F238E27FC236}">
                <a16:creationId xmlns:a16="http://schemas.microsoft.com/office/drawing/2014/main" id="{74A5BD48-061A-4F40-A739-896B42029848}"/>
              </a:ext>
            </a:extLst>
          </p:cNvPr>
          <p:cNvSpPr>
            <a:spLocks noGrp="1"/>
          </p:cNvSpPr>
          <p:nvPr>
            <p:ph type="subTitle" idx="1"/>
          </p:nvPr>
        </p:nvSpPr>
        <p:spPr>
          <a:xfrm>
            <a:off x="2589213" y="4671362"/>
            <a:ext cx="8915399" cy="1126283"/>
          </a:xfrm>
        </p:spPr>
        <p:txBody>
          <a:bodyPr/>
          <a:lstStyle/>
          <a:p>
            <a:r>
              <a:rPr lang="en-US" dirty="0">
                <a:solidFill>
                  <a:schemeClr val="tx1"/>
                </a:solidFill>
              </a:rPr>
              <a:t>By</a:t>
            </a:r>
          </a:p>
          <a:p>
            <a:r>
              <a:rPr lang="en-US" dirty="0">
                <a:solidFill>
                  <a:schemeClr val="tx1"/>
                </a:solidFill>
              </a:rPr>
              <a:t>Sofiene Omri           </a:t>
            </a:r>
            <a:r>
              <a:rPr lang="en-US" dirty="0" err="1">
                <a:solidFill>
                  <a:schemeClr val="tx1"/>
                </a:solidFill>
              </a:rPr>
              <a:t>Oussama</a:t>
            </a:r>
            <a:r>
              <a:rPr lang="en-US" dirty="0">
                <a:solidFill>
                  <a:schemeClr val="tx1"/>
                </a:solidFill>
              </a:rPr>
              <a:t> Ben </a:t>
            </a:r>
            <a:r>
              <a:rPr lang="en-US" dirty="0" err="1">
                <a:solidFill>
                  <a:schemeClr val="tx1"/>
                </a:solidFill>
              </a:rPr>
              <a:t>Brahem</a:t>
            </a:r>
            <a:r>
              <a:rPr lang="en-US" dirty="0">
                <a:solidFill>
                  <a:schemeClr val="tx1"/>
                </a:solidFill>
              </a:rPr>
              <a:t>   &amp; Ahmed </a:t>
            </a:r>
            <a:r>
              <a:rPr lang="en-US" dirty="0" err="1">
                <a:solidFill>
                  <a:schemeClr val="tx1"/>
                </a:solidFill>
              </a:rPr>
              <a:t>Ouderni</a:t>
            </a:r>
            <a:endParaRPr lang="en-US" dirty="0">
              <a:solidFill>
                <a:schemeClr val="tx1"/>
              </a:solidFill>
            </a:endParaRPr>
          </a:p>
          <a:p>
            <a:endParaRPr lang="en-US" dirty="0"/>
          </a:p>
        </p:txBody>
      </p:sp>
    </p:spTree>
    <p:extLst>
      <p:ext uri="{BB962C8B-B14F-4D97-AF65-F5344CB8AC3E}">
        <p14:creationId xmlns:p14="http://schemas.microsoft.com/office/powerpoint/2010/main" val="1264776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748B-6531-4A20-AC1B-7A89D37093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SWOT Analysis </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155835FF-0E4B-431E-B0C2-C118D5B64C81}"/>
              </a:ext>
            </a:extLst>
          </p:cNvPr>
          <p:cNvSpPr>
            <a:spLocks noGrp="1"/>
          </p:cNvSpPr>
          <p:nvPr>
            <p:ph type="body" idx="1"/>
          </p:nvPr>
        </p:nvSpPr>
        <p:spPr>
          <a:xfrm>
            <a:off x="2589212" y="1522129"/>
            <a:ext cx="3992732" cy="576262"/>
          </a:xfrm>
        </p:spPr>
        <p:txBody>
          <a:bodyPr/>
          <a:lstStyle/>
          <a:p>
            <a:r>
              <a:rPr lang="en-US" b="1" dirty="0"/>
              <a:t>Opportunity</a:t>
            </a:r>
          </a:p>
        </p:txBody>
      </p:sp>
      <p:sp>
        <p:nvSpPr>
          <p:cNvPr id="4" name="Content Placeholder 3">
            <a:extLst>
              <a:ext uri="{FF2B5EF4-FFF2-40B4-BE49-F238E27FC236}">
                <a16:creationId xmlns:a16="http://schemas.microsoft.com/office/drawing/2014/main" id="{58E0CCAE-40FD-4016-A708-767ACAE4AE0A}"/>
              </a:ext>
            </a:extLst>
          </p:cNvPr>
          <p:cNvSpPr>
            <a:spLocks noGrp="1"/>
          </p:cNvSpPr>
          <p:nvPr>
            <p:ph sz="half" idx="2"/>
          </p:nvPr>
        </p:nvSpPr>
        <p:spPr>
          <a:xfrm>
            <a:off x="2398644" y="2548966"/>
            <a:ext cx="4533462" cy="3350832"/>
          </a:xfrm>
        </p:spPr>
        <p:txBody>
          <a:bodyPr>
            <a:normAutofit fontScale="70000" lnSpcReduction="20000"/>
          </a:bodyPr>
          <a:lstStyle/>
          <a:p>
            <a:pPr lvl="0"/>
            <a:r>
              <a:rPr lang="en-US" dirty="0"/>
              <a:t>The huge amount of dynamically changing financial information that comes in various and mostly unstructured format </a:t>
            </a:r>
          </a:p>
          <a:p>
            <a:pPr lvl="0"/>
            <a:r>
              <a:rPr lang="en-US" dirty="0"/>
              <a:t>High cost to hire various analysts to go through the various reports, news and quantitative data.</a:t>
            </a:r>
          </a:p>
          <a:p>
            <a:pPr lvl="0"/>
            <a:r>
              <a:rPr lang="en-US" dirty="0"/>
              <a:t>The high volume and variety of data and indicators that should be used in financial assessments and monitoring (Technical reports, financial news, financial statements and reports, market data, mathematical models etc.…) </a:t>
            </a:r>
          </a:p>
          <a:p>
            <a:pPr lvl="0"/>
            <a:r>
              <a:rPr lang="en-US" dirty="0"/>
              <a:t>Market volatility and environment uncertainty that requires continuous monitoring through processing huge amount of data in real time</a:t>
            </a:r>
          </a:p>
          <a:p>
            <a:pPr lvl="0"/>
            <a:r>
              <a:rPr lang="en-US" dirty="0"/>
              <a:t>Timeliness and criticality of financial information that require fast processing.</a:t>
            </a:r>
          </a:p>
          <a:p>
            <a:pPr marL="0" indent="0">
              <a:buNone/>
            </a:pPr>
            <a:endParaRPr lang="en-US" dirty="0"/>
          </a:p>
        </p:txBody>
      </p:sp>
      <p:sp>
        <p:nvSpPr>
          <p:cNvPr id="5" name="Text Placeholder 4">
            <a:extLst>
              <a:ext uri="{FF2B5EF4-FFF2-40B4-BE49-F238E27FC236}">
                <a16:creationId xmlns:a16="http://schemas.microsoft.com/office/drawing/2014/main" id="{798D8581-566F-46FB-9D5C-0D6701F0ADB9}"/>
              </a:ext>
            </a:extLst>
          </p:cNvPr>
          <p:cNvSpPr>
            <a:spLocks noGrp="1"/>
          </p:cNvSpPr>
          <p:nvPr>
            <p:ph type="body" sz="quarter" idx="3"/>
          </p:nvPr>
        </p:nvSpPr>
        <p:spPr>
          <a:xfrm>
            <a:off x="7336793" y="1522129"/>
            <a:ext cx="3999001" cy="576262"/>
          </a:xfrm>
        </p:spPr>
        <p:txBody>
          <a:bodyPr/>
          <a:lstStyle/>
          <a:p>
            <a:r>
              <a:rPr lang="en-US" b="1" dirty="0"/>
              <a:t>Threats</a:t>
            </a:r>
          </a:p>
        </p:txBody>
      </p:sp>
      <p:sp>
        <p:nvSpPr>
          <p:cNvPr id="6" name="Content Placeholder 5">
            <a:extLst>
              <a:ext uri="{FF2B5EF4-FFF2-40B4-BE49-F238E27FC236}">
                <a16:creationId xmlns:a16="http://schemas.microsoft.com/office/drawing/2014/main" id="{D92CF619-5AFD-451D-A5AA-E6A22F211864}"/>
              </a:ext>
            </a:extLst>
          </p:cNvPr>
          <p:cNvSpPr>
            <a:spLocks noGrp="1"/>
          </p:cNvSpPr>
          <p:nvPr>
            <p:ph sz="quarter" idx="4"/>
          </p:nvPr>
        </p:nvSpPr>
        <p:spPr/>
        <p:txBody>
          <a:bodyPr>
            <a:normAutofit fontScale="70000" lnSpcReduction="20000"/>
          </a:bodyPr>
          <a:lstStyle/>
          <a:p>
            <a:pPr lvl="0"/>
            <a:r>
              <a:rPr lang="en-US" dirty="0"/>
              <a:t>Even though they provide classic services and tools like assets evaluation, market data, and financial news, the existing platform that target individuals remains a well-established threat</a:t>
            </a:r>
            <a:endParaRPr lang="fr-FR" dirty="0"/>
          </a:p>
          <a:p>
            <a:pPr lvl="0"/>
            <a:r>
              <a:rPr lang="en-US" dirty="0"/>
              <a:t>Financial industries remains one of the main businesses that resist technological advancements (individual might not trust insights from automated smart agents)</a:t>
            </a:r>
            <a:endParaRPr lang="fr-FR" dirty="0"/>
          </a:p>
          <a:p>
            <a:pPr marL="0" indent="0">
              <a:buNone/>
            </a:pPr>
            <a:endParaRPr lang="en-US" dirty="0"/>
          </a:p>
        </p:txBody>
      </p:sp>
    </p:spTree>
    <p:extLst>
      <p:ext uri="{BB962C8B-B14F-4D97-AF65-F5344CB8AC3E}">
        <p14:creationId xmlns:p14="http://schemas.microsoft.com/office/powerpoint/2010/main" val="12357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8CDA7-D548-4455-8D0E-1016673C84F2}"/>
              </a:ext>
            </a:extLst>
          </p:cNvPr>
          <p:cNvSpPr>
            <a:spLocks noGrp="1"/>
          </p:cNvSpPr>
          <p:nvPr>
            <p:ph type="title"/>
          </p:nvPr>
        </p:nvSpPr>
        <p:spPr/>
        <p:txBody>
          <a:bodyPr/>
          <a:lstStyle/>
          <a:p>
            <a:r>
              <a:rPr lang="en-US" dirty="0"/>
              <a:t>Competitive edge</a:t>
            </a:r>
            <a:br>
              <a:rPr lang="en-US" dirty="0"/>
            </a:br>
            <a:endParaRPr lang="en-US" dirty="0"/>
          </a:p>
        </p:txBody>
      </p:sp>
      <p:sp>
        <p:nvSpPr>
          <p:cNvPr id="3" name="Content Placeholder 2">
            <a:extLst>
              <a:ext uri="{FF2B5EF4-FFF2-40B4-BE49-F238E27FC236}">
                <a16:creationId xmlns:a16="http://schemas.microsoft.com/office/drawing/2014/main" id="{EE08D488-E8E1-4861-AFAA-A0CFE5E1F7DE}"/>
              </a:ext>
            </a:extLst>
          </p:cNvPr>
          <p:cNvSpPr>
            <a:spLocks noGrp="1"/>
          </p:cNvSpPr>
          <p:nvPr>
            <p:ph idx="1"/>
          </p:nvPr>
        </p:nvSpPr>
        <p:spPr/>
        <p:txBody>
          <a:bodyPr/>
          <a:lstStyle/>
          <a:p>
            <a:r>
              <a:rPr lang="en-US" dirty="0"/>
              <a:t>SMARTINvest competitive edge will be their easy-to-use website and a fee-based pricing fostering trust with our clients</a:t>
            </a:r>
          </a:p>
          <a:p>
            <a:r>
              <a:rPr lang="en-US" dirty="0"/>
              <a:t>The website design will be a competitive advantage because research indicates that an easy-to-use website and transparency about the advisory procedure fosters customer loyalty</a:t>
            </a:r>
          </a:p>
          <a:p>
            <a:r>
              <a:rPr lang="en-US" dirty="0"/>
              <a:t>SMARTINvest other competitive edge over existing robo-advisors might be its superior mix of deep learning algorithms and classic mathematical model through a well-structured multi-agent system to capture and analyze high quality financial information to monitor portfolios. </a:t>
            </a:r>
            <a:endParaRPr lang="fr-FR" dirty="0"/>
          </a:p>
          <a:p>
            <a:pPr marL="0" indent="0">
              <a:buNone/>
            </a:pPr>
            <a:endParaRPr lang="en-US" dirty="0"/>
          </a:p>
        </p:txBody>
      </p:sp>
    </p:spTree>
    <p:extLst>
      <p:ext uri="{BB962C8B-B14F-4D97-AF65-F5344CB8AC3E}">
        <p14:creationId xmlns:p14="http://schemas.microsoft.com/office/powerpoint/2010/main" val="342333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A817-39C1-4CB8-8DF8-C53F32D6CC23}"/>
              </a:ext>
            </a:extLst>
          </p:cNvPr>
          <p:cNvSpPr>
            <a:spLocks noGrp="1"/>
          </p:cNvSpPr>
          <p:nvPr>
            <p:ph type="title"/>
          </p:nvPr>
        </p:nvSpPr>
        <p:spPr/>
        <p:txBody>
          <a:bodyPr/>
          <a:lstStyle/>
          <a:p>
            <a:r>
              <a:rPr lang="en-US" dirty="0"/>
              <a:t>Risks &amp; potential problems </a:t>
            </a:r>
          </a:p>
        </p:txBody>
      </p:sp>
      <p:sp>
        <p:nvSpPr>
          <p:cNvPr id="3" name="Content Placeholder 2">
            <a:extLst>
              <a:ext uri="{FF2B5EF4-FFF2-40B4-BE49-F238E27FC236}">
                <a16:creationId xmlns:a16="http://schemas.microsoft.com/office/drawing/2014/main" id="{EBFE57F3-EB9A-4C1D-B32C-3B47412FE4DA}"/>
              </a:ext>
            </a:extLst>
          </p:cNvPr>
          <p:cNvSpPr>
            <a:spLocks noGrp="1"/>
          </p:cNvSpPr>
          <p:nvPr>
            <p:ph idx="1"/>
          </p:nvPr>
        </p:nvSpPr>
        <p:spPr/>
        <p:txBody>
          <a:bodyPr/>
          <a:lstStyle/>
          <a:p>
            <a:r>
              <a:rPr lang="en-US" b="1" dirty="0"/>
              <a:t>Relatively little differentiation</a:t>
            </a:r>
            <a:r>
              <a:rPr lang="en-US" dirty="0"/>
              <a:t>: Robo-advisors can be easily replicated in term of business model and services making it hard for startups to differentiate their services. </a:t>
            </a:r>
          </a:p>
          <a:p>
            <a:r>
              <a:rPr lang="en-US" b="1" dirty="0"/>
              <a:t>High fixed costs: </a:t>
            </a:r>
            <a:r>
              <a:rPr lang="en-US" dirty="0"/>
              <a:t>For deep learning algorithms to be efficient a powerful IT infrastructure is required. </a:t>
            </a:r>
          </a:p>
        </p:txBody>
      </p:sp>
    </p:spTree>
    <p:extLst>
      <p:ext uri="{BB962C8B-B14F-4D97-AF65-F5344CB8AC3E}">
        <p14:creationId xmlns:p14="http://schemas.microsoft.com/office/powerpoint/2010/main" val="1616699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DF56F-0880-43CB-BDF1-435A6A116728}"/>
              </a:ext>
            </a:extLst>
          </p:cNvPr>
          <p:cNvSpPr>
            <a:spLocks noGrp="1"/>
          </p:cNvSpPr>
          <p:nvPr>
            <p:ph type="title"/>
          </p:nvPr>
        </p:nvSpPr>
        <p:spPr/>
        <p:txBody>
          <a:bodyPr>
            <a:normAutofit fontScale="90000"/>
          </a:bodyPr>
          <a:lstStyle/>
          <a:p>
            <a:r>
              <a:rPr lang="en-US" sz="4000" dirty="0">
                <a:latin typeface="Century Gothic (Headings)"/>
                <a:cs typeface="Times New Roman" panose="02020603050405020304" pitchFamily="18" charset="0"/>
              </a:rPr>
              <a:t>Proof of Concept &amp; Performance </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p>
        </p:txBody>
      </p:sp>
      <p:sp>
        <p:nvSpPr>
          <p:cNvPr id="4" name="Content Placeholder 3">
            <a:extLst>
              <a:ext uri="{FF2B5EF4-FFF2-40B4-BE49-F238E27FC236}">
                <a16:creationId xmlns:a16="http://schemas.microsoft.com/office/drawing/2014/main" id="{F51E1B73-F33E-44FA-8205-8F27A57F3627}"/>
              </a:ext>
            </a:extLst>
          </p:cNvPr>
          <p:cNvSpPr>
            <a:spLocks noGrp="1"/>
          </p:cNvSpPr>
          <p:nvPr>
            <p:ph sz="half" idx="2"/>
          </p:nvPr>
        </p:nvSpPr>
        <p:spPr/>
        <p:txBody>
          <a:bodyPr/>
          <a:lstStyle/>
          <a:p>
            <a:endParaRPr lang="en-US" dirty="0"/>
          </a:p>
          <a:p>
            <a:endParaRPr lang="en-US" dirty="0"/>
          </a:p>
          <a:p>
            <a:r>
              <a:rPr lang="en-US" dirty="0"/>
              <a:t>A deep learning algorithm</a:t>
            </a:r>
          </a:p>
          <a:p>
            <a:r>
              <a:rPr lang="en-US" dirty="0"/>
              <a:t>The model is composed by 2 convolutional layers and 2 Dense layer</a:t>
            </a:r>
          </a:p>
          <a:p>
            <a:r>
              <a:rPr lang="en-US" dirty="0"/>
              <a:t>Each portfolio is </a:t>
            </a:r>
            <a:r>
              <a:rPr lang="en-US"/>
              <a:t>a 3D </a:t>
            </a:r>
            <a:r>
              <a:rPr lang="en-US" dirty="0"/>
              <a:t>tensor </a:t>
            </a:r>
          </a:p>
          <a:p>
            <a:r>
              <a:rPr lang="en-US" dirty="0"/>
              <a:t>23 938 parameters are treated at each epoch</a:t>
            </a:r>
          </a:p>
          <a:p>
            <a:endParaRPr lang="en-US" dirty="0"/>
          </a:p>
        </p:txBody>
      </p:sp>
      <p:pic>
        <p:nvPicPr>
          <p:cNvPr id="5" name="Image 6">
            <a:extLst>
              <a:ext uri="{FF2B5EF4-FFF2-40B4-BE49-F238E27FC236}">
                <a16:creationId xmlns:a16="http://schemas.microsoft.com/office/drawing/2014/main" id="{B69B54B5-09C3-4610-BE22-C263E0925185}"/>
              </a:ext>
            </a:extLst>
          </p:cNvPr>
          <p:cNvPicPr>
            <a:picLocks noGrp="1" noChangeAspect="1"/>
          </p:cNvPicPr>
          <p:nvPr>
            <p:ph sz="half" idx="1"/>
          </p:nvPr>
        </p:nvPicPr>
        <p:blipFill>
          <a:blip r:embed="rId2"/>
          <a:stretch>
            <a:fillRect/>
          </a:stretch>
        </p:blipFill>
        <p:spPr>
          <a:xfrm>
            <a:off x="2611745" y="2155399"/>
            <a:ext cx="4268172" cy="373465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78079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C748A-A34E-4A93-8221-EF970F0F5DC8}"/>
              </a:ext>
            </a:extLst>
          </p:cNvPr>
          <p:cNvSpPr>
            <a:spLocks noGrp="1"/>
          </p:cNvSpPr>
          <p:nvPr>
            <p:ph type="title"/>
          </p:nvPr>
        </p:nvSpPr>
        <p:spPr>
          <a:xfrm>
            <a:off x="4328958" y="2788555"/>
            <a:ext cx="8911687" cy="1280890"/>
          </a:xfrm>
        </p:spPr>
        <p:txBody>
          <a:bodyPr/>
          <a:lstStyle/>
          <a:p>
            <a:r>
              <a:rPr lang="en-US" dirty="0"/>
              <a:t>Thank you</a:t>
            </a:r>
          </a:p>
        </p:txBody>
      </p:sp>
    </p:spTree>
    <p:extLst>
      <p:ext uri="{BB962C8B-B14F-4D97-AF65-F5344CB8AC3E}">
        <p14:creationId xmlns:p14="http://schemas.microsoft.com/office/powerpoint/2010/main" val="3579867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473B3-E520-499A-A193-8252573E1227}"/>
              </a:ext>
            </a:extLst>
          </p:cNvPr>
          <p:cNvSpPr>
            <a:spLocks noGrp="1"/>
          </p:cNvSpPr>
          <p:nvPr>
            <p:ph type="title"/>
          </p:nvPr>
        </p:nvSpPr>
        <p:spPr/>
        <p:txBody>
          <a:bodyPr/>
          <a:lstStyle/>
          <a:p>
            <a:r>
              <a:rPr lang="en-US" dirty="0"/>
              <a:t>Outlines</a:t>
            </a:r>
          </a:p>
        </p:txBody>
      </p:sp>
      <p:sp>
        <p:nvSpPr>
          <p:cNvPr id="4" name="TextBox 3">
            <a:extLst>
              <a:ext uri="{FF2B5EF4-FFF2-40B4-BE49-F238E27FC236}">
                <a16:creationId xmlns:a16="http://schemas.microsoft.com/office/drawing/2014/main" id="{38A4937E-B875-4548-A671-94E0427BFAF1}"/>
              </a:ext>
            </a:extLst>
          </p:cNvPr>
          <p:cNvSpPr txBox="1"/>
          <p:nvPr/>
        </p:nvSpPr>
        <p:spPr>
          <a:xfrm>
            <a:off x="2425148" y="1905000"/>
            <a:ext cx="6526146" cy="5078313"/>
          </a:xfrm>
          <a:prstGeom prst="rect">
            <a:avLst/>
          </a:prstGeom>
          <a:noFill/>
        </p:spPr>
        <p:txBody>
          <a:bodyPr wrap="none" rtlCol="0">
            <a:spAutoFit/>
          </a:bodyPr>
          <a:lstStyle/>
          <a:p>
            <a:pPr marL="457200" indent="-457200">
              <a:buFont typeface="Arial" panose="020B0604020202020204" pitchFamily="34" charset="0"/>
              <a:buChar char="•"/>
            </a:pPr>
            <a:r>
              <a:rPr lang="en-US" sz="2800" dirty="0">
                <a:latin typeface="Century Gothic (Headings)"/>
                <a:cs typeface="Times New Roman" panose="02020603050405020304" pitchFamily="18" charset="0"/>
              </a:rPr>
              <a:t>The Robo-Advisory Market</a:t>
            </a:r>
          </a:p>
          <a:p>
            <a:pPr marL="457200" indent="-457200">
              <a:buFont typeface="Arial" panose="020B0604020202020204" pitchFamily="34" charset="0"/>
              <a:buChar char="•"/>
            </a:pPr>
            <a:r>
              <a:rPr lang="en-US" sz="2800" dirty="0">
                <a:latin typeface="Century Gothic (Headings)"/>
                <a:cs typeface="Times New Roman" panose="02020603050405020304" pitchFamily="18" charset="0"/>
              </a:rPr>
              <a:t>SMARTINvest: An overview</a:t>
            </a:r>
          </a:p>
          <a:p>
            <a:pPr marL="457200" indent="-457200">
              <a:buFont typeface="Arial" panose="020B0604020202020204" pitchFamily="34" charset="0"/>
              <a:buChar char="•"/>
            </a:pPr>
            <a:r>
              <a:rPr lang="en-US" sz="2800" dirty="0">
                <a:latin typeface="Century Gothic (Headings)"/>
                <a:cs typeface="Times New Roman" panose="02020603050405020304" pitchFamily="18" charset="0"/>
              </a:rPr>
              <a:t>Target customers </a:t>
            </a:r>
          </a:p>
          <a:p>
            <a:pPr marL="457200" indent="-457200">
              <a:buFont typeface="Arial" panose="020B0604020202020204" pitchFamily="34" charset="0"/>
              <a:buChar char="•"/>
            </a:pPr>
            <a:r>
              <a:rPr lang="en-US" sz="2800" dirty="0">
                <a:latin typeface="Century Gothic (Headings)"/>
                <a:cs typeface="Times New Roman" panose="02020603050405020304" pitchFamily="18" charset="0"/>
              </a:rPr>
              <a:t>SWOT Analysis </a:t>
            </a:r>
          </a:p>
          <a:p>
            <a:pPr marL="457200" indent="-457200">
              <a:buFont typeface="Arial" panose="020B0604020202020204" pitchFamily="34" charset="0"/>
              <a:buChar char="•"/>
            </a:pPr>
            <a:r>
              <a:rPr lang="en-US" sz="2800" dirty="0">
                <a:latin typeface="Century Gothic (Headings)"/>
                <a:cs typeface="Times New Roman" panose="02020603050405020304" pitchFamily="18" charset="0"/>
              </a:rPr>
              <a:t>Competitive edge</a:t>
            </a:r>
          </a:p>
          <a:p>
            <a:pPr marL="457200" indent="-457200">
              <a:buFont typeface="Arial" panose="020B0604020202020204" pitchFamily="34" charset="0"/>
              <a:buChar char="•"/>
            </a:pPr>
            <a:r>
              <a:rPr lang="en-US" sz="2800" dirty="0">
                <a:latin typeface="Century Gothic (Headings)"/>
                <a:cs typeface="Times New Roman" panose="02020603050405020304" pitchFamily="18" charset="0"/>
              </a:rPr>
              <a:t>Risks &amp; potential problems </a:t>
            </a:r>
          </a:p>
          <a:p>
            <a:pPr marL="457200" indent="-457200">
              <a:buFont typeface="Arial" panose="020B0604020202020204" pitchFamily="34" charset="0"/>
              <a:buChar char="•"/>
            </a:pPr>
            <a:r>
              <a:rPr lang="en-US" sz="2800" dirty="0">
                <a:latin typeface="Century Gothic (Headings)"/>
                <a:cs typeface="Times New Roman" panose="02020603050405020304" pitchFamily="18" charset="0"/>
              </a:rPr>
              <a:t>Proof of Concept &amp; Performance </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p>
            <a:endParaRPr lang="en-US" sz="3200" dirty="0"/>
          </a:p>
          <a:p>
            <a:endParaRPr lang="en-US" sz="3200" dirty="0"/>
          </a:p>
        </p:txBody>
      </p:sp>
    </p:spTree>
    <p:extLst>
      <p:ext uri="{BB962C8B-B14F-4D97-AF65-F5344CB8AC3E}">
        <p14:creationId xmlns:p14="http://schemas.microsoft.com/office/powerpoint/2010/main" val="42434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7F1FE-C569-433E-970F-EF2D3B882AF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Robo-Advisory Market</a:t>
            </a:r>
            <a:br>
              <a:rPr lang="en-US" dirty="0">
                <a:latin typeface="Times New Roman" panose="02020603050405020304" pitchFamily="18" charset="0"/>
                <a:cs typeface="Times New Roman" panose="02020603050405020304" pitchFamily="18" charset="0"/>
              </a:rPr>
            </a:br>
            <a:endParaRPr lang="en-US" dirty="0"/>
          </a:p>
        </p:txBody>
      </p:sp>
      <p:pic>
        <p:nvPicPr>
          <p:cNvPr id="3" name="Picture 2">
            <a:extLst>
              <a:ext uri="{FF2B5EF4-FFF2-40B4-BE49-F238E27FC236}">
                <a16:creationId xmlns:a16="http://schemas.microsoft.com/office/drawing/2014/main" id="{3BA8A24A-E7B5-4CA1-8ABB-39BC0E6F3A94}"/>
              </a:ext>
            </a:extLst>
          </p:cNvPr>
          <p:cNvPicPr>
            <a:picLocks noChangeAspect="1"/>
          </p:cNvPicPr>
          <p:nvPr/>
        </p:nvPicPr>
        <p:blipFill>
          <a:blip r:embed="rId2"/>
          <a:stretch>
            <a:fillRect/>
          </a:stretch>
        </p:blipFill>
        <p:spPr>
          <a:xfrm>
            <a:off x="2957306" y="2445441"/>
            <a:ext cx="7258050" cy="3981450"/>
          </a:xfrm>
          <a:prstGeom prst="rect">
            <a:avLst/>
          </a:prstGeom>
        </p:spPr>
      </p:pic>
    </p:spTree>
    <p:extLst>
      <p:ext uri="{BB962C8B-B14F-4D97-AF65-F5344CB8AC3E}">
        <p14:creationId xmlns:p14="http://schemas.microsoft.com/office/powerpoint/2010/main" val="129483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C5B09-FC72-4BDA-9A66-A4EA66A9236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Robo-Advisory Market</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3777263D-91CF-4DE3-B06E-52EB43A1DBC3}"/>
              </a:ext>
            </a:extLst>
          </p:cNvPr>
          <p:cNvSpPr>
            <a:spLocks noGrp="1"/>
          </p:cNvSpPr>
          <p:nvPr>
            <p:ph type="body" idx="1"/>
          </p:nvPr>
        </p:nvSpPr>
        <p:spPr/>
        <p:txBody>
          <a:bodyPr/>
          <a:lstStyle/>
          <a:p>
            <a:r>
              <a:rPr lang="en-US" b="1" dirty="0"/>
              <a:t>France</a:t>
            </a:r>
          </a:p>
        </p:txBody>
      </p:sp>
      <p:sp>
        <p:nvSpPr>
          <p:cNvPr id="4" name="Content Placeholder 3">
            <a:extLst>
              <a:ext uri="{FF2B5EF4-FFF2-40B4-BE49-F238E27FC236}">
                <a16:creationId xmlns:a16="http://schemas.microsoft.com/office/drawing/2014/main" id="{3637B4EF-5DA5-4366-A61B-DB37BC80EE91}"/>
              </a:ext>
            </a:extLst>
          </p:cNvPr>
          <p:cNvSpPr>
            <a:spLocks noGrp="1"/>
          </p:cNvSpPr>
          <p:nvPr>
            <p:ph sz="half" idx="2"/>
          </p:nvPr>
        </p:nvSpPr>
        <p:spPr/>
        <p:txBody>
          <a:bodyPr>
            <a:normAutofit fontScale="85000" lnSpcReduction="10000"/>
          </a:bodyPr>
          <a:lstStyle/>
          <a:p>
            <a:r>
              <a:rPr lang="en-US" dirty="0"/>
              <a:t>Assets under Management in the "Robo-Advisors" segment amounts to €286m in 2018.</a:t>
            </a:r>
          </a:p>
          <a:p>
            <a:r>
              <a:rPr lang="en-US" dirty="0"/>
              <a:t> Assets under Management are expected to show an annual growth rate (CAGR 2018-2022) of 39.8% resulting in the total amount of €1,095m in 2022.</a:t>
            </a:r>
          </a:p>
          <a:p>
            <a:r>
              <a:rPr lang="en-US" dirty="0"/>
              <a:t> In the "Robo-Advisors" segment, the number of users is expected to amount to 0.06m by 2022.</a:t>
            </a:r>
          </a:p>
          <a:p>
            <a:r>
              <a:rPr lang="en-US" dirty="0"/>
              <a:t> The average assets under management per user in the "Robo-Advisors" segment amounts to €14,310.84 in 2018.</a:t>
            </a:r>
          </a:p>
          <a:p>
            <a:pPr marL="0" indent="0">
              <a:buNone/>
            </a:pPr>
            <a:endParaRPr lang="en-US" dirty="0"/>
          </a:p>
        </p:txBody>
      </p:sp>
      <p:sp>
        <p:nvSpPr>
          <p:cNvPr id="5" name="Text Placeholder 4">
            <a:extLst>
              <a:ext uri="{FF2B5EF4-FFF2-40B4-BE49-F238E27FC236}">
                <a16:creationId xmlns:a16="http://schemas.microsoft.com/office/drawing/2014/main" id="{84A6E824-6957-4FBC-A9D6-24D969DE65A7}"/>
              </a:ext>
            </a:extLst>
          </p:cNvPr>
          <p:cNvSpPr>
            <a:spLocks noGrp="1"/>
          </p:cNvSpPr>
          <p:nvPr>
            <p:ph type="body" sz="quarter" idx="3"/>
          </p:nvPr>
        </p:nvSpPr>
        <p:spPr/>
        <p:txBody>
          <a:bodyPr/>
          <a:lstStyle/>
          <a:p>
            <a:r>
              <a:rPr lang="en-US" b="1" dirty="0"/>
              <a:t>Europe </a:t>
            </a:r>
          </a:p>
        </p:txBody>
      </p:sp>
      <p:sp>
        <p:nvSpPr>
          <p:cNvPr id="6" name="Content Placeholder 5">
            <a:extLst>
              <a:ext uri="{FF2B5EF4-FFF2-40B4-BE49-F238E27FC236}">
                <a16:creationId xmlns:a16="http://schemas.microsoft.com/office/drawing/2014/main" id="{E81C50FF-2358-452E-B2CD-7B1CCAE43C7B}"/>
              </a:ext>
            </a:extLst>
          </p:cNvPr>
          <p:cNvSpPr>
            <a:spLocks noGrp="1"/>
          </p:cNvSpPr>
          <p:nvPr>
            <p:ph sz="quarter" idx="4"/>
          </p:nvPr>
        </p:nvSpPr>
        <p:spPr/>
        <p:txBody>
          <a:bodyPr>
            <a:normAutofit fontScale="85000" lnSpcReduction="10000"/>
          </a:bodyPr>
          <a:lstStyle/>
          <a:p>
            <a:r>
              <a:rPr lang="en-US" dirty="0"/>
              <a:t> Assets under Management in the "Robo-Advisors" segment amounts to €11,594m in 2018.</a:t>
            </a:r>
          </a:p>
          <a:p>
            <a:r>
              <a:rPr lang="en-US" dirty="0"/>
              <a:t> Assets under Management are expected to show an annual growth rate (CAGR 2018-2022) of 47.9% resulting in the total amount of €55,509m in 2022.</a:t>
            </a:r>
          </a:p>
          <a:p>
            <a:r>
              <a:rPr lang="en-US" dirty="0"/>
              <a:t> In the "Robo-Advisors" segment, the number of users is expected to amount to 3.4m by 2022.</a:t>
            </a:r>
          </a:p>
          <a:p>
            <a:r>
              <a:rPr lang="en-US" dirty="0"/>
              <a:t> The average assets under management per user in the "Robo-Advisors" segment amounts to €12,113.27 in 2018.</a:t>
            </a:r>
          </a:p>
          <a:p>
            <a:pPr marL="0" indent="0">
              <a:buNone/>
            </a:pPr>
            <a:endParaRPr lang="en-US" dirty="0"/>
          </a:p>
        </p:txBody>
      </p:sp>
    </p:spTree>
    <p:extLst>
      <p:ext uri="{BB962C8B-B14F-4D97-AF65-F5344CB8AC3E}">
        <p14:creationId xmlns:p14="http://schemas.microsoft.com/office/powerpoint/2010/main" val="2641449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7AA5-D187-471E-A592-551269D55A6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SMARTINvest: An overview</a:t>
            </a:r>
            <a:br>
              <a:rPr 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A570B40-55A2-419D-80B3-320B57BEF23D}"/>
              </a:ext>
            </a:extLst>
          </p:cNvPr>
          <p:cNvSpPr>
            <a:spLocks noGrp="1"/>
          </p:cNvSpPr>
          <p:nvPr>
            <p:ph idx="1"/>
          </p:nvPr>
        </p:nvSpPr>
        <p:spPr>
          <a:xfrm>
            <a:off x="6387548" y="2133600"/>
            <a:ext cx="5117063" cy="3777622"/>
          </a:xfrm>
        </p:spPr>
        <p:txBody>
          <a:bodyPr>
            <a:normAutofit/>
          </a:bodyPr>
          <a:lstStyle/>
          <a:p>
            <a:r>
              <a:rPr lang="en-US" dirty="0"/>
              <a:t>SMARTINvest is an efficient financial advisory and monitoring platform</a:t>
            </a:r>
          </a:p>
          <a:p>
            <a:r>
              <a:rPr lang="en-US" dirty="0"/>
              <a:t> SMARTINvest analyze an investor portfolio and recommend the most efficient stocks based on machine learning algorithms </a:t>
            </a:r>
          </a:p>
          <a:p>
            <a:r>
              <a:rPr lang="en-US" dirty="0"/>
              <a:t>SMARTINvest uses Artificial intelligence technology (Multi-Agent systems) to scrap various financial information in a timely manner and provide insights to clients through a recommendation system </a:t>
            </a:r>
          </a:p>
          <a:p>
            <a:endParaRPr lang="en-US" dirty="0"/>
          </a:p>
        </p:txBody>
      </p:sp>
      <p:sp>
        <p:nvSpPr>
          <p:cNvPr id="4" name="Content Placeholder 2">
            <a:extLst>
              <a:ext uri="{FF2B5EF4-FFF2-40B4-BE49-F238E27FC236}">
                <a16:creationId xmlns:a16="http://schemas.microsoft.com/office/drawing/2014/main" id="{451B011E-39CC-4C02-8430-091F70E1CF9E}"/>
              </a:ext>
            </a:extLst>
          </p:cNvPr>
          <p:cNvSpPr txBox="1">
            <a:spLocks/>
          </p:cNvSpPr>
          <p:nvPr/>
        </p:nvSpPr>
        <p:spPr>
          <a:xfrm>
            <a:off x="1933093" y="2133600"/>
            <a:ext cx="4454455" cy="181554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a:t>The fast growth of computing technology in the recent years (2018 International CES) made it rather easy to access financial market data sources over the internet</a:t>
            </a:r>
          </a:p>
          <a:p>
            <a:endParaRPr lang="en-US" dirty="0"/>
          </a:p>
        </p:txBody>
      </p:sp>
    </p:spTree>
    <p:extLst>
      <p:ext uri="{BB962C8B-B14F-4D97-AF65-F5344CB8AC3E}">
        <p14:creationId xmlns:p14="http://schemas.microsoft.com/office/powerpoint/2010/main" val="1650319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0C928-41E5-4B63-8C3A-101AD6AB01E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SMARTINvest: An overview</a:t>
            </a:r>
            <a:endParaRPr lang="en-US" dirty="0"/>
          </a:p>
        </p:txBody>
      </p:sp>
      <p:pic>
        <p:nvPicPr>
          <p:cNvPr id="3" name="Picture 2">
            <a:extLst>
              <a:ext uri="{FF2B5EF4-FFF2-40B4-BE49-F238E27FC236}">
                <a16:creationId xmlns:a16="http://schemas.microsoft.com/office/drawing/2014/main" id="{23D7B1C5-FEBA-4F78-A57F-DEBAE10CC25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25288" y="1590261"/>
            <a:ext cx="11966712" cy="5267739"/>
          </a:xfrm>
          <a:prstGeom prst="rect">
            <a:avLst/>
          </a:prstGeom>
          <a:noFill/>
          <a:ln>
            <a:noFill/>
          </a:ln>
        </p:spPr>
      </p:pic>
    </p:spTree>
    <p:extLst>
      <p:ext uri="{BB962C8B-B14F-4D97-AF65-F5344CB8AC3E}">
        <p14:creationId xmlns:p14="http://schemas.microsoft.com/office/powerpoint/2010/main" val="1548607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3">
            <a:extLst>
              <a:ext uri="{FF2B5EF4-FFF2-40B4-BE49-F238E27FC236}">
                <a16:creationId xmlns:a16="http://schemas.microsoft.com/office/drawing/2014/main" id="{68A0404E-B165-4B94-8671-1528AAA77A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0038" y="5475024"/>
            <a:ext cx="1844381" cy="741441"/>
          </a:xfrm>
          <a:prstGeom prst="rect">
            <a:avLst/>
          </a:prstGeom>
        </p:spPr>
      </p:pic>
      <p:pic>
        <p:nvPicPr>
          <p:cNvPr id="5" name="Image 16">
            <a:extLst>
              <a:ext uri="{FF2B5EF4-FFF2-40B4-BE49-F238E27FC236}">
                <a16:creationId xmlns:a16="http://schemas.microsoft.com/office/drawing/2014/main" id="{82793069-A545-4DD4-B4BC-B397CB7F76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7422" y="5233826"/>
            <a:ext cx="1073196" cy="831727"/>
          </a:xfrm>
          <a:prstGeom prst="rect">
            <a:avLst/>
          </a:prstGeom>
        </p:spPr>
      </p:pic>
      <p:pic>
        <p:nvPicPr>
          <p:cNvPr id="6" name="Image 18">
            <a:extLst>
              <a:ext uri="{FF2B5EF4-FFF2-40B4-BE49-F238E27FC236}">
                <a16:creationId xmlns:a16="http://schemas.microsoft.com/office/drawing/2014/main" id="{4CFB7BB5-40E4-4162-9053-9D435700BF2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35566" y="5294603"/>
            <a:ext cx="1366973" cy="681957"/>
          </a:xfrm>
          <a:prstGeom prst="rect">
            <a:avLst/>
          </a:prstGeom>
        </p:spPr>
      </p:pic>
      <p:pic>
        <p:nvPicPr>
          <p:cNvPr id="7" name="Image 20">
            <a:extLst>
              <a:ext uri="{FF2B5EF4-FFF2-40B4-BE49-F238E27FC236}">
                <a16:creationId xmlns:a16="http://schemas.microsoft.com/office/drawing/2014/main" id="{6821BE01-C1C5-4953-8525-255BFCAFB88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57514" y="1747096"/>
            <a:ext cx="952885" cy="749384"/>
          </a:xfrm>
          <a:prstGeom prst="rect">
            <a:avLst/>
          </a:prstGeom>
        </p:spPr>
      </p:pic>
      <p:pic>
        <p:nvPicPr>
          <p:cNvPr id="8" name="Image 22">
            <a:extLst>
              <a:ext uri="{FF2B5EF4-FFF2-40B4-BE49-F238E27FC236}">
                <a16:creationId xmlns:a16="http://schemas.microsoft.com/office/drawing/2014/main" id="{FFA17041-63B3-4A79-8BD8-FA1CF967C65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40901" y="5182180"/>
            <a:ext cx="903312" cy="903312"/>
          </a:xfrm>
          <a:prstGeom prst="rect">
            <a:avLst/>
          </a:prstGeom>
        </p:spPr>
      </p:pic>
      <p:pic>
        <p:nvPicPr>
          <p:cNvPr id="9" name="Image 24">
            <a:extLst>
              <a:ext uri="{FF2B5EF4-FFF2-40B4-BE49-F238E27FC236}">
                <a16:creationId xmlns:a16="http://schemas.microsoft.com/office/drawing/2014/main" id="{04ED2523-F495-4D6A-8E2B-BD6E00CFC3A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07262" y="5215113"/>
            <a:ext cx="1485502" cy="713041"/>
          </a:xfrm>
          <a:prstGeom prst="rect">
            <a:avLst/>
          </a:prstGeom>
        </p:spPr>
      </p:pic>
      <p:sp>
        <p:nvSpPr>
          <p:cNvPr id="10" name="ZoneTexte 25">
            <a:extLst>
              <a:ext uri="{FF2B5EF4-FFF2-40B4-BE49-F238E27FC236}">
                <a16:creationId xmlns:a16="http://schemas.microsoft.com/office/drawing/2014/main" id="{7BE25590-9DB5-4D57-A187-3893EC06C3D3}"/>
              </a:ext>
            </a:extLst>
          </p:cNvPr>
          <p:cNvSpPr txBox="1"/>
          <p:nvPr/>
        </p:nvSpPr>
        <p:spPr>
          <a:xfrm>
            <a:off x="1848813" y="6242830"/>
            <a:ext cx="2590800" cy="369332"/>
          </a:xfrm>
          <a:prstGeom prst="rect">
            <a:avLst/>
          </a:prstGeom>
          <a:noFill/>
        </p:spPr>
        <p:txBody>
          <a:bodyPr wrap="square" rtlCol="0">
            <a:spAutoFit/>
          </a:bodyPr>
          <a:lstStyle/>
          <a:p>
            <a:pPr algn="ctr"/>
            <a:r>
              <a:rPr lang="fr-FR" b="1" dirty="0"/>
              <a:t>Data</a:t>
            </a:r>
            <a:r>
              <a:rPr lang="fr-FR" dirty="0"/>
              <a:t> </a:t>
            </a:r>
            <a:r>
              <a:rPr lang="fr-FR" b="1" dirty="0"/>
              <a:t>Storage</a:t>
            </a:r>
            <a:r>
              <a:rPr lang="fr-FR" dirty="0"/>
              <a:t> </a:t>
            </a:r>
          </a:p>
        </p:txBody>
      </p:sp>
      <p:sp>
        <p:nvSpPr>
          <p:cNvPr id="11" name="ZoneTexte 26">
            <a:extLst>
              <a:ext uri="{FF2B5EF4-FFF2-40B4-BE49-F238E27FC236}">
                <a16:creationId xmlns:a16="http://schemas.microsoft.com/office/drawing/2014/main" id="{173A283F-F132-4072-AC95-E294D004C2E9}"/>
              </a:ext>
            </a:extLst>
          </p:cNvPr>
          <p:cNvSpPr txBox="1"/>
          <p:nvPr/>
        </p:nvSpPr>
        <p:spPr>
          <a:xfrm>
            <a:off x="5890038" y="6224646"/>
            <a:ext cx="2105709" cy="369332"/>
          </a:xfrm>
          <a:prstGeom prst="rect">
            <a:avLst/>
          </a:prstGeom>
          <a:noFill/>
        </p:spPr>
        <p:txBody>
          <a:bodyPr wrap="square" rtlCol="0">
            <a:spAutoFit/>
          </a:bodyPr>
          <a:lstStyle/>
          <a:p>
            <a:r>
              <a:rPr lang="fr-FR" b="1" dirty="0" err="1"/>
              <a:t>Deep</a:t>
            </a:r>
            <a:r>
              <a:rPr lang="fr-FR" dirty="0"/>
              <a:t> </a:t>
            </a:r>
            <a:r>
              <a:rPr lang="fr-FR" b="1" dirty="0"/>
              <a:t>Learning</a:t>
            </a:r>
          </a:p>
        </p:txBody>
      </p:sp>
      <p:sp>
        <p:nvSpPr>
          <p:cNvPr id="12" name="ZoneTexte 27">
            <a:extLst>
              <a:ext uri="{FF2B5EF4-FFF2-40B4-BE49-F238E27FC236}">
                <a16:creationId xmlns:a16="http://schemas.microsoft.com/office/drawing/2014/main" id="{4AA74FA9-48C0-4FD1-AA60-0A293DFD15A9}"/>
              </a:ext>
            </a:extLst>
          </p:cNvPr>
          <p:cNvSpPr txBox="1"/>
          <p:nvPr/>
        </p:nvSpPr>
        <p:spPr>
          <a:xfrm>
            <a:off x="9340339" y="6224646"/>
            <a:ext cx="2362200" cy="369332"/>
          </a:xfrm>
          <a:prstGeom prst="rect">
            <a:avLst/>
          </a:prstGeom>
          <a:noFill/>
        </p:spPr>
        <p:txBody>
          <a:bodyPr wrap="square" rtlCol="0">
            <a:spAutoFit/>
          </a:bodyPr>
          <a:lstStyle/>
          <a:p>
            <a:pPr algn="ctr"/>
            <a:r>
              <a:rPr lang="fr-FR" b="1" dirty="0"/>
              <a:t>Machine</a:t>
            </a:r>
            <a:r>
              <a:rPr lang="fr-FR" dirty="0"/>
              <a:t> </a:t>
            </a:r>
            <a:r>
              <a:rPr lang="fr-FR" b="1" dirty="0"/>
              <a:t>Learning</a:t>
            </a:r>
          </a:p>
        </p:txBody>
      </p:sp>
      <p:sp>
        <p:nvSpPr>
          <p:cNvPr id="13" name="ZoneTexte 28">
            <a:extLst>
              <a:ext uri="{FF2B5EF4-FFF2-40B4-BE49-F238E27FC236}">
                <a16:creationId xmlns:a16="http://schemas.microsoft.com/office/drawing/2014/main" id="{52082C27-8465-49CA-A05C-A4CC9DB3F88E}"/>
              </a:ext>
            </a:extLst>
          </p:cNvPr>
          <p:cNvSpPr txBox="1"/>
          <p:nvPr/>
        </p:nvSpPr>
        <p:spPr>
          <a:xfrm>
            <a:off x="4997374" y="3666753"/>
            <a:ext cx="3629709" cy="369332"/>
          </a:xfrm>
          <a:prstGeom prst="rect">
            <a:avLst/>
          </a:prstGeom>
          <a:noFill/>
        </p:spPr>
        <p:txBody>
          <a:bodyPr wrap="square" rtlCol="0">
            <a:spAutoFit/>
          </a:bodyPr>
          <a:lstStyle/>
          <a:p>
            <a:pPr algn="ctr"/>
            <a:r>
              <a:rPr lang="fr-FR" b="1" dirty="0"/>
              <a:t>Backend &amp; Front</a:t>
            </a:r>
            <a:r>
              <a:rPr lang="fr-FR" dirty="0"/>
              <a:t> </a:t>
            </a:r>
            <a:r>
              <a:rPr lang="fr-FR" b="1" dirty="0"/>
              <a:t>Développement</a:t>
            </a:r>
          </a:p>
        </p:txBody>
      </p:sp>
      <p:pic>
        <p:nvPicPr>
          <p:cNvPr id="14" name="Image 30">
            <a:extLst>
              <a:ext uri="{FF2B5EF4-FFF2-40B4-BE49-F238E27FC236}">
                <a16:creationId xmlns:a16="http://schemas.microsoft.com/office/drawing/2014/main" id="{D8CE4571-610F-4970-BA93-03102E6EA61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56465" y="1320651"/>
            <a:ext cx="2258656" cy="1241353"/>
          </a:xfrm>
          <a:prstGeom prst="rect">
            <a:avLst/>
          </a:prstGeom>
        </p:spPr>
      </p:pic>
      <p:sp>
        <p:nvSpPr>
          <p:cNvPr id="15" name="ZoneTexte 31">
            <a:extLst>
              <a:ext uri="{FF2B5EF4-FFF2-40B4-BE49-F238E27FC236}">
                <a16:creationId xmlns:a16="http://schemas.microsoft.com/office/drawing/2014/main" id="{B75C3212-21AA-4635-9B5C-7570A38F788C}"/>
              </a:ext>
            </a:extLst>
          </p:cNvPr>
          <p:cNvSpPr txBox="1"/>
          <p:nvPr/>
        </p:nvSpPr>
        <p:spPr>
          <a:xfrm>
            <a:off x="8755853" y="2467785"/>
            <a:ext cx="1974835" cy="369332"/>
          </a:xfrm>
          <a:prstGeom prst="rect">
            <a:avLst/>
          </a:prstGeom>
          <a:noFill/>
        </p:spPr>
        <p:txBody>
          <a:bodyPr wrap="square" rtlCol="0">
            <a:spAutoFit/>
          </a:bodyPr>
          <a:lstStyle/>
          <a:p>
            <a:r>
              <a:rPr lang="fr-FR" b="1" dirty="0"/>
              <a:t>Client </a:t>
            </a:r>
            <a:r>
              <a:rPr lang="fr-FR" b="1" dirty="0" err="1"/>
              <a:t>SmartIN</a:t>
            </a:r>
            <a:endParaRPr lang="fr-FR" b="1" dirty="0"/>
          </a:p>
        </p:txBody>
      </p:sp>
      <p:cxnSp>
        <p:nvCxnSpPr>
          <p:cNvPr id="16" name="Connecteur droit avec flèche 33">
            <a:extLst>
              <a:ext uri="{FF2B5EF4-FFF2-40B4-BE49-F238E27FC236}">
                <a16:creationId xmlns:a16="http://schemas.microsoft.com/office/drawing/2014/main" id="{D3120449-8E1C-481B-AE7A-F485985047F9}"/>
              </a:ext>
            </a:extLst>
          </p:cNvPr>
          <p:cNvCxnSpPr>
            <a:cxnSpLocks/>
            <a:endCxn id="9" idx="0"/>
          </p:cNvCxnSpPr>
          <p:nvPr/>
        </p:nvCxnSpPr>
        <p:spPr>
          <a:xfrm flipH="1">
            <a:off x="4150013" y="4295662"/>
            <a:ext cx="2662216" cy="91945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Connecteur droit avec flèche 35">
            <a:extLst>
              <a:ext uri="{FF2B5EF4-FFF2-40B4-BE49-F238E27FC236}">
                <a16:creationId xmlns:a16="http://schemas.microsoft.com/office/drawing/2014/main" id="{C84B803F-4381-4A36-B689-454850F8D7E2}"/>
              </a:ext>
            </a:extLst>
          </p:cNvPr>
          <p:cNvCxnSpPr>
            <a:cxnSpLocks/>
          </p:cNvCxnSpPr>
          <p:nvPr/>
        </p:nvCxnSpPr>
        <p:spPr>
          <a:xfrm>
            <a:off x="6812229" y="4223907"/>
            <a:ext cx="0" cy="143893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8" name="Connecteur droit avec flèche 37">
            <a:extLst>
              <a:ext uri="{FF2B5EF4-FFF2-40B4-BE49-F238E27FC236}">
                <a16:creationId xmlns:a16="http://schemas.microsoft.com/office/drawing/2014/main" id="{A0F7B483-6139-4FD3-84E9-B027F201BDBA}"/>
              </a:ext>
            </a:extLst>
          </p:cNvPr>
          <p:cNvCxnSpPr>
            <a:cxnSpLocks/>
          </p:cNvCxnSpPr>
          <p:nvPr/>
        </p:nvCxnSpPr>
        <p:spPr>
          <a:xfrm>
            <a:off x="6812229" y="4295996"/>
            <a:ext cx="3717002" cy="56450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9" name="Connecteur droit avec flèche 39">
            <a:extLst>
              <a:ext uri="{FF2B5EF4-FFF2-40B4-BE49-F238E27FC236}">
                <a16:creationId xmlns:a16="http://schemas.microsoft.com/office/drawing/2014/main" id="{4A9BE8B2-77B6-4646-AFF9-9D63B3E1D12A}"/>
              </a:ext>
            </a:extLst>
          </p:cNvPr>
          <p:cNvCxnSpPr>
            <a:cxnSpLocks/>
          </p:cNvCxnSpPr>
          <p:nvPr/>
        </p:nvCxnSpPr>
        <p:spPr>
          <a:xfrm flipV="1">
            <a:off x="6533957" y="2504661"/>
            <a:ext cx="0" cy="338616"/>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0" name="Connecteur droit avec flèche 43">
            <a:extLst>
              <a:ext uri="{FF2B5EF4-FFF2-40B4-BE49-F238E27FC236}">
                <a16:creationId xmlns:a16="http://schemas.microsoft.com/office/drawing/2014/main" id="{2375FB59-40E6-4498-8A17-7A029D1054ED}"/>
              </a:ext>
            </a:extLst>
          </p:cNvPr>
          <p:cNvCxnSpPr>
            <a:cxnSpLocks/>
            <a:stCxn id="7" idx="3"/>
          </p:cNvCxnSpPr>
          <p:nvPr/>
        </p:nvCxnSpPr>
        <p:spPr>
          <a:xfrm>
            <a:off x="7010399" y="2121788"/>
            <a:ext cx="1921566" cy="3906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pic>
        <p:nvPicPr>
          <p:cNvPr id="21" name="Image 3">
            <a:extLst>
              <a:ext uri="{FF2B5EF4-FFF2-40B4-BE49-F238E27FC236}">
                <a16:creationId xmlns:a16="http://schemas.microsoft.com/office/drawing/2014/main" id="{C17177A7-9B58-4B94-A93A-8EEFFF282B7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314668" y="2824296"/>
            <a:ext cx="995119" cy="995119"/>
          </a:xfrm>
          <a:prstGeom prst="rect">
            <a:avLst/>
          </a:prstGeom>
        </p:spPr>
      </p:pic>
      <p:sp>
        <p:nvSpPr>
          <p:cNvPr id="39" name="Title 1">
            <a:extLst>
              <a:ext uri="{FF2B5EF4-FFF2-40B4-BE49-F238E27FC236}">
                <a16:creationId xmlns:a16="http://schemas.microsoft.com/office/drawing/2014/main" id="{05A96A94-DCAF-4D00-990A-7A061A72F439}"/>
              </a:ext>
            </a:extLst>
          </p:cNvPr>
          <p:cNvSpPr>
            <a:spLocks noGrp="1"/>
          </p:cNvSpPr>
          <p:nvPr>
            <p:ph type="title"/>
          </p:nvPr>
        </p:nvSpPr>
        <p:spPr>
          <a:xfrm>
            <a:off x="2592924" y="624110"/>
            <a:ext cx="8911687" cy="1280890"/>
          </a:xfrm>
        </p:spPr>
        <p:txBody>
          <a:bodyPr/>
          <a:lstStyle/>
          <a:p>
            <a:r>
              <a:rPr lang="en-US" dirty="0">
                <a:latin typeface="Times New Roman" panose="02020603050405020304" pitchFamily="18" charset="0"/>
                <a:cs typeface="Times New Roman" panose="02020603050405020304" pitchFamily="18" charset="0"/>
              </a:rPr>
              <a:t>SMARTINvest: An overview</a:t>
            </a:r>
            <a:endParaRPr lang="en-US" dirty="0"/>
          </a:p>
        </p:txBody>
      </p:sp>
    </p:spTree>
    <p:extLst>
      <p:ext uri="{BB962C8B-B14F-4D97-AF65-F5344CB8AC3E}">
        <p14:creationId xmlns:p14="http://schemas.microsoft.com/office/powerpoint/2010/main" val="3289970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8843B-BDBC-4FF5-AC25-B698EDEFDED0}"/>
              </a:ext>
            </a:extLst>
          </p:cNvPr>
          <p:cNvSpPr>
            <a:spLocks noGrp="1"/>
          </p:cNvSpPr>
          <p:nvPr>
            <p:ph type="title"/>
          </p:nvPr>
        </p:nvSpPr>
        <p:spPr/>
        <p:txBody>
          <a:bodyPr/>
          <a:lstStyle/>
          <a:p>
            <a:r>
              <a:rPr lang="en-US" dirty="0"/>
              <a:t>Target customers </a:t>
            </a:r>
            <a:br>
              <a:rPr lang="en-US" dirty="0"/>
            </a:br>
            <a:endParaRPr lang="en-US" dirty="0"/>
          </a:p>
        </p:txBody>
      </p:sp>
      <p:sp>
        <p:nvSpPr>
          <p:cNvPr id="3" name="Text Placeholder 2">
            <a:extLst>
              <a:ext uri="{FF2B5EF4-FFF2-40B4-BE49-F238E27FC236}">
                <a16:creationId xmlns:a16="http://schemas.microsoft.com/office/drawing/2014/main" id="{11F4C59F-5A1A-4D3F-9153-865A01FB297F}"/>
              </a:ext>
            </a:extLst>
          </p:cNvPr>
          <p:cNvSpPr>
            <a:spLocks noGrp="1"/>
          </p:cNvSpPr>
          <p:nvPr>
            <p:ph type="body" idx="1"/>
          </p:nvPr>
        </p:nvSpPr>
        <p:spPr>
          <a:xfrm>
            <a:off x="2589212" y="2724848"/>
            <a:ext cx="3992732" cy="576262"/>
          </a:xfrm>
        </p:spPr>
        <p:txBody>
          <a:bodyPr/>
          <a:lstStyle/>
          <a:p>
            <a:r>
              <a:rPr lang="en-US" sz="2000" b="1" dirty="0"/>
              <a:t>Geographic Segmentation</a:t>
            </a:r>
          </a:p>
        </p:txBody>
      </p:sp>
      <p:sp>
        <p:nvSpPr>
          <p:cNvPr id="4" name="Content Placeholder 3">
            <a:extLst>
              <a:ext uri="{FF2B5EF4-FFF2-40B4-BE49-F238E27FC236}">
                <a16:creationId xmlns:a16="http://schemas.microsoft.com/office/drawing/2014/main" id="{831FD8B0-7169-43FD-9C8C-22BBB27E5352}"/>
              </a:ext>
            </a:extLst>
          </p:cNvPr>
          <p:cNvSpPr>
            <a:spLocks noGrp="1"/>
          </p:cNvSpPr>
          <p:nvPr>
            <p:ph sz="half" idx="2"/>
          </p:nvPr>
        </p:nvSpPr>
        <p:spPr>
          <a:xfrm>
            <a:off x="2414131" y="3429000"/>
            <a:ext cx="4342893" cy="3354060"/>
          </a:xfrm>
        </p:spPr>
        <p:txBody>
          <a:bodyPr>
            <a:normAutofit lnSpcReduction="10000"/>
          </a:bodyPr>
          <a:lstStyle/>
          <a:p>
            <a:r>
              <a:rPr lang="en-US" dirty="0"/>
              <a:t>As a startup SMARTINvest will target European markets starting from the Paris exchange, London and Frankfurt then expanding throughout Europe. </a:t>
            </a:r>
          </a:p>
        </p:txBody>
      </p:sp>
      <p:sp>
        <p:nvSpPr>
          <p:cNvPr id="5" name="Text Placeholder 4">
            <a:extLst>
              <a:ext uri="{FF2B5EF4-FFF2-40B4-BE49-F238E27FC236}">
                <a16:creationId xmlns:a16="http://schemas.microsoft.com/office/drawing/2014/main" id="{6D344E46-5337-46AE-8B90-61E67C0CAEDC}"/>
              </a:ext>
            </a:extLst>
          </p:cNvPr>
          <p:cNvSpPr>
            <a:spLocks noGrp="1"/>
          </p:cNvSpPr>
          <p:nvPr>
            <p:ph type="body" sz="quarter" idx="3"/>
          </p:nvPr>
        </p:nvSpPr>
        <p:spPr>
          <a:xfrm>
            <a:off x="7048767" y="2724848"/>
            <a:ext cx="3999001" cy="576262"/>
          </a:xfrm>
        </p:spPr>
        <p:txBody>
          <a:bodyPr/>
          <a:lstStyle/>
          <a:p>
            <a:r>
              <a:rPr lang="en-US" sz="2000" b="1" dirty="0"/>
              <a:t>Demographic Segmentation</a:t>
            </a:r>
          </a:p>
        </p:txBody>
      </p:sp>
      <p:sp>
        <p:nvSpPr>
          <p:cNvPr id="6" name="Content Placeholder 5">
            <a:extLst>
              <a:ext uri="{FF2B5EF4-FFF2-40B4-BE49-F238E27FC236}">
                <a16:creationId xmlns:a16="http://schemas.microsoft.com/office/drawing/2014/main" id="{1D7F911E-C132-401F-B7CD-E74D0536A7A7}"/>
              </a:ext>
            </a:extLst>
          </p:cNvPr>
          <p:cNvSpPr>
            <a:spLocks noGrp="1"/>
          </p:cNvSpPr>
          <p:nvPr>
            <p:ph sz="quarter" idx="4"/>
          </p:nvPr>
        </p:nvSpPr>
        <p:spPr>
          <a:xfrm>
            <a:off x="6838122" y="3429000"/>
            <a:ext cx="4837344" cy="3354060"/>
          </a:xfrm>
        </p:spPr>
        <p:txBody>
          <a:bodyPr>
            <a:normAutofit lnSpcReduction="10000"/>
          </a:bodyPr>
          <a:lstStyle/>
          <a:p>
            <a:r>
              <a:rPr lang="en-US" b="1" dirty="0"/>
              <a:t>Age: </a:t>
            </a:r>
            <a:r>
              <a:rPr lang="en-US" dirty="0"/>
              <a:t>we can easily target various age groups but our main focus will be on the younger and adults’ investors as they are more interested in technological solution </a:t>
            </a:r>
          </a:p>
          <a:p>
            <a:r>
              <a:rPr lang="en-US" b="1" dirty="0"/>
              <a:t>Income and occupation: </a:t>
            </a:r>
            <a:r>
              <a:rPr lang="en-US" dirty="0"/>
              <a:t>this segmentation would help us better target people with relatively medium to high disposal income by providing convenient services for low prices (Bottom of the Pyramid kind of business)</a:t>
            </a:r>
          </a:p>
          <a:p>
            <a:endParaRPr lang="en-US" dirty="0"/>
          </a:p>
        </p:txBody>
      </p:sp>
      <p:sp>
        <p:nvSpPr>
          <p:cNvPr id="7" name="Rectangle 6">
            <a:extLst>
              <a:ext uri="{FF2B5EF4-FFF2-40B4-BE49-F238E27FC236}">
                <a16:creationId xmlns:a16="http://schemas.microsoft.com/office/drawing/2014/main" id="{6E96B335-F017-4C91-A301-8FFAE84DAAA4}"/>
              </a:ext>
            </a:extLst>
          </p:cNvPr>
          <p:cNvSpPr/>
          <p:nvPr/>
        </p:nvSpPr>
        <p:spPr>
          <a:xfrm>
            <a:off x="2589212" y="2205714"/>
            <a:ext cx="8911687" cy="455189"/>
          </a:xfrm>
          <a:prstGeom prst="rect">
            <a:avLst/>
          </a:prstGeom>
        </p:spPr>
        <p:txBody>
          <a:bodyPr wrap="square">
            <a:spAutoFit/>
          </a:bodyPr>
          <a:lstStyle/>
          <a:p>
            <a:pPr algn="just">
              <a:lnSpc>
                <a:spcPct val="150000"/>
              </a:lnSpc>
              <a:spcAft>
                <a:spcPts val="1000"/>
              </a:spcAft>
            </a:pPr>
            <a:r>
              <a:rPr lang="en-US" i="1" dirty="0"/>
              <a:t>SMARTINvest intends to target primarily individual investors</a:t>
            </a:r>
          </a:p>
        </p:txBody>
      </p:sp>
    </p:spTree>
    <p:extLst>
      <p:ext uri="{BB962C8B-B14F-4D97-AF65-F5344CB8AC3E}">
        <p14:creationId xmlns:p14="http://schemas.microsoft.com/office/powerpoint/2010/main" val="2946803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9748B-6531-4A20-AC1B-7A89D370939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SWOT Analysis </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155835FF-0E4B-431E-B0C2-C118D5B64C81}"/>
              </a:ext>
            </a:extLst>
          </p:cNvPr>
          <p:cNvSpPr>
            <a:spLocks noGrp="1"/>
          </p:cNvSpPr>
          <p:nvPr>
            <p:ph type="body" idx="1"/>
          </p:nvPr>
        </p:nvSpPr>
        <p:spPr>
          <a:xfrm>
            <a:off x="2589212" y="1522129"/>
            <a:ext cx="3992732" cy="576262"/>
          </a:xfrm>
        </p:spPr>
        <p:txBody>
          <a:bodyPr/>
          <a:lstStyle/>
          <a:p>
            <a:r>
              <a:rPr lang="en-US" b="1" dirty="0"/>
              <a:t>Strength</a:t>
            </a:r>
          </a:p>
        </p:txBody>
      </p:sp>
      <p:sp>
        <p:nvSpPr>
          <p:cNvPr id="4" name="Content Placeholder 3">
            <a:extLst>
              <a:ext uri="{FF2B5EF4-FFF2-40B4-BE49-F238E27FC236}">
                <a16:creationId xmlns:a16="http://schemas.microsoft.com/office/drawing/2014/main" id="{58E0CCAE-40FD-4016-A708-767ACAE4AE0A}"/>
              </a:ext>
            </a:extLst>
          </p:cNvPr>
          <p:cNvSpPr>
            <a:spLocks noGrp="1"/>
          </p:cNvSpPr>
          <p:nvPr>
            <p:ph sz="half" idx="2"/>
          </p:nvPr>
        </p:nvSpPr>
        <p:spPr>
          <a:xfrm>
            <a:off x="2398644" y="2548966"/>
            <a:ext cx="4533462" cy="3350832"/>
          </a:xfrm>
        </p:spPr>
        <p:txBody>
          <a:bodyPr>
            <a:normAutofit fontScale="70000" lnSpcReduction="20000"/>
          </a:bodyPr>
          <a:lstStyle/>
          <a:p>
            <a:pPr lvl="0"/>
            <a:r>
              <a:rPr lang="en-US" dirty="0"/>
              <a:t>Ability to collect and process huge amount of structured/unstructured data in a timely efficient matter</a:t>
            </a:r>
            <a:endParaRPr lang="fr-FR" dirty="0"/>
          </a:p>
          <a:p>
            <a:pPr lvl="0"/>
            <a:r>
              <a:rPr lang="en-US" dirty="0"/>
              <a:t>Machine learning and more specifically deep learning provide the advantage of fast learning through the existing financial reports and market data.</a:t>
            </a:r>
            <a:endParaRPr lang="fr-FR" dirty="0"/>
          </a:p>
          <a:p>
            <a:pPr lvl="0"/>
            <a:r>
              <a:rPr lang="en-US" dirty="0"/>
              <a:t>Capacity to evolve and adapt its learning capacity </a:t>
            </a:r>
            <a:endParaRPr lang="fr-FR" dirty="0"/>
          </a:p>
          <a:p>
            <a:pPr lvl="0"/>
            <a:r>
              <a:rPr lang="en-US" dirty="0"/>
              <a:t>Various well-coordinated agents that communicate to efficiently collect and process data</a:t>
            </a:r>
            <a:endParaRPr lang="fr-FR" dirty="0"/>
          </a:p>
          <a:p>
            <a:pPr lvl="0"/>
            <a:r>
              <a:rPr lang="en-US" dirty="0"/>
              <a:t>Lower cost to use automated smart agents instead of hiring various financial analysts </a:t>
            </a:r>
            <a:endParaRPr lang="fr-FR" dirty="0"/>
          </a:p>
          <a:p>
            <a:pPr lvl="0"/>
            <a:r>
              <a:rPr lang="en-US" dirty="0"/>
              <a:t>Ability to provide aggregated insights instead of the classic huge amount of indicators </a:t>
            </a:r>
            <a:endParaRPr lang="fr-FR" dirty="0"/>
          </a:p>
          <a:p>
            <a:pPr marL="0" indent="0">
              <a:buNone/>
            </a:pPr>
            <a:endParaRPr lang="en-US" dirty="0"/>
          </a:p>
        </p:txBody>
      </p:sp>
      <p:sp>
        <p:nvSpPr>
          <p:cNvPr id="5" name="Text Placeholder 4">
            <a:extLst>
              <a:ext uri="{FF2B5EF4-FFF2-40B4-BE49-F238E27FC236}">
                <a16:creationId xmlns:a16="http://schemas.microsoft.com/office/drawing/2014/main" id="{798D8581-566F-46FB-9D5C-0D6701F0ADB9}"/>
              </a:ext>
            </a:extLst>
          </p:cNvPr>
          <p:cNvSpPr>
            <a:spLocks noGrp="1"/>
          </p:cNvSpPr>
          <p:nvPr>
            <p:ph type="body" sz="quarter" idx="3"/>
          </p:nvPr>
        </p:nvSpPr>
        <p:spPr>
          <a:xfrm>
            <a:off x="7336793" y="1522129"/>
            <a:ext cx="3999001" cy="576262"/>
          </a:xfrm>
        </p:spPr>
        <p:txBody>
          <a:bodyPr/>
          <a:lstStyle/>
          <a:p>
            <a:r>
              <a:rPr lang="en-US" b="1" dirty="0"/>
              <a:t>Weakness</a:t>
            </a:r>
          </a:p>
        </p:txBody>
      </p:sp>
      <p:sp>
        <p:nvSpPr>
          <p:cNvPr id="6" name="Content Placeholder 5">
            <a:extLst>
              <a:ext uri="{FF2B5EF4-FFF2-40B4-BE49-F238E27FC236}">
                <a16:creationId xmlns:a16="http://schemas.microsoft.com/office/drawing/2014/main" id="{D92CF619-5AFD-451D-A5AA-E6A22F211864}"/>
              </a:ext>
            </a:extLst>
          </p:cNvPr>
          <p:cNvSpPr>
            <a:spLocks noGrp="1"/>
          </p:cNvSpPr>
          <p:nvPr>
            <p:ph sz="quarter" idx="4"/>
          </p:nvPr>
        </p:nvSpPr>
        <p:spPr/>
        <p:txBody>
          <a:bodyPr>
            <a:normAutofit fontScale="70000" lnSpcReduction="20000"/>
          </a:bodyPr>
          <a:lstStyle/>
          <a:p>
            <a:pPr lvl="0"/>
            <a:r>
              <a:rPr lang="en-US" dirty="0"/>
              <a:t>New brand with limited recognition</a:t>
            </a:r>
            <a:endParaRPr lang="fr-FR" dirty="0"/>
          </a:p>
          <a:p>
            <a:pPr lvl="0"/>
            <a:r>
              <a:rPr lang="en-US" dirty="0"/>
              <a:t>Access to valuable data to teach the set of agents</a:t>
            </a:r>
            <a:endParaRPr lang="fr-FR" dirty="0"/>
          </a:p>
          <a:p>
            <a:pPr marL="0" indent="0">
              <a:buNone/>
            </a:pPr>
            <a:endParaRPr lang="en-US" dirty="0"/>
          </a:p>
        </p:txBody>
      </p:sp>
    </p:spTree>
    <p:extLst>
      <p:ext uri="{BB962C8B-B14F-4D97-AF65-F5344CB8AC3E}">
        <p14:creationId xmlns:p14="http://schemas.microsoft.com/office/powerpoint/2010/main" val="24127880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59</TotalTime>
  <Words>847</Words>
  <Application>Microsoft Office PowerPoint</Application>
  <PresentationFormat>Widescreen</PresentationFormat>
  <Paragraphs>80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Century Gothic</vt:lpstr>
      <vt:lpstr>Century Gothic (Headings)</vt:lpstr>
      <vt:lpstr>Times New Roman</vt:lpstr>
      <vt:lpstr>Wingdings 3</vt:lpstr>
      <vt:lpstr>Wisp</vt:lpstr>
      <vt:lpstr>SMARTINvest A Smart Platform Creating Value for Retail investors  </vt:lpstr>
      <vt:lpstr>Outlines</vt:lpstr>
      <vt:lpstr>The Robo-Advisory Market </vt:lpstr>
      <vt:lpstr>The Robo-Advisory Market </vt:lpstr>
      <vt:lpstr>SMARTINvest: An overview </vt:lpstr>
      <vt:lpstr>SMARTINvest: An overview</vt:lpstr>
      <vt:lpstr>SMARTINvest: An overview</vt:lpstr>
      <vt:lpstr>Target customers  </vt:lpstr>
      <vt:lpstr>SWOT Analysis  </vt:lpstr>
      <vt:lpstr>SWOT Analysis  </vt:lpstr>
      <vt:lpstr>Competitive edge </vt:lpstr>
      <vt:lpstr>Risks &amp; potential problems </vt:lpstr>
      <vt:lpstr>Proof of Concept &amp; Performance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SMARTINvest A Smart Platform Creating Value for Retail investors</dc:title>
  <dc:creator>soufiane</dc:creator>
  <cp:lastModifiedBy>soufiane</cp:lastModifiedBy>
  <cp:revision>12</cp:revision>
  <dcterms:created xsi:type="dcterms:W3CDTF">2018-05-07T20:15:25Z</dcterms:created>
  <dcterms:modified xsi:type="dcterms:W3CDTF">2018-05-07T21:16:19Z</dcterms:modified>
</cp:coreProperties>
</file>