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1"/>
  </p:notesMasterIdLst>
  <p:sldIdLst>
    <p:sldId id="257" r:id="rId2"/>
    <p:sldId id="359" r:id="rId3"/>
    <p:sldId id="358" r:id="rId4"/>
    <p:sldId id="298" r:id="rId5"/>
    <p:sldId id="342" r:id="rId6"/>
    <p:sldId id="267" r:id="rId7"/>
    <p:sldId id="268" r:id="rId8"/>
    <p:sldId id="259" r:id="rId9"/>
    <p:sldId id="260" r:id="rId10"/>
    <p:sldId id="266" r:id="rId11"/>
    <p:sldId id="322" r:id="rId12"/>
    <p:sldId id="343" r:id="rId13"/>
    <p:sldId id="348" r:id="rId14"/>
    <p:sldId id="349" r:id="rId15"/>
    <p:sldId id="350" r:id="rId16"/>
    <p:sldId id="351" r:id="rId17"/>
    <p:sldId id="278" r:id="rId18"/>
    <p:sldId id="280" r:id="rId19"/>
    <p:sldId id="291" r:id="rId20"/>
    <p:sldId id="269" r:id="rId21"/>
    <p:sldId id="279" r:id="rId22"/>
    <p:sldId id="334" r:id="rId23"/>
    <p:sldId id="335" r:id="rId24"/>
    <p:sldId id="326" r:id="rId25"/>
    <p:sldId id="327" r:id="rId26"/>
    <p:sldId id="328" r:id="rId27"/>
    <p:sldId id="329" r:id="rId28"/>
    <p:sldId id="333" r:id="rId29"/>
    <p:sldId id="330" r:id="rId30"/>
    <p:sldId id="281" r:id="rId31"/>
    <p:sldId id="282" r:id="rId32"/>
    <p:sldId id="331" r:id="rId33"/>
    <p:sldId id="332" r:id="rId34"/>
    <p:sldId id="284" r:id="rId35"/>
    <p:sldId id="353" r:id="rId36"/>
    <p:sldId id="354" r:id="rId37"/>
    <p:sldId id="355" r:id="rId38"/>
    <p:sldId id="285" r:id="rId39"/>
    <p:sldId id="275" r:id="rId40"/>
    <p:sldId id="292" r:id="rId41"/>
    <p:sldId id="289" r:id="rId42"/>
    <p:sldId id="293" r:id="rId43"/>
    <p:sldId id="290" r:id="rId44"/>
    <p:sldId id="294" r:id="rId45"/>
    <p:sldId id="345" r:id="rId46"/>
    <p:sldId id="352" r:id="rId47"/>
    <p:sldId id="336" r:id="rId48"/>
    <p:sldId id="337" r:id="rId49"/>
    <p:sldId id="338" r:id="rId50"/>
    <p:sldId id="339" r:id="rId51"/>
    <p:sldId id="340" r:id="rId52"/>
    <p:sldId id="272" r:id="rId53"/>
    <p:sldId id="341" r:id="rId54"/>
    <p:sldId id="286" r:id="rId55"/>
    <p:sldId id="288" r:id="rId56"/>
    <p:sldId id="287" r:id="rId57"/>
    <p:sldId id="277" r:id="rId58"/>
    <p:sldId id="283" r:id="rId59"/>
    <p:sldId id="296" r:id="rId60"/>
    <p:sldId id="346" r:id="rId61"/>
    <p:sldId id="356" r:id="rId62"/>
    <p:sldId id="357" r:id="rId63"/>
    <p:sldId id="297" r:id="rId64"/>
    <p:sldId id="295" r:id="rId65"/>
    <p:sldId id="274" r:id="rId66"/>
    <p:sldId id="323" r:id="rId67"/>
    <p:sldId id="311" r:id="rId68"/>
    <p:sldId id="317" r:id="rId69"/>
    <p:sldId id="32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22" autoAdjust="0"/>
  </p:normalViewPr>
  <p:slideViewPr>
    <p:cSldViewPr snapToGrid="0">
      <p:cViewPr varScale="1">
        <p:scale>
          <a:sx n="91" d="100"/>
          <a:sy n="91"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744E7-E589-4DEF-A090-208E94F55D64}" type="datetimeFigureOut">
              <a:rPr lang="en-CA" smtClean="0"/>
              <a:t>2024-08-30</a:t>
            </a:fld>
            <a:endParaRPr lang="en-CA"/>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D7EDB-75ED-42FD-A3BF-FF2043241986}" type="slidenum">
              <a:rPr lang="en-CA" smtClean="0"/>
              <a:t>‹#›</a:t>
            </a:fld>
            <a:endParaRPr lang="en-CA"/>
          </a:p>
        </p:txBody>
      </p:sp>
    </p:spTree>
    <p:extLst>
      <p:ext uri="{BB962C8B-B14F-4D97-AF65-F5344CB8AC3E}">
        <p14:creationId xmlns:p14="http://schemas.microsoft.com/office/powerpoint/2010/main" val="163234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6A1D7EDB-75ED-42FD-A3BF-FF2043241986}" type="slidenum">
              <a:rPr lang="en-CA" smtClean="0"/>
              <a:t>1</a:t>
            </a:fld>
            <a:endParaRPr lang="en-CA"/>
          </a:p>
        </p:txBody>
      </p:sp>
    </p:spTree>
    <p:extLst>
      <p:ext uri="{BB962C8B-B14F-4D97-AF65-F5344CB8AC3E}">
        <p14:creationId xmlns:p14="http://schemas.microsoft.com/office/powerpoint/2010/main" val="153465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6A1D7EDB-75ED-42FD-A3BF-FF2043241986}" type="slidenum">
              <a:rPr lang="en-CA" smtClean="0"/>
              <a:t>58</a:t>
            </a:fld>
            <a:endParaRPr lang="en-CA"/>
          </a:p>
        </p:txBody>
      </p:sp>
    </p:spTree>
    <p:extLst>
      <p:ext uri="{BB962C8B-B14F-4D97-AF65-F5344CB8AC3E}">
        <p14:creationId xmlns:p14="http://schemas.microsoft.com/office/powerpoint/2010/main" val="158133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D850C332-D198-44B3-9E66-5D05CC0B49A1}" type="slidenum">
              <a:rPr lang="en-CA" smtClean="0"/>
              <a:t>4</a:t>
            </a:fld>
            <a:endParaRPr lang="en-CA"/>
          </a:p>
        </p:txBody>
      </p:sp>
    </p:spTree>
    <p:extLst>
      <p:ext uri="{BB962C8B-B14F-4D97-AF65-F5344CB8AC3E}">
        <p14:creationId xmlns:p14="http://schemas.microsoft.com/office/powerpoint/2010/main" val="306993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Definition: A syndrome characterized by a sudden, involuntary contraction of the muscle in the wall of the urinary bladder leading to urinary urgency.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灯片编号占位符 3"/>
          <p:cNvSpPr>
            <a:spLocks noGrp="1"/>
          </p:cNvSpPr>
          <p:nvPr>
            <p:ph type="sldNum" sz="quarter" idx="5"/>
          </p:nvPr>
        </p:nvSpPr>
        <p:spPr/>
        <p:txBody>
          <a:bodyPr/>
          <a:lstStyle/>
          <a:p>
            <a:fld id="{D850C332-D198-44B3-9E66-5D05CC0B49A1}" type="slidenum">
              <a:rPr lang="en-CA" smtClean="0"/>
              <a:t>6</a:t>
            </a:fld>
            <a:endParaRPr lang="en-CA"/>
          </a:p>
        </p:txBody>
      </p:sp>
    </p:spTree>
    <p:extLst>
      <p:ext uri="{BB962C8B-B14F-4D97-AF65-F5344CB8AC3E}">
        <p14:creationId xmlns:p14="http://schemas.microsoft.com/office/powerpoint/2010/main" val="109490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b="0" i="0" dirty="0">
                <a:solidFill>
                  <a:srgbClr val="C8C9CC"/>
                </a:solidFill>
                <a:effectLst/>
                <a:latin typeface="Arial" panose="020B0604020202020204" pitchFamily="34" charset="0"/>
              </a:rPr>
              <a:t>/</a:t>
            </a:r>
            <a:r>
              <a:rPr lang="en-CA" b="0" i="0" dirty="0" err="1">
                <a:solidFill>
                  <a:srgbClr val="626469"/>
                </a:solidFill>
                <a:effectLst/>
                <a:latin typeface="Arial" panose="020B0604020202020204" pitchFamily="34" charset="0"/>
              </a:rPr>
              <a:t>di'tru:sə</a:t>
            </a:r>
            <a:r>
              <a:rPr lang="en-CA" b="0" i="0" dirty="0">
                <a:solidFill>
                  <a:srgbClr val="C8C9CC"/>
                </a:solidFill>
                <a:effectLst/>
                <a:latin typeface="Arial" panose="020B0604020202020204" pitchFamily="34" charset="0"/>
              </a:rPr>
              <a:t>/</a:t>
            </a:r>
            <a:endParaRPr lang="en-CA" dirty="0"/>
          </a:p>
        </p:txBody>
      </p:sp>
      <p:sp>
        <p:nvSpPr>
          <p:cNvPr id="4" name="灯片编号占位符 3"/>
          <p:cNvSpPr>
            <a:spLocks noGrp="1"/>
          </p:cNvSpPr>
          <p:nvPr>
            <p:ph type="sldNum" sz="quarter" idx="5"/>
          </p:nvPr>
        </p:nvSpPr>
        <p:spPr/>
        <p:txBody>
          <a:bodyPr/>
          <a:lstStyle/>
          <a:p>
            <a:fld id="{D850C332-D198-44B3-9E66-5D05CC0B49A1}" type="slidenum">
              <a:rPr lang="en-CA" smtClean="0"/>
              <a:t>7</a:t>
            </a:fld>
            <a:endParaRPr lang="en-CA"/>
          </a:p>
        </p:txBody>
      </p:sp>
    </p:spTree>
    <p:extLst>
      <p:ext uri="{BB962C8B-B14F-4D97-AF65-F5344CB8AC3E}">
        <p14:creationId xmlns:p14="http://schemas.microsoft.com/office/powerpoint/2010/main" val="145988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b="0" i="0" dirty="0">
                <a:solidFill>
                  <a:srgbClr val="333333"/>
                </a:solidFill>
                <a:effectLst/>
                <a:latin typeface="Cambria" panose="02040503050406030204" pitchFamily="18" charset="0"/>
              </a:rPr>
              <a:t>Conceptual diagram of the urination management system.</a:t>
            </a:r>
            <a:endParaRPr lang="en-CA" dirty="0"/>
          </a:p>
        </p:txBody>
      </p:sp>
      <p:sp>
        <p:nvSpPr>
          <p:cNvPr id="4" name="灯片编号占位符 3"/>
          <p:cNvSpPr>
            <a:spLocks noGrp="1"/>
          </p:cNvSpPr>
          <p:nvPr>
            <p:ph type="sldNum" sz="quarter" idx="5"/>
          </p:nvPr>
        </p:nvSpPr>
        <p:spPr/>
        <p:txBody>
          <a:bodyPr/>
          <a:lstStyle/>
          <a:p>
            <a:fld id="{D850C332-D198-44B3-9E66-5D05CC0B49A1}" type="slidenum">
              <a:rPr lang="en-CA" smtClean="0"/>
              <a:t>11</a:t>
            </a:fld>
            <a:endParaRPr lang="en-CA"/>
          </a:p>
        </p:txBody>
      </p:sp>
    </p:spTree>
    <p:extLst>
      <p:ext uri="{BB962C8B-B14F-4D97-AF65-F5344CB8AC3E}">
        <p14:creationId xmlns:p14="http://schemas.microsoft.com/office/powerpoint/2010/main" val="41519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PCA is a statistical technique that reduces multiple variables of the data to a few principal components that capture the maximum variance in the data. Doing so helps us reduce dimensionality while retaining the most important data features. The two axes in the graph, "Principal Component 1" and "Principal Component 2", represent the two directions where the data changes the most.</a:t>
            </a:r>
          </a:p>
          <a:p>
            <a:endParaRPr lang="en-CA" dirty="0"/>
          </a:p>
          <a:p>
            <a:r>
              <a:rPr lang="en-CA" dirty="0"/>
              <a:t>Data clustering: Baseline data and week 12 data appear to form two different clusters in principal component space.</a:t>
            </a:r>
          </a:p>
          <a:p>
            <a:r>
              <a:rPr lang="en-CA" dirty="0"/>
              <a:t>Time or treatment effect: Since the chart title mentions a comparison between baseline and week 12, we can infer that these points may represent observations over time in a certain condition or the effect of a certain treatment.</a:t>
            </a:r>
          </a:p>
          <a:p>
            <a:r>
              <a:rPr lang="en-CA" dirty="0"/>
              <a:t>Direction of change: It appears that the data for week 12 have some degree of shift in the direction of the first principal component, indicating that the main direction of change in the data has changed over time or the application of processing.</a:t>
            </a:r>
          </a:p>
        </p:txBody>
      </p:sp>
      <p:sp>
        <p:nvSpPr>
          <p:cNvPr id="4" name="灯片编号占位符 3"/>
          <p:cNvSpPr>
            <a:spLocks noGrp="1"/>
          </p:cNvSpPr>
          <p:nvPr>
            <p:ph type="sldNum" sz="quarter" idx="5"/>
          </p:nvPr>
        </p:nvSpPr>
        <p:spPr/>
        <p:txBody>
          <a:bodyPr/>
          <a:lstStyle/>
          <a:p>
            <a:fld id="{6A1D7EDB-75ED-42FD-A3BF-FF2043241986}" type="slidenum">
              <a:rPr lang="en-CA" smtClean="0"/>
              <a:t>22</a:t>
            </a:fld>
            <a:endParaRPr lang="en-CA"/>
          </a:p>
        </p:txBody>
      </p:sp>
    </p:spTree>
    <p:extLst>
      <p:ext uri="{BB962C8B-B14F-4D97-AF65-F5344CB8AC3E}">
        <p14:creationId xmlns:p14="http://schemas.microsoft.com/office/powerpoint/2010/main" val="198263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t-statistic</a:t>
            </a:r>
          </a:p>
          <a:p>
            <a:r>
              <a:rPr lang="en-CA" dirty="0"/>
              <a:t>The full name is t value or t statistic. The t-statistic is a standardized value of the difference between the sample mean and the hypothesized population mean. The t-statistic allows us to assess whether the difference between the sample mean and the population mean arises by chance or is large enough to be considered substantively different. Large t-statistic values generally indicate that the observed differences are unlikely to be caused solely by random fluctuations.</a:t>
            </a:r>
          </a:p>
          <a:p>
            <a:endParaRPr lang="en-CA" dirty="0"/>
          </a:p>
          <a:p>
            <a:r>
              <a:rPr lang="en-CA" dirty="0"/>
              <a:t>p-value</a:t>
            </a:r>
          </a:p>
          <a:p>
            <a:r>
              <a:rPr lang="en-CA" dirty="0"/>
              <a:t>The p-value is a probability value used in hypothesis testing. It measures the probability that an observed statistic (such as the t-statistic) is at least as extreme as the actual observation, given that the null hypothesis is true. . If the p-value is small, such as less than a commonly used significance level (such as 0.05), it indicates that the inconsistency between the observed data and the null hypothesis is large enough to reject the null hypothesis. In other words, a small p-value indicates that we have enough evidence to think that the data are inconsistent with the null hypothesis.</a:t>
            </a:r>
          </a:p>
          <a:p>
            <a:endParaRPr lang="en-CA" dirty="0"/>
          </a:p>
          <a:p>
            <a:r>
              <a:rPr lang="en-CA" dirty="0"/>
              <a:t>Cohen's d</a:t>
            </a:r>
          </a:p>
          <a:p>
            <a:r>
              <a:rPr lang="en-CA" dirty="0"/>
              <a:t>Cohen's d is an effect measure that expresses the size of the difference between two population means relative to their standard deviations. The larger the Cohen's d value, the more significant the difference between the two groups. It is a standardized measure that allows us to compare the size of effects across different studies. Cohen's d can be interpreted as small effect (d = 0.2), medium effect (d = 0.5), and large effect (d = 0.8).</a:t>
            </a:r>
          </a:p>
        </p:txBody>
      </p:sp>
      <p:sp>
        <p:nvSpPr>
          <p:cNvPr id="4" name="灯片编号占位符 3"/>
          <p:cNvSpPr>
            <a:spLocks noGrp="1"/>
          </p:cNvSpPr>
          <p:nvPr>
            <p:ph type="sldNum" sz="quarter" idx="5"/>
          </p:nvPr>
        </p:nvSpPr>
        <p:spPr/>
        <p:txBody>
          <a:bodyPr/>
          <a:lstStyle/>
          <a:p>
            <a:fld id="{6A1D7EDB-75ED-42FD-A3BF-FF2043241986}" type="slidenum">
              <a:rPr lang="en-CA" smtClean="0"/>
              <a:t>26</a:t>
            </a:fld>
            <a:endParaRPr lang="en-CA"/>
          </a:p>
        </p:txBody>
      </p:sp>
    </p:spTree>
    <p:extLst>
      <p:ext uri="{BB962C8B-B14F-4D97-AF65-F5344CB8AC3E}">
        <p14:creationId xmlns:p14="http://schemas.microsoft.com/office/powerpoint/2010/main" val="36529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CA" sz="1800" b="0" i="0" u="none" strike="noStrike" baseline="0" dirty="0">
                <a:latin typeface="SFBX1000"/>
              </a:rPr>
              <a:t>Label Assignment</a:t>
            </a:r>
            <a:r>
              <a:rPr lang="en-CA" sz="1800" b="0" i="0" u="none" strike="noStrike" baseline="0" dirty="0">
                <a:latin typeface="SFRM1000"/>
              </a:rPr>
              <a:t>: The function </a:t>
            </a:r>
            <a:r>
              <a:rPr lang="en-CA" sz="1800" b="0" i="0" u="none" strike="noStrike" baseline="0" dirty="0" err="1">
                <a:latin typeface="SFTT1000"/>
              </a:rPr>
              <a:t>label_numbers</a:t>
            </a:r>
            <a:r>
              <a:rPr lang="en-CA" sz="1800" b="0" i="0" u="none" strike="noStrike" baseline="0" dirty="0">
                <a:latin typeface="SFTT1000"/>
              </a:rPr>
              <a:t> </a:t>
            </a:r>
            <a:r>
              <a:rPr lang="en-CA" sz="1800" b="0" i="0" u="none" strike="noStrike" baseline="0" dirty="0">
                <a:latin typeface="SFRM1000"/>
              </a:rPr>
              <a:t>evaluates individual improvement scores on each</a:t>
            </a:r>
          </a:p>
          <a:p>
            <a:pPr algn="l"/>
            <a:r>
              <a:rPr lang="en-CA" sz="1800" b="0" i="0" u="none" strike="noStrike" baseline="0" dirty="0">
                <a:latin typeface="SFRM1000"/>
              </a:rPr>
              <a:t>category against a threshold to classify them into -1, 0, or 1. This helps in distinguishing between</a:t>
            </a:r>
          </a:p>
          <a:p>
            <a:pPr algn="l"/>
            <a:r>
              <a:rPr lang="en-CA" sz="1800" b="0" i="0" u="none" strike="noStrike" baseline="0" dirty="0">
                <a:latin typeface="SFRM1000"/>
              </a:rPr>
              <a:t>significant deterioration, no significant change, and significant improvement.</a:t>
            </a:r>
          </a:p>
        </p:txBody>
      </p:sp>
      <p:sp>
        <p:nvSpPr>
          <p:cNvPr id="4" name="灯片编号占位符 3"/>
          <p:cNvSpPr>
            <a:spLocks noGrp="1"/>
          </p:cNvSpPr>
          <p:nvPr>
            <p:ph type="sldNum" sz="quarter" idx="5"/>
          </p:nvPr>
        </p:nvSpPr>
        <p:spPr/>
        <p:txBody>
          <a:bodyPr/>
          <a:lstStyle/>
          <a:p>
            <a:fld id="{6A1D7EDB-75ED-42FD-A3BF-FF2043241986}" type="slidenum">
              <a:rPr lang="en-CA" smtClean="0"/>
              <a:t>36</a:t>
            </a:fld>
            <a:endParaRPr lang="en-CA"/>
          </a:p>
        </p:txBody>
      </p:sp>
    </p:spTree>
    <p:extLst>
      <p:ext uri="{BB962C8B-B14F-4D97-AF65-F5344CB8AC3E}">
        <p14:creationId xmlns:p14="http://schemas.microsoft.com/office/powerpoint/2010/main" val="317665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CA" sz="1200" b="0" i="0" u="none" strike="noStrike" baseline="0" dirty="0">
                <a:latin typeface="SFRM1000"/>
              </a:rPr>
              <a:t>• </a:t>
            </a:r>
            <a:r>
              <a:rPr lang="en-CA" sz="1200" b="0" i="0" u="none" strike="noStrike" baseline="0" dirty="0">
                <a:latin typeface="SFBX1000"/>
              </a:rPr>
              <a:t>Average Position</a:t>
            </a:r>
            <a:r>
              <a:rPr lang="en-CA" sz="1200" b="0" i="0" u="none" strike="noStrike" baseline="0" dirty="0">
                <a:latin typeface="SFRM1000"/>
              </a:rPr>
              <a:t>: The function </a:t>
            </a:r>
            <a:r>
              <a:rPr lang="en-CA" sz="1200" b="0" i="0" u="none" strike="noStrike" baseline="0" dirty="0" err="1">
                <a:latin typeface="SFTT1000"/>
              </a:rPr>
              <a:t>average_position</a:t>
            </a:r>
            <a:r>
              <a:rPr lang="en-CA" sz="1200" b="0" i="0" u="none" strike="noStrike" baseline="0" dirty="0">
                <a:latin typeface="SFTT1000"/>
              </a:rPr>
              <a:t> </a:t>
            </a:r>
            <a:r>
              <a:rPr lang="en-CA" sz="1200" b="0" i="0" u="none" strike="noStrike" baseline="0" dirty="0">
                <a:latin typeface="SFRM1000"/>
              </a:rPr>
              <a:t>aggregates the labels across multiple categories</a:t>
            </a:r>
          </a:p>
          <a:p>
            <a:pPr algn="l"/>
            <a:r>
              <a:rPr lang="en-CA" sz="1200" b="0" i="0" u="none" strike="noStrike" baseline="0" dirty="0">
                <a:latin typeface="SFRM1000"/>
              </a:rPr>
              <a:t>and assigns a final label based on the average improvement. This ensures that the final label reflects</a:t>
            </a:r>
          </a:p>
          <a:p>
            <a:pPr algn="l"/>
            <a:r>
              <a:rPr lang="en-CA" sz="1200" b="0" i="0" u="none" strike="noStrike" baseline="0" dirty="0">
                <a:latin typeface="SFRM1000"/>
              </a:rPr>
              <a:t>an overall assessment rather than a category-specific one.</a:t>
            </a:r>
            <a:endParaRPr lang="en-CA" dirty="0"/>
          </a:p>
          <a:p>
            <a:endParaRPr lang="en-CA" dirty="0"/>
          </a:p>
        </p:txBody>
      </p:sp>
      <p:sp>
        <p:nvSpPr>
          <p:cNvPr id="4" name="灯片编号占位符 3"/>
          <p:cNvSpPr>
            <a:spLocks noGrp="1"/>
          </p:cNvSpPr>
          <p:nvPr>
            <p:ph type="sldNum" sz="quarter" idx="5"/>
          </p:nvPr>
        </p:nvSpPr>
        <p:spPr/>
        <p:txBody>
          <a:bodyPr/>
          <a:lstStyle/>
          <a:p>
            <a:fld id="{6A1D7EDB-75ED-42FD-A3BF-FF2043241986}" type="slidenum">
              <a:rPr lang="en-CA" smtClean="0"/>
              <a:t>37</a:t>
            </a:fld>
            <a:endParaRPr lang="en-CA"/>
          </a:p>
        </p:txBody>
      </p:sp>
    </p:spTree>
    <p:extLst>
      <p:ext uri="{BB962C8B-B14F-4D97-AF65-F5344CB8AC3E}">
        <p14:creationId xmlns:p14="http://schemas.microsoft.com/office/powerpoint/2010/main" val="873218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CD86CD-2566-4C15-8E06-1884979DFCA6}" type="datetime1">
              <a:rPr lang="en-CA" smtClean="0"/>
              <a:t>2024-08-30</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177761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01AC730-01C2-4628-858F-4A197F51EE79}" type="datetime1">
              <a:rPr lang="en-CA" smtClean="0"/>
              <a:t>2024-08-30</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40387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A1491-9168-43E5-9515-6AA69C7ACA55}"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228226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972571-0D92-4052-ABB3-5BBFCF6AB167}"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2391739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AE9718-CCC7-472F-9605-1759B32A57FB}"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2235659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AA10E7-D020-4108-BD72-45F929A231F9}" type="datetime1">
              <a:rPr lang="en-CA" smtClean="0"/>
              <a:t>2024-08-30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2241061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546ED4-C881-4CF5-868D-5DD6FAFC549A}" type="datetime1">
              <a:rPr lang="en-CA" smtClean="0"/>
              <a:t>2024-08-30</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63344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1E6899E-B46D-4C22-99D3-D38B49FE548B}"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25641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5F3B1D3-BE18-42B9-96CD-078D3FDAF41D}"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87723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710645-0F3A-431B-9D4E-DC480CCC728D}"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102910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F48887-7991-4CA5-9D9C-B73F53CAB173}" type="datetime1">
              <a:rPr lang="en-CA" smtClean="0"/>
              <a:t>2024-08-30</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184791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B8F7214-4165-4F55-A6B9-FBB574A02F29}" type="datetime1">
              <a:rPr lang="en-CA" smtClean="0"/>
              <a:t>2024-08-30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24733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FA9B14E-B242-487D-8970-0FC61E7E8F39}" type="datetime1">
              <a:rPr lang="en-CA" smtClean="0"/>
              <a:t>2024-08-30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2303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A55815-C16F-4494-9FA1-2C2A8CA0537B}" type="datetime1">
              <a:rPr lang="en-CA" smtClean="0"/>
              <a:t>2024-08-30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36111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7A4AB-B113-40E8-86A0-99D9D49373B0}" type="datetime1">
              <a:rPr lang="en-CA" smtClean="0"/>
              <a:t>2024-08-30</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363591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8FB92D-DF05-4187-8E51-D23953B1204B}" type="datetime1">
              <a:rPr lang="en-CA" smtClean="0"/>
              <a:t>2024-08-30</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189561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ABD81E-AC7F-4D07-9C09-66C0BA6049E8}" type="datetime1">
              <a:rPr lang="en-CA" smtClean="0"/>
              <a:t>2024-08-30</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686D7F-0007-4F1E-861F-8C937D749AC2}" type="slidenum">
              <a:rPr lang="en-CA" smtClean="0"/>
              <a:t>‹#›</a:t>
            </a:fld>
            <a:endParaRPr lang="en-CA"/>
          </a:p>
        </p:txBody>
      </p:sp>
    </p:spTree>
    <p:extLst>
      <p:ext uri="{BB962C8B-B14F-4D97-AF65-F5344CB8AC3E}">
        <p14:creationId xmlns:p14="http://schemas.microsoft.com/office/powerpoint/2010/main" val="196792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588261-A4AF-4BAB-929A-B0C088029741}" type="datetime1">
              <a:rPr lang="en-CA" smtClean="0"/>
              <a:t>2024-08-30</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686D7F-0007-4F1E-861F-8C937D749AC2}" type="slidenum">
              <a:rPr lang="en-CA" smtClean="0"/>
              <a:t>‹#›</a:t>
            </a:fld>
            <a:endParaRPr lang="en-CA"/>
          </a:p>
        </p:txBody>
      </p:sp>
    </p:spTree>
    <p:extLst>
      <p:ext uri="{BB962C8B-B14F-4D97-AF65-F5344CB8AC3E}">
        <p14:creationId xmlns:p14="http://schemas.microsoft.com/office/powerpoint/2010/main" val="39328068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oi.org/10.1038/nrurol.2011.7"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34349-CCEB-78A5-1DFC-CFCE0D122C7E}"/>
              </a:ext>
            </a:extLst>
          </p:cNvPr>
          <p:cNvSpPr>
            <a:spLocks noGrp="1"/>
          </p:cNvSpPr>
          <p:nvPr>
            <p:ph type="ctrTitle"/>
          </p:nvPr>
        </p:nvSpPr>
        <p:spPr/>
        <p:txBody>
          <a:bodyPr/>
          <a:lstStyle/>
          <a:p>
            <a:pPr algn="r"/>
            <a:r>
              <a:rPr lang="en-US" altLang="zh-CN" sz="3600" dirty="0"/>
              <a:t>Machine Learning </a:t>
            </a:r>
            <a:r>
              <a:rPr lang="en-CA" sz="3600" dirty="0"/>
              <a:t>Project</a:t>
            </a:r>
            <a:br>
              <a:rPr lang="en-CA" sz="3600" dirty="0"/>
            </a:br>
            <a:br>
              <a:rPr lang="en-CA" sz="3600" dirty="0"/>
            </a:br>
            <a:r>
              <a:rPr lang="en-CA" sz="3600" dirty="0"/>
              <a:t>Time Series Data Analysis of </a:t>
            </a:r>
            <a:r>
              <a:rPr lang="en-US" altLang="zh-CN" sz="3600" dirty="0"/>
              <a:t>OAB</a:t>
            </a:r>
            <a:r>
              <a:rPr lang="en-CA" sz="3600" dirty="0"/>
              <a:t> Bladder Diaries</a:t>
            </a:r>
          </a:p>
        </p:txBody>
      </p:sp>
      <p:sp>
        <p:nvSpPr>
          <p:cNvPr id="3" name="副标题 2">
            <a:extLst>
              <a:ext uri="{FF2B5EF4-FFF2-40B4-BE49-F238E27FC236}">
                <a16:creationId xmlns:a16="http://schemas.microsoft.com/office/drawing/2014/main" id="{900868F8-EC2A-5235-47EC-F0B44517BB89}"/>
              </a:ext>
            </a:extLst>
          </p:cNvPr>
          <p:cNvSpPr>
            <a:spLocks noGrp="1"/>
          </p:cNvSpPr>
          <p:nvPr>
            <p:ph type="subTitle" idx="1"/>
          </p:nvPr>
        </p:nvSpPr>
        <p:spPr/>
        <p:txBody>
          <a:bodyPr/>
          <a:lstStyle/>
          <a:p>
            <a:pPr algn="r"/>
            <a:r>
              <a:rPr lang="en-US" altLang="zh-CN"/>
              <a:t>By</a:t>
            </a:r>
            <a:r>
              <a:rPr lang="en-US"/>
              <a:t> Jiaxiang E and </a:t>
            </a:r>
            <a:r>
              <a:rPr lang="en-US" dirty="0" err="1"/>
              <a:t>Shaofeng</a:t>
            </a:r>
            <a:r>
              <a:rPr lang="en-US" dirty="0"/>
              <a:t> Kang</a:t>
            </a:r>
          </a:p>
        </p:txBody>
      </p:sp>
      <p:sp>
        <p:nvSpPr>
          <p:cNvPr id="4" name="页脚占位符 3">
            <a:extLst>
              <a:ext uri="{FF2B5EF4-FFF2-40B4-BE49-F238E27FC236}">
                <a16:creationId xmlns:a16="http://schemas.microsoft.com/office/drawing/2014/main" id="{3F23BA62-2693-0B54-4A75-B42E8928121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a:ln>
                <a:noFill/>
              </a:ln>
              <a:solidFill>
                <a:prstClr val="white">
                  <a:alpha val="60000"/>
                </a:prstClr>
              </a:solidFill>
              <a:effectLst/>
              <a:uLnTx/>
              <a:uFillTx/>
              <a:latin typeface="Century Gothic" panose="020B0502020202020204"/>
              <a:ea typeface="+mn-ea"/>
              <a:cs typeface="+mn-cs"/>
            </a:endParaRPr>
          </a:p>
        </p:txBody>
      </p:sp>
      <p:sp>
        <p:nvSpPr>
          <p:cNvPr id="5" name="灯片编号占位符 4">
            <a:extLst>
              <a:ext uri="{FF2B5EF4-FFF2-40B4-BE49-F238E27FC236}">
                <a16:creationId xmlns:a16="http://schemas.microsoft.com/office/drawing/2014/main" id="{44516BD1-4E80-461D-4321-9D8EC15834A0}"/>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5686D7F-0007-4F1E-861F-8C937D749AC2}" type="slidenum">
              <a:rPr kumimoji="0" lang="en-CA" sz="2800" b="0" i="0" u="none" strike="noStrike" kern="1200" cap="none" spc="0" normalizeH="0" baseline="0" noProof="0" smtClean="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a:t>
            </a:fld>
            <a:endPar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8127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3E730-5928-D30F-13AB-F64C42B11BAA}"/>
              </a:ext>
            </a:extLst>
          </p:cNvPr>
          <p:cNvSpPr>
            <a:spLocks noGrp="1"/>
          </p:cNvSpPr>
          <p:nvPr>
            <p:ph type="title"/>
          </p:nvPr>
        </p:nvSpPr>
        <p:spPr>
          <a:xfrm>
            <a:off x="1001261" y="921144"/>
            <a:ext cx="9713071" cy="706964"/>
          </a:xfrm>
        </p:spPr>
        <p:txBody>
          <a:bodyPr/>
          <a:lstStyle/>
          <a:p>
            <a:r>
              <a:rPr lang="en-CA" dirty="0"/>
              <a:t>Intelligent System With Wearable Device</a:t>
            </a:r>
          </a:p>
        </p:txBody>
      </p:sp>
      <p:sp>
        <p:nvSpPr>
          <p:cNvPr id="3" name="内容占位符 2">
            <a:extLst>
              <a:ext uri="{FF2B5EF4-FFF2-40B4-BE49-F238E27FC236}">
                <a16:creationId xmlns:a16="http://schemas.microsoft.com/office/drawing/2014/main" id="{9FE33B47-DBAE-4297-D657-A89C7AA2D29B}"/>
              </a:ext>
            </a:extLst>
          </p:cNvPr>
          <p:cNvSpPr>
            <a:spLocks noGrp="1"/>
          </p:cNvSpPr>
          <p:nvPr>
            <p:ph idx="1"/>
          </p:nvPr>
        </p:nvSpPr>
        <p:spPr/>
        <p:txBody>
          <a:bodyPr/>
          <a:lstStyle/>
          <a:p>
            <a:r>
              <a:rPr lang="en-CA" dirty="0"/>
              <a:t>Urinary management system to collect and analyze urinary time and interval data through smart bands worn by patients. </a:t>
            </a:r>
          </a:p>
          <a:p>
            <a:endParaRPr lang="en-CA" dirty="0"/>
          </a:p>
          <a:p>
            <a:r>
              <a:rPr lang="en-CA" dirty="0"/>
              <a:t>Recognize urination time and intervals based on patient-specific posture changes. </a:t>
            </a:r>
          </a:p>
          <a:p>
            <a:endParaRPr lang="en-CA" dirty="0"/>
          </a:p>
          <a:p>
            <a:r>
              <a:rPr lang="en-CA" dirty="0"/>
              <a:t>Utilized recurrent neural networks and long short-term memory (LSTM) systems for analyzing sequential data and recognizing urinary activity. </a:t>
            </a:r>
          </a:p>
          <a:p>
            <a:r>
              <a:rPr lang="en-CA" dirty="0"/>
              <a:t>Average accuracy of 95.8% in recognizing urination events.</a:t>
            </a:r>
          </a:p>
        </p:txBody>
      </p:sp>
      <p:sp>
        <p:nvSpPr>
          <p:cNvPr id="4" name="页脚占位符 3">
            <a:extLst>
              <a:ext uri="{FF2B5EF4-FFF2-40B4-BE49-F238E27FC236}">
                <a16:creationId xmlns:a16="http://schemas.microsoft.com/office/drawing/2014/main" id="{C3D1D1E2-EEA4-56C0-B4D2-B9DD015710A9}"/>
              </a:ext>
            </a:extLst>
          </p:cNvPr>
          <p:cNvSpPr>
            <a:spLocks noGrp="1"/>
          </p:cNvSpPr>
          <p:nvPr>
            <p:ph type="ftr" sz="quarter" idx="11"/>
          </p:nvPr>
        </p:nvSpPr>
        <p:spPr/>
        <p:txBody>
          <a:bodyPr/>
          <a:lstStyle/>
          <a:p>
            <a:r>
              <a:rPr lang="en-CA" dirty="0"/>
              <a:t>{“Personalized Urination Activity Management Based on an Intelligent System Using a Wearable Device”, PubMed Central, 2021}</a:t>
            </a:r>
          </a:p>
        </p:txBody>
      </p:sp>
      <p:sp>
        <p:nvSpPr>
          <p:cNvPr id="5" name="灯片编号占位符 4">
            <a:extLst>
              <a:ext uri="{FF2B5EF4-FFF2-40B4-BE49-F238E27FC236}">
                <a16:creationId xmlns:a16="http://schemas.microsoft.com/office/drawing/2014/main" id="{0A80A703-2B27-9D88-46A6-31D3A11A4793}"/>
              </a:ext>
            </a:extLst>
          </p:cNvPr>
          <p:cNvSpPr>
            <a:spLocks noGrp="1"/>
          </p:cNvSpPr>
          <p:nvPr>
            <p:ph type="sldNum" sz="quarter" idx="12"/>
          </p:nvPr>
        </p:nvSpPr>
        <p:spPr/>
        <p:txBody>
          <a:bodyPr/>
          <a:lstStyle/>
          <a:p>
            <a:fld id="{45686D7F-0007-4F1E-861F-8C937D749AC2}" type="slidenum">
              <a:rPr lang="en-CA" smtClean="0"/>
              <a:t>10</a:t>
            </a:fld>
            <a:endParaRPr lang="en-CA"/>
          </a:p>
        </p:txBody>
      </p:sp>
    </p:spTree>
    <p:extLst>
      <p:ext uri="{BB962C8B-B14F-4D97-AF65-F5344CB8AC3E}">
        <p14:creationId xmlns:p14="http://schemas.microsoft.com/office/powerpoint/2010/main" val="173456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A8174-F954-8715-F83D-2317E6F28A36}"/>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0E070971-77C5-F8EA-C4D8-A8D5F2AB8C71}"/>
              </a:ext>
            </a:extLst>
          </p:cNvPr>
          <p:cNvSpPr>
            <a:spLocks noGrp="1"/>
          </p:cNvSpPr>
          <p:nvPr>
            <p:ph idx="1"/>
          </p:nvPr>
        </p:nvSpPr>
        <p:spPr/>
        <p:txBody>
          <a:bodyPr/>
          <a:lstStyle/>
          <a:p>
            <a:endParaRPr lang="en-CA"/>
          </a:p>
        </p:txBody>
      </p:sp>
      <p:sp>
        <p:nvSpPr>
          <p:cNvPr id="4" name="页脚占位符 3">
            <a:extLst>
              <a:ext uri="{FF2B5EF4-FFF2-40B4-BE49-F238E27FC236}">
                <a16:creationId xmlns:a16="http://schemas.microsoft.com/office/drawing/2014/main" id="{19C63003-AEB0-C802-ED9E-B22D0B20DDB2}"/>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320DCAED-22AB-41BB-2C36-78B2DDEB5CC8}"/>
              </a:ext>
            </a:extLst>
          </p:cNvPr>
          <p:cNvSpPr>
            <a:spLocks noGrp="1"/>
          </p:cNvSpPr>
          <p:nvPr>
            <p:ph type="sldNum" sz="quarter" idx="12"/>
          </p:nvPr>
        </p:nvSpPr>
        <p:spPr/>
        <p:txBody>
          <a:bodyPr/>
          <a:lstStyle/>
          <a:p>
            <a:fld id="{45686D7F-0007-4F1E-861F-8C937D749AC2}" type="slidenum">
              <a:rPr lang="en-CA" smtClean="0"/>
              <a:t>11</a:t>
            </a:fld>
            <a:endParaRPr lang="en-CA"/>
          </a:p>
        </p:txBody>
      </p:sp>
      <p:pic>
        <p:nvPicPr>
          <p:cNvPr id="26626" name="Picture 2">
            <a:extLst>
              <a:ext uri="{FF2B5EF4-FFF2-40B4-BE49-F238E27FC236}">
                <a16:creationId xmlns:a16="http://schemas.microsoft.com/office/drawing/2014/main" id="{464E94AE-5BB3-8831-42D9-443DAEE59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 y="440921"/>
            <a:ext cx="11401425" cy="595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8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DA11EA2-12F4-C559-D972-FBA3346784D6}"/>
              </a:ext>
            </a:extLst>
          </p:cNvPr>
          <p:cNvSpPr>
            <a:spLocks noGrp="1"/>
          </p:cNvSpPr>
          <p:nvPr>
            <p:ph type="title"/>
          </p:nvPr>
        </p:nvSpPr>
        <p:spPr/>
        <p:txBody>
          <a:bodyPr/>
          <a:lstStyle/>
          <a:p>
            <a:r>
              <a:rPr lang="en-US" altLang="zh-CN" dirty="0"/>
              <a:t>Re-cap on </a:t>
            </a:r>
            <a:r>
              <a:rPr lang="en-CA" altLang="zh-CN" dirty="0"/>
              <a:t>Dataset Analysis</a:t>
            </a:r>
            <a:endParaRPr lang="en-CA" dirty="0"/>
          </a:p>
        </p:txBody>
      </p:sp>
      <p:sp>
        <p:nvSpPr>
          <p:cNvPr id="8" name="文本占位符 7">
            <a:extLst>
              <a:ext uri="{FF2B5EF4-FFF2-40B4-BE49-F238E27FC236}">
                <a16:creationId xmlns:a16="http://schemas.microsoft.com/office/drawing/2014/main" id="{A042E9CE-A291-0048-5468-13205EC77E7A}"/>
              </a:ext>
            </a:extLst>
          </p:cNvPr>
          <p:cNvSpPr>
            <a:spLocks noGrp="1"/>
          </p:cNvSpPr>
          <p:nvPr>
            <p:ph type="body" sz="half" idx="13"/>
          </p:nvPr>
        </p:nvSpPr>
        <p:spPr/>
        <p:txBody>
          <a:bodyPr/>
          <a:lstStyle/>
          <a:p>
            <a:endParaRPr lang="en-CA"/>
          </a:p>
        </p:txBody>
      </p:sp>
      <p:sp>
        <p:nvSpPr>
          <p:cNvPr id="7" name="文本占位符 6">
            <a:extLst>
              <a:ext uri="{FF2B5EF4-FFF2-40B4-BE49-F238E27FC236}">
                <a16:creationId xmlns:a16="http://schemas.microsoft.com/office/drawing/2014/main" id="{91987FCD-E030-8752-28BB-666A569911B0}"/>
              </a:ext>
            </a:extLst>
          </p:cNvPr>
          <p:cNvSpPr>
            <a:spLocks noGrp="1"/>
          </p:cNvSpPr>
          <p:nvPr>
            <p:ph type="body" sz="half" idx="2"/>
          </p:nvPr>
        </p:nvSpPr>
        <p:spPr/>
        <p:txBody>
          <a:bodyPr/>
          <a:lstStyle/>
          <a:p>
            <a:endParaRPr lang="en-CA"/>
          </a:p>
        </p:txBody>
      </p:sp>
      <p:sp>
        <p:nvSpPr>
          <p:cNvPr id="4" name="页脚占位符 3">
            <a:extLst>
              <a:ext uri="{FF2B5EF4-FFF2-40B4-BE49-F238E27FC236}">
                <a16:creationId xmlns:a16="http://schemas.microsoft.com/office/drawing/2014/main" id="{EE271E35-7A83-00B3-5970-46412AFF9AB4}"/>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952E5030-E5D7-D8E1-6164-BF5FCA3287C6}"/>
              </a:ext>
            </a:extLst>
          </p:cNvPr>
          <p:cNvSpPr>
            <a:spLocks noGrp="1"/>
          </p:cNvSpPr>
          <p:nvPr>
            <p:ph type="sldNum" sz="quarter" idx="12"/>
          </p:nvPr>
        </p:nvSpPr>
        <p:spPr/>
        <p:txBody>
          <a:bodyPr/>
          <a:lstStyle/>
          <a:p>
            <a:fld id="{45686D7F-0007-4F1E-861F-8C937D749AC2}" type="slidenum">
              <a:rPr lang="en-CA" smtClean="0"/>
              <a:t>12</a:t>
            </a:fld>
            <a:endParaRPr lang="en-CA"/>
          </a:p>
        </p:txBody>
      </p:sp>
    </p:spTree>
    <p:extLst>
      <p:ext uri="{BB962C8B-B14F-4D97-AF65-F5344CB8AC3E}">
        <p14:creationId xmlns:p14="http://schemas.microsoft.com/office/powerpoint/2010/main" val="414243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13</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2232654" y="592226"/>
            <a:ext cx="8236668" cy="461665"/>
          </a:xfrm>
          <a:prstGeom prst="rect">
            <a:avLst/>
          </a:prstGeom>
          <a:noFill/>
        </p:spPr>
        <p:txBody>
          <a:bodyPr wrap="square">
            <a:spAutoFit/>
          </a:bodyPr>
          <a:lstStyle/>
          <a:p>
            <a:r>
              <a:rPr lang="en-US" altLang="zh-CN" sz="2400" dirty="0"/>
              <a:t>Original Data Formation</a:t>
            </a:r>
            <a:endParaRPr lang="en-CA" sz="2400" dirty="0"/>
          </a:p>
        </p:txBody>
      </p:sp>
      <p:pic>
        <p:nvPicPr>
          <p:cNvPr id="10" name="图片 9">
            <a:extLst>
              <a:ext uri="{FF2B5EF4-FFF2-40B4-BE49-F238E27FC236}">
                <a16:creationId xmlns:a16="http://schemas.microsoft.com/office/drawing/2014/main" id="{91817279-44E6-417F-A7E2-9966CF90B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90" y="1508605"/>
            <a:ext cx="9278369" cy="4654070"/>
          </a:xfrm>
          <a:prstGeom prst="rect">
            <a:avLst/>
          </a:prstGeom>
        </p:spPr>
      </p:pic>
    </p:spTree>
    <p:extLst>
      <p:ext uri="{BB962C8B-B14F-4D97-AF65-F5344CB8AC3E}">
        <p14:creationId xmlns:p14="http://schemas.microsoft.com/office/powerpoint/2010/main" val="293797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18123EF-9C07-63C3-22F5-113F4592BAD0}"/>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24F63A31-0DBF-93F9-8602-26DA461C5A95}"/>
              </a:ext>
            </a:extLst>
          </p:cNvPr>
          <p:cNvSpPr>
            <a:spLocks noGrp="1"/>
          </p:cNvSpPr>
          <p:nvPr>
            <p:ph type="sldNum" sz="quarter" idx="12"/>
          </p:nvPr>
        </p:nvSpPr>
        <p:spPr/>
        <p:txBody>
          <a:bodyPr/>
          <a:lstStyle/>
          <a:p>
            <a:fld id="{45686D7F-0007-4F1E-861F-8C937D749AC2}" type="slidenum">
              <a:rPr lang="en-CA" smtClean="0"/>
              <a:t>14</a:t>
            </a:fld>
            <a:endParaRPr lang="en-CA"/>
          </a:p>
        </p:txBody>
      </p:sp>
      <p:pic>
        <p:nvPicPr>
          <p:cNvPr id="5" name="图片 4">
            <a:extLst>
              <a:ext uri="{FF2B5EF4-FFF2-40B4-BE49-F238E27FC236}">
                <a16:creationId xmlns:a16="http://schemas.microsoft.com/office/drawing/2014/main" id="{48E5220F-EBFB-C635-539C-B8AE36DBF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969" y="1901082"/>
            <a:ext cx="5715269" cy="3366241"/>
          </a:xfrm>
          <a:prstGeom prst="rect">
            <a:avLst/>
          </a:prstGeom>
        </p:spPr>
      </p:pic>
      <p:sp>
        <p:nvSpPr>
          <p:cNvPr id="6" name="文本框 5">
            <a:extLst>
              <a:ext uri="{FF2B5EF4-FFF2-40B4-BE49-F238E27FC236}">
                <a16:creationId xmlns:a16="http://schemas.microsoft.com/office/drawing/2014/main" id="{E96D8613-8025-51E2-DADE-242B2FFCED0A}"/>
              </a:ext>
            </a:extLst>
          </p:cNvPr>
          <p:cNvSpPr txBox="1"/>
          <p:nvPr/>
        </p:nvSpPr>
        <p:spPr>
          <a:xfrm>
            <a:off x="1670679" y="832583"/>
            <a:ext cx="8236668" cy="461665"/>
          </a:xfrm>
          <a:prstGeom prst="rect">
            <a:avLst/>
          </a:prstGeom>
          <a:noFill/>
        </p:spPr>
        <p:txBody>
          <a:bodyPr wrap="square">
            <a:spAutoFit/>
          </a:bodyPr>
          <a:lstStyle/>
          <a:p>
            <a:r>
              <a:rPr lang="en-CA" altLang="zh-CN" sz="2400" dirty="0"/>
              <a:t>Bladder diary for patient 1, day 1 before treatment</a:t>
            </a:r>
            <a:endParaRPr lang="en-CA" sz="2400" dirty="0"/>
          </a:p>
        </p:txBody>
      </p:sp>
    </p:spTree>
    <p:extLst>
      <p:ext uri="{BB962C8B-B14F-4D97-AF65-F5344CB8AC3E}">
        <p14:creationId xmlns:p14="http://schemas.microsoft.com/office/powerpoint/2010/main" val="10584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D40AD31-A029-2F55-F57D-C0E6FC5AED32}"/>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0A99A779-6090-97D1-CD13-3D619DB8184E}"/>
              </a:ext>
            </a:extLst>
          </p:cNvPr>
          <p:cNvSpPr>
            <a:spLocks noGrp="1"/>
          </p:cNvSpPr>
          <p:nvPr>
            <p:ph type="sldNum" sz="quarter" idx="12"/>
          </p:nvPr>
        </p:nvSpPr>
        <p:spPr/>
        <p:txBody>
          <a:bodyPr/>
          <a:lstStyle/>
          <a:p>
            <a:fld id="{45686D7F-0007-4F1E-861F-8C937D749AC2}" type="slidenum">
              <a:rPr lang="en-CA" smtClean="0"/>
              <a:t>15</a:t>
            </a:fld>
            <a:endParaRPr lang="en-CA"/>
          </a:p>
        </p:txBody>
      </p:sp>
      <p:sp>
        <p:nvSpPr>
          <p:cNvPr id="4" name="文本框 3">
            <a:extLst>
              <a:ext uri="{FF2B5EF4-FFF2-40B4-BE49-F238E27FC236}">
                <a16:creationId xmlns:a16="http://schemas.microsoft.com/office/drawing/2014/main" id="{A8FD03DD-1395-10D1-1610-70D90BBB56E7}"/>
              </a:ext>
            </a:extLst>
          </p:cNvPr>
          <p:cNvSpPr txBox="1"/>
          <p:nvPr/>
        </p:nvSpPr>
        <p:spPr>
          <a:xfrm>
            <a:off x="561110" y="466162"/>
            <a:ext cx="10213944" cy="461665"/>
          </a:xfrm>
          <a:prstGeom prst="rect">
            <a:avLst/>
          </a:prstGeom>
          <a:noFill/>
        </p:spPr>
        <p:txBody>
          <a:bodyPr wrap="square">
            <a:spAutoFit/>
          </a:bodyPr>
          <a:lstStyle/>
          <a:p>
            <a:r>
              <a:rPr lang="en-US" altLang="zh-CN" sz="2400" dirty="0"/>
              <a:t>Data Generation Process</a:t>
            </a:r>
            <a:endParaRPr lang="en-CA" sz="2400" dirty="0"/>
          </a:p>
        </p:txBody>
      </p:sp>
      <p:sp>
        <p:nvSpPr>
          <p:cNvPr id="6" name="文本框 5">
            <a:extLst>
              <a:ext uri="{FF2B5EF4-FFF2-40B4-BE49-F238E27FC236}">
                <a16:creationId xmlns:a16="http://schemas.microsoft.com/office/drawing/2014/main" id="{F9B2B1AC-0CB8-D07A-E621-39C9A973C566}"/>
              </a:ext>
            </a:extLst>
          </p:cNvPr>
          <p:cNvSpPr txBox="1"/>
          <p:nvPr/>
        </p:nvSpPr>
        <p:spPr>
          <a:xfrm>
            <a:off x="458065" y="1108584"/>
            <a:ext cx="11001375" cy="5109091"/>
          </a:xfrm>
          <a:prstGeom prst="rect">
            <a:avLst/>
          </a:prstGeom>
          <a:noFill/>
        </p:spPr>
        <p:txBody>
          <a:bodyPr wrap="square">
            <a:spAutoFit/>
          </a:bodyPr>
          <a:lstStyle/>
          <a:p>
            <a:pPr algn="l"/>
            <a:r>
              <a:rPr lang="en-CA" sz="2800" b="0" i="0" u="none" strike="noStrike" baseline="0" dirty="0">
                <a:latin typeface="SFBX1200"/>
              </a:rPr>
              <a:t>Dataset Initialization</a:t>
            </a:r>
          </a:p>
          <a:p>
            <a:pPr algn="l"/>
            <a:r>
              <a:rPr lang="en-CA" sz="1800" b="0" i="0" u="none" strike="noStrike" baseline="0" dirty="0">
                <a:latin typeface="SFRM1000"/>
              </a:rPr>
              <a:t>The code initializes two datasets: </a:t>
            </a:r>
            <a:r>
              <a:rPr lang="en-CA" sz="1800" b="0" i="0" u="none" strike="noStrike" baseline="0" dirty="0">
                <a:latin typeface="SFTT1000"/>
              </a:rPr>
              <a:t>baselines </a:t>
            </a:r>
            <a:r>
              <a:rPr lang="en-CA" sz="1800" b="0" i="0" u="none" strike="noStrike" baseline="0" dirty="0">
                <a:latin typeface="SFRM1000"/>
              </a:rPr>
              <a:t>and </a:t>
            </a:r>
            <a:r>
              <a:rPr lang="en-CA" sz="1800" b="0" i="0" u="none" strike="noStrike" baseline="0" dirty="0" err="1">
                <a:latin typeface="SFTT1000"/>
              </a:rPr>
              <a:t>twelve_weeks</a:t>
            </a:r>
            <a:r>
              <a:rPr lang="en-CA" sz="1800" b="0" i="0" u="none" strike="noStrike" baseline="0" dirty="0">
                <a:latin typeface="SFRM1000"/>
              </a:rPr>
              <a:t>, each containing two sets of participant data.</a:t>
            </a:r>
          </a:p>
          <a:p>
            <a:pPr algn="l"/>
            <a:endParaRPr lang="en-CA" sz="1800" b="0" i="0" u="none" strike="noStrike" baseline="0" dirty="0">
              <a:latin typeface="SFRM1000"/>
            </a:endParaRPr>
          </a:p>
          <a:p>
            <a:pPr algn="l"/>
            <a:r>
              <a:rPr lang="en-CA" sz="2800" b="0" i="0" u="none" strike="noStrike" baseline="0" dirty="0">
                <a:latin typeface="SFBX1200"/>
              </a:rPr>
              <a:t>Data Generation Functions</a:t>
            </a:r>
          </a:p>
          <a:p>
            <a:pPr algn="l"/>
            <a:r>
              <a:rPr lang="en-CA" sz="1800" b="0" i="0" u="none" strike="noStrike" baseline="0" dirty="0" err="1">
                <a:latin typeface="SFBX1000"/>
              </a:rPr>
              <a:t>generate_daily_num_of_trips</a:t>
            </a:r>
            <a:r>
              <a:rPr lang="en-CA" sz="1800" b="0" i="0" u="none" strike="noStrike" baseline="0" dirty="0">
                <a:latin typeface="SFBX1000"/>
              </a:rPr>
              <a:t>(data)</a:t>
            </a:r>
            <a:r>
              <a:rPr lang="en-CA" sz="1800" b="0" i="0" u="none" strike="noStrike" baseline="0" dirty="0">
                <a:latin typeface="SFRM1000"/>
              </a:rPr>
              <a:t>: Generates the number of trips for three days based on the</a:t>
            </a:r>
            <a:r>
              <a:rPr lang="en-CA" dirty="0">
                <a:latin typeface="SFRM1000"/>
              </a:rPr>
              <a:t> </a:t>
            </a:r>
            <a:r>
              <a:rPr lang="en-CA" sz="1800" b="0" i="0" u="none" strike="noStrike" baseline="0" dirty="0">
                <a:latin typeface="SFRM1000"/>
              </a:rPr>
              <a:t>frequency distribution of the given data.</a:t>
            </a:r>
          </a:p>
          <a:p>
            <a:pPr algn="l"/>
            <a:r>
              <a:rPr lang="en-CA" sz="1800" b="0" i="0" u="none" strike="noStrike" baseline="0" dirty="0" err="1">
                <a:latin typeface="SFBX1000"/>
              </a:rPr>
              <a:t>generate_one_patient</a:t>
            </a:r>
            <a:r>
              <a:rPr lang="en-CA" sz="1800" b="0" i="0" u="none" strike="noStrike" baseline="0" dirty="0">
                <a:latin typeface="SFBX1000"/>
              </a:rPr>
              <a:t>(</a:t>
            </a:r>
            <a:r>
              <a:rPr lang="en-CA" sz="1800" b="0" i="0" u="none" strike="noStrike" baseline="0" dirty="0" err="1">
                <a:latin typeface="SFBX1000"/>
              </a:rPr>
              <a:t>which_dataset</a:t>
            </a:r>
            <a:r>
              <a:rPr lang="en-CA" sz="1800" b="0" i="0" u="none" strike="noStrike" baseline="0" dirty="0">
                <a:latin typeface="SFBX1000"/>
              </a:rPr>
              <a:t>)</a:t>
            </a:r>
            <a:r>
              <a:rPr lang="en-CA" sz="1800" b="0" i="0" u="none" strike="noStrike" baseline="0" dirty="0">
                <a:latin typeface="SFRM1000"/>
              </a:rPr>
              <a:t>: Generates synthetic data for one patient based on the provided dataset (</a:t>
            </a:r>
            <a:r>
              <a:rPr lang="en-CA" sz="1800" b="0" i="0" u="none" strike="noStrike" baseline="0" dirty="0" err="1">
                <a:latin typeface="SFTT1000"/>
              </a:rPr>
              <a:t>which_dataset</a:t>
            </a:r>
            <a:r>
              <a:rPr lang="en-CA" sz="1800" b="0" i="0" u="none" strike="noStrike" baseline="0" dirty="0">
                <a:latin typeface="SFRM1000"/>
              </a:rPr>
              <a:t>).</a:t>
            </a:r>
          </a:p>
          <a:p>
            <a:pPr algn="l"/>
            <a:r>
              <a:rPr lang="en-CA" sz="1800" b="0" i="0" u="none" strike="noStrike" baseline="0" dirty="0">
                <a:latin typeface="SFBX1000"/>
              </a:rPr>
              <a:t>– Partial Functions</a:t>
            </a:r>
            <a:r>
              <a:rPr lang="en-CA" sz="1800" b="0" i="0" u="none" strike="noStrike" baseline="0" dirty="0">
                <a:latin typeface="SFRM1000"/>
              </a:rPr>
              <a:t>: Creates partial functions to extract columns from the datasets.</a:t>
            </a:r>
          </a:p>
          <a:p>
            <a:pPr algn="l"/>
            <a:r>
              <a:rPr lang="en-CA" sz="1800" b="0" i="0" u="none" strike="noStrike" baseline="0" dirty="0">
                <a:latin typeface="SFBX1000"/>
              </a:rPr>
              <a:t>– Column Stacking</a:t>
            </a:r>
            <a:r>
              <a:rPr lang="en-CA" sz="1800" b="0" i="0" u="none" strike="noStrike" baseline="0" dirty="0">
                <a:latin typeface="SFRM1000"/>
              </a:rPr>
              <a:t>: Initializes empty lists to store column data. These lists are extended with data extracted from the datasets.</a:t>
            </a:r>
          </a:p>
          <a:p>
            <a:pPr algn="l"/>
            <a:r>
              <a:rPr lang="en-CA" sz="1800" b="0" i="0" u="none" strike="noStrike" baseline="0" dirty="0">
                <a:latin typeface="SFBX1000"/>
              </a:rPr>
              <a:t>– Trip Generation</a:t>
            </a:r>
            <a:r>
              <a:rPr lang="en-CA" sz="1800" b="0" i="0" u="none" strike="noStrike" baseline="0" dirty="0">
                <a:latin typeface="SFRM1000"/>
              </a:rPr>
              <a:t>: Generates the number of trips for three days using </a:t>
            </a:r>
            <a:r>
              <a:rPr lang="en-CA" sz="1800" b="0" i="0" u="none" strike="noStrike" baseline="0" dirty="0" err="1">
                <a:latin typeface="SFTT1000"/>
              </a:rPr>
              <a:t>generate_daily_num_of_trips</a:t>
            </a:r>
            <a:r>
              <a:rPr lang="en-CA" sz="1800" b="0" i="0" u="none" strike="noStrike" baseline="0" dirty="0">
                <a:latin typeface="SFRM1000"/>
              </a:rPr>
              <a:t>.</a:t>
            </a:r>
          </a:p>
          <a:p>
            <a:pPr algn="l"/>
            <a:r>
              <a:rPr lang="en-CA" sz="1800" b="0" i="0" u="none" strike="noStrike" baseline="0" dirty="0">
                <a:latin typeface="SFBX1000"/>
              </a:rPr>
              <a:t>– Time List Generation</a:t>
            </a:r>
            <a:r>
              <a:rPr lang="en-CA" sz="1800" b="0" i="0" u="none" strike="noStrike" baseline="0" dirty="0">
                <a:latin typeface="SFRM1000"/>
              </a:rPr>
              <a:t>: Generates sorted lists of times for each day based on the generated number of trips.</a:t>
            </a:r>
          </a:p>
          <a:p>
            <a:pPr algn="l"/>
            <a:r>
              <a:rPr lang="en-CA" sz="1800" b="0" i="0" u="none" strike="noStrike" baseline="0" dirty="0">
                <a:latin typeface="SFBX1000"/>
              </a:rPr>
              <a:t>– Column Data Generation</a:t>
            </a:r>
            <a:r>
              <a:rPr lang="en-CA" sz="1800" b="0" i="0" u="none" strike="noStrike" baseline="0" dirty="0">
                <a:latin typeface="SFRM1000"/>
              </a:rPr>
              <a:t>: Generates synthetic data for other columns (excluding time and night) based on the frequency distributions of the original data.</a:t>
            </a:r>
          </a:p>
          <a:p>
            <a:pPr algn="l"/>
            <a:r>
              <a:rPr lang="en-CA" sz="1800" b="0" i="0" u="none" strike="noStrike" baseline="0" dirty="0">
                <a:latin typeface="SFBX1000"/>
              </a:rPr>
              <a:t>– Night Determination</a:t>
            </a:r>
            <a:r>
              <a:rPr lang="en-CA" sz="1800" b="0" i="0" u="none" strike="noStrike" baseline="0" dirty="0">
                <a:latin typeface="SFRM1000"/>
              </a:rPr>
              <a:t>: Determines whether the generated times fall within the night period.</a:t>
            </a:r>
          </a:p>
          <a:p>
            <a:pPr algn="l"/>
            <a:r>
              <a:rPr lang="en-CA" sz="1800" b="0" i="0" u="none" strike="noStrike" baseline="0" dirty="0">
                <a:latin typeface="SFBX1000"/>
              </a:rPr>
              <a:t>– Column Stacking</a:t>
            </a:r>
            <a:r>
              <a:rPr lang="en-CA" sz="1800" b="0" i="0" u="none" strike="noStrike" baseline="0" dirty="0">
                <a:latin typeface="SFRM1000"/>
              </a:rPr>
              <a:t>: Stacks the generated data columns (including time and night) for each day.</a:t>
            </a:r>
          </a:p>
        </p:txBody>
      </p:sp>
    </p:spTree>
    <p:extLst>
      <p:ext uri="{BB962C8B-B14F-4D97-AF65-F5344CB8AC3E}">
        <p14:creationId xmlns:p14="http://schemas.microsoft.com/office/powerpoint/2010/main" val="264353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AB732AA-6D3B-3D7D-1A15-13DD6664FC6D}"/>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AD24B88-D379-D98F-7FC2-910251E75FEF}"/>
              </a:ext>
            </a:extLst>
          </p:cNvPr>
          <p:cNvSpPr>
            <a:spLocks noGrp="1"/>
          </p:cNvSpPr>
          <p:nvPr>
            <p:ph type="sldNum" sz="quarter" idx="12"/>
          </p:nvPr>
        </p:nvSpPr>
        <p:spPr/>
        <p:txBody>
          <a:bodyPr/>
          <a:lstStyle/>
          <a:p>
            <a:fld id="{45686D7F-0007-4F1E-861F-8C937D749AC2}" type="slidenum">
              <a:rPr lang="en-CA" smtClean="0"/>
              <a:t>16</a:t>
            </a:fld>
            <a:endParaRPr lang="en-CA"/>
          </a:p>
        </p:txBody>
      </p:sp>
      <p:sp>
        <p:nvSpPr>
          <p:cNvPr id="5" name="文本框 4">
            <a:extLst>
              <a:ext uri="{FF2B5EF4-FFF2-40B4-BE49-F238E27FC236}">
                <a16:creationId xmlns:a16="http://schemas.microsoft.com/office/drawing/2014/main" id="{C6511642-C608-F3A3-2DC1-E7445B5B48A0}"/>
              </a:ext>
            </a:extLst>
          </p:cNvPr>
          <p:cNvSpPr txBox="1"/>
          <p:nvPr/>
        </p:nvSpPr>
        <p:spPr>
          <a:xfrm>
            <a:off x="743518" y="1794004"/>
            <a:ext cx="10704963" cy="3170099"/>
          </a:xfrm>
          <a:prstGeom prst="rect">
            <a:avLst/>
          </a:prstGeom>
          <a:noFill/>
        </p:spPr>
        <p:txBody>
          <a:bodyPr wrap="square">
            <a:spAutoFit/>
          </a:bodyPr>
          <a:lstStyle/>
          <a:p>
            <a:pPr algn="l"/>
            <a:r>
              <a:rPr lang="en-CA" sz="2800" b="0" i="0" u="none" strike="noStrike" baseline="0" dirty="0">
                <a:latin typeface="SFBX1200"/>
              </a:rPr>
              <a:t>Execution Flow</a:t>
            </a:r>
          </a:p>
          <a:p>
            <a:pPr algn="l"/>
            <a:r>
              <a:rPr lang="en-CA" sz="1800" b="0" i="0" u="none" strike="noStrike" baseline="0" dirty="0">
                <a:latin typeface="SFRM1000"/>
              </a:rPr>
              <a:t>• </a:t>
            </a:r>
            <a:r>
              <a:rPr lang="en-CA" sz="1800" b="0" i="0" u="none" strike="noStrike" baseline="0" dirty="0">
                <a:latin typeface="SFBX1000"/>
              </a:rPr>
              <a:t>Data Initialization</a:t>
            </a:r>
            <a:r>
              <a:rPr lang="en-CA" sz="1800" b="0" i="0" u="none" strike="noStrike" baseline="0" dirty="0">
                <a:latin typeface="SFRM1000"/>
              </a:rPr>
              <a:t>: The baseline and 12-week datasets are initialized.</a:t>
            </a:r>
          </a:p>
          <a:p>
            <a:pPr algn="l"/>
            <a:r>
              <a:rPr lang="en-CA" sz="1800" b="0" i="0" u="none" strike="noStrike" baseline="0" dirty="0">
                <a:latin typeface="SFRM1000"/>
              </a:rPr>
              <a:t>• </a:t>
            </a:r>
            <a:r>
              <a:rPr lang="en-CA" sz="1800" b="0" i="0" u="none" strike="noStrike" baseline="0" dirty="0">
                <a:latin typeface="SFBX1000"/>
              </a:rPr>
              <a:t>Data Generation</a:t>
            </a:r>
            <a:r>
              <a:rPr lang="en-CA" sz="1800" b="0" i="0" u="none" strike="noStrike" baseline="0" dirty="0">
                <a:latin typeface="SFRM1000"/>
              </a:rPr>
              <a:t>: The </a:t>
            </a:r>
            <a:r>
              <a:rPr lang="en-CA" sz="1800" b="0" i="0" u="none" strike="noStrike" baseline="0" dirty="0" err="1">
                <a:latin typeface="SFTT1000"/>
              </a:rPr>
              <a:t>generate_one_patient</a:t>
            </a:r>
            <a:r>
              <a:rPr lang="en-CA" sz="1800" b="0" i="0" u="none" strike="noStrike" baseline="0" dirty="0">
                <a:latin typeface="SFTT1000"/>
              </a:rPr>
              <a:t> </a:t>
            </a:r>
            <a:r>
              <a:rPr lang="en-CA" sz="1800" b="0" i="0" u="none" strike="noStrike" baseline="0" dirty="0">
                <a:latin typeface="SFRM1000"/>
              </a:rPr>
              <a:t>function is called to generate synthetic data for one patient.</a:t>
            </a:r>
          </a:p>
          <a:p>
            <a:pPr algn="l"/>
            <a:endParaRPr lang="en-CA" sz="1800" b="0" i="0" u="none" strike="noStrike" baseline="0" dirty="0">
              <a:latin typeface="SFRM1000"/>
            </a:endParaRPr>
          </a:p>
          <a:p>
            <a:pPr algn="l"/>
            <a:r>
              <a:rPr lang="en-CA" sz="2800" b="0" i="0" u="none" strike="noStrike" baseline="0" dirty="0">
                <a:latin typeface="SFBX1200"/>
              </a:rPr>
              <a:t>Data Generation</a:t>
            </a:r>
          </a:p>
          <a:p>
            <a:pPr algn="l"/>
            <a:r>
              <a:rPr lang="en-CA" sz="1800" b="0" i="0" u="none" strike="noStrike" baseline="0" dirty="0">
                <a:latin typeface="SFRM1000"/>
              </a:rPr>
              <a:t>• </a:t>
            </a:r>
            <a:r>
              <a:rPr lang="en-CA" sz="1800" b="0" i="0" u="none" strike="noStrike" baseline="0" dirty="0">
                <a:latin typeface="SFBX1000"/>
              </a:rPr>
              <a:t>Column Extraction</a:t>
            </a:r>
            <a:r>
              <a:rPr lang="en-CA" sz="1800" b="0" i="0" u="none" strike="noStrike" baseline="0" dirty="0">
                <a:latin typeface="SFRM1000"/>
              </a:rPr>
              <a:t>: Relevant columns (time, trips, urges, etc.) are extracted from the original datasets.</a:t>
            </a:r>
          </a:p>
          <a:p>
            <a:pPr algn="l"/>
            <a:r>
              <a:rPr lang="en-CA" sz="1800" b="0" i="0" u="none" strike="noStrike" baseline="0" dirty="0">
                <a:latin typeface="SFRM1000"/>
              </a:rPr>
              <a:t>• </a:t>
            </a:r>
            <a:r>
              <a:rPr lang="en-CA" sz="1800" b="0" i="0" u="none" strike="noStrike" baseline="0" dirty="0">
                <a:latin typeface="SFBX1000"/>
              </a:rPr>
              <a:t>Frequency-Based Sampling</a:t>
            </a:r>
            <a:r>
              <a:rPr lang="en-CA" sz="1800" b="0" i="0" u="none" strike="noStrike" baseline="0" dirty="0">
                <a:latin typeface="SFRM1000"/>
              </a:rPr>
              <a:t>: New data samples are generated based on the frequency distributions of the extracted columns.</a:t>
            </a:r>
          </a:p>
          <a:p>
            <a:pPr algn="l"/>
            <a:r>
              <a:rPr lang="en-CA" sz="1800" b="0" i="0" u="none" strike="noStrike" baseline="0" dirty="0">
                <a:latin typeface="SFRM1000"/>
              </a:rPr>
              <a:t>• </a:t>
            </a:r>
            <a:r>
              <a:rPr lang="en-CA" sz="1800" b="0" i="0" u="none" strike="noStrike" baseline="0" dirty="0">
                <a:latin typeface="SFBX1000"/>
              </a:rPr>
              <a:t>Data Stacking</a:t>
            </a:r>
            <a:r>
              <a:rPr lang="en-CA" sz="1800" b="0" i="0" u="none" strike="noStrike" baseline="0" dirty="0">
                <a:latin typeface="SFRM1000"/>
              </a:rPr>
              <a:t>: The generated data is organized into structured arrays, representing the synthetic patient’s daily activities.</a:t>
            </a:r>
            <a:endParaRPr lang="en-CA" dirty="0"/>
          </a:p>
        </p:txBody>
      </p:sp>
    </p:spTree>
    <p:extLst>
      <p:ext uri="{BB962C8B-B14F-4D97-AF65-F5344CB8AC3E}">
        <p14:creationId xmlns:p14="http://schemas.microsoft.com/office/powerpoint/2010/main" val="232162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17</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2604129" y="217907"/>
            <a:ext cx="8236668" cy="461665"/>
          </a:xfrm>
          <a:prstGeom prst="rect">
            <a:avLst/>
          </a:prstGeom>
          <a:noFill/>
        </p:spPr>
        <p:txBody>
          <a:bodyPr wrap="square">
            <a:spAutoFit/>
          </a:bodyPr>
          <a:lstStyle/>
          <a:p>
            <a:r>
              <a:rPr lang="en-US" altLang="zh-CN" sz="2400" dirty="0"/>
              <a:t>Generated Data Patient No.1 (3 Days)</a:t>
            </a:r>
            <a:endParaRPr lang="en-CA" sz="2400" dirty="0"/>
          </a:p>
        </p:txBody>
      </p:sp>
      <p:pic>
        <p:nvPicPr>
          <p:cNvPr id="8" name="图片 7">
            <a:extLst>
              <a:ext uri="{FF2B5EF4-FFF2-40B4-BE49-F238E27FC236}">
                <a16:creationId xmlns:a16="http://schemas.microsoft.com/office/drawing/2014/main" id="{33BBA73A-C4F9-269B-CE4C-8397120E7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64" y="1287018"/>
            <a:ext cx="4488282" cy="5090239"/>
          </a:xfrm>
          <a:prstGeom prst="rect">
            <a:avLst/>
          </a:prstGeom>
        </p:spPr>
      </p:pic>
      <p:sp>
        <p:nvSpPr>
          <p:cNvPr id="12" name="文本框 11">
            <a:extLst>
              <a:ext uri="{FF2B5EF4-FFF2-40B4-BE49-F238E27FC236}">
                <a16:creationId xmlns:a16="http://schemas.microsoft.com/office/drawing/2014/main" id="{C27D274A-AA27-24FC-D7C2-427E059C8612}"/>
              </a:ext>
            </a:extLst>
          </p:cNvPr>
          <p:cNvSpPr txBox="1"/>
          <p:nvPr/>
        </p:nvSpPr>
        <p:spPr>
          <a:xfrm>
            <a:off x="2491007" y="768787"/>
            <a:ext cx="8236668" cy="461665"/>
          </a:xfrm>
          <a:prstGeom prst="rect">
            <a:avLst/>
          </a:prstGeom>
          <a:noFill/>
        </p:spPr>
        <p:txBody>
          <a:bodyPr wrap="square">
            <a:spAutoFit/>
          </a:bodyPr>
          <a:lstStyle/>
          <a:p>
            <a:r>
              <a:rPr lang="en-US" altLang="zh-CN" sz="2400" dirty="0"/>
              <a:t>Baseline                                            Week 12</a:t>
            </a:r>
            <a:endParaRPr lang="en-CA" sz="2400" dirty="0"/>
          </a:p>
        </p:txBody>
      </p:sp>
      <p:pic>
        <p:nvPicPr>
          <p:cNvPr id="5" name="图片 4">
            <a:extLst>
              <a:ext uri="{FF2B5EF4-FFF2-40B4-BE49-F238E27FC236}">
                <a16:creationId xmlns:a16="http://schemas.microsoft.com/office/drawing/2014/main" id="{98593E9B-FDF2-BDC0-B207-DFF61A6FD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005" y="1256354"/>
            <a:ext cx="4557155" cy="5151566"/>
          </a:xfrm>
          <a:prstGeom prst="rect">
            <a:avLst/>
          </a:prstGeom>
        </p:spPr>
      </p:pic>
    </p:spTree>
    <p:extLst>
      <p:ext uri="{BB962C8B-B14F-4D97-AF65-F5344CB8AC3E}">
        <p14:creationId xmlns:p14="http://schemas.microsoft.com/office/powerpoint/2010/main" val="49146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AE02C4-962C-174F-DB41-33F4E4E1CB8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2D36EAFE-E7C4-0D56-B9A6-BEAE934C95DA}"/>
              </a:ext>
            </a:extLst>
          </p:cNvPr>
          <p:cNvSpPr>
            <a:spLocks noGrp="1"/>
          </p:cNvSpPr>
          <p:nvPr>
            <p:ph type="sldNum" sz="quarter" idx="12"/>
          </p:nvPr>
        </p:nvSpPr>
        <p:spPr/>
        <p:txBody>
          <a:bodyPr/>
          <a:lstStyle/>
          <a:p>
            <a:fld id="{45686D7F-0007-4F1E-861F-8C937D749AC2}" type="slidenum">
              <a:rPr lang="en-CA" smtClean="0"/>
              <a:t>18</a:t>
            </a:fld>
            <a:endParaRPr lang="en-CA"/>
          </a:p>
        </p:txBody>
      </p:sp>
      <p:pic>
        <p:nvPicPr>
          <p:cNvPr id="7" name="图片 6">
            <a:extLst>
              <a:ext uri="{FF2B5EF4-FFF2-40B4-BE49-F238E27FC236}">
                <a16:creationId xmlns:a16="http://schemas.microsoft.com/office/drawing/2014/main" id="{0B54B1FE-4FA2-9A54-1EFB-8D152345C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35" y="1647106"/>
            <a:ext cx="4149066" cy="4340407"/>
          </a:xfrm>
          <a:prstGeom prst="rect">
            <a:avLst/>
          </a:prstGeom>
        </p:spPr>
      </p:pic>
      <p:sp>
        <p:nvSpPr>
          <p:cNvPr id="8" name="文本框 7">
            <a:extLst>
              <a:ext uri="{FF2B5EF4-FFF2-40B4-BE49-F238E27FC236}">
                <a16:creationId xmlns:a16="http://schemas.microsoft.com/office/drawing/2014/main" id="{D347732A-AB99-40F2-521A-0E0BD659E859}"/>
              </a:ext>
            </a:extLst>
          </p:cNvPr>
          <p:cNvSpPr txBox="1"/>
          <p:nvPr/>
        </p:nvSpPr>
        <p:spPr>
          <a:xfrm>
            <a:off x="2604129" y="217907"/>
            <a:ext cx="8236668" cy="461665"/>
          </a:xfrm>
          <a:prstGeom prst="rect">
            <a:avLst/>
          </a:prstGeom>
          <a:noFill/>
        </p:spPr>
        <p:txBody>
          <a:bodyPr wrap="square">
            <a:spAutoFit/>
          </a:bodyPr>
          <a:lstStyle/>
          <a:p>
            <a:r>
              <a:rPr lang="en-US" altLang="zh-CN" sz="2400" dirty="0"/>
              <a:t>Generated Data Patient No.999 (3 Days)</a:t>
            </a:r>
            <a:endParaRPr lang="en-CA" sz="2400" dirty="0"/>
          </a:p>
        </p:txBody>
      </p:sp>
      <p:sp>
        <p:nvSpPr>
          <p:cNvPr id="9" name="文本框 8">
            <a:extLst>
              <a:ext uri="{FF2B5EF4-FFF2-40B4-BE49-F238E27FC236}">
                <a16:creationId xmlns:a16="http://schemas.microsoft.com/office/drawing/2014/main" id="{32F56B9A-1D59-B574-D57D-52190F66C810}"/>
              </a:ext>
            </a:extLst>
          </p:cNvPr>
          <p:cNvSpPr txBox="1"/>
          <p:nvPr/>
        </p:nvSpPr>
        <p:spPr>
          <a:xfrm>
            <a:off x="1977666" y="1063416"/>
            <a:ext cx="8236668" cy="461665"/>
          </a:xfrm>
          <a:prstGeom prst="rect">
            <a:avLst/>
          </a:prstGeom>
          <a:noFill/>
        </p:spPr>
        <p:txBody>
          <a:bodyPr wrap="square">
            <a:spAutoFit/>
          </a:bodyPr>
          <a:lstStyle/>
          <a:p>
            <a:r>
              <a:rPr lang="en-US" altLang="zh-CN" sz="2400" dirty="0"/>
              <a:t>Baseline                                                 Week 12</a:t>
            </a:r>
            <a:endParaRPr lang="en-CA" sz="2400" dirty="0"/>
          </a:p>
        </p:txBody>
      </p:sp>
      <p:pic>
        <p:nvPicPr>
          <p:cNvPr id="6" name="图片 5">
            <a:extLst>
              <a:ext uri="{FF2B5EF4-FFF2-40B4-BE49-F238E27FC236}">
                <a16:creationId xmlns:a16="http://schemas.microsoft.com/office/drawing/2014/main" id="{594FEFCB-7FD8-54FA-0C46-3679B25B9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2" y="1715636"/>
            <a:ext cx="4808637" cy="3955123"/>
          </a:xfrm>
          <a:prstGeom prst="rect">
            <a:avLst/>
          </a:prstGeom>
        </p:spPr>
      </p:pic>
    </p:spTree>
    <p:extLst>
      <p:ext uri="{BB962C8B-B14F-4D97-AF65-F5344CB8AC3E}">
        <p14:creationId xmlns:p14="http://schemas.microsoft.com/office/powerpoint/2010/main" val="351827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19</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833827" y="844256"/>
            <a:ext cx="9518713" cy="461665"/>
          </a:xfrm>
          <a:prstGeom prst="rect">
            <a:avLst/>
          </a:prstGeom>
          <a:noFill/>
        </p:spPr>
        <p:txBody>
          <a:bodyPr wrap="square">
            <a:spAutoFit/>
          </a:bodyPr>
          <a:lstStyle/>
          <a:p>
            <a:r>
              <a:rPr lang="en-US" altLang="zh-CN" sz="2400" dirty="0"/>
              <a:t>Statistical Comparison Between Original and Generated Data</a:t>
            </a:r>
            <a:endParaRPr lang="en-CA" sz="2400" dirty="0"/>
          </a:p>
        </p:txBody>
      </p:sp>
      <p:pic>
        <p:nvPicPr>
          <p:cNvPr id="9" name="图片 8">
            <a:extLst>
              <a:ext uri="{FF2B5EF4-FFF2-40B4-BE49-F238E27FC236}">
                <a16:creationId xmlns:a16="http://schemas.microsoft.com/office/drawing/2014/main" id="{5BAB3C2B-53A6-AFBE-D09E-FAEB92628E0A}"/>
              </a:ext>
            </a:extLst>
          </p:cNvPr>
          <p:cNvPicPr>
            <a:picLocks noChangeAspect="1"/>
          </p:cNvPicPr>
          <p:nvPr/>
        </p:nvPicPr>
        <p:blipFill rotWithShape="1">
          <a:blip r:embed="rId2">
            <a:extLst>
              <a:ext uri="{28A0092B-C50C-407E-A947-70E740481C1C}">
                <a14:useLocalDpi xmlns:a14="http://schemas.microsoft.com/office/drawing/2010/main" val="0"/>
              </a:ext>
            </a:extLst>
          </a:blip>
          <a:srcRect l="19618"/>
          <a:stretch/>
        </p:blipFill>
        <p:spPr>
          <a:xfrm>
            <a:off x="1923068" y="4395225"/>
            <a:ext cx="2909700" cy="2049958"/>
          </a:xfrm>
          <a:prstGeom prst="rect">
            <a:avLst/>
          </a:prstGeom>
        </p:spPr>
      </p:pic>
      <p:pic>
        <p:nvPicPr>
          <p:cNvPr id="12" name="图片 11">
            <a:extLst>
              <a:ext uri="{FF2B5EF4-FFF2-40B4-BE49-F238E27FC236}">
                <a16:creationId xmlns:a16="http://schemas.microsoft.com/office/drawing/2014/main" id="{F5E5EB33-33B5-9FC1-FBC0-DCD9B5F24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638" y="1619279"/>
            <a:ext cx="8397968" cy="2019475"/>
          </a:xfrm>
          <a:prstGeom prst="rect">
            <a:avLst/>
          </a:prstGeom>
        </p:spPr>
      </p:pic>
      <p:pic>
        <p:nvPicPr>
          <p:cNvPr id="14" name="图片 13">
            <a:extLst>
              <a:ext uri="{FF2B5EF4-FFF2-40B4-BE49-F238E27FC236}">
                <a16:creationId xmlns:a16="http://schemas.microsoft.com/office/drawing/2014/main" id="{EFD08E20-40E4-8F60-9CDB-F39DF2891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349" y="4395225"/>
            <a:ext cx="2827265" cy="1996613"/>
          </a:xfrm>
          <a:prstGeom prst="rect">
            <a:avLst/>
          </a:prstGeom>
        </p:spPr>
      </p:pic>
      <p:sp>
        <p:nvSpPr>
          <p:cNvPr id="15" name="文本框 14">
            <a:extLst>
              <a:ext uri="{FF2B5EF4-FFF2-40B4-BE49-F238E27FC236}">
                <a16:creationId xmlns:a16="http://schemas.microsoft.com/office/drawing/2014/main" id="{825185F7-EDA3-E15D-E39A-2641569D7AB0}"/>
              </a:ext>
            </a:extLst>
          </p:cNvPr>
          <p:cNvSpPr txBox="1"/>
          <p:nvPr/>
        </p:nvSpPr>
        <p:spPr>
          <a:xfrm>
            <a:off x="278226" y="1619279"/>
            <a:ext cx="1111202" cy="369332"/>
          </a:xfrm>
          <a:prstGeom prst="rect">
            <a:avLst/>
          </a:prstGeom>
          <a:noFill/>
        </p:spPr>
        <p:txBody>
          <a:bodyPr wrap="none" rtlCol="0">
            <a:spAutoFit/>
          </a:bodyPr>
          <a:lstStyle/>
          <a:p>
            <a:r>
              <a:rPr lang="en-CA" dirty="0"/>
              <a:t>Original:</a:t>
            </a:r>
          </a:p>
        </p:txBody>
      </p:sp>
      <p:sp>
        <p:nvSpPr>
          <p:cNvPr id="17" name="文本框 16">
            <a:extLst>
              <a:ext uri="{FF2B5EF4-FFF2-40B4-BE49-F238E27FC236}">
                <a16:creationId xmlns:a16="http://schemas.microsoft.com/office/drawing/2014/main" id="{96465F1B-5BD7-02F5-AF4D-EFF901890048}"/>
              </a:ext>
            </a:extLst>
          </p:cNvPr>
          <p:cNvSpPr txBox="1"/>
          <p:nvPr/>
        </p:nvSpPr>
        <p:spPr>
          <a:xfrm>
            <a:off x="190893" y="3874339"/>
            <a:ext cx="11375796" cy="369332"/>
          </a:xfrm>
          <a:prstGeom prst="rect">
            <a:avLst/>
          </a:prstGeom>
          <a:noFill/>
        </p:spPr>
        <p:txBody>
          <a:bodyPr wrap="square">
            <a:spAutoFit/>
          </a:bodyPr>
          <a:lstStyle/>
          <a:p>
            <a:r>
              <a:rPr lang="en-CA" dirty="0"/>
              <a:t>Generated:                     Baseline                                                                  Week 12                                         </a:t>
            </a:r>
          </a:p>
        </p:txBody>
      </p:sp>
    </p:spTree>
    <p:extLst>
      <p:ext uri="{BB962C8B-B14F-4D97-AF65-F5344CB8AC3E}">
        <p14:creationId xmlns:p14="http://schemas.microsoft.com/office/powerpoint/2010/main" val="39988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4FCD567-A740-44E0-7A25-AC6C8D670AC1}"/>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21395192-1E84-3DD5-2E0D-2F84BC980EE3}"/>
              </a:ext>
            </a:extLst>
          </p:cNvPr>
          <p:cNvSpPr>
            <a:spLocks noGrp="1"/>
          </p:cNvSpPr>
          <p:nvPr>
            <p:ph type="sldNum" sz="quarter" idx="12"/>
          </p:nvPr>
        </p:nvSpPr>
        <p:spPr/>
        <p:txBody>
          <a:bodyPr/>
          <a:lstStyle/>
          <a:p>
            <a:fld id="{45686D7F-0007-4F1E-861F-8C937D749AC2}" type="slidenum">
              <a:rPr lang="en-CA" smtClean="0"/>
              <a:t>2</a:t>
            </a:fld>
            <a:endParaRPr lang="en-CA"/>
          </a:p>
        </p:txBody>
      </p:sp>
      <p:sp>
        <p:nvSpPr>
          <p:cNvPr id="7" name="文本框 6">
            <a:extLst>
              <a:ext uri="{FF2B5EF4-FFF2-40B4-BE49-F238E27FC236}">
                <a16:creationId xmlns:a16="http://schemas.microsoft.com/office/drawing/2014/main" id="{B85FDB77-1978-373F-143C-9BF607E94448}"/>
              </a:ext>
            </a:extLst>
          </p:cNvPr>
          <p:cNvSpPr txBox="1"/>
          <p:nvPr/>
        </p:nvSpPr>
        <p:spPr>
          <a:xfrm>
            <a:off x="745936" y="1166842"/>
            <a:ext cx="10256047" cy="4524315"/>
          </a:xfrm>
          <a:prstGeom prst="rect">
            <a:avLst/>
          </a:prstGeom>
          <a:noFill/>
        </p:spPr>
        <p:txBody>
          <a:bodyPr wrap="square">
            <a:spAutoFit/>
          </a:bodyPr>
          <a:lstStyle/>
          <a:p>
            <a:pPr algn="l"/>
            <a:r>
              <a:rPr lang="en-CA" sz="1800" b="0" i="0" u="none" strike="noStrike" baseline="0" dirty="0">
                <a:latin typeface="SFRM1000"/>
              </a:rPr>
              <a:t>• Literature Review</a:t>
            </a:r>
          </a:p>
          <a:p>
            <a:pPr algn="l"/>
            <a:r>
              <a:rPr lang="en-CA" sz="1800" b="0" i="0" u="none" strike="noStrike" baseline="0" dirty="0">
                <a:latin typeface="SFRM1000"/>
              </a:rPr>
              <a:t>Summarize current and emerging methods to collect bladder diary data: Conduct a comprehensive review of existing literature to identify and summarize both traditional and modern methods for collecting bladder diary data, including paper-based and electronic diaries.</a:t>
            </a:r>
          </a:p>
          <a:p>
            <a:pPr algn="l"/>
            <a:endParaRPr lang="en-CA" sz="1800" b="0" i="0" u="none" strike="noStrike" baseline="0" dirty="0">
              <a:latin typeface="SFRM1000"/>
            </a:endParaRPr>
          </a:p>
          <a:p>
            <a:pPr algn="l"/>
            <a:r>
              <a:rPr lang="en-CA" sz="1800" b="0" i="0" u="none" strike="noStrike" baseline="0" dirty="0">
                <a:latin typeface="SFRM1000"/>
              </a:rPr>
              <a:t>• Data Analysis</a:t>
            </a:r>
          </a:p>
          <a:p>
            <a:pPr algn="l"/>
            <a:r>
              <a:rPr lang="en-CA" sz="1800" b="0" i="0" u="none" strike="noStrike" baseline="0" dirty="0">
                <a:latin typeface="SFRM1000"/>
              </a:rPr>
              <a:t>Apply statistic analysis and graphing techniques to the bladder diary data to obtain an overall understanding of the data and identify distinctive traits within the patient population.</a:t>
            </a:r>
          </a:p>
          <a:p>
            <a:pPr algn="l"/>
            <a:endParaRPr lang="en-CA" sz="1800" b="0" i="0" u="none" strike="noStrike" baseline="0" dirty="0">
              <a:latin typeface="SFRM1000"/>
            </a:endParaRPr>
          </a:p>
          <a:p>
            <a:pPr algn="l"/>
            <a:r>
              <a:rPr lang="en-CA" sz="1800" b="0" i="0" u="none" strike="noStrike" baseline="0" dirty="0">
                <a:latin typeface="SFRM1000"/>
              </a:rPr>
              <a:t>• Data Generation</a:t>
            </a:r>
          </a:p>
          <a:p>
            <a:pPr algn="l"/>
            <a:r>
              <a:rPr lang="en-CA" sz="1800" b="0" i="0" u="none" strike="noStrike" baseline="0" dirty="0">
                <a:latin typeface="SFRM1000"/>
              </a:rPr>
              <a:t>Expand the limited dataset, generating realistic data based on the existing bladder diary entries to ensure robust training of machine learning models.</a:t>
            </a:r>
          </a:p>
          <a:p>
            <a:pPr algn="l"/>
            <a:endParaRPr lang="en-CA" sz="1800" b="0" i="0" u="none" strike="noStrike" baseline="0" dirty="0">
              <a:latin typeface="SFRM1000"/>
            </a:endParaRPr>
          </a:p>
          <a:p>
            <a:pPr algn="l"/>
            <a:r>
              <a:rPr lang="en-CA" sz="1800" b="0" i="0" u="none" strike="noStrike" baseline="0" dirty="0">
                <a:latin typeface="SFRM1000"/>
              </a:rPr>
              <a:t>• Data Preparation</a:t>
            </a:r>
          </a:p>
          <a:p>
            <a:pPr algn="l"/>
            <a:r>
              <a:rPr lang="en-CA" sz="1800" b="0" i="0" u="none" strike="noStrike" baseline="0" dirty="0">
                <a:latin typeface="SFRM1000"/>
              </a:rPr>
              <a:t>Preprocessing data and cleaning to be ready for models: Develop implementation for preprocessing and cleaning in-house bladder diary data to ensure it is suitable for machine learning applications.</a:t>
            </a:r>
          </a:p>
        </p:txBody>
      </p:sp>
    </p:spTree>
    <p:extLst>
      <p:ext uri="{BB962C8B-B14F-4D97-AF65-F5344CB8AC3E}">
        <p14:creationId xmlns:p14="http://schemas.microsoft.com/office/powerpoint/2010/main" val="396131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20</a:t>
            </a:fld>
            <a:endParaRPr lang="en-CA"/>
          </a:p>
        </p:txBody>
      </p:sp>
      <p:pic>
        <p:nvPicPr>
          <p:cNvPr id="5" name="图片 4">
            <a:extLst>
              <a:ext uri="{FF2B5EF4-FFF2-40B4-BE49-F238E27FC236}">
                <a16:creationId xmlns:a16="http://schemas.microsoft.com/office/drawing/2014/main" id="{FA1C916E-2324-877B-DD5D-AD1B1FA65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306" y="1209952"/>
            <a:ext cx="7660417" cy="5040000"/>
          </a:xfrm>
          <a:prstGeom prst="rect">
            <a:avLst/>
          </a:prstGeom>
        </p:spPr>
      </p:pic>
    </p:spTree>
    <p:extLst>
      <p:ext uri="{BB962C8B-B14F-4D97-AF65-F5344CB8AC3E}">
        <p14:creationId xmlns:p14="http://schemas.microsoft.com/office/powerpoint/2010/main" val="358489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1EF9EF-1697-3868-E430-86529B65B4E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E73CDD2D-B05C-4DE1-CEE4-8282673BCD23}"/>
              </a:ext>
            </a:extLst>
          </p:cNvPr>
          <p:cNvSpPr>
            <a:spLocks noGrp="1"/>
          </p:cNvSpPr>
          <p:nvPr>
            <p:ph type="sldNum" sz="quarter" idx="12"/>
          </p:nvPr>
        </p:nvSpPr>
        <p:spPr/>
        <p:txBody>
          <a:bodyPr/>
          <a:lstStyle/>
          <a:p>
            <a:fld id="{45686D7F-0007-4F1E-861F-8C937D749AC2}" type="slidenum">
              <a:rPr lang="en-CA" smtClean="0"/>
              <a:t>21</a:t>
            </a:fld>
            <a:endParaRPr lang="en-CA"/>
          </a:p>
        </p:txBody>
      </p:sp>
      <p:pic>
        <p:nvPicPr>
          <p:cNvPr id="5" name="图片 4">
            <a:extLst>
              <a:ext uri="{FF2B5EF4-FFF2-40B4-BE49-F238E27FC236}">
                <a16:creationId xmlns:a16="http://schemas.microsoft.com/office/drawing/2014/main" id="{97FDCF1B-EEDD-D5AD-A39F-5CE8C12E2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350" y="909000"/>
            <a:ext cx="8030335" cy="5040000"/>
          </a:xfrm>
          <a:prstGeom prst="rect">
            <a:avLst/>
          </a:prstGeom>
        </p:spPr>
      </p:pic>
    </p:spTree>
    <p:extLst>
      <p:ext uri="{BB962C8B-B14F-4D97-AF65-F5344CB8AC3E}">
        <p14:creationId xmlns:p14="http://schemas.microsoft.com/office/powerpoint/2010/main" val="230635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CFA79FD-BE0D-F5A6-A51D-1F57F455580B}"/>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375AED8F-226C-7B71-6914-6B97BE6DE56D}"/>
              </a:ext>
            </a:extLst>
          </p:cNvPr>
          <p:cNvSpPr>
            <a:spLocks noGrp="1"/>
          </p:cNvSpPr>
          <p:nvPr>
            <p:ph type="sldNum" sz="quarter" idx="12"/>
          </p:nvPr>
        </p:nvSpPr>
        <p:spPr/>
        <p:txBody>
          <a:bodyPr/>
          <a:lstStyle/>
          <a:p>
            <a:fld id="{45686D7F-0007-4F1E-861F-8C937D749AC2}" type="slidenum">
              <a:rPr lang="en-CA" smtClean="0"/>
              <a:t>22</a:t>
            </a:fld>
            <a:endParaRPr lang="en-CA"/>
          </a:p>
        </p:txBody>
      </p:sp>
      <p:sp>
        <p:nvSpPr>
          <p:cNvPr id="8" name="文本框 7">
            <a:extLst>
              <a:ext uri="{FF2B5EF4-FFF2-40B4-BE49-F238E27FC236}">
                <a16:creationId xmlns:a16="http://schemas.microsoft.com/office/drawing/2014/main" id="{9F4E73EE-2C5F-C7A9-C8F8-4B008012F7CF}"/>
              </a:ext>
            </a:extLst>
          </p:cNvPr>
          <p:cNvSpPr txBox="1"/>
          <p:nvPr/>
        </p:nvSpPr>
        <p:spPr>
          <a:xfrm>
            <a:off x="172039" y="287408"/>
            <a:ext cx="10715919" cy="646331"/>
          </a:xfrm>
          <a:prstGeom prst="rect">
            <a:avLst/>
          </a:prstGeom>
          <a:noFill/>
        </p:spPr>
        <p:txBody>
          <a:bodyPr wrap="square">
            <a:spAutoFit/>
          </a:bodyPr>
          <a:lstStyle/>
          <a:p>
            <a:r>
              <a:rPr lang="en-US" altLang="zh-CN" sz="3600" dirty="0"/>
              <a:t>PCA Comparison for Baseline and Week12 </a:t>
            </a:r>
            <a:endParaRPr lang="en-CA" sz="3600" dirty="0"/>
          </a:p>
        </p:txBody>
      </p:sp>
      <p:pic>
        <p:nvPicPr>
          <p:cNvPr id="6" name="图片 5">
            <a:extLst>
              <a:ext uri="{FF2B5EF4-FFF2-40B4-BE49-F238E27FC236}">
                <a16:creationId xmlns:a16="http://schemas.microsoft.com/office/drawing/2014/main" id="{7CF08330-3F09-E32D-39A6-80BE1EF26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46" y="1219008"/>
            <a:ext cx="6088908" cy="4419983"/>
          </a:xfrm>
          <a:prstGeom prst="rect">
            <a:avLst/>
          </a:prstGeom>
        </p:spPr>
      </p:pic>
    </p:spTree>
    <p:extLst>
      <p:ext uri="{BB962C8B-B14F-4D97-AF65-F5344CB8AC3E}">
        <p14:creationId xmlns:p14="http://schemas.microsoft.com/office/powerpoint/2010/main" val="20250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2EE195D-02D2-BF29-CDE0-A69A1F216382}"/>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CAA3837A-E1E8-ED2E-E55D-5B710697F6AC}"/>
              </a:ext>
            </a:extLst>
          </p:cNvPr>
          <p:cNvSpPr>
            <a:spLocks noGrp="1"/>
          </p:cNvSpPr>
          <p:nvPr>
            <p:ph type="sldNum" sz="quarter" idx="12"/>
          </p:nvPr>
        </p:nvSpPr>
        <p:spPr/>
        <p:txBody>
          <a:bodyPr/>
          <a:lstStyle/>
          <a:p>
            <a:fld id="{45686D7F-0007-4F1E-861F-8C937D749AC2}" type="slidenum">
              <a:rPr lang="en-CA" smtClean="0"/>
              <a:t>23</a:t>
            </a:fld>
            <a:endParaRPr lang="en-CA"/>
          </a:p>
        </p:txBody>
      </p:sp>
      <p:pic>
        <p:nvPicPr>
          <p:cNvPr id="5" name="图片 4">
            <a:extLst>
              <a:ext uri="{FF2B5EF4-FFF2-40B4-BE49-F238E27FC236}">
                <a16:creationId xmlns:a16="http://schemas.microsoft.com/office/drawing/2014/main" id="{C5101CFD-E5DB-BDA8-9DF7-77056DE66AA8}"/>
              </a:ext>
            </a:extLst>
          </p:cNvPr>
          <p:cNvPicPr>
            <a:picLocks noChangeAspect="1"/>
          </p:cNvPicPr>
          <p:nvPr/>
        </p:nvPicPr>
        <p:blipFill>
          <a:blip r:embed="rId2"/>
          <a:stretch>
            <a:fillRect/>
          </a:stretch>
        </p:blipFill>
        <p:spPr>
          <a:xfrm>
            <a:off x="2871783" y="506862"/>
            <a:ext cx="5225744" cy="1113107"/>
          </a:xfrm>
          <a:prstGeom prst="rect">
            <a:avLst/>
          </a:prstGeom>
        </p:spPr>
      </p:pic>
      <p:pic>
        <p:nvPicPr>
          <p:cNvPr id="7" name="图片 6">
            <a:extLst>
              <a:ext uri="{FF2B5EF4-FFF2-40B4-BE49-F238E27FC236}">
                <a16:creationId xmlns:a16="http://schemas.microsoft.com/office/drawing/2014/main" id="{620E1CCF-43E9-F081-F577-47E474BDA4CD}"/>
              </a:ext>
            </a:extLst>
          </p:cNvPr>
          <p:cNvPicPr>
            <a:picLocks noChangeAspect="1"/>
          </p:cNvPicPr>
          <p:nvPr/>
        </p:nvPicPr>
        <p:blipFill>
          <a:blip r:embed="rId3"/>
          <a:stretch>
            <a:fillRect/>
          </a:stretch>
        </p:blipFill>
        <p:spPr>
          <a:xfrm>
            <a:off x="2667786" y="1821693"/>
            <a:ext cx="6705600" cy="3933825"/>
          </a:xfrm>
          <a:prstGeom prst="rect">
            <a:avLst/>
          </a:prstGeom>
        </p:spPr>
      </p:pic>
    </p:spTree>
    <p:extLst>
      <p:ext uri="{BB962C8B-B14F-4D97-AF65-F5344CB8AC3E}">
        <p14:creationId xmlns:p14="http://schemas.microsoft.com/office/powerpoint/2010/main" val="3963957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CBAAAC-7E23-7F0F-2C73-CD2EBF61B625}"/>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FFAF80C4-90F0-463F-03D5-326AD08A9B14}"/>
              </a:ext>
            </a:extLst>
          </p:cNvPr>
          <p:cNvSpPr>
            <a:spLocks noGrp="1"/>
          </p:cNvSpPr>
          <p:nvPr>
            <p:ph type="sldNum" sz="quarter" idx="12"/>
          </p:nvPr>
        </p:nvSpPr>
        <p:spPr/>
        <p:txBody>
          <a:bodyPr/>
          <a:lstStyle/>
          <a:p>
            <a:fld id="{45686D7F-0007-4F1E-861F-8C937D749AC2}" type="slidenum">
              <a:rPr lang="en-CA" smtClean="0"/>
              <a:t>24</a:t>
            </a:fld>
            <a:endParaRPr lang="en-CA" dirty="0"/>
          </a:p>
        </p:txBody>
      </p:sp>
      <p:pic>
        <p:nvPicPr>
          <p:cNvPr id="7" name="图片 6">
            <a:extLst>
              <a:ext uri="{FF2B5EF4-FFF2-40B4-BE49-F238E27FC236}">
                <a16:creationId xmlns:a16="http://schemas.microsoft.com/office/drawing/2014/main" id="{0AABE991-3CA1-E6E4-F81A-C2F260E0B38F}"/>
              </a:ext>
            </a:extLst>
          </p:cNvPr>
          <p:cNvPicPr>
            <a:picLocks noChangeAspect="1"/>
          </p:cNvPicPr>
          <p:nvPr/>
        </p:nvPicPr>
        <p:blipFill>
          <a:blip r:embed="rId2"/>
          <a:stretch>
            <a:fillRect/>
          </a:stretch>
        </p:blipFill>
        <p:spPr>
          <a:xfrm>
            <a:off x="642072" y="1057274"/>
            <a:ext cx="2857500" cy="2895600"/>
          </a:xfrm>
          <a:prstGeom prst="rect">
            <a:avLst/>
          </a:prstGeom>
        </p:spPr>
      </p:pic>
      <p:pic>
        <p:nvPicPr>
          <p:cNvPr id="9" name="图片 8">
            <a:extLst>
              <a:ext uri="{FF2B5EF4-FFF2-40B4-BE49-F238E27FC236}">
                <a16:creationId xmlns:a16="http://schemas.microsoft.com/office/drawing/2014/main" id="{B592389C-D98C-65EE-C754-F51F5A98869C}"/>
              </a:ext>
            </a:extLst>
          </p:cNvPr>
          <p:cNvPicPr>
            <a:picLocks noChangeAspect="1"/>
          </p:cNvPicPr>
          <p:nvPr/>
        </p:nvPicPr>
        <p:blipFill>
          <a:blip r:embed="rId3"/>
          <a:stretch>
            <a:fillRect/>
          </a:stretch>
        </p:blipFill>
        <p:spPr>
          <a:xfrm>
            <a:off x="561110" y="4024311"/>
            <a:ext cx="3019425" cy="2781300"/>
          </a:xfrm>
          <a:prstGeom prst="rect">
            <a:avLst/>
          </a:prstGeom>
        </p:spPr>
      </p:pic>
      <p:pic>
        <p:nvPicPr>
          <p:cNvPr id="11" name="图片 10">
            <a:extLst>
              <a:ext uri="{FF2B5EF4-FFF2-40B4-BE49-F238E27FC236}">
                <a16:creationId xmlns:a16="http://schemas.microsoft.com/office/drawing/2014/main" id="{E3A1C9D9-C23D-E6B6-6836-0614C1745896}"/>
              </a:ext>
            </a:extLst>
          </p:cNvPr>
          <p:cNvPicPr>
            <a:picLocks noChangeAspect="1"/>
          </p:cNvPicPr>
          <p:nvPr/>
        </p:nvPicPr>
        <p:blipFill>
          <a:blip r:embed="rId4"/>
          <a:stretch>
            <a:fillRect/>
          </a:stretch>
        </p:blipFill>
        <p:spPr>
          <a:xfrm>
            <a:off x="4249454" y="1133474"/>
            <a:ext cx="2600325" cy="2819400"/>
          </a:xfrm>
          <a:prstGeom prst="rect">
            <a:avLst/>
          </a:prstGeom>
        </p:spPr>
      </p:pic>
      <p:pic>
        <p:nvPicPr>
          <p:cNvPr id="13" name="图片 12">
            <a:extLst>
              <a:ext uri="{FF2B5EF4-FFF2-40B4-BE49-F238E27FC236}">
                <a16:creationId xmlns:a16="http://schemas.microsoft.com/office/drawing/2014/main" id="{71CEBBF3-3ABE-7902-E0F1-BFE34CCEB4C6}"/>
              </a:ext>
            </a:extLst>
          </p:cNvPr>
          <p:cNvPicPr>
            <a:picLocks noChangeAspect="1"/>
          </p:cNvPicPr>
          <p:nvPr/>
        </p:nvPicPr>
        <p:blipFill>
          <a:blip r:embed="rId5"/>
          <a:stretch>
            <a:fillRect/>
          </a:stretch>
        </p:blipFill>
        <p:spPr>
          <a:xfrm>
            <a:off x="3979753" y="3933825"/>
            <a:ext cx="2943225" cy="2924175"/>
          </a:xfrm>
          <a:prstGeom prst="rect">
            <a:avLst/>
          </a:prstGeom>
        </p:spPr>
      </p:pic>
      <p:pic>
        <p:nvPicPr>
          <p:cNvPr id="15" name="图片 14">
            <a:extLst>
              <a:ext uri="{FF2B5EF4-FFF2-40B4-BE49-F238E27FC236}">
                <a16:creationId xmlns:a16="http://schemas.microsoft.com/office/drawing/2014/main" id="{ADA5F670-7D4E-58AD-C78F-8E68E05F6443}"/>
              </a:ext>
            </a:extLst>
          </p:cNvPr>
          <p:cNvPicPr>
            <a:picLocks noChangeAspect="1"/>
          </p:cNvPicPr>
          <p:nvPr/>
        </p:nvPicPr>
        <p:blipFill>
          <a:blip r:embed="rId6"/>
          <a:stretch>
            <a:fillRect/>
          </a:stretch>
        </p:blipFill>
        <p:spPr>
          <a:xfrm>
            <a:off x="7214052" y="3829050"/>
            <a:ext cx="3352800" cy="3028950"/>
          </a:xfrm>
          <a:prstGeom prst="rect">
            <a:avLst/>
          </a:prstGeom>
        </p:spPr>
      </p:pic>
      <p:pic>
        <p:nvPicPr>
          <p:cNvPr id="17" name="图片 16">
            <a:extLst>
              <a:ext uri="{FF2B5EF4-FFF2-40B4-BE49-F238E27FC236}">
                <a16:creationId xmlns:a16="http://schemas.microsoft.com/office/drawing/2014/main" id="{6625E507-4909-BE3C-4977-33676EBE42BD}"/>
              </a:ext>
            </a:extLst>
          </p:cNvPr>
          <p:cNvPicPr>
            <a:picLocks noChangeAspect="1"/>
          </p:cNvPicPr>
          <p:nvPr/>
        </p:nvPicPr>
        <p:blipFill>
          <a:blip r:embed="rId7"/>
          <a:stretch>
            <a:fillRect/>
          </a:stretch>
        </p:blipFill>
        <p:spPr>
          <a:xfrm>
            <a:off x="7494353" y="978029"/>
            <a:ext cx="2924175" cy="3028950"/>
          </a:xfrm>
          <a:prstGeom prst="rect">
            <a:avLst/>
          </a:prstGeom>
        </p:spPr>
      </p:pic>
      <p:sp>
        <p:nvSpPr>
          <p:cNvPr id="19" name="文本框 18">
            <a:extLst>
              <a:ext uri="{FF2B5EF4-FFF2-40B4-BE49-F238E27FC236}">
                <a16:creationId xmlns:a16="http://schemas.microsoft.com/office/drawing/2014/main" id="{67DFAD0F-5ACE-C1AA-4A20-71C529C63499}"/>
              </a:ext>
            </a:extLst>
          </p:cNvPr>
          <p:cNvSpPr txBox="1"/>
          <p:nvPr/>
        </p:nvSpPr>
        <p:spPr>
          <a:xfrm>
            <a:off x="172039" y="287408"/>
            <a:ext cx="10715919" cy="646331"/>
          </a:xfrm>
          <a:prstGeom prst="rect">
            <a:avLst/>
          </a:prstGeom>
          <a:noFill/>
        </p:spPr>
        <p:txBody>
          <a:bodyPr wrap="square">
            <a:spAutoFit/>
          </a:bodyPr>
          <a:lstStyle/>
          <a:p>
            <a:r>
              <a:rPr lang="en-US" altLang="zh-CN" sz="3600" dirty="0"/>
              <a:t>Pie Charts Comparisons: Baseline vs. Week 12</a:t>
            </a:r>
            <a:endParaRPr lang="en-CA" sz="3600" dirty="0"/>
          </a:p>
        </p:txBody>
      </p:sp>
    </p:spTree>
    <p:extLst>
      <p:ext uri="{BB962C8B-B14F-4D97-AF65-F5344CB8AC3E}">
        <p14:creationId xmlns:p14="http://schemas.microsoft.com/office/powerpoint/2010/main" val="254611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B17852F-590C-FA59-7A1A-90A6CE4573D6}"/>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D9B62283-7F77-D151-EBBD-B35127CC754A}"/>
              </a:ext>
            </a:extLst>
          </p:cNvPr>
          <p:cNvSpPr>
            <a:spLocks noGrp="1"/>
          </p:cNvSpPr>
          <p:nvPr>
            <p:ph type="sldNum" sz="quarter" idx="12"/>
          </p:nvPr>
        </p:nvSpPr>
        <p:spPr/>
        <p:txBody>
          <a:bodyPr/>
          <a:lstStyle/>
          <a:p>
            <a:fld id="{45686D7F-0007-4F1E-861F-8C937D749AC2}" type="slidenum">
              <a:rPr lang="en-CA" smtClean="0"/>
              <a:t>25</a:t>
            </a:fld>
            <a:endParaRPr lang="en-CA"/>
          </a:p>
        </p:txBody>
      </p:sp>
      <p:pic>
        <p:nvPicPr>
          <p:cNvPr id="5" name="图片 4">
            <a:extLst>
              <a:ext uri="{FF2B5EF4-FFF2-40B4-BE49-F238E27FC236}">
                <a16:creationId xmlns:a16="http://schemas.microsoft.com/office/drawing/2014/main" id="{585FC3FF-D5FF-AFE8-1D93-4BF6CFA88A5B}"/>
              </a:ext>
            </a:extLst>
          </p:cNvPr>
          <p:cNvPicPr>
            <a:picLocks noChangeAspect="1"/>
          </p:cNvPicPr>
          <p:nvPr/>
        </p:nvPicPr>
        <p:blipFill>
          <a:blip r:embed="rId2"/>
          <a:stretch>
            <a:fillRect/>
          </a:stretch>
        </p:blipFill>
        <p:spPr>
          <a:xfrm>
            <a:off x="2158683" y="595313"/>
            <a:ext cx="2933700" cy="2838450"/>
          </a:xfrm>
          <a:prstGeom prst="rect">
            <a:avLst/>
          </a:prstGeom>
        </p:spPr>
      </p:pic>
      <p:pic>
        <p:nvPicPr>
          <p:cNvPr id="7" name="图片 6">
            <a:extLst>
              <a:ext uri="{FF2B5EF4-FFF2-40B4-BE49-F238E27FC236}">
                <a16:creationId xmlns:a16="http://schemas.microsoft.com/office/drawing/2014/main" id="{566D380D-303D-342E-54B7-23D58E4D4A1C}"/>
              </a:ext>
            </a:extLst>
          </p:cNvPr>
          <p:cNvPicPr>
            <a:picLocks noChangeAspect="1"/>
          </p:cNvPicPr>
          <p:nvPr/>
        </p:nvPicPr>
        <p:blipFill>
          <a:blip r:embed="rId3"/>
          <a:stretch>
            <a:fillRect/>
          </a:stretch>
        </p:blipFill>
        <p:spPr>
          <a:xfrm>
            <a:off x="6096000" y="595313"/>
            <a:ext cx="3038475" cy="2809875"/>
          </a:xfrm>
          <a:prstGeom prst="rect">
            <a:avLst/>
          </a:prstGeom>
        </p:spPr>
      </p:pic>
      <p:pic>
        <p:nvPicPr>
          <p:cNvPr id="9" name="图片 8">
            <a:extLst>
              <a:ext uri="{FF2B5EF4-FFF2-40B4-BE49-F238E27FC236}">
                <a16:creationId xmlns:a16="http://schemas.microsoft.com/office/drawing/2014/main" id="{B9FABF0D-8FB7-FEEC-CB7E-A8AACB00ADBE}"/>
              </a:ext>
            </a:extLst>
          </p:cNvPr>
          <p:cNvPicPr>
            <a:picLocks noChangeAspect="1"/>
          </p:cNvPicPr>
          <p:nvPr/>
        </p:nvPicPr>
        <p:blipFill>
          <a:blip r:embed="rId4"/>
          <a:stretch>
            <a:fillRect/>
          </a:stretch>
        </p:blipFill>
        <p:spPr>
          <a:xfrm>
            <a:off x="1996758" y="3553388"/>
            <a:ext cx="3257550" cy="2838450"/>
          </a:xfrm>
          <a:prstGeom prst="rect">
            <a:avLst/>
          </a:prstGeom>
        </p:spPr>
      </p:pic>
      <p:pic>
        <p:nvPicPr>
          <p:cNvPr id="11" name="图片 10">
            <a:extLst>
              <a:ext uri="{FF2B5EF4-FFF2-40B4-BE49-F238E27FC236}">
                <a16:creationId xmlns:a16="http://schemas.microsoft.com/office/drawing/2014/main" id="{658AB579-2148-AB3B-B48B-3E52F6AE6FC5}"/>
              </a:ext>
            </a:extLst>
          </p:cNvPr>
          <p:cNvPicPr>
            <a:picLocks noChangeAspect="1"/>
          </p:cNvPicPr>
          <p:nvPr/>
        </p:nvPicPr>
        <p:blipFill>
          <a:blip r:embed="rId5"/>
          <a:stretch>
            <a:fillRect/>
          </a:stretch>
        </p:blipFill>
        <p:spPr>
          <a:xfrm>
            <a:off x="6191250" y="3705788"/>
            <a:ext cx="2943225" cy="2828925"/>
          </a:xfrm>
          <a:prstGeom prst="rect">
            <a:avLst/>
          </a:prstGeom>
        </p:spPr>
      </p:pic>
    </p:spTree>
    <p:extLst>
      <p:ext uri="{BB962C8B-B14F-4D97-AF65-F5344CB8AC3E}">
        <p14:creationId xmlns:p14="http://schemas.microsoft.com/office/powerpoint/2010/main" val="37863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4F1ED6C-B9E8-7413-A0FA-C5DBF313544B}"/>
              </a:ext>
            </a:extLst>
          </p:cNvPr>
          <p:cNvSpPr>
            <a:spLocks noGrp="1"/>
          </p:cNvSpPr>
          <p:nvPr>
            <p:ph type="title"/>
          </p:nvPr>
        </p:nvSpPr>
        <p:spPr/>
        <p:txBody>
          <a:bodyPr/>
          <a:lstStyle/>
          <a:p>
            <a:r>
              <a:rPr lang="en-CA" dirty="0"/>
              <a:t>Score Statistical Data</a:t>
            </a:r>
          </a:p>
        </p:txBody>
      </p:sp>
      <p:sp>
        <p:nvSpPr>
          <p:cNvPr id="8" name="内容占位符 7">
            <a:extLst>
              <a:ext uri="{FF2B5EF4-FFF2-40B4-BE49-F238E27FC236}">
                <a16:creationId xmlns:a16="http://schemas.microsoft.com/office/drawing/2014/main" id="{CB118F0A-B5EE-527D-B8B5-FDE7BDAAD9FC}"/>
              </a:ext>
            </a:extLst>
          </p:cNvPr>
          <p:cNvSpPr>
            <a:spLocks noGrp="1"/>
          </p:cNvSpPr>
          <p:nvPr>
            <p:ph idx="1"/>
          </p:nvPr>
        </p:nvSpPr>
        <p:spPr>
          <a:xfrm>
            <a:off x="1154954" y="2328421"/>
            <a:ext cx="9874407" cy="4233850"/>
          </a:xfrm>
        </p:spPr>
        <p:txBody>
          <a:bodyPr>
            <a:normAutofit/>
          </a:bodyPr>
          <a:lstStyle/>
          <a:p>
            <a:r>
              <a:rPr lang="en-CA" dirty="0" err="1"/>
              <a:t>accLeaks</a:t>
            </a:r>
            <a:r>
              <a:rPr lang="en-CA" dirty="0"/>
              <a:t> sum of differences: -352</a:t>
            </a:r>
          </a:p>
          <a:p>
            <a:r>
              <a:rPr lang="en-CA" dirty="0" err="1"/>
              <a:t>accLeaks</a:t>
            </a:r>
            <a:r>
              <a:rPr lang="en-CA" dirty="0"/>
              <a:t> percentage change max &amp; min &amp; average: 200.0, -100.0, -20.24</a:t>
            </a:r>
          </a:p>
          <a:p>
            <a:r>
              <a:rPr lang="en-CA" dirty="0" err="1"/>
              <a:t>accLeaks</a:t>
            </a:r>
            <a:r>
              <a:rPr lang="en-CA" dirty="0"/>
              <a:t> t-statistic &amp; </a:t>
            </a:r>
            <a:r>
              <a:rPr lang="en-CA" dirty="0" err="1"/>
              <a:t>p_value</a:t>
            </a:r>
            <a:r>
              <a:rPr lang="en-CA" dirty="0"/>
              <a:t>: 4.38, 0.00011</a:t>
            </a:r>
          </a:p>
          <a:p>
            <a:r>
              <a:rPr lang="en-CA" dirty="0" err="1"/>
              <a:t>accLeaks</a:t>
            </a:r>
            <a:r>
              <a:rPr lang="en-CA" dirty="0"/>
              <a:t> </a:t>
            </a:r>
            <a:r>
              <a:rPr lang="en-CA" dirty="0" err="1"/>
              <a:t>cohens_d</a:t>
            </a:r>
            <a:r>
              <a:rPr lang="en-CA" dirty="0"/>
              <a:t>: 0.60</a:t>
            </a:r>
          </a:p>
          <a:p>
            <a:endParaRPr lang="en-CA" dirty="0"/>
          </a:p>
          <a:p>
            <a:r>
              <a:rPr lang="en-CA" dirty="0"/>
              <a:t>urges sum of differences: -277</a:t>
            </a:r>
          </a:p>
          <a:p>
            <a:r>
              <a:rPr lang="en-CA" dirty="0"/>
              <a:t>urges percentage change max &amp; min &amp; average: 49.06, -100.0, -16.67</a:t>
            </a:r>
          </a:p>
          <a:p>
            <a:r>
              <a:rPr lang="en-CA" dirty="0"/>
              <a:t>urges t-statistic &amp; </a:t>
            </a:r>
            <a:r>
              <a:rPr lang="en-CA" dirty="0" err="1"/>
              <a:t>p_value</a:t>
            </a:r>
            <a:r>
              <a:rPr lang="en-CA" dirty="0"/>
              <a:t>: 2.09, 0.044</a:t>
            </a:r>
          </a:p>
          <a:p>
            <a:r>
              <a:rPr lang="en-CA" dirty="0"/>
              <a:t>urges </a:t>
            </a:r>
            <a:r>
              <a:rPr lang="en-CA" dirty="0" err="1"/>
              <a:t>cohens_d</a:t>
            </a:r>
            <a:r>
              <a:rPr lang="en-CA" dirty="0"/>
              <a:t>: 0.27</a:t>
            </a:r>
          </a:p>
        </p:txBody>
      </p:sp>
      <p:sp>
        <p:nvSpPr>
          <p:cNvPr id="2" name="页脚占位符 1">
            <a:extLst>
              <a:ext uri="{FF2B5EF4-FFF2-40B4-BE49-F238E27FC236}">
                <a16:creationId xmlns:a16="http://schemas.microsoft.com/office/drawing/2014/main" id="{2FBC703F-2D0F-13CC-F425-FE86717C351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09635D91-D21C-6956-B58D-631418421552}"/>
              </a:ext>
            </a:extLst>
          </p:cNvPr>
          <p:cNvSpPr>
            <a:spLocks noGrp="1"/>
          </p:cNvSpPr>
          <p:nvPr>
            <p:ph type="sldNum" sz="quarter" idx="12"/>
          </p:nvPr>
        </p:nvSpPr>
        <p:spPr/>
        <p:txBody>
          <a:bodyPr/>
          <a:lstStyle/>
          <a:p>
            <a:fld id="{45686D7F-0007-4F1E-861F-8C937D749AC2}" type="slidenum">
              <a:rPr lang="en-CA" smtClean="0"/>
              <a:t>26</a:t>
            </a:fld>
            <a:endParaRPr lang="en-CA"/>
          </a:p>
        </p:txBody>
      </p:sp>
    </p:spTree>
    <p:extLst>
      <p:ext uri="{BB962C8B-B14F-4D97-AF65-F5344CB8AC3E}">
        <p14:creationId xmlns:p14="http://schemas.microsoft.com/office/powerpoint/2010/main" val="3663218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8EAA6-954F-7019-01D1-D87F8A974DF0}"/>
              </a:ext>
            </a:extLst>
          </p:cNvPr>
          <p:cNvSpPr>
            <a:spLocks noGrp="1"/>
          </p:cNvSpPr>
          <p:nvPr>
            <p:ph type="title"/>
          </p:nvPr>
        </p:nvSpPr>
        <p:spPr/>
        <p:txBody>
          <a:bodyPr/>
          <a:lstStyle/>
          <a:p>
            <a:r>
              <a:rPr lang="en-CA" dirty="0"/>
              <a:t>Score Statistical Data</a:t>
            </a:r>
          </a:p>
        </p:txBody>
      </p:sp>
      <p:sp>
        <p:nvSpPr>
          <p:cNvPr id="3" name="内容占位符 2">
            <a:extLst>
              <a:ext uri="{FF2B5EF4-FFF2-40B4-BE49-F238E27FC236}">
                <a16:creationId xmlns:a16="http://schemas.microsoft.com/office/drawing/2014/main" id="{44411154-CD75-E225-CC72-E02414292FD4}"/>
              </a:ext>
            </a:extLst>
          </p:cNvPr>
          <p:cNvSpPr>
            <a:spLocks noGrp="1"/>
          </p:cNvSpPr>
          <p:nvPr>
            <p:ph idx="1"/>
          </p:nvPr>
        </p:nvSpPr>
        <p:spPr>
          <a:xfrm>
            <a:off x="1154954" y="2347273"/>
            <a:ext cx="9921541" cy="4251489"/>
          </a:xfrm>
        </p:spPr>
        <p:txBody>
          <a:bodyPr>
            <a:normAutofit/>
          </a:bodyPr>
          <a:lstStyle/>
          <a:p>
            <a:r>
              <a:rPr lang="en-CA" dirty="0"/>
              <a:t>trips sum of differences: -106.0</a:t>
            </a:r>
          </a:p>
          <a:p>
            <a:r>
              <a:rPr lang="en-CA" dirty="0"/>
              <a:t>trips percentage change max &amp; min &amp; average: 23.33, -42.31, -9.21</a:t>
            </a:r>
          </a:p>
          <a:p>
            <a:r>
              <a:rPr lang="en-CA" dirty="0"/>
              <a:t>trips t-statistic &amp; </a:t>
            </a:r>
            <a:r>
              <a:rPr lang="en-CA" dirty="0" err="1"/>
              <a:t>p_value</a:t>
            </a:r>
            <a:r>
              <a:rPr lang="en-CA" dirty="0"/>
              <a:t>: 3.42, 0.0016</a:t>
            </a:r>
          </a:p>
          <a:p>
            <a:r>
              <a:rPr lang="en-CA" dirty="0"/>
              <a:t>trips </a:t>
            </a:r>
            <a:r>
              <a:rPr lang="en-CA" dirty="0" err="1"/>
              <a:t>cohens_d</a:t>
            </a:r>
            <a:r>
              <a:rPr lang="en-CA" dirty="0"/>
              <a:t>: 0.29</a:t>
            </a:r>
          </a:p>
          <a:p>
            <a:endParaRPr lang="en-CA" dirty="0"/>
          </a:p>
          <a:p>
            <a:r>
              <a:rPr lang="en-CA" dirty="0"/>
              <a:t>nocturia sum of differences: -43.0</a:t>
            </a:r>
          </a:p>
          <a:p>
            <a:r>
              <a:rPr lang="en-CA" dirty="0"/>
              <a:t>nocturia percentage change max &amp; min &amp; average: 400.0, -100.0, -13.78</a:t>
            </a:r>
          </a:p>
          <a:p>
            <a:r>
              <a:rPr lang="en-CA" dirty="0"/>
              <a:t>nocturia t-statistic &amp; </a:t>
            </a:r>
            <a:r>
              <a:rPr lang="en-CA" dirty="0" err="1"/>
              <a:t>p_value</a:t>
            </a:r>
            <a:r>
              <a:rPr lang="en-CA" dirty="0"/>
              <a:t>: 2.62, 0.013</a:t>
            </a:r>
          </a:p>
          <a:p>
            <a:r>
              <a:rPr lang="en-CA" dirty="0"/>
              <a:t>nocturia </a:t>
            </a:r>
            <a:r>
              <a:rPr lang="en-CA" dirty="0" err="1"/>
              <a:t>cohens_d</a:t>
            </a:r>
            <a:r>
              <a:rPr lang="en-CA" dirty="0"/>
              <a:t>: 0.34</a:t>
            </a:r>
          </a:p>
        </p:txBody>
      </p:sp>
      <p:sp>
        <p:nvSpPr>
          <p:cNvPr id="4" name="页脚占位符 3">
            <a:extLst>
              <a:ext uri="{FF2B5EF4-FFF2-40B4-BE49-F238E27FC236}">
                <a16:creationId xmlns:a16="http://schemas.microsoft.com/office/drawing/2014/main" id="{5853BB73-909A-E6C0-0B7C-38C4251B8735}"/>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CDD1843C-62A3-9F0E-4D21-3007B9CF1E3B}"/>
              </a:ext>
            </a:extLst>
          </p:cNvPr>
          <p:cNvSpPr>
            <a:spLocks noGrp="1"/>
          </p:cNvSpPr>
          <p:nvPr>
            <p:ph type="sldNum" sz="quarter" idx="12"/>
          </p:nvPr>
        </p:nvSpPr>
        <p:spPr/>
        <p:txBody>
          <a:bodyPr/>
          <a:lstStyle/>
          <a:p>
            <a:fld id="{45686D7F-0007-4F1E-861F-8C937D749AC2}" type="slidenum">
              <a:rPr lang="en-CA" smtClean="0"/>
              <a:t>27</a:t>
            </a:fld>
            <a:endParaRPr lang="en-CA"/>
          </a:p>
        </p:txBody>
      </p:sp>
    </p:spTree>
    <p:extLst>
      <p:ext uri="{BB962C8B-B14F-4D97-AF65-F5344CB8AC3E}">
        <p14:creationId xmlns:p14="http://schemas.microsoft.com/office/powerpoint/2010/main" val="207080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993184A-301F-C2FA-1EF6-3427C2D044BE}"/>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EB08753-CE4D-04E6-C8BE-054F5BD50B79}"/>
              </a:ext>
            </a:extLst>
          </p:cNvPr>
          <p:cNvSpPr>
            <a:spLocks noGrp="1"/>
          </p:cNvSpPr>
          <p:nvPr>
            <p:ph type="sldNum" sz="quarter" idx="12"/>
          </p:nvPr>
        </p:nvSpPr>
        <p:spPr/>
        <p:txBody>
          <a:bodyPr/>
          <a:lstStyle/>
          <a:p>
            <a:fld id="{45686D7F-0007-4F1E-861F-8C937D749AC2}" type="slidenum">
              <a:rPr lang="en-CA" smtClean="0"/>
              <a:t>28</a:t>
            </a:fld>
            <a:endParaRPr lang="en-CA"/>
          </a:p>
        </p:txBody>
      </p:sp>
      <p:sp>
        <p:nvSpPr>
          <p:cNvPr id="11" name="文本框 10">
            <a:extLst>
              <a:ext uri="{FF2B5EF4-FFF2-40B4-BE49-F238E27FC236}">
                <a16:creationId xmlns:a16="http://schemas.microsoft.com/office/drawing/2014/main" id="{6027E74E-F17B-7ECD-B5F4-B0F11E052A57}"/>
              </a:ext>
            </a:extLst>
          </p:cNvPr>
          <p:cNvSpPr txBox="1"/>
          <p:nvPr/>
        </p:nvSpPr>
        <p:spPr>
          <a:xfrm>
            <a:off x="671662" y="549123"/>
            <a:ext cx="8236668" cy="1200329"/>
          </a:xfrm>
          <a:prstGeom prst="rect">
            <a:avLst/>
          </a:prstGeom>
          <a:noFill/>
        </p:spPr>
        <p:txBody>
          <a:bodyPr wrap="square">
            <a:spAutoFit/>
          </a:bodyPr>
          <a:lstStyle/>
          <a:p>
            <a:r>
              <a:rPr lang="en-CA" sz="2400" dirty="0"/>
              <a:t>Time Series Data for Patient 12 Baseline and 12 Weeks</a:t>
            </a:r>
          </a:p>
          <a:p>
            <a:endParaRPr lang="en-CA" sz="2400" dirty="0"/>
          </a:p>
          <a:p>
            <a:r>
              <a:rPr lang="en-CA" sz="2400" dirty="0"/>
              <a:t>On y-axis: 0~1 is </a:t>
            </a:r>
            <a:r>
              <a:rPr lang="en-CA" sz="2400" dirty="0" err="1"/>
              <a:t>accLeaks</a:t>
            </a:r>
            <a:r>
              <a:rPr lang="en-CA" sz="2400" dirty="0"/>
              <a:t>, 1~2 is urges, 2~3 is Nocturia</a:t>
            </a:r>
          </a:p>
        </p:txBody>
      </p:sp>
      <p:pic>
        <p:nvPicPr>
          <p:cNvPr id="6" name="图片 5">
            <a:extLst>
              <a:ext uri="{FF2B5EF4-FFF2-40B4-BE49-F238E27FC236}">
                <a16:creationId xmlns:a16="http://schemas.microsoft.com/office/drawing/2014/main" id="{7BA15AD2-7CBA-1EC7-8155-BF3BDB800005}"/>
              </a:ext>
            </a:extLst>
          </p:cNvPr>
          <p:cNvPicPr>
            <a:picLocks noChangeAspect="1"/>
          </p:cNvPicPr>
          <p:nvPr/>
        </p:nvPicPr>
        <p:blipFill>
          <a:blip r:embed="rId2"/>
          <a:stretch>
            <a:fillRect/>
          </a:stretch>
        </p:blipFill>
        <p:spPr>
          <a:xfrm>
            <a:off x="0" y="2148356"/>
            <a:ext cx="12192000" cy="2561287"/>
          </a:xfrm>
          <a:prstGeom prst="rect">
            <a:avLst/>
          </a:prstGeom>
        </p:spPr>
      </p:pic>
    </p:spTree>
    <p:extLst>
      <p:ext uri="{BB962C8B-B14F-4D97-AF65-F5344CB8AC3E}">
        <p14:creationId xmlns:p14="http://schemas.microsoft.com/office/powerpoint/2010/main" val="376902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5CF019F-28CF-2B72-8A38-EC53E26897E1}"/>
              </a:ext>
            </a:extLst>
          </p:cNvPr>
          <p:cNvSpPr>
            <a:spLocks noGrp="1"/>
          </p:cNvSpPr>
          <p:nvPr>
            <p:ph type="ftr" sz="quarter" idx="11"/>
          </p:nvPr>
        </p:nvSpPr>
        <p:spPr/>
        <p:txBody>
          <a:bodyPr/>
          <a:lstStyle/>
          <a:p>
            <a:r>
              <a:rPr lang="en-US" altLang="zh-CN" sz="2400" dirty="0"/>
              <a:t>Threshold</a:t>
            </a:r>
            <a:r>
              <a:rPr lang="en-CA" altLang="zh-CN" sz="2400" dirty="0"/>
              <a:t>: +- 9%</a:t>
            </a:r>
            <a:endParaRPr lang="en-CA" sz="2400" dirty="0"/>
          </a:p>
        </p:txBody>
      </p:sp>
      <p:sp>
        <p:nvSpPr>
          <p:cNvPr id="3" name="灯片编号占位符 2">
            <a:extLst>
              <a:ext uri="{FF2B5EF4-FFF2-40B4-BE49-F238E27FC236}">
                <a16:creationId xmlns:a16="http://schemas.microsoft.com/office/drawing/2014/main" id="{487CCB99-14D0-12B5-E4EF-7EA5DD7DE704}"/>
              </a:ext>
            </a:extLst>
          </p:cNvPr>
          <p:cNvSpPr>
            <a:spLocks noGrp="1"/>
          </p:cNvSpPr>
          <p:nvPr>
            <p:ph type="sldNum" sz="quarter" idx="12"/>
          </p:nvPr>
        </p:nvSpPr>
        <p:spPr/>
        <p:txBody>
          <a:bodyPr/>
          <a:lstStyle/>
          <a:p>
            <a:fld id="{45686D7F-0007-4F1E-861F-8C937D749AC2}" type="slidenum">
              <a:rPr lang="en-CA" smtClean="0"/>
              <a:t>29</a:t>
            </a:fld>
            <a:endParaRPr lang="en-CA"/>
          </a:p>
        </p:txBody>
      </p:sp>
      <p:pic>
        <p:nvPicPr>
          <p:cNvPr id="5" name="图片 4">
            <a:extLst>
              <a:ext uri="{FF2B5EF4-FFF2-40B4-BE49-F238E27FC236}">
                <a16:creationId xmlns:a16="http://schemas.microsoft.com/office/drawing/2014/main" id="{72F73E21-809A-1C6A-13A4-C04742506D7F}"/>
              </a:ext>
            </a:extLst>
          </p:cNvPr>
          <p:cNvPicPr>
            <a:picLocks noChangeAspect="1"/>
          </p:cNvPicPr>
          <p:nvPr/>
        </p:nvPicPr>
        <p:blipFill>
          <a:blip r:embed="rId2"/>
          <a:stretch>
            <a:fillRect/>
          </a:stretch>
        </p:blipFill>
        <p:spPr>
          <a:xfrm>
            <a:off x="2328862" y="709612"/>
            <a:ext cx="7534275" cy="5438775"/>
          </a:xfrm>
          <a:prstGeom prst="rect">
            <a:avLst/>
          </a:prstGeom>
        </p:spPr>
      </p:pic>
    </p:spTree>
    <p:extLst>
      <p:ext uri="{BB962C8B-B14F-4D97-AF65-F5344CB8AC3E}">
        <p14:creationId xmlns:p14="http://schemas.microsoft.com/office/powerpoint/2010/main" val="340374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B253D5C-BCFE-C6D9-7FC6-94795D134551}"/>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EA59DF67-10C7-EDC9-560A-98737F8F0B13}"/>
              </a:ext>
            </a:extLst>
          </p:cNvPr>
          <p:cNvSpPr>
            <a:spLocks noGrp="1"/>
          </p:cNvSpPr>
          <p:nvPr>
            <p:ph type="sldNum" sz="quarter" idx="12"/>
          </p:nvPr>
        </p:nvSpPr>
        <p:spPr/>
        <p:txBody>
          <a:bodyPr/>
          <a:lstStyle/>
          <a:p>
            <a:fld id="{45686D7F-0007-4F1E-861F-8C937D749AC2}" type="slidenum">
              <a:rPr lang="en-CA" smtClean="0"/>
              <a:t>3</a:t>
            </a:fld>
            <a:endParaRPr lang="en-CA"/>
          </a:p>
        </p:txBody>
      </p:sp>
      <p:sp>
        <p:nvSpPr>
          <p:cNvPr id="7" name="文本框 6">
            <a:extLst>
              <a:ext uri="{FF2B5EF4-FFF2-40B4-BE49-F238E27FC236}">
                <a16:creationId xmlns:a16="http://schemas.microsoft.com/office/drawing/2014/main" id="{184A044E-71FA-F838-7B40-3F8A382597D1}"/>
              </a:ext>
            </a:extLst>
          </p:cNvPr>
          <p:cNvSpPr txBox="1"/>
          <p:nvPr/>
        </p:nvSpPr>
        <p:spPr>
          <a:xfrm>
            <a:off x="781185" y="1305341"/>
            <a:ext cx="10629629" cy="4247317"/>
          </a:xfrm>
          <a:prstGeom prst="rect">
            <a:avLst/>
          </a:prstGeom>
          <a:noFill/>
        </p:spPr>
        <p:txBody>
          <a:bodyPr wrap="square">
            <a:spAutoFit/>
          </a:bodyPr>
          <a:lstStyle/>
          <a:p>
            <a:pPr algn="l"/>
            <a:r>
              <a:rPr lang="en-CA" sz="1800" b="0" i="0" u="none" strike="noStrike" baseline="0" dirty="0">
                <a:latin typeface="SFRM1000"/>
              </a:rPr>
              <a:t>• Geometric Analysis</a:t>
            </a:r>
          </a:p>
          <a:p>
            <a:pPr algn="l"/>
            <a:r>
              <a:rPr lang="en-CA" sz="1800" b="0" i="0" u="none" strike="noStrike" baseline="0" dirty="0">
                <a:latin typeface="SFRM1000"/>
              </a:rPr>
              <a:t>Employ geometric analysis to extract features from the time series data generated from the bladder</a:t>
            </a:r>
          </a:p>
          <a:p>
            <a:pPr algn="l"/>
            <a:r>
              <a:rPr lang="en-CA" sz="1800" b="0" i="0" u="none" strike="noStrike" baseline="0" dirty="0">
                <a:latin typeface="SFRM1000"/>
              </a:rPr>
              <a:t>diaries. Use these features to enhance the predictive models and identify potential characteristics that</a:t>
            </a:r>
          </a:p>
          <a:p>
            <a:pPr algn="l"/>
            <a:r>
              <a:rPr lang="en-CA" sz="1800" b="0" i="0" u="none" strike="noStrike" baseline="0" dirty="0">
                <a:latin typeface="SFRM1000"/>
              </a:rPr>
              <a:t>can differentiate OAB patients.</a:t>
            </a:r>
          </a:p>
          <a:p>
            <a:pPr algn="l"/>
            <a:endParaRPr lang="en-CA" sz="1800" b="0" i="0" u="none" strike="noStrike" baseline="0" dirty="0">
              <a:latin typeface="SFRM1000"/>
            </a:endParaRPr>
          </a:p>
          <a:p>
            <a:pPr algn="l"/>
            <a:r>
              <a:rPr lang="en-CA" sz="1800" b="0" i="0" u="none" strike="noStrike" baseline="0" dirty="0">
                <a:latin typeface="SFRM1000"/>
              </a:rPr>
              <a:t>• Prediction of Urinary Symptoms</a:t>
            </a:r>
          </a:p>
          <a:p>
            <a:pPr algn="l"/>
            <a:r>
              <a:rPr lang="en-CA" sz="1800" b="0" i="0" u="none" strike="noStrike" baseline="0" dirty="0">
                <a:latin typeface="SFRM1000"/>
              </a:rPr>
              <a:t>Results of in-house bladder diary data for prediction of the common outcomes investigated: Utilize</a:t>
            </a:r>
          </a:p>
          <a:p>
            <a:pPr algn="l"/>
            <a:r>
              <a:rPr lang="en-CA" sz="1800" b="0" i="0" u="none" strike="noStrike" baseline="0" dirty="0">
                <a:latin typeface="SFRM1000"/>
              </a:rPr>
              <a:t>machine learning models, including long short-term memory (LSTM) networks, to analyze the preprocessed</a:t>
            </a:r>
          </a:p>
          <a:p>
            <a:pPr algn="l"/>
            <a:r>
              <a:rPr lang="en-CA" sz="1800" b="0" i="0" u="none" strike="noStrike" baseline="0" dirty="0">
                <a:latin typeface="SFRM1000"/>
              </a:rPr>
              <a:t>bladder diary data and predict changes in urinary symptoms. Assess the predictive performance</a:t>
            </a:r>
          </a:p>
          <a:p>
            <a:pPr algn="l"/>
            <a:r>
              <a:rPr lang="en-CA" sz="1800" b="0" i="0" u="none" strike="noStrike" baseline="0" dirty="0">
                <a:latin typeface="SFRM1000"/>
              </a:rPr>
              <a:t>of these models using metrics such as accuracy, precision, recall, and F1 score.</a:t>
            </a:r>
          </a:p>
          <a:p>
            <a:pPr algn="l"/>
            <a:endParaRPr lang="en-CA" sz="1800" b="0" i="0" u="none" strike="noStrike" baseline="0" dirty="0">
              <a:latin typeface="SFRM1000"/>
            </a:endParaRPr>
          </a:p>
          <a:p>
            <a:pPr algn="l"/>
            <a:r>
              <a:rPr lang="en-CA" sz="1800" b="0" i="0" u="none" strike="noStrike" baseline="0" dirty="0">
                <a:latin typeface="SFRM1000"/>
              </a:rPr>
              <a:t>• Implementation and Evaluation</a:t>
            </a:r>
          </a:p>
          <a:p>
            <a:pPr algn="l"/>
            <a:r>
              <a:rPr lang="en-CA" sz="1800" b="0" i="0" u="none" strike="noStrike" baseline="0" dirty="0">
                <a:latin typeface="SFRM1000"/>
              </a:rPr>
              <a:t>Develop a robust machine learning pipeline for the entire process, from data collection and preprocessing</a:t>
            </a:r>
          </a:p>
          <a:p>
            <a:pPr algn="l"/>
            <a:r>
              <a:rPr lang="en-CA" sz="1800" b="0" i="0" u="none" strike="noStrike" baseline="0" dirty="0">
                <a:latin typeface="SFRM1000"/>
              </a:rPr>
              <a:t>to model training and evaluation. Evaluate the overall performance and effectiveness of the predictive</a:t>
            </a:r>
          </a:p>
          <a:p>
            <a:pPr algn="l"/>
            <a:r>
              <a:rPr lang="en-CA" sz="1800" b="0" i="0" u="none" strike="noStrike" baseline="0" dirty="0">
                <a:latin typeface="SFRM1000"/>
              </a:rPr>
              <a:t>models and clustering techniques in improving the management of UTS in OAB patients.</a:t>
            </a:r>
            <a:endParaRPr lang="en-CA" dirty="0"/>
          </a:p>
        </p:txBody>
      </p:sp>
    </p:spTree>
    <p:extLst>
      <p:ext uri="{BB962C8B-B14F-4D97-AF65-F5344CB8AC3E}">
        <p14:creationId xmlns:p14="http://schemas.microsoft.com/office/powerpoint/2010/main" val="4238075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1C79048-CC82-4AB4-392C-A4D14E4F9C74}"/>
              </a:ext>
            </a:extLst>
          </p:cNvPr>
          <p:cNvSpPr>
            <a:spLocks noGrp="1"/>
          </p:cNvSpPr>
          <p:nvPr>
            <p:ph type="ftr" sz="quarter" idx="11"/>
          </p:nvPr>
        </p:nvSpPr>
        <p:spPr/>
        <p:txBody>
          <a:bodyPr/>
          <a:lstStyle/>
          <a:p>
            <a:r>
              <a:rPr lang="en-US" altLang="zh-CN" sz="2400" dirty="0"/>
              <a:t>Threshold</a:t>
            </a:r>
            <a:r>
              <a:rPr lang="en-CA" altLang="zh-CN" sz="2400" dirty="0"/>
              <a:t>: +- 13%</a:t>
            </a:r>
            <a:endParaRPr lang="en-CA" sz="2400" dirty="0"/>
          </a:p>
        </p:txBody>
      </p:sp>
      <p:sp>
        <p:nvSpPr>
          <p:cNvPr id="3" name="灯片编号占位符 2">
            <a:extLst>
              <a:ext uri="{FF2B5EF4-FFF2-40B4-BE49-F238E27FC236}">
                <a16:creationId xmlns:a16="http://schemas.microsoft.com/office/drawing/2014/main" id="{7DCBB7A8-C7B5-19C7-87B0-67C6A38856E9}"/>
              </a:ext>
            </a:extLst>
          </p:cNvPr>
          <p:cNvSpPr>
            <a:spLocks noGrp="1"/>
          </p:cNvSpPr>
          <p:nvPr>
            <p:ph type="sldNum" sz="quarter" idx="12"/>
          </p:nvPr>
        </p:nvSpPr>
        <p:spPr/>
        <p:txBody>
          <a:bodyPr/>
          <a:lstStyle/>
          <a:p>
            <a:fld id="{45686D7F-0007-4F1E-861F-8C937D749AC2}" type="slidenum">
              <a:rPr lang="en-CA" smtClean="0"/>
              <a:t>30</a:t>
            </a:fld>
            <a:endParaRPr lang="en-CA"/>
          </a:p>
        </p:txBody>
      </p:sp>
      <p:pic>
        <p:nvPicPr>
          <p:cNvPr id="5" name="图片 4">
            <a:extLst>
              <a:ext uri="{FF2B5EF4-FFF2-40B4-BE49-F238E27FC236}">
                <a16:creationId xmlns:a16="http://schemas.microsoft.com/office/drawing/2014/main" id="{70894813-6997-A7A4-4F95-75576495D58C}"/>
              </a:ext>
            </a:extLst>
          </p:cNvPr>
          <p:cNvPicPr>
            <a:picLocks noChangeAspect="1"/>
          </p:cNvPicPr>
          <p:nvPr/>
        </p:nvPicPr>
        <p:blipFill>
          <a:blip r:embed="rId2"/>
          <a:stretch>
            <a:fillRect/>
          </a:stretch>
        </p:blipFill>
        <p:spPr>
          <a:xfrm>
            <a:off x="2409825" y="819150"/>
            <a:ext cx="7372350" cy="5219700"/>
          </a:xfrm>
          <a:prstGeom prst="rect">
            <a:avLst/>
          </a:prstGeom>
        </p:spPr>
      </p:pic>
    </p:spTree>
    <p:extLst>
      <p:ext uri="{BB962C8B-B14F-4D97-AF65-F5344CB8AC3E}">
        <p14:creationId xmlns:p14="http://schemas.microsoft.com/office/powerpoint/2010/main" val="1153067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02F95F-FBC8-5302-D36E-CADAB41FFA4F}"/>
              </a:ext>
            </a:extLst>
          </p:cNvPr>
          <p:cNvSpPr>
            <a:spLocks noGrp="1"/>
          </p:cNvSpPr>
          <p:nvPr>
            <p:ph type="ftr" sz="quarter" idx="11"/>
          </p:nvPr>
        </p:nvSpPr>
        <p:spPr>
          <a:xfrm>
            <a:off x="561110" y="6391838"/>
            <a:ext cx="4991278" cy="304801"/>
          </a:xfrm>
        </p:spPr>
        <p:txBody>
          <a:bodyPr/>
          <a:lstStyle/>
          <a:p>
            <a:r>
              <a:rPr lang="en-US" altLang="zh-CN" sz="2400" dirty="0"/>
              <a:t>Threshold</a:t>
            </a:r>
            <a:r>
              <a:rPr lang="en-CA" altLang="zh-CN" sz="2400" dirty="0"/>
              <a:t>: +- 20%, 12%</a:t>
            </a:r>
            <a:endParaRPr lang="en-CA" sz="2400" dirty="0"/>
          </a:p>
        </p:txBody>
      </p:sp>
      <p:sp>
        <p:nvSpPr>
          <p:cNvPr id="3" name="灯片编号占位符 2">
            <a:extLst>
              <a:ext uri="{FF2B5EF4-FFF2-40B4-BE49-F238E27FC236}">
                <a16:creationId xmlns:a16="http://schemas.microsoft.com/office/drawing/2014/main" id="{EBB2D2F4-7B4B-FA38-F116-1F9F5A8F84C2}"/>
              </a:ext>
            </a:extLst>
          </p:cNvPr>
          <p:cNvSpPr>
            <a:spLocks noGrp="1"/>
          </p:cNvSpPr>
          <p:nvPr>
            <p:ph type="sldNum" sz="quarter" idx="12"/>
          </p:nvPr>
        </p:nvSpPr>
        <p:spPr/>
        <p:txBody>
          <a:bodyPr/>
          <a:lstStyle/>
          <a:p>
            <a:fld id="{45686D7F-0007-4F1E-861F-8C937D749AC2}" type="slidenum">
              <a:rPr lang="en-CA" smtClean="0"/>
              <a:t>31</a:t>
            </a:fld>
            <a:endParaRPr lang="en-CA"/>
          </a:p>
        </p:txBody>
      </p:sp>
      <p:pic>
        <p:nvPicPr>
          <p:cNvPr id="5" name="图片 4">
            <a:extLst>
              <a:ext uri="{FF2B5EF4-FFF2-40B4-BE49-F238E27FC236}">
                <a16:creationId xmlns:a16="http://schemas.microsoft.com/office/drawing/2014/main" id="{9EC62E3C-4A2E-A034-074C-3CBD88B62A40}"/>
              </a:ext>
            </a:extLst>
          </p:cNvPr>
          <p:cNvPicPr>
            <a:picLocks noChangeAspect="1"/>
          </p:cNvPicPr>
          <p:nvPr/>
        </p:nvPicPr>
        <p:blipFill>
          <a:blip r:embed="rId2"/>
          <a:stretch>
            <a:fillRect/>
          </a:stretch>
        </p:blipFill>
        <p:spPr>
          <a:xfrm>
            <a:off x="65989" y="1457423"/>
            <a:ext cx="5373354" cy="3943153"/>
          </a:xfrm>
          <a:prstGeom prst="rect">
            <a:avLst/>
          </a:prstGeom>
        </p:spPr>
      </p:pic>
      <p:pic>
        <p:nvPicPr>
          <p:cNvPr id="7" name="图片 6">
            <a:extLst>
              <a:ext uri="{FF2B5EF4-FFF2-40B4-BE49-F238E27FC236}">
                <a16:creationId xmlns:a16="http://schemas.microsoft.com/office/drawing/2014/main" id="{43E3A106-E1AB-C813-FB56-7F25EF0383DC}"/>
              </a:ext>
            </a:extLst>
          </p:cNvPr>
          <p:cNvPicPr>
            <a:picLocks noChangeAspect="1"/>
          </p:cNvPicPr>
          <p:nvPr/>
        </p:nvPicPr>
        <p:blipFill>
          <a:blip r:embed="rId3"/>
          <a:stretch>
            <a:fillRect/>
          </a:stretch>
        </p:blipFill>
        <p:spPr>
          <a:xfrm>
            <a:off x="5447168" y="1477570"/>
            <a:ext cx="5642903" cy="3923005"/>
          </a:xfrm>
          <a:prstGeom prst="rect">
            <a:avLst/>
          </a:prstGeom>
        </p:spPr>
      </p:pic>
    </p:spTree>
    <p:extLst>
      <p:ext uri="{BB962C8B-B14F-4D97-AF65-F5344CB8AC3E}">
        <p14:creationId xmlns:p14="http://schemas.microsoft.com/office/powerpoint/2010/main" val="3879448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B3C0184-0364-14F5-FE8F-C04D03398118}"/>
              </a:ext>
            </a:extLst>
          </p:cNvPr>
          <p:cNvSpPr>
            <a:spLocks noGrp="1"/>
          </p:cNvSpPr>
          <p:nvPr>
            <p:ph type="ftr" sz="quarter" idx="11"/>
          </p:nvPr>
        </p:nvSpPr>
        <p:spPr/>
        <p:txBody>
          <a:bodyPr/>
          <a:lstStyle/>
          <a:p>
            <a:r>
              <a:rPr lang="en-US" altLang="zh-CN" sz="2400" dirty="0"/>
              <a:t>Threshold</a:t>
            </a:r>
            <a:r>
              <a:rPr lang="en-CA" altLang="zh-CN" sz="2400" dirty="0"/>
              <a:t>: +- 35%</a:t>
            </a:r>
            <a:endParaRPr lang="en-CA" sz="2400" dirty="0"/>
          </a:p>
          <a:p>
            <a:endParaRPr lang="en-CA" sz="2400" dirty="0"/>
          </a:p>
        </p:txBody>
      </p:sp>
      <p:sp>
        <p:nvSpPr>
          <p:cNvPr id="3" name="灯片编号占位符 2">
            <a:extLst>
              <a:ext uri="{FF2B5EF4-FFF2-40B4-BE49-F238E27FC236}">
                <a16:creationId xmlns:a16="http://schemas.microsoft.com/office/drawing/2014/main" id="{63A6C4D8-8D0E-8E73-D712-0B8E3BD2D16E}"/>
              </a:ext>
            </a:extLst>
          </p:cNvPr>
          <p:cNvSpPr>
            <a:spLocks noGrp="1"/>
          </p:cNvSpPr>
          <p:nvPr>
            <p:ph type="sldNum" sz="quarter" idx="12"/>
          </p:nvPr>
        </p:nvSpPr>
        <p:spPr/>
        <p:txBody>
          <a:bodyPr/>
          <a:lstStyle/>
          <a:p>
            <a:fld id="{45686D7F-0007-4F1E-861F-8C937D749AC2}" type="slidenum">
              <a:rPr lang="en-CA" smtClean="0"/>
              <a:t>32</a:t>
            </a:fld>
            <a:endParaRPr lang="en-CA"/>
          </a:p>
        </p:txBody>
      </p:sp>
      <p:pic>
        <p:nvPicPr>
          <p:cNvPr id="7" name="图片 6">
            <a:extLst>
              <a:ext uri="{FF2B5EF4-FFF2-40B4-BE49-F238E27FC236}">
                <a16:creationId xmlns:a16="http://schemas.microsoft.com/office/drawing/2014/main" id="{784FA35A-4A8C-6E67-D11D-C96FB7179D3B}"/>
              </a:ext>
            </a:extLst>
          </p:cNvPr>
          <p:cNvPicPr>
            <a:picLocks noChangeAspect="1"/>
          </p:cNvPicPr>
          <p:nvPr/>
        </p:nvPicPr>
        <p:blipFill>
          <a:blip r:embed="rId2"/>
          <a:stretch>
            <a:fillRect/>
          </a:stretch>
        </p:blipFill>
        <p:spPr>
          <a:xfrm>
            <a:off x="2491007" y="911600"/>
            <a:ext cx="6800850" cy="4657725"/>
          </a:xfrm>
          <a:prstGeom prst="rect">
            <a:avLst/>
          </a:prstGeom>
        </p:spPr>
      </p:pic>
    </p:spTree>
    <p:extLst>
      <p:ext uri="{BB962C8B-B14F-4D97-AF65-F5344CB8AC3E}">
        <p14:creationId xmlns:p14="http://schemas.microsoft.com/office/powerpoint/2010/main" val="1795412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02F95F-FBC8-5302-D36E-CADAB41FFA4F}"/>
              </a:ext>
            </a:extLst>
          </p:cNvPr>
          <p:cNvSpPr>
            <a:spLocks noGrp="1"/>
          </p:cNvSpPr>
          <p:nvPr>
            <p:ph type="ftr" sz="quarter" idx="11"/>
          </p:nvPr>
        </p:nvSpPr>
        <p:spPr>
          <a:xfrm>
            <a:off x="561110" y="6391838"/>
            <a:ext cx="4991278" cy="304801"/>
          </a:xfrm>
        </p:spPr>
        <p:txBody>
          <a:bodyPr/>
          <a:lstStyle/>
          <a:p>
            <a:r>
              <a:rPr lang="en-US" altLang="zh-CN" sz="2400" dirty="0"/>
              <a:t>Threshold</a:t>
            </a:r>
            <a:r>
              <a:rPr lang="en-CA" altLang="zh-CN" sz="2400" dirty="0"/>
              <a:t>: +- 17%, 18%</a:t>
            </a:r>
            <a:endParaRPr lang="en-CA" sz="2400" dirty="0"/>
          </a:p>
        </p:txBody>
      </p:sp>
      <p:sp>
        <p:nvSpPr>
          <p:cNvPr id="3" name="灯片编号占位符 2">
            <a:extLst>
              <a:ext uri="{FF2B5EF4-FFF2-40B4-BE49-F238E27FC236}">
                <a16:creationId xmlns:a16="http://schemas.microsoft.com/office/drawing/2014/main" id="{EBB2D2F4-7B4B-FA38-F116-1F9F5A8F84C2}"/>
              </a:ext>
            </a:extLst>
          </p:cNvPr>
          <p:cNvSpPr>
            <a:spLocks noGrp="1"/>
          </p:cNvSpPr>
          <p:nvPr>
            <p:ph type="sldNum" sz="quarter" idx="12"/>
          </p:nvPr>
        </p:nvSpPr>
        <p:spPr/>
        <p:txBody>
          <a:bodyPr/>
          <a:lstStyle/>
          <a:p>
            <a:fld id="{45686D7F-0007-4F1E-861F-8C937D749AC2}" type="slidenum">
              <a:rPr lang="en-CA" smtClean="0"/>
              <a:t>33</a:t>
            </a:fld>
            <a:endParaRPr lang="en-CA"/>
          </a:p>
        </p:txBody>
      </p:sp>
      <p:pic>
        <p:nvPicPr>
          <p:cNvPr id="6" name="图片 5">
            <a:extLst>
              <a:ext uri="{FF2B5EF4-FFF2-40B4-BE49-F238E27FC236}">
                <a16:creationId xmlns:a16="http://schemas.microsoft.com/office/drawing/2014/main" id="{A4ADD20B-A12F-5B5A-ADDB-977DAB68DF3F}"/>
              </a:ext>
            </a:extLst>
          </p:cNvPr>
          <p:cNvPicPr>
            <a:picLocks noChangeAspect="1"/>
          </p:cNvPicPr>
          <p:nvPr/>
        </p:nvPicPr>
        <p:blipFill>
          <a:blip r:embed="rId2"/>
          <a:stretch>
            <a:fillRect/>
          </a:stretch>
        </p:blipFill>
        <p:spPr>
          <a:xfrm>
            <a:off x="0" y="1247798"/>
            <a:ext cx="5729675" cy="4314725"/>
          </a:xfrm>
          <a:prstGeom prst="rect">
            <a:avLst/>
          </a:prstGeom>
        </p:spPr>
      </p:pic>
      <p:pic>
        <p:nvPicPr>
          <p:cNvPr id="9" name="图片 8">
            <a:extLst>
              <a:ext uri="{FF2B5EF4-FFF2-40B4-BE49-F238E27FC236}">
                <a16:creationId xmlns:a16="http://schemas.microsoft.com/office/drawing/2014/main" id="{EF4BDC06-C942-19CD-6219-AAF1A5511D62}"/>
              </a:ext>
            </a:extLst>
          </p:cNvPr>
          <p:cNvPicPr>
            <a:picLocks noChangeAspect="1"/>
          </p:cNvPicPr>
          <p:nvPr/>
        </p:nvPicPr>
        <p:blipFill>
          <a:blip r:embed="rId3"/>
          <a:stretch>
            <a:fillRect/>
          </a:stretch>
        </p:blipFill>
        <p:spPr>
          <a:xfrm>
            <a:off x="5729675" y="1247798"/>
            <a:ext cx="5875743" cy="4314725"/>
          </a:xfrm>
          <a:prstGeom prst="rect">
            <a:avLst/>
          </a:prstGeom>
        </p:spPr>
      </p:pic>
    </p:spTree>
    <p:extLst>
      <p:ext uri="{BB962C8B-B14F-4D97-AF65-F5344CB8AC3E}">
        <p14:creationId xmlns:p14="http://schemas.microsoft.com/office/powerpoint/2010/main" val="144447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02F95F-FBC8-5302-D36E-CADAB41FFA4F}"/>
              </a:ext>
            </a:extLst>
          </p:cNvPr>
          <p:cNvSpPr>
            <a:spLocks noGrp="1"/>
          </p:cNvSpPr>
          <p:nvPr>
            <p:ph type="ftr" sz="quarter" idx="11"/>
          </p:nvPr>
        </p:nvSpPr>
        <p:spPr>
          <a:xfrm>
            <a:off x="561110" y="6391838"/>
            <a:ext cx="4991278" cy="304801"/>
          </a:xfrm>
        </p:spPr>
        <p:txBody>
          <a:bodyPr/>
          <a:lstStyle/>
          <a:p>
            <a:r>
              <a:rPr lang="en-US" altLang="zh-CN" sz="2400" dirty="0"/>
              <a:t>Threshold</a:t>
            </a:r>
            <a:r>
              <a:rPr lang="en-CA" altLang="zh-CN" sz="2400" dirty="0"/>
              <a:t>: +- 25%</a:t>
            </a:r>
            <a:endParaRPr lang="en-CA" sz="2400" dirty="0"/>
          </a:p>
        </p:txBody>
      </p:sp>
      <p:sp>
        <p:nvSpPr>
          <p:cNvPr id="3" name="灯片编号占位符 2">
            <a:extLst>
              <a:ext uri="{FF2B5EF4-FFF2-40B4-BE49-F238E27FC236}">
                <a16:creationId xmlns:a16="http://schemas.microsoft.com/office/drawing/2014/main" id="{EBB2D2F4-7B4B-FA38-F116-1F9F5A8F84C2}"/>
              </a:ext>
            </a:extLst>
          </p:cNvPr>
          <p:cNvSpPr>
            <a:spLocks noGrp="1"/>
          </p:cNvSpPr>
          <p:nvPr>
            <p:ph type="sldNum" sz="quarter" idx="12"/>
          </p:nvPr>
        </p:nvSpPr>
        <p:spPr/>
        <p:txBody>
          <a:bodyPr/>
          <a:lstStyle/>
          <a:p>
            <a:fld id="{45686D7F-0007-4F1E-861F-8C937D749AC2}" type="slidenum">
              <a:rPr lang="en-CA" smtClean="0"/>
              <a:t>34</a:t>
            </a:fld>
            <a:endParaRPr lang="en-CA"/>
          </a:p>
        </p:txBody>
      </p:sp>
      <p:pic>
        <p:nvPicPr>
          <p:cNvPr id="6" name="图片 5">
            <a:extLst>
              <a:ext uri="{FF2B5EF4-FFF2-40B4-BE49-F238E27FC236}">
                <a16:creationId xmlns:a16="http://schemas.microsoft.com/office/drawing/2014/main" id="{D5811BD2-577F-2533-AEA5-3A97E1DF0188}"/>
              </a:ext>
            </a:extLst>
          </p:cNvPr>
          <p:cNvPicPr>
            <a:picLocks noChangeAspect="1"/>
          </p:cNvPicPr>
          <p:nvPr/>
        </p:nvPicPr>
        <p:blipFill>
          <a:blip r:embed="rId2"/>
          <a:stretch>
            <a:fillRect/>
          </a:stretch>
        </p:blipFill>
        <p:spPr>
          <a:xfrm>
            <a:off x="2762250" y="1109662"/>
            <a:ext cx="6667500" cy="4638675"/>
          </a:xfrm>
          <a:prstGeom prst="rect">
            <a:avLst/>
          </a:prstGeom>
        </p:spPr>
      </p:pic>
    </p:spTree>
    <p:extLst>
      <p:ext uri="{BB962C8B-B14F-4D97-AF65-F5344CB8AC3E}">
        <p14:creationId xmlns:p14="http://schemas.microsoft.com/office/powerpoint/2010/main" val="68606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126DB7C-73ED-AE5F-939A-53BE7A317F86}"/>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706C761A-A25C-A265-FA26-86AE67D2DE68}"/>
              </a:ext>
            </a:extLst>
          </p:cNvPr>
          <p:cNvSpPr>
            <a:spLocks noGrp="1"/>
          </p:cNvSpPr>
          <p:nvPr>
            <p:ph type="sldNum" sz="quarter" idx="12"/>
          </p:nvPr>
        </p:nvSpPr>
        <p:spPr/>
        <p:txBody>
          <a:bodyPr/>
          <a:lstStyle/>
          <a:p>
            <a:fld id="{45686D7F-0007-4F1E-861F-8C937D749AC2}" type="slidenum">
              <a:rPr lang="en-CA" smtClean="0"/>
              <a:t>35</a:t>
            </a:fld>
            <a:endParaRPr lang="en-CA"/>
          </a:p>
        </p:txBody>
      </p:sp>
      <p:sp>
        <p:nvSpPr>
          <p:cNvPr id="5" name="文本框 4">
            <a:extLst>
              <a:ext uri="{FF2B5EF4-FFF2-40B4-BE49-F238E27FC236}">
                <a16:creationId xmlns:a16="http://schemas.microsoft.com/office/drawing/2014/main" id="{A8EA2077-4AB9-F0B0-F0C6-9A6E24C7EBA1}"/>
              </a:ext>
            </a:extLst>
          </p:cNvPr>
          <p:cNvSpPr txBox="1"/>
          <p:nvPr/>
        </p:nvSpPr>
        <p:spPr>
          <a:xfrm>
            <a:off x="638175" y="1758970"/>
            <a:ext cx="10668000" cy="2339102"/>
          </a:xfrm>
          <a:prstGeom prst="rect">
            <a:avLst/>
          </a:prstGeom>
          <a:noFill/>
        </p:spPr>
        <p:txBody>
          <a:bodyPr wrap="square">
            <a:spAutoFit/>
          </a:bodyPr>
          <a:lstStyle/>
          <a:p>
            <a:pPr algn="l"/>
            <a:r>
              <a:rPr lang="en-CA" sz="2800" b="0" i="0" u="none" strike="noStrike" baseline="0" dirty="0">
                <a:latin typeface="SFBX1200"/>
              </a:rPr>
              <a:t>Data Labeling Rules</a:t>
            </a:r>
          </a:p>
          <a:p>
            <a:pPr algn="l"/>
            <a:endParaRPr lang="en-CA" sz="2800" b="0" i="0" u="none" strike="noStrike" baseline="0" dirty="0">
              <a:latin typeface="SFBX1200"/>
            </a:endParaRPr>
          </a:p>
          <a:p>
            <a:pPr algn="l"/>
            <a:r>
              <a:rPr lang="en-CA" sz="1800" b="0" i="0" u="none" strike="noStrike" baseline="0" dirty="0">
                <a:latin typeface="SFRM1000"/>
              </a:rPr>
              <a:t>The purpose of this labeling rule is to classify patients into three categories based on the effectiveness of</a:t>
            </a:r>
          </a:p>
          <a:p>
            <a:pPr algn="l"/>
            <a:r>
              <a:rPr lang="en-CA" sz="1800" b="0" i="0" u="none" strike="noStrike" baseline="0" dirty="0">
                <a:latin typeface="SFRM1000"/>
              </a:rPr>
              <a:t>a treatment. There are solely two label for each patient, 0 and 1. The classification labels are defined as follows:</a:t>
            </a:r>
          </a:p>
          <a:p>
            <a:pPr algn="l"/>
            <a:endParaRPr lang="en-CA" sz="1800" b="0" i="0" u="none" strike="noStrike" baseline="0" dirty="0">
              <a:latin typeface="SFRM1000"/>
            </a:endParaRPr>
          </a:p>
          <a:p>
            <a:pPr algn="l"/>
            <a:r>
              <a:rPr lang="en-CA" sz="1800" b="0" i="0" u="none" strike="noStrike" baseline="0" dirty="0">
                <a:latin typeface="SFRM1000"/>
              </a:rPr>
              <a:t>• </a:t>
            </a:r>
            <a:r>
              <a:rPr lang="en-CA" sz="1800" b="0" i="0" u="none" strike="noStrike" baseline="0" dirty="0">
                <a:latin typeface="SFBX1000"/>
              </a:rPr>
              <a:t>0 (No Significant Effect)</a:t>
            </a:r>
            <a:r>
              <a:rPr lang="en-CA" sz="1800" b="0" i="0" u="none" strike="noStrike" baseline="0" dirty="0">
                <a:latin typeface="SFRM1000"/>
              </a:rPr>
              <a:t>: The treatment has little to no significant effect on the patient.</a:t>
            </a:r>
          </a:p>
          <a:p>
            <a:pPr algn="l"/>
            <a:r>
              <a:rPr lang="en-CA" sz="1800" b="0" i="0" u="none" strike="noStrike" baseline="0" dirty="0">
                <a:latin typeface="SFRM1000"/>
              </a:rPr>
              <a:t>• </a:t>
            </a:r>
            <a:r>
              <a:rPr lang="en-CA" sz="1800" b="0" i="0" u="none" strike="noStrike" baseline="0" dirty="0">
                <a:latin typeface="SFBX1000"/>
              </a:rPr>
              <a:t>1 (Significant Improvement)</a:t>
            </a:r>
            <a:r>
              <a:rPr lang="en-CA" sz="1800" b="0" i="0" u="none" strike="noStrike" baseline="0" dirty="0">
                <a:latin typeface="SFRM1000"/>
              </a:rPr>
              <a:t>: The treatment has a significant positive effect on the patient.</a:t>
            </a:r>
            <a:endParaRPr lang="en-CA" dirty="0"/>
          </a:p>
        </p:txBody>
      </p:sp>
    </p:spTree>
    <p:extLst>
      <p:ext uri="{BB962C8B-B14F-4D97-AF65-F5344CB8AC3E}">
        <p14:creationId xmlns:p14="http://schemas.microsoft.com/office/powerpoint/2010/main" val="723200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969B27-10BB-AD75-D5BF-DCDB2450C0AD}"/>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6BB0BF9-A2E8-543A-1C15-F165130B39FF}"/>
              </a:ext>
            </a:extLst>
          </p:cNvPr>
          <p:cNvSpPr>
            <a:spLocks noGrp="1"/>
          </p:cNvSpPr>
          <p:nvPr>
            <p:ph type="sldNum" sz="quarter" idx="12"/>
          </p:nvPr>
        </p:nvSpPr>
        <p:spPr/>
        <p:txBody>
          <a:bodyPr/>
          <a:lstStyle/>
          <a:p>
            <a:fld id="{45686D7F-0007-4F1E-861F-8C937D749AC2}" type="slidenum">
              <a:rPr lang="en-CA" smtClean="0"/>
              <a:t>36</a:t>
            </a:fld>
            <a:endParaRPr lang="en-CA"/>
          </a:p>
        </p:txBody>
      </p:sp>
      <p:pic>
        <p:nvPicPr>
          <p:cNvPr id="5" name="图片 4">
            <a:extLst>
              <a:ext uri="{FF2B5EF4-FFF2-40B4-BE49-F238E27FC236}">
                <a16:creationId xmlns:a16="http://schemas.microsoft.com/office/drawing/2014/main" id="{4AC00F9A-FE0C-51F0-A772-CD8730D73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751" y="1269000"/>
            <a:ext cx="8986789" cy="4320000"/>
          </a:xfrm>
          <a:prstGeom prst="rect">
            <a:avLst/>
          </a:prstGeom>
        </p:spPr>
      </p:pic>
    </p:spTree>
    <p:extLst>
      <p:ext uri="{BB962C8B-B14F-4D97-AF65-F5344CB8AC3E}">
        <p14:creationId xmlns:p14="http://schemas.microsoft.com/office/powerpoint/2010/main" val="29414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B67646B-CB0F-CE8D-01B4-6B44C0C07C67}"/>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F2E8FED-A2F0-48A4-2BFC-E3BE4650DE92}"/>
              </a:ext>
            </a:extLst>
          </p:cNvPr>
          <p:cNvSpPr>
            <a:spLocks noGrp="1"/>
          </p:cNvSpPr>
          <p:nvPr>
            <p:ph type="sldNum" sz="quarter" idx="12"/>
          </p:nvPr>
        </p:nvSpPr>
        <p:spPr/>
        <p:txBody>
          <a:bodyPr/>
          <a:lstStyle/>
          <a:p>
            <a:fld id="{45686D7F-0007-4F1E-861F-8C937D749AC2}" type="slidenum">
              <a:rPr lang="en-CA" smtClean="0"/>
              <a:t>37</a:t>
            </a:fld>
            <a:endParaRPr lang="en-CA"/>
          </a:p>
        </p:txBody>
      </p:sp>
      <p:pic>
        <p:nvPicPr>
          <p:cNvPr id="7" name="图片 6">
            <a:extLst>
              <a:ext uri="{FF2B5EF4-FFF2-40B4-BE49-F238E27FC236}">
                <a16:creationId xmlns:a16="http://schemas.microsoft.com/office/drawing/2014/main" id="{A0644EC1-B69F-FA0B-DCFB-3A05A46BA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41" y="1391409"/>
            <a:ext cx="9800598" cy="4320000"/>
          </a:xfrm>
          <a:prstGeom prst="rect">
            <a:avLst/>
          </a:prstGeom>
        </p:spPr>
      </p:pic>
    </p:spTree>
    <p:extLst>
      <p:ext uri="{BB962C8B-B14F-4D97-AF65-F5344CB8AC3E}">
        <p14:creationId xmlns:p14="http://schemas.microsoft.com/office/powerpoint/2010/main" val="1211479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98FDE68-A707-ECEB-53C9-78FFD5188111}"/>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2BBA330-9F7A-E957-4FDD-97AC826CC6D1}"/>
              </a:ext>
            </a:extLst>
          </p:cNvPr>
          <p:cNvSpPr>
            <a:spLocks noGrp="1"/>
          </p:cNvSpPr>
          <p:nvPr>
            <p:ph type="sldNum" sz="quarter" idx="12"/>
          </p:nvPr>
        </p:nvSpPr>
        <p:spPr/>
        <p:txBody>
          <a:bodyPr/>
          <a:lstStyle/>
          <a:p>
            <a:fld id="{45686D7F-0007-4F1E-861F-8C937D749AC2}" type="slidenum">
              <a:rPr lang="en-CA" smtClean="0"/>
              <a:t>38</a:t>
            </a:fld>
            <a:endParaRPr lang="en-CA"/>
          </a:p>
        </p:txBody>
      </p:sp>
      <p:sp>
        <p:nvSpPr>
          <p:cNvPr id="11" name="文本框 10">
            <a:extLst>
              <a:ext uri="{FF2B5EF4-FFF2-40B4-BE49-F238E27FC236}">
                <a16:creationId xmlns:a16="http://schemas.microsoft.com/office/drawing/2014/main" id="{C9B7C17D-6C83-7108-180A-249A41F8C786}"/>
              </a:ext>
            </a:extLst>
          </p:cNvPr>
          <p:cNvSpPr txBox="1"/>
          <p:nvPr/>
        </p:nvSpPr>
        <p:spPr>
          <a:xfrm>
            <a:off x="561110" y="466162"/>
            <a:ext cx="10213944" cy="461665"/>
          </a:xfrm>
          <a:prstGeom prst="rect">
            <a:avLst/>
          </a:prstGeom>
          <a:noFill/>
        </p:spPr>
        <p:txBody>
          <a:bodyPr wrap="square">
            <a:spAutoFit/>
          </a:bodyPr>
          <a:lstStyle/>
          <a:p>
            <a:r>
              <a:rPr lang="en-US" altLang="zh-CN" sz="2400" dirty="0"/>
              <a:t>Linear Algebra Analysis</a:t>
            </a:r>
            <a:endParaRPr lang="en-CA" sz="2400" dirty="0"/>
          </a:p>
        </p:txBody>
      </p:sp>
      <p:pic>
        <p:nvPicPr>
          <p:cNvPr id="8" name="图片 7">
            <a:extLst>
              <a:ext uri="{FF2B5EF4-FFF2-40B4-BE49-F238E27FC236}">
                <a16:creationId xmlns:a16="http://schemas.microsoft.com/office/drawing/2014/main" id="{9859EAD4-9A65-B1DA-08AB-96835FACC798}"/>
              </a:ext>
            </a:extLst>
          </p:cNvPr>
          <p:cNvPicPr>
            <a:picLocks noChangeAspect="1"/>
          </p:cNvPicPr>
          <p:nvPr/>
        </p:nvPicPr>
        <p:blipFill>
          <a:blip r:embed="rId2"/>
          <a:stretch>
            <a:fillRect/>
          </a:stretch>
        </p:blipFill>
        <p:spPr>
          <a:xfrm>
            <a:off x="816758" y="1098260"/>
            <a:ext cx="9004907" cy="1976109"/>
          </a:xfrm>
          <a:prstGeom prst="rect">
            <a:avLst/>
          </a:prstGeom>
        </p:spPr>
      </p:pic>
      <p:pic>
        <p:nvPicPr>
          <p:cNvPr id="10" name="图片 9">
            <a:extLst>
              <a:ext uri="{FF2B5EF4-FFF2-40B4-BE49-F238E27FC236}">
                <a16:creationId xmlns:a16="http://schemas.microsoft.com/office/drawing/2014/main" id="{FD58C266-218A-9B15-AA55-E4B417A317AC}"/>
              </a:ext>
            </a:extLst>
          </p:cNvPr>
          <p:cNvPicPr>
            <a:picLocks noChangeAspect="1"/>
          </p:cNvPicPr>
          <p:nvPr/>
        </p:nvPicPr>
        <p:blipFill>
          <a:blip r:embed="rId3"/>
          <a:stretch>
            <a:fillRect/>
          </a:stretch>
        </p:blipFill>
        <p:spPr>
          <a:xfrm>
            <a:off x="816758" y="3244483"/>
            <a:ext cx="9004907" cy="1861350"/>
          </a:xfrm>
          <a:prstGeom prst="rect">
            <a:avLst/>
          </a:prstGeom>
        </p:spPr>
      </p:pic>
      <p:pic>
        <p:nvPicPr>
          <p:cNvPr id="13" name="图片 12">
            <a:extLst>
              <a:ext uri="{FF2B5EF4-FFF2-40B4-BE49-F238E27FC236}">
                <a16:creationId xmlns:a16="http://schemas.microsoft.com/office/drawing/2014/main" id="{782BFBF6-1E59-511E-93FE-F0B44D27C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38" y="5275948"/>
            <a:ext cx="10934301" cy="548503"/>
          </a:xfrm>
          <a:prstGeom prst="rect">
            <a:avLst/>
          </a:prstGeom>
        </p:spPr>
      </p:pic>
    </p:spTree>
    <p:extLst>
      <p:ext uri="{BB962C8B-B14F-4D97-AF65-F5344CB8AC3E}">
        <p14:creationId xmlns:p14="http://schemas.microsoft.com/office/powerpoint/2010/main" val="1919149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98FDE68-A707-ECEB-53C9-78FFD5188111}"/>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2BBA330-9F7A-E957-4FDD-97AC826CC6D1}"/>
              </a:ext>
            </a:extLst>
          </p:cNvPr>
          <p:cNvSpPr>
            <a:spLocks noGrp="1"/>
          </p:cNvSpPr>
          <p:nvPr>
            <p:ph type="sldNum" sz="quarter" idx="12"/>
          </p:nvPr>
        </p:nvSpPr>
        <p:spPr/>
        <p:txBody>
          <a:bodyPr/>
          <a:lstStyle/>
          <a:p>
            <a:fld id="{45686D7F-0007-4F1E-861F-8C937D749AC2}" type="slidenum">
              <a:rPr lang="en-CA" smtClean="0"/>
              <a:t>39</a:t>
            </a:fld>
            <a:endParaRPr lang="en-CA"/>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C3EFBBE-42CE-1A24-C7E9-4E27FF6258FC}"/>
                  </a:ext>
                </a:extLst>
              </p:cNvPr>
              <p:cNvSpPr txBox="1"/>
              <p:nvPr/>
            </p:nvSpPr>
            <p:spPr>
              <a:xfrm>
                <a:off x="447703" y="1361254"/>
                <a:ext cx="11296593" cy="3416320"/>
              </a:xfrm>
              <a:prstGeom prst="rect">
                <a:avLst/>
              </a:prstGeom>
              <a:noFill/>
            </p:spPr>
            <p:txBody>
              <a:bodyPr wrap="square">
                <a:spAutoFit/>
              </a:bodyPr>
              <a:lstStyle/>
              <a:p>
                <a:r>
                  <a:rPr lang="en-CA" b="0" i="0" dirty="0" err="1">
                    <a:solidFill>
                      <a:srgbClr val="212121"/>
                    </a:solidFill>
                    <a:effectLst/>
                    <a:highlight>
                      <a:srgbClr val="FFFFFF"/>
                    </a:highlight>
                    <a:latin typeface="Courier New" panose="02070309020205020404" pitchFamily="49" charset="0"/>
                  </a:rPr>
                  <a:t>Frobenius</a:t>
                </a:r>
                <a:r>
                  <a:rPr lang="en-CA" b="0" i="0" dirty="0">
                    <a:solidFill>
                      <a:srgbClr val="212121"/>
                    </a:solidFill>
                    <a:effectLst/>
                    <a:highlight>
                      <a:srgbClr val="FFFFFF"/>
                    </a:highlight>
                    <a:latin typeface="Courier New" panose="02070309020205020404" pitchFamily="49" charset="0"/>
                  </a:rPr>
                  <a:t> norm (E2_norm_base and E2_norm_12)</a:t>
                </a:r>
                <a:r>
                  <a:rPr lang="zh-CN" altLang="en-US" b="0" i="0" dirty="0">
                    <a:solidFill>
                      <a:srgbClr val="212121"/>
                    </a:solidFill>
                    <a:effectLst/>
                    <a:highlight>
                      <a:srgbClr val="FFFFFF"/>
                    </a:highlight>
                    <a:latin typeface="Courier New" panose="02070309020205020404" pitchFamily="49" charset="0"/>
                  </a:rPr>
                  <a:t>：</a:t>
                </a:r>
                <a:endParaRPr lang="en-CA" dirty="0">
                  <a:solidFill>
                    <a:srgbClr val="212121"/>
                  </a:solidFill>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Represents the size or length of a matrix in Euclidean space. It is the square root of the sum of the squares of all elements, similar to the Euclidean norm of a vector, </a:t>
                </a:r>
                <a:r>
                  <a:rPr lang="en-CA" dirty="0">
                    <a:solidFill>
                      <a:srgbClr val="212121"/>
                    </a:solidFill>
                    <a:highlight>
                      <a:srgbClr val="FFFFFF"/>
                    </a:highlight>
                    <a:latin typeface="Courier New" panose="02070309020205020404" pitchFamily="49" charset="0"/>
                  </a:rPr>
                  <a:t>(</a:t>
                </a:r>
                <a:r>
                  <a:rPr lang="en-CA" b="0" i="0" dirty="0">
                    <a:solidFill>
                      <a:srgbClr val="212121"/>
                    </a:solidFill>
                    <a:effectLst/>
                    <a:highlight>
                      <a:srgbClr val="FFFFFF"/>
                    </a:highlight>
                    <a:latin typeface="Courier New" panose="02070309020205020404" pitchFamily="49" charset="0"/>
                  </a:rPr>
                  <a:t>a way to measure the "length" or "size" of a matrix).</a:t>
                </a:r>
              </a:p>
              <a:p>
                <a:endParaRPr lang="en-CA" dirty="0">
                  <a:solidFill>
                    <a:srgbClr val="212121"/>
                  </a:solidFill>
                  <a:highlight>
                    <a:srgbClr val="FFFFFF"/>
                  </a:highlight>
                  <a:latin typeface="Courier New" panose="02070309020205020404" pitchFamily="49" charset="0"/>
                </a:endParaRPr>
              </a:p>
              <a:p>
                <a:r>
                  <a:rPr lang="en-CA" dirty="0">
                    <a:solidFill>
                      <a:srgbClr val="212121"/>
                    </a:solidFill>
                    <a:highlight>
                      <a:srgbClr val="FFFFFF"/>
                    </a:highlight>
                    <a:latin typeface="Courier New" panose="02070309020205020404" pitchFamily="49" charset="0"/>
                  </a:rPr>
                  <a:t>Given a matrix A of size </a:t>
                </a:r>
                <a14:m>
                  <m:oMath xmlns:m="http://schemas.openxmlformats.org/officeDocument/2006/math">
                    <m:r>
                      <a:rPr lang="en-CA" i="1" dirty="0" smtClean="0">
                        <a:solidFill>
                          <a:srgbClr val="212121"/>
                        </a:solidFill>
                        <a:highlight>
                          <a:srgbClr val="FFFFFF"/>
                        </a:highlight>
                        <a:latin typeface="Cambria Math" panose="02040503050406030204" pitchFamily="18" charset="0"/>
                      </a:rPr>
                      <m:t>𝑚</m:t>
                    </m:r>
                    <m:r>
                      <a:rPr lang="en-CA" i="1" dirty="0" smtClean="0">
                        <a:solidFill>
                          <a:srgbClr val="212121"/>
                        </a:solidFill>
                        <a:highlight>
                          <a:srgbClr val="FFFFFF"/>
                        </a:highlight>
                        <a:latin typeface="Cambria Math" panose="02040503050406030204" pitchFamily="18" charset="0"/>
                        <a:ea typeface="Cambria Math" panose="02040503050406030204" pitchFamily="18" charset="0"/>
                      </a:rPr>
                      <m:t>×</m:t>
                    </m:r>
                    <m:r>
                      <a:rPr lang="en-CA" i="1" dirty="0" smtClean="0">
                        <a:solidFill>
                          <a:srgbClr val="212121"/>
                        </a:solidFill>
                        <a:highlight>
                          <a:srgbClr val="FFFFFF"/>
                        </a:highlight>
                        <a:latin typeface="Cambria Math" panose="02040503050406030204" pitchFamily="18" charset="0"/>
                      </a:rPr>
                      <m:t>𝑛</m:t>
                    </m:r>
                  </m:oMath>
                </a14:m>
                <a:r>
                  <a:rPr lang="en-CA" dirty="0">
                    <a:solidFill>
                      <a:srgbClr val="212121"/>
                    </a:solidFill>
                    <a:highlight>
                      <a:srgbClr val="FFFFFF"/>
                    </a:highlight>
                    <a:latin typeface="Courier New" panose="02070309020205020404" pitchFamily="49" charset="0"/>
                  </a:rPr>
                  <a:t>, </a:t>
                </a:r>
                <a:r>
                  <a:rPr lang="en-CA" b="0" i="0" dirty="0" err="1">
                    <a:solidFill>
                      <a:srgbClr val="212121"/>
                    </a:solidFill>
                    <a:effectLst/>
                    <a:highlight>
                      <a:srgbClr val="FFFFFF"/>
                    </a:highlight>
                    <a:latin typeface="Courier New" panose="02070309020205020404" pitchFamily="49" charset="0"/>
                  </a:rPr>
                  <a:t>Frobenius</a:t>
                </a:r>
                <a:r>
                  <a:rPr lang="en-CA" b="0" i="0" dirty="0">
                    <a:solidFill>
                      <a:srgbClr val="212121"/>
                    </a:solidFill>
                    <a:effectLst/>
                    <a:highlight>
                      <a:srgbClr val="FFFFFF"/>
                    </a:highlight>
                    <a:latin typeface="Courier New" panose="02070309020205020404" pitchFamily="49" charset="0"/>
                  </a:rPr>
                  <a:t> norm:</a:t>
                </a:r>
              </a:p>
              <a:p>
                <a:endParaRPr lang="en-CA" dirty="0">
                  <a:solidFill>
                    <a:srgbClr val="212121"/>
                  </a:solidFill>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a:p>
                <a:endParaRPr lang="en-CA" dirty="0">
                  <a:solidFill>
                    <a:srgbClr val="212121"/>
                  </a:solidFill>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Matrix comparison: used to compare the size or difference of two matrices.</a:t>
                </a:r>
              </a:p>
              <a:p>
                <a:r>
                  <a:rPr lang="en-CA" b="0" i="0" dirty="0">
                    <a:solidFill>
                      <a:srgbClr val="212121"/>
                    </a:solidFill>
                    <a:effectLst/>
                    <a:highlight>
                      <a:srgbClr val="FFFFFF"/>
                    </a:highlight>
                    <a:latin typeface="Courier New" panose="02070309020205020404" pitchFamily="49" charset="0"/>
                  </a:rPr>
                  <a:t>Matrix decomposition: In matrix decomposition methods such as singular value decomposition (SVD), the </a:t>
                </a:r>
                <a:r>
                  <a:rPr lang="en-CA" b="0" i="0" dirty="0" err="1">
                    <a:solidFill>
                      <a:srgbClr val="212121"/>
                    </a:solidFill>
                    <a:effectLst/>
                    <a:highlight>
                      <a:srgbClr val="FFFFFF"/>
                    </a:highlight>
                    <a:latin typeface="Courier New" panose="02070309020205020404" pitchFamily="49" charset="0"/>
                  </a:rPr>
                  <a:t>Frobenius</a:t>
                </a:r>
                <a:r>
                  <a:rPr lang="en-CA" b="0" i="0" dirty="0">
                    <a:solidFill>
                      <a:srgbClr val="212121"/>
                    </a:solidFill>
                    <a:effectLst/>
                    <a:highlight>
                      <a:srgbClr val="FFFFFF"/>
                    </a:highlight>
                    <a:latin typeface="Courier New" panose="02070309020205020404" pitchFamily="49" charset="0"/>
                  </a:rPr>
                  <a:t> norm is used to measure the error.</a:t>
                </a:r>
              </a:p>
            </p:txBody>
          </p:sp>
        </mc:Choice>
        <mc:Fallback xmlns="">
          <p:sp>
            <p:nvSpPr>
              <p:cNvPr id="5" name="文本框 4">
                <a:extLst>
                  <a:ext uri="{FF2B5EF4-FFF2-40B4-BE49-F238E27FC236}">
                    <a16:creationId xmlns:a16="http://schemas.microsoft.com/office/drawing/2014/main" id="{6C3EFBBE-42CE-1A24-C7E9-4E27FF6258FC}"/>
                  </a:ext>
                </a:extLst>
              </p:cNvPr>
              <p:cNvSpPr txBox="1">
                <a:spLocks noRot="1" noChangeAspect="1" noMove="1" noResize="1" noEditPoints="1" noAdjustHandles="1" noChangeArrowheads="1" noChangeShapeType="1" noTextEdit="1"/>
              </p:cNvSpPr>
              <p:nvPr/>
            </p:nvSpPr>
            <p:spPr>
              <a:xfrm>
                <a:off x="447703" y="1361254"/>
                <a:ext cx="11296593" cy="3416320"/>
              </a:xfrm>
              <a:prstGeom prst="rect">
                <a:avLst/>
              </a:prstGeom>
              <a:blipFill>
                <a:blip r:embed="rId2"/>
                <a:stretch>
                  <a:fillRect l="-431" t="-1783" b="-1783"/>
                </a:stretch>
              </a:blipFill>
            </p:spPr>
            <p:txBody>
              <a:bodyPr/>
              <a:lstStyle/>
              <a:p>
                <a:r>
                  <a:rPr lang="en-CA">
                    <a:noFill/>
                  </a:rPr>
                  <a:t> </a:t>
                </a:r>
              </a:p>
            </p:txBody>
          </p:sp>
        </mc:Fallback>
      </mc:AlternateContent>
      <p:sp>
        <p:nvSpPr>
          <p:cNvPr id="11" name="文本框 10">
            <a:extLst>
              <a:ext uri="{FF2B5EF4-FFF2-40B4-BE49-F238E27FC236}">
                <a16:creationId xmlns:a16="http://schemas.microsoft.com/office/drawing/2014/main" id="{C9B7C17D-6C83-7108-180A-249A41F8C786}"/>
              </a:ext>
            </a:extLst>
          </p:cNvPr>
          <p:cNvSpPr txBox="1"/>
          <p:nvPr/>
        </p:nvSpPr>
        <p:spPr>
          <a:xfrm>
            <a:off x="557695" y="448739"/>
            <a:ext cx="10213944" cy="461665"/>
          </a:xfrm>
          <a:prstGeom prst="rect">
            <a:avLst/>
          </a:prstGeom>
          <a:noFill/>
        </p:spPr>
        <p:txBody>
          <a:bodyPr wrap="square">
            <a:spAutoFit/>
          </a:bodyPr>
          <a:lstStyle/>
          <a:p>
            <a:r>
              <a:rPr lang="en-US" altLang="zh-CN" sz="2400" dirty="0"/>
              <a:t>Linear Algebra Analysis</a:t>
            </a:r>
            <a:endParaRPr lang="en-CA" sz="2400" dirty="0"/>
          </a:p>
        </p:txBody>
      </p:sp>
      <p:pic>
        <p:nvPicPr>
          <p:cNvPr id="8" name="图片 7">
            <a:extLst>
              <a:ext uri="{FF2B5EF4-FFF2-40B4-BE49-F238E27FC236}">
                <a16:creationId xmlns:a16="http://schemas.microsoft.com/office/drawing/2014/main" id="{844CC9D1-BA91-3CB9-2EB2-1800E0CFD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235" y="3208854"/>
            <a:ext cx="2720576" cy="617273"/>
          </a:xfrm>
          <a:prstGeom prst="rect">
            <a:avLst/>
          </a:prstGeom>
        </p:spPr>
      </p:pic>
    </p:spTree>
    <p:extLst>
      <p:ext uri="{BB962C8B-B14F-4D97-AF65-F5344CB8AC3E}">
        <p14:creationId xmlns:p14="http://schemas.microsoft.com/office/powerpoint/2010/main" val="245950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EB447-0A13-5099-4B01-F8899B4DAC6E}"/>
              </a:ext>
            </a:extLst>
          </p:cNvPr>
          <p:cNvSpPr>
            <a:spLocks noGrp="1"/>
          </p:cNvSpPr>
          <p:nvPr>
            <p:ph type="title"/>
          </p:nvPr>
        </p:nvSpPr>
        <p:spPr/>
        <p:txBody>
          <a:bodyPr/>
          <a:lstStyle/>
          <a:p>
            <a:r>
              <a:rPr lang="en-CA" dirty="0"/>
              <a:t>Agenda</a:t>
            </a:r>
          </a:p>
        </p:txBody>
      </p:sp>
      <p:sp>
        <p:nvSpPr>
          <p:cNvPr id="3" name="内容占位符 2">
            <a:extLst>
              <a:ext uri="{FF2B5EF4-FFF2-40B4-BE49-F238E27FC236}">
                <a16:creationId xmlns:a16="http://schemas.microsoft.com/office/drawing/2014/main" id="{1A946D5E-0210-3F60-F9DB-171A3B578408}"/>
              </a:ext>
            </a:extLst>
          </p:cNvPr>
          <p:cNvSpPr>
            <a:spLocks noGrp="1"/>
          </p:cNvSpPr>
          <p:nvPr>
            <p:ph idx="1"/>
          </p:nvPr>
        </p:nvSpPr>
        <p:spPr>
          <a:xfrm>
            <a:off x="1154953" y="2603500"/>
            <a:ext cx="10157212" cy="3416300"/>
          </a:xfrm>
        </p:spPr>
        <p:txBody>
          <a:bodyPr>
            <a:normAutofit/>
          </a:bodyPr>
          <a:lstStyle/>
          <a:p>
            <a:r>
              <a:rPr lang="en-US" altLang="zh-CN" dirty="0"/>
              <a:t>Re-cap on literature </a:t>
            </a:r>
            <a:r>
              <a:rPr lang="en-CA" altLang="zh-CN" dirty="0"/>
              <a:t>r</a:t>
            </a:r>
            <a:r>
              <a:rPr lang="en-CA" dirty="0"/>
              <a:t>eview of current and emerging methods</a:t>
            </a:r>
          </a:p>
          <a:p>
            <a:endParaRPr lang="en-CA" dirty="0"/>
          </a:p>
          <a:p>
            <a:r>
              <a:rPr lang="en-US" altLang="zh-CN" dirty="0"/>
              <a:t>Re-cap on dataset review and analysis</a:t>
            </a:r>
          </a:p>
          <a:p>
            <a:endParaRPr lang="en-CA" dirty="0"/>
          </a:p>
          <a:p>
            <a:r>
              <a:rPr lang="en-CA" dirty="0"/>
              <a:t>Model designs and results</a:t>
            </a:r>
          </a:p>
          <a:p>
            <a:endParaRPr lang="en-CA" dirty="0"/>
          </a:p>
          <a:p>
            <a:r>
              <a:rPr lang="en-CA" dirty="0"/>
              <a:t>Experiments discussion</a:t>
            </a:r>
          </a:p>
        </p:txBody>
      </p:sp>
      <p:sp>
        <p:nvSpPr>
          <p:cNvPr id="4" name="页脚占位符 3">
            <a:extLst>
              <a:ext uri="{FF2B5EF4-FFF2-40B4-BE49-F238E27FC236}">
                <a16:creationId xmlns:a16="http://schemas.microsoft.com/office/drawing/2014/main" id="{DBC13357-B47A-28C3-0ED6-78B2B8B4138B}"/>
              </a:ext>
            </a:extLst>
          </p:cNvPr>
          <p:cNvSpPr>
            <a:spLocks noGrp="1"/>
          </p:cNvSpPr>
          <p:nvPr>
            <p:ph type="ftr" sz="quarter" idx="11"/>
          </p:nvPr>
        </p:nvSpPr>
        <p:spPr/>
        <p:txBody>
          <a:bodyPr/>
          <a:lstStyle/>
          <a:p>
            <a:endParaRPr lang="en-CA" dirty="0"/>
          </a:p>
        </p:txBody>
      </p:sp>
      <p:sp>
        <p:nvSpPr>
          <p:cNvPr id="5" name="灯片编号占位符 4">
            <a:extLst>
              <a:ext uri="{FF2B5EF4-FFF2-40B4-BE49-F238E27FC236}">
                <a16:creationId xmlns:a16="http://schemas.microsoft.com/office/drawing/2014/main" id="{3029BEFD-7FA6-C10A-9F68-42EEDEFF611B}"/>
              </a:ext>
            </a:extLst>
          </p:cNvPr>
          <p:cNvSpPr>
            <a:spLocks noGrp="1"/>
          </p:cNvSpPr>
          <p:nvPr>
            <p:ph type="sldNum" sz="quarter" idx="12"/>
          </p:nvPr>
        </p:nvSpPr>
        <p:spPr/>
        <p:txBody>
          <a:bodyPr/>
          <a:lstStyle/>
          <a:p>
            <a:fld id="{45686D7F-0007-4F1E-861F-8C937D749AC2}" type="slidenum">
              <a:rPr lang="en-CA" smtClean="0"/>
              <a:t>4</a:t>
            </a:fld>
            <a:endParaRPr lang="en-CA"/>
          </a:p>
        </p:txBody>
      </p:sp>
    </p:spTree>
    <p:extLst>
      <p:ext uri="{BB962C8B-B14F-4D97-AF65-F5344CB8AC3E}">
        <p14:creationId xmlns:p14="http://schemas.microsoft.com/office/powerpoint/2010/main" val="2649245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8A35F8-5B4A-8806-61BC-21B3621DAF7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E973F3C9-7258-A032-12DC-5716B0083C3E}"/>
              </a:ext>
            </a:extLst>
          </p:cNvPr>
          <p:cNvSpPr>
            <a:spLocks noGrp="1"/>
          </p:cNvSpPr>
          <p:nvPr>
            <p:ph type="sldNum" sz="quarter" idx="12"/>
          </p:nvPr>
        </p:nvSpPr>
        <p:spPr/>
        <p:txBody>
          <a:bodyPr/>
          <a:lstStyle/>
          <a:p>
            <a:fld id="{45686D7F-0007-4F1E-861F-8C937D749AC2}" type="slidenum">
              <a:rPr lang="en-CA" smtClean="0"/>
              <a:t>40</a:t>
            </a:fld>
            <a:endParaRPr lang="en-CA"/>
          </a:p>
        </p:txBody>
      </p:sp>
      <p:pic>
        <p:nvPicPr>
          <p:cNvPr id="5" name="图片 4">
            <a:extLst>
              <a:ext uri="{FF2B5EF4-FFF2-40B4-BE49-F238E27FC236}">
                <a16:creationId xmlns:a16="http://schemas.microsoft.com/office/drawing/2014/main" id="{19EAA14D-3E7B-B459-6CB3-F5B45A53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495" y="1370671"/>
            <a:ext cx="4093956" cy="4858490"/>
          </a:xfrm>
          <a:prstGeom prst="rect">
            <a:avLst/>
          </a:prstGeom>
        </p:spPr>
      </p:pic>
      <p:sp>
        <p:nvSpPr>
          <p:cNvPr id="7" name="文本框 6">
            <a:extLst>
              <a:ext uri="{FF2B5EF4-FFF2-40B4-BE49-F238E27FC236}">
                <a16:creationId xmlns:a16="http://schemas.microsoft.com/office/drawing/2014/main" id="{D0F38954-E5A0-560F-AB62-B6BA03D86B66}"/>
              </a:ext>
            </a:extLst>
          </p:cNvPr>
          <p:cNvSpPr txBox="1"/>
          <p:nvPr/>
        </p:nvSpPr>
        <p:spPr>
          <a:xfrm>
            <a:off x="1001261" y="561019"/>
            <a:ext cx="8247514" cy="461665"/>
          </a:xfrm>
          <a:prstGeom prst="rect">
            <a:avLst/>
          </a:prstGeom>
          <a:noFill/>
        </p:spPr>
        <p:txBody>
          <a:bodyPr wrap="square">
            <a:spAutoFit/>
          </a:bodyPr>
          <a:lstStyle/>
          <a:p>
            <a:r>
              <a:rPr lang="en-CA" sz="2400" b="0" i="0" dirty="0" err="1">
                <a:solidFill>
                  <a:srgbClr val="212121"/>
                </a:solidFill>
                <a:effectLst/>
                <a:highlight>
                  <a:srgbClr val="FFFFFF"/>
                </a:highlight>
                <a:latin typeface="Courier New" panose="02070309020205020404" pitchFamily="49" charset="0"/>
              </a:rPr>
              <a:t>Frobenius</a:t>
            </a:r>
            <a:r>
              <a:rPr lang="en-CA" sz="2400" b="0" i="0" dirty="0">
                <a:solidFill>
                  <a:srgbClr val="212121"/>
                </a:solidFill>
                <a:effectLst/>
                <a:highlight>
                  <a:srgbClr val="FFFFFF"/>
                </a:highlight>
                <a:latin typeface="Courier New" panose="02070309020205020404" pitchFamily="49" charset="0"/>
              </a:rPr>
              <a:t> </a:t>
            </a:r>
            <a:r>
              <a:rPr lang="en-US" altLang="zh-CN" sz="2400" b="0" i="0" dirty="0">
                <a:solidFill>
                  <a:srgbClr val="212121"/>
                </a:solidFill>
                <a:effectLst/>
                <a:highlight>
                  <a:srgbClr val="FFFFFF"/>
                </a:highlight>
                <a:latin typeface="Courier New" panose="02070309020205020404" pitchFamily="49" charset="0"/>
              </a:rPr>
              <a:t>N</a:t>
            </a:r>
            <a:r>
              <a:rPr lang="en-CA" sz="2400" b="0" i="0" dirty="0" err="1">
                <a:solidFill>
                  <a:srgbClr val="212121"/>
                </a:solidFill>
                <a:effectLst/>
                <a:highlight>
                  <a:srgbClr val="FFFFFF"/>
                </a:highlight>
                <a:latin typeface="Courier New" panose="02070309020205020404" pitchFamily="49" charset="0"/>
              </a:rPr>
              <a:t>orm</a:t>
            </a:r>
            <a:r>
              <a:rPr lang="en-CA" sz="2400" b="0" i="0" dirty="0">
                <a:solidFill>
                  <a:srgbClr val="212121"/>
                </a:solidFill>
                <a:effectLst/>
                <a:highlight>
                  <a:srgbClr val="FFFFFF"/>
                </a:highlight>
                <a:latin typeface="Courier New" panose="02070309020205020404" pitchFamily="49" charset="0"/>
              </a:rPr>
              <a:t> (Euclidean Norm) Example</a:t>
            </a:r>
            <a:endParaRPr lang="en-CA" sz="2400" dirty="0"/>
          </a:p>
        </p:txBody>
      </p:sp>
    </p:spTree>
    <p:extLst>
      <p:ext uri="{BB962C8B-B14F-4D97-AF65-F5344CB8AC3E}">
        <p14:creationId xmlns:p14="http://schemas.microsoft.com/office/powerpoint/2010/main" val="1274616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4298004-80E5-4131-47E5-7B0D5A2BF1E5}"/>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5134121D-2846-A105-1C30-4C6801F17C41}"/>
              </a:ext>
            </a:extLst>
          </p:cNvPr>
          <p:cNvSpPr>
            <a:spLocks noGrp="1"/>
          </p:cNvSpPr>
          <p:nvPr>
            <p:ph type="sldNum" sz="quarter" idx="12"/>
          </p:nvPr>
        </p:nvSpPr>
        <p:spPr/>
        <p:txBody>
          <a:bodyPr/>
          <a:lstStyle/>
          <a:p>
            <a:fld id="{45686D7F-0007-4F1E-861F-8C937D749AC2}" type="slidenum">
              <a:rPr lang="en-CA" smtClean="0"/>
              <a:t>41</a:t>
            </a:fld>
            <a:endParaRPr lang="en-CA"/>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E332FA-DC94-D9FD-E7C8-C263B66DC776}"/>
                  </a:ext>
                </a:extLst>
              </p:cNvPr>
              <p:cNvSpPr txBox="1"/>
              <p:nvPr/>
            </p:nvSpPr>
            <p:spPr>
              <a:xfrm>
                <a:off x="816077" y="552139"/>
                <a:ext cx="9448800" cy="5909310"/>
              </a:xfrm>
              <a:prstGeom prst="rect">
                <a:avLst/>
              </a:prstGeom>
              <a:noFill/>
            </p:spPr>
            <p:txBody>
              <a:bodyPr wrap="square">
                <a:spAutoFit/>
              </a:bodyPr>
              <a:lstStyle/>
              <a:p>
                <a:r>
                  <a:rPr lang="en-CA" b="0" i="0" dirty="0">
                    <a:solidFill>
                      <a:srgbClr val="212121"/>
                    </a:solidFill>
                    <a:effectLst/>
                    <a:highlight>
                      <a:srgbClr val="FFFFFF"/>
                    </a:highlight>
                    <a:latin typeface="Courier New" panose="02070309020205020404" pitchFamily="49" charset="0"/>
                  </a:rPr>
                  <a:t>Sum of singular values ​​(</a:t>
                </a:r>
                <a:r>
                  <a:rPr lang="en-CA" b="0" i="0" dirty="0" err="1">
                    <a:solidFill>
                      <a:srgbClr val="212121"/>
                    </a:solidFill>
                    <a:effectLst/>
                    <a:highlight>
                      <a:srgbClr val="FFFFFF"/>
                    </a:highlight>
                    <a:latin typeface="Courier New" panose="02070309020205020404" pitchFamily="49" charset="0"/>
                  </a:rPr>
                  <a:t>sum_diag_base</a:t>
                </a:r>
                <a:r>
                  <a:rPr lang="en-CA" b="0" i="0" dirty="0">
                    <a:solidFill>
                      <a:srgbClr val="212121"/>
                    </a:solidFill>
                    <a:effectLst/>
                    <a:highlight>
                      <a:srgbClr val="FFFFFF"/>
                    </a:highlight>
                    <a:latin typeface="Courier New" panose="02070309020205020404" pitchFamily="49" charset="0"/>
                  </a:rPr>
                  <a:t> and sum_diag_12):</a:t>
                </a:r>
              </a:p>
              <a:p>
                <a:r>
                  <a:rPr lang="en-CA" b="0" i="0" dirty="0">
                    <a:solidFill>
                      <a:srgbClr val="212121"/>
                    </a:solidFill>
                    <a:effectLst/>
                    <a:highlight>
                      <a:srgbClr val="FFFFFF"/>
                    </a:highlight>
                    <a:latin typeface="Courier New" panose="02070309020205020404" pitchFamily="49" charset="0"/>
                  </a:rPr>
                  <a:t>Singular value decomposition (SVD) decomposes a matrix into a combination of rotations and stretches, with the singular values ​​representing the strength of these stretches, (change in the volume of the matrix).</a:t>
                </a:r>
              </a:p>
              <a:p>
                <a:endParaRPr lang="en-CA" dirty="0">
                  <a:solidFill>
                    <a:srgbClr val="212121"/>
                  </a:solidFill>
                  <a:highlight>
                    <a:srgbClr val="FFFFFF"/>
                  </a:highlight>
                  <a:latin typeface="Courier New" panose="02070309020205020404" pitchFamily="49" charset="0"/>
                </a:endParaRPr>
              </a:p>
              <a:p>
                <a:r>
                  <a:rPr lang="en-CA" dirty="0">
                    <a:solidFill>
                      <a:srgbClr val="212121"/>
                    </a:solidFill>
                    <a:highlight>
                      <a:srgbClr val="FFFFFF"/>
                    </a:highlight>
                    <a:latin typeface="Courier New" panose="02070309020205020404" pitchFamily="49" charset="0"/>
                  </a:rPr>
                  <a:t>Given a matrix A of size </a:t>
                </a:r>
                <a14:m>
                  <m:oMath xmlns:m="http://schemas.openxmlformats.org/officeDocument/2006/math">
                    <m:r>
                      <a:rPr lang="en-CA" i="1" dirty="0" smtClean="0">
                        <a:solidFill>
                          <a:srgbClr val="212121"/>
                        </a:solidFill>
                        <a:highlight>
                          <a:srgbClr val="FFFFFF"/>
                        </a:highlight>
                        <a:latin typeface="Cambria Math" panose="02040503050406030204" pitchFamily="18" charset="0"/>
                      </a:rPr>
                      <m:t>𝑚</m:t>
                    </m:r>
                    <m:r>
                      <a:rPr lang="en-CA" i="1" dirty="0" smtClean="0">
                        <a:solidFill>
                          <a:srgbClr val="212121"/>
                        </a:solidFill>
                        <a:highlight>
                          <a:srgbClr val="FFFFFF"/>
                        </a:highlight>
                        <a:latin typeface="Cambria Math" panose="02040503050406030204" pitchFamily="18" charset="0"/>
                        <a:ea typeface="Cambria Math" panose="02040503050406030204" pitchFamily="18" charset="0"/>
                      </a:rPr>
                      <m:t>×</m:t>
                    </m:r>
                    <m:r>
                      <a:rPr lang="en-CA" i="1" dirty="0" smtClean="0">
                        <a:solidFill>
                          <a:srgbClr val="212121"/>
                        </a:solidFill>
                        <a:highlight>
                          <a:srgbClr val="FFFFFF"/>
                        </a:highlight>
                        <a:latin typeface="Cambria Math" panose="02040503050406030204" pitchFamily="18" charset="0"/>
                      </a:rPr>
                      <m:t>𝑛</m:t>
                    </m:r>
                  </m:oMath>
                </a14:m>
                <a:r>
                  <a:rPr lang="en-CA" dirty="0">
                    <a:solidFill>
                      <a:srgbClr val="212121"/>
                    </a:solidFill>
                    <a:highlight>
                      <a:srgbClr val="FFFFFF"/>
                    </a:highlight>
                    <a:latin typeface="Courier New" panose="02070309020205020404" pitchFamily="49" charset="0"/>
                  </a:rPr>
                  <a:t>, Sum of singular values:</a:t>
                </a:r>
                <a:endParaRPr lang="en-CA" b="0" i="0" dirty="0">
                  <a:solidFill>
                    <a:srgbClr val="212121"/>
                  </a:solidFill>
                  <a:effectLst/>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U is an </a:t>
                </a:r>
                <a:r>
                  <a:rPr lang="en-CA" b="0" i="0" dirty="0" err="1">
                    <a:solidFill>
                      <a:srgbClr val="212121"/>
                    </a:solidFill>
                    <a:effectLst/>
                    <a:highlight>
                      <a:srgbClr val="FFFFFF"/>
                    </a:highlight>
                    <a:latin typeface="Courier New" panose="02070309020205020404" pitchFamily="49" charset="0"/>
                  </a:rPr>
                  <a:t>m×m</a:t>
                </a:r>
                <a:r>
                  <a:rPr lang="en-CA" b="0" i="0" dirty="0">
                    <a:solidFill>
                      <a:srgbClr val="212121"/>
                    </a:solidFill>
                    <a:effectLst/>
                    <a:highlight>
                      <a:srgbClr val="FFFFFF"/>
                    </a:highlight>
                    <a:latin typeface="Courier New" panose="02070309020205020404" pitchFamily="49" charset="0"/>
                  </a:rPr>
                  <a:t> orthogonal matrix whose column vectors are the left singular vectors of A.</a:t>
                </a:r>
              </a:p>
              <a:p>
                <a:r>
                  <a:rPr lang="en-CA" b="0" i="0" dirty="0">
                    <a:solidFill>
                      <a:srgbClr val="212121"/>
                    </a:solidFill>
                    <a:effectLst/>
                    <a:highlight>
                      <a:srgbClr val="FFFFFF"/>
                    </a:highlight>
                    <a:latin typeface="Courier New" panose="02070309020205020404" pitchFamily="49" charset="0"/>
                  </a:rPr>
                  <a:t>V is an </a:t>
                </a:r>
                <a:r>
                  <a:rPr lang="en-CA" b="0" i="0" dirty="0" err="1">
                    <a:solidFill>
                      <a:srgbClr val="212121"/>
                    </a:solidFill>
                    <a:effectLst/>
                    <a:highlight>
                      <a:srgbClr val="FFFFFF"/>
                    </a:highlight>
                    <a:latin typeface="Courier New" panose="02070309020205020404" pitchFamily="49" charset="0"/>
                  </a:rPr>
                  <a:t>n×n</a:t>
                </a:r>
                <a:r>
                  <a:rPr lang="en-CA" b="0" i="0" dirty="0">
                    <a:solidFill>
                      <a:srgbClr val="212121"/>
                    </a:solidFill>
                    <a:effectLst/>
                    <a:highlight>
                      <a:srgbClr val="FFFFFF"/>
                    </a:highlight>
                    <a:latin typeface="Courier New" panose="02070309020205020404" pitchFamily="49" charset="0"/>
                  </a:rPr>
                  <a:t> orthogonal matrix whose column vectors are the right singular vectors of A.</a:t>
                </a:r>
              </a:p>
              <a:p>
                <a:r>
                  <a:rPr lang="en-CA" b="0" i="0" dirty="0">
                    <a:solidFill>
                      <a:srgbClr val="212121"/>
                    </a:solidFill>
                    <a:effectLst/>
                    <a:highlight>
                      <a:srgbClr val="FFFFFF"/>
                    </a:highlight>
                    <a:latin typeface="Courier New" panose="02070309020205020404" pitchFamily="49" charset="0"/>
                  </a:rPr>
                  <a:t>Σ is an </a:t>
                </a:r>
                <a:r>
                  <a:rPr lang="en-CA" b="0" i="0" dirty="0" err="1">
                    <a:solidFill>
                      <a:srgbClr val="212121"/>
                    </a:solidFill>
                    <a:effectLst/>
                    <a:highlight>
                      <a:srgbClr val="FFFFFF"/>
                    </a:highlight>
                    <a:latin typeface="Courier New" panose="02070309020205020404" pitchFamily="49" charset="0"/>
                  </a:rPr>
                  <a:t>m×n</a:t>
                </a:r>
                <a:r>
                  <a:rPr lang="en-CA" b="0" i="0" dirty="0">
                    <a:solidFill>
                      <a:srgbClr val="212121"/>
                    </a:solidFill>
                    <a:effectLst/>
                    <a:highlight>
                      <a:srgbClr val="FFFFFF"/>
                    </a:highlight>
                    <a:latin typeface="Courier New" panose="02070309020205020404" pitchFamily="49" charset="0"/>
                  </a:rPr>
                  <a:t> diagonal matrix whose diagonal elements are the singular values ​​(non-negative real numbers) of A, arranged in descending order.</a:t>
                </a:r>
              </a:p>
              <a:p>
                <a:endParaRPr lang="en-CA" b="0" i="0" dirty="0">
                  <a:solidFill>
                    <a:srgbClr val="212121"/>
                  </a:solidFill>
                  <a:effectLst/>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Principal component analysis (PCA) and low-rank approximation to reduce the dimensionality of the data. Data compression and approximate representation can be achieved.</a:t>
                </a:r>
              </a:p>
            </p:txBody>
          </p:sp>
        </mc:Choice>
        <mc:Fallback xmlns="">
          <p:sp>
            <p:nvSpPr>
              <p:cNvPr id="5" name="文本框 4">
                <a:extLst>
                  <a:ext uri="{FF2B5EF4-FFF2-40B4-BE49-F238E27FC236}">
                    <a16:creationId xmlns:a16="http://schemas.microsoft.com/office/drawing/2014/main" id="{AEE332FA-DC94-D9FD-E7C8-C263B66DC776}"/>
                  </a:ext>
                </a:extLst>
              </p:cNvPr>
              <p:cNvSpPr txBox="1">
                <a:spLocks noRot="1" noChangeAspect="1" noMove="1" noResize="1" noEditPoints="1" noAdjustHandles="1" noChangeArrowheads="1" noChangeShapeType="1" noTextEdit="1"/>
              </p:cNvSpPr>
              <p:nvPr/>
            </p:nvSpPr>
            <p:spPr>
              <a:xfrm>
                <a:off x="816077" y="552139"/>
                <a:ext cx="9448800" cy="5909310"/>
              </a:xfrm>
              <a:prstGeom prst="rect">
                <a:avLst/>
              </a:prstGeom>
              <a:blipFill>
                <a:blip r:embed="rId2"/>
                <a:stretch>
                  <a:fillRect l="-581" t="-929" r="-710" b="-722"/>
                </a:stretch>
              </a:blipFill>
            </p:spPr>
            <p:txBody>
              <a:bodyPr/>
              <a:lstStyle/>
              <a:p>
                <a:r>
                  <a:rPr lang="en-CA">
                    <a:noFill/>
                  </a:rPr>
                  <a:t> </a:t>
                </a:r>
              </a:p>
            </p:txBody>
          </p:sp>
        </mc:Fallback>
      </mc:AlternateContent>
      <p:pic>
        <p:nvPicPr>
          <p:cNvPr id="7" name="图片 6">
            <a:extLst>
              <a:ext uri="{FF2B5EF4-FFF2-40B4-BE49-F238E27FC236}">
                <a16:creationId xmlns:a16="http://schemas.microsoft.com/office/drawing/2014/main" id="{1A3F60FD-C56F-A0F6-7E08-D3CD1B315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784" y="2655992"/>
            <a:ext cx="1569061" cy="582454"/>
          </a:xfrm>
          <a:prstGeom prst="rect">
            <a:avLst/>
          </a:prstGeom>
        </p:spPr>
      </p:pic>
    </p:spTree>
    <p:extLst>
      <p:ext uri="{BB962C8B-B14F-4D97-AF65-F5344CB8AC3E}">
        <p14:creationId xmlns:p14="http://schemas.microsoft.com/office/powerpoint/2010/main" val="2823782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0286B5C-4369-C619-0687-96B4DD5BED9A}"/>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A1EF9EBD-E3CA-2F4B-9A18-D3EE870494DF}"/>
              </a:ext>
            </a:extLst>
          </p:cNvPr>
          <p:cNvSpPr>
            <a:spLocks noGrp="1"/>
          </p:cNvSpPr>
          <p:nvPr>
            <p:ph type="sldNum" sz="quarter" idx="12"/>
          </p:nvPr>
        </p:nvSpPr>
        <p:spPr/>
        <p:txBody>
          <a:bodyPr/>
          <a:lstStyle/>
          <a:p>
            <a:fld id="{45686D7F-0007-4F1E-861F-8C937D749AC2}" type="slidenum">
              <a:rPr lang="en-CA" smtClean="0"/>
              <a:t>42</a:t>
            </a:fld>
            <a:endParaRPr lang="en-CA"/>
          </a:p>
        </p:txBody>
      </p:sp>
      <p:pic>
        <p:nvPicPr>
          <p:cNvPr id="5" name="图片 4">
            <a:extLst>
              <a:ext uri="{FF2B5EF4-FFF2-40B4-BE49-F238E27FC236}">
                <a16:creationId xmlns:a16="http://schemas.microsoft.com/office/drawing/2014/main" id="{593C6988-A027-0B90-11B2-9C12B58C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61" y="784658"/>
            <a:ext cx="4840404" cy="5292291"/>
          </a:xfrm>
          <a:prstGeom prst="rect">
            <a:avLst/>
          </a:prstGeom>
        </p:spPr>
      </p:pic>
      <p:pic>
        <p:nvPicPr>
          <p:cNvPr id="7" name="图片 6">
            <a:extLst>
              <a:ext uri="{FF2B5EF4-FFF2-40B4-BE49-F238E27FC236}">
                <a16:creationId xmlns:a16="http://schemas.microsoft.com/office/drawing/2014/main" id="{81D9CBE2-51CF-11FD-6E8F-C577AD7E2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828" y="3134414"/>
            <a:ext cx="5672936" cy="2857479"/>
          </a:xfrm>
          <a:prstGeom prst="rect">
            <a:avLst/>
          </a:prstGeom>
        </p:spPr>
      </p:pic>
      <p:sp>
        <p:nvSpPr>
          <p:cNvPr id="9" name="文本框 8">
            <a:extLst>
              <a:ext uri="{FF2B5EF4-FFF2-40B4-BE49-F238E27FC236}">
                <a16:creationId xmlns:a16="http://schemas.microsoft.com/office/drawing/2014/main" id="{142AF0CC-7BB1-91DE-C9D4-3A3D4041D9CC}"/>
              </a:ext>
            </a:extLst>
          </p:cNvPr>
          <p:cNvSpPr txBox="1"/>
          <p:nvPr/>
        </p:nvSpPr>
        <p:spPr>
          <a:xfrm>
            <a:off x="6187699" y="6234974"/>
            <a:ext cx="6096000" cy="461665"/>
          </a:xfrm>
          <a:prstGeom prst="rect">
            <a:avLst/>
          </a:prstGeom>
          <a:noFill/>
        </p:spPr>
        <p:txBody>
          <a:bodyPr wrap="square">
            <a:spAutoFit/>
          </a:bodyPr>
          <a:lstStyle/>
          <a:p>
            <a:r>
              <a:rPr lang="en-CA" sz="2400" b="0" i="0" dirty="0">
                <a:solidFill>
                  <a:srgbClr val="212121"/>
                </a:solidFill>
                <a:effectLst/>
                <a:highlight>
                  <a:srgbClr val="FFFFFF"/>
                </a:highlight>
                <a:latin typeface="Courier New" panose="02070309020205020404" pitchFamily="49" charset="0"/>
              </a:rPr>
              <a:t>Sum of Singular </a:t>
            </a:r>
            <a:r>
              <a:rPr lang="en-CA" sz="2400" dirty="0">
                <a:solidFill>
                  <a:srgbClr val="212121"/>
                </a:solidFill>
                <a:highlight>
                  <a:srgbClr val="FFFFFF"/>
                </a:highlight>
                <a:latin typeface="Courier New" panose="02070309020205020404" pitchFamily="49" charset="0"/>
              </a:rPr>
              <a:t>Value </a:t>
            </a:r>
            <a:r>
              <a:rPr lang="en-CA" sz="2400" b="0" i="0" dirty="0">
                <a:solidFill>
                  <a:srgbClr val="212121"/>
                </a:solidFill>
                <a:effectLst/>
                <a:highlight>
                  <a:srgbClr val="FFFFFF"/>
                </a:highlight>
                <a:latin typeface="Courier New" panose="02070309020205020404" pitchFamily="49" charset="0"/>
              </a:rPr>
              <a:t>Example</a:t>
            </a:r>
            <a:endParaRPr lang="en-CA" sz="2400" dirty="0"/>
          </a:p>
        </p:txBody>
      </p:sp>
      <p:pic>
        <p:nvPicPr>
          <p:cNvPr id="11" name="图片 10">
            <a:extLst>
              <a:ext uri="{FF2B5EF4-FFF2-40B4-BE49-F238E27FC236}">
                <a16:creationId xmlns:a16="http://schemas.microsoft.com/office/drawing/2014/main" id="{CB3D397A-F917-4A2A-C8B4-CE4DFC1F1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340" y="161361"/>
            <a:ext cx="3694089" cy="2729973"/>
          </a:xfrm>
          <a:prstGeom prst="rect">
            <a:avLst/>
          </a:prstGeom>
        </p:spPr>
      </p:pic>
    </p:spTree>
    <p:extLst>
      <p:ext uri="{BB962C8B-B14F-4D97-AF65-F5344CB8AC3E}">
        <p14:creationId xmlns:p14="http://schemas.microsoft.com/office/powerpoint/2010/main" val="654544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782625-B317-C94C-9094-73A82736E2C2}"/>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C654BC8B-FADA-B405-EF4D-70CAB84819F3}"/>
              </a:ext>
            </a:extLst>
          </p:cNvPr>
          <p:cNvSpPr>
            <a:spLocks noGrp="1"/>
          </p:cNvSpPr>
          <p:nvPr>
            <p:ph type="sldNum" sz="quarter" idx="12"/>
          </p:nvPr>
        </p:nvSpPr>
        <p:spPr/>
        <p:txBody>
          <a:bodyPr/>
          <a:lstStyle/>
          <a:p>
            <a:fld id="{45686D7F-0007-4F1E-861F-8C937D749AC2}" type="slidenum">
              <a:rPr lang="en-CA" smtClean="0"/>
              <a:t>43</a:t>
            </a:fld>
            <a:endParaRPr lang="en-CA"/>
          </a:p>
        </p:txBody>
      </p:sp>
      <p:sp>
        <p:nvSpPr>
          <p:cNvPr id="5" name="文本框 4">
            <a:extLst>
              <a:ext uri="{FF2B5EF4-FFF2-40B4-BE49-F238E27FC236}">
                <a16:creationId xmlns:a16="http://schemas.microsoft.com/office/drawing/2014/main" id="{AEE5F138-9EC8-3B80-B80E-CCD32C786789}"/>
              </a:ext>
            </a:extLst>
          </p:cNvPr>
          <p:cNvSpPr txBox="1"/>
          <p:nvPr/>
        </p:nvSpPr>
        <p:spPr>
          <a:xfrm>
            <a:off x="657934" y="479884"/>
            <a:ext cx="9694606" cy="5078313"/>
          </a:xfrm>
          <a:prstGeom prst="rect">
            <a:avLst/>
          </a:prstGeom>
          <a:noFill/>
        </p:spPr>
        <p:txBody>
          <a:bodyPr wrap="square">
            <a:spAutoFit/>
          </a:bodyPr>
          <a:lstStyle/>
          <a:p>
            <a:r>
              <a:rPr lang="en-CA" b="0" i="0" dirty="0">
                <a:solidFill>
                  <a:srgbClr val="212121"/>
                </a:solidFill>
                <a:effectLst/>
                <a:highlight>
                  <a:srgbClr val="FFFFFF"/>
                </a:highlight>
                <a:latin typeface="Courier New" panose="02070309020205020404" pitchFamily="49" charset="0"/>
              </a:rPr>
              <a:t>Number of columns of a matrix (</a:t>
            </a:r>
            <a:r>
              <a:rPr lang="en-CA" b="0" i="0" dirty="0" err="1">
                <a:solidFill>
                  <a:srgbClr val="212121"/>
                </a:solidFill>
                <a:effectLst/>
                <a:highlight>
                  <a:srgbClr val="FFFFFF"/>
                </a:highlight>
                <a:latin typeface="Courier New" panose="02070309020205020404" pitchFamily="49" charset="0"/>
              </a:rPr>
              <a:t>ranks_base</a:t>
            </a:r>
            <a:r>
              <a:rPr lang="en-CA" b="0" i="0" dirty="0">
                <a:solidFill>
                  <a:srgbClr val="212121"/>
                </a:solidFill>
                <a:effectLst/>
                <a:highlight>
                  <a:srgbClr val="FFFFFF"/>
                </a:highlight>
                <a:latin typeface="Courier New" panose="02070309020205020404" pitchFamily="49" charset="0"/>
              </a:rPr>
              <a:t> and ranks_12):</a:t>
            </a:r>
          </a:p>
          <a:p>
            <a:r>
              <a:rPr lang="en-CA" b="0" i="0" dirty="0">
                <a:solidFill>
                  <a:srgbClr val="212121"/>
                </a:solidFill>
                <a:effectLst/>
                <a:highlight>
                  <a:srgbClr val="FFFFFF"/>
                </a:highlight>
                <a:latin typeface="Courier New" panose="02070309020205020404" pitchFamily="49" charset="0"/>
              </a:rPr>
              <a:t>Geometrically, the number of columns of a matrix (if the matrix is ​​full rank) represents the number of dimensions that the matrix can describe.</a:t>
            </a:r>
          </a:p>
          <a:p>
            <a:endParaRPr lang="en-CA" dirty="0">
              <a:solidFill>
                <a:srgbClr val="212121"/>
              </a:solidFill>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Condition number (</a:t>
            </a:r>
            <a:r>
              <a:rPr lang="en-CA" b="0" i="0" dirty="0" err="1">
                <a:solidFill>
                  <a:srgbClr val="212121"/>
                </a:solidFill>
                <a:effectLst/>
                <a:highlight>
                  <a:srgbClr val="FFFFFF"/>
                </a:highlight>
                <a:latin typeface="Courier New" panose="02070309020205020404" pitchFamily="49" charset="0"/>
              </a:rPr>
              <a:t>cond_base</a:t>
            </a:r>
            <a:r>
              <a:rPr lang="en-CA" b="0" i="0" dirty="0">
                <a:solidFill>
                  <a:srgbClr val="212121"/>
                </a:solidFill>
                <a:effectLst/>
                <a:highlight>
                  <a:srgbClr val="FFFFFF"/>
                </a:highlight>
                <a:latin typeface="Courier New" panose="02070309020205020404" pitchFamily="49" charset="0"/>
              </a:rPr>
              <a:t> and cond_12):</a:t>
            </a:r>
          </a:p>
          <a:p>
            <a:r>
              <a:rPr lang="en-CA" b="0" i="0" dirty="0">
                <a:solidFill>
                  <a:srgbClr val="212121"/>
                </a:solidFill>
                <a:effectLst/>
                <a:highlight>
                  <a:srgbClr val="FFFFFF"/>
                </a:highlight>
                <a:latin typeface="Courier New" panose="02070309020205020404" pitchFamily="49" charset="0"/>
              </a:rPr>
              <a:t>The condition number measures the stability of a matrix in numerical computations. A high condition number indicates that the matrix is ​​close to being singular (irreversible) and may lead to amplified errors in numerical computations, (a measure of the maximum and minimum stretch ratios in matrix transformations).</a:t>
            </a:r>
          </a:p>
          <a:p>
            <a:r>
              <a:rPr lang="en-CA" b="0" i="0" dirty="0">
                <a:solidFill>
                  <a:srgbClr val="212121"/>
                </a:solidFill>
                <a:effectLst/>
                <a:highlight>
                  <a:srgbClr val="FFFFFF"/>
                </a:highlight>
                <a:latin typeface="Courier New" panose="02070309020205020404" pitchFamily="49" charset="0"/>
              </a:rPr>
              <a:t>The condition number is usually denoted by κ(A). For a matrix A, its condition number is defined as:</a:t>
            </a:r>
          </a:p>
          <a:p>
            <a:endParaRPr lang="en-CA" dirty="0">
              <a:solidFill>
                <a:srgbClr val="212121"/>
              </a:solidFill>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a:p>
            <a:endParaRPr lang="en-US" altLang="zh-CN" dirty="0">
              <a:solidFill>
                <a:srgbClr val="212121"/>
              </a:solidFill>
              <a:highlight>
                <a:srgbClr val="FFFFFF"/>
              </a:highlight>
              <a:latin typeface="Courier New" panose="02070309020205020404" pitchFamily="49" charset="0"/>
            </a:endParaRPr>
          </a:p>
          <a:p>
            <a:r>
              <a:rPr lang="en-US" altLang="zh-CN" dirty="0">
                <a:solidFill>
                  <a:srgbClr val="212121"/>
                </a:solidFill>
                <a:highlight>
                  <a:srgbClr val="FFFFFF"/>
                </a:highlight>
                <a:latin typeface="Courier New" panose="02070309020205020404" pitchFamily="49" charset="0"/>
              </a:rPr>
              <a:t>Where ||A|| is the L2 norm of the matrix A.</a:t>
            </a:r>
            <a:endParaRPr lang="en-CA" b="0" i="0" dirty="0">
              <a:solidFill>
                <a:srgbClr val="212121"/>
              </a:solidFill>
              <a:effectLst/>
              <a:highlight>
                <a:srgbClr val="FFFFFF"/>
              </a:highlight>
              <a:latin typeface="Courier New" panose="02070309020205020404" pitchFamily="49" charset="0"/>
            </a:endParaRPr>
          </a:p>
          <a:p>
            <a:endParaRPr lang="en-CA" b="0" i="0" dirty="0">
              <a:solidFill>
                <a:srgbClr val="212121"/>
              </a:solidFill>
              <a:effectLst/>
              <a:highlight>
                <a:srgbClr val="FFFFFF"/>
              </a:highlight>
              <a:latin typeface="Courier New" panose="02070309020205020404" pitchFamily="49" charset="0"/>
            </a:endParaRPr>
          </a:p>
        </p:txBody>
      </p:sp>
      <p:pic>
        <p:nvPicPr>
          <p:cNvPr id="7" name="图片 6">
            <a:extLst>
              <a:ext uri="{FF2B5EF4-FFF2-40B4-BE49-F238E27FC236}">
                <a16:creationId xmlns:a16="http://schemas.microsoft.com/office/drawing/2014/main" id="{6E61D100-21AD-496A-135C-15AA8C606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046" y="4145332"/>
            <a:ext cx="2594381" cy="609740"/>
          </a:xfrm>
          <a:prstGeom prst="rect">
            <a:avLst/>
          </a:prstGeom>
        </p:spPr>
      </p:pic>
    </p:spTree>
    <p:extLst>
      <p:ext uri="{BB962C8B-B14F-4D97-AF65-F5344CB8AC3E}">
        <p14:creationId xmlns:p14="http://schemas.microsoft.com/office/powerpoint/2010/main" val="622381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7654C76-96A8-BC88-1A22-C6F13FAC7C5B}"/>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D0106014-073A-3D8E-6746-1E66A3D62C13}"/>
              </a:ext>
            </a:extLst>
          </p:cNvPr>
          <p:cNvSpPr>
            <a:spLocks noGrp="1"/>
          </p:cNvSpPr>
          <p:nvPr>
            <p:ph type="sldNum" sz="quarter" idx="12"/>
          </p:nvPr>
        </p:nvSpPr>
        <p:spPr/>
        <p:txBody>
          <a:bodyPr/>
          <a:lstStyle/>
          <a:p>
            <a:fld id="{45686D7F-0007-4F1E-861F-8C937D749AC2}" type="slidenum">
              <a:rPr lang="en-CA" smtClean="0"/>
              <a:t>44</a:t>
            </a:fld>
            <a:endParaRPr lang="en-CA"/>
          </a:p>
        </p:txBody>
      </p:sp>
      <p:pic>
        <p:nvPicPr>
          <p:cNvPr id="5" name="图片 4">
            <a:extLst>
              <a:ext uri="{FF2B5EF4-FFF2-40B4-BE49-F238E27FC236}">
                <a16:creationId xmlns:a16="http://schemas.microsoft.com/office/drawing/2014/main" id="{A44F6C99-CA5A-ECAB-A762-BA454E06A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2" y="1790700"/>
            <a:ext cx="6046137" cy="2938476"/>
          </a:xfrm>
          <a:prstGeom prst="rect">
            <a:avLst/>
          </a:prstGeom>
        </p:spPr>
      </p:pic>
      <p:pic>
        <p:nvPicPr>
          <p:cNvPr id="7" name="图片 6">
            <a:extLst>
              <a:ext uri="{FF2B5EF4-FFF2-40B4-BE49-F238E27FC236}">
                <a16:creationId xmlns:a16="http://schemas.microsoft.com/office/drawing/2014/main" id="{6DE837E4-F9C7-0121-D6B4-C78382AF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323" y="1752600"/>
            <a:ext cx="5629799" cy="3769733"/>
          </a:xfrm>
          <a:prstGeom prst="rect">
            <a:avLst/>
          </a:prstGeom>
        </p:spPr>
      </p:pic>
      <p:sp>
        <p:nvSpPr>
          <p:cNvPr id="8" name="文本框 7">
            <a:extLst>
              <a:ext uri="{FF2B5EF4-FFF2-40B4-BE49-F238E27FC236}">
                <a16:creationId xmlns:a16="http://schemas.microsoft.com/office/drawing/2014/main" id="{BD8CB104-5E1C-8611-44F3-BB3804F77522}"/>
              </a:ext>
            </a:extLst>
          </p:cNvPr>
          <p:cNvSpPr txBox="1"/>
          <p:nvPr/>
        </p:nvSpPr>
        <p:spPr>
          <a:xfrm>
            <a:off x="1001261" y="679572"/>
            <a:ext cx="8247514" cy="461665"/>
          </a:xfrm>
          <a:prstGeom prst="rect">
            <a:avLst/>
          </a:prstGeom>
          <a:noFill/>
        </p:spPr>
        <p:txBody>
          <a:bodyPr wrap="square">
            <a:spAutoFit/>
          </a:bodyPr>
          <a:lstStyle/>
          <a:p>
            <a:r>
              <a:rPr lang="en-CA" sz="2400" b="0" i="0" dirty="0">
                <a:solidFill>
                  <a:srgbClr val="212121"/>
                </a:solidFill>
                <a:effectLst/>
                <a:highlight>
                  <a:srgbClr val="FFFFFF"/>
                </a:highlight>
                <a:latin typeface="Courier New" panose="02070309020205020404" pitchFamily="49" charset="0"/>
              </a:rPr>
              <a:t>Condition Number Example</a:t>
            </a:r>
            <a:endParaRPr lang="en-CA" sz="2400" dirty="0"/>
          </a:p>
        </p:txBody>
      </p:sp>
    </p:spTree>
    <p:extLst>
      <p:ext uri="{BB962C8B-B14F-4D97-AF65-F5344CB8AC3E}">
        <p14:creationId xmlns:p14="http://schemas.microsoft.com/office/powerpoint/2010/main" val="910753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DA11EA2-12F4-C559-D972-FBA3346784D6}"/>
              </a:ext>
            </a:extLst>
          </p:cNvPr>
          <p:cNvSpPr>
            <a:spLocks noGrp="1"/>
          </p:cNvSpPr>
          <p:nvPr>
            <p:ph type="title"/>
          </p:nvPr>
        </p:nvSpPr>
        <p:spPr/>
        <p:txBody>
          <a:bodyPr/>
          <a:lstStyle/>
          <a:p>
            <a:r>
              <a:rPr lang="en-CA" altLang="zh-CN" dirty="0"/>
              <a:t>Models Training and Results</a:t>
            </a:r>
            <a:endParaRPr lang="en-CA" dirty="0"/>
          </a:p>
        </p:txBody>
      </p:sp>
      <p:sp>
        <p:nvSpPr>
          <p:cNvPr id="8" name="文本占位符 7">
            <a:extLst>
              <a:ext uri="{FF2B5EF4-FFF2-40B4-BE49-F238E27FC236}">
                <a16:creationId xmlns:a16="http://schemas.microsoft.com/office/drawing/2014/main" id="{A042E9CE-A291-0048-5468-13205EC77E7A}"/>
              </a:ext>
            </a:extLst>
          </p:cNvPr>
          <p:cNvSpPr>
            <a:spLocks noGrp="1"/>
          </p:cNvSpPr>
          <p:nvPr>
            <p:ph type="body" sz="half" idx="13"/>
          </p:nvPr>
        </p:nvSpPr>
        <p:spPr/>
        <p:txBody>
          <a:bodyPr/>
          <a:lstStyle/>
          <a:p>
            <a:endParaRPr lang="en-CA"/>
          </a:p>
        </p:txBody>
      </p:sp>
      <p:sp>
        <p:nvSpPr>
          <p:cNvPr id="7" name="文本占位符 6">
            <a:extLst>
              <a:ext uri="{FF2B5EF4-FFF2-40B4-BE49-F238E27FC236}">
                <a16:creationId xmlns:a16="http://schemas.microsoft.com/office/drawing/2014/main" id="{91987FCD-E030-8752-28BB-666A569911B0}"/>
              </a:ext>
            </a:extLst>
          </p:cNvPr>
          <p:cNvSpPr>
            <a:spLocks noGrp="1"/>
          </p:cNvSpPr>
          <p:nvPr>
            <p:ph type="body" sz="half" idx="2"/>
          </p:nvPr>
        </p:nvSpPr>
        <p:spPr/>
        <p:txBody>
          <a:bodyPr/>
          <a:lstStyle/>
          <a:p>
            <a:endParaRPr lang="en-CA"/>
          </a:p>
        </p:txBody>
      </p:sp>
      <p:sp>
        <p:nvSpPr>
          <p:cNvPr id="4" name="页脚占位符 3">
            <a:extLst>
              <a:ext uri="{FF2B5EF4-FFF2-40B4-BE49-F238E27FC236}">
                <a16:creationId xmlns:a16="http://schemas.microsoft.com/office/drawing/2014/main" id="{EE271E35-7A83-00B3-5970-46412AFF9AB4}"/>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952E5030-E5D7-D8E1-6164-BF5FCA3287C6}"/>
              </a:ext>
            </a:extLst>
          </p:cNvPr>
          <p:cNvSpPr>
            <a:spLocks noGrp="1"/>
          </p:cNvSpPr>
          <p:nvPr>
            <p:ph type="sldNum" sz="quarter" idx="12"/>
          </p:nvPr>
        </p:nvSpPr>
        <p:spPr/>
        <p:txBody>
          <a:bodyPr/>
          <a:lstStyle/>
          <a:p>
            <a:fld id="{45686D7F-0007-4F1E-861F-8C937D749AC2}" type="slidenum">
              <a:rPr lang="en-CA" smtClean="0"/>
              <a:t>45</a:t>
            </a:fld>
            <a:endParaRPr lang="en-CA"/>
          </a:p>
        </p:txBody>
      </p:sp>
    </p:spTree>
    <p:extLst>
      <p:ext uri="{BB962C8B-B14F-4D97-AF65-F5344CB8AC3E}">
        <p14:creationId xmlns:p14="http://schemas.microsoft.com/office/powerpoint/2010/main" val="2484509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A1D897D-B3DD-23A3-C563-5A4EFC01A0A0}"/>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C967888D-4D02-BEE5-B228-707B9B239F9A}"/>
              </a:ext>
            </a:extLst>
          </p:cNvPr>
          <p:cNvSpPr>
            <a:spLocks noGrp="1"/>
          </p:cNvSpPr>
          <p:nvPr>
            <p:ph type="sldNum" sz="quarter" idx="12"/>
          </p:nvPr>
        </p:nvSpPr>
        <p:spPr/>
        <p:txBody>
          <a:bodyPr/>
          <a:lstStyle/>
          <a:p>
            <a:fld id="{45686D7F-0007-4F1E-861F-8C937D749AC2}" type="slidenum">
              <a:rPr lang="en-CA" smtClean="0"/>
              <a:t>46</a:t>
            </a:fld>
            <a:endParaRPr lang="en-CA"/>
          </a:p>
        </p:txBody>
      </p:sp>
      <p:sp>
        <p:nvSpPr>
          <p:cNvPr id="8" name="文本框 7">
            <a:extLst>
              <a:ext uri="{FF2B5EF4-FFF2-40B4-BE49-F238E27FC236}">
                <a16:creationId xmlns:a16="http://schemas.microsoft.com/office/drawing/2014/main" id="{ECF0E45A-7082-74AA-C7F7-5DBF3FE98201}"/>
              </a:ext>
            </a:extLst>
          </p:cNvPr>
          <p:cNvSpPr txBox="1"/>
          <p:nvPr/>
        </p:nvSpPr>
        <p:spPr>
          <a:xfrm>
            <a:off x="779915" y="1614518"/>
            <a:ext cx="9991724" cy="4524315"/>
          </a:xfrm>
          <a:prstGeom prst="rect">
            <a:avLst/>
          </a:prstGeom>
          <a:noFill/>
        </p:spPr>
        <p:txBody>
          <a:bodyPr wrap="square">
            <a:spAutoFit/>
          </a:bodyPr>
          <a:lstStyle/>
          <a:p>
            <a:r>
              <a:rPr lang="en-CA" dirty="0"/>
              <a:t>For experiments on the original bladder diary database, the dataset is divided into training and testing subsets. No validation set is included since it is very limited. The training set has 28 patients, and the testing set has 7 patients. A random shuffle setting is activated so that in each epoch the training set and test set patient switches. </a:t>
            </a:r>
          </a:p>
          <a:p>
            <a:endParaRPr lang="en-CA" dirty="0"/>
          </a:p>
          <a:p>
            <a:r>
              <a:rPr lang="en-CA" dirty="0"/>
              <a:t>For experiments on generated data, there are 10,000 samples been generated and the data formation is split as follows:</a:t>
            </a:r>
          </a:p>
          <a:p>
            <a:endParaRPr lang="en-CA" dirty="0"/>
          </a:p>
          <a:p>
            <a:r>
              <a:rPr lang="en-CA" dirty="0"/>
              <a:t>Training set: 80%, so 8,000 samples</a:t>
            </a:r>
          </a:p>
          <a:p>
            <a:endParaRPr lang="en-CA" dirty="0"/>
          </a:p>
          <a:p>
            <a:r>
              <a:rPr lang="en-CA" dirty="0"/>
              <a:t>Validation set: 20%, so 2,000 samples</a:t>
            </a:r>
          </a:p>
          <a:p>
            <a:endParaRPr lang="en-CA" dirty="0"/>
          </a:p>
          <a:p>
            <a:r>
              <a:rPr lang="en-CA" dirty="0"/>
              <a:t>Testing set: 35 real bladder diary dataset</a:t>
            </a:r>
          </a:p>
          <a:p>
            <a:endParaRPr lang="en-CA" dirty="0"/>
          </a:p>
          <a:p>
            <a:r>
              <a:rPr lang="en-CA" dirty="0"/>
              <a:t>This split helps in assessing the model's performance during training and ensures that the final evaluation on the test set provides an unbiased estimate of the model's accuracy.</a:t>
            </a:r>
          </a:p>
        </p:txBody>
      </p:sp>
      <p:sp>
        <p:nvSpPr>
          <p:cNvPr id="10" name="文本框 9">
            <a:extLst>
              <a:ext uri="{FF2B5EF4-FFF2-40B4-BE49-F238E27FC236}">
                <a16:creationId xmlns:a16="http://schemas.microsoft.com/office/drawing/2014/main" id="{CF57BF63-EDDA-082D-D35E-F483B64BF3EC}"/>
              </a:ext>
            </a:extLst>
          </p:cNvPr>
          <p:cNvSpPr txBox="1"/>
          <p:nvPr/>
        </p:nvSpPr>
        <p:spPr>
          <a:xfrm>
            <a:off x="779915" y="719167"/>
            <a:ext cx="6096000" cy="461665"/>
          </a:xfrm>
          <a:prstGeom prst="rect">
            <a:avLst/>
          </a:prstGeom>
          <a:noFill/>
        </p:spPr>
        <p:txBody>
          <a:bodyPr wrap="square">
            <a:spAutoFit/>
          </a:bodyPr>
          <a:lstStyle/>
          <a:p>
            <a:r>
              <a:rPr lang="en-CA" sz="2400" dirty="0"/>
              <a:t>Data Splitting</a:t>
            </a:r>
          </a:p>
        </p:txBody>
      </p:sp>
    </p:spTree>
    <p:extLst>
      <p:ext uri="{BB962C8B-B14F-4D97-AF65-F5344CB8AC3E}">
        <p14:creationId xmlns:p14="http://schemas.microsoft.com/office/powerpoint/2010/main" val="310478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47</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1293831" y="832583"/>
            <a:ext cx="8236668" cy="461665"/>
          </a:xfrm>
          <a:prstGeom prst="rect">
            <a:avLst/>
          </a:prstGeom>
          <a:noFill/>
        </p:spPr>
        <p:txBody>
          <a:bodyPr wrap="square">
            <a:spAutoFit/>
          </a:bodyPr>
          <a:lstStyle/>
          <a:p>
            <a:r>
              <a:rPr lang="en-US" altLang="zh-CN" sz="2400" dirty="0"/>
              <a:t>Vanilla RNN with Raw Time Series Data</a:t>
            </a:r>
            <a:endParaRPr lang="en-CA" sz="2400" dirty="0"/>
          </a:p>
        </p:txBody>
      </p:sp>
      <p:pic>
        <p:nvPicPr>
          <p:cNvPr id="5" name="图片 4">
            <a:extLst>
              <a:ext uri="{FF2B5EF4-FFF2-40B4-BE49-F238E27FC236}">
                <a16:creationId xmlns:a16="http://schemas.microsoft.com/office/drawing/2014/main" id="{101248CB-7CC4-E521-2E4F-C3A62E67D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936" y="3217499"/>
            <a:ext cx="4827605" cy="2617693"/>
          </a:xfrm>
          <a:prstGeom prst="rect">
            <a:avLst/>
          </a:prstGeom>
        </p:spPr>
      </p:pic>
      <p:pic>
        <p:nvPicPr>
          <p:cNvPr id="8" name="图片 7">
            <a:extLst>
              <a:ext uri="{FF2B5EF4-FFF2-40B4-BE49-F238E27FC236}">
                <a16:creationId xmlns:a16="http://schemas.microsoft.com/office/drawing/2014/main" id="{AF4B78F0-1224-EF05-5661-13713ED87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225" y="1583762"/>
            <a:ext cx="3293680" cy="4452368"/>
          </a:xfrm>
          <a:prstGeom prst="rect">
            <a:avLst/>
          </a:prstGeom>
        </p:spPr>
      </p:pic>
    </p:spTree>
    <p:extLst>
      <p:ext uri="{BB962C8B-B14F-4D97-AF65-F5344CB8AC3E}">
        <p14:creationId xmlns:p14="http://schemas.microsoft.com/office/powerpoint/2010/main" val="3500223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48</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1977666" y="679572"/>
            <a:ext cx="8236668" cy="461665"/>
          </a:xfrm>
          <a:prstGeom prst="rect">
            <a:avLst/>
          </a:prstGeom>
          <a:noFill/>
        </p:spPr>
        <p:txBody>
          <a:bodyPr wrap="square">
            <a:spAutoFit/>
          </a:bodyPr>
          <a:lstStyle/>
          <a:p>
            <a:r>
              <a:rPr lang="en-US" altLang="zh-CN" sz="2400" dirty="0"/>
              <a:t>Basic RNN with Raw Time Series Data </a:t>
            </a:r>
            <a:r>
              <a:rPr lang="en-CA" altLang="zh-CN" sz="2400" dirty="0"/>
              <a:t>(Generated)</a:t>
            </a:r>
            <a:endParaRPr lang="en-CA" sz="2400" dirty="0"/>
          </a:p>
        </p:txBody>
      </p:sp>
      <p:pic>
        <p:nvPicPr>
          <p:cNvPr id="5" name="图片 4">
            <a:extLst>
              <a:ext uri="{FF2B5EF4-FFF2-40B4-BE49-F238E27FC236}">
                <a16:creationId xmlns:a16="http://schemas.microsoft.com/office/drawing/2014/main" id="{1B2E411A-1276-38D0-C478-219579192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0" y="2038289"/>
            <a:ext cx="5472106" cy="3820149"/>
          </a:xfrm>
          <a:prstGeom prst="rect">
            <a:avLst/>
          </a:prstGeom>
        </p:spPr>
      </p:pic>
      <p:pic>
        <p:nvPicPr>
          <p:cNvPr id="7" name="图片 6">
            <a:extLst>
              <a:ext uri="{FF2B5EF4-FFF2-40B4-BE49-F238E27FC236}">
                <a16:creationId xmlns:a16="http://schemas.microsoft.com/office/drawing/2014/main" id="{5AFD2A3F-0865-BC45-01DA-34DBAD76D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426" y="2981825"/>
            <a:ext cx="4765696" cy="2752225"/>
          </a:xfrm>
          <a:prstGeom prst="rect">
            <a:avLst/>
          </a:prstGeom>
        </p:spPr>
      </p:pic>
    </p:spTree>
    <p:extLst>
      <p:ext uri="{BB962C8B-B14F-4D97-AF65-F5344CB8AC3E}">
        <p14:creationId xmlns:p14="http://schemas.microsoft.com/office/powerpoint/2010/main" val="3340949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49</a:t>
            </a:fld>
            <a:endParaRPr lang="en-CA"/>
          </a:p>
        </p:txBody>
      </p:sp>
      <p:pic>
        <p:nvPicPr>
          <p:cNvPr id="6" name="图片 5">
            <a:extLst>
              <a:ext uri="{FF2B5EF4-FFF2-40B4-BE49-F238E27FC236}">
                <a16:creationId xmlns:a16="http://schemas.microsoft.com/office/drawing/2014/main" id="{000510CD-0C5C-F636-1125-92B6F91B4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73" y="1414891"/>
            <a:ext cx="4328668" cy="5129347"/>
          </a:xfrm>
          <a:prstGeom prst="rect">
            <a:avLst/>
          </a:prstGeom>
        </p:spPr>
      </p:pic>
      <p:pic>
        <p:nvPicPr>
          <p:cNvPr id="10" name="图片 9">
            <a:extLst>
              <a:ext uri="{FF2B5EF4-FFF2-40B4-BE49-F238E27FC236}">
                <a16:creationId xmlns:a16="http://schemas.microsoft.com/office/drawing/2014/main" id="{7C5D2D5D-03F3-7391-B6C7-1D1CB610C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241" y="3541852"/>
            <a:ext cx="5680104" cy="2783534"/>
          </a:xfrm>
          <a:prstGeom prst="rect">
            <a:avLst/>
          </a:prstGeom>
        </p:spPr>
      </p:pic>
      <p:sp>
        <p:nvSpPr>
          <p:cNvPr id="11" name="文本框 10">
            <a:extLst>
              <a:ext uri="{FF2B5EF4-FFF2-40B4-BE49-F238E27FC236}">
                <a16:creationId xmlns:a16="http://schemas.microsoft.com/office/drawing/2014/main" id="{C9239A05-06F6-3D98-53C1-868DDF858FC8}"/>
              </a:ext>
            </a:extLst>
          </p:cNvPr>
          <p:cNvSpPr txBox="1"/>
          <p:nvPr/>
        </p:nvSpPr>
        <p:spPr>
          <a:xfrm>
            <a:off x="1977666" y="679572"/>
            <a:ext cx="8236668" cy="461665"/>
          </a:xfrm>
          <a:prstGeom prst="rect">
            <a:avLst/>
          </a:prstGeom>
          <a:noFill/>
        </p:spPr>
        <p:txBody>
          <a:bodyPr wrap="square">
            <a:spAutoFit/>
          </a:bodyPr>
          <a:lstStyle/>
          <a:p>
            <a:r>
              <a:rPr lang="en-US" altLang="zh-CN" sz="2400" dirty="0"/>
              <a:t>LSTM RNN with Raw Time Series Data</a:t>
            </a:r>
            <a:endParaRPr lang="en-CA" sz="2400" dirty="0"/>
          </a:p>
        </p:txBody>
      </p:sp>
    </p:spTree>
    <p:extLst>
      <p:ext uri="{BB962C8B-B14F-4D97-AF65-F5344CB8AC3E}">
        <p14:creationId xmlns:p14="http://schemas.microsoft.com/office/powerpoint/2010/main" val="324150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DA11EA2-12F4-C559-D972-FBA3346784D6}"/>
              </a:ext>
            </a:extLst>
          </p:cNvPr>
          <p:cNvSpPr>
            <a:spLocks noGrp="1"/>
          </p:cNvSpPr>
          <p:nvPr>
            <p:ph type="title"/>
          </p:nvPr>
        </p:nvSpPr>
        <p:spPr/>
        <p:txBody>
          <a:bodyPr/>
          <a:lstStyle/>
          <a:p>
            <a:r>
              <a:rPr lang="en-US" altLang="zh-CN" dirty="0"/>
              <a:t>Re-cap on Literature R</a:t>
            </a:r>
            <a:r>
              <a:rPr lang="en-CA" dirty="0"/>
              <a:t>review</a:t>
            </a:r>
          </a:p>
        </p:txBody>
      </p:sp>
      <p:sp>
        <p:nvSpPr>
          <p:cNvPr id="8" name="文本占位符 7">
            <a:extLst>
              <a:ext uri="{FF2B5EF4-FFF2-40B4-BE49-F238E27FC236}">
                <a16:creationId xmlns:a16="http://schemas.microsoft.com/office/drawing/2014/main" id="{A042E9CE-A291-0048-5468-13205EC77E7A}"/>
              </a:ext>
            </a:extLst>
          </p:cNvPr>
          <p:cNvSpPr>
            <a:spLocks noGrp="1"/>
          </p:cNvSpPr>
          <p:nvPr>
            <p:ph type="body" sz="half" idx="13"/>
          </p:nvPr>
        </p:nvSpPr>
        <p:spPr/>
        <p:txBody>
          <a:bodyPr/>
          <a:lstStyle/>
          <a:p>
            <a:endParaRPr lang="en-CA"/>
          </a:p>
        </p:txBody>
      </p:sp>
      <p:sp>
        <p:nvSpPr>
          <p:cNvPr id="7" name="文本占位符 6">
            <a:extLst>
              <a:ext uri="{FF2B5EF4-FFF2-40B4-BE49-F238E27FC236}">
                <a16:creationId xmlns:a16="http://schemas.microsoft.com/office/drawing/2014/main" id="{91987FCD-E030-8752-28BB-666A569911B0}"/>
              </a:ext>
            </a:extLst>
          </p:cNvPr>
          <p:cNvSpPr>
            <a:spLocks noGrp="1"/>
          </p:cNvSpPr>
          <p:nvPr>
            <p:ph type="body" sz="half" idx="2"/>
          </p:nvPr>
        </p:nvSpPr>
        <p:spPr/>
        <p:txBody>
          <a:bodyPr/>
          <a:lstStyle/>
          <a:p>
            <a:endParaRPr lang="en-CA"/>
          </a:p>
        </p:txBody>
      </p:sp>
      <p:sp>
        <p:nvSpPr>
          <p:cNvPr id="4" name="页脚占位符 3">
            <a:extLst>
              <a:ext uri="{FF2B5EF4-FFF2-40B4-BE49-F238E27FC236}">
                <a16:creationId xmlns:a16="http://schemas.microsoft.com/office/drawing/2014/main" id="{EE271E35-7A83-00B3-5970-46412AFF9AB4}"/>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952E5030-E5D7-D8E1-6164-BF5FCA3287C6}"/>
              </a:ext>
            </a:extLst>
          </p:cNvPr>
          <p:cNvSpPr>
            <a:spLocks noGrp="1"/>
          </p:cNvSpPr>
          <p:nvPr>
            <p:ph type="sldNum" sz="quarter" idx="12"/>
          </p:nvPr>
        </p:nvSpPr>
        <p:spPr/>
        <p:txBody>
          <a:bodyPr/>
          <a:lstStyle/>
          <a:p>
            <a:fld id="{45686D7F-0007-4F1E-861F-8C937D749AC2}" type="slidenum">
              <a:rPr lang="en-CA" smtClean="0"/>
              <a:t>5</a:t>
            </a:fld>
            <a:endParaRPr lang="en-CA"/>
          </a:p>
        </p:txBody>
      </p:sp>
    </p:spTree>
    <p:extLst>
      <p:ext uri="{BB962C8B-B14F-4D97-AF65-F5344CB8AC3E}">
        <p14:creationId xmlns:p14="http://schemas.microsoft.com/office/powerpoint/2010/main" val="1046583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50</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1977666" y="679572"/>
            <a:ext cx="8236668" cy="461665"/>
          </a:xfrm>
          <a:prstGeom prst="rect">
            <a:avLst/>
          </a:prstGeom>
          <a:noFill/>
        </p:spPr>
        <p:txBody>
          <a:bodyPr wrap="square">
            <a:spAutoFit/>
          </a:bodyPr>
          <a:lstStyle/>
          <a:p>
            <a:r>
              <a:rPr lang="en-US" altLang="zh-CN" sz="2400" dirty="0"/>
              <a:t>LSTM RNN with Raw Time Series Data(Generated)</a:t>
            </a:r>
            <a:endParaRPr lang="en-CA" sz="2400" dirty="0"/>
          </a:p>
        </p:txBody>
      </p:sp>
      <p:pic>
        <p:nvPicPr>
          <p:cNvPr id="5" name="图片 4">
            <a:extLst>
              <a:ext uri="{FF2B5EF4-FFF2-40B4-BE49-F238E27FC236}">
                <a16:creationId xmlns:a16="http://schemas.microsoft.com/office/drawing/2014/main" id="{ADCA1138-74E4-1F4F-FB21-97CF26F1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304" y="1719315"/>
            <a:ext cx="3885864" cy="4214760"/>
          </a:xfrm>
          <a:prstGeom prst="rect">
            <a:avLst/>
          </a:prstGeom>
        </p:spPr>
      </p:pic>
      <p:pic>
        <p:nvPicPr>
          <p:cNvPr id="7" name="图片 6">
            <a:extLst>
              <a:ext uri="{FF2B5EF4-FFF2-40B4-BE49-F238E27FC236}">
                <a16:creationId xmlns:a16="http://schemas.microsoft.com/office/drawing/2014/main" id="{A9B71E29-0466-5163-3B7C-E68A850AE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958" y="3211768"/>
            <a:ext cx="4673053" cy="2722307"/>
          </a:xfrm>
          <a:prstGeom prst="rect">
            <a:avLst/>
          </a:prstGeom>
        </p:spPr>
      </p:pic>
    </p:spTree>
    <p:extLst>
      <p:ext uri="{BB962C8B-B14F-4D97-AF65-F5344CB8AC3E}">
        <p14:creationId xmlns:p14="http://schemas.microsoft.com/office/powerpoint/2010/main" val="2807851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98FDE68-A707-ECEB-53C9-78FFD5188111}"/>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2BBA330-9F7A-E957-4FDD-97AC826CC6D1}"/>
              </a:ext>
            </a:extLst>
          </p:cNvPr>
          <p:cNvSpPr>
            <a:spLocks noGrp="1"/>
          </p:cNvSpPr>
          <p:nvPr>
            <p:ph type="sldNum" sz="quarter" idx="12"/>
          </p:nvPr>
        </p:nvSpPr>
        <p:spPr/>
        <p:txBody>
          <a:bodyPr/>
          <a:lstStyle/>
          <a:p>
            <a:fld id="{45686D7F-0007-4F1E-861F-8C937D749AC2}" type="slidenum">
              <a:rPr lang="en-CA" smtClean="0"/>
              <a:t>51</a:t>
            </a:fld>
            <a:endParaRPr lang="en-CA"/>
          </a:p>
        </p:txBody>
      </p:sp>
      <p:sp>
        <p:nvSpPr>
          <p:cNvPr id="5" name="文本框 4">
            <a:extLst>
              <a:ext uri="{FF2B5EF4-FFF2-40B4-BE49-F238E27FC236}">
                <a16:creationId xmlns:a16="http://schemas.microsoft.com/office/drawing/2014/main" id="{6C3EFBBE-42CE-1A24-C7E9-4E27FF6258FC}"/>
              </a:ext>
            </a:extLst>
          </p:cNvPr>
          <p:cNvSpPr txBox="1"/>
          <p:nvPr/>
        </p:nvSpPr>
        <p:spPr>
          <a:xfrm>
            <a:off x="561110" y="1692466"/>
            <a:ext cx="12058589" cy="3416320"/>
          </a:xfrm>
          <a:prstGeom prst="rect">
            <a:avLst/>
          </a:prstGeom>
          <a:noFill/>
        </p:spPr>
        <p:txBody>
          <a:bodyPr wrap="square">
            <a:spAutoFit/>
          </a:bodyPr>
          <a:lstStyle/>
          <a:p>
            <a:r>
              <a:rPr lang="en-CA" b="0" i="0" dirty="0">
                <a:solidFill>
                  <a:srgbClr val="212121"/>
                </a:solidFill>
                <a:effectLst/>
                <a:highlight>
                  <a:srgbClr val="FFFFFF"/>
                </a:highlight>
                <a:latin typeface="Courier New" panose="02070309020205020404" pitchFamily="49" charset="0"/>
              </a:rPr>
              <a:t>('1-11', 0.44431688040260514): IN_AutoMutualInfoStats_40_gaussian_fmmi </a:t>
            </a:r>
          </a:p>
          <a:p>
            <a:r>
              <a:rPr lang="en-CA" b="0" i="0" dirty="0">
                <a:solidFill>
                  <a:srgbClr val="212121"/>
                </a:solidFill>
                <a:effectLst/>
                <a:highlight>
                  <a:srgbClr val="FFFFFF"/>
                </a:highlight>
                <a:latin typeface="Courier New" panose="02070309020205020404" pitchFamily="49" charset="0"/>
              </a:rPr>
              <a:t>('2-12', 0.3650549858377052): FC_LocalSimple_mean1_tauresrat</a:t>
            </a:r>
          </a:p>
          <a:p>
            <a:r>
              <a:rPr lang="en-CA" b="0" i="0" dirty="0">
                <a:solidFill>
                  <a:srgbClr val="212121"/>
                </a:solidFill>
                <a:effectLst/>
                <a:highlight>
                  <a:srgbClr val="FFFFFF"/>
                </a:highlight>
                <a:latin typeface="Courier New" panose="02070309020205020404" pitchFamily="49" charset="0"/>
              </a:rPr>
              <a:t>('0-17', 0.3166510047167144): </a:t>
            </a:r>
            <a:r>
              <a:rPr lang="en-CA" b="0" i="0" dirty="0" err="1">
                <a:solidFill>
                  <a:srgbClr val="212121"/>
                </a:solidFill>
                <a:effectLst/>
                <a:highlight>
                  <a:srgbClr val="FFFFFF"/>
                </a:highlight>
                <a:latin typeface="Courier New" panose="02070309020205020404" pitchFamily="49" charset="0"/>
              </a:rPr>
              <a:t>SB_MotifThree_quantile_hh</a:t>
            </a:r>
            <a:endParaRPr lang="en-CA" b="0" i="0" dirty="0">
              <a:solidFill>
                <a:srgbClr val="212121"/>
              </a:solidFill>
              <a:effectLst/>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('0-21', 0.3161531238848879): FC_LocalSimple_mean3_stderr</a:t>
            </a:r>
          </a:p>
          <a:p>
            <a:r>
              <a:rPr lang="en-CA" b="0" i="0" dirty="0">
                <a:solidFill>
                  <a:srgbClr val="212121"/>
                </a:solidFill>
                <a:effectLst/>
                <a:highlight>
                  <a:srgbClr val="FFFFFF"/>
                </a:highlight>
                <a:latin typeface="Courier New" panose="02070309020205020404" pitchFamily="49" charset="0"/>
              </a:rPr>
              <a:t>('2-21', 0.3074345634831996): FC_LocalSimple_mean3_stderr</a:t>
            </a:r>
          </a:p>
          <a:p>
            <a:r>
              <a:rPr lang="en-CA" b="0" i="0" dirty="0">
                <a:solidFill>
                  <a:srgbClr val="212121"/>
                </a:solidFill>
                <a:effectLst/>
                <a:highlight>
                  <a:srgbClr val="FFFFFF"/>
                </a:highlight>
                <a:latin typeface="Courier New" panose="02070309020205020404" pitchFamily="49" charset="0"/>
              </a:rPr>
              <a:t>('0-0', -0.29233007785198895): DN_HistogramMode_5 </a:t>
            </a:r>
          </a:p>
          <a:p>
            <a:r>
              <a:rPr lang="en-CA" b="0" i="0" dirty="0">
                <a:solidFill>
                  <a:srgbClr val="212121"/>
                </a:solidFill>
                <a:effectLst/>
                <a:highlight>
                  <a:srgbClr val="FFFFFF"/>
                </a:highlight>
                <a:latin typeface="Courier New" panose="02070309020205020404" pitchFamily="49" charset="0"/>
              </a:rPr>
              <a:t>('0-16', 0.29035716696288083): SB_BinaryStats_diff_longstretch0 </a:t>
            </a:r>
          </a:p>
          <a:p>
            <a:r>
              <a:rPr lang="en-CA" b="0" i="0" dirty="0">
                <a:solidFill>
                  <a:srgbClr val="212121"/>
                </a:solidFill>
                <a:effectLst/>
                <a:highlight>
                  <a:srgbClr val="FFFFFF"/>
                </a:highlight>
                <a:latin typeface="Courier New" panose="02070309020205020404" pitchFamily="49" charset="0"/>
              </a:rPr>
              <a:t>('2-15', -0.2806159768212398): SP_Summaries_welch_rect_area_5_1 </a:t>
            </a:r>
          </a:p>
          <a:p>
            <a:r>
              <a:rPr lang="en-CA" b="0" i="0" dirty="0">
                <a:solidFill>
                  <a:srgbClr val="212121"/>
                </a:solidFill>
                <a:effectLst/>
                <a:highlight>
                  <a:srgbClr val="FFFFFF"/>
                </a:highlight>
                <a:latin typeface="Courier New" panose="02070309020205020404" pitchFamily="49" charset="0"/>
              </a:rPr>
              <a:t>('2-5', 0.27763869801950414): CO_trev_1_num</a:t>
            </a:r>
          </a:p>
          <a:p>
            <a:r>
              <a:rPr lang="en-CA" b="0" i="0" dirty="0">
                <a:solidFill>
                  <a:srgbClr val="212121"/>
                </a:solidFill>
                <a:effectLst/>
                <a:highlight>
                  <a:srgbClr val="FFFFFF"/>
                </a:highlight>
                <a:latin typeface="Courier New" panose="02070309020205020404" pitchFamily="49" charset="0"/>
              </a:rPr>
              <a:t>('0-6', 0.27754353514553365</a:t>
            </a:r>
            <a:r>
              <a:rPr lang="en-CA" dirty="0">
                <a:solidFill>
                  <a:srgbClr val="212121"/>
                </a:solidFill>
                <a:highlight>
                  <a:srgbClr val="FFFFFF"/>
                </a:highlight>
                <a:latin typeface="Courier New" panose="02070309020205020404" pitchFamily="49" charset="0"/>
              </a:rPr>
              <a:t>): </a:t>
            </a:r>
            <a:r>
              <a:rPr lang="en-CA" b="0" i="0" dirty="0">
                <a:solidFill>
                  <a:srgbClr val="212121"/>
                </a:solidFill>
                <a:effectLst/>
                <a:highlight>
                  <a:srgbClr val="FFFFFF"/>
                </a:highlight>
                <a:latin typeface="Courier New" panose="02070309020205020404" pitchFamily="49" charset="0"/>
              </a:rPr>
              <a:t>MD_hrv_classic_pnn40</a:t>
            </a:r>
            <a:endParaRPr lang="en-CA" dirty="0">
              <a:solidFill>
                <a:srgbClr val="212121"/>
              </a:solidFill>
              <a:highlight>
                <a:srgbClr val="FFFFFF"/>
              </a:highlight>
              <a:latin typeface="Courier New" panose="02070309020205020404" pitchFamily="49" charset="0"/>
            </a:endParaRPr>
          </a:p>
          <a:p>
            <a:r>
              <a:rPr lang="en-CA" b="0" i="0" dirty="0">
                <a:solidFill>
                  <a:srgbClr val="212121"/>
                </a:solidFill>
                <a:effectLst/>
                <a:highlight>
                  <a:srgbClr val="FFFFFF"/>
                </a:highlight>
                <a:latin typeface="Courier New" panose="02070309020205020404" pitchFamily="49" charset="0"/>
              </a:rPr>
              <a:t>('2-0', 0.27721011211819224): DN_HistogramMode_5 </a:t>
            </a:r>
          </a:p>
          <a:p>
            <a:r>
              <a:rPr lang="en-CA" b="0" i="0" dirty="0">
                <a:solidFill>
                  <a:srgbClr val="212121"/>
                </a:solidFill>
                <a:effectLst/>
                <a:highlight>
                  <a:srgbClr val="FFFFFF"/>
                </a:highlight>
                <a:latin typeface="Courier New" panose="02070309020205020404" pitchFamily="49" charset="0"/>
              </a:rPr>
              <a:t>('1-18', -0.2771806392200773</a:t>
            </a:r>
            <a:r>
              <a:rPr lang="en-CA" dirty="0">
                <a:solidFill>
                  <a:srgbClr val="212121"/>
                </a:solidFill>
                <a:highlight>
                  <a:srgbClr val="FFFFFF"/>
                </a:highlight>
                <a:latin typeface="Courier New" panose="02070309020205020404" pitchFamily="49" charset="0"/>
              </a:rPr>
              <a:t>): </a:t>
            </a:r>
            <a:r>
              <a:rPr lang="en-CA" b="0" i="0" dirty="0">
                <a:solidFill>
                  <a:srgbClr val="212121"/>
                </a:solidFill>
                <a:effectLst/>
                <a:highlight>
                  <a:srgbClr val="FFFFFF"/>
                </a:highlight>
                <a:latin typeface="Courier New" panose="02070309020205020404" pitchFamily="49" charset="0"/>
              </a:rPr>
              <a:t>SC_FluctAnal_2_rsrangefit_50_1_logi_prop_r1</a:t>
            </a:r>
            <a:endParaRPr lang="en-CA" dirty="0"/>
          </a:p>
        </p:txBody>
      </p:sp>
      <p:sp>
        <p:nvSpPr>
          <p:cNvPr id="9" name="文本框 8">
            <a:extLst>
              <a:ext uri="{FF2B5EF4-FFF2-40B4-BE49-F238E27FC236}">
                <a16:creationId xmlns:a16="http://schemas.microsoft.com/office/drawing/2014/main" id="{7E28A089-DB37-3948-0AC5-6784B09AC4A2}"/>
              </a:ext>
            </a:extLst>
          </p:cNvPr>
          <p:cNvSpPr txBox="1"/>
          <p:nvPr/>
        </p:nvSpPr>
        <p:spPr>
          <a:xfrm>
            <a:off x="595675" y="5766210"/>
            <a:ext cx="6325384" cy="369332"/>
          </a:xfrm>
          <a:prstGeom prst="rect">
            <a:avLst/>
          </a:prstGeom>
          <a:noFill/>
        </p:spPr>
        <p:txBody>
          <a:bodyPr wrap="square">
            <a:spAutoFit/>
          </a:bodyPr>
          <a:lstStyle/>
          <a:p>
            <a:r>
              <a:rPr lang="en-CA" b="0" i="0" dirty="0">
                <a:solidFill>
                  <a:srgbClr val="212121"/>
                </a:solidFill>
                <a:effectLst/>
                <a:highlight>
                  <a:srgbClr val="FFFFFF"/>
                </a:highlight>
                <a:latin typeface="Courier New" panose="02070309020205020404" pitchFamily="49" charset="0"/>
              </a:rPr>
              <a:t>0: </a:t>
            </a:r>
            <a:r>
              <a:rPr lang="en-CA" b="0" i="0" dirty="0" err="1">
                <a:solidFill>
                  <a:srgbClr val="212121"/>
                </a:solidFill>
                <a:effectLst/>
                <a:highlight>
                  <a:srgbClr val="FFFFFF"/>
                </a:highlight>
                <a:latin typeface="Courier New" panose="02070309020205020404" pitchFamily="49" charset="0"/>
              </a:rPr>
              <a:t>AccLeakage</a:t>
            </a:r>
            <a:r>
              <a:rPr lang="en-CA" b="0" i="0" dirty="0">
                <a:solidFill>
                  <a:srgbClr val="212121"/>
                </a:solidFill>
                <a:effectLst/>
                <a:highlight>
                  <a:srgbClr val="FFFFFF"/>
                </a:highlight>
                <a:latin typeface="Courier New" panose="02070309020205020404" pitchFamily="49" charset="0"/>
              </a:rPr>
              <a:t> 1: Urges 2</a:t>
            </a:r>
            <a:r>
              <a:rPr lang="en-CA" dirty="0">
                <a:solidFill>
                  <a:srgbClr val="212121"/>
                </a:solidFill>
                <a:highlight>
                  <a:srgbClr val="FFFFFF"/>
                </a:highlight>
                <a:latin typeface="Courier New" panose="02070309020205020404" pitchFamily="49" charset="0"/>
              </a:rPr>
              <a:t>:Nocturia</a:t>
            </a:r>
            <a:endParaRPr lang="en-CA" dirty="0"/>
          </a:p>
        </p:txBody>
      </p:sp>
      <p:sp>
        <p:nvSpPr>
          <p:cNvPr id="11" name="文本框 10">
            <a:extLst>
              <a:ext uri="{FF2B5EF4-FFF2-40B4-BE49-F238E27FC236}">
                <a16:creationId xmlns:a16="http://schemas.microsoft.com/office/drawing/2014/main" id="{C9B7C17D-6C83-7108-180A-249A41F8C786}"/>
              </a:ext>
            </a:extLst>
          </p:cNvPr>
          <p:cNvSpPr txBox="1"/>
          <p:nvPr/>
        </p:nvSpPr>
        <p:spPr>
          <a:xfrm>
            <a:off x="557695" y="1205337"/>
            <a:ext cx="10213944" cy="461665"/>
          </a:xfrm>
          <a:prstGeom prst="rect">
            <a:avLst/>
          </a:prstGeom>
          <a:noFill/>
        </p:spPr>
        <p:txBody>
          <a:bodyPr wrap="square">
            <a:spAutoFit/>
          </a:bodyPr>
          <a:lstStyle/>
          <a:p>
            <a:r>
              <a:rPr lang="en-US" altLang="zh-CN" sz="2400" dirty="0"/>
              <a:t>Rank of the Top Catch 22 Features (Start with the most Correlated)</a:t>
            </a:r>
            <a:endParaRPr lang="en-CA" sz="2400" dirty="0"/>
          </a:p>
        </p:txBody>
      </p:sp>
    </p:spTree>
    <p:extLst>
      <p:ext uri="{BB962C8B-B14F-4D97-AF65-F5344CB8AC3E}">
        <p14:creationId xmlns:p14="http://schemas.microsoft.com/office/powerpoint/2010/main" val="1013165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035C05-1276-3479-FFC0-523C90CA4E7A}"/>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E0C0D28C-BBB2-B6B7-5032-2DEFA83E60A3}"/>
              </a:ext>
            </a:extLst>
          </p:cNvPr>
          <p:cNvSpPr>
            <a:spLocks noGrp="1"/>
          </p:cNvSpPr>
          <p:nvPr>
            <p:ph type="sldNum" sz="quarter" idx="12"/>
          </p:nvPr>
        </p:nvSpPr>
        <p:spPr/>
        <p:txBody>
          <a:bodyPr/>
          <a:lstStyle/>
          <a:p>
            <a:fld id="{45686D7F-0007-4F1E-861F-8C937D749AC2}" type="slidenum">
              <a:rPr lang="en-CA" smtClean="0"/>
              <a:t>52</a:t>
            </a:fld>
            <a:endParaRPr lang="en-CA"/>
          </a:p>
        </p:txBody>
      </p:sp>
      <p:sp>
        <p:nvSpPr>
          <p:cNvPr id="4" name="文本框 3">
            <a:extLst>
              <a:ext uri="{FF2B5EF4-FFF2-40B4-BE49-F238E27FC236}">
                <a16:creationId xmlns:a16="http://schemas.microsoft.com/office/drawing/2014/main" id="{35F69FC4-99BC-6985-071F-B73316B4765C}"/>
              </a:ext>
            </a:extLst>
          </p:cNvPr>
          <p:cNvSpPr txBox="1"/>
          <p:nvPr/>
        </p:nvSpPr>
        <p:spPr>
          <a:xfrm>
            <a:off x="1293831" y="832583"/>
            <a:ext cx="8236668" cy="461665"/>
          </a:xfrm>
          <a:prstGeom prst="rect">
            <a:avLst/>
          </a:prstGeom>
          <a:noFill/>
        </p:spPr>
        <p:txBody>
          <a:bodyPr wrap="square">
            <a:spAutoFit/>
          </a:bodyPr>
          <a:lstStyle/>
          <a:p>
            <a:r>
              <a:rPr lang="en-US" altLang="zh-CN" sz="2400" dirty="0"/>
              <a:t>FNN With All Catch 22 Features</a:t>
            </a:r>
            <a:endParaRPr lang="en-CA" sz="2400" dirty="0"/>
          </a:p>
        </p:txBody>
      </p:sp>
      <p:pic>
        <p:nvPicPr>
          <p:cNvPr id="6" name="图片 5">
            <a:extLst>
              <a:ext uri="{FF2B5EF4-FFF2-40B4-BE49-F238E27FC236}">
                <a16:creationId xmlns:a16="http://schemas.microsoft.com/office/drawing/2014/main" id="{85207664-F46F-C881-D8DC-ECCF211A7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266" y="1552719"/>
            <a:ext cx="7879763" cy="4839119"/>
          </a:xfrm>
          <a:prstGeom prst="rect">
            <a:avLst/>
          </a:prstGeom>
        </p:spPr>
      </p:pic>
    </p:spTree>
    <p:extLst>
      <p:ext uri="{BB962C8B-B14F-4D97-AF65-F5344CB8AC3E}">
        <p14:creationId xmlns:p14="http://schemas.microsoft.com/office/powerpoint/2010/main" val="2376195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B4D2903-A479-62A6-7894-CA8A22B06F3E}"/>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3782D70E-7DDC-FEA3-6C36-5D77C9B01EE1}"/>
              </a:ext>
            </a:extLst>
          </p:cNvPr>
          <p:cNvSpPr>
            <a:spLocks noGrp="1"/>
          </p:cNvSpPr>
          <p:nvPr>
            <p:ph type="sldNum" sz="quarter" idx="12"/>
          </p:nvPr>
        </p:nvSpPr>
        <p:spPr/>
        <p:txBody>
          <a:bodyPr/>
          <a:lstStyle/>
          <a:p>
            <a:fld id="{45686D7F-0007-4F1E-861F-8C937D749AC2}" type="slidenum">
              <a:rPr lang="en-CA" smtClean="0"/>
              <a:t>53</a:t>
            </a:fld>
            <a:endParaRPr lang="en-CA"/>
          </a:p>
        </p:txBody>
      </p:sp>
      <p:sp>
        <p:nvSpPr>
          <p:cNvPr id="5" name="文本框 4">
            <a:extLst>
              <a:ext uri="{FF2B5EF4-FFF2-40B4-BE49-F238E27FC236}">
                <a16:creationId xmlns:a16="http://schemas.microsoft.com/office/drawing/2014/main" id="{523F51D0-C7E1-A0DC-A14D-832204EC4134}"/>
              </a:ext>
            </a:extLst>
          </p:cNvPr>
          <p:cNvSpPr txBox="1"/>
          <p:nvPr/>
        </p:nvSpPr>
        <p:spPr>
          <a:xfrm>
            <a:off x="1001261" y="1063416"/>
            <a:ext cx="10037189" cy="461665"/>
          </a:xfrm>
          <a:prstGeom prst="rect">
            <a:avLst/>
          </a:prstGeom>
          <a:noFill/>
        </p:spPr>
        <p:txBody>
          <a:bodyPr wrap="square">
            <a:spAutoFit/>
          </a:bodyPr>
          <a:lstStyle/>
          <a:p>
            <a:r>
              <a:rPr lang="en-US" altLang="zh-CN" sz="2400" dirty="0"/>
              <a:t>FNN With Top 5 Catch 22 Features: Performance Over 100 Runs</a:t>
            </a:r>
            <a:endParaRPr lang="en-CA" sz="2400" dirty="0"/>
          </a:p>
        </p:txBody>
      </p:sp>
      <p:pic>
        <p:nvPicPr>
          <p:cNvPr id="9" name="图片 8">
            <a:extLst>
              <a:ext uri="{FF2B5EF4-FFF2-40B4-BE49-F238E27FC236}">
                <a16:creationId xmlns:a16="http://schemas.microsoft.com/office/drawing/2014/main" id="{27812287-8BF7-B7F0-EA4A-C9FE9B938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031" y="1831103"/>
            <a:ext cx="8991509" cy="4113876"/>
          </a:xfrm>
          <a:prstGeom prst="rect">
            <a:avLst/>
          </a:prstGeom>
        </p:spPr>
      </p:pic>
    </p:spTree>
    <p:extLst>
      <p:ext uri="{BB962C8B-B14F-4D97-AF65-F5344CB8AC3E}">
        <p14:creationId xmlns:p14="http://schemas.microsoft.com/office/powerpoint/2010/main" val="3626708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0740627-4CED-5CD2-031E-E8B13E7780C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D4ACEB2-9592-8265-22E3-1F5B3B8E249D}"/>
              </a:ext>
            </a:extLst>
          </p:cNvPr>
          <p:cNvSpPr>
            <a:spLocks noGrp="1"/>
          </p:cNvSpPr>
          <p:nvPr>
            <p:ph type="sldNum" sz="quarter" idx="12"/>
          </p:nvPr>
        </p:nvSpPr>
        <p:spPr/>
        <p:txBody>
          <a:bodyPr/>
          <a:lstStyle/>
          <a:p>
            <a:fld id="{45686D7F-0007-4F1E-861F-8C937D749AC2}" type="slidenum">
              <a:rPr lang="en-CA" smtClean="0"/>
              <a:t>54</a:t>
            </a:fld>
            <a:endParaRPr lang="en-CA"/>
          </a:p>
        </p:txBody>
      </p:sp>
      <p:sp>
        <p:nvSpPr>
          <p:cNvPr id="5" name="文本框 4">
            <a:extLst>
              <a:ext uri="{FF2B5EF4-FFF2-40B4-BE49-F238E27FC236}">
                <a16:creationId xmlns:a16="http://schemas.microsoft.com/office/drawing/2014/main" id="{2CC002AD-07C3-7E80-05C9-E32DDC58CDF2}"/>
              </a:ext>
            </a:extLst>
          </p:cNvPr>
          <p:cNvSpPr txBox="1"/>
          <p:nvPr/>
        </p:nvSpPr>
        <p:spPr>
          <a:xfrm>
            <a:off x="1238865" y="601913"/>
            <a:ext cx="8799870" cy="461665"/>
          </a:xfrm>
          <a:prstGeom prst="rect">
            <a:avLst/>
          </a:prstGeom>
          <a:noFill/>
        </p:spPr>
        <p:txBody>
          <a:bodyPr wrap="square">
            <a:spAutoFit/>
          </a:bodyPr>
          <a:lstStyle/>
          <a:p>
            <a:r>
              <a:rPr lang="en-CA" sz="2400" dirty="0" err="1"/>
              <a:t>LassoLars</a:t>
            </a:r>
            <a:r>
              <a:rPr lang="en-CA" sz="2400" dirty="0"/>
              <a:t> (a variant of Lasso regression) to fit the data</a:t>
            </a:r>
          </a:p>
        </p:txBody>
      </p:sp>
      <p:pic>
        <p:nvPicPr>
          <p:cNvPr id="7" name="图片 6">
            <a:extLst>
              <a:ext uri="{FF2B5EF4-FFF2-40B4-BE49-F238E27FC236}">
                <a16:creationId xmlns:a16="http://schemas.microsoft.com/office/drawing/2014/main" id="{EBB54B00-6387-8993-8396-D74C41BDC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865" y="1282316"/>
            <a:ext cx="7403716" cy="2001657"/>
          </a:xfrm>
          <a:prstGeom prst="rect">
            <a:avLst/>
          </a:prstGeom>
        </p:spPr>
      </p:pic>
      <p:pic>
        <p:nvPicPr>
          <p:cNvPr id="9" name="图片 8">
            <a:extLst>
              <a:ext uri="{FF2B5EF4-FFF2-40B4-BE49-F238E27FC236}">
                <a16:creationId xmlns:a16="http://schemas.microsoft.com/office/drawing/2014/main" id="{116B448E-60C9-A828-9F54-D54C5A45F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864" y="3283973"/>
            <a:ext cx="7318201" cy="1237550"/>
          </a:xfrm>
          <a:prstGeom prst="rect">
            <a:avLst/>
          </a:prstGeom>
        </p:spPr>
      </p:pic>
      <p:pic>
        <p:nvPicPr>
          <p:cNvPr id="12" name="图片 11">
            <a:extLst>
              <a:ext uri="{FF2B5EF4-FFF2-40B4-BE49-F238E27FC236}">
                <a16:creationId xmlns:a16="http://schemas.microsoft.com/office/drawing/2014/main" id="{F5C072F6-89A8-5DE2-04F1-61E3CBA0E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864" y="4608940"/>
            <a:ext cx="5525730" cy="2167857"/>
          </a:xfrm>
          <a:prstGeom prst="rect">
            <a:avLst/>
          </a:prstGeom>
        </p:spPr>
      </p:pic>
    </p:spTree>
    <p:extLst>
      <p:ext uri="{BB962C8B-B14F-4D97-AF65-F5344CB8AC3E}">
        <p14:creationId xmlns:p14="http://schemas.microsoft.com/office/powerpoint/2010/main" val="4119651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4EDB61B-2380-54AD-9841-DF4B6381759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051A69AF-34BB-ADB6-EE7E-0CABD72236C6}"/>
              </a:ext>
            </a:extLst>
          </p:cNvPr>
          <p:cNvSpPr>
            <a:spLocks noGrp="1"/>
          </p:cNvSpPr>
          <p:nvPr>
            <p:ph type="sldNum" sz="quarter" idx="12"/>
          </p:nvPr>
        </p:nvSpPr>
        <p:spPr/>
        <p:txBody>
          <a:bodyPr/>
          <a:lstStyle/>
          <a:p>
            <a:fld id="{45686D7F-0007-4F1E-861F-8C937D749AC2}" type="slidenum">
              <a:rPr lang="en-CA" smtClean="0"/>
              <a:t>55</a:t>
            </a:fld>
            <a:endParaRPr lang="en-CA"/>
          </a:p>
        </p:txBody>
      </p:sp>
      <p:pic>
        <p:nvPicPr>
          <p:cNvPr id="5" name="图片 4">
            <a:extLst>
              <a:ext uri="{FF2B5EF4-FFF2-40B4-BE49-F238E27FC236}">
                <a16:creationId xmlns:a16="http://schemas.microsoft.com/office/drawing/2014/main" id="{2A54AB18-6F8A-00A3-F7E1-92FE28854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41" y="1952772"/>
            <a:ext cx="9030254" cy="2952455"/>
          </a:xfrm>
          <a:prstGeom prst="rect">
            <a:avLst/>
          </a:prstGeom>
        </p:spPr>
      </p:pic>
      <p:sp>
        <p:nvSpPr>
          <p:cNvPr id="6" name="文本框 5">
            <a:extLst>
              <a:ext uri="{FF2B5EF4-FFF2-40B4-BE49-F238E27FC236}">
                <a16:creationId xmlns:a16="http://schemas.microsoft.com/office/drawing/2014/main" id="{16DA4CF7-9884-75E1-52BA-FB502AA3D0B2}"/>
              </a:ext>
            </a:extLst>
          </p:cNvPr>
          <p:cNvSpPr txBox="1"/>
          <p:nvPr/>
        </p:nvSpPr>
        <p:spPr>
          <a:xfrm>
            <a:off x="1238865" y="601913"/>
            <a:ext cx="8799870" cy="461665"/>
          </a:xfrm>
          <a:prstGeom prst="rect">
            <a:avLst/>
          </a:prstGeom>
          <a:noFill/>
        </p:spPr>
        <p:txBody>
          <a:bodyPr wrap="square">
            <a:spAutoFit/>
          </a:bodyPr>
          <a:lstStyle/>
          <a:p>
            <a:r>
              <a:rPr lang="en-CA" altLang="zh-CN" sz="2400" dirty="0"/>
              <a:t>Gradient Boosting </a:t>
            </a:r>
            <a:r>
              <a:rPr lang="en-CA" sz="2400" dirty="0"/>
              <a:t>to fit the data</a:t>
            </a:r>
          </a:p>
        </p:txBody>
      </p:sp>
    </p:spTree>
    <p:extLst>
      <p:ext uri="{BB962C8B-B14F-4D97-AF65-F5344CB8AC3E}">
        <p14:creationId xmlns:p14="http://schemas.microsoft.com/office/powerpoint/2010/main" val="3411890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0740627-4CED-5CD2-031E-E8B13E7780C3}"/>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D4ACEB2-9592-8265-22E3-1F5B3B8E249D}"/>
              </a:ext>
            </a:extLst>
          </p:cNvPr>
          <p:cNvSpPr>
            <a:spLocks noGrp="1"/>
          </p:cNvSpPr>
          <p:nvPr>
            <p:ph type="sldNum" sz="quarter" idx="12"/>
          </p:nvPr>
        </p:nvSpPr>
        <p:spPr/>
        <p:txBody>
          <a:bodyPr/>
          <a:lstStyle/>
          <a:p>
            <a:fld id="{45686D7F-0007-4F1E-861F-8C937D749AC2}" type="slidenum">
              <a:rPr lang="en-CA" smtClean="0"/>
              <a:t>56</a:t>
            </a:fld>
            <a:endParaRPr lang="en-CA"/>
          </a:p>
        </p:txBody>
      </p:sp>
      <p:sp>
        <p:nvSpPr>
          <p:cNvPr id="5" name="文本框 4">
            <a:extLst>
              <a:ext uri="{FF2B5EF4-FFF2-40B4-BE49-F238E27FC236}">
                <a16:creationId xmlns:a16="http://schemas.microsoft.com/office/drawing/2014/main" id="{2CC002AD-07C3-7E80-05C9-E32DDC58CDF2}"/>
              </a:ext>
            </a:extLst>
          </p:cNvPr>
          <p:cNvSpPr txBox="1"/>
          <p:nvPr/>
        </p:nvSpPr>
        <p:spPr>
          <a:xfrm>
            <a:off x="1238865" y="601913"/>
            <a:ext cx="8799870" cy="461665"/>
          </a:xfrm>
          <a:prstGeom prst="rect">
            <a:avLst/>
          </a:prstGeom>
          <a:noFill/>
        </p:spPr>
        <p:txBody>
          <a:bodyPr wrap="square">
            <a:spAutoFit/>
          </a:bodyPr>
          <a:lstStyle/>
          <a:p>
            <a:r>
              <a:rPr lang="en-US" altLang="zh-CN" sz="2400" dirty="0"/>
              <a:t>Support Vector Machine </a:t>
            </a:r>
            <a:r>
              <a:rPr lang="en-CA" altLang="zh-CN" sz="2400" dirty="0"/>
              <a:t>(</a:t>
            </a:r>
            <a:r>
              <a:rPr lang="en-US" altLang="zh-CN" sz="2400" dirty="0"/>
              <a:t>SVC</a:t>
            </a:r>
            <a:r>
              <a:rPr lang="en-CA" altLang="zh-CN" sz="2400" dirty="0"/>
              <a:t>)</a:t>
            </a:r>
            <a:r>
              <a:rPr lang="en-US" altLang="zh-CN" sz="2400" dirty="0"/>
              <a:t> </a:t>
            </a:r>
            <a:r>
              <a:rPr lang="en-CA" sz="2400" dirty="0"/>
              <a:t>to fit the data</a:t>
            </a:r>
          </a:p>
        </p:txBody>
      </p:sp>
      <p:pic>
        <p:nvPicPr>
          <p:cNvPr id="12" name="图片 11">
            <a:extLst>
              <a:ext uri="{FF2B5EF4-FFF2-40B4-BE49-F238E27FC236}">
                <a16:creationId xmlns:a16="http://schemas.microsoft.com/office/drawing/2014/main" id="{F5C072F6-89A8-5DE2-04F1-61E3CBA0E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865" y="1767417"/>
            <a:ext cx="7574754" cy="2971731"/>
          </a:xfrm>
          <a:prstGeom prst="rect">
            <a:avLst/>
          </a:prstGeom>
        </p:spPr>
      </p:pic>
    </p:spTree>
    <p:extLst>
      <p:ext uri="{BB962C8B-B14F-4D97-AF65-F5344CB8AC3E}">
        <p14:creationId xmlns:p14="http://schemas.microsoft.com/office/powerpoint/2010/main" val="3495968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F57A1A-B20B-BB53-951A-822CFD39B494}"/>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41051CA7-67A1-C090-0FAB-D81FFA1218FF}"/>
              </a:ext>
            </a:extLst>
          </p:cNvPr>
          <p:cNvSpPr>
            <a:spLocks noGrp="1"/>
          </p:cNvSpPr>
          <p:nvPr>
            <p:ph type="sldNum" sz="quarter" idx="12"/>
          </p:nvPr>
        </p:nvSpPr>
        <p:spPr/>
        <p:txBody>
          <a:bodyPr/>
          <a:lstStyle/>
          <a:p>
            <a:fld id="{45686D7F-0007-4F1E-861F-8C937D749AC2}" type="slidenum">
              <a:rPr lang="en-CA" smtClean="0"/>
              <a:t>57</a:t>
            </a:fld>
            <a:endParaRPr lang="en-CA"/>
          </a:p>
        </p:txBody>
      </p:sp>
      <p:sp>
        <p:nvSpPr>
          <p:cNvPr id="11" name="文本框 10">
            <a:extLst>
              <a:ext uri="{FF2B5EF4-FFF2-40B4-BE49-F238E27FC236}">
                <a16:creationId xmlns:a16="http://schemas.microsoft.com/office/drawing/2014/main" id="{C9239A05-06F6-3D98-53C1-868DDF858FC8}"/>
              </a:ext>
            </a:extLst>
          </p:cNvPr>
          <p:cNvSpPr txBox="1"/>
          <p:nvPr/>
        </p:nvSpPr>
        <p:spPr>
          <a:xfrm>
            <a:off x="1293831" y="832583"/>
            <a:ext cx="8236668" cy="461665"/>
          </a:xfrm>
          <a:prstGeom prst="rect">
            <a:avLst/>
          </a:prstGeom>
          <a:noFill/>
        </p:spPr>
        <p:txBody>
          <a:bodyPr wrap="square">
            <a:spAutoFit/>
          </a:bodyPr>
          <a:lstStyle/>
          <a:p>
            <a:r>
              <a:rPr lang="en-US" altLang="zh-CN" sz="2400" dirty="0"/>
              <a:t>Sequential LSTM Model Summary</a:t>
            </a:r>
            <a:endParaRPr lang="en-CA" sz="2400" dirty="0"/>
          </a:p>
        </p:txBody>
      </p:sp>
      <p:pic>
        <p:nvPicPr>
          <p:cNvPr id="6" name="图片 5">
            <a:extLst>
              <a:ext uri="{FF2B5EF4-FFF2-40B4-BE49-F238E27FC236}">
                <a16:creationId xmlns:a16="http://schemas.microsoft.com/office/drawing/2014/main" id="{5C1082E5-8EFE-2459-7DC2-26CCBFFE9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48" y="1990316"/>
            <a:ext cx="5671160" cy="2877367"/>
          </a:xfrm>
          <a:prstGeom prst="rect">
            <a:avLst/>
          </a:prstGeom>
        </p:spPr>
      </p:pic>
    </p:spTree>
    <p:extLst>
      <p:ext uri="{BB962C8B-B14F-4D97-AF65-F5344CB8AC3E}">
        <p14:creationId xmlns:p14="http://schemas.microsoft.com/office/powerpoint/2010/main" val="2808536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F53DB6-7A73-D89B-2FEF-2FAE0FDCED10}"/>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2D48AE20-0911-7FB9-46CE-8A327CF2516B}"/>
              </a:ext>
            </a:extLst>
          </p:cNvPr>
          <p:cNvSpPr>
            <a:spLocks noGrp="1"/>
          </p:cNvSpPr>
          <p:nvPr>
            <p:ph type="sldNum" sz="quarter" idx="12"/>
          </p:nvPr>
        </p:nvSpPr>
        <p:spPr/>
        <p:txBody>
          <a:bodyPr/>
          <a:lstStyle/>
          <a:p>
            <a:fld id="{45686D7F-0007-4F1E-861F-8C937D749AC2}" type="slidenum">
              <a:rPr lang="en-CA" smtClean="0"/>
              <a:t>58</a:t>
            </a:fld>
            <a:endParaRPr lang="en-CA"/>
          </a:p>
        </p:txBody>
      </p:sp>
      <p:sp>
        <p:nvSpPr>
          <p:cNvPr id="7" name="文本框 6">
            <a:extLst>
              <a:ext uri="{FF2B5EF4-FFF2-40B4-BE49-F238E27FC236}">
                <a16:creationId xmlns:a16="http://schemas.microsoft.com/office/drawing/2014/main" id="{AA6B049A-00C0-CA7A-8C4E-DE51FEC17668}"/>
              </a:ext>
            </a:extLst>
          </p:cNvPr>
          <p:cNvSpPr txBox="1"/>
          <p:nvPr/>
        </p:nvSpPr>
        <p:spPr>
          <a:xfrm>
            <a:off x="561110" y="803553"/>
            <a:ext cx="10237509" cy="461665"/>
          </a:xfrm>
          <a:prstGeom prst="rect">
            <a:avLst/>
          </a:prstGeom>
          <a:noFill/>
        </p:spPr>
        <p:txBody>
          <a:bodyPr wrap="square">
            <a:spAutoFit/>
          </a:bodyPr>
          <a:lstStyle/>
          <a:p>
            <a:r>
              <a:rPr lang="en-US" altLang="zh-CN" sz="2400" dirty="0"/>
              <a:t>Performance Over 50 Runs</a:t>
            </a:r>
            <a:endParaRPr lang="en-CA" sz="2400" dirty="0"/>
          </a:p>
        </p:txBody>
      </p:sp>
      <p:pic>
        <p:nvPicPr>
          <p:cNvPr id="6" name="图片 5">
            <a:extLst>
              <a:ext uri="{FF2B5EF4-FFF2-40B4-BE49-F238E27FC236}">
                <a16:creationId xmlns:a16="http://schemas.microsoft.com/office/drawing/2014/main" id="{6061607B-7599-BB27-48C6-24F0EAE11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10" y="1505489"/>
            <a:ext cx="11502780" cy="3565956"/>
          </a:xfrm>
          <a:prstGeom prst="rect">
            <a:avLst/>
          </a:prstGeom>
        </p:spPr>
      </p:pic>
      <p:pic>
        <p:nvPicPr>
          <p:cNvPr id="9" name="图片 8">
            <a:extLst>
              <a:ext uri="{FF2B5EF4-FFF2-40B4-BE49-F238E27FC236}">
                <a16:creationId xmlns:a16="http://schemas.microsoft.com/office/drawing/2014/main" id="{DF71A0BE-F41D-1F92-7D8D-9E0069A1F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110" y="5311716"/>
            <a:ext cx="9447114" cy="974797"/>
          </a:xfrm>
          <a:prstGeom prst="rect">
            <a:avLst/>
          </a:prstGeom>
        </p:spPr>
      </p:pic>
    </p:spTree>
    <p:extLst>
      <p:ext uri="{BB962C8B-B14F-4D97-AF65-F5344CB8AC3E}">
        <p14:creationId xmlns:p14="http://schemas.microsoft.com/office/powerpoint/2010/main" val="2625851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C277E8-1DAE-BCC5-1A12-A6408C63A85D}"/>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1C01948B-4483-8BDA-2E29-3FB3AF3C852A}"/>
              </a:ext>
            </a:extLst>
          </p:cNvPr>
          <p:cNvSpPr>
            <a:spLocks noGrp="1"/>
          </p:cNvSpPr>
          <p:nvPr>
            <p:ph type="sldNum" sz="quarter" idx="12"/>
          </p:nvPr>
        </p:nvSpPr>
        <p:spPr/>
        <p:txBody>
          <a:bodyPr/>
          <a:lstStyle/>
          <a:p>
            <a:fld id="{45686D7F-0007-4F1E-861F-8C937D749AC2}" type="slidenum">
              <a:rPr lang="en-CA" smtClean="0"/>
              <a:t>59</a:t>
            </a:fld>
            <a:endParaRPr lang="en-CA"/>
          </a:p>
        </p:txBody>
      </p:sp>
      <p:pic>
        <p:nvPicPr>
          <p:cNvPr id="5" name="图片 4">
            <a:extLst>
              <a:ext uri="{FF2B5EF4-FFF2-40B4-BE49-F238E27FC236}">
                <a16:creationId xmlns:a16="http://schemas.microsoft.com/office/drawing/2014/main" id="{A0737101-0F5E-6A04-45F5-AAB940F4A3FF}"/>
              </a:ext>
            </a:extLst>
          </p:cNvPr>
          <p:cNvPicPr>
            <a:picLocks noChangeAspect="1"/>
          </p:cNvPicPr>
          <p:nvPr/>
        </p:nvPicPr>
        <p:blipFill>
          <a:blip r:embed="rId2"/>
          <a:stretch>
            <a:fillRect/>
          </a:stretch>
        </p:blipFill>
        <p:spPr>
          <a:xfrm>
            <a:off x="2347389" y="485364"/>
            <a:ext cx="7497221" cy="5887272"/>
          </a:xfrm>
          <a:prstGeom prst="rect">
            <a:avLst/>
          </a:prstGeom>
        </p:spPr>
      </p:pic>
    </p:spTree>
    <p:extLst>
      <p:ext uri="{BB962C8B-B14F-4D97-AF65-F5344CB8AC3E}">
        <p14:creationId xmlns:p14="http://schemas.microsoft.com/office/powerpoint/2010/main" val="233060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2BFDE-4EC7-3183-2982-F74DE3B8BE18}"/>
              </a:ext>
            </a:extLst>
          </p:cNvPr>
          <p:cNvSpPr>
            <a:spLocks noGrp="1"/>
          </p:cNvSpPr>
          <p:nvPr>
            <p:ph type="title"/>
          </p:nvPr>
        </p:nvSpPr>
        <p:spPr>
          <a:xfrm>
            <a:off x="1154954" y="973668"/>
            <a:ext cx="9327652" cy="706964"/>
          </a:xfrm>
        </p:spPr>
        <p:txBody>
          <a:bodyPr/>
          <a:lstStyle/>
          <a:p>
            <a:r>
              <a:rPr lang="en-CA" dirty="0"/>
              <a:t>Background: Overactive Bladder (OAB)</a:t>
            </a:r>
          </a:p>
        </p:txBody>
      </p:sp>
      <p:sp>
        <p:nvSpPr>
          <p:cNvPr id="3" name="内容占位符 2">
            <a:extLst>
              <a:ext uri="{FF2B5EF4-FFF2-40B4-BE49-F238E27FC236}">
                <a16:creationId xmlns:a16="http://schemas.microsoft.com/office/drawing/2014/main" id="{5D64EDF5-F0C9-5EBD-B105-6B1A60A0FFCA}"/>
              </a:ext>
            </a:extLst>
          </p:cNvPr>
          <p:cNvSpPr>
            <a:spLocks noGrp="1"/>
          </p:cNvSpPr>
          <p:nvPr>
            <p:ph sz="half" idx="1"/>
          </p:nvPr>
        </p:nvSpPr>
        <p:spPr/>
        <p:txBody>
          <a:bodyPr/>
          <a:lstStyle/>
          <a:p>
            <a:r>
              <a:rPr lang="en-CA" dirty="0"/>
              <a:t>Symptoms:</a:t>
            </a:r>
          </a:p>
          <a:p>
            <a:r>
              <a:rPr lang="en-CA" dirty="0"/>
              <a:t>Urgency</a:t>
            </a:r>
          </a:p>
          <a:p>
            <a:r>
              <a:rPr lang="en-CA" dirty="0"/>
              <a:t>Frequency</a:t>
            </a:r>
          </a:p>
          <a:p>
            <a:r>
              <a:rPr lang="en-CA" dirty="0"/>
              <a:t>Nocturia</a:t>
            </a:r>
          </a:p>
          <a:p>
            <a:r>
              <a:rPr lang="en-CA" dirty="0"/>
              <a:t>Urge Incontinence-Leakage of urine</a:t>
            </a:r>
          </a:p>
        </p:txBody>
      </p:sp>
      <p:sp>
        <p:nvSpPr>
          <p:cNvPr id="6" name="内容占位符 5">
            <a:extLst>
              <a:ext uri="{FF2B5EF4-FFF2-40B4-BE49-F238E27FC236}">
                <a16:creationId xmlns:a16="http://schemas.microsoft.com/office/drawing/2014/main" id="{4B663AB0-FD22-E867-A64F-73B84D3734A3}"/>
              </a:ext>
            </a:extLst>
          </p:cNvPr>
          <p:cNvSpPr>
            <a:spLocks noGrp="1"/>
          </p:cNvSpPr>
          <p:nvPr>
            <p:ph sz="half" idx="2"/>
          </p:nvPr>
        </p:nvSpPr>
        <p:spPr/>
        <p:txBody>
          <a:bodyPr/>
          <a:lstStyle/>
          <a:p>
            <a:r>
              <a:rPr lang="en-CA" dirty="0"/>
              <a:t>Risks and Causes:</a:t>
            </a:r>
          </a:p>
          <a:p>
            <a:r>
              <a:rPr lang="en-CA" dirty="0"/>
              <a:t>Neurological Disorders</a:t>
            </a:r>
          </a:p>
          <a:p>
            <a:r>
              <a:rPr lang="en-CA" dirty="0"/>
              <a:t>Bladder Obstructions</a:t>
            </a:r>
          </a:p>
          <a:p>
            <a:r>
              <a:rPr lang="en-CA" dirty="0"/>
              <a:t>Pelvic Floor Weakness</a:t>
            </a:r>
          </a:p>
          <a:p>
            <a:r>
              <a:rPr lang="en-CA" dirty="0"/>
              <a:t>Aging</a:t>
            </a:r>
          </a:p>
          <a:p>
            <a:endParaRPr lang="en-CA" dirty="0"/>
          </a:p>
        </p:txBody>
      </p:sp>
      <p:sp>
        <p:nvSpPr>
          <p:cNvPr id="4" name="页脚占位符 3">
            <a:extLst>
              <a:ext uri="{FF2B5EF4-FFF2-40B4-BE49-F238E27FC236}">
                <a16:creationId xmlns:a16="http://schemas.microsoft.com/office/drawing/2014/main" id="{B840920D-1DE1-CFE5-68D1-2D1B89D1F7F5}"/>
              </a:ext>
            </a:extLst>
          </p:cNvPr>
          <p:cNvSpPr>
            <a:spLocks noGrp="1"/>
          </p:cNvSpPr>
          <p:nvPr>
            <p:ph type="ftr" sz="quarter" idx="11"/>
          </p:nvPr>
        </p:nvSpPr>
        <p:spPr>
          <a:xfrm>
            <a:off x="7330944" y="6019800"/>
            <a:ext cx="3859795" cy="304801"/>
          </a:xfrm>
        </p:spPr>
        <p:txBody>
          <a:bodyPr/>
          <a:lstStyle/>
          <a:p>
            <a:r>
              <a:rPr lang="en-CA" dirty="0"/>
              <a:t>{“Overactive Bladder”, Cleveland Clinic, 2024}</a:t>
            </a:r>
          </a:p>
        </p:txBody>
      </p:sp>
      <p:sp>
        <p:nvSpPr>
          <p:cNvPr id="5" name="灯片编号占位符 4">
            <a:extLst>
              <a:ext uri="{FF2B5EF4-FFF2-40B4-BE49-F238E27FC236}">
                <a16:creationId xmlns:a16="http://schemas.microsoft.com/office/drawing/2014/main" id="{E6340733-9897-72ED-720B-36350F5C93A8}"/>
              </a:ext>
            </a:extLst>
          </p:cNvPr>
          <p:cNvSpPr>
            <a:spLocks noGrp="1"/>
          </p:cNvSpPr>
          <p:nvPr>
            <p:ph type="sldNum" sz="quarter" idx="12"/>
          </p:nvPr>
        </p:nvSpPr>
        <p:spPr/>
        <p:txBody>
          <a:bodyPr/>
          <a:lstStyle/>
          <a:p>
            <a:fld id="{45686D7F-0007-4F1E-861F-8C937D749AC2}" type="slidenum">
              <a:rPr lang="en-CA" smtClean="0"/>
              <a:t>6</a:t>
            </a:fld>
            <a:endParaRPr lang="en-CA"/>
          </a:p>
        </p:txBody>
      </p:sp>
    </p:spTree>
    <p:extLst>
      <p:ext uri="{BB962C8B-B14F-4D97-AF65-F5344CB8AC3E}">
        <p14:creationId xmlns:p14="http://schemas.microsoft.com/office/powerpoint/2010/main" val="3145399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DA11EA2-12F4-C559-D972-FBA3346784D6}"/>
              </a:ext>
            </a:extLst>
          </p:cNvPr>
          <p:cNvSpPr>
            <a:spLocks noGrp="1"/>
          </p:cNvSpPr>
          <p:nvPr>
            <p:ph type="title"/>
          </p:nvPr>
        </p:nvSpPr>
        <p:spPr/>
        <p:txBody>
          <a:bodyPr/>
          <a:lstStyle/>
          <a:p>
            <a:r>
              <a:rPr lang="en-CA" altLang="zh-CN" dirty="0"/>
              <a:t>Experiments Discussion</a:t>
            </a:r>
            <a:endParaRPr lang="en-CA" dirty="0"/>
          </a:p>
        </p:txBody>
      </p:sp>
      <p:sp>
        <p:nvSpPr>
          <p:cNvPr id="8" name="文本占位符 7">
            <a:extLst>
              <a:ext uri="{FF2B5EF4-FFF2-40B4-BE49-F238E27FC236}">
                <a16:creationId xmlns:a16="http://schemas.microsoft.com/office/drawing/2014/main" id="{A042E9CE-A291-0048-5468-13205EC77E7A}"/>
              </a:ext>
            </a:extLst>
          </p:cNvPr>
          <p:cNvSpPr>
            <a:spLocks noGrp="1"/>
          </p:cNvSpPr>
          <p:nvPr>
            <p:ph type="body" sz="half" idx="13"/>
          </p:nvPr>
        </p:nvSpPr>
        <p:spPr/>
        <p:txBody>
          <a:bodyPr/>
          <a:lstStyle/>
          <a:p>
            <a:endParaRPr lang="en-CA"/>
          </a:p>
        </p:txBody>
      </p:sp>
      <p:sp>
        <p:nvSpPr>
          <p:cNvPr id="7" name="文本占位符 6">
            <a:extLst>
              <a:ext uri="{FF2B5EF4-FFF2-40B4-BE49-F238E27FC236}">
                <a16:creationId xmlns:a16="http://schemas.microsoft.com/office/drawing/2014/main" id="{91987FCD-E030-8752-28BB-666A569911B0}"/>
              </a:ext>
            </a:extLst>
          </p:cNvPr>
          <p:cNvSpPr>
            <a:spLocks noGrp="1"/>
          </p:cNvSpPr>
          <p:nvPr>
            <p:ph type="body" sz="half" idx="2"/>
          </p:nvPr>
        </p:nvSpPr>
        <p:spPr/>
        <p:txBody>
          <a:bodyPr/>
          <a:lstStyle/>
          <a:p>
            <a:endParaRPr lang="en-CA"/>
          </a:p>
        </p:txBody>
      </p:sp>
      <p:sp>
        <p:nvSpPr>
          <p:cNvPr id="4" name="页脚占位符 3">
            <a:extLst>
              <a:ext uri="{FF2B5EF4-FFF2-40B4-BE49-F238E27FC236}">
                <a16:creationId xmlns:a16="http://schemas.microsoft.com/office/drawing/2014/main" id="{EE271E35-7A83-00B3-5970-46412AFF9AB4}"/>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952E5030-E5D7-D8E1-6164-BF5FCA3287C6}"/>
              </a:ext>
            </a:extLst>
          </p:cNvPr>
          <p:cNvSpPr>
            <a:spLocks noGrp="1"/>
          </p:cNvSpPr>
          <p:nvPr>
            <p:ph type="sldNum" sz="quarter" idx="12"/>
          </p:nvPr>
        </p:nvSpPr>
        <p:spPr/>
        <p:txBody>
          <a:bodyPr/>
          <a:lstStyle/>
          <a:p>
            <a:fld id="{45686D7F-0007-4F1E-861F-8C937D749AC2}" type="slidenum">
              <a:rPr lang="en-CA" smtClean="0"/>
              <a:t>60</a:t>
            </a:fld>
            <a:endParaRPr lang="en-CA"/>
          </a:p>
        </p:txBody>
      </p:sp>
    </p:spTree>
    <p:extLst>
      <p:ext uri="{BB962C8B-B14F-4D97-AF65-F5344CB8AC3E}">
        <p14:creationId xmlns:p14="http://schemas.microsoft.com/office/powerpoint/2010/main" val="2541321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8DFFD66-3183-1073-D3DC-C729B5135748}"/>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A71079B2-D442-6F05-A2B0-8F140100A99B}"/>
              </a:ext>
            </a:extLst>
          </p:cNvPr>
          <p:cNvSpPr>
            <a:spLocks noGrp="1"/>
          </p:cNvSpPr>
          <p:nvPr>
            <p:ph type="sldNum" sz="quarter" idx="12"/>
          </p:nvPr>
        </p:nvSpPr>
        <p:spPr/>
        <p:txBody>
          <a:bodyPr/>
          <a:lstStyle/>
          <a:p>
            <a:fld id="{45686D7F-0007-4F1E-861F-8C937D749AC2}" type="slidenum">
              <a:rPr lang="en-CA" smtClean="0"/>
              <a:t>61</a:t>
            </a:fld>
            <a:endParaRPr lang="en-CA"/>
          </a:p>
        </p:txBody>
      </p:sp>
      <p:sp>
        <p:nvSpPr>
          <p:cNvPr id="7" name="Rectangle 1">
            <a:extLst>
              <a:ext uri="{FF2B5EF4-FFF2-40B4-BE49-F238E27FC236}">
                <a16:creationId xmlns:a16="http://schemas.microsoft.com/office/drawing/2014/main" id="{AB5DE4F6-B004-04D0-641D-4CA6E1327521}"/>
              </a:ext>
            </a:extLst>
          </p:cNvPr>
          <p:cNvSpPr>
            <a:spLocks noChangeArrowheads="1"/>
          </p:cNvSpPr>
          <p:nvPr/>
        </p:nvSpPr>
        <p:spPr bwMode="auto">
          <a:xfrm>
            <a:off x="371789" y="58846"/>
            <a:ext cx="1081895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with Vanilla RNN: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Training on a small dataset of 35 patients yielded a train accuracy of 57.14% and a test accuracy of 71.43%, indicating some learning but limited by sample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 larger generated dataset of 10,000 samples, the Vanilla RNN achieved a slightly improved accuracy of 60.71% with a lower loss, showing similar performance due to statistical resemblance between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was too simplistic, and raw time series data was insufficient for accurately predicting treatment outcomes.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with LSTM RNN: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 the original dataset, LSTM RNN showed significant fluctuation and overfitting, with a final test accuracy of 42.86%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Training on the generated dataset improved stability and generalization, achieving a test accuracy of 52.88% and lower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LSTM outperformed Vanilla RNN on the generated dataset, indicating its sensitivity to data volume and complexity.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Original Dataset with GRU RNN: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GRU RNN showed stable accuracy similar to Vanilla RNN and LSTM, with a final test accuracy of 71.43%.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faced challenges in capturing complex patterns with a small dataset.</a:t>
            </a:r>
          </a:p>
        </p:txBody>
      </p:sp>
    </p:spTree>
    <p:extLst>
      <p:ext uri="{BB962C8B-B14F-4D97-AF65-F5344CB8AC3E}">
        <p14:creationId xmlns:p14="http://schemas.microsoft.com/office/powerpoint/2010/main" val="660723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C0F2F3A-8C54-B01F-1CAC-40757F1B39DC}"/>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BD77EABC-6728-A9CB-627D-98FCAD5E1654}"/>
              </a:ext>
            </a:extLst>
          </p:cNvPr>
          <p:cNvSpPr>
            <a:spLocks noGrp="1"/>
          </p:cNvSpPr>
          <p:nvPr>
            <p:ph type="sldNum" sz="quarter" idx="12"/>
          </p:nvPr>
        </p:nvSpPr>
        <p:spPr/>
        <p:txBody>
          <a:bodyPr/>
          <a:lstStyle/>
          <a:p>
            <a:fld id="{45686D7F-0007-4F1E-861F-8C937D749AC2}" type="slidenum">
              <a:rPr lang="en-CA" smtClean="0"/>
              <a:t>62</a:t>
            </a:fld>
            <a:endParaRPr lang="en-CA"/>
          </a:p>
        </p:txBody>
      </p:sp>
      <p:sp>
        <p:nvSpPr>
          <p:cNvPr id="5" name="文本框 4">
            <a:extLst>
              <a:ext uri="{FF2B5EF4-FFF2-40B4-BE49-F238E27FC236}">
                <a16:creationId xmlns:a16="http://schemas.microsoft.com/office/drawing/2014/main" id="{12817164-58C2-9B1A-0214-2FD3D2067E28}"/>
              </a:ext>
            </a:extLst>
          </p:cNvPr>
          <p:cNvSpPr txBox="1"/>
          <p:nvPr/>
        </p:nvSpPr>
        <p:spPr>
          <a:xfrm>
            <a:off x="780644" y="356565"/>
            <a:ext cx="10231065" cy="61863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Experiments on Catch22 Features (Original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all 22 Catch22 features, the Feedforward Neural Network (FNN) achieved high training accuracy but low validation accuracy (42.86%), indicating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Training with only the top 5 correlated features reduced overfitting, achieving a validation accuracy of 57.14% with improved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Experiments on Geometric Features (Generated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one-layer Sequential LSTM model showed stable training performance but poor generalization on the test set, with test accuracy of 44.83% and F1 score of 0.2000.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more complex multi-layer Sequential LSTM model with dropout layers improved performance significantly, achieving a test accuracy of 81.82% and F1 score of 0.7778.</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multi-layer model's confusion matrix showed improved precision and recall, indicating better class prediction and reduced bias.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study concludes that a multi-layer LSTM model trained on a larger, comprehensive dataset captures complex patterns effectively, leading to higher accuracy and robustness.</a:t>
            </a:r>
          </a:p>
        </p:txBody>
      </p:sp>
    </p:spTree>
    <p:extLst>
      <p:ext uri="{BB962C8B-B14F-4D97-AF65-F5344CB8AC3E}">
        <p14:creationId xmlns:p14="http://schemas.microsoft.com/office/powerpoint/2010/main" val="1447287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2E1DA7BE-DA7A-D84C-8ABF-DB09286DA644}"/>
              </a:ext>
            </a:extLst>
          </p:cNvPr>
          <p:cNvSpPr>
            <a:spLocks noGrp="1"/>
          </p:cNvSpPr>
          <p:nvPr>
            <p:ph type="title"/>
          </p:nvPr>
        </p:nvSpPr>
        <p:spPr/>
        <p:txBody>
          <a:bodyPr/>
          <a:lstStyle/>
          <a:p>
            <a:endParaRPr lang="en-CA"/>
          </a:p>
        </p:txBody>
      </p:sp>
      <p:sp>
        <p:nvSpPr>
          <p:cNvPr id="9" name="内容占位符 8">
            <a:extLst>
              <a:ext uri="{FF2B5EF4-FFF2-40B4-BE49-F238E27FC236}">
                <a16:creationId xmlns:a16="http://schemas.microsoft.com/office/drawing/2014/main" id="{53AB66B9-5445-D3B3-9D06-6EE09BDC2075}"/>
              </a:ext>
            </a:extLst>
          </p:cNvPr>
          <p:cNvSpPr>
            <a:spLocks noGrp="1"/>
          </p:cNvSpPr>
          <p:nvPr>
            <p:ph idx="1"/>
          </p:nvPr>
        </p:nvSpPr>
        <p:spPr/>
        <p:txBody>
          <a:bodyPr/>
          <a:lstStyle/>
          <a:p>
            <a:r>
              <a:rPr lang="en-CA" b="0" i="0" dirty="0">
                <a:solidFill>
                  <a:srgbClr val="212121"/>
                </a:solidFill>
                <a:effectLst/>
                <a:highlight>
                  <a:srgbClr val="FFFFFF"/>
                </a:highlight>
                <a:latin typeface="Courier New" panose="02070309020205020404" pitchFamily="49" charset="0"/>
              </a:rPr>
              <a:t>Number of non-responders (30% threshold): 7414 (76.75%) Number of responders (30% threshold): 2246 (23.25%)</a:t>
            </a:r>
          </a:p>
          <a:p>
            <a:endParaRPr lang="en-CA" dirty="0">
              <a:solidFill>
                <a:srgbClr val="212121"/>
              </a:solidFill>
              <a:highlight>
                <a:srgbClr val="FFFFFF"/>
              </a:highlight>
              <a:latin typeface="Courier New" panose="02070309020205020404" pitchFamily="49" charset="0"/>
            </a:endParaRPr>
          </a:p>
          <a:p>
            <a:r>
              <a:rPr lang="en-CA" dirty="0"/>
              <a:t>Number of non-responders (50% threshold): 9271 (95.97%)</a:t>
            </a:r>
          </a:p>
          <a:p>
            <a:r>
              <a:rPr lang="en-CA" dirty="0"/>
              <a:t>Number of responders (50% threshold): 389 (4.03%)</a:t>
            </a:r>
          </a:p>
          <a:p>
            <a:endParaRPr lang="en-CA" dirty="0"/>
          </a:p>
          <a:p>
            <a:r>
              <a:rPr lang="en-CA" b="0" i="0" dirty="0">
                <a:solidFill>
                  <a:srgbClr val="212121"/>
                </a:solidFill>
                <a:effectLst/>
                <a:highlight>
                  <a:srgbClr val="FFFFFF"/>
                </a:highlight>
                <a:latin typeface="Courier New" panose="02070309020205020404" pitchFamily="49" charset="0"/>
              </a:rPr>
              <a:t>Number of non-responders (average threshold): 4878 (50.50%) Number of responders (average threshold): 4782 (49.50%)</a:t>
            </a:r>
            <a:endParaRPr lang="en-CA" dirty="0"/>
          </a:p>
          <a:p>
            <a:endParaRPr lang="en-CA" dirty="0"/>
          </a:p>
        </p:txBody>
      </p:sp>
      <p:sp>
        <p:nvSpPr>
          <p:cNvPr id="2" name="页脚占位符 1">
            <a:extLst>
              <a:ext uri="{FF2B5EF4-FFF2-40B4-BE49-F238E27FC236}">
                <a16:creationId xmlns:a16="http://schemas.microsoft.com/office/drawing/2014/main" id="{BF22877C-E15A-1689-F491-08FB086ED08B}"/>
              </a:ext>
            </a:extLst>
          </p:cNvPr>
          <p:cNvSpPr>
            <a:spLocks noGrp="1"/>
          </p:cNvSpPr>
          <p:nvPr>
            <p:ph type="ftr" sz="quarter" idx="11"/>
          </p:nvPr>
        </p:nvSpPr>
        <p:spPr/>
        <p:txBody>
          <a:bodyPr/>
          <a:lstStyle/>
          <a:p>
            <a:endParaRPr lang="en-CA" dirty="0"/>
          </a:p>
          <a:p>
            <a:endParaRPr lang="en-CA" dirty="0"/>
          </a:p>
        </p:txBody>
      </p:sp>
      <p:sp>
        <p:nvSpPr>
          <p:cNvPr id="3" name="灯片编号占位符 2">
            <a:extLst>
              <a:ext uri="{FF2B5EF4-FFF2-40B4-BE49-F238E27FC236}">
                <a16:creationId xmlns:a16="http://schemas.microsoft.com/office/drawing/2014/main" id="{F8932B6F-25DD-5822-E75D-7A4282E2D0B1}"/>
              </a:ext>
            </a:extLst>
          </p:cNvPr>
          <p:cNvSpPr>
            <a:spLocks noGrp="1"/>
          </p:cNvSpPr>
          <p:nvPr>
            <p:ph type="sldNum" sz="quarter" idx="12"/>
          </p:nvPr>
        </p:nvSpPr>
        <p:spPr/>
        <p:txBody>
          <a:bodyPr/>
          <a:lstStyle/>
          <a:p>
            <a:fld id="{45686D7F-0007-4F1E-861F-8C937D749AC2}" type="slidenum">
              <a:rPr lang="en-CA" smtClean="0"/>
              <a:t>63</a:t>
            </a:fld>
            <a:endParaRPr lang="en-CA"/>
          </a:p>
        </p:txBody>
      </p:sp>
    </p:spTree>
    <p:extLst>
      <p:ext uri="{BB962C8B-B14F-4D97-AF65-F5344CB8AC3E}">
        <p14:creationId xmlns:p14="http://schemas.microsoft.com/office/powerpoint/2010/main" val="3385051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EE75626F-FF3D-68A5-BCB3-245413540154}"/>
              </a:ext>
            </a:extLst>
          </p:cNvPr>
          <p:cNvSpPr>
            <a:spLocks noGrp="1"/>
          </p:cNvSpPr>
          <p:nvPr>
            <p:ph type="title"/>
          </p:nvPr>
        </p:nvSpPr>
        <p:spPr/>
        <p:txBody>
          <a:bodyPr/>
          <a:lstStyle/>
          <a:p>
            <a:r>
              <a:rPr lang="en-CA" dirty="0"/>
              <a:t>Future Exploration</a:t>
            </a:r>
          </a:p>
        </p:txBody>
      </p:sp>
      <p:sp>
        <p:nvSpPr>
          <p:cNvPr id="9" name="内容占位符 8">
            <a:extLst>
              <a:ext uri="{FF2B5EF4-FFF2-40B4-BE49-F238E27FC236}">
                <a16:creationId xmlns:a16="http://schemas.microsoft.com/office/drawing/2014/main" id="{4F18C7B6-7C65-0D29-C74F-31B25E95AE71}"/>
              </a:ext>
            </a:extLst>
          </p:cNvPr>
          <p:cNvSpPr>
            <a:spLocks noGrp="1"/>
          </p:cNvSpPr>
          <p:nvPr>
            <p:ph idx="1"/>
          </p:nvPr>
        </p:nvSpPr>
        <p:spPr>
          <a:xfrm>
            <a:off x="1154954" y="2593771"/>
            <a:ext cx="9078544" cy="3593019"/>
          </a:xfrm>
        </p:spPr>
        <p:txBody>
          <a:bodyPr/>
          <a:lstStyle/>
          <a:p>
            <a:r>
              <a:rPr lang="en-CA" altLang="zh-CN" b="1" dirty="0"/>
              <a:t>How do we </a:t>
            </a:r>
            <a:r>
              <a:rPr lang="en-US" altLang="zh-CN" b="1" dirty="0"/>
              <a:t>further improve the way we define</a:t>
            </a:r>
            <a:r>
              <a:rPr lang="en-CA" altLang="zh-CN" b="1" dirty="0"/>
              <a:t> someone is a responder or not (analysis method)?</a:t>
            </a:r>
            <a:endParaRPr lang="en-CA" altLang="zh-CN" dirty="0"/>
          </a:p>
          <a:p>
            <a:r>
              <a:rPr lang="en-CA" dirty="0"/>
              <a:t>Gen data quantity vs </a:t>
            </a:r>
            <a:r>
              <a:rPr lang="en-CA" altLang="zh-CN" dirty="0"/>
              <a:t>gen data accuracy</a:t>
            </a:r>
            <a:endParaRPr lang="zh-CN" altLang="en-US" dirty="0"/>
          </a:p>
          <a:p>
            <a:r>
              <a:rPr lang="en-CA" dirty="0"/>
              <a:t>Responder vs non responder # per day certain pattern and behavior</a:t>
            </a:r>
          </a:p>
          <a:p>
            <a:r>
              <a:rPr lang="en-CA" altLang="zh-CN" dirty="0"/>
              <a:t>Given baseline and week12, predict with only baseline, or pure baseline or 9 features including Catch 22 and geometric analysis</a:t>
            </a:r>
            <a:endParaRPr lang="en-CA" dirty="0"/>
          </a:p>
          <a:p>
            <a:r>
              <a:rPr lang="en-CA" dirty="0"/>
              <a:t>Does a pattern exist in baseline will cause the responder to occur?</a:t>
            </a:r>
          </a:p>
        </p:txBody>
      </p:sp>
      <p:sp>
        <p:nvSpPr>
          <p:cNvPr id="2" name="页脚占位符 1">
            <a:extLst>
              <a:ext uri="{FF2B5EF4-FFF2-40B4-BE49-F238E27FC236}">
                <a16:creationId xmlns:a16="http://schemas.microsoft.com/office/drawing/2014/main" id="{00B102B2-08DA-B194-B674-C24178F7CDA5}"/>
              </a:ext>
            </a:extLst>
          </p:cNvPr>
          <p:cNvSpPr>
            <a:spLocks noGrp="1"/>
          </p:cNvSpPr>
          <p:nvPr>
            <p:ph type="ftr" sz="quarter" idx="11"/>
          </p:nvPr>
        </p:nvSpPr>
        <p:spPr/>
        <p:txBody>
          <a:bodyPr/>
          <a:lstStyle/>
          <a:p>
            <a:endParaRPr lang="en-CA"/>
          </a:p>
        </p:txBody>
      </p:sp>
      <p:sp>
        <p:nvSpPr>
          <p:cNvPr id="3" name="灯片编号占位符 2">
            <a:extLst>
              <a:ext uri="{FF2B5EF4-FFF2-40B4-BE49-F238E27FC236}">
                <a16:creationId xmlns:a16="http://schemas.microsoft.com/office/drawing/2014/main" id="{706B9E98-1E79-85DB-E099-B3AE60D154AB}"/>
              </a:ext>
            </a:extLst>
          </p:cNvPr>
          <p:cNvSpPr>
            <a:spLocks noGrp="1"/>
          </p:cNvSpPr>
          <p:nvPr>
            <p:ph type="sldNum" sz="quarter" idx="12"/>
          </p:nvPr>
        </p:nvSpPr>
        <p:spPr/>
        <p:txBody>
          <a:bodyPr/>
          <a:lstStyle/>
          <a:p>
            <a:fld id="{45686D7F-0007-4F1E-861F-8C937D749AC2}" type="slidenum">
              <a:rPr lang="en-CA" smtClean="0"/>
              <a:t>64</a:t>
            </a:fld>
            <a:endParaRPr lang="en-CA"/>
          </a:p>
        </p:txBody>
      </p:sp>
    </p:spTree>
    <p:extLst>
      <p:ext uri="{BB962C8B-B14F-4D97-AF65-F5344CB8AC3E}">
        <p14:creationId xmlns:p14="http://schemas.microsoft.com/office/powerpoint/2010/main" val="1541526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87C88-6D0C-3ACB-CB26-914D724A116F}"/>
              </a:ext>
            </a:extLst>
          </p:cNvPr>
          <p:cNvSpPr>
            <a:spLocks noGrp="1"/>
          </p:cNvSpPr>
          <p:nvPr>
            <p:ph type="title"/>
          </p:nvPr>
        </p:nvSpPr>
        <p:spPr/>
        <p:txBody>
          <a:bodyPr/>
          <a:lstStyle/>
          <a:p>
            <a:r>
              <a:rPr lang="en-CA" dirty="0"/>
              <a:t>References</a:t>
            </a:r>
          </a:p>
        </p:txBody>
      </p:sp>
      <p:sp>
        <p:nvSpPr>
          <p:cNvPr id="3" name="内容占位符 2">
            <a:extLst>
              <a:ext uri="{FF2B5EF4-FFF2-40B4-BE49-F238E27FC236}">
                <a16:creationId xmlns:a16="http://schemas.microsoft.com/office/drawing/2014/main" id="{C4CC831B-9451-A1D6-E248-95CAFBA2873B}"/>
              </a:ext>
            </a:extLst>
          </p:cNvPr>
          <p:cNvSpPr>
            <a:spLocks noGrp="1"/>
          </p:cNvSpPr>
          <p:nvPr>
            <p:ph idx="1"/>
          </p:nvPr>
        </p:nvSpPr>
        <p:spPr>
          <a:xfrm>
            <a:off x="1154954" y="2328085"/>
            <a:ext cx="8825659" cy="3416300"/>
          </a:xfrm>
        </p:spPr>
        <p:txBody>
          <a:bodyPr>
            <a:normAutofit fontScale="92500" lnSpcReduction="10000"/>
          </a:bodyPr>
          <a:lstStyle/>
          <a:p>
            <a:r>
              <a:rPr lang="en-CA" dirty="0"/>
              <a:t>[1] Cameron AP, Wiseman JB, Smith AR, Merion RM, Gillespie BW, Bradley CS, Amundsen CL, Yang CC, Lai HH, </a:t>
            </a:r>
            <a:r>
              <a:rPr lang="en-CA" dirty="0" err="1"/>
              <a:t>DeLancey</a:t>
            </a:r>
            <a:r>
              <a:rPr lang="en-CA" dirty="0"/>
              <a:t> JOL, Helmuth ME, Bradley MS, </a:t>
            </a:r>
            <a:r>
              <a:rPr lang="en-CA" dirty="0" err="1"/>
              <a:t>Agochukwu</a:t>
            </a:r>
            <a:r>
              <a:rPr lang="en-CA" dirty="0"/>
              <a:t> N, Andreev VP, </a:t>
            </a:r>
            <a:r>
              <a:rPr lang="en-CA" dirty="0" err="1"/>
              <a:t>Kirkali</a:t>
            </a:r>
            <a:r>
              <a:rPr lang="en-CA" dirty="0"/>
              <a:t> Z, Clemens JQ; LURN Study Group. Are three-day voiding diaries feasible and reliable? Results from the Symptoms of Lower Urinary Tract Dysfunction Research Network (LURN) cohort. </a:t>
            </a:r>
            <a:r>
              <a:rPr lang="en-CA" dirty="0" err="1"/>
              <a:t>Neurourol</a:t>
            </a:r>
            <a:r>
              <a:rPr lang="en-CA" dirty="0"/>
              <a:t> </a:t>
            </a:r>
            <a:r>
              <a:rPr lang="en-CA" dirty="0" err="1"/>
              <a:t>Urodyn</a:t>
            </a:r>
            <a:r>
              <a:rPr lang="en-CA" dirty="0"/>
              <a:t>. 2019 Nov;38(8):2185-2193. </a:t>
            </a:r>
            <a:r>
              <a:rPr lang="en-CA" dirty="0" err="1"/>
              <a:t>doi</a:t>
            </a:r>
            <a:r>
              <a:rPr lang="en-CA" dirty="0"/>
              <a:t>: 10.1002/nau.24113. </a:t>
            </a:r>
            <a:r>
              <a:rPr lang="en-CA" dirty="0" err="1"/>
              <a:t>Epub</a:t>
            </a:r>
            <a:r>
              <a:rPr lang="en-CA" dirty="0"/>
              <a:t> 2019 Jul 25. PMID: 31347211; PMCID: PMC6801005.</a:t>
            </a:r>
          </a:p>
          <a:p>
            <a:r>
              <a:rPr lang="en-CA" dirty="0"/>
              <a:t>[2] Shrivastava N, Sarangi SS, Tripathi S, Bhargava P, </a:t>
            </a:r>
            <a:r>
              <a:rPr lang="en-CA" dirty="0" err="1"/>
              <a:t>Bhirud</a:t>
            </a:r>
            <a:r>
              <a:rPr lang="en-CA" dirty="0"/>
              <a:t> DP, Jena R. Bladder diary for illiterates: A novel method. </a:t>
            </a:r>
            <a:r>
              <a:rPr lang="en-CA" dirty="0" err="1"/>
              <a:t>Urologia</a:t>
            </a:r>
            <a:r>
              <a:rPr lang="en-CA" dirty="0"/>
              <a:t> Journal. 2023;90(4):748-756. doi:10.1177/03915603231187684</a:t>
            </a:r>
          </a:p>
          <a:p>
            <a:r>
              <a:rPr lang="en-CA" dirty="0"/>
              <a:t>[3] Park, Seung-Min et al. “A mountable toilet system for personalized health monitoring via the analysis of excreta.” Nature biomedical engineering vol. 4,6 (2020): 624-635. doi:10.1038/s41551-020-0534-9</a:t>
            </a:r>
          </a:p>
        </p:txBody>
      </p:sp>
      <p:sp>
        <p:nvSpPr>
          <p:cNvPr id="4" name="页脚占位符 3">
            <a:extLst>
              <a:ext uri="{FF2B5EF4-FFF2-40B4-BE49-F238E27FC236}">
                <a16:creationId xmlns:a16="http://schemas.microsoft.com/office/drawing/2014/main" id="{1EC0088A-5AF5-7336-9352-C1AD20A490AC}"/>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EA80713D-A6B2-47BB-C3F3-E1C1670A33CE}"/>
              </a:ext>
            </a:extLst>
          </p:cNvPr>
          <p:cNvSpPr>
            <a:spLocks noGrp="1"/>
          </p:cNvSpPr>
          <p:nvPr>
            <p:ph type="sldNum" sz="quarter" idx="12"/>
          </p:nvPr>
        </p:nvSpPr>
        <p:spPr/>
        <p:txBody>
          <a:bodyPr/>
          <a:lstStyle/>
          <a:p>
            <a:fld id="{45686D7F-0007-4F1E-861F-8C937D749AC2}" type="slidenum">
              <a:rPr lang="en-CA" smtClean="0"/>
              <a:t>65</a:t>
            </a:fld>
            <a:endParaRPr lang="en-CA"/>
          </a:p>
        </p:txBody>
      </p:sp>
    </p:spTree>
    <p:extLst>
      <p:ext uri="{BB962C8B-B14F-4D97-AF65-F5344CB8AC3E}">
        <p14:creationId xmlns:p14="http://schemas.microsoft.com/office/powerpoint/2010/main" val="63239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2559C-73F1-22BC-E540-4605AFB96B8C}"/>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FA1CF443-1E68-38BD-90D1-0240A834A81F}"/>
              </a:ext>
            </a:extLst>
          </p:cNvPr>
          <p:cNvSpPr>
            <a:spLocks noGrp="1"/>
          </p:cNvSpPr>
          <p:nvPr>
            <p:ph idx="1"/>
          </p:nvPr>
        </p:nvSpPr>
        <p:spPr/>
        <p:txBody>
          <a:bodyPr>
            <a:normAutofit fontScale="92500" lnSpcReduction="20000"/>
          </a:bodyPr>
          <a:lstStyle/>
          <a:p>
            <a:r>
              <a:rPr lang="en-CA" dirty="0"/>
              <a:t>[4] Hafid, </a:t>
            </a:r>
            <a:r>
              <a:rPr lang="en-CA" dirty="0" err="1"/>
              <a:t>Abdelakram</a:t>
            </a:r>
            <a:r>
              <a:rPr lang="en-CA" dirty="0"/>
              <a:t> et al. “State of the Art of Non-Invasive Technologies for Bladder Monitoring: A Scoping Review.” Sensors (Basel, Switzerland) vol. 23,5 2758. 2 Mar. 2023, doi:10.3390/s23052758</a:t>
            </a:r>
          </a:p>
          <a:p>
            <a:r>
              <a:rPr lang="en-CA" dirty="0"/>
              <a:t>[5] Jo, Hyeong </a:t>
            </a:r>
            <a:r>
              <a:rPr lang="en-CA" dirty="0" err="1"/>
              <a:t>Geun</a:t>
            </a:r>
            <a:r>
              <a:rPr lang="en-CA" dirty="0"/>
              <a:t> et al. “Forward-Looking Ultrasound Wearable Scanner System for Estimation of Urinary Bladder Volume.” Sensors (Basel, Switzerland) vol. 21,16 5445. 12 Aug. 2021, doi:10.3390/s21165445</a:t>
            </a:r>
          </a:p>
          <a:p>
            <a:r>
              <a:rPr lang="en-CA" dirty="0"/>
              <a:t>[6] Hsiao, SM., Lin, HH. Feasibility and clinical implications of 3-day bladder diary derived classification of female storage lower urinary tract symptoms. Sci Rep 12, 20339 (2022). https://doi.org/10.1038/s41598-022-24539-1</a:t>
            </a:r>
          </a:p>
          <a:p>
            <a:r>
              <a:rPr lang="en-CA" dirty="0"/>
              <a:t>[7] </a:t>
            </a:r>
            <a:r>
              <a:rPr lang="en-CA" dirty="0" err="1"/>
              <a:t>Niederhauser</a:t>
            </a:r>
            <a:r>
              <a:rPr lang="en-CA" dirty="0"/>
              <a:t> T, </a:t>
            </a:r>
            <a:r>
              <a:rPr lang="en-CA" dirty="0" err="1"/>
              <a:t>Gafner</a:t>
            </a:r>
            <a:r>
              <a:rPr lang="en-CA" dirty="0"/>
              <a:t> ES, </a:t>
            </a:r>
            <a:r>
              <a:rPr lang="en-CA" dirty="0" err="1"/>
              <a:t>Cantieni</a:t>
            </a:r>
            <a:r>
              <a:rPr lang="en-CA" dirty="0"/>
              <a:t> T, </a:t>
            </a:r>
            <a:r>
              <a:rPr lang="en-CA" dirty="0" err="1"/>
              <a:t>Grämiger</a:t>
            </a:r>
            <a:r>
              <a:rPr lang="en-CA" dirty="0"/>
              <a:t> M, </a:t>
            </a:r>
            <a:r>
              <a:rPr lang="en-CA" dirty="0" err="1"/>
              <a:t>Haeberlin</a:t>
            </a:r>
            <a:r>
              <a:rPr lang="en-CA" dirty="0"/>
              <a:t> A, Obrist D, Burkhard F, </a:t>
            </a:r>
            <a:r>
              <a:rPr lang="en-CA" dirty="0" err="1"/>
              <a:t>Clavica</a:t>
            </a:r>
            <a:r>
              <a:rPr lang="en-CA" dirty="0"/>
              <a:t> F. Detection and quantification of overactive bladder activity in patients: Can we make it better and automatic? </a:t>
            </a:r>
            <a:r>
              <a:rPr lang="en-CA" dirty="0" err="1"/>
              <a:t>Neurourol</a:t>
            </a:r>
            <a:r>
              <a:rPr lang="en-CA" dirty="0"/>
              <a:t> </a:t>
            </a:r>
            <a:r>
              <a:rPr lang="en-CA" dirty="0" err="1"/>
              <a:t>Urodyn</a:t>
            </a:r>
            <a:r>
              <a:rPr lang="en-CA" dirty="0"/>
              <a:t>. 2018 Feb;37(2):823-831. </a:t>
            </a:r>
            <a:r>
              <a:rPr lang="en-CA" dirty="0" err="1"/>
              <a:t>doi</a:t>
            </a:r>
            <a:r>
              <a:rPr lang="en-CA" dirty="0"/>
              <a:t>: 10.1002/nau.23357. </a:t>
            </a:r>
            <a:r>
              <a:rPr lang="en-CA" dirty="0" err="1"/>
              <a:t>Epub</a:t>
            </a:r>
            <a:r>
              <a:rPr lang="en-CA" dirty="0"/>
              <a:t> 2017 Jul 26. PMID: 28745806.</a:t>
            </a:r>
          </a:p>
        </p:txBody>
      </p:sp>
      <p:sp>
        <p:nvSpPr>
          <p:cNvPr id="4" name="页脚占位符 3">
            <a:extLst>
              <a:ext uri="{FF2B5EF4-FFF2-40B4-BE49-F238E27FC236}">
                <a16:creationId xmlns:a16="http://schemas.microsoft.com/office/drawing/2014/main" id="{101E86A9-2F26-5D8E-7743-E4BC4C505755}"/>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577A63E3-5036-8533-45C5-EFE991AFC1A3}"/>
              </a:ext>
            </a:extLst>
          </p:cNvPr>
          <p:cNvSpPr>
            <a:spLocks noGrp="1"/>
          </p:cNvSpPr>
          <p:nvPr>
            <p:ph type="sldNum" sz="quarter" idx="12"/>
          </p:nvPr>
        </p:nvSpPr>
        <p:spPr/>
        <p:txBody>
          <a:bodyPr/>
          <a:lstStyle/>
          <a:p>
            <a:fld id="{45686D7F-0007-4F1E-861F-8C937D749AC2}" type="slidenum">
              <a:rPr lang="en-CA" smtClean="0"/>
              <a:t>66</a:t>
            </a:fld>
            <a:endParaRPr lang="en-CA"/>
          </a:p>
        </p:txBody>
      </p:sp>
    </p:spTree>
    <p:extLst>
      <p:ext uri="{BB962C8B-B14F-4D97-AF65-F5344CB8AC3E}">
        <p14:creationId xmlns:p14="http://schemas.microsoft.com/office/powerpoint/2010/main" val="2972501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28AAD-148A-E08E-05CD-10BC832F921E}"/>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C642A7DD-913A-05D3-AA1E-2A87E27AF856}"/>
              </a:ext>
            </a:extLst>
          </p:cNvPr>
          <p:cNvSpPr>
            <a:spLocks noGrp="1"/>
          </p:cNvSpPr>
          <p:nvPr>
            <p:ph idx="1"/>
          </p:nvPr>
        </p:nvSpPr>
        <p:spPr/>
        <p:txBody>
          <a:bodyPr>
            <a:normAutofit fontScale="92500" lnSpcReduction="20000"/>
          </a:bodyPr>
          <a:lstStyle/>
          <a:p>
            <a:r>
              <a:rPr lang="en-CA" dirty="0"/>
              <a:t>[8] Abelson, Benjamin et al. “Ambulatory urodynamic monitoring: state of the art and future directions.” Nature reviews. Urology vol. 16,5 (2019): 291-301. doi:10.1038/s41585-019-0175-5</a:t>
            </a:r>
          </a:p>
          <a:p>
            <a:r>
              <a:rPr lang="en-CA" dirty="0"/>
              <a:t>[9] </a:t>
            </a:r>
            <a:r>
              <a:rPr lang="en-CA" dirty="0" err="1"/>
              <a:t>Yande</a:t>
            </a:r>
            <a:r>
              <a:rPr lang="en-CA" dirty="0"/>
              <a:t>, Shirish </a:t>
            </a:r>
            <a:r>
              <a:rPr lang="en-CA" dirty="0" err="1"/>
              <a:t>Dattatraya</a:t>
            </a:r>
            <a:r>
              <a:rPr lang="en-CA" dirty="0"/>
              <a:t> et al. “Role of urodynamics in stress urinary incontinence: A critical appraisal.” Journal of mid-life health vol. 7,3 (2016): 119-125. doi:10.4103/0976-7800.191016</a:t>
            </a:r>
          </a:p>
          <a:p>
            <a:r>
              <a:rPr lang="en-CA" dirty="0"/>
              <a:t>[10] Jiang, Yuan-Hong et al. “Role of </a:t>
            </a:r>
            <a:r>
              <a:rPr lang="en-CA" dirty="0" err="1"/>
              <a:t>videourodynamic</a:t>
            </a:r>
            <a:r>
              <a:rPr lang="en-CA" dirty="0"/>
              <a:t> study in precision diagnosis and treatment for lower urinary tract dysfunction.” Ci ji </a:t>
            </a:r>
            <a:r>
              <a:rPr lang="en-CA" dirty="0" err="1"/>
              <a:t>yi</a:t>
            </a:r>
            <a:r>
              <a:rPr lang="en-CA" dirty="0"/>
              <a:t> </a:t>
            </a:r>
            <a:r>
              <a:rPr lang="en-CA" dirty="0" err="1"/>
              <a:t>xue</a:t>
            </a:r>
            <a:r>
              <a:rPr lang="en-CA" dirty="0"/>
              <a:t> za </a:t>
            </a:r>
            <a:r>
              <a:rPr lang="en-CA" dirty="0" err="1"/>
              <a:t>zhi</a:t>
            </a:r>
            <a:r>
              <a:rPr lang="en-CA" dirty="0"/>
              <a:t> = Tzu-chi medical journal vol. 32,2 121-130. 18 Nov. 2019, doi:10.4103/tcmj.tcmj_178_19</a:t>
            </a:r>
          </a:p>
          <a:p>
            <a:r>
              <a:rPr lang="en-CA" dirty="0"/>
              <a:t>[11] </a:t>
            </a:r>
            <a:r>
              <a:rPr lang="en-CA" dirty="0" err="1"/>
              <a:t>Bogusiewicz</a:t>
            </a:r>
            <a:r>
              <a:rPr lang="en-CA" dirty="0"/>
              <a:t>, </a:t>
            </a:r>
            <a:r>
              <a:rPr lang="en-CA" dirty="0" err="1"/>
              <a:t>Michał</a:t>
            </a:r>
            <a:r>
              <a:rPr lang="en-CA" dirty="0"/>
              <a:t>. “Ultrasound imaging in urogynecology - state of the art 2016.” </a:t>
            </a:r>
            <a:r>
              <a:rPr lang="en-CA" dirty="0" err="1"/>
              <a:t>Przeglad</a:t>
            </a:r>
            <a:r>
              <a:rPr lang="en-CA" dirty="0"/>
              <a:t> </a:t>
            </a:r>
            <a:r>
              <a:rPr lang="en-CA" dirty="0" err="1"/>
              <a:t>menopauzalny</a:t>
            </a:r>
            <a:r>
              <a:rPr lang="en-CA" dirty="0"/>
              <a:t> = Menopause review vol. 15,3 (2016): 123-132. doi:10.5114/pm.2016.63060</a:t>
            </a:r>
          </a:p>
        </p:txBody>
      </p:sp>
      <p:sp>
        <p:nvSpPr>
          <p:cNvPr id="4" name="页脚占位符 3">
            <a:extLst>
              <a:ext uri="{FF2B5EF4-FFF2-40B4-BE49-F238E27FC236}">
                <a16:creationId xmlns:a16="http://schemas.microsoft.com/office/drawing/2014/main" id="{E52B209A-AE24-697D-06F3-E087A88CE04A}"/>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27D0465E-57C3-CCA2-328C-D1A11AC32C2F}"/>
              </a:ext>
            </a:extLst>
          </p:cNvPr>
          <p:cNvSpPr>
            <a:spLocks noGrp="1"/>
          </p:cNvSpPr>
          <p:nvPr>
            <p:ph type="sldNum" sz="quarter" idx="12"/>
          </p:nvPr>
        </p:nvSpPr>
        <p:spPr/>
        <p:txBody>
          <a:bodyPr/>
          <a:lstStyle/>
          <a:p>
            <a:fld id="{45686D7F-0007-4F1E-861F-8C937D749AC2}" type="slidenum">
              <a:rPr lang="en-CA" smtClean="0"/>
              <a:t>67</a:t>
            </a:fld>
            <a:endParaRPr lang="en-CA"/>
          </a:p>
        </p:txBody>
      </p:sp>
    </p:spTree>
    <p:extLst>
      <p:ext uri="{BB962C8B-B14F-4D97-AF65-F5344CB8AC3E}">
        <p14:creationId xmlns:p14="http://schemas.microsoft.com/office/powerpoint/2010/main" val="77875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5F798-0311-A24F-9741-6A5BE7EC39B8}"/>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6F04F35D-010C-DA69-6A66-235B9DE2006E}"/>
              </a:ext>
            </a:extLst>
          </p:cNvPr>
          <p:cNvSpPr>
            <a:spLocks noGrp="1"/>
          </p:cNvSpPr>
          <p:nvPr>
            <p:ph idx="1"/>
          </p:nvPr>
        </p:nvSpPr>
        <p:spPr/>
        <p:txBody>
          <a:bodyPr/>
          <a:lstStyle/>
          <a:p>
            <a:r>
              <a:rPr lang="en-CA" dirty="0"/>
              <a:t>[12] </a:t>
            </a:r>
            <a:r>
              <a:rPr lang="da-DK" dirty="0"/>
              <a:t>Cartwright, R., Afshan, I., Derpapas, A. et al. Novel biomarkers for overactive bladder. Nat Rev Urol 8, 139–145 (2011). </a:t>
            </a:r>
            <a:r>
              <a:rPr lang="da-DK" dirty="0">
                <a:hlinkClick r:id="rId2"/>
              </a:rPr>
              <a:t>https://doi.org/10.1038/nrurol.2011.7</a:t>
            </a:r>
            <a:endParaRPr lang="da-DK" dirty="0"/>
          </a:p>
          <a:p>
            <a:r>
              <a:rPr lang="da-DK" dirty="0"/>
              <a:t>[13] </a:t>
            </a:r>
            <a:r>
              <a:rPr lang="en-CA" dirty="0" err="1"/>
              <a:t>Werneburg</a:t>
            </a:r>
            <a:r>
              <a:rPr lang="en-CA" dirty="0"/>
              <a:t>, Glenn T. “Catheter-Associated Urinary Tract Infections: Current Challenges and Future Prospects.” Research and reports in urology vol. 14 109-133. 4 Apr. 2022, doi:10.2147/RRU.S273663</a:t>
            </a:r>
          </a:p>
          <a:p>
            <a:r>
              <a:rPr lang="en-CA" dirty="0"/>
              <a:t>[14] Eun, Sung-Jong et al. “Personalized Urination Activity Management Based on an Intelligent System Using a Wearable Device.” International </a:t>
            </a:r>
            <a:r>
              <a:rPr lang="en-CA" dirty="0" err="1"/>
              <a:t>neurourology</a:t>
            </a:r>
            <a:r>
              <a:rPr lang="en-CA" dirty="0"/>
              <a:t> journal vol. 25,3 (2021): 229-235. doi:10.5213/inj.2142276.138</a:t>
            </a:r>
          </a:p>
        </p:txBody>
      </p:sp>
      <p:sp>
        <p:nvSpPr>
          <p:cNvPr id="4" name="页脚占位符 3">
            <a:extLst>
              <a:ext uri="{FF2B5EF4-FFF2-40B4-BE49-F238E27FC236}">
                <a16:creationId xmlns:a16="http://schemas.microsoft.com/office/drawing/2014/main" id="{0BBF4948-C179-C04B-0A53-7726788FCDE3}"/>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D1015233-7D94-568A-FA8E-678F1E18ED1A}"/>
              </a:ext>
            </a:extLst>
          </p:cNvPr>
          <p:cNvSpPr>
            <a:spLocks noGrp="1"/>
          </p:cNvSpPr>
          <p:nvPr>
            <p:ph type="sldNum" sz="quarter" idx="12"/>
          </p:nvPr>
        </p:nvSpPr>
        <p:spPr/>
        <p:txBody>
          <a:bodyPr/>
          <a:lstStyle/>
          <a:p>
            <a:fld id="{45686D7F-0007-4F1E-861F-8C937D749AC2}" type="slidenum">
              <a:rPr lang="en-CA" smtClean="0"/>
              <a:t>68</a:t>
            </a:fld>
            <a:endParaRPr lang="en-CA"/>
          </a:p>
        </p:txBody>
      </p:sp>
    </p:spTree>
    <p:extLst>
      <p:ext uri="{BB962C8B-B14F-4D97-AF65-F5344CB8AC3E}">
        <p14:creationId xmlns:p14="http://schemas.microsoft.com/office/powerpoint/2010/main" val="3932993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1FCB6-6BE8-9D60-C0C0-CC8C45066BD4}"/>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C762F356-BCB3-DB2F-CBA4-AE7EA4DB8877}"/>
              </a:ext>
            </a:extLst>
          </p:cNvPr>
          <p:cNvSpPr>
            <a:spLocks noGrp="1"/>
          </p:cNvSpPr>
          <p:nvPr>
            <p:ph idx="1"/>
          </p:nvPr>
        </p:nvSpPr>
        <p:spPr/>
        <p:txBody>
          <a:bodyPr/>
          <a:lstStyle/>
          <a:p>
            <a:r>
              <a:rPr lang="en-CA" dirty="0"/>
              <a:t>[15] </a:t>
            </a:r>
            <a:r>
              <a:rPr lang="en-CA" dirty="0" err="1"/>
              <a:t>Gadalla</a:t>
            </a:r>
            <a:r>
              <a:rPr lang="en-CA" dirty="0"/>
              <a:t>, Amal A H et al. “Identification of clinical and urine biomarkers for uncomplicated urinary tract infection using machine learning algorithms.” Scientific reports vol. 9,1 19694. 23 Dec. 2019, doi:10.1038/s41598-019-55523-x</a:t>
            </a:r>
          </a:p>
          <a:p>
            <a:r>
              <a:rPr lang="en-CA" dirty="0"/>
              <a:t>[16] </a:t>
            </a:r>
            <a:r>
              <a:rPr lang="en-CA" dirty="0" err="1"/>
              <a:t>Lubba</a:t>
            </a:r>
            <a:r>
              <a:rPr lang="en-CA" dirty="0"/>
              <a:t>, C.H., Sethi, S.S., </a:t>
            </a:r>
            <a:r>
              <a:rPr lang="en-CA" dirty="0" err="1"/>
              <a:t>Knaute</a:t>
            </a:r>
            <a:r>
              <a:rPr lang="en-CA" dirty="0"/>
              <a:t>, P. et al. catch22: </a:t>
            </a:r>
            <a:r>
              <a:rPr lang="en-CA" dirty="0" err="1"/>
              <a:t>CAnonical</a:t>
            </a:r>
            <a:r>
              <a:rPr lang="en-CA" dirty="0"/>
              <a:t> Time-series </a:t>
            </a:r>
            <a:r>
              <a:rPr lang="en-CA" dirty="0" err="1"/>
              <a:t>CHaracteristics</a:t>
            </a:r>
            <a:r>
              <a:rPr lang="en-CA" dirty="0"/>
              <a:t>. Data Min </a:t>
            </a:r>
            <a:r>
              <a:rPr lang="en-CA" dirty="0" err="1"/>
              <a:t>Knowl</a:t>
            </a:r>
            <a:r>
              <a:rPr lang="en-CA" dirty="0"/>
              <a:t> Disc 33, 1821–1852 (2019). https://doi.org/10.1007/s10618-019-00647-x</a:t>
            </a:r>
          </a:p>
        </p:txBody>
      </p:sp>
      <p:sp>
        <p:nvSpPr>
          <p:cNvPr id="4" name="页脚占位符 3">
            <a:extLst>
              <a:ext uri="{FF2B5EF4-FFF2-40B4-BE49-F238E27FC236}">
                <a16:creationId xmlns:a16="http://schemas.microsoft.com/office/drawing/2014/main" id="{9D863F04-8753-7E51-69CC-E8C975D6E5A1}"/>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2E2CCC74-7F1E-3C3B-93DD-1AC85C7609AD}"/>
              </a:ext>
            </a:extLst>
          </p:cNvPr>
          <p:cNvSpPr>
            <a:spLocks noGrp="1"/>
          </p:cNvSpPr>
          <p:nvPr>
            <p:ph type="sldNum" sz="quarter" idx="12"/>
          </p:nvPr>
        </p:nvSpPr>
        <p:spPr/>
        <p:txBody>
          <a:bodyPr/>
          <a:lstStyle/>
          <a:p>
            <a:fld id="{45686D7F-0007-4F1E-861F-8C937D749AC2}" type="slidenum">
              <a:rPr lang="en-CA" smtClean="0"/>
              <a:t>69</a:t>
            </a:fld>
            <a:endParaRPr lang="en-CA"/>
          </a:p>
        </p:txBody>
      </p:sp>
    </p:spTree>
    <p:extLst>
      <p:ext uri="{BB962C8B-B14F-4D97-AF65-F5344CB8AC3E}">
        <p14:creationId xmlns:p14="http://schemas.microsoft.com/office/powerpoint/2010/main" val="202721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AFA5E26-E180-005D-6C16-A437D5E5FCB6}"/>
              </a:ext>
            </a:extLst>
          </p:cNvPr>
          <p:cNvSpPr>
            <a:spLocks noGrp="1"/>
          </p:cNvSpPr>
          <p:nvPr>
            <p:ph type="ftr" sz="quarter" idx="11"/>
          </p:nvPr>
        </p:nvSpPr>
        <p:spPr/>
        <p:txBody>
          <a:bodyPr/>
          <a:lstStyle/>
          <a:p>
            <a:r>
              <a:rPr lang="en-CA" dirty="0"/>
              <a:t>{“Overactive Bladder”, </a:t>
            </a:r>
            <a:r>
              <a:rPr lang="en-US" altLang="zh-CN" dirty="0"/>
              <a:t>EVERYDAY HEALTH, 2022</a:t>
            </a:r>
            <a:r>
              <a:rPr lang="en-CA" dirty="0"/>
              <a:t>}</a:t>
            </a:r>
          </a:p>
        </p:txBody>
      </p:sp>
      <p:sp>
        <p:nvSpPr>
          <p:cNvPr id="6" name="灯片编号占位符 5">
            <a:extLst>
              <a:ext uri="{FF2B5EF4-FFF2-40B4-BE49-F238E27FC236}">
                <a16:creationId xmlns:a16="http://schemas.microsoft.com/office/drawing/2014/main" id="{F9DF84F1-1129-7FCF-524D-4984A613C45C}"/>
              </a:ext>
            </a:extLst>
          </p:cNvPr>
          <p:cNvSpPr>
            <a:spLocks noGrp="1"/>
          </p:cNvSpPr>
          <p:nvPr>
            <p:ph type="sldNum" sz="quarter" idx="12"/>
          </p:nvPr>
        </p:nvSpPr>
        <p:spPr/>
        <p:txBody>
          <a:bodyPr/>
          <a:lstStyle/>
          <a:p>
            <a:fld id="{45686D7F-0007-4F1E-861F-8C937D749AC2}" type="slidenum">
              <a:rPr lang="en-CA" smtClean="0"/>
              <a:t>7</a:t>
            </a:fld>
            <a:endParaRPr lang="en-CA"/>
          </a:p>
        </p:txBody>
      </p:sp>
      <p:pic>
        <p:nvPicPr>
          <p:cNvPr id="1026" name="Picture 2" descr="Overactive Bladder: Causes, Risk Factors, Symptoms">
            <a:extLst>
              <a:ext uri="{FF2B5EF4-FFF2-40B4-BE49-F238E27FC236}">
                <a16:creationId xmlns:a16="http://schemas.microsoft.com/office/drawing/2014/main" id="{D875E0DB-01E0-D142-54C0-1E72D92D3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838199"/>
            <a:ext cx="9144000" cy="5141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33FDD2B-ADA2-78F5-15ED-B45A046F2B02}"/>
              </a:ext>
            </a:extLst>
          </p:cNvPr>
          <p:cNvSpPr txBox="1"/>
          <p:nvPr/>
        </p:nvSpPr>
        <p:spPr>
          <a:xfrm>
            <a:off x="8239125" y="4177784"/>
            <a:ext cx="6096000" cy="369332"/>
          </a:xfrm>
          <a:prstGeom prst="rect">
            <a:avLst/>
          </a:prstGeom>
          <a:noFill/>
        </p:spPr>
        <p:txBody>
          <a:bodyPr wrap="square">
            <a:spAutoFit/>
          </a:bodyPr>
          <a:lstStyle/>
          <a:p>
            <a:r>
              <a:rPr lang="en-CA" dirty="0"/>
              <a:t>bladder detrusor</a:t>
            </a:r>
          </a:p>
        </p:txBody>
      </p:sp>
    </p:spTree>
    <p:extLst>
      <p:ext uri="{BB962C8B-B14F-4D97-AF65-F5344CB8AC3E}">
        <p14:creationId xmlns:p14="http://schemas.microsoft.com/office/powerpoint/2010/main" val="408892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3CDB5-16A7-D16F-D941-29F0076BFA8B}"/>
              </a:ext>
            </a:extLst>
          </p:cNvPr>
          <p:cNvSpPr>
            <a:spLocks noGrp="1"/>
          </p:cNvSpPr>
          <p:nvPr>
            <p:ph type="title"/>
          </p:nvPr>
        </p:nvSpPr>
        <p:spPr>
          <a:xfrm>
            <a:off x="1154954" y="973668"/>
            <a:ext cx="10035785" cy="706964"/>
          </a:xfrm>
        </p:spPr>
        <p:txBody>
          <a:bodyPr/>
          <a:lstStyle/>
          <a:p>
            <a:r>
              <a:rPr lang="en-CA" dirty="0"/>
              <a:t>Traditional Methods:</a:t>
            </a:r>
            <a:r>
              <a:rPr lang="zh-CN" altLang="en-US" dirty="0"/>
              <a:t> </a:t>
            </a:r>
            <a:r>
              <a:rPr lang="en-CA" altLang="zh-CN" dirty="0"/>
              <a:t>Paper-Based Diaries</a:t>
            </a:r>
            <a:endParaRPr lang="en-CA" dirty="0"/>
          </a:p>
        </p:txBody>
      </p:sp>
      <p:sp>
        <p:nvSpPr>
          <p:cNvPr id="3" name="内容占位符 2">
            <a:extLst>
              <a:ext uri="{FF2B5EF4-FFF2-40B4-BE49-F238E27FC236}">
                <a16:creationId xmlns:a16="http://schemas.microsoft.com/office/drawing/2014/main" id="{42BCD88E-C881-1E17-0300-48863276AF0E}"/>
              </a:ext>
            </a:extLst>
          </p:cNvPr>
          <p:cNvSpPr>
            <a:spLocks noGrp="1"/>
          </p:cNvSpPr>
          <p:nvPr>
            <p:ph sz="half" idx="1"/>
          </p:nvPr>
        </p:nvSpPr>
        <p:spPr>
          <a:xfrm>
            <a:off x="1154954" y="2603500"/>
            <a:ext cx="4825158" cy="3788338"/>
          </a:xfrm>
        </p:spPr>
        <p:txBody>
          <a:bodyPr>
            <a:normAutofit/>
          </a:bodyPr>
          <a:lstStyle/>
          <a:p>
            <a:r>
              <a:rPr lang="en-CA" dirty="0"/>
              <a:t>Description: Patients manually record their urinary habits, including frequency, volume, and incidents of incontinence on paper.</a:t>
            </a:r>
          </a:p>
          <a:p>
            <a:r>
              <a:rPr lang="en-CA" dirty="0"/>
              <a:t>American Urological Association (AUA) Standard</a:t>
            </a:r>
          </a:p>
          <a:p>
            <a:r>
              <a:rPr lang="en-CA" dirty="0"/>
              <a:t>Pros: Simple, no need for electronic devices.</a:t>
            </a:r>
          </a:p>
          <a:p>
            <a:r>
              <a:rPr lang="en-CA" dirty="0"/>
              <a:t>Cons: Prone to inaccuracies, can be cumbersome for patients to carry and maintain, relies on patient's recall and compliance.</a:t>
            </a:r>
          </a:p>
          <a:p>
            <a:endParaRPr lang="en-CA" dirty="0"/>
          </a:p>
        </p:txBody>
      </p:sp>
      <p:sp>
        <p:nvSpPr>
          <p:cNvPr id="6" name="内容占位符 5">
            <a:extLst>
              <a:ext uri="{FF2B5EF4-FFF2-40B4-BE49-F238E27FC236}">
                <a16:creationId xmlns:a16="http://schemas.microsoft.com/office/drawing/2014/main" id="{FB199EC6-56C2-A09E-3EE8-334A33211330}"/>
              </a:ext>
            </a:extLst>
          </p:cNvPr>
          <p:cNvSpPr>
            <a:spLocks noGrp="1"/>
          </p:cNvSpPr>
          <p:nvPr>
            <p:ph sz="half" idx="2"/>
          </p:nvPr>
        </p:nvSpPr>
        <p:spPr/>
        <p:txBody>
          <a:bodyPr>
            <a:normAutofit/>
          </a:bodyPr>
          <a:lstStyle/>
          <a:p>
            <a:endParaRPr lang="en-CA"/>
          </a:p>
        </p:txBody>
      </p:sp>
      <p:sp>
        <p:nvSpPr>
          <p:cNvPr id="4" name="页脚占位符 3">
            <a:extLst>
              <a:ext uri="{FF2B5EF4-FFF2-40B4-BE49-F238E27FC236}">
                <a16:creationId xmlns:a16="http://schemas.microsoft.com/office/drawing/2014/main" id="{1EA3DBAF-39F7-97E7-C9B8-F719C450B2B4}"/>
              </a:ext>
            </a:extLst>
          </p:cNvPr>
          <p:cNvSpPr>
            <a:spLocks noGrp="1"/>
          </p:cNvSpPr>
          <p:nvPr>
            <p:ph type="ftr" sz="quarter" idx="11"/>
          </p:nvPr>
        </p:nvSpPr>
        <p:spPr/>
        <p:txBody>
          <a:bodyPr/>
          <a:lstStyle/>
          <a:p>
            <a:r>
              <a:rPr lang="en-CA" dirty="0"/>
              <a:t>{</a:t>
            </a:r>
            <a:r>
              <a:rPr lang="en-CA" dirty="0" err="1"/>
              <a:t>iUFlow</a:t>
            </a:r>
            <a:r>
              <a:rPr lang="en-CA" dirty="0"/>
              <a:t> &amp; Kesem Health, 2023}</a:t>
            </a:r>
          </a:p>
        </p:txBody>
      </p:sp>
      <p:sp>
        <p:nvSpPr>
          <p:cNvPr id="5" name="灯片编号占位符 4">
            <a:extLst>
              <a:ext uri="{FF2B5EF4-FFF2-40B4-BE49-F238E27FC236}">
                <a16:creationId xmlns:a16="http://schemas.microsoft.com/office/drawing/2014/main" id="{13C165C8-AD89-21C9-8EC4-B978749BF59E}"/>
              </a:ext>
            </a:extLst>
          </p:cNvPr>
          <p:cNvSpPr>
            <a:spLocks noGrp="1"/>
          </p:cNvSpPr>
          <p:nvPr>
            <p:ph type="sldNum" sz="quarter" idx="12"/>
          </p:nvPr>
        </p:nvSpPr>
        <p:spPr/>
        <p:txBody>
          <a:bodyPr/>
          <a:lstStyle/>
          <a:p>
            <a:fld id="{45686D7F-0007-4F1E-861F-8C937D749AC2}" type="slidenum">
              <a:rPr lang="en-CA" smtClean="0"/>
              <a:t>8</a:t>
            </a:fld>
            <a:endParaRPr lang="en-CA"/>
          </a:p>
        </p:txBody>
      </p:sp>
      <p:pic>
        <p:nvPicPr>
          <p:cNvPr id="3074" name="Picture 2" descr="Voiding Diary Analysis - Top tips and Guidelines — Paper PDF or with iUFlow Bladder  Diary App">
            <a:extLst>
              <a:ext uri="{FF2B5EF4-FFF2-40B4-BE49-F238E27FC236}">
                <a16:creationId xmlns:a16="http://schemas.microsoft.com/office/drawing/2014/main" id="{CCC912EB-E80E-41A3-2712-8D22BDFD5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767" y="2364319"/>
            <a:ext cx="4427104" cy="40935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26EBA-A308-CAF2-4636-BEAC207BA750}"/>
              </a:ext>
            </a:extLst>
          </p:cNvPr>
          <p:cNvSpPr>
            <a:spLocks noGrp="1"/>
          </p:cNvSpPr>
          <p:nvPr>
            <p:ph type="title"/>
          </p:nvPr>
        </p:nvSpPr>
        <p:spPr>
          <a:xfrm>
            <a:off x="1154954" y="973668"/>
            <a:ext cx="9878917" cy="706964"/>
          </a:xfrm>
        </p:spPr>
        <p:txBody>
          <a:bodyPr/>
          <a:lstStyle/>
          <a:p>
            <a:r>
              <a:rPr lang="en-CA" dirty="0"/>
              <a:t>Current Methods:</a:t>
            </a:r>
            <a:r>
              <a:rPr lang="zh-CN" altLang="en-US" dirty="0"/>
              <a:t> </a:t>
            </a:r>
            <a:r>
              <a:rPr lang="en-CA" altLang="zh-CN" dirty="0"/>
              <a:t>Electronic Diaries (APPs)</a:t>
            </a:r>
            <a:endParaRPr lang="en-CA" dirty="0"/>
          </a:p>
        </p:txBody>
      </p:sp>
      <p:sp>
        <p:nvSpPr>
          <p:cNvPr id="6" name="内容占位符 5">
            <a:extLst>
              <a:ext uri="{FF2B5EF4-FFF2-40B4-BE49-F238E27FC236}">
                <a16:creationId xmlns:a16="http://schemas.microsoft.com/office/drawing/2014/main" id="{923D28F2-C5B3-3F06-3972-86C0DEE39FC1}"/>
              </a:ext>
            </a:extLst>
          </p:cNvPr>
          <p:cNvSpPr>
            <a:spLocks noGrp="1"/>
          </p:cNvSpPr>
          <p:nvPr>
            <p:ph sz="half" idx="1"/>
          </p:nvPr>
        </p:nvSpPr>
        <p:spPr/>
        <p:txBody>
          <a:bodyPr>
            <a:normAutofit/>
          </a:bodyPr>
          <a:lstStyle/>
          <a:p>
            <a:r>
              <a:rPr lang="en-CA" dirty="0"/>
              <a:t>Description: Use of electronic devices apps on smartphones, tablets, or computers to log urinary activities. </a:t>
            </a:r>
          </a:p>
          <a:p>
            <a:r>
              <a:rPr lang="en-CA" dirty="0"/>
              <a:t>Pros: Easier data entry, better compliance, include time stamps for accuracy. Reminders and immediate data analysis, no human error.</a:t>
            </a:r>
          </a:p>
          <a:p>
            <a:r>
              <a:rPr lang="en-CA" dirty="0"/>
              <a:t>Cons: Requires access to and familiarity with digital devices, privacy concerns.</a:t>
            </a:r>
          </a:p>
          <a:p>
            <a:endParaRPr lang="en-CA" dirty="0"/>
          </a:p>
        </p:txBody>
      </p:sp>
      <p:pic>
        <p:nvPicPr>
          <p:cNvPr id="9" name="内容占位符 8">
            <a:extLst>
              <a:ext uri="{FF2B5EF4-FFF2-40B4-BE49-F238E27FC236}">
                <a16:creationId xmlns:a16="http://schemas.microsoft.com/office/drawing/2014/main" id="{8FE25B53-56E1-A32A-0127-9630CBD24B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713" y="2456621"/>
            <a:ext cx="5593646" cy="3261534"/>
          </a:xfrm>
          <a:prstGeom prst="rect">
            <a:avLst/>
          </a:prstGeom>
          <a:ln>
            <a:noFill/>
          </a:ln>
          <a:effectLst>
            <a:softEdge rad="112500"/>
          </a:effectLst>
        </p:spPr>
      </p:pic>
      <p:sp>
        <p:nvSpPr>
          <p:cNvPr id="4" name="页脚占位符 3">
            <a:extLst>
              <a:ext uri="{FF2B5EF4-FFF2-40B4-BE49-F238E27FC236}">
                <a16:creationId xmlns:a16="http://schemas.microsoft.com/office/drawing/2014/main" id="{F1503A70-BF28-EE8E-5135-2C22EC4D2953}"/>
              </a:ext>
            </a:extLst>
          </p:cNvPr>
          <p:cNvSpPr>
            <a:spLocks noGrp="1"/>
          </p:cNvSpPr>
          <p:nvPr>
            <p:ph type="ftr" sz="quarter" idx="11"/>
          </p:nvPr>
        </p:nvSpPr>
        <p:spPr/>
        <p:txBody>
          <a:bodyPr/>
          <a:lstStyle/>
          <a:p>
            <a:r>
              <a:rPr lang="en-CA" dirty="0"/>
              <a:t>{</a:t>
            </a:r>
            <a:r>
              <a:rPr lang="en-CA" dirty="0" err="1"/>
              <a:t>iUFlow</a:t>
            </a:r>
            <a:r>
              <a:rPr lang="en-CA" dirty="0"/>
              <a:t> &amp; Kesem Health, 2023}</a:t>
            </a:r>
          </a:p>
        </p:txBody>
      </p:sp>
      <p:sp>
        <p:nvSpPr>
          <p:cNvPr id="5" name="灯片编号占位符 4">
            <a:extLst>
              <a:ext uri="{FF2B5EF4-FFF2-40B4-BE49-F238E27FC236}">
                <a16:creationId xmlns:a16="http://schemas.microsoft.com/office/drawing/2014/main" id="{B84EA354-4D68-13FB-52EE-74548997522B}"/>
              </a:ext>
            </a:extLst>
          </p:cNvPr>
          <p:cNvSpPr>
            <a:spLocks noGrp="1"/>
          </p:cNvSpPr>
          <p:nvPr>
            <p:ph type="sldNum" sz="quarter" idx="12"/>
          </p:nvPr>
        </p:nvSpPr>
        <p:spPr/>
        <p:txBody>
          <a:bodyPr/>
          <a:lstStyle/>
          <a:p>
            <a:fld id="{45686D7F-0007-4F1E-861F-8C937D749AC2}" type="slidenum">
              <a:rPr lang="en-CA" smtClean="0"/>
              <a:t>9</a:t>
            </a:fld>
            <a:endParaRPr lang="en-CA"/>
          </a:p>
        </p:txBody>
      </p:sp>
    </p:spTree>
    <p:extLst>
      <p:ext uri="{BB962C8B-B14F-4D97-AF65-F5344CB8AC3E}">
        <p14:creationId xmlns:p14="http://schemas.microsoft.com/office/powerpoint/2010/main" val="2226500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5742</TotalTime>
  <Words>4134</Words>
  <Application>Microsoft Office PowerPoint</Application>
  <PresentationFormat>宽屏</PresentationFormat>
  <Paragraphs>377</Paragraphs>
  <Slides>69</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69</vt:i4>
      </vt:variant>
    </vt:vector>
  </HeadingPairs>
  <TitlesOfParts>
    <vt:vector size="81" baseType="lpstr">
      <vt:lpstr>SFBX1000</vt:lpstr>
      <vt:lpstr>SFBX1200</vt:lpstr>
      <vt:lpstr>SFRM1000</vt:lpstr>
      <vt:lpstr>SFTT1000</vt:lpstr>
      <vt:lpstr>Arial</vt:lpstr>
      <vt:lpstr>Calibri</vt:lpstr>
      <vt:lpstr>Cambria</vt:lpstr>
      <vt:lpstr>Cambria Math</vt:lpstr>
      <vt:lpstr>Century Gothic</vt:lpstr>
      <vt:lpstr>Courier New</vt:lpstr>
      <vt:lpstr>Wingdings 3</vt:lpstr>
      <vt:lpstr>1_离子会议室</vt:lpstr>
      <vt:lpstr>Machine Learning Project  Time Series Data Analysis of OAB Bladder Diaries</vt:lpstr>
      <vt:lpstr>PowerPoint 演示文稿</vt:lpstr>
      <vt:lpstr>PowerPoint 演示文稿</vt:lpstr>
      <vt:lpstr>Agenda</vt:lpstr>
      <vt:lpstr>Re-cap on Literature Rreview</vt:lpstr>
      <vt:lpstr>Background: Overactive Bladder (OAB)</vt:lpstr>
      <vt:lpstr>PowerPoint 演示文稿</vt:lpstr>
      <vt:lpstr>Traditional Methods: Paper-Based Diaries</vt:lpstr>
      <vt:lpstr>Current Methods: Electronic Diaries (APPs)</vt:lpstr>
      <vt:lpstr>Intelligent System With Wearable Device</vt:lpstr>
      <vt:lpstr>PowerPoint 演示文稿</vt:lpstr>
      <vt:lpstr>Re-cap on Dataset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Score Statistical Data</vt:lpstr>
      <vt:lpstr>Score Statistical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Models Training and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 Discussion</vt:lpstr>
      <vt:lpstr>PowerPoint 演示文稿</vt:lpstr>
      <vt:lpstr>PowerPoint 演示文稿</vt:lpstr>
      <vt:lpstr>PowerPoint 演示文稿</vt:lpstr>
      <vt:lpstr>Future Exploration</vt:lpstr>
      <vt:lpstr>References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Patient Bladder Diary Data using Catch22 Feature Sets  Dataset Review</dc:title>
  <dc:creator>Luke E</dc:creator>
  <cp:lastModifiedBy>Luke E</cp:lastModifiedBy>
  <cp:revision>32</cp:revision>
  <dcterms:created xsi:type="dcterms:W3CDTF">2024-03-16T17:40:13Z</dcterms:created>
  <dcterms:modified xsi:type="dcterms:W3CDTF">2024-08-30T14:23:27Z</dcterms:modified>
</cp:coreProperties>
</file>